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31" r:id="rId2"/>
    <p:sldMasterId id="2147483820" r:id="rId3"/>
    <p:sldMasterId id="2147483838" r:id="rId4"/>
  </p:sldMasterIdLst>
  <p:notesMasterIdLst>
    <p:notesMasterId r:id="rId20"/>
  </p:notesMasterIdLst>
  <p:handoutMasterIdLst>
    <p:handoutMasterId r:id="rId21"/>
  </p:handoutMasterIdLst>
  <p:sldIdLst>
    <p:sldId id="259" r:id="rId5"/>
    <p:sldId id="260" r:id="rId6"/>
    <p:sldId id="266" r:id="rId7"/>
    <p:sldId id="263" r:id="rId8"/>
    <p:sldId id="262" r:id="rId9"/>
    <p:sldId id="264" r:id="rId10"/>
    <p:sldId id="273" r:id="rId11"/>
    <p:sldId id="265" r:id="rId12"/>
    <p:sldId id="267" r:id="rId13"/>
    <p:sldId id="269" r:id="rId14"/>
    <p:sldId id="272" r:id="rId15"/>
    <p:sldId id="268" r:id="rId16"/>
    <p:sldId id="271" r:id="rId17"/>
    <p:sldId id="270" r:id="rId18"/>
    <p:sldId id="258" r:id="rId19"/>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zare, Nicoleta" initials="M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66A62"/>
    <a:srgbClr val="FFFFFF"/>
    <a:srgbClr val="F8F8F8"/>
    <a:srgbClr val="13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4694" autoAdjust="0"/>
  </p:normalViewPr>
  <p:slideViewPr>
    <p:cSldViewPr>
      <p:cViewPr varScale="1">
        <p:scale>
          <a:sx n="111" d="100"/>
          <a:sy n="111" d="100"/>
        </p:scale>
        <p:origin x="-16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06" y="-11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50443" y="1"/>
            <a:ext cx="2945659" cy="493712"/>
          </a:xfrm>
          <a:prstGeom prst="rect">
            <a:avLst/>
          </a:prstGeom>
        </p:spPr>
        <p:txBody>
          <a:bodyPr vert="horz" lIns="91440" tIns="45720" rIns="91440" bIns="45720" rtlCol="0"/>
          <a:lstStyle>
            <a:lvl1pPr algn="r">
              <a:defRPr sz="1200"/>
            </a:lvl1pPr>
          </a:lstStyle>
          <a:p>
            <a:fld id="{16074EF9-2D1C-444F-892A-3DE5023F3264}" type="datetimeFigureOut">
              <a:rPr lang="de-DE" smtClean="0"/>
              <a:pPr/>
              <a:t>19.09.2016</a:t>
            </a:fld>
            <a:endParaRPr lang="de-DE"/>
          </a:p>
        </p:txBody>
      </p:sp>
      <p:sp>
        <p:nvSpPr>
          <p:cNvPr id="4" name="Footer Placeholder 3"/>
          <p:cNvSpPr>
            <a:spLocks noGrp="1"/>
          </p:cNvSpPr>
          <p:nvPr>
            <p:ph type="ftr" sz="quarter" idx="2"/>
          </p:nvPr>
        </p:nvSpPr>
        <p:spPr>
          <a:xfrm>
            <a:off x="0" y="9378826"/>
            <a:ext cx="2945659" cy="493712"/>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50443" y="9378826"/>
            <a:ext cx="2945659" cy="493712"/>
          </a:xfrm>
          <a:prstGeom prst="rect">
            <a:avLst/>
          </a:prstGeom>
        </p:spPr>
        <p:txBody>
          <a:bodyPr vert="horz" lIns="91440" tIns="45720" rIns="91440" bIns="45720" rtlCol="0" anchor="b"/>
          <a:lstStyle>
            <a:lvl1pPr algn="r">
              <a:defRPr sz="1200"/>
            </a:lvl1pPr>
          </a:lstStyle>
          <a:p>
            <a:fld id="{C064FE75-9390-4697-9DC7-085317AE8E1C}" type="slidenum">
              <a:rPr lang="de-DE" smtClean="0"/>
              <a:pPr/>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1"/>
            <a:ext cx="2945659" cy="493712"/>
          </a:xfrm>
          <a:prstGeom prst="rect">
            <a:avLst/>
          </a:prstGeom>
        </p:spPr>
        <p:txBody>
          <a:bodyPr vert="horz" lIns="91440" tIns="45720" rIns="91440" bIns="45720" rtlCol="0"/>
          <a:lstStyle>
            <a:lvl1pPr algn="r">
              <a:defRPr sz="1200"/>
            </a:lvl1pPr>
          </a:lstStyle>
          <a:p>
            <a:fld id="{6CFEE0E7-FE49-49E0-B574-252EA06FC051}" type="datetimeFigureOut">
              <a:rPr lang="de-DE" smtClean="0"/>
              <a:pPr/>
              <a:t>19.09.2016</a:t>
            </a:fld>
            <a:endParaRPr lang="de-DE"/>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378826"/>
            <a:ext cx="2945659" cy="493712"/>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378826"/>
            <a:ext cx="2945659" cy="493712"/>
          </a:xfrm>
          <a:prstGeom prst="rect">
            <a:avLst/>
          </a:prstGeom>
        </p:spPr>
        <p:txBody>
          <a:bodyPr vert="horz" lIns="91440" tIns="45720" rIns="91440" bIns="45720" rtlCol="0" anchor="b"/>
          <a:lstStyle>
            <a:lvl1pPr algn="r">
              <a:defRPr sz="1200"/>
            </a:lvl1pPr>
          </a:lstStyle>
          <a:p>
            <a:fld id="{52008A02-0983-4D98-8FAA-A493F3BA4192}" type="slidenum">
              <a:rPr lang="de-DE" smtClean="0"/>
              <a:pPr/>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08A02-0983-4D98-8FAA-A493F3BA4192}" type="slidenum">
              <a:rPr lang="de-DE" smtClean="0"/>
              <a:pPr/>
              <a:t>2</a:t>
            </a:fld>
            <a:endParaRPr lang="de-DE"/>
          </a:p>
        </p:txBody>
      </p:sp>
    </p:spTree>
    <p:extLst>
      <p:ext uri="{BB962C8B-B14F-4D97-AF65-F5344CB8AC3E}">
        <p14:creationId xmlns:p14="http://schemas.microsoft.com/office/powerpoint/2010/main" val="388245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08A02-0983-4D98-8FAA-A493F3BA4192}" type="slidenum">
              <a:rPr lang="de-DE" smtClean="0"/>
              <a:pPr/>
              <a:t>8</a:t>
            </a:fld>
            <a:endParaRPr lang="de-DE"/>
          </a:p>
        </p:txBody>
      </p:sp>
    </p:spTree>
    <p:extLst>
      <p:ext uri="{BB962C8B-B14F-4D97-AF65-F5344CB8AC3E}">
        <p14:creationId xmlns:p14="http://schemas.microsoft.com/office/powerpoint/2010/main" val="320404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Tree>
    <p:extLst>
      <p:ext uri="{BB962C8B-B14F-4D97-AF65-F5344CB8AC3E}">
        <p14:creationId xmlns:p14="http://schemas.microsoft.com/office/powerpoint/2010/main" val="348805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4093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432000" y="4417200"/>
            <a:ext cx="3970800" cy="19008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Aberdeen, Algiers, Amsterdam, Antwerp, Barcelona, Beijing, Belgrade, Berlin, Bratislava, Bristol, Brussels, Bucharest, Budapest, Casablanca, Cologne, Dubai, </a:t>
            </a:r>
            <a:r>
              <a:rPr kumimoji="0" lang="en-GB" sz="1000" b="0" i="0" u="none" strike="noStrike" kern="1200" cap="none" spc="0" normalizeH="0" baseline="30000" noProof="0" dirty="0" err="1" smtClean="0">
                <a:ln>
                  <a:noFill/>
                </a:ln>
                <a:solidFill>
                  <a:prstClr val="black"/>
                </a:solidFill>
                <a:effectLst/>
                <a:uLnTx/>
                <a:uFillTx/>
                <a:latin typeface="Arial" pitchFamily="34" charset="0"/>
                <a:ea typeface="+mn-ea"/>
                <a:cs typeface="Arial" pitchFamily="34" charset="0"/>
              </a:rPr>
              <a:t>Duesseldorf</a:t>
            </a: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 Edinburgh, Frankfurt, Geneva, Glasgow, Hamburg, Istanbul, Kyiv, Leipzig, Lisbon, Ljubljana, London, Luxembourg, Lyon, Madrid, Mexico City, Milan, Moscow, Munich, Muscat, Paris, Podgorica, Prague, Rio de Janeiro, Rome, Sarajevo, Seville, Shanghai, Sofia, Strasbourg, Stuttgart, Tirana, Utrecht, Vienna, Warsaw, Zagreb and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www.cmslegal.com</a:t>
            </a:r>
          </a:p>
        </p:txBody>
      </p:sp>
      <p:cxnSp>
        <p:nvCxnSpPr>
          <p:cNvPr id="4" name="Gerade Verbindung 3"/>
          <p:cNvCxnSpPr/>
          <p:nvPr userDrawn="1"/>
        </p:nvCxnSpPr>
        <p:spPr>
          <a:xfrm>
            <a:off x="432000" y="4268328"/>
            <a:ext cx="396014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432000" y="6094685"/>
            <a:ext cx="396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3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www.cms-lawnow.com</a:t>
            </a:r>
          </a:p>
        </p:txBody>
      </p:sp>
      <p:sp>
        <p:nvSpPr>
          <p:cNvPr id="12" name="Textplatzhalter 8" descr="CMS_Legal_Disclaimer_Textbox_002"/>
          <p:cNvSpPr>
            <a:spLocks noGrp="1"/>
          </p:cNvSpPr>
          <p:nvPr>
            <p:ph type="body" sz="quarter" idx="16" hasCustomPrompt="1"/>
          </p:nvPr>
        </p:nvSpPr>
        <p:spPr>
          <a:xfrm>
            <a:off x="259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expert legal publications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In-depth international legal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and insights that can be personalised.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eguides.cmslegal.com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7" name="Picture 3"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2" name="Pictur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3" y="429768"/>
            <a:ext cx="8281432" cy="649225"/>
          </a:xfrm>
          <a:prstGeom prst="rect">
            <a:avLst/>
          </a:prstGeom>
        </p:spPr>
      </p:pic>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smtClean="0">
                <a:solidFill>
                  <a:srgbClr val="766A62"/>
                </a:solidFill>
                <a:latin typeface="Arial"/>
                <a:cs typeface="Arial" pitchFamily="34" charset="0"/>
              </a:rPr>
              <a:t>Romania | 20 September 2016</a:t>
            </a:r>
            <a:endParaRPr lang="en-GB" sz="1000" noProof="0" dirty="0">
              <a:solidFill>
                <a:srgbClr val="766A62"/>
              </a:solidFill>
              <a:latin typeface="Arial"/>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 Firm</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38173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2" name="Pictur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3" y="429768"/>
            <a:ext cx="8281432" cy="649225"/>
          </a:xfrm>
          <a:prstGeom prst="rect">
            <a:avLst/>
          </a:prstGeom>
        </p:spPr>
      </p:pic>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8"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smtClean="0">
                <a:solidFill>
                  <a:srgbClr val="766A62"/>
                </a:solidFill>
                <a:latin typeface="Arial"/>
                <a:cs typeface="Arial" pitchFamily="34" charset="0"/>
              </a:rPr>
              <a:t>Romania | 20 September 2016</a:t>
            </a:r>
            <a:endParaRPr lang="en-GB" sz="1000" noProof="0" dirty="0">
              <a:solidFill>
                <a:srgbClr val="766A62"/>
              </a:solidFill>
              <a:latin typeface="Arial"/>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 Firm</a:t>
            </a:r>
            <a:endParaRPr lang="en-GB" sz="1000" noProof="0" dirty="0">
              <a:solidFill>
                <a:srgbClr val="766A62"/>
              </a:solidFill>
              <a:latin typeface="Arial"/>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noProof="0" dirty="0">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smtClean="0"/>
              <a:t>This is an intermediate title page with picture. </a:t>
            </a:r>
            <a:br>
              <a:rPr lang="en-US" noProof="0" dirty="0" smtClean="0"/>
            </a:br>
            <a:r>
              <a:rPr lang="en-US" noProof="0" dirty="0" smtClean="0"/>
              <a:t>Arial 20/24pt, bold.</a:t>
            </a:r>
            <a:endParaRPr lang="en-GB" noProof="0" dirty="0" smtClean="0"/>
          </a:p>
        </p:txBody>
      </p:sp>
      <p:pic>
        <p:nvPicPr>
          <p:cNvPr id="9" name="Picture 2" descr="CMSLegal_Cover_Logo_IM_iL_001_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83" y="429768"/>
            <a:ext cx="8281432" cy="649225"/>
          </a:xfrm>
          <a:prstGeom prst="rect">
            <a:avLst/>
          </a:prstGeom>
        </p:spPr>
      </p:pic>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smtClean="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smtClean="0">
                <a:solidFill>
                  <a:srgbClr val="FFFFFF"/>
                </a:solidFill>
                <a:latin typeface="Arial"/>
                <a:cs typeface="Arial" pitchFamily="34" charset="0"/>
              </a:rPr>
              <a:t>Romania | 20 September 2016</a:t>
            </a:r>
            <a:endParaRPr lang="en-GB" sz="1000" noProof="0" dirty="0">
              <a:solidFill>
                <a:srgbClr val="FFFFFF"/>
              </a:solidFill>
              <a:latin typeface="Arial"/>
              <a:cs typeface="Arial" pitchFamily="34" charset="0"/>
            </a:endParaRP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FFFFFF"/>
                </a:solidFill>
                <a:latin typeface="Arial"/>
                <a:cs typeface="Arial" pitchFamily="34" charset="0"/>
              </a:rPr>
              <a:t>CMS Firm</a:t>
            </a:r>
            <a:endParaRPr lang="en-GB" sz="1000" noProof="0" dirty="0">
              <a:solidFill>
                <a:srgbClr val="FFFFFF"/>
              </a:solidFill>
              <a:latin typeface="Arial"/>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smtClean="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smtClean="0"/>
              <a:t>Insert </a:t>
            </a:r>
            <a:r>
              <a:rPr lang="de-DE" dirty="0" err="1" smtClean="0"/>
              <a:t>Object</a:t>
            </a:r>
            <a:r>
              <a:rPr lang="de-DE" dirty="0" smtClean="0"/>
              <a:t>: Cut </a:t>
            </a:r>
            <a:r>
              <a:rPr lang="de-DE" dirty="0" err="1" smtClean="0"/>
              <a:t>images</a:t>
            </a:r>
            <a:r>
              <a:rPr lang="de-DE" dirty="0" smtClean="0"/>
              <a:t> </a:t>
            </a:r>
            <a:r>
              <a:rPr lang="de-DE" dirty="0" err="1" smtClean="0"/>
              <a:t>to</a:t>
            </a:r>
            <a:r>
              <a:rPr lang="de-DE" dirty="0" smtClean="0"/>
              <a:t> 3 x 4 cm</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MSLegal_Cover_Picture"/>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2" name="TextBox 11" descr="CMSLegal_Cover_Footer_and_Date"/>
          <p:cNvSpPr txBox="1"/>
          <p:nvPr/>
        </p:nvSpPr>
        <p:spPr>
          <a:xfrm>
            <a:off x="432000" y="6318000"/>
            <a:ext cx="8280000" cy="540000"/>
          </a:xfrm>
          <a:prstGeom prst="rect">
            <a:avLst/>
          </a:prstGeom>
          <a:noFill/>
          <a:ln>
            <a:noFill/>
          </a:ln>
        </p:spPr>
        <p:txBody>
          <a:bodyPr wrap="square" lIns="0" tIns="0" rIns="0" bIns="0" rtlCol="0">
            <a:noAutofit/>
          </a:bodyPr>
          <a:lstStyle/>
          <a:p>
            <a:r>
              <a:rPr lang="en-GB" sz="1300" kern="1560" baseline="0" noProof="0" smtClean="0">
                <a:solidFill>
                  <a:schemeClr val="tx1"/>
                </a:solidFill>
                <a:latin typeface="Arial"/>
                <a:cs typeface="Arial" pitchFamily="34" charset="0"/>
              </a:rPr>
              <a:t>Romania | 20 September 2016</a:t>
            </a:r>
            <a:endParaRPr lang="en-GB" sz="1300" kern="1560" baseline="0" noProof="0" dirty="0" smtClean="0">
              <a:solidFill>
                <a:schemeClr val="tx1"/>
              </a:solidFill>
              <a:latin typeface="Arial"/>
              <a:cs typeface="Arial" pitchFamily="34" charset="0"/>
            </a:endParaRP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smtClean="0">
                <a:solidFill>
                  <a:srgbClr val="13294A"/>
                </a:solidFill>
                <a:latin typeface="Arial"/>
                <a:cs typeface="Arial" pitchFamily="34" charset="0"/>
              </a:rPr>
              <a:t>    </a:t>
            </a:r>
          </a:p>
        </p:txBody>
      </p:sp>
      <p:pic>
        <p:nvPicPr>
          <p:cNvPr id="2" name="Picture 1" descr="CMSLegal_Cover_Logo_YWF_iL_001_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83"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ftr="0" dt="0"/>
  <p:txStyles>
    <p:titleStyle>
      <a:lvl1pPr algn="l" rtl="0" eaLnBrk="1" fontAlgn="base" hangingPunct="1">
        <a:spcBef>
          <a:spcPct val="0"/>
        </a:spcBef>
        <a:spcAft>
          <a:spcPct val="0"/>
        </a:spcAft>
        <a:defRPr lang="de-DE" sz="2400" kern="2800" baseline="0" smtClean="0">
          <a:solidFill>
            <a:srgbClr val="000000"/>
          </a:solidFill>
          <a:latin typeface="Arial"/>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smtClean="0"/>
              <a:t>This is an intermediate title page with picture. </a:t>
            </a:r>
            <a:br>
              <a:rPr lang="en-US" dirty="0" smtClean="0"/>
            </a:br>
            <a:r>
              <a:rPr lang="en-US" dirty="0" smtClean="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smtClean="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Click to edit Master text styles, Arial 20 </a:t>
            </a:r>
            <a:r>
              <a:rPr lang="en-GB" noProof="0" dirty="0" err="1" smtClean="0"/>
              <a:t>pt</a:t>
            </a:r>
            <a:endParaRPr lang="en-GB" noProof="0" dirty="0" smtClean="0"/>
          </a:p>
          <a:p>
            <a:pPr lvl="1"/>
            <a:r>
              <a:rPr lang="en-GB" noProof="0" dirty="0" smtClean="0"/>
              <a:t>Second level, Arial 18 </a:t>
            </a:r>
            <a:r>
              <a:rPr lang="en-GB" noProof="0" dirty="0" err="1" smtClean="0"/>
              <a:t>pt</a:t>
            </a:r>
            <a:endParaRPr lang="en-GB" noProof="0" dirty="0" smtClean="0"/>
          </a:p>
          <a:p>
            <a:pPr lvl="2"/>
            <a:r>
              <a:rPr lang="en-GB" noProof="0" dirty="0" smtClean="0"/>
              <a:t>Third level,  Arial 16 </a:t>
            </a:r>
            <a:r>
              <a:rPr lang="en-GB" noProof="0" dirty="0" err="1" smtClean="0"/>
              <a:t>pt</a:t>
            </a:r>
            <a:endParaRPr lang="en-GB" noProof="0" dirty="0" smtClean="0"/>
          </a:p>
          <a:p>
            <a:pPr lvl="3"/>
            <a:r>
              <a:rPr lang="en-GB" noProof="0" dirty="0" smtClean="0"/>
              <a:t>Fourth level,  Arial 16 </a:t>
            </a:r>
            <a:r>
              <a:rPr lang="en-GB" noProof="0" dirty="0" err="1" smtClean="0"/>
              <a:t>pt</a:t>
            </a:r>
            <a:endParaRPr lang="en-GB" noProof="0" dirty="0" smtClean="0"/>
          </a:p>
          <a:p>
            <a:pPr lvl="4"/>
            <a:r>
              <a:rPr lang="en-GB" noProof="0" dirty="0" smtClean="0"/>
              <a:t>Fifth level,  Arial 16 </a:t>
            </a:r>
            <a:r>
              <a:rPr lang="en-GB" noProof="0" dirty="0" err="1" smtClean="0"/>
              <a:t>pt</a:t>
            </a:r>
            <a:endParaRPr lang="en-GB" noProof="0" dirty="0" smtClean="0"/>
          </a:p>
          <a:p>
            <a:pPr lvl="5"/>
            <a:r>
              <a:rPr lang="en-GB" noProof="0" dirty="0" smtClean="0"/>
              <a:t>Sixth level,  Arial 16 </a:t>
            </a:r>
            <a:r>
              <a:rPr lang="en-GB" noProof="0" dirty="0" err="1" smtClean="0"/>
              <a:t>pt</a:t>
            </a:r>
            <a:endParaRPr lang="en-GB" noProof="0" dirty="0" smtClean="0"/>
          </a:p>
          <a:p>
            <a:pPr lvl="6"/>
            <a:r>
              <a:rPr lang="en-GB" noProof="0" dirty="0" smtClean="0"/>
              <a:t>Seventh level,  Arial 16 </a:t>
            </a:r>
            <a:r>
              <a:rPr lang="en-GB" noProof="0" dirty="0" err="1" smtClean="0"/>
              <a:t>pt</a:t>
            </a:r>
            <a:endParaRPr lang="en-GB" noProof="0" dirty="0" smtClean="0"/>
          </a:p>
          <a:p>
            <a:pPr lvl="7"/>
            <a:r>
              <a:rPr lang="en-GB" noProof="0" dirty="0" smtClean="0"/>
              <a:t>Eighth level,  Arial 16 </a:t>
            </a:r>
            <a:r>
              <a:rPr lang="en-GB" noProof="0" dirty="0" err="1" smtClean="0"/>
              <a:t>pt</a:t>
            </a:r>
            <a:endParaRPr lang="en-GB" noProof="0" dirty="0" smtClean="0"/>
          </a:p>
          <a:p>
            <a:pPr lvl="8"/>
            <a:r>
              <a:rPr lang="en-GB" noProof="0" dirty="0" smtClean="0"/>
              <a:t>Ninth level,  Arial 16 </a:t>
            </a:r>
            <a:r>
              <a:rPr lang="en-GB" noProof="0" dirty="0" err="1" smtClean="0"/>
              <a:t>pt</a:t>
            </a:r>
            <a:endParaRPr lang="en-GB" noProof="0" dirty="0" smtClean="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2" name="TextBox 12" descr="CMSLegal_Footer_Text_Date"/>
          <p:cNvSpPr txBox="1"/>
          <p:nvPr/>
        </p:nvSpPr>
        <p:spPr>
          <a:xfrm>
            <a:off x="763200" y="6537600"/>
            <a:ext cx="3808800" cy="252000"/>
          </a:xfrm>
          <a:prstGeom prst="rect">
            <a:avLst/>
          </a:prstGeom>
          <a:noFill/>
          <a:ln>
            <a:noFill/>
          </a:ln>
        </p:spPr>
        <p:txBody>
          <a:bodyPr wrap="square" lIns="0" tIns="0" rIns="0" bIns="0" rtlCol="0">
            <a:noAutofit/>
          </a:bodyPr>
          <a:lstStyle/>
          <a:p>
            <a:r>
              <a:rPr lang="en-GB" sz="1000" noProof="0" smtClean="0">
                <a:solidFill>
                  <a:srgbClr val="766A62"/>
                </a:solidFill>
                <a:latin typeface="Arial"/>
                <a:cs typeface="Arial" pitchFamily="34" charset="0"/>
              </a:rPr>
              <a:t>Romania | 20 September 2016</a:t>
            </a:r>
            <a:endParaRPr lang="en-GB" sz="1000" noProof="0" dirty="0">
              <a:solidFill>
                <a:srgbClr val="766A62"/>
              </a:solidFill>
              <a:latin typeface="Arial"/>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 Firm</a:t>
            </a:r>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5" name="TextBox 12" descr="CMSLegal_Footer_Text_Date"/>
          <p:cNvSpPr txBox="1"/>
          <p:nvPr/>
        </p:nvSpPr>
        <p:spPr>
          <a:xfrm>
            <a:off x="763200" y="6537600"/>
            <a:ext cx="3808800" cy="252000"/>
          </a:xfrm>
          <a:prstGeom prst="rect">
            <a:avLst/>
          </a:prstGeom>
          <a:noFill/>
          <a:ln>
            <a:noFill/>
          </a:ln>
        </p:spPr>
        <p:txBody>
          <a:bodyPr wrap="square" lIns="0" tIns="0" rIns="0" bIns="0" rtlCol="0">
            <a:noAutofit/>
          </a:bodyPr>
          <a:lstStyle/>
          <a:p>
            <a:r>
              <a:rPr lang="en-GB" sz="1000" noProof="0" smtClean="0">
                <a:solidFill>
                  <a:srgbClr val="766A62"/>
                </a:solidFill>
                <a:latin typeface="Arial"/>
                <a:cs typeface="Arial" pitchFamily="34" charset="0"/>
              </a:rPr>
              <a:t>Romania | 20 September 2016</a:t>
            </a:r>
            <a:endParaRPr lang="en-GB" sz="1000" noProof="0" dirty="0">
              <a:solidFill>
                <a:srgbClr val="766A62"/>
              </a:solidFill>
              <a:latin typeface="Arial"/>
              <a:cs typeface="Arial" pitchFamily="34" charset="0"/>
            </a:endParaRPr>
          </a:p>
        </p:txBody>
      </p:sp>
      <p:sp>
        <p:nvSpPr>
          <p:cNvPr id="6"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 Firm</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6.gif"/><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6.gif"/><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cms-cmck.com/" TargetMode="External"/><Relationship Id="rId2" Type="http://schemas.openxmlformats.org/officeDocument/2006/relationships/hyperlink" Target="mailto:varinia.radu@cms-cmck.com" TargetMode="External"/><Relationship Id="rId1" Type="http://schemas.openxmlformats.org/officeDocument/2006/relationships/slideLayout" Target="../slideLayouts/slideLayout8.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276872"/>
            <a:ext cx="4644056" cy="936000"/>
          </a:xfrm>
        </p:spPr>
        <p:txBody>
          <a:bodyPr/>
          <a:lstStyle/>
          <a:p>
            <a:pPr algn="ctr"/>
            <a:r>
              <a:rPr lang="en-GB" dirty="0" smtClean="0"/>
              <a:t>Romania:</a:t>
            </a:r>
            <a:br>
              <a:rPr lang="en-GB" dirty="0" smtClean="0"/>
            </a:br>
            <a:r>
              <a:rPr lang="en-GB" dirty="0" smtClean="0"/>
              <a:t>Advanced steps towards integration in the natural gas regional market</a:t>
            </a:r>
            <a:endParaRPr lang="en-GB" dirty="0"/>
          </a:p>
        </p:txBody>
      </p:sp>
    </p:spTree>
    <p:extLst>
      <p:ext uri="{BB962C8B-B14F-4D97-AF65-F5344CB8AC3E}">
        <p14:creationId xmlns:p14="http://schemas.microsoft.com/office/powerpoint/2010/main" val="402749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7"/>
          </p:nvPr>
        </p:nvPicPr>
        <p:blipFill>
          <a:blip r:embed="rId2" cstate="print">
            <a:extLst>
              <a:ext uri="{28A0092B-C50C-407E-A947-70E740481C1C}">
                <a14:useLocalDpi xmlns:a14="http://schemas.microsoft.com/office/drawing/2010/main" val="0"/>
              </a:ext>
            </a:extLst>
          </a:blip>
          <a:stretch>
            <a:fillRect/>
          </a:stretch>
        </p:blipFill>
        <p:spPr>
          <a:xfrm>
            <a:off x="4499992" y="2060848"/>
            <a:ext cx="4361264" cy="3096344"/>
          </a:xfrm>
        </p:spPr>
      </p:pic>
      <p:sp>
        <p:nvSpPr>
          <p:cNvPr id="3" name="Text Placeholder 2"/>
          <p:cNvSpPr>
            <a:spLocks noGrp="1"/>
          </p:cNvSpPr>
          <p:nvPr>
            <p:ph type="body" sz="quarter" idx="10"/>
          </p:nvPr>
        </p:nvSpPr>
        <p:spPr/>
        <p:txBody>
          <a:bodyPr/>
          <a:lstStyle/>
          <a:p>
            <a:endParaRPr lang="en-GB" dirty="0" smtClean="0"/>
          </a:p>
          <a:p>
            <a:r>
              <a:rPr lang="en-GB" dirty="0" smtClean="0"/>
              <a:t>Legislative </a:t>
            </a:r>
            <a:r>
              <a:rPr lang="en-GB" dirty="0"/>
              <a:t>changes </a:t>
            </a:r>
            <a:r>
              <a:rPr lang="en-GB" dirty="0" smtClean="0"/>
              <a:t>2/5</a:t>
            </a:r>
            <a:endParaRPr lang="en-GB" dirty="0"/>
          </a:p>
          <a:p>
            <a:endParaRPr lang="en-GB" dirty="0"/>
          </a:p>
        </p:txBody>
      </p:sp>
      <p:sp>
        <p:nvSpPr>
          <p:cNvPr id="4" name="Slide Number Placeholder 3"/>
          <p:cNvSpPr>
            <a:spLocks noGrp="1"/>
          </p:cNvSpPr>
          <p:nvPr>
            <p:ph type="sldNum" sz="quarter" idx="16"/>
          </p:nvPr>
        </p:nvSpPr>
        <p:spPr/>
        <p:txBody>
          <a:bodyPr/>
          <a:lstStyle/>
          <a:p>
            <a:fld id="{DBADB286-8906-46F4-AFB0-BBD9285A98EB}" type="slidenum">
              <a:rPr lang="en-GB" noProof="0" smtClean="0"/>
              <a:pPr/>
              <a:t>10</a:t>
            </a:fld>
            <a:endParaRPr lang="en-GB" noProof="0" dirty="0"/>
          </a:p>
        </p:txBody>
      </p:sp>
      <p:sp>
        <p:nvSpPr>
          <p:cNvPr id="5" name="Text Placeholder 4"/>
          <p:cNvSpPr>
            <a:spLocks noGrp="1"/>
          </p:cNvSpPr>
          <p:nvPr>
            <p:ph type="body" sz="quarter" idx="11"/>
          </p:nvPr>
        </p:nvSpPr>
        <p:spPr/>
        <p:txBody>
          <a:bodyPr/>
          <a:lstStyle/>
          <a:p>
            <a:pPr lvl="0">
              <a:buBlip>
                <a:blip r:embed="rId3"/>
              </a:buBlip>
            </a:pPr>
            <a:r>
              <a:rPr lang="en-GB" dirty="0">
                <a:solidFill>
                  <a:prstClr val="black"/>
                </a:solidFill>
              </a:rPr>
              <a:t>Law on the safety of oil offshore operations</a:t>
            </a:r>
          </a:p>
          <a:p>
            <a:pPr marL="363600" lvl="1" indent="0">
              <a:buNone/>
            </a:pPr>
            <a:endParaRPr lang="en-GB" sz="1200" dirty="0" smtClean="0">
              <a:solidFill>
                <a:prstClr val="black"/>
              </a:solidFill>
            </a:endParaRPr>
          </a:p>
          <a:p>
            <a:pPr lvl="1">
              <a:buBlip>
                <a:blip r:embed="rId4"/>
              </a:buBlip>
            </a:pPr>
            <a:r>
              <a:rPr lang="en-GB" sz="1200" dirty="0" smtClean="0">
                <a:solidFill>
                  <a:prstClr val="black"/>
                </a:solidFill>
              </a:rPr>
              <a:t>provides mandatory </a:t>
            </a:r>
            <a:r>
              <a:rPr lang="en-GB" sz="1200" dirty="0">
                <a:solidFill>
                  <a:prstClr val="black"/>
                </a:solidFill>
              </a:rPr>
              <a:t>conditions precedent to be met prior to entering into force of petroleum agreements: e.g. elaboration by the operators of internal plans for intervention in case of emergency</a:t>
            </a:r>
          </a:p>
          <a:p>
            <a:pPr lvl="1">
              <a:buBlip>
                <a:blip r:embed="rId4"/>
              </a:buBlip>
            </a:pPr>
            <a:r>
              <a:rPr lang="en-GB" sz="1200" dirty="0">
                <a:solidFill>
                  <a:prstClr val="black"/>
                </a:solidFill>
              </a:rPr>
              <a:t>establishes the financial liability of the titleholder in case of damage of the environment caused by the titleholder himself, the operator or by the entity acting in their behalf</a:t>
            </a:r>
          </a:p>
          <a:p>
            <a:pPr lvl="1">
              <a:buBlip>
                <a:blip r:embed="rId4"/>
              </a:buBlip>
            </a:pPr>
            <a:r>
              <a:rPr lang="en-GB" sz="1200" dirty="0">
                <a:solidFill>
                  <a:prstClr val="black"/>
                </a:solidFill>
              </a:rPr>
              <a:t>special tax regime for offshore petroleum agreements - “established by law with a view to promote investments“</a:t>
            </a:r>
          </a:p>
          <a:p>
            <a:pPr lvl="1">
              <a:buBlip>
                <a:blip r:embed="rId4"/>
              </a:buBlip>
            </a:pPr>
            <a:r>
              <a:rPr lang="en-GB" sz="1200" dirty="0">
                <a:solidFill>
                  <a:prstClr val="black"/>
                </a:solidFill>
              </a:rPr>
              <a:t>does not apply for the exploration works approved </a:t>
            </a:r>
            <a:r>
              <a:rPr lang="en-GB" sz="1200" dirty="0" smtClean="0">
                <a:solidFill>
                  <a:prstClr val="black"/>
                </a:solidFill>
              </a:rPr>
              <a:t>before </a:t>
            </a:r>
            <a:r>
              <a:rPr lang="en-GB" sz="1200" dirty="0">
                <a:solidFill>
                  <a:prstClr val="black"/>
                </a:solidFill>
              </a:rPr>
              <a:t>18 July 2013</a:t>
            </a:r>
          </a:p>
          <a:p>
            <a:endParaRPr lang="en-GB" dirty="0"/>
          </a:p>
        </p:txBody>
      </p:sp>
    </p:spTree>
    <p:extLst>
      <p:ext uri="{BB962C8B-B14F-4D97-AF65-F5344CB8AC3E}">
        <p14:creationId xmlns:p14="http://schemas.microsoft.com/office/powerpoint/2010/main" val="3900816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endParaRPr lang="en-GB" dirty="0" smtClean="0"/>
          </a:p>
          <a:p>
            <a:pPr lvl="0"/>
            <a:r>
              <a:rPr lang="en-GB" dirty="0" smtClean="0"/>
              <a:t>Legislative </a:t>
            </a:r>
            <a:r>
              <a:rPr lang="en-GB" dirty="0"/>
              <a:t>changes </a:t>
            </a:r>
            <a:r>
              <a:rPr lang="en-GB" dirty="0" smtClean="0"/>
              <a:t>3/5</a:t>
            </a:r>
            <a:endParaRPr lang="en-GB" dirty="0"/>
          </a:p>
          <a:p>
            <a:endParaRPr lang="en-GB" dirty="0"/>
          </a:p>
        </p:txBody>
      </p:sp>
      <p:sp>
        <p:nvSpPr>
          <p:cNvPr id="4" name="Slide Number Placeholder 3"/>
          <p:cNvSpPr>
            <a:spLocks noGrp="1"/>
          </p:cNvSpPr>
          <p:nvPr>
            <p:ph type="sldNum" sz="quarter" idx="16"/>
          </p:nvPr>
        </p:nvSpPr>
        <p:spPr/>
        <p:txBody>
          <a:bodyPr/>
          <a:lstStyle/>
          <a:p>
            <a:fld id="{DBADB286-8906-46F4-AFB0-BBD9285A98EB}" type="slidenum">
              <a:rPr lang="en-GB" noProof="0" smtClean="0"/>
              <a:pPr/>
              <a:t>11</a:t>
            </a:fld>
            <a:endParaRPr lang="en-GB" noProof="0" dirty="0"/>
          </a:p>
        </p:txBody>
      </p:sp>
      <p:sp>
        <p:nvSpPr>
          <p:cNvPr id="5" name="Text Placeholder 4"/>
          <p:cNvSpPr>
            <a:spLocks noGrp="1"/>
          </p:cNvSpPr>
          <p:nvPr>
            <p:ph type="body" sz="quarter" idx="11"/>
          </p:nvPr>
        </p:nvSpPr>
        <p:spPr>
          <a:xfrm>
            <a:off x="467544" y="1484784"/>
            <a:ext cx="3960000" cy="4446000"/>
          </a:xfrm>
        </p:spPr>
        <p:txBody>
          <a:bodyPr/>
          <a:lstStyle/>
          <a:p>
            <a:pPr lvl="0">
              <a:buBlip>
                <a:blip r:embed="rId2"/>
              </a:buBlip>
            </a:pPr>
            <a:r>
              <a:rPr lang="en-GB" dirty="0">
                <a:solidFill>
                  <a:prstClr val="black"/>
                </a:solidFill>
              </a:rPr>
              <a:t>Law on the safety of oil offshore operations</a:t>
            </a:r>
          </a:p>
          <a:p>
            <a:pPr lvl="1">
              <a:buBlip>
                <a:blip r:embed="rId3"/>
              </a:buBlip>
            </a:pPr>
            <a:r>
              <a:rPr lang="en-GB" sz="1200" dirty="0" smtClean="0"/>
              <a:t>creates </a:t>
            </a:r>
            <a:r>
              <a:rPr lang="en-GB" sz="1200" dirty="0"/>
              <a:t>a new regulatory authority - the Competent Regulatory Authority for the Black Sea Oil Offshore Operations </a:t>
            </a:r>
            <a:endParaRPr lang="en-GB" sz="1200" dirty="0" smtClean="0"/>
          </a:p>
          <a:p>
            <a:pPr lvl="1">
              <a:buBlip>
                <a:blip r:embed="rId3"/>
              </a:buBlip>
            </a:pPr>
            <a:r>
              <a:rPr lang="en-GB" sz="1200" dirty="0" smtClean="0"/>
              <a:t>a </a:t>
            </a:r>
            <a:r>
              <a:rPr lang="en-GB" sz="1200" dirty="0"/>
              <a:t>specialized body functioning under the Romanian Government, funded mainly from the state budget</a:t>
            </a:r>
          </a:p>
          <a:p>
            <a:pPr lvl="1">
              <a:buBlip>
                <a:blip r:embed="rId3"/>
              </a:buBlip>
            </a:pPr>
            <a:r>
              <a:rPr lang="en-GB" sz="1200" dirty="0" smtClean="0"/>
              <a:t>received </a:t>
            </a:r>
            <a:r>
              <a:rPr lang="en-GB" sz="1200" dirty="0"/>
              <a:t>important prerogatives which will influence the operations, their planning and financing</a:t>
            </a:r>
          </a:p>
          <a:p>
            <a:pPr lvl="1">
              <a:buBlip>
                <a:blip r:embed="rId3"/>
              </a:buBlip>
            </a:pPr>
            <a:r>
              <a:rPr lang="en-GB" sz="1200" dirty="0" smtClean="0"/>
              <a:t>may </a:t>
            </a:r>
            <a:r>
              <a:rPr lang="en-GB" sz="1200" dirty="0"/>
              <a:t>prohibit operations at any installation if the measures proposed by the titleholders/operators in their mandatory reports on potential damages or accident remediation are considered not to comply with the legal requirements</a:t>
            </a:r>
          </a:p>
          <a:p>
            <a:pPr lvl="1">
              <a:buBlip>
                <a:blip r:embed="rId3"/>
              </a:buBlip>
            </a:pPr>
            <a:r>
              <a:rPr lang="en-GB" sz="1200" dirty="0" smtClean="0"/>
              <a:t>in </a:t>
            </a:r>
            <a:r>
              <a:rPr lang="en-GB" sz="1200" dirty="0"/>
              <a:t>the case of noncompliance with the Offshore Law, the Competent Authority may demand upgrades of the installations and, if necessary, may even decide to cease the use of exploiting installations which are not considered safe for operations</a:t>
            </a:r>
          </a:p>
          <a:p>
            <a:pPr lvl="1">
              <a:buBlip>
                <a:blip r:embed="rId3"/>
              </a:buBlip>
            </a:pPr>
            <a:r>
              <a:rPr lang="en-GB" sz="1200" dirty="0" smtClean="0"/>
              <a:t>may </a:t>
            </a:r>
            <a:r>
              <a:rPr lang="en-GB" sz="1200" dirty="0"/>
              <a:t>also impose fines ranging from EUR 10,000 to EUR 55,000</a:t>
            </a:r>
          </a:p>
          <a:p>
            <a:endParaRPr lang="en-GB" sz="1200" dirty="0"/>
          </a:p>
        </p:txBody>
      </p:sp>
      <p:pic>
        <p:nvPicPr>
          <p:cNvPr id="9" name="Picture 8" descr="CMSLegal_ImageFromLibrary"/>
          <p:cNvPicPr>
            <a:picLocks/>
          </p:cNvPicPr>
          <p:nvPr/>
        </p:nvPicPr>
        <p:blipFill>
          <a:blip r:embed="rId4">
            <a:extLst>
              <a:ext uri="{28A0092B-C50C-407E-A947-70E740481C1C}">
                <a14:useLocalDpi xmlns:a14="http://schemas.microsoft.com/office/drawing/2010/main" val="0"/>
              </a:ext>
            </a:extLst>
          </a:blip>
          <a:stretch>
            <a:fillRect/>
          </a:stretch>
        </p:blipFill>
        <p:spPr>
          <a:xfrm>
            <a:off x="4755600" y="1868400"/>
            <a:ext cx="3960000" cy="4446000"/>
          </a:xfrm>
          <a:prstGeom prst="rect">
            <a:avLst/>
          </a:prstGeom>
        </p:spPr>
      </p:pic>
    </p:spTree>
    <p:extLst>
      <p:ext uri="{BB962C8B-B14F-4D97-AF65-F5344CB8AC3E}">
        <p14:creationId xmlns:p14="http://schemas.microsoft.com/office/powerpoint/2010/main" val="58023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dirty="0" smtClean="0"/>
          </a:p>
          <a:p>
            <a:r>
              <a:rPr lang="en-GB" dirty="0" smtClean="0"/>
              <a:t>Legislative </a:t>
            </a:r>
            <a:r>
              <a:rPr lang="en-GB" dirty="0"/>
              <a:t>changes </a:t>
            </a:r>
            <a:r>
              <a:rPr lang="en-GB" dirty="0" smtClean="0"/>
              <a:t>4/5</a:t>
            </a:r>
            <a:endParaRPr lang="en-GB" dirty="0"/>
          </a:p>
          <a:p>
            <a:endParaRPr lang="en-GB" dirty="0"/>
          </a:p>
        </p:txBody>
      </p:sp>
      <p:sp>
        <p:nvSpPr>
          <p:cNvPr id="5" name="Slide Number Placeholder 4"/>
          <p:cNvSpPr>
            <a:spLocks noGrp="1"/>
          </p:cNvSpPr>
          <p:nvPr>
            <p:ph type="sldNum" sz="quarter" idx="16"/>
          </p:nvPr>
        </p:nvSpPr>
        <p:spPr/>
        <p:txBody>
          <a:bodyPr/>
          <a:lstStyle/>
          <a:p>
            <a:fld id="{BCA178D2-D38B-496A-BFAF-4FB157D36662}" type="slidenum">
              <a:rPr lang="en-GB" noProof="0" smtClean="0"/>
              <a:pPr/>
              <a:t>12</a:t>
            </a:fld>
            <a:endParaRPr lang="en-GB" noProof="0" dirty="0"/>
          </a:p>
        </p:txBody>
      </p:sp>
      <p:sp>
        <p:nvSpPr>
          <p:cNvPr id="7" name="Text Placeholder 6"/>
          <p:cNvSpPr>
            <a:spLocks noGrp="1"/>
          </p:cNvSpPr>
          <p:nvPr>
            <p:ph type="body" sz="quarter" idx="14"/>
          </p:nvPr>
        </p:nvSpPr>
        <p:spPr>
          <a:xfrm>
            <a:off x="395536" y="1495656"/>
            <a:ext cx="8280000" cy="637200"/>
          </a:xfrm>
        </p:spPr>
        <p:txBody>
          <a:bodyPr/>
          <a:lstStyle/>
          <a:p>
            <a:pPr marL="342900" indent="-342900">
              <a:buBlip>
                <a:blip r:embed="rId2"/>
              </a:buBlip>
            </a:pPr>
            <a:r>
              <a:rPr lang="en-GB" dirty="0" smtClean="0"/>
              <a:t>Petroleum Law – proposed </a:t>
            </a:r>
            <a:r>
              <a:rPr lang="en-GB" i="1" u="sng" dirty="0" smtClean="0"/>
              <a:t>amendments</a:t>
            </a:r>
            <a:r>
              <a:rPr lang="en-GB" dirty="0" smtClean="0"/>
              <a:t>:</a:t>
            </a:r>
          </a:p>
          <a:p>
            <a:pPr lvl="1">
              <a:buBlip>
                <a:blip r:embed="rId3"/>
              </a:buBlip>
            </a:pPr>
            <a:r>
              <a:rPr lang="en-GB" dirty="0" smtClean="0"/>
              <a:t>Access to public land/beaches in order to facilitate pipelines construction</a:t>
            </a:r>
            <a:endParaRPr lang="en-GB" dirty="0"/>
          </a:p>
        </p:txBody>
      </p:sp>
      <p:pic>
        <p:nvPicPr>
          <p:cNvPr id="17" name="Picture 16" descr="CMSLegal_ImageFromLibrary"/>
          <p:cNvPicPr>
            <a:picLocks/>
          </p:cNvPicPr>
          <p:nvPr/>
        </p:nvPicPr>
        <p:blipFill>
          <a:blip r:embed="rId4">
            <a:extLst>
              <a:ext uri="{28A0092B-C50C-407E-A947-70E740481C1C}">
                <a14:useLocalDpi xmlns:a14="http://schemas.microsoft.com/office/drawing/2010/main" val="0"/>
              </a:ext>
            </a:extLst>
          </a:blip>
          <a:stretch>
            <a:fillRect/>
          </a:stretch>
        </p:blipFill>
        <p:spPr>
          <a:xfrm>
            <a:off x="432000" y="2492896"/>
            <a:ext cx="8280000" cy="3835904"/>
          </a:xfrm>
          <a:prstGeom prst="rect">
            <a:avLst/>
          </a:prstGeom>
        </p:spPr>
      </p:pic>
    </p:spTree>
    <p:extLst>
      <p:ext uri="{BB962C8B-B14F-4D97-AF65-F5344CB8AC3E}">
        <p14:creationId xmlns:p14="http://schemas.microsoft.com/office/powerpoint/2010/main" val="165966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dirty="0" smtClean="0"/>
          </a:p>
          <a:p>
            <a:r>
              <a:rPr lang="en-GB" dirty="0" smtClean="0"/>
              <a:t>Legislative </a:t>
            </a:r>
            <a:r>
              <a:rPr lang="en-GB" dirty="0"/>
              <a:t>changes </a:t>
            </a:r>
            <a:r>
              <a:rPr lang="en-GB" dirty="0" smtClean="0"/>
              <a:t>5/5</a:t>
            </a:r>
            <a:endParaRPr lang="en-GB" dirty="0"/>
          </a:p>
          <a:p>
            <a:endParaRPr lang="en-GB" dirty="0"/>
          </a:p>
        </p:txBody>
      </p:sp>
      <p:sp>
        <p:nvSpPr>
          <p:cNvPr id="3" name="Slide Number Placeholder 2"/>
          <p:cNvSpPr>
            <a:spLocks noGrp="1"/>
          </p:cNvSpPr>
          <p:nvPr>
            <p:ph type="sldNum" sz="quarter" idx="13"/>
          </p:nvPr>
        </p:nvSpPr>
        <p:spPr/>
        <p:txBody>
          <a:bodyPr/>
          <a:lstStyle/>
          <a:p>
            <a:fld id="{DBADB286-8906-46F4-AFB0-BBD9285A98EB}" type="slidenum">
              <a:rPr lang="en-GB" noProof="0" smtClean="0"/>
              <a:pPr/>
              <a:t>13</a:t>
            </a:fld>
            <a:endParaRPr lang="en-GB" noProof="0" dirty="0"/>
          </a:p>
        </p:txBody>
      </p:sp>
      <p:sp>
        <p:nvSpPr>
          <p:cNvPr id="7" name="Text Placeholder 6"/>
          <p:cNvSpPr>
            <a:spLocks noGrp="1"/>
          </p:cNvSpPr>
          <p:nvPr>
            <p:ph type="body" sz="quarter" idx="11"/>
          </p:nvPr>
        </p:nvSpPr>
        <p:spPr/>
        <p:txBody>
          <a:bodyPr/>
          <a:lstStyle/>
          <a:p>
            <a:pPr marL="590850" lvl="1" indent="-285750">
              <a:spcBef>
                <a:spcPct val="20000"/>
              </a:spcBef>
              <a:buBlip>
                <a:blip r:embed="rId2"/>
              </a:buBlip>
            </a:pPr>
            <a:r>
              <a:rPr lang="en-GB" dirty="0">
                <a:solidFill>
                  <a:srgbClr val="000000"/>
                </a:solidFill>
              </a:rPr>
              <a:t>Petroleum Law – </a:t>
            </a:r>
            <a:r>
              <a:rPr lang="en-GB" dirty="0" smtClean="0">
                <a:solidFill>
                  <a:srgbClr val="000000"/>
                </a:solidFill>
              </a:rPr>
              <a:t>context:</a:t>
            </a:r>
          </a:p>
          <a:p>
            <a:pPr marL="305100" lvl="1" indent="0">
              <a:spcBef>
                <a:spcPct val="20000"/>
              </a:spcBef>
              <a:buNone/>
            </a:pPr>
            <a:endParaRPr lang="en-GB" dirty="0" smtClean="0">
              <a:solidFill>
                <a:srgbClr val="000000"/>
              </a:solidFill>
            </a:endParaRPr>
          </a:p>
          <a:p>
            <a:pPr lvl="1">
              <a:spcBef>
                <a:spcPct val="20000"/>
              </a:spcBef>
              <a:buBlip>
                <a:blip r:embed="rId3"/>
              </a:buBlip>
            </a:pPr>
            <a:r>
              <a:rPr lang="en-GB" dirty="0" smtClean="0">
                <a:solidFill>
                  <a:srgbClr val="000000"/>
                </a:solidFill>
              </a:rPr>
              <a:t>The biggest natural gas discovery from the latest years from the Black Sea</a:t>
            </a:r>
          </a:p>
          <a:p>
            <a:pPr marL="363600" lvl="1" indent="0">
              <a:spcBef>
                <a:spcPct val="20000"/>
              </a:spcBef>
              <a:buNone/>
            </a:pPr>
            <a:endParaRPr lang="en-GB" dirty="0" smtClean="0">
              <a:solidFill>
                <a:srgbClr val="000000"/>
              </a:solidFill>
            </a:endParaRPr>
          </a:p>
          <a:p>
            <a:pPr lvl="1">
              <a:spcBef>
                <a:spcPct val="20000"/>
              </a:spcBef>
              <a:buBlip>
                <a:blip r:embed="rId3"/>
              </a:buBlip>
            </a:pPr>
            <a:r>
              <a:rPr lang="en-GB" dirty="0" smtClean="0">
                <a:solidFill>
                  <a:srgbClr val="000000"/>
                </a:solidFill>
              </a:rPr>
              <a:t>The main challenges for the Romanian state are to ensure an efficient exploitation and development of the natural gas discoveries while supplying the operators a clear predictable legal framework to be able to bring their production to the market</a:t>
            </a:r>
          </a:p>
          <a:p>
            <a:pPr marL="363600" lvl="1" indent="0">
              <a:spcBef>
                <a:spcPct val="20000"/>
              </a:spcBef>
              <a:buNone/>
            </a:pPr>
            <a:endParaRPr lang="en-GB" dirty="0" smtClean="0">
              <a:solidFill>
                <a:srgbClr val="000000"/>
              </a:solidFill>
            </a:endParaRPr>
          </a:p>
          <a:p>
            <a:pPr lvl="1">
              <a:spcBef>
                <a:spcPct val="20000"/>
              </a:spcBef>
              <a:buBlip>
                <a:blip r:embed="rId3"/>
              </a:buBlip>
            </a:pPr>
            <a:r>
              <a:rPr lang="en-GB" dirty="0" smtClean="0">
                <a:solidFill>
                  <a:srgbClr val="000000"/>
                </a:solidFill>
              </a:rPr>
              <a:t>Romania’s further steps aim to create the framework in order to regulate the access to the sea bed and coastal areas (beaches) for ensuring the link between the offshore activity and the onshore one as well as to secure a stable taxation regime.</a:t>
            </a:r>
            <a:endParaRPr lang="en-GB" dirty="0">
              <a:solidFill>
                <a:srgbClr val="000000"/>
              </a:solidFill>
            </a:endParaRPr>
          </a:p>
          <a:p>
            <a:endParaRPr lang="en-GB" dirty="0"/>
          </a:p>
        </p:txBody>
      </p:sp>
    </p:spTree>
    <p:extLst>
      <p:ext uri="{BB962C8B-B14F-4D97-AF65-F5344CB8AC3E}">
        <p14:creationId xmlns:p14="http://schemas.microsoft.com/office/powerpoint/2010/main" val="138248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Thank you!</a:t>
            </a:r>
            <a:endParaRPr lang="en-GB" dirty="0"/>
          </a:p>
        </p:txBody>
      </p:sp>
      <p:sp>
        <p:nvSpPr>
          <p:cNvPr id="3" name="Slide Number Placeholder 2"/>
          <p:cNvSpPr>
            <a:spLocks noGrp="1"/>
          </p:cNvSpPr>
          <p:nvPr>
            <p:ph type="sldNum" sz="quarter" idx="16"/>
          </p:nvPr>
        </p:nvSpPr>
        <p:spPr/>
        <p:txBody>
          <a:bodyPr/>
          <a:lstStyle/>
          <a:p>
            <a:fld id="{DBADB286-8906-46F4-AFB0-BBD9285A98EB}" type="slidenum">
              <a:rPr lang="en-GB" noProof="0" smtClean="0"/>
              <a:pPr/>
              <a:t>14</a:t>
            </a:fld>
            <a:endParaRPr lang="en-GB" noProof="0" dirty="0"/>
          </a:p>
        </p:txBody>
      </p:sp>
      <p:sp>
        <p:nvSpPr>
          <p:cNvPr id="7" name="Text Placeholder 6"/>
          <p:cNvSpPr>
            <a:spLocks noGrp="1"/>
          </p:cNvSpPr>
          <p:nvPr>
            <p:ph type="body" sz="quarter" idx="11"/>
          </p:nvPr>
        </p:nvSpPr>
        <p:spPr/>
        <p:txBody>
          <a:bodyPr/>
          <a:lstStyle/>
          <a:p>
            <a:pPr marL="0" indent="0">
              <a:buNone/>
            </a:pPr>
            <a:r>
              <a:rPr lang="en-GB" dirty="0" smtClean="0"/>
              <a:t>CMS Romania</a:t>
            </a:r>
          </a:p>
          <a:p>
            <a:endParaRPr lang="en-GB" dirty="0"/>
          </a:p>
          <a:p>
            <a:endParaRPr lang="en-GB" dirty="0"/>
          </a:p>
        </p:txBody>
      </p:sp>
      <p:sp>
        <p:nvSpPr>
          <p:cNvPr id="9" name="Text Placeholder 3"/>
          <p:cNvSpPr txBox="1">
            <a:spLocks/>
          </p:cNvSpPr>
          <p:nvPr/>
        </p:nvSpPr>
        <p:spPr bwMode="auto">
          <a:xfrm>
            <a:off x="467544" y="4581128"/>
            <a:ext cx="3167063" cy="1512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buFont typeface="Symbol" pitchFamily="-110" charset="2"/>
              <a:buNone/>
            </a:pPr>
            <a:r>
              <a:rPr lang="en-GB" sz="1200" b="1" dirty="0" smtClean="0"/>
              <a:t>Varinia Radu</a:t>
            </a:r>
          </a:p>
          <a:p>
            <a:pPr marL="0" indent="0">
              <a:buNone/>
            </a:pPr>
            <a:r>
              <a:rPr lang="en-GB" sz="1200" dirty="0"/>
              <a:t>Partner | Head of Oil &amp; Gas in CEE</a:t>
            </a:r>
          </a:p>
          <a:p>
            <a:pPr marL="0" indent="0">
              <a:buFont typeface="Symbol" pitchFamily="-110" charset="2"/>
              <a:buNone/>
            </a:pPr>
            <a:r>
              <a:rPr lang="en-GB" sz="1200" dirty="0" smtClean="0"/>
              <a:t>CMS Cameron McKenna SCA </a:t>
            </a:r>
          </a:p>
          <a:p>
            <a:pPr marL="0" indent="0">
              <a:buFont typeface="Symbol" pitchFamily="-110" charset="2"/>
              <a:buNone/>
            </a:pPr>
            <a:r>
              <a:rPr lang="en-GB" sz="1200" dirty="0" smtClean="0">
                <a:hlinkClick r:id="rId2"/>
              </a:rPr>
              <a:t>varinia.radu@cms-cmck.com</a:t>
            </a:r>
            <a:r>
              <a:rPr lang="en-GB" sz="1200" dirty="0" smtClean="0"/>
              <a:t> </a:t>
            </a:r>
          </a:p>
          <a:p>
            <a:pPr marL="0" indent="0">
              <a:buFont typeface="Symbol" pitchFamily="-110" charset="2"/>
              <a:buNone/>
            </a:pPr>
            <a:r>
              <a:rPr lang="en-GB" sz="1200" dirty="0" smtClean="0"/>
              <a:t>Tel:       +40 21 407 3870 </a:t>
            </a:r>
          </a:p>
          <a:p>
            <a:pPr marL="0" indent="0">
              <a:buFont typeface="Symbol" pitchFamily="-110" charset="2"/>
              <a:buNone/>
            </a:pPr>
            <a:r>
              <a:rPr lang="en-GB" sz="1200" dirty="0" smtClean="0"/>
              <a:t>Fax:      +40 21 407 3900 </a:t>
            </a:r>
          </a:p>
          <a:p>
            <a:pPr marL="0" indent="0">
              <a:buFont typeface="Symbol" pitchFamily="-110" charset="2"/>
              <a:buNone/>
            </a:pPr>
            <a:r>
              <a:rPr lang="en-GB" sz="1200" dirty="0" smtClean="0">
                <a:hlinkClick r:id="rId3"/>
              </a:rPr>
              <a:t>www.cms-cmck.com</a:t>
            </a:r>
            <a:r>
              <a:rPr lang="en-GB" sz="1200" dirty="0" smtClean="0"/>
              <a:t>  </a:t>
            </a:r>
          </a:p>
          <a:p>
            <a:endParaRPr lang="en-GB" dirty="0"/>
          </a:p>
        </p:txBody>
      </p:sp>
      <p:pic>
        <p:nvPicPr>
          <p:cNvPr id="2050" name="Picture 2" descr="\\roapps02\home$\nama\Desktop\radu_varinia_pitch(1292252_1)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780928"/>
            <a:ext cx="107950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MSLegal_ImageFromLibrary"/>
          <p:cNvPicPr>
            <a:picLocks/>
          </p:cNvPicPr>
          <p:nvPr/>
        </p:nvPicPr>
        <p:blipFill>
          <a:blip r:embed="rId5">
            <a:extLst>
              <a:ext uri="{28A0092B-C50C-407E-A947-70E740481C1C}">
                <a14:useLocalDpi xmlns:a14="http://schemas.microsoft.com/office/drawing/2010/main" val="0"/>
              </a:ext>
            </a:extLst>
          </a:blip>
          <a:stretch>
            <a:fillRect/>
          </a:stretch>
        </p:blipFill>
        <p:spPr>
          <a:xfrm>
            <a:off x="4427984" y="1873817"/>
            <a:ext cx="3960000" cy="4446000"/>
          </a:xfrm>
          <a:prstGeom prst="rect">
            <a:avLst/>
          </a:prstGeom>
        </p:spPr>
      </p:pic>
    </p:spTree>
    <p:extLst>
      <p:ext uri="{BB962C8B-B14F-4D97-AF65-F5344CB8AC3E}">
        <p14:creationId xmlns:p14="http://schemas.microsoft.com/office/powerpoint/2010/main" val="94491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lvl="0">
              <a:defRPr/>
            </a:pPr>
            <a:r>
              <a:rPr lang="en-GB" b="0" dirty="0">
                <a:solidFill>
                  <a:prstClr val="black"/>
                </a:solidFill>
                <a:ea typeface="+mn-ea"/>
              </a:rPr>
              <a:t>CMS Legal Services EEIG (CMS EEIG) is a European Economic Interest Grouping that coordinates an</a:t>
            </a:r>
          </a:p>
          <a:p>
            <a:pPr lvl="0">
              <a:defRPr/>
            </a:pPr>
            <a:r>
              <a:rPr lang="en-GB" b="0" dirty="0">
                <a:solidFill>
                  <a:prstClr val="black"/>
                </a:solidFill>
                <a:ea typeface="+mn-ea"/>
              </a:rPr>
              <a:t>organisation of independent law firms. CMS EEIG provides no client services. Such services are solely</a:t>
            </a:r>
          </a:p>
          <a:p>
            <a:pPr lvl="0">
              <a:defRPr/>
            </a:pPr>
            <a:r>
              <a:rPr lang="en-GB" b="0" dirty="0">
                <a:solidFill>
                  <a:prstClr val="black"/>
                </a:solidFill>
                <a:ea typeface="+mn-ea"/>
              </a:rPr>
              <a:t>provided by CMS EEIG’s member firms in their respective jurisdictions. CMS EEIG and each of its</a:t>
            </a:r>
          </a:p>
          <a:p>
            <a:pPr lvl="0">
              <a:defRPr/>
            </a:pPr>
            <a:r>
              <a:rPr lang="en-GB" b="0" dirty="0">
                <a:solidFill>
                  <a:prstClr val="black"/>
                </a:solidFill>
                <a:ea typeface="+mn-ea"/>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lvl="0">
              <a:defRPr/>
            </a:pPr>
            <a:endParaRPr lang="en-GB" b="0" dirty="0">
              <a:solidFill>
                <a:prstClr val="black"/>
              </a:solidFill>
              <a:ea typeface="+mn-ea"/>
            </a:endParaRPr>
          </a:p>
          <a:p>
            <a:pPr lvl="0">
              <a:defRPr/>
            </a:pPr>
            <a:r>
              <a:rPr lang="en-GB" dirty="0">
                <a:solidFill>
                  <a:prstClr val="black"/>
                </a:solidFill>
                <a:ea typeface="+mn-ea"/>
              </a:rPr>
              <a:t>CMS locations:</a:t>
            </a:r>
          </a:p>
          <a:p>
            <a:pPr lvl="0">
              <a:defRPr/>
            </a:pPr>
            <a:r>
              <a:rPr lang="en-GB" b="0" dirty="0">
                <a:solidFill>
                  <a:prstClr val="black"/>
                </a:solidFill>
                <a:ea typeface="+mn-ea"/>
              </a:rPr>
              <a:t>Aberdeen, Algiers, Amsterdam, Antwerp, Barcelona, Beijing, Belgrade, Berlin, Bratislava, Bristol, Brussels, Bucharest, Budapest, Casablanca, Cologne, Dubai, </a:t>
            </a:r>
            <a:r>
              <a:rPr lang="en-GB" b="0" dirty="0" err="1">
                <a:solidFill>
                  <a:prstClr val="black"/>
                </a:solidFill>
                <a:ea typeface="+mn-ea"/>
              </a:rPr>
              <a:t>Duesseldorf</a:t>
            </a:r>
            <a:r>
              <a:rPr lang="en-GB" b="0" dirty="0">
                <a:solidFill>
                  <a:prstClr val="black"/>
                </a:solidFill>
                <a:ea typeface="+mn-ea"/>
              </a:rPr>
              <a:t>, Edinburgh, Frankfurt, Geneva, Glasgow, Hamburg, Istanbul, Kyiv, Leipzig, Lisbon, Ljubljana, London, Luxembourg, Lyon, Madrid, Mexico City, Milan, Moscow, Munich, Muscat, Paris, </a:t>
            </a:r>
            <a:r>
              <a:rPr lang="en-GB" b="0" dirty="0" err="1">
                <a:solidFill>
                  <a:prstClr val="black"/>
                </a:solidFill>
                <a:ea typeface="+mn-ea"/>
              </a:rPr>
              <a:t>Podgorica</a:t>
            </a:r>
            <a:r>
              <a:rPr lang="en-GB" b="0" dirty="0">
                <a:solidFill>
                  <a:prstClr val="black"/>
                </a:solidFill>
                <a:ea typeface="+mn-ea"/>
              </a:rPr>
              <a:t>, Prague, Rio de Janeiro, Rome, Sarajevo, Seville, Shanghai, Sofia, Strasbourg, Stuttgart, Tirana, Utrecht, Vienna, Warsaw, Zagreb and Zurich.</a:t>
            </a:r>
          </a:p>
          <a:p>
            <a:pPr lvl="0">
              <a:defRPr/>
            </a:pPr>
            <a:endParaRPr lang="en-GB" b="0" dirty="0">
              <a:solidFill>
                <a:prstClr val="black"/>
              </a:solidFill>
              <a:ea typeface="+mn-ea"/>
            </a:endParaRPr>
          </a:p>
          <a:p>
            <a:pPr lvl="0">
              <a:defRPr/>
            </a:pPr>
            <a:endParaRPr lang="en-GB" b="0" dirty="0">
              <a:solidFill>
                <a:prstClr val="black"/>
              </a:solidFill>
              <a:ea typeface="+mn-ea"/>
            </a:endParaRPr>
          </a:p>
          <a:p>
            <a:pPr lvl="0">
              <a:defRPr/>
            </a:pPr>
            <a:endParaRPr lang="en-GB" b="0" dirty="0">
              <a:solidFill>
                <a:prstClr val="black"/>
              </a:solidFill>
              <a:ea typeface="+mn-ea"/>
            </a:endParaRPr>
          </a:p>
          <a:p>
            <a:pPr lvl="0">
              <a:defRPr/>
            </a:pPr>
            <a:r>
              <a:rPr lang="en-GB" dirty="0">
                <a:solidFill>
                  <a:prstClr val="black"/>
                </a:solidFill>
                <a:ea typeface="+mn-ea"/>
              </a:rPr>
              <a:t>www.cmslegal.com</a:t>
            </a:r>
          </a:p>
        </p:txBody>
      </p:sp>
      <p:sp>
        <p:nvSpPr>
          <p:cNvPr id="3" name="Textplatzhalter 2"/>
          <p:cNvSpPr>
            <a:spLocks noGrp="1"/>
          </p:cNvSpPr>
          <p:nvPr>
            <p:ph type="body" sz="quarter" idx="15"/>
          </p:nvPr>
        </p:nvSpPr>
        <p:spPr/>
        <p:txBody>
          <a:bodyPr/>
          <a:lstStyle/>
          <a:p>
            <a:pPr lvl="0">
              <a:defRPr/>
            </a:pPr>
            <a:r>
              <a:rPr lang="en-GB" b="1" baseline="30000" dirty="0">
                <a:solidFill>
                  <a:prstClr val="black"/>
                </a:solidFill>
                <a:ea typeface="+mn-ea"/>
              </a:rPr>
              <a:t>Your free online legal information service.</a:t>
            </a:r>
          </a:p>
          <a:p>
            <a:pPr lvl="0">
              <a:defRPr/>
            </a:pPr>
            <a:endParaRPr lang="en-GB" baseline="30000" dirty="0">
              <a:solidFill>
                <a:prstClr val="black"/>
              </a:solidFill>
              <a:ea typeface="+mn-ea"/>
            </a:endParaRPr>
          </a:p>
          <a:p>
            <a:pPr lvl="0">
              <a:defRPr/>
            </a:pPr>
            <a:r>
              <a:rPr lang="en-GB" baseline="30000" dirty="0">
                <a:solidFill>
                  <a:prstClr val="black"/>
                </a:solidFill>
                <a:ea typeface="+mn-ea"/>
              </a:rPr>
              <a:t>A subscription service for legal articles </a:t>
            </a:r>
          </a:p>
          <a:p>
            <a:pPr lvl="0">
              <a:defRPr/>
            </a:pPr>
            <a:r>
              <a:rPr lang="en-GB" baseline="30000" dirty="0">
                <a:solidFill>
                  <a:prstClr val="black"/>
                </a:solidFill>
                <a:ea typeface="+mn-ea"/>
              </a:rPr>
              <a:t>on a variety of topics delivered by email.</a:t>
            </a:r>
          </a:p>
          <a:p>
            <a:pPr lvl="0">
              <a:defRPr/>
            </a:pPr>
            <a:r>
              <a:rPr lang="en-GB" b="1" baseline="30000" dirty="0">
                <a:solidFill>
                  <a:prstClr val="black"/>
                </a:solidFill>
                <a:ea typeface="+mn-ea"/>
              </a:rPr>
              <a:t>www.cms-lawnow.com</a:t>
            </a:r>
          </a:p>
        </p:txBody>
      </p:sp>
      <p:sp>
        <p:nvSpPr>
          <p:cNvPr id="4" name="Textplatzhalter 3"/>
          <p:cNvSpPr>
            <a:spLocks noGrp="1"/>
          </p:cNvSpPr>
          <p:nvPr>
            <p:ph type="body" sz="quarter" idx="16"/>
          </p:nvPr>
        </p:nvSpPr>
        <p:spPr/>
        <p:txBody>
          <a:bodyPr/>
          <a:lstStyle/>
          <a:p>
            <a:pPr lvl="0">
              <a:defRPr/>
            </a:pPr>
            <a:r>
              <a:rPr lang="en-GB" b="1" baseline="30000" dirty="0">
                <a:solidFill>
                  <a:prstClr val="black"/>
                </a:solidFill>
                <a:ea typeface="+mn-ea"/>
              </a:rPr>
              <a:t>Your expert legal publications online.</a:t>
            </a:r>
          </a:p>
          <a:p>
            <a:pPr lvl="0">
              <a:defRPr/>
            </a:pPr>
            <a:endParaRPr lang="en-GB" b="1" baseline="30000" dirty="0">
              <a:solidFill>
                <a:prstClr val="black"/>
              </a:solidFill>
              <a:ea typeface="+mn-ea"/>
            </a:endParaRPr>
          </a:p>
          <a:p>
            <a:pPr lvl="0">
              <a:defRPr/>
            </a:pPr>
            <a:r>
              <a:rPr lang="en-GB" baseline="30000" dirty="0">
                <a:solidFill>
                  <a:prstClr val="black"/>
                </a:solidFill>
                <a:ea typeface="+mn-ea"/>
              </a:rPr>
              <a:t>In-depth international legal research </a:t>
            </a:r>
          </a:p>
          <a:p>
            <a:pPr lvl="0">
              <a:defRPr/>
            </a:pPr>
            <a:r>
              <a:rPr lang="en-GB" baseline="30000" dirty="0">
                <a:solidFill>
                  <a:prstClr val="black"/>
                </a:solidFill>
                <a:ea typeface="+mn-ea"/>
              </a:rPr>
              <a:t>and insights that can be personalised. </a:t>
            </a:r>
          </a:p>
          <a:p>
            <a:pPr lvl="0">
              <a:defRPr/>
            </a:pPr>
            <a:r>
              <a:rPr lang="en-GB" b="1" baseline="30000" dirty="0">
                <a:solidFill>
                  <a:prstClr val="black"/>
                </a:solidFill>
                <a:ea typeface="+mn-ea"/>
              </a:rPr>
              <a:t>eguides.cmslegal.com</a:t>
            </a:r>
          </a:p>
        </p:txBody>
      </p:sp>
      <p:pic>
        <p:nvPicPr>
          <p:cNvPr id="5" name="Grafik 4"/>
          <p:cNvPicPr>
            <a:picLocks/>
          </p:cNvPicPr>
          <p:nvPr/>
        </p:nvPicPr>
        <p:blipFill>
          <a:blip r:embed="rId2">
            <a:extLst>
              <a:ext uri="{28A0092B-C50C-407E-A947-70E740481C1C}">
                <a14:useLocalDpi xmlns:a14="http://schemas.microsoft.com/office/drawing/2010/main" val="0"/>
              </a:ext>
            </a:extLst>
          </a:blip>
          <a:stretch>
            <a:fillRect/>
          </a:stretch>
        </p:blipFill>
        <p:spPr>
          <a:xfrm>
            <a:off x="432000" y="3276000"/>
            <a:ext cx="1800000" cy="216000"/>
          </a:xfrm>
          <a:prstGeom prst="rect">
            <a:avLst/>
          </a:prstGeom>
        </p:spPr>
      </p:pic>
      <p:pic>
        <p:nvPicPr>
          <p:cNvPr id="6" name="Grafik 5"/>
          <p:cNvPicPr>
            <a:picLocks/>
          </p:cNvPicPr>
          <p:nvPr/>
        </p:nvPicPr>
        <p:blipFill>
          <a:blip r:embed="rId3">
            <a:extLst>
              <a:ext uri="{28A0092B-C50C-407E-A947-70E740481C1C}">
                <a14:useLocalDpi xmlns:a14="http://schemas.microsoft.com/office/drawing/2010/main" val="0"/>
              </a:ext>
            </a:extLst>
          </a:blip>
          <a:stretch>
            <a:fillRect/>
          </a:stretch>
        </p:blipFill>
        <p:spPr>
          <a:xfrm>
            <a:off x="2592000" y="3276000"/>
            <a:ext cx="1656000" cy="252000"/>
          </a:xfrm>
          <a:prstGeom prst="rect">
            <a:avLst/>
          </a:prstGeom>
        </p:spPr>
      </p:pic>
    </p:spTree>
    <p:extLst>
      <p:ext uri="{BB962C8B-B14F-4D97-AF65-F5344CB8AC3E}">
        <p14:creationId xmlns:p14="http://schemas.microsoft.com/office/powerpoint/2010/main" val="149274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smtClean="0"/>
              <a:t>Overview</a:t>
            </a:r>
            <a:endParaRPr lang="en-GB" dirty="0"/>
          </a:p>
        </p:txBody>
      </p:sp>
      <p:sp>
        <p:nvSpPr>
          <p:cNvPr id="3" name="Foliennummernplatzhalter 2"/>
          <p:cNvSpPr>
            <a:spLocks noGrp="1"/>
          </p:cNvSpPr>
          <p:nvPr>
            <p:ph type="sldNum" sz="quarter" idx="16"/>
          </p:nvPr>
        </p:nvSpPr>
        <p:spPr/>
        <p:txBody>
          <a:bodyPr/>
          <a:lstStyle/>
          <a:p>
            <a:fld id="{4B39B52A-EAD5-4CA9-B46E-2F3B4224B365}" type="slidenum">
              <a:rPr lang="en-GB" noProof="0" smtClean="0"/>
              <a:pPr/>
              <a:t>2</a:t>
            </a:fld>
            <a:endParaRPr lang="en-GB" noProof="0" dirty="0"/>
          </a:p>
        </p:txBody>
      </p:sp>
      <p:sp>
        <p:nvSpPr>
          <p:cNvPr id="4" name="Textplatzhalter 3"/>
          <p:cNvSpPr>
            <a:spLocks noGrp="1"/>
          </p:cNvSpPr>
          <p:nvPr>
            <p:ph type="body" sz="quarter" idx="11"/>
          </p:nvPr>
        </p:nvSpPr>
        <p:spPr/>
        <p:txBody>
          <a:bodyPr/>
          <a:lstStyle/>
          <a:p>
            <a:pPr lvl="0">
              <a:buBlip>
                <a:blip r:embed="rId3"/>
              </a:buBlip>
            </a:pPr>
            <a:r>
              <a:rPr lang="en-GB" dirty="0" smtClean="0"/>
              <a:t>since 2015 Romania used only 2% of imported natural gas</a:t>
            </a:r>
          </a:p>
          <a:p>
            <a:pPr lvl="0">
              <a:buBlip>
                <a:blip r:embed="rId3"/>
              </a:buBlip>
            </a:pPr>
            <a:r>
              <a:rPr lang="en-GB" dirty="0"/>
              <a:t>Romania has the fifth largest reserves of natural gas in </a:t>
            </a:r>
            <a:r>
              <a:rPr lang="en-GB" dirty="0" smtClean="0"/>
              <a:t>Europe</a:t>
            </a:r>
          </a:p>
          <a:p>
            <a:pPr lvl="0">
              <a:buBlip>
                <a:blip r:embed="rId3"/>
              </a:buBlip>
            </a:pPr>
            <a:r>
              <a:rPr lang="en-GB" dirty="0" smtClean="0"/>
              <a:t>interconnection </a:t>
            </a:r>
            <a:r>
              <a:rPr lang="en-GB" dirty="0"/>
              <a:t>point with Hungary - imported natural </a:t>
            </a:r>
            <a:r>
              <a:rPr lang="en-GB" dirty="0" smtClean="0"/>
              <a:t>gas</a:t>
            </a:r>
            <a:endParaRPr lang="en-GB" dirty="0"/>
          </a:p>
          <a:p>
            <a:pPr lvl="0">
              <a:buBlip>
                <a:blip r:embed="rId3"/>
              </a:buBlip>
            </a:pPr>
            <a:r>
              <a:rPr lang="en-GB" dirty="0"/>
              <a:t>interconnection point with Republic of Moldova - exported natural gas</a:t>
            </a:r>
          </a:p>
          <a:p>
            <a:pPr marL="0" indent="0">
              <a:buNone/>
            </a:pPr>
            <a:endParaRPr lang="en-GB" dirty="0"/>
          </a:p>
        </p:txBody>
      </p:sp>
      <p:pic>
        <p:nvPicPr>
          <p:cNvPr id="10" name="Content Placeholder 9"/>
          <p:cNvPicPr>
            <a:picLocks noGrp="1" noChangeAspect="1"/>
          </p:cNvPicPr>
          <p:nvPr>
            <p:ph sz="quarter" idx="17"/>
          </p:nvPr>
        </p:nvPicPr>
        <p:blipFill>
          <a:blip r:embed="rId4" cstate="print">
            <a:extLst>
              <a:ext uri="{28A0092B-C50C-407E-A947-70E740481C1C}">
                <a14:useLocalDpi xmlns:a14="http://schemas.microsoft.com/office/drawing/2010/main" val="0"/>
              </a:ext>
            </a:extLst>
          </a:blip>
          <a:stretch>
            <a:fillRect/>
          </a:stretch>
        </p:blipFill>
        <p:spPr>
          <a:xfrm>
            <a:off x="4572000" y="1844824"/>
            <a:ext cx="4143375" cy="3504545"/>
          </a:xfrm>
        </p:spPr>
      </p:pic>
    </p:spTree>
    <p:extLst>
      <p:ext uri="{BB962C8B-B14F-4D97-AF65-F5344CB8AC3E}">
        <p14:creationId xmlns:p14="http://schemas.microsoft.com/office/powerpoint/2010/main" val="312725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BRUA Project</a:t>
            </a:r>
            <a:endParaRPr lang="en-GB" dirty="0"/>
          </a:p>
        </p:txBody>
      </p:sp>
      <p:sp>
        <p:nvSpPr>
          <p:cNvPr id="4" name="Slide Number Placeholder 3"/>
          <p:cNvSpPr>
            <a:spLocks noGrp="1"/>
          </p:cNvSpPr>
          <p:nvPr>
            <p:ph type="sldNum" sz="quarter" idx="16"/>
          </p:nvPr>
        </p:nvSpPr>
        <p:spPr/>
        <p:txBody>
          <a:bodyPr/>
          <a:lstStyle/>
          <a:p>
            <a:fld id="{DBADB286-8906-46F4-AFB0-BBD9285A98EB}" type="slidenum">
              <a:rPr lang="en-GB" noProof="0" smtClean="0"/>
              <a:pPr/>
              <a:t>3</a:t>
            </a:fld>
            <a:endParaRPr lang="en-GB" noProof="0" dirty="0"/>
          </a:p>
        </p:txBody>
      </p:sp>
      <p:pic>
        <p:nvPicPr>
          <p:cNvPr id="9" name="Content Placehold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3568" y="2275347"/>
            <a:ext cx="7992888" cy="4122091"/>
          </a:xfrm>
        </p:spPr>
      </p:pic>
      <p:sp>
        <p:nvSpPr>
          <p:cNvPr id="7" name="Text Placeholder 6"/>
          <p:cNvSpPr>
            <a:spLocks noGrp="1"/>
          </p:cNvSpPr>
          <p:nvPr>
            <p:ph type="body" sz="quarter" idx="14"/>
          </p:nvPr>
        </p:nvSpPr>
        <p:spPr>
          <a:xfrm>
            <a:off x="467544" y="1484784"/>
            <a:ext cx="8280000" cy="637200"/>
          </a:xfrm>
        </p:spPr>
        <p:txBody>
          <a:bodyPr/>
          <a:lstStyle/>
          <a:p>
            <a:r>
              <a:rPr lang="en-GB" dirty="0" smtClean="0"/>
              <a:t>Route of interconnection </a:t>
            </a:r>
            <a:r>
              <a:rPr lang="en-GB" dirty="0"/>
              <a:t>Bulgaria  –  </a:t>
            </a:r>
            <a:r>
              <a:rPr lang="en-GB" dirty="0" smtClean="0"/>
              <a:t>Romania </a:t>
            </a:r>
            <a:r>
              <a:rPr lang="en-GB" dirty="0"/>
              <a:t>– Hungary – Austria</a:t>
            </a:r>
          </a:p>
        </p:txBody>
      </p:sp>
    </p:spTree>
    <p:extLst>
      <p:ext uri="{BB962C8B-B14F-4D97-AF65-F5344CB8AC3E}">
        <p14:creationId xmlns:p14="http://schemas.microsoft.com/office/powerpoint/2010/main" val="29819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4756150" y="1916832"/>
            <a:ext cx="4136330" cy="3451843"/>
          </a:xfrm>
        </p:spPr>
      </p:pic>
      <p:sp>
        <p:nvSpPr>
          <p:cNvPr id="3" name="Text Placeholder 2"/>
          <p:cNvSpPr>
            <a:spLocks noGrp="1"/>
          </p:cNvSpPr>
          <p:nvPr>
            <p:ph type="body" sz="quarter" idx="10"/>
          </p:nvPr>
        </p:nvSpPr>
        <p:spPr/>
        <p:txBody>
          <a:bodyPr/>
          <a:lstStyle/>
          <a:p>
            <a:r>
              <a:rPr lang="en-GB" dirty="0" smtClean="0"/>
              <a:t>BRUA Project – </a:t>
            </a:r>
            <a:r>
              <a:rPr lang="en-GB" i="1" dirty="0" smtClean="0"/>
              <a:t>latest developments 1/2</a:t>
            </a:r>
            <a:endParaRPr lang="en-GB" i="1" dirty="0"/>
          </a:p>
        </p:txBody>
      </p:sp>
      <p:sp>
        <p:nvSpPr>
          <p:cNvPr id="4" name="Slide Number Placeholder 3"/>
          <p:cNvSpPr>
            <a:spLocks noGrp="1"/>
          </p:cNvSpPr>
          <p:nvPr>
            <p:ph type="sldNum" sz="quarter" idx="16"/>
          </p:nvPr>
        </p:nvSpPr>
        <p:spPr/>
        <p:txBody>
          <a:bodyPr/>
          <a:lstStyle/>
          <a:p>
            <a:fld id="{DBADB286-8906-46F4-AFB0-BBD9285A98EB}" type="slidenum">
              <a:rPr lang="en-GB" noProof="0" smtClean="0"/>
              <a:pPr/>
              <a:t>4</a:t>
            </a:fld>
            <a:endParaRPr lang="en-GB" noProof="0" dirty="0"/>
          </a:p>
        </p:txBody>
      </p:sp>
      <p:sp>
        <p:nvSpPr>
          <p:cNvPr id="5" name="Text Placeholder 4"/>
          <p:cNvSpPr>
            <a:spLocks noGrp="1"/>
          </p:cNvSpPr>
          <p:nvPr>
            <p:ph type="body" sz="quarter" idx="11"/>
          </p:nvPr>
        </p:nvSpPr>
        <p:spPr/>
        <p:txBody>
          <a:bodyPr/>
          <a:lstStyle/>
          <a:p>
            <a:pPr lvl="0">
              <a:buFont typeface="Wingdings" panose="05000000000000000000" pitchFamily="2" charset="2"/>
              <a:buChar char="Ø"/>
            </a:pPr>
            <a:r>
              <a:rPr lang="en-GB" dirty="0"/>
              <a:t>construction within Romanian territory of a 530 km pipeline between </a:t>
            </a:r>
            <a:r>
              <a:rPr lang="en-GB" dirty="0" err="1"/>
              <a:t>Podisor</a:t>
            </a:r>
            <a:r>
              <a:rPr lang="en-GB" dirty="0"/>
              <a:t> (Giurgiu) and </a:t>
            </a:r>
            <a:r>
              <a:rPr lang="en-GB" dirty="0" err="1"/>
              <a:t>Horia</a:t>
            </a:r>
            <a:r>
              <a:rPr lang="en-GB" dirty="0"/>
              <a:t> (Bihor)</a:t>
            </a:r>
          </a:p>
          <a:p>
            <a:pPr lvl="0">
              <a:buFont typeface="Wingdings" panose="05000000000000000000" pitchFamily="2" charset="2"/>
              <a:buChar char="Ø"/>
            </a:pPr>
            <a:r>
              <a:rPr lang="en-GB" dirty="0"/>
              <a:t>will facilitate the natural gas transit between Bulgaria and Hungary and then forward to the Western Europe</a:t>
            </a:r>
          </a:p>
          <a:p>
            <a:pPr lvl="0">
              <a:buFont typeface="Wingdings" panose="05000000000000000000" pitchFamily="2" charset="2"/>
              <a:buChar char="Ø"/>
            </a:pPr>
            <a:r>
              <a:rPr lang="en-GB" dirty="0"/>
              <a:t>included on the EU’s list of projects of common interest </a:t>
            </a:r>
          </a:p>
          <a:p>
            <a:pPr lvl="0">
              <a:buFont typeface="Wingdings" panose="05000000000000000000" pitchFamily="2" charset="2"/>
              <a:buChar char="Ø"/>
            </a:pPr>
            <a:r>
              <a:rPr lang="en-GB" dirty="0"/>
              <a:t>the project received this year EUR 180 million non-refundable grant from the European Union </a:t>
            </a:r>
          </a:p>
        </p:txBody>
      </p:sp>
    </p:spTree>
    <p:extLst>
      <p:ext uri="{BB962C8B-B14F-4D97-AF65-F5344CB8AC3E}">
        <p14:creationId xmlns:p14="http://schemas.microsoft.com/office/powerpoint/2010/main" val="669921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4756150" y="1916832"/>
            <a:ext cx="3959225" cy="3672407"/>
          </a:xfrm>
        </p:spPr>
      </p:pic>
      <p:sp>
        <p:nvSpPr>
          <p:cNvPr id="3" name="Text Placeholder 2"/>
          <p:cNvSpPr>
            <a:spLocks noGrp="1"/>
          </p:cNvSpPr>
          <p:nvPr>
            <p:ph type="body" sz="quarter" idx="10"/>
          </p:nvPr>
        </p:nvSpPr>
        <p:spPr/>
        <p:txBody>
          <a:bodyPr/>
          <a:lstStyle/>
          <a:p>
            <a:r>
              <a:rPr lang="en-GB" dirty="0" smtClean="0"/>
              <a:t>BRUA Project </a:t>
            </a:r>
            <a:r>
              <a:rPr lang="en-GB" i="1" dirty="0" smtClean="0"/>
              <a:t>– latest development 2/2</a:t>
            </a:r>
            <a:endParaRPr lang="en-GB" i="1" dirty="0"/>
          </a:p>
        </p:txBody>
      </p:sp>
      <p:sp>
        <p:nvSpPr>
          <p:cNvPr id="4" name="Slide Number Placeholder 3"/>
          <p:cNvSpPr>
            <a:spLocks noGrp="1"/>
          </p:cNvSpPr>
          <p:nvPr>
            <p:ph type="sldNum" sz="quarter" idx="16"/>
          </p:nvPr>
        </p:nvSpPr>
        <p:spPr/>
        <p:txBody>
          <a:bodyPr/>
          <a:lstStyle/>
          <a:p>
            <a:fld id="{DBADB286-8906-46F4-AFB0-BBD9285A98EB}" type="slidenum">
              <a:rPr lang="en-GB" noProof="0" smtClean="0"/>
              <a:pPr/>
              <a:t>5</a:t>
            </a:fld>
            <a:endParaRPr lang="en-GB" noProof="0" dirty="0"/>
          </a:p>
        </p:txBody>
      </p:sp>
      <p:sp>
        <p:nvSpPr>
          <p:cNvPr id="5" name="Text Placeholder 4"/>
          <p:cNvSpPr>
            <a:spLocks noGrp="1"/>
          </p:cNvSpPr>
          <p:nvPr>
            <p:ph type="body" sz="quarter" idx="11"/>
          </p:nvPr>
        </p:nvSpPr>
        <p:spPr/>
        <p:txBody>
          <a:bodyPr/>
          <a:lstStyle/>
          <a:p>
            <a:pPr>
              <a:buFont typeface="Wingdings" panose="05000000000000000000" pitchFamily="2" charset="2"/>
              <a:buChar char="Ø"/>
            </a:pPr>
            <a:r>
              <a:rPr lang="en-GB" dirty="0"/>
              <a:t>termination of the horizontal directional drilling of the main pipeline Giurgiu-Ruse representing the Danube undercrossing point</a:t>
            </a:r>
          </a:p>
          <a:p>
            <a:pPr>
              <a:buFont typeface="Wingdings" panose="05000000000000000000" pitchFamily="2" charset="2"/>
              <a:buChar char="Ø"/>
            </a:pPr>
            <a:r>
              <a:rPr lang="en-GB" dirty="0"/>
              <a:t>project’s deadline is set for the 31st December 2016</a:t>
            </a:r>
          </a:p>
          <a:p>
            <a:pPr>
              <a:buFont typeface="Wingdings" panose="05000000000000000000" pitchFamily="2" charset="2"/>
              <a:buChar char="Ø"/>
            </a:pPr>
            <a:r>
              <a:rPr lang="en-GB" dirty="0"/>
              <a:t>in the 2016-2017  “gas year” tenders for booking capacity are expected to be held for the import and export of natural gas on the pipeline Giurgiu-Ruse </a:t>
            </a:r>
          </a:p>
          <a:p>
            <a:endParaRPr lang="en-GB" dirty="0"/>
          </a:p>
          <a:p>
            <a:endParaRPr lang="en-GB" dirty="0"/>
          </a:p>
        </p:txBody>
      </p:sp>
    </p:spTree>
    <p:extLst>
      <p:ext uri="{BB962C8B-B14F-4D97-AF65-F5344CB8AC3E}">
        <p14:creationId xmlns:p14="http://schemas.microsoft.com/office/powerpoint/2010/main" val="87869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Two new transit pipelines – </a:t>
            </a:r>
            <a:r>
              <a:rPr lang="en-GB" i="1" dirty="0" smtClean="0"/>
              <a:t>opening of capacity booking</a:t>
            </a:r>
          </a:p>
        </p:txBody>
      </p:sp>
      <p:sp>
        <p:nvSpPr>
          <p:cNvPr id="4" name="Slide Number Placeholder 3"/>
          <p:cNvSpPr>
            <a:spLocks noGrp="1"/>
          </p:cNvSpPr>
          <p:nvPr>
            <p:ph type="sldNum" sz="quarter" idx="13"/>
          </p:nvPr>
        </p:nvSpPr>
        <p:spPr/>
        <p:txBody>
          <a:bodyPr/>
          <a:lstStyle/>
          <a:p>
            <a:fld id="{DBADB286-8906-46F4-AFB0-BBD9285A98EB}" type="slidenum">
              <a:rPr lang="en-GB" noProof="0" smtClean="0"/>
              <a:pPr/>
              <a:t>6</a:t>
            </a:fld>
            <a:endParaRPr lang="en-GB" noProof="0" dirty="0"/>
          </a:p>
        </p:txBody>
      </p:sp>
      <p:sp>
        <p:nvSpPr>
          <p:cNvPr id="6" name="Text Placeholder 5"/>
          <p:cNvSpPr>
            <a:spLocks noGrp="1"/>
          </p:cNvSpPr>
          <p:nvPr>
            <p:ph type="body" sz="quarter" idx="11"/>
          </p:nvPr>
        </p:nvSpPr>
        <p:spPr/>
        <p:txBody>
          <a:bodyPr/>
          <a:lstStyle/>
          <a:p>
            <a:pPr lvl="0">
              <a:buFont typeface="Wingdings" panose="05000000000000000000" pitchFamily="2" charset="2"/>
              <a:buChar char="Ø"/>
            </a:pPr>
            <a:r>
              <a:rPr lang="en-GB" dirty="0"/>
              <a:t>Transit I pipeline - between </a:t>
            </a:r>
            <a:r>
              <a:rPr lang="en-GB" dirty="0" err="1"/>
              <a:t>Negru</a:t>
            </a:r>
            <a:r>
              <a:rPr lang="en-GB" dirty="0"/>
              <a:t> </a:t>
            </a:r>
            <a:r>
              <a:rPr lang="en-GB" dirty="0" err="1"/>
              <a:t>Voda</a:t>
            </a:r>
            <a:r>
              <a:rPr lang="en-GB" dirty="0"/>
              <a:t> I and </a:t>
            </a:r>
            <a:r>
              <a:rPr lang="en-GB" dirty="0" err="1"/>
              <a:t>Isaccea</a:t>
            </a:r>
            <a:r>
              <a:rPr lang="en-GB" dirty="0"/>
              <a:t> I</a:t>
            </a:r>
          </a:p>
          <a:p>
            <a:pPr lvl="2">
              <a:buFont typeface="Wingdings" panose="05000000000000000000" pitchFamily="2" charset="2"/>
              <a:buChar char="§"/>
            </a:pPr>
            <a:r>
              <a:rPr lang="en-GB" sz="1400" dirty="0"/>
              <a:t>opening for the first time after 20 years of Gazprom’s exclusivity</a:t>
            </a:r>
          </a:p>
          <a:p>
            <a:pPr lvl="2">
              <a:buFont typeface="Wingdings" panose="05000000000000000000" pitchFamily="2" charset="2"/>
              <a:buChar char="§"/>
            </a:pPr>
            <a:r>
              <a:rPr lang="en-GB" sz="1400" b="1" dirty="0" smtClean="0"/>
              <a:t>a </a:t>
            </a:r>
            <a:r>
              <a:rPr lang="en-GB" sz="1400" b="1" dirty="0"/>
              <a:t>total of 169 </a:t>
            </a:r>
            <a:r>
              <a:rPr lang="en-GB" sz="1400" b="1" dirty="0" err="1"/>
              <a:t>GWh</a:t>
            </a:r>
            <a:r>
              <a:rPr lang="en-GB" sz="1400" b="1" dirty="0"/>
              <a:t>/day </a:t>
            </a:r>
            <a:r>
              <a:rPr lang="en-GB" sz="1400" dirty="0"/>
              <a:t>of annual unbundled firm and interruptible capacity offered in both directions at the Romanian/Bulgarian interconnection point</a:t>
            </a:r>
          </a:p>
          <a:p>
            <a:pPr lvl="2">
              <a:buFont typeface="Wingdings" panose="05000000000000000000" pitchFamily="2" charset="2"/>
              <a:buChar char="§"/>
            </a:pPr>
            <a:r>
              <a:rPr lang="en-GB" sz="1400" dirty="0" smtClean="0"/>
              <a:t>this </a:t>
            </a:r>
            <a:r>
              <a:rPr lang="en-GB" sz="1400" dirty="0"/>
              <a:t>month, </a:t>
            </a:r>
            <a:r>
              <a:rPr lang="en-GB" sz="1400" dirty="0" err="1"/>
              <a:t>Transgaz</a:t>
            </a:r>
            <a:r>
              <a:rPr lang="en-GB" sz="1400" dirty="0"/>
              <a:t> organised the long awaited tenders for booking firm and interruptible capacity, annually or quarterly on the pipeline Transit 1</a:t>
            </a:r>
          </a:p>
          <a:p>
            <a:pPr lvl="2">
              <a:buFont typeface="Wingdings" panose="05000000000000000000" pitchFamily="2" charset="2"/>
              <a:buChar char="§"/>
            </a:pPr>
            <a:r>
              <a:rPr lang="en-GB" sz="1400" dirty="0" smtClean="0"/>
              <a:t>this </a:t>
            </a:r>
            <a:r>
              <a:rPr lang="en-GB" sz="1400" dirty="0"/>
              <a:t>year, </a:t>
            </a:r>
            <a:r>
              <a:rPr lang="en-GB" sz="1400" dirty="0" err="1"/>
              <a:t>Transgaz</a:t>
            </a:r>
            <a:r>
              <a:rPr lang="en-GB" sz="1400" dirty="0"/>
              <a:t> signed two interconnection agreements with the neighbouring operators </a:t>
            </a:r>
            <a:r>
              <a:rPr lang="en-GB" sz="1400" dirty="0" err="1"/>
              <a:t>Bulgartransgaz</a:t>
            </a:r>
            <a:r>
              <a:rPr lang="en-GB" sz="1400" dirty="0"/>
              <a:t> and </a:t>
            </a:r>
            <a:r>
              <a:rPr lang="en-GB" sz="1400" dirty="0" err="1"/>
              <a:t>Uktransgaz</a:t>
            </a:r>
            <a:r>
              <a:rPr lang="en-GB" sz="1400" dirty="0"/>
              <a:t> for establishing the technical operational details corresponding to the interconnection points of the Transit 1 </a:t>
            </a:r>
            <a:r>
              <a:rPr lang="en-GB" sz="1400" dirty="0" smtClean="0"/>
              <a:t>pipeline</a:t>
            </a:r>
          </a:p>
          <a:p>
            <a:pPr lvl="2">
              <a:buFont typeface="Wingdings" panose="05000000000000000000" pitchFamily="2" charset="2"/>
              <a:buChar char="§"/>
            </a:pPr>
            <a:r>
              <a:rPr lang="en-GB" sz="1400" dirty="0"/>
              <a:t>tariffs for firm and interruptible capacity: € 0.18/MWh/h (October 2016-september 2017) [tariffs cheaper than those charged by the Ukrainian gas transmission system operator : point </a:t>
            </a:r>
            <a:r>
              <a:rPr lang="en-GB" sz="1400" dirty="0" err="1"/>
              <a:t>Orklova</a:t>
            </a:r>
            <a:r>
              <a:rPr lang="en-GB" sz="1400" dirty="0"/>
              <a:t> - </a:t>
            </a:r>
            <a:r>
              <a:rPr lang="en-GB" sz="1400" dirty="0" err="1"/>
              <a:t>Isaccea</a:t>
            </a:r>
            <a:r>
              <a:rPr lang="en-GB" sz="1400" dirty="0"/>
              <a:t> 1:  € 1.93/MWh/h</a:t>
            </a:r>
            <a:r>
              <a:rPr lang="en-GB" sz="1400" dirty="0" smtClean="0"/>
              <a:t>]</a:t>
            </a:r>
            <a:endParaRPr lang="en-GB" sz="1400" dirty="0"/>
          </a:p>
          <a:p>
            <a:pPr>
              <a:buFont typeface="Wingdings" panose="05000000000000000000" pitchFamily="2" charset="2"/>
              <a:buChar char="Ø"/>
            </a:pPr>
            <a:r>
              <a:rPr lang="en-GB" dirty="0"/>
              <a:t>Transit II pipeline - between </a:t>
            </a:r>
            <a:r>
              <a:rPr lang="en-GB" dirty="0" err="1"/>
              <a:t>Negru</a:t>
            </a:r>
            <a:r>
              <a:rPr lang="en-GB" dirty="0"/>
              <a:t> </a:t>
            </a:r>
            <a:r>
              <a:rPr lang="en-GB" dirty="0" err="1"/>
              <a:t>Voda</a:t>
            </a:r>
            <a:r>
              <a:rPr lang="en-GB" dirty="0"/>
              <a:t> II and </a:t>
            </a:r>
            <a:r>
              <a:rPr lang="en-GB" dirty="0" err="1"/>
              <a:t>Isaccea</a:t>
            </a:r>
            <a:r>
              <a:rPr lang="en-GB" dirty="0"/>
              <a:t> III </a:t>
            </a:r>
            <a:endParaRPr lang="en-GB" dirty="0" smtClean="0"/>
          </a:p>
          <a:p>
            <a:pPr lvl="2">
              <a:buFont typeface="Wingdings" panose="05000000000000000000" pitchFamily="2" charset="2"/>
              <a:buChar char="§"/>
            </a:pPr>
            <a:r>
              <a:rPr lang="en-GB" sz="1400" dirty="0"/>
              <a:t>freeing up capacity to third parties last year after 20 years of Gazprom’s exclusivity</a:t>
            </a:r>
          </a:p>
          <a:p>
            <a:pPr lvl="2">
              <a:buFont typeface="Wingdings" panose="05000000000000000000" pitchFamily="2" charset="2"/>
              <a:buChar char="§"/>
            </a:pPr>
            <a:r>
              <a:rPr lang="en-GB" sz="1400" dirty="0"/>
              <a:t>offers quarterly and monthly standard capacity products between 1 January 2016 and 1 October 2016</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279596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fld id="{BCA178D2-D38B-496A-BFAF-4FB157D36662}" type="slidenum">
              <a:rPr lang="en-GB" noProof="0" smtClean="0"/>
              <a:pPr/>
              <a:t>7</a:t>
            </a:fld>
            <a:endParaRPr lang="en-GB" noProof="0" dirty="0"/>
          </a:p>
        </p:txBody>
      </p:sp>
      <p:sp>
        <p:nvSpPr>
          <p:cNvPr id="8" name="Content Placeholder 7"/>
          <p:cNvSpPr>
            <a:spLocks noGrp="1"/>
          </p:cNvSpPr>
          <p:nvPr>
            <p:ph sz="quarter" idx="17"/>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5292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05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GB" dirty="0" smtClean="0"/>
          </a:p>
          <a:p>
            <a:r>
              <a:rPr lang="en-GB" dirty="0" smtClean="0"/>
              <a:t>Two </a:t>
            </a:r>
            <a:r>
              <a:rPr lang="en-GB" dirty="0"/>
              <a:t>new transit pipelines – </a:t>
            </a:r>
            <a:r>
              <a:rPr lang="en-GB" i="1" dirty="0"/>
              <a:t>opening of capacity </a:t>
            </a:r>
            <a:r>
              <a:rPr lang="en-GB" i="1" dirty="0" smtClean="0"/>
              <a:t>booking 2/2</a:t>
            </a:r>
            <a:endParaRPr lang="en-GB" i="1" dirty="0"/>
          </a:p>
          <a:p>
            <a:endParaRPr lang="en-GB" dirty="0"/>
          </a:p>
        </p:txBody>
      </p:sp>
      <p:sp>
        <p:nvSpPr>
          <p:cNvPr id="5" name="Slide Number Placeholder 4"/>
          <p:cNvSpPr>
            <a:spLocks noGrp="1"/>
          </p:cNvSpPr>
          <p:nvPr>
            <p:ph type="sldNum" sz="quarter" idx="16"/>
          </p:nvPr>
        </p:nvSpPr>
        <p:spPr/>
        <p:txBody>
          <a:bodyPr/>
          <a:lstStyle/>
          <a:p>
            <a:fld id="{BCA178D2-D38B-496A-BFAF-4FB157D36662}" type="slidenum">
              <a:rPr lang="en-GB" noProof="0" smtClean="0"/>
              <a:pPr/>
              <a:t>8</a:t>
            </a:fld>
            <a:endParaRPr lang="en-GB" noProof="0" dirty="0"/>
          </a:p>
        </p:txBody>
      </p:sp>
      <p:pic>
        <p:nvPicPr>
          <p:cNvPr id="11" name="Content Placeholder 10"/>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55576" y="2564904"/>
            <a:ext cx="7632848" cy="3810000"/>
          </a:xfrm>
        </p:spPr>
      </p:pic>
      <p:sp>
        <p:nvSpPr>
          <p:cNvPr id="9" name="Text Placeholder 8"/>
          <p:cNvSpPr>
            <a:spLocks noGrp="1"/>
          </p:cNvSpPr>
          <p:nvPr>
            <p:ph type="body" sz="quarter" idx="14"/>
          </p:nvPr>
        </p:nvSpPr>
        <p:spPr>
          <a:xfrm>
            <a:off x="467544" y="1628800"/>
            <a:ext cx="8280000" cy="637200"/>
          </a:xfrm>
        </p:spPr>
        <p:txBody>
          <a:bodyPr/>
          <a:lstStyle/>
          <a:p>
            <a:pPr marL="342900" indent="-342900">
              <a:buFont typeface="Wingdings" panose="05000000000000000000" pitchFamily="2" charset="2"/>
              <a:buChar char="Ø"/>
            </a:pPr>
            <a:r>
              <a:rPr lang="en-GB" dirty="0" smtClean="0"/>
              <a:t>Estimated annual profit of </a:t>
            </a:r>
            <a:r>
              <a:rPr lang="en-GB" dirty="0"/>
              <a:t>EUR </a:t>
            </a:r>
            <a:r>
              <a:rPr lang="en-GB" dirty="0" smtClean="0"/>
              <a:t>20 – 23 Million per transit pipeline</a:t>
            </a:r>
          </a:p>
          <a:p>
            <a:pPr marL="342900" indent="-342900">
              <a:buFont typeface="Wingdings" panose="05000000000000000000" pitchFamily="2" charset="2"/>
              <a:buChar char="Ø"/>
            </a:pPr>
            <a:r>
              <a:rPr lang="en-GB" dirty="0" smtClean="0"/>
              <a:t>Pipelines booking capacity – 18 Billion cubic meters</a:t>
            </a:r>
            <a:endParaRPr lang="en-GB" dirty="0"/>
          </a:p>
        </p:txBody>
      </p:sp>
    </p:spTree>
    <p:extLst>
      <p:ext uri="{BB962C8B-B14F-4D97-AF65-F5344CB8AC3E}">
        <p14:creationId xmlns:p14="http://schemas.microsoft.com/office/powerpoint/2010/main" val="388477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7"/>
          </p:nvPr>
        </p:nvPicPr>
        <p:blipFill>
          <a:blip r:embed="rId2" cstate="print">
            <a:extLst>
              <a:ext uri="{28A0092B-C50C-407E-A947-70E740481C1C}">
                <a14:useLocalDpi xmlns:a14="http://schemas.microsoft.com/office/drawing/2010/main" val="0"/>
              </a:ext>
            </a:extLst>
          </a:blip>
          <a:stretch>
            <a:fillRect/>
          </a:stretch>
        </p:blipFill>
        <p:spPr>
          <a:xfrm>
            <a:off x="4756150" y="2132856"/>
            <a:ext cx="3959225" cy="3278667"/>
          </a:xfrm>
        </p:spPr>
      </p:pic>
      <p:sp>
        <p:nvSpPr>
          <p:cNvPr id="2" name="Text Placeholder 1"/>
          <p:cNvSpPr>
            <a:spLocks noGrp="1"/>
          </p:cNvSpPr>
          <p:nvPr>
            <p:ph type="body" sz="quarter" idx="10"/>
          </p:nvPr>
        </p:nvSpPr>
        <p:spPr/>
        <p:txBody>
          <a:bodyPr/>
          <a:lstStyle/>
          <a:p>
            <a:r>
              <a:rPr lang="en-GB" dirty="0" smtClean="0"/>
              <a:t>Legislative changes 1/5</a:t>
            </a:r>
            <a:endParaRPr lang="en-GB" dirty="0"/>
          </a:p>
        </p:txBody>
      </p:sp>
      <p:sp>
        <p:nvSpPr>
          <p:cNvPr id="3" name="Slide Number Placeholder 2"/>
          <p:cNvSpPr>
            <a:spLocks noGrp="1"/>
          </p:cNvSpPr>
          <p:nvPr>
            <p:ph type="sldNum" sz="quarter" idx="16"/>
          </p:nvPr>
        </p:nvSpPr>
        <p:spPr/>
        <p:txBody>
          <a:bodyPr/>
          <a:lstStyle/>
          <a:p>
            <a:fld id="{DBADB286-8906-46F4-AFB0-BBD9285A98EB}" type="slidenum">
              <a:rPr lang="en-GB" noProof="0" smtClean="0"/>
              <a:pPr/>
              <a:t>9</a:t>
            </a:fld>
            <a:endParaRPr lang="en-GB" noProof="0" dirty="0"/>
          </a:p>
        </p:txBody>
      </p:sp>
      <p:sp>
        <p:nvSpPr>
          <p:cNvPr id="5" name="Text Placeholder 4"/>
          <p:cNvSpPr>
            <a:spLocks noGrp="1"/>
          </p:cNvSpPr>
          <p:nvPr>
            <p:ph type="body" sz="quarter" idx="11"/>
          </p:nvPr>
        </p:nvSpPr>
        <p:spPr/>
        <p:txBody>
          <a:bodyPr/>
          <a:lstStyle/>
          <a:p>
            <a:pPr>
              <a:buBlip>
                <a:blip r:embed="rId3"/>
              </a:buBlip>
            </a:pPr>
            <a:r>
              <a:rPr lang="en-GB" dirty="0" smtClean="0"/>
              <a:t>Law on the safety of oil offshore operations</a:t>
            </a:r>
          </a:p>
          <a:p>
            <a:pPr marL="0" indent="0">
              <a:buNone/>
            </a:pPr>
            <a:endParaRPr lang="en-GB" dirty="0" smtClean="0"/>
          </a:p>
          <a:p>
            <a:pPr lvl="1">
              <a:buBlip>
                <a:blip r:embed="rId4"/>
              </a:buBlip>
            </a:pPr>
            <a:r>
              <a:rPr lang="en-GB" sz="1200" cap="all" dirty="0"/>
              <a:t>adopted on 28 June 2016 by the Romanian Parliament </a:t>
            </a:r>
            <a:endParaRPr lang="en-GB" sz="1200" b="1" cap="all" dirty="0"/>
          </a:p>
          <a:p>
            <a:pPr lvl="1">
              <a:buBlip>
                <a:blip r:embed="rId4"/>
              </a:buBlip>
            </a:pPr>
            <a:r>
              <a:rPr lang="en-GB" sz="1200" dirty="0" smtClean="0"/>
              <a:t>law </a:t>
            </a:r>
            <a:r>
              <a:rPr lang="en-GB" sz="1200" dirty="0"/>
              <a:t>transposing the Safety of Offshore Oil and Gas Operations Directive</a:t>
            </a:r>
          </a:p>
          <a:p>
            <a:pPr lvl="1">
              <a:buBlip>
                <a:blip r:embed="rId4"/>
              </a:buBlip>
            </a:pPr>
            <a:r>
              <a:rPr lang="en-GB" sz="1200" dirty="0" smtClean="0"/>
              <a:t>the </a:t>
            </a:r>
            <a:r>
              <a:rPr lang="en-GB" sz="1200" dirty="0"/>
              <a:t>first specific regulatory regime adopted for the offshore oil &amp; gas operations in Romania</a:t>
            </a:r>
          </a:p>
          <a:p>
            <a:pPr lvl="1">
              <a:buBlip>
                <a:blip r:embed="rId4"/>
              </a:buBlip>
            </a:pPr>
            <a:r>
              <a:rPr lang="en-GB" sz="1200" dirty="0" smtClean="0"/>
              <a:t>aims </a:t>
            </a:r>
            <a:r>
              <a:rPr lang="en-GB" sz="1200" dirty="0"/>
              <a:t>to establish the minimum requirements necessary to prevent major oil related accidents and limit their consequences</a:t>
            </a:r>
          </a:p>
          <a:p>
            <a:pPr lvl="1">
              <a:buBlip>
                <a:blip r:embed="rId4"/>
              </a:buBlip>
            </a:pPr>
            <a:r>
              <a:rPr lang="en-GB" sz="1200" dirty="0" smtClean="0"/>
              <a:t>brings </a:t>
            </a:r>
            <a:r>
              <a:rPr lang="en-GB" sz="1200" dirty="0"/>
              <a:t>premiere definitions of offshore oil operations as activities related to the installation or the connected infrastructure, including their designing, planning, construction, operation and decommissioning, related to the oil exploration and exploitation, excluding the oil transportation from a coast to another</a:t>
            </a:r>
          </a:p>
          <a:p>
            <a:pPr marL="0" indent="0">
              <a:buNone/>
            </a:pPr>
            <a:endParaRPr lang="en-GB" dirty="0"/>
          </a:p>
        </p:txBody>
      </p:sp>
    </p:spTree>
    <p:extLst>
      <p:ext uri="{BB962C8B-B14F-4D97-AF65-F5344CB8AC3E}">
        <p14:creationId xmlns:p14="http://schemas.microsoft.com/office/powerpoint/2010/main" val="3312480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mslegal_2013.potx" id="{EBC8EDA7-A4F9-407D-8EAB-943C3C667CA7}" vid="{6176B42E-4DB5-4B8A-BA46-CA2E740926CE}"/>
    </a:ext>
  </a:extLst>
</a:theme>
</file>

<file path=ppt/theme/theme2.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mslegal_2013.potx" id="{EBC8EDA7-A4F9-407D-8EAB-943C3C667CA7}" vid="{7A0CB18D-72C1-46B8-A401-F5B0959A484B}"/>
    </a:ext>
  </a:extLst>
</a:theme>
</file>

<file path=ppt/theme/theme3.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xmlns="" name="cmslegal_2013.potx" id="{EBC8EDA7-A4F9-407D-8EAB-943C3C667CA7}" vid="{93A1A0DD-9C7D-4E42-ABC4-591FCCCCFC52}"/>
    </a:ext>
  </a:extLst>
</a:theme>
</file>

<file path=ppt/theme/theme4.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xmlns="" name="cmslegal_2013.potx" id="{EBC8EDA7-A4F9-407D-8EAB-943C3C667CA7}" vid="{860D1A80-ECEB-4B92-8ECF-D66F233F46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281</TotalTime>
  <Words>1199</Words>
  <Application>Microsoft Office PowerPoint</Application>
  <PresentationFormat>On-screen Show (4:3)</PresentationFormat>
  <Paragraphs>114</Paragraphs>
  <Slides>15</Slides>
  <Notes>2</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Blank</vt:lpstr>
      <vt:lpstr>intermediate_title_page_with_image_Design</vt:lpstr>
      <vt:lpstr>text_slide_with_Design</vt:lpstr>
      <vt:lpstr>empty_slide_Design</vt:lpstr>
      <vt:lpstr>Romania: Advanced steps towards integration in the natural gas regional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C'M'S' Cameron McKenna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 – advanced steps towards integration in the natural gas regional market</dc:title>
  <dc:creator>Mazare, Nicoleta</dc:creator>
  <cp:lastModifiedBy>Mazare, Nicoleta</cp:lastModifiedBy>
  <cp:revision>21</cp:revision>
  <cp:lastPrinted>2016-09-19T12:33:30Z</cp:lastPrinted>
  <dcterms:created xsi:type="dcterms:W3CDTF">2016-09-16T12:28:08Z</dcterms:created>
  <dcterms:modified xsi:type="dcterms:W3CDTF">2016-09-19T12:43:41Z</dcterms:modified>
</cp:coreProperties>
</file>