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81" r:id="rId3"/>
    <p:sldId id="31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301" r:id="rId20"/>
    <p:sldId id="297" r:id="rId21"/>
    <p:sldId id="298" r:id="rId22"/>
    <p:sldId id="299" r:id="rId23"/>
    <p:sldId id="300" r:id="rId24"/>
    <p:sldId id="302" r:id="rId25"/>
    <p:sldId id="303" r:id="rId26"/>
    <p:sldId id="256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27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D0916-04C6-4931-9AE3-911E16658D67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7FFB5-5840-43D9-853D-E96EE3BCD4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449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4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08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84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21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02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49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47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96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4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32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9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62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86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00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85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66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94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4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0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3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3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5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10CE8-9779-41DD-BDC0-400C269E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5D20B3-D420-4664-9DE6-5E2B0CDCC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5F105-CE81-4764-B38A-83DCFEA1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24F89-091A-40F9-8CA5-A1F58CF0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3DA6AB-CDEF-46B5-B917-5D9BFDBB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153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A8C7C-57BD-4CBD-AC3A-5667CF56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2FCC8E-EF3E-45DB-9166-173B7400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9D56F-89EE-47D2-85D4-9B82672F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BCFE77-0DE3-4855-9C54-588301D6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DB06A8-8E82-43A4-A182-42F99A1C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936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2EF5EC-D9E4-46B6-AB6B-471CD0BF3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BA2897-8940-452A-98E4-D6BA06428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938EBA-C7E1-4572-B41A-62C2EA07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E36524-398C-42D0-9898-09FDB0EF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771586-014B-4245-A681-4F255116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423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A102F-7063-4BD5-A878-0B684DA6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E1132-4164-48E9-8571-8716AD972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761DA0-BD3C-4CC8-B721-B1C31778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14978-611B-47E8-B053-22FEFC30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8B2AC-E696-4F68-9BFF-8C9CE043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226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D3AE5-FF03-48EC-BEA3-23D087F1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29F27A-F4BF-4246-BB11-ED715983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DCCED2-149E-49B7-9A0B-6613050D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9756C-E3C2-49CC-A072-06B58430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3C3BFF-C356-4DE4-B8A1-1D8FC682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036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9DC3A-00C3-419C-A4E0-6EB8B5FAD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18B4F3-7DAA-4EF6-8741-5677E43A7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F005F8-30B6-4925-997C-B5C582B7B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A4D19B-E884-4D9F-8184-83EF470F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044BD4-5994-4E3E-8CA1-95ADA090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575A74-A966-48A3-AF82-BCE64BE3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006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D6953-52C8-4293-86AA-840E9167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AA0EEF-AE20-471C-AA96-899ED3DD4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D5701-C396-4188-A0E1-042F1A017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254221-067D-4C4C-AEC0-6CDCFE554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101DFC-8D23-4BCF-8528-E23BC4D8F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E9140E-A4C3-477C-8D0D-2B9D6B76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189703-3F39-430B-9FD6-58C89823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57C8AF9-35D7-485D-B740-B8E1FEF4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99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C9DCC-EF2E-4E36-B86E-F733E22A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9CD571-518F-455C-9407-3C155813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EBEBD4-2F43-4434-8170-F82DD217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566AA9-72DC-4A26-A7BC-1D662310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25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48FE78-12DD-484D-8F02-D71A31BE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9929EC-76E8-45C6-8FF8-1768F2E7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FD39CA-EA45-46CA-847C-AF27834A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54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4A626-A7E2-4B44-9112-6BB70AF6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2C3421-0A3D-42AF-BC34-E6CBF62A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2B2E48-4D8A-44CD-B4AA-E870505CE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F1BEF4-A5E2-4B25-B0CC-3E7F6B75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C70EAB-ADCC-40AA-922B-3AFEFE94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E7E363-B300-40DE-BE57-0D1E9445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349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F6138-42CE-4986-B0F7-8498CBBD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348E20-4C98-4A26-A38B-213DFED16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018819-54CA-46F4-A940-730014A7A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EF9101-4E86-4AC1-9728-F5580FEC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F3FD5C-420F-419A-A589-5D1BEBCA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25D4AE-AC30-4AC4-9EB1-DA94429D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187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74E6DE-72FD-4C5B-B96C-2D5B9A9A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060C42-76DC-4929-AF45-6CE9A730D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1EBE8E-01AF-4685-9383-465A54D5C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9F52-555F-4ABF-84B3-9EBADAE8968D}" type="datetimeFigureOut">
              <a:rPr lang="bg-BG" smtClean="0"/>
              <a:t>17.5.2019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2A9696-8009-4CC3-8783-5008E5B45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13B2F3-FF5A-4460-BC9D-8E0CA82B1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4F0E-6C76-493A-B9E4-14DADEE9CD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134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jpg"/><Relationship Id="rId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1.png"/><Relationship Id="rId7" Type="http://schemas.openxmlformats.org/officeDocument/2006/relationships/image" Target="../media/image3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svg"/><Relationship Id="rId3" Type="http://schemas.openxmlformats.org/officeDocument/2006/relationships/image" Target="../media/image37.jpeg"/><Relationship Id="rId7" Type="http://schemas.openxmlformats.org/officeDocument/2006/relationships/image" Target="../media/image40.svg"/><Relationship Id="rId12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15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2.svg"/><Relationship Id="rId14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47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mailto:d.dimitrov@attractsoft.com" TargetMode="Externa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95B7FA-97E2-41F5-9821-6D158D949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08" y="2452059"/>
            <a:ext cx="5235391" cy="373956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347B88-81EA-4279-854C-8598B408C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1"/>
            <a:ext cx="12192000" cy="1651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C4CCBA-12AD-4433-A381-A03661E3D927}"/>
              </a:ext>
            </a:extLst>
          </p:cNvPr>
          <p:cNvSpPr txBox="1"/>
          <p:nvPr/>
        </p:nvSpPr>
        <p:spPr>
          <a:xfrm>
            <a:off x="2234381" y="423207"/>
            <a:ext cx="8387164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28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БЪЛГАРСКИ  ЕНЕРГИЕН И МИНЕН ФОРУМ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BULGARIAN  ENERGY&amp; MINING FORUM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E036AF-257E-410F-AFCD-321931F47E1A}"/>
              </a:ext>
            </a:extLst>
          </p:cNvPr>
          <p:cNvSpPr/>
          <p:nvPr/>
        </p:nvSpPr>
        <p:spPr>
          <a:xfrm>
            <a:off x="1744139" y="1892381"/>
            <a:ext cx="9129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500" dirty="0" err="1"/>
              <a:t>IoT</a:t>
            </a:r>
            <a:r>
              <a:rPr lang="bg-BG" sz="3500" dirty="0"/>
              <a:t> технология за индивидуален контрол на производството и потреблението на енергия </a:t>
            </a:r>
          </a:p>
        </p:txBody>
      </p:sp>
      <p:pic>
        <p:nvPicPr>
          <p:cNvPr id="12" name="Picture 6" descr="nelbo">
            <a:extLst>
              <a:ext uri="{FF2B5EF4-FFF2-40B4-BE49-F238E27FC236}">
                <a16:creationId xmlns:a16="http://schemas.microsoft.com/office/drawing/2014/main" xmlns="" id="{302DE9FF-7B93-40C8-8E2A-9ED2190A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665" y="3528551"/>
            <a:ext cx="1162949" cy="904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xmlns="" id="{362D93D2-B51E-4AE0-AC1D-503B38FF6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078415"/>
              </p:ext>
            </p:extLst>
          </p:nvPr>
        </p:nvGraphicFramePr>
        <p:xfrm>
          <a:off x="2534266" y="3640887"/>
          <a:ext cx="3925528" cy="79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Bitmap Image" r:id="rId5" imgW="3304762" imgH="495369" progId="Paint.Picture">
                  <p:embed/>
                </p:oleObj>
              </mc:Choice>
              <mc:Fallback>
                <p:oleObj name="Bitmap Image" r:id="rId5" imgW="3304762" imgH="495369" progId="Paint.Picture">
                  <p:embed/>
                  <p:pic>
                    <p:nvPicPr>
                      <p:cNvPr id="45063" name="Object 7">
                        <a:extLst>
                          <a:ext uri="{FF2B5EF4-FFF2-40B4-BE49-F238E27FC236}">
                            <a16:creationId xmlns:a16="http://schemas.microsoft.com/office/drawing/2014/main" xmlns="" id="{43D6BF79-A104-417F-A0C9-13FA81E0A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266" y="3640887"/>
                        <a:ext cx="3925528" cy="792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1D78E5AC-B3C8-4313-85F2-C4D48CE07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712" y="4539002"/>
            <a:ext cx="47293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Systems for increasing the energy efficiency; 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</a:rPr>
              <a:t>Ecology &amp; Energy service</a:t>
            </a:r>
            <a:endParaRPr lang="bg-BG" altLang="en-US" dirty="0">
              <a:latin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6CD55D-B099-4191-BEAB-378AFD6E6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8" y="358619"/>
            <a:ext cx="2078914" cy="91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A9F4B0-1D15-49C0-B13E-51C4D638021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65" y="5291269"/>
            <a:ext cx="4835014" cy="1068688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1093F05D-F520-449F-A905-2221EF73E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30860"/>
              </p:ext>
            </p:extLst>
          </p:nvPr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9" imgW="1093320" imgH="702000" progId="">
                  <p:embed/>
                </p:oleObj>
              </mc:Choice>
              <mc:Fallback>
                <p:oleObj r:id="rId9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Промяна в традиционните комунални услуги 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Дигитализирането на енергийните доставки предлага много атрактивни бизнес възможности“,  На този фон еволюцията на  «</a:t>
            </a:r>
            <a:r>
              <a:rPr lang="bg-BG" sz="2600" dirty="0" err="1">
                <a:latin typeface="+mj-lt"/>
              </a:rPr>
              <a:t>Нелбо</a:t>
            </a:r>
            <a:r>
              <a:rPr lang="bg-BG" sz="2600" dirty="0">
                <a:latin typeface="+mj-lt"/>
              </a:rPr>
              <a:t> инженеринг” ООД през следващите години в доставчик на енергийни услуги е една от ключовите ни стратегически цели.  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Това ще ни позволи да се включим в нови пазари и групи от клиенти с платформа за енергийни услуги, екосистема, включваща платформата на интернет на нещата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Дигитализирането на енергийните доставки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10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79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Промяна в традиционните комунални услуги 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900" dirty="0">
                <a:latin typeface="+mj-lt"/>
              </a:rPr>
              <a:t>Дигитализирането на енергийните доставки предлага много атрактивни бизнес възможности“,  На този фон еволюцията на  «</a:t>
            </a:r>
            <a:r>
              <a:rPr lang="bg-BG" sz="1900" dirty="0" err="1">
                <a:latin typeface="+mj-lt"/>
              </a:rPr>
              <a:t>Нелбо</a:t>
            </a:r>
            <a:r>
              <a:rPr lang="bg-BG" sz="1900" dirty="0">
                <a:latin typeface="+mj-lt"/>
              </a:rPr>
              <a:t> инженеринг” ООД през следващите години в доставчик на енергийни услуги е една от ключовите ни стратегически цели.  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19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900" dirty="0">
                <a:latin typeface="+mj-lt"/>
              </a:rPr>
              <a:t>Това ще ни позволи да се включим в нови пазари и групи от клиенти с платформа за енергийни услуги, екосистема, включваща платформата на интернет на нещата 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19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1900" dirty="0">
                <a:latin typeface="+mj-lt"/>
              </a:rPr>
              <a:t>В </a:t>
            </a:r>
            <a:r>
              <a:rPr lang="ru-RU" sz="1900" dirty="0" err="1">
                <a:latin typeface="+mj-lt"/>
              </a:rPr>
              <a:t>тази</a:t>
            </a:r>
            <a:r>
              <a:rPr lang="ru-RU" sz="1900" dirty="0">
                <a:latin typeface="+mj-lt"/>
              </a:rPr>
              <a:t> среда </a:t>
            </a:r>
            <a:r>
              <a:rPr lang="ru-RU" sz="1900" dirty="0" err="1">
                <a:latin typeface="+mj-lt"/>
              </a:rPr>
              <a:t>традиционните</a:t>
            </a:r>
            <a:r>
              <a:rPr lang="ru-RU" sz="1900" dirty="0">
                <a:latin typeface="+mj-lt"/>
              </a:rPr>
              <a:t> бизнес модели на </a:t>
            </a:r>
            <a:r>
              <a:rPr lang="ru-RU" sz="1900" dirty="0" err="1">
                <a:latin typeface="+mj-lt"/>
              </a:rPr>
              <a:t>комуналните</a:t>
            </a:r>
            <a:r>
              <a:rPr lang="ru-RU" sz="1900" dirty="0">
                <a:latin typeface="+mj-lt"/>
              </a:rPr>
              <a:t> услуги </a:t>
            </a:r>
            <a:r>
              <a:rPr lang="ru-RU" sz="1900" dirty="0" err="1">
                <a:latin typeface="+mj-lt"/>
              </a:rPr>
              <a:t>стават</a:t>
            </a:r>
            <a:r>
              <a:rPr lang="ru-RU" sz="1900" dirty="0">
                <a:latin typeface="+mj-lt"/>
              </a:rPr>
              <a:t> все </a:t>
            </a:r>
            <a:r>
              <a:rPr lang="ru-RU" sz="1900" dirty="0" err="1">
                <a:latin typeface="+mj-lt"/>
              </a:rPr>
              <a:t>по-остарели</a:t>
            </a:r>
            <a:r>
              <a:rPr lang="ru-RU" sz="1900" dirty="0">
                <a:latin typeface="+mj-lt"/>
              </a:rPr>
              <a:t>, а </a:t>
            </a:r>
            <a:r>
              <a:rPr lang="ru-RU" sz="1900" dirty="0" err="1">
                <a:latin typeface="+mj-lt"/>
              </a:rPr>
              <a:t>новите</a:t>
            </a:r>
            <a:r>
              <a:rPr lang="ru-RU" sz="1900" dirty="0">
                <a:latin typeface="+mj-lt"/>
              </a:rPr>
              <a:t> </a:t>
            </a:r>
            <a:r>
              <a:rPr lang="ru-RU" sz="1900" dirty="0" err="1">
                <a:latin typeface="+mj-lt"/>
              </a:rPr>
              <a:t>конкуренти</a:t>
            </a:r>
            <a:r>
              <a:rPr lang="ru-RU" sz="1900" dirty="0">
                <a:latin typeface="+mj-lt"/>
              </a:rPr>
              <a:t> </a:t>
            </a:r>
            <a:r>
              <a:rPr lang="ru-RU" sz="1900" dirty="0" err="1">
                <a:latin typeface="+mj-lt"/>
              </a:rPr>
              <a:t>навлизат</a:t>
            </a:r>
            <a:r>
              <a:rPr lang="ru-RU" sz="1900" dirty="0">
                <a:latin typeface="+mj-lt"/>
              </a:rPr>
              <a:t> на </a:t>
            </a:r>
            <a:r>
              <a:rPr lang="ru-RU" sz="1900" dirty="0" err="1">
                <a:latin typeface="+mj-lt"/>
              </a:rPr>
              <a:t>пазара</a:t>
            </a:r>
            <a:r>
              <a:rPr lang="ru-RU" sz="1900" dirty="0">
                <a:latin typeface="+mj-lt"/>
              </a:rPr>
              <a:t> и </a:t>
            </a:r>
            <a:r>
              <a:rPr lang="ru-RU" sz="1900" dirty="0" err="1">
                <a:latin typeface="+mj-lt"/>
              </a:rPr>
              <a:t>осигуряват</a:t>
            </a:r>
            <a:r>
              <a:rPr lang="ru-RU" sz="1900" dirty="0">
                <a:latin typeface="+mj-lt"/>
              </a:rPr>
              <a:t> на </a:t>
            </a:r>
            <a:r>
              <a:rPr lang="ru-RU" sz="1900" dirty="0" err="1">
                <a:latin typeface="+mj-lt"/>
              </a:rPr>
              <a:t>енергийните</a:t>
            </a:r>
            <a:r>
              <a:rPr lang="ru-RU" sz="1900" dirty="0">
                <a:latin typeface="+mj-lt"/>
              </a:rPr>
              <a:t> потребители новаторски решения за </a:t>
            </a:r>
            <a:r>
              <a:rPr lang="ru-RU" sz="1900" dirty="0" err="1">
                <a:latin typeface="+mj-lt"/>
              </a:rPr>
              <a:t>ефективно</a:t>
            </a:r>
            <a:r>
              <a:rPr lang="ru-RU" sz="1900" dirty="0">
                <a:latin typeface="+mj-lt"/>
              </a:rPr>
              <a:t> </a:t>
            </a:r>
            <a:r>
              <a:rPr lang="ru-RU" sz="1900" dirty="0" err="1">
                <a:latin typeface="+mj-lt"/>
              </a:rPr>
              <a:t>използване</a:t>
            </a:r>
            <a:r>
              <a:rPr lang="ru-RU" sz="1900" dirty="0">
                <a:latin typeface="+mj-lt"/>
              </a:rPr>
              <a:t> и маркетинг на </a:t>
            </a:r>
            <a:r>
              <a:rPr lang="ru-RU" sz="1900" dirty="0" err="1">
                <a:latin typeface="+mj-lt"/>
              </a:rPr>
              <a:t>произведената</a:t>
            </a:r>
            <a:r>
              <a:rPr lang="ru-RU" sz="1900" dirty="0">
                <a:latin typeface="+mj-lt"/>
              </a:rPr>
              <a:t> от </a:t>
            </a:r>
            <a:r>
              <a:rPr lang="ru-RU" sz="1900" dirty="0" err="1">
                <a:latin typeface="+mj-lt"/>
              </a:rPr>
              <a:t>тях</a:t>
            </a:r>
            <a:r>
              <a:rPr lang="ru-RU" sz="1900" dirty="0">
                <a:latin typeface="+mj-lt"/>
              </a:rPr>
              <a:t> </a:t>
            </a:r>
            <a:r>
              <a:rPr lang="ru-RU" sz="1900" dirty="0" err="1">
                <a:latin typeface="+mj-lt"/>
              </a:rPr>
              <a:t>електроенергия</a:t>
            </a:r>
            <a:r>
              <a:rPr lang="bg-BG" sz="1900" dirty="0">
                <a:latin typeface="+mj-lt"/>
              </a:rPr>
              <a:t>.</a:t>
            </a:r>
            <a:endParaRPr lang="ru-RU" sz="19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Дигитализирането на енергийните доставки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89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Промяна в традиционните комунални услуги 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3200" dirty="0">
                <a:latin typeface="+mj-lt"/>
              </a:rPr>
              <a:t>Днес аз Ви представям и нашата нова концепция за  връзка между потребител  и производител на регионално ниво чрез създаването на регионални общински комунални услуги, за което ще търся Вашата подкрепа Вашата подкрепа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200" dirty="0" err="1">
                <a:latin typeface="+mj-lt"/>
              </a:rPr>
              <a:t>Създаване</a:t>
            </a:r>
            <a:r>
              <a:rPr lang="ru-RU" sz="3200" dirty="0">
                <a:latin typeface="+mj-lt"/>
              </a:rPr>
              <a:t> на </a:t>
            </a:r>
            <a:r>
              <a:rPr lang="ru-RU" sz="3200" dirty="0" err="1">
                <a:latin typeface="+mj-lt"/>
              </a:rPr>
              <a:t>регионални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общински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комунални</a:t>
            </a:r>
            <a:r>
              <a:rPr lang="ru-RU" sz="3200" dirty="0">
                <a:latin typeface="+mj-lt"/>
              </a:rPr>
              <a:t> услуги</a:t>
            </a:r>
            <a:endParaRPr lang="bg-BG" sz="3200" dirty="0">
              <a:latin typeface="+mj-lt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4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Промяна в традиционните комунални услуги 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Интелигентни решения с бъдеще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Ние сме вашият предвестник за успешното позициониране в новия енергиен свят. Затова разработихме сложни решения, особено за общинските комунални услуги, които носят със себе си множество предимства.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Децентрализирано управление на енергията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 Общински комунални услуги за участие в енергийния баланс на регионите в България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51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Участие в енергийния баланс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300" dirty="0">
                <a:latin typeface="+mj-lt"/>
              </a:rPr>
              <a:t>Техническо решение на базата на нашата SALIRO платформа за управление на енергията на интернет на нещата IOT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3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300" dirty="0">
                <a:latin typeface="+mj-lt"/>
              </a:rPr>
              <a:t>Лесно инсталиране чрез конфигуриран шлюз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3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300" dirty="0">
                <a:latin typeface="+mj-lt"/>
              </a:rPr>
              <a:t>Независима от производителя интеграция на хардуера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3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300" dirty="0">
                <a:latin typeface="+mj-lt"/>
              </a:rPr>
              <a:t>Интегриране на фото-</a:t>
            </a:r>
            <a:r>
              <a:rPr lang="bg-BG" sz="2300" dirty="0" err="1">
                <a:latin typeface="+mj-lt"/>
              </a:rPr>
              <a:t>волтаици</a:t>
            </a:r>
            <a:r>
              <a:rPr lang="bg-BG" sz="2300" dirty="0">
                <a:latin typeface="+mj-lt"/>
              </a:rPr>
              <a:t> и децентрализирани системи 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300" dirty="0">
                <a:latin typeface="+mj-lt"/>
              </a:rPr>
              <a:t>за производство на ел. енергия,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300" dirty="0">
                <a:latin typeface="+mj-lt"/>
              </a:rPr>
              <a:t>Интегриране на системи за съхранение и акумулиране на ел. енергия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 Общински комунални услуги за участие в енергийния баланс на регионите в България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85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Оптимизиране на разходите за енергийни ресурси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Интегриране на слънчеви инсталации за топла вода  или термопомпи като допълнителен източник на топлина към съществуващите  Абонатни станции на Топлофикация.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Интегриране Комбинацията на термопомпи  вода/вода с захранване от Топлофикация с топлоносител само 20-25 градуса което ще предостави възможността за отпадане на така наречената такса «сградна инсталация»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 Общински комунални услуги за участие в енергийния баланс на регионите в България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24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Оптимизиране на разходите за енергийни ресурси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В режим на работа за охлаждане на сградата  термопомпите произвеждат безплатна топла вода БГВ  т.е. вместо да се изхвърля топлината от стаите със охладителните системи същата топлина ще бъде  вкарана  с термопомпа в системата за топла вода за къпане.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Ще отпаднат  климатиците загрозяващи фасадата и изхвърляното от тях неконтролируемо количество топлина в околната среда.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 Общински комунални услуги за участие в енергийния баланс на регионите в България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4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Общински комунални услуги ЕАД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Използване на излишъците на енергия от дребни производители и пренасочване на потреблението им към потребители на конкурентна цена 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Фирма ”Общински комунални услуги” ЕАД се превръща в регионална борса за енергия и енергийни услуги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 Общински комунални услуги за участие в енергийния баланс на регионите в България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17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309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Общински комунални услуги ЕАД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Енергийният пейзаж показва регионалния енергиен баланс, включително делът на децентрализираното производство на фотоволтаични продукти в крайния потребител и увеличава регионалния потенциал за идентификация.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Приложението за крайния клиент на Фирма ”Общински комунални услуги” ЕАД служи като нов цифров комуникационен канал за клиента и създава ефективна лоялност на клиентите чрез атрактивни елементи.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 Общински комунални услуги за участие в енергийния баланс на регионите в България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18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92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Управление на енергийни потоци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7303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latin typeface="+mj-lt"/>
              </a:rPr>
              <a:t>С  </a:t>
            </a:r>
            <a:r>
              <a:rPr lang="ru-RU" sz="2600" dirty="0" err="1">
                <a:latin typeface="+mj-lt"/>
              </a:rPr>
              <a:t>платформата</a:t>
            </a:r>
            <a:r>
              <a:rPr lang="ru-RU" sz="2600" dirty="0">
                <a:latin typeface="+mj-lt"/>
              </a:rPr>
              <a:t> </a:t>
            </a:r>
            <a:r>
              <a:rPr lang="en-US" sz="2600" b="1" dirty="0">
                <a:latin typeface="+mj-lt"/>
              </a:rPr>
              <a:t>SALIRO</a:t>
            </a:r>
            <a:r>
              <a:rPr lang="ru-RU" sz="2600" dirty="0">
                <a:latin typeface="+mj-lt"/>
              </a:rPr>
              <a:t> можете да следите </a:t>
            </a:r>
            <a:r>
              <a:rPr lang="ru-RU" sz="2600" dirty="0" err="1">
                <a:latin typeface="+mj-lt"/>
              </a:rPr>
              <a:t>собственото</a:t>
            </a:r>
            <a:r>
              <a:rPr lang="ru-RU" sz="2600" dirty="0">
                <a:latin typeface="+mj-lt"/>
              </a:rPr>
              <a:t> си потребление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latin typeface="+mj-lt"/>
              </a:rPr>
              <a:t>С </a:t>
            </a:r>
            <a:r>
              <a:rPr lang="ru-RU" sz="2600" dirty="0" err="1">
                <a:latin typeface="+mj-lt"/>
              </a:rPr>
              <a:t>платформата</a:t>
            </a:r>
            <a:r>
              <a:rPr lang="ru-RU" sz="2600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EnnexOS</a:t>
            </a:r>
            <a:r>
              <a:rPr lang="ru-RU" sz="2600" dirty="0">
                <a:latin typeface="+mj-lt"/>
              </a:rPr>
              <a:t> можете да следите </a:t>
            </a:r>
            <a:r>
              <a:rPr lang="ru-RU" sz="2600" dirty="0" err="1">
                <a:latin typeface="+mj-lt"/>
              </a:rPr>
              <a:t>регионалния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енергиен</a:t>
            </a:r>
            <a:r>
              <a:rPr lang="ru-RU" sz="2600" dirty="0">
                <a:latin typeface="+mj-lt"/>
              </a:rPr>
              <a:t> баланс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ru-RU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2600" dirty="0" err="1">
                <a:latin typeface="+mj-lt"/>
              </a:rPr>
              <a:t>Предлагаме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удобни</a:t>
            </a:r>
            <a:r>
              <a:rPr lang="ru-RU" sz="2600" dirty="0">
                <a:latin typeface="+mj-lt"/>
              </a:rPr>
              <a:t> за потребителя функции</a:t>
            </a:r>
            <a:endParaRPr lang="en-US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ru-RU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2600" dirty="0" err="1">
                <a:latin typeface="+mj-lt"/>
              </a:rPr>
              <a:t>Платформите</a:t>
            </a:r>
            <a:r>
              <a:rPr lang="ru-RU" sz="2600" dirty="0">
                <a:latin typeface="+mj-lt"/>
              </a:rPr>
              <a:t> предоставят </a:t>
            </a:r>
            <a:r>
              <a:rPr lang="ru-RU" sz="2600" dirty="0" err="1">
                <a:latin typeface="+mj-lt"/>
              </a:rPr>
              <a:t>обществените</a:t>
            </a:r>
            <a:r>
              <a:rPr lang="ru-RU" sz="2600" dirty="0">
                <a:latin typeface="+mj-lt"/>
              </a:rPr>
              <a:t> услуги да </a:t>
            </a:r>
            <a:r>
              <a:rPr lang="ru-RU" sz="2600" dirty="0" err="1">
                <a:latin typeface="+mj-lt"/>
              </a:rPr>
              <a:t>бъдат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по-прозрачни</a:t>
            </a:r>
            <a:r>
              <a:rPr lang="ru-RU" sz="2600" dirty="0">
                <a:latin typeface="+mj-lt"/>
              </a:rPr>
              <a:t> за </a:t>
            </a:r>
            <a:r>
              <a:rPr lang="ru-RU" sz="2600" dirty="0" err="1">
                <a:latin typeface="+mj-lt"/>
              </a:rPr>
              <a:t>крайните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клиенти</a:t>
            </a:r>
            <a:r>
              <a:rPr lang="ru-RU" sz="2600" dirty="0">
                <a:latin typeface="+mj-lt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Смарт </a:t>
            </a:r>
            <a:r>
              <a:rPr lang="ru-RU" sz="3200" dirty="0" err="1">
                <a:latin typeface="+mj-lt"/>
              </a:rPr>
              <a:t>платформи</a:t>
            </a:r>
            <a:r>
              <a:rPr lang="ru-RU" sz="3200" dirty="0">
                <a:latin typeface="+mj-lt"/>
              </a:rPr>
              <a:t> за </a:t>
            </a:r>
            <a:r>
              <a:rPr lang="ru-RU" sz="3200" dirty="0" err="1">
                <a:latin typeface="+mj-lt"/>
              </a:rPr>
              <a:t>енергийно</a:t>
            </a:r>
            <a:r>
              <a:rPr lang="ru-RU" sz="3200" dirty="0">
                <a:latin typeface="+mj-lt"/>
              </a:rPr>
              <a:t> управление </a:t>
            </a:r>
            <a:endParaRPr lang="bg-BG" sz="3200" dirty="0">
              <a:latin typeface="+mj-lt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19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49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3" y="2374890"/>
            <a:ext cx="2232758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err="1"/>
              <a:t>Нуждата</a:t>
            </a:r>
            <a:r>
              <a:rPr lang="ru-RU" sz="1600" b="1" dirty="0"/>
              <a:t> от </a:t>
            </a:r>
            <a:r>
              <a:rPr lang="ru-RU" sz="1600" b="1" dirty="0" err="1"/>
              <a:t>дигитализация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 err="1">
                <a:latin typeface="+mj-lt"/>
              </a:rPr>
              <a:t>Tерминът</a:t>
            </a:r>
            <a:r>
              <a:rPr lang="bg-BG" sz="3200" dirty="0">
                <a:latin typeface="+mj-lt"/>
              </a:rPr>
              <a:t> "</a:t>
            </a:r>
            <a:r>
              <a:rPr lang="bg-BG" sz="3200" dirty="0" err="1">
                <a:latin typeface="+mj-lt"/>
              </a:rPr>
              <a:t>просюмъри</a:t>
            </a:r>
            <a:r>
              <a:rPr lang="bg-BG" sz="3200" dirty="0">
                <a:latin typeface="+mj-lt"/>
              </a:rPr>
              <a:t>" – едновременно производители и потребители на енергия.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24820"/>
              </p:ext>
            </p:extLst>
          </p:nvPr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1E817C29-0FED-4B55-A834-8BCBF4DE7C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5CC140-598A-489F-A248-EEA97BB6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1" y="1595712"/>
            <a:ext cx="6348085" cy="5009034"/>
          </a:xfrm>
          <a:prstGeom prst="rect">
            <a:avLst/>
          </a:prstGeom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31" y="1618572"/>
            <a:ext cx="6825130" cy="516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Управление на енергийни потоци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Единствена междусекторна платформа за цялостно, интелигентно управление на енергията.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Енергийните потоци могат да бъдат оптимизирани по устойчив начин и енергийните разходи могат да бъдат значително намалени чрез свързване на различни енергийни сектори.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Управлявайте всички енергийни потоци на една платформа.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Смарт платформа “</a:t>
            </a:r>
            <a:r>
              <a:rPr lang="en-US" sz="3200" dirty="0" err="1">
                <a:latin typeface="+mj-lt"/>
              </a:rPr>
              <a:t>EnnexOS</a:t>
            </a:r>
            <a:r>
              <a:rPr lang="en-US" sz="3200" dirty="0">
                <a:latin typeface="+mj-lt"/>
              </a:rPr>
              <a:t>” </a:t>
            </a:r>
            <a:endParaRPr lang="bg-BG" sz="3200" dirty="0">
              <a:latin typeface="+mj-lt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20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14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Управление на енергийни потоци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7303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Потреблението на енергия нараства ежедневно. Новият енергиен свят е сложен, но отваря и значителен потенциал за икономии. 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С </a:t>
            </a:r>
            <a:r>
              <a:rPr lang="bg-BG" sz="2600" dirty="0" err="1">
                <a:latin typeface="+mj-lt"/>
              </a:rPr>
              <a:t>ЕnnexOS</a:t>
            </a:r>
            <a:r>
              <a:rPr lang="bg-BG" sz="2600" dirty="0">
                <a:latin typeface="+mj-lt"/>
              </a:rPr>
              <a:t>, вие ще бъдете в състояние да управлявате тази сложност, да повишите енергийната си ефективност и да намалите разходите за енергия в същото време. 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Резултатът: разходите ви за електричество са намалени с до 80%.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Смарт платформа “</a:t>
            </a:r>
            <a:r>
              <a:rPr lang="en-US" sz="3200" dirty="0" err="1">
                <a:latin typeface="+mj-lt"/>
              </a:rPr>
              <a:t>EnnexOS</a:t>
            </a:r>
            <a:r>
              <a:rPr lang="en-US" sz="3200" dirty="0">
                <a:latin typeface="+mj-lt"/>
              </a:rPr>
              <a:t>” </a:t>
            </a:r>
            <a:endParaRPr lang="bg-BG" sz="3200" dirty="0">
              <a:latin typeface="+mj-lt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660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Управление на енергийни потоци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7303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 err="1">
                <a:latin typeface="+mj-lt"/>
              </a:rPr>
              <a:t>EnnexOS</a:t>
            </a:r>
            <a:r>
              <a:rPr lang="bg-BG" sz="2600" dirty="0">
                <a:latin typeface="+mj-lt"/>
              </a:rPr>
              <a:t> Data </a:t>
            </a:r>
            <a:r>
              <a:rPr lang="bg-BG" sz="2600" dirty="0" err="1">
                <a:latin typeface="+mj-lt"/>
              </a:rPr>
              <a:t>Manager</a:t>
            </a:r>
            <a:r>
              <a:rPr lang="bg-BG" sz="2600" dirty="0">
                <a:latin typeface="+mj-lt"/>
              </a:rPr>
              <a:t> осигурява перфектна комуникация между платформата за управление на енергия  всички енергийни сектори и свързаните с тях товари. 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С разнообразие от интерфейси, той формира основата за записване на данни, контрол и мониторинг на енергийните потоци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Смарт платформа “</a:t>
            </a:r>
            <a:r>
              <a:rPr lang="en-US" sz="3200" dirty="0" err="1">
                <a:latin typeface="+mj-lt"/>
              </a:rPr>
              <a:t>EnnexOS</a:t>
            </a:r>
            <a:r>
              <a:rPr lang="en-US" sz="3200" dirty="0">
                <a:latin typeface="+mj-lt"/>
              </a:rPr>
              <a:t>” </a:t>
            </a:r>
            <a:endParaRPr lang="bg-BG" sz="3200" dirty="0">
              <a:latin typeface="+mj-lt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24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Управление на енергийни потоци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7303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2600" dirty="0" err="1">
                <a:latin typeface="+mj-lt"/>
              </a:rPr>
              <a:t>Сърцето</a:t>
            </a:r>
            <a:r>
              <a:rPr lang="ru-RU" sz="2600" dirty="0">
                <a:latin typeface="+mj-lt"/>
              </a:rPr>
              <a:t> на бизнес </a:t>
            </a:r>
            <a:r>
              <a:rPr lang="ru-RU" sz="2600" dirty="0" err="1">
                <a:latin typeface="+mj-lt"/>
              </a:rPr>
              <a:t>модела</a:t>
            </a:r>
            <a:r>
              <a:rPr lang="ru-RU" sz="2600" dirty="0">
                <a:latin typeface="+mj-lt"/>
              </a:rPr>
              <a:t>  е </a:t>
            </a:r>
            <a:r>
              <a:rPr lang="ru-RU" sz="2600" dirty="0" err="1">
                <a:latin typeface="+mj-lt"/>
              </a:rPr>
              <a:t>цялостното</a:t>
            </a:r>
            <a:r>
              <a:rPr lang="ru-RU" sz="2600" dirty="0">
                <a:latin typeface="+mj-lt"/>
              </a:rPr>
              <a:t> управление на </a:t>
            </a:r>
            <a:r>
              <a:rPr lang="ru-RU" sz="2600" dirty="0" err="1">
                <a:latin typeface="+mj-lt"/>
              </a:rPr>
              <a:t>енергията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във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всички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сектори</a:t>
            </a:r>
            <a:endParaRPr lang="ru-RU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ru-RU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latin typeface="+mj-lt"/>
              </a:rPr>
              <a:t>От </a:t>
            </a:r>
            <a:r>
              <a:rPr lang="ru-RU" sz="2600" dirty="0" err="1">
                <a:latin typeface="+mj-lt"/>
              </a:rPr>
              <a:t>генератори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като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фотоволтаични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системи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системи</a:t>
            </a:r>
            <a:r>
              <a:rPr lang="ru-RU" sz="2600" dirty="0">
                <a:latin typeface="+mj-lt"/>
              </a:rPr>
              <a:t> за </a:t>
            </a:r>
            <a:r>
              <a:rPr lang="ru-RU" sz="2600" dirty="0" err="1">
                <a:latin typeface="+mj-lt"/>
              </a:rPr>
              <a:t>вятърни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турбини</a:t>
            </a:r>
            <a:r>
              <a:rPr lang="ru-RU" sz="2600" dirty="0">
                <a:latin typeface="+mj-lt"/>
              </a:rPr>
              <a:t>, чрез </a:t>
            </a:r>
            <a:r>
              <a:rPr lang="ru-RU" sz="2600" dirty="0" err="1">
                <a:latin typeface="+mj-lt"/>
              </a:rPr>
              <a:t>натоварвания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като</a:t>
            </a:r>
            <a:r>
              <a:rPr lang="ru-RU" sz="2600" dirty="0">
                <a:latin typeface="+mj-lt"/>
              </a:rPr>
              <a:t> осветление, отопление, </a:t>
            </a:r>
            <a:r>
              <a:rPr lang="ru-RU" sz="2600" dirty="0" err="1">
                <a:latin typeface="+mj-lt"/>
              </a:rPr>
              <a:t>вентилация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охлаждане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охлаждане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съхранение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електронна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мобилност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както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съвпадение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търсенето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предлагането</a:t>
            </a:r>
            <a:r>
              <a:rPr lang="ru-RU" sz="2600" dirty="0">
                <a:latin typeface="+mj-lt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Смарт платформа “</a:t>
            </a:r>
            <a:r>
              <a:rPr lang="en-US" sz="3200" dirty="0" err="1">
                <a:latin typeface="+mj-lt"/>
              </a:rPr>
              <a:t>EnnexOS</a:t>
            </a:r>
            <a:r>
              <a:rPr lang="en-US" sz="3200" dirty="0">
                <a:latin typeface="+mj-lt"/>
              </a:rPr>
              <a:t>” </a:t>
            </a:r>
            <a:endParaRPr lang="bg-BG" sz="3200" dirty="0">
              <a:latin typeface="+mj-lt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59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8000689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Повишено доверие – персонален достъп до измерванията и данните в реално време 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7303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2600" dirty="0" err="1">
                <a:latin typeface="+mj-lt"/>
              </a:rPr>
              <a:t>Дава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възможност</a:t>
            </a:r>
            <a:r>
              <a:rPr lang="ru-RU" sz="2600" dirty="0">
                <a:latin typeface="+mj-lt"/>
              </a:rPr>
              <a:t> да </a:t>
            </a:r>
            <a:r>
              <a:rPr lang="ru-RU" sz="2600" dirty="0" err="1">
                <a:latin typeface="+mj-lt"/>
              </a:rPr>
              <a:t>виждате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вашата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Консумацията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електроенергия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вашия</a:t>
            </a:r>
            <a:r>
              <a:rPr lang="ru-RU" sz="2600" dirty="0">
                <a:latin typeface="+mj-lt"/>
              </a:rPr>
              <a:t> телефон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ru-RU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2600" dirty="0" err="1">
                <a:latin typeface="+mj-lt"/>
              </a:rPr>
              <a:t>Имате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пълен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контрол</a:t>
            </a:r>
            <a:r>
              <a:rPr lang="ru-RU" sz="2600" dirty="0">
                <a:latin typeface="+mj-lt"/>
              </a:rPr>
              <a:t> за </a:t>
            </a:r>
            <a:r>
              <a:rPr lang="ru-RU" sz="2600" dirty="0" err="1">
                <a:latin typeface="+mj-lt"/>
              </a:rPr>
              <a:t>вашата</a:t>
            </a:r>
            <a:r>
              <a:rPr lang="ru-RU" sz="2600" dirty="0">
                <a:latin typeface="+mj-lt"/>
              </a:rPr>
              <a:t> сметка за потребление на </a:t>
            </a:r>
            <a:r>
              <a:rPr lang="ru-RU" sz="2600" dirty="0" err="1">
                <a:latin typeface="+mj-lt"/>
              </a:rPr>
              <a:t>електроенергия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във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всеки</a:t>
            </a:r>
            <a:r>
              <a:rPr lang="ru-RU" sz="2600" dirty="0">
                <a:latin typeface="+mj-lt"/>
              </a:rPr>
              <a:t> момент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Смарт платформа “</a:t>
            </a:r>
            <a:r>
              <a:rPr lang="en-US" sz="3200" dirty="0">
                <a:latin typeface="+mj-lt"/>
              </a:rPr>
              <a:t>SALIRO” </a:t>
            </a:r>
            <a:endParaRPr lang="bg-BG" sz="3200" dirty="0">
              <a:latin typeface="+mj-lt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661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8000689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Повишено доверие – персонален достъп до измерванията и данните в реално време 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7303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ru-RU" sz="2600" dirty="0" err="1">
                <a:latin typeface="+mj-lt"/>
              </a:rPr>
              <a:t>Давам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възможност</a:t>
            </a:r>
            <a:r>
              <a:rPr lang="ru-RU" sz="2600" dirty="0">
                <a:latin typeface="+mj-lt"/>
              </a:rPr>
              <a:t> на г-н Димитров да </a:t>
            </a:r>
            <a:r>
              <a:rPr lang="ru-RU" sz="2600" dirty="0" err="1">
                <a:latin typeface="+mj-lt"/>
              </a:rPr>
              <a:t>разкаже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повече</a:t>
            </a:r>
            <a:r>
              <a:rPr lang="ru-RU" sz="2600" dirty="0">
                <a:latin typeface="+mj-lt"/>
              </a:rPr>
              <a:t> за </a:t>
            </a:r>
            <a:r>
              <a:rPr lang="ru-RU" sz="2600" dirty="0" err="1">
                <a:latin typeface="+mj-lt"/>
              </a:rPr>
              <a:t>платформата</a:t>
            </a:r>
            <a:r>
              <a:rPr lang="ru-RU" sz="2600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SALIRO</a:t>
            </a:r>
            <a:endParaRPr lang="ru-RU" sz="26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Смарт платформа “</a:t>
            </a:r>
            <a:r>
              <a:rPr lang="en-US" sz="3200" dirty="0">
                <a:latin typeface="+mj-lt"/>
              </a:rPr>
              <a:t>SALIRO” </a:t>
            </a:r>
            <a:endParaRPr lang="bg-BG" sz="3200" dirty="0">
              <a:latin typeface="+mj-lt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860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B6CD7C7-8294-4A29-9873-34670EB18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7" y="1087513"/>
            <a:ext cx="8078681" cy="577048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347B88-81EA-4279-854C-8598B408C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1"/>
            <a:ext cx="12192000" cy="1651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C4CCBA-12AD-4433-A381-A03661E3D927}"/>
              </a:ext>
            </a:extLst>
          </p:cNvPr>
          <p:cNvSpPr txBox="1"/>
          <p:nvPr/>
        </p:nvSpPr>
        <p:spPr>
          <a:xfrm>
            <a:off x="2498478" y="179293"/>
            <a:ext cx="9266067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28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Приложение </a:t>
            </a:r>
            <a:r>
              <a:rPr lang="bg-BG" sz="2800" dirty="0">
                <a:latin typeface="+mj-lt"/>
                <a:cs typeface="Calibri" panose="020F0502020204030204" pitchFamily="34" charset="0"/>
              </a:rPr>
              <a:t>на </a:t>
            </a:r>
            <a:r>
              <a:rPr lang="bg-BG" sz="2800" dirty="0" err="1">
                <a:latin typeface="+mj-lt"/>
                <a:cs typeface="Calibri" panose="020F0502020204030204" pitchFamily="34" charset="0"/>
              </a:rPr>
              <a:t>IoT</a:t>
            </a:r>
            <a:r>
              <a:rPr lang="bg-BG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bg-BG" sz="28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технологията за индивидуален контрол на производството и потреблението на енергия от потребителите през Интернет</a:t>
            </a:r>
            <a:endParaRPr lang="en-US" sz="28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F59DF0-0A53-4112-8A1B-AA1EA9ED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6" y="304750"/>
            <a:ext cx="2078914" cy="91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246E05-51FC-4558-BC9E-6DE5CC2CFF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71" y="6159912"/>
            <a:ext cx="2107565" cy="5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99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03F02193-9D6B-4097-98A1-373E3E85E3F0}"/>
              </a:ext>
            </a:extLst>
          </p:cNvPr>
          <p:cNvCxnSpPr>
            <a:cxnSpLocks/>
          </p:cNvCxnSpPr>
          <p:nvPr/>
        </p:nvCxnSpPr>
        <p:spPr>
          <a:xfrm>
            <a:off x="7352944" y="2403676"/>
            <a:ext cx="294214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957B0C09-D3C4-441D-A464-3C206530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52974" y="1980003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3" y="2374890"/>
            <a:ext cx="2232758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Потребителите търсят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6" y="2898791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Спестяване на разходите</a:t>
            </a:r>
            <a:endParaRPr lang="en-US" sz="1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Комфорт и сигурност</a:t>
            </a:r>
            <a:endParaRPr lang="en-US" sz="1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Лесна за работа система</a:t>
            </a:r>
            <a:endParaRPr lang="en-US" sz="16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Защо ни е нужно интелигентно управление на енергията</a:t>
            </a:r>
            <a:r>
              <a:rPr lang="en-US" sz="3200" dirty="0">
                <a:latin typeface="+mj-lt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8E91CD3-B689-49A8-8890-F8C383FAB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363063"/>
            <a:ext cx="841428" cy="3706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6661B9-FF20-45FC-AF37-2DEAABEF9689}"/>
              </a:ext>
            </a:extLst>
          </p:cNvPr>
          <p:cNvSpPr txBox="1"/>
          <p:nvPr/>
        </p:nvSpPr>
        <p:spPr>
          <a:xfrm>
            <a:off x="7643084" y="2096979"/>
            <a:ext cx="2652009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IoT </a:t>
            </a: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решенията позволяват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12CC708-C7AD-442D-BB90-2D9384EC5612}"/>
              </a:ext>
            </a:extLst>
          </p:cNvPr>
          <p:cNvSpPr/>
          <p:nvPr/>
        </p:nvSpPr>
        <p:spPr>
          <a:xfrm>
            <a:off x="6952974" y="2767618"/>
            <a:ext cx="4577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Лесен и постоянен контрол в реално време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1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По-чисти енергийни услуги 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1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Оптимизация на потреблението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1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Удължаване живота на електрическите уреди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sz="1600" dirty="0">
              <a:latin typeface="+mj-lt"/>
            </a:endParaRPr>
          </a:p>
        </p:txBody>
      </p:sp>
      <p:grpSp>
        <p:nvGrpSpPr>
          <p:cNvPr id="60" name="Group 59" descr="This image is an icon of a bar chart. ">
            <a:extLst>
              <a:ext uri="{FF2B5EF4-FFF2-40B4-BE49-F238E27FC236}">
                <a16:creationId xmlns:a16="http://schemas.microsoft.com/office/drawing/2014/main" xmlns="" id="{2856C00C-2BC7-48C5-A042-4379B1397868}"/>
              </a:ext>
            </a:extLst>
          </p:cNvPr>
          <p:cNvGrpSpPr/>
          <p:nvPr/>
        </p:nvGrpSpPr>
        <p:grpSpPr>
          <a:xfrm>
            <a:off x="7048595" y="2081765"/>
            <a:ext cx="332949" cy="321911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61" name="Freeform 300">
              <a:extLst>
                <a:ext uri="{FF2B5EF4-FFF2-40B4-BE49-F238E27FC236}">
                  <a16:creationId xmlns:a16="http://schemas.microsoft.com/office/drawing/2014/main" xmlns="" id="{A6CE8B46-8DEB-49C6-B6C8-32EFBAA9B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301">
              <a:extLst>
                <a:ext uri="{FF2B5EF4-FFF2-40B4-BE49-F238E27FC236}">
                  <a16:creationId xmlns:a16="http://schemas.microsoft.com/office/drawing/2014/main" xmlns="" id="{9755B406-CDD3-4EC0-8F8F-81655A2E9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27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9920D8D-F3FA-4B78-9792-B9F71D996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2684" y="3463252"/>
            <a:ext cx="6638519" cy="3058419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829CE0D-680D-4690-A878-D37C8AA5D85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6A16C42-CC16-4AC9-87F4-F08FCACC52E7}"/>
              </a:ext>
            </a:extLst>
          </p:cNvPr>
          <p:cNvSpPr/>
          <p:nvPr/>
        </p:nvSpPr>
        <p:spPr>
          <a:xfrm>
            <a:off x="1004903" y="1406350"/>
            <a:ext cx="3065635" cy="2157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E469BD5-0A65-431C-A330-64172AED6F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696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DB5D17A-B65B-4FA8-96C8-61C63CB10158}"/>
              </a:ext>
            </a:extLst>
          </p:cNvPr>
          <p:cNvSpPr/>
          <p:nvPr/>
        </p:nvSpPr>
        <p:spPr>
          <a:xfrm>
            <a:off x="4472853" y="1397019"/>
            <a:ext cx="3065635" cy="2157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6A7040-0E92-43EF-B0BA-691E75807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25" y="958055"/>
            <a:ext cx="2257248" cy="2821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8C8A45-5C2D-4CD8-B1EC-35023C808F8D}"/>
              </a:ext>
            </a:extLst>
          </p:cNvPr>
          <p:cNvSpPr txBox="1"/>
          <p:nvPr/>
        </p:nvSpPr>
        <p:spPr>
          <a:xfrm>
            <a:off x="1344032" y="3795433"/>
            <a:ext cx="25056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b="1" dirty="0"/>
              <a:t>Отдалечен контрол и мониторинг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9CBD52-2985-41CF-AB2A-FCE1EE9BDB42}"/>
              </a:ext>
            </a:extLst>
          </p:cNvPr>
          <p:cNvSpPr txBox="1"/>
          <p:nvPr/>
        </p:nvSpPr>
        <p:spPr>
          <a:xfrm>
            <a:off x="4304371" y="3811430"/>
            <a:ext cx="34760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b="1" dirty="0"/>
              <a:t>Проследяване на консумацията в реално време</a:t>
            </a:r>
            <a:endParaRPr lang="en-US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967F3E9-2AE1-4E77-914A-34E2053924F5}"/>
              </a:ext>
            </a:extLst>
          </p:cNvPr>
          <p:cNvCxnSpPr>
            <a:cxnSpLocks/>
          </p:cNvCxnSpPr>
          <p:nvPr/>
        </p:nvCxnSpPr>
        <p:spPr>
          <a:xfrm>
            <a:off x="1127911" y="4588740"/>
            <a:ext cx="31029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B7940A-CEF2-4142-95C7-7AB33747F132}"/>
              </a:ext>
            </a:extLst>
          </p:cNvPr>
          <p:cNvSpPr txBox="1"/>
          <p:nvPr/>
        </p:nvSpPr>
        <p:spPr>
          <a:xfrm>
            <a:off x="1299396" y="4761283"/>
            <a:ext cx="291129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Мобилно приложение за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Android </a:t>
            </a: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Уеб профил на клиента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Потребление на енергия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Електронно плащане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Рейтинги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Препоръки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Техническа поддръжка 24х7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742AE3-9795-4B35-AAE7-BF146C7034D7}"/>
              </a:ext>
            </a:extLst>
          </p:cNvPr>
          <p:cNvSpPr txBox="1"/>
          <p:nvPr/>
        </p:nvSpPr>
        <p:spPr>
          <a:xfrm>
            <a:off x="4627195" y="4761283"/>
            <a:ext cx="291129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Инструменти за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Билинг</a:t>
            </a: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и </a:t>
            </a:r>
            <a:r>
              <a:rPr lang="bg-BG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тарифиране</a:t>
            </a:r>
            <a:endParaRPr lang="bg-BG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Анализ и оптимизация на потреблението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Изготвяне на модели за бъдещо потребление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1F43B0-10C0-4C29-AB6C-CA8366A5DF1E}"/>
              </a:ext>
            </a:extLst>
          </p:cNvPr>
          <p:cNvSpPr txBox="1"/>
          <p:nvPr/>
        </p:nvSpPr>
        <p:spPr>
          <a:xfrm>
            <a:off x="7789645" y="3708371"/>
            <a:ext cx="316853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1600" b="1" dirty="0"/>
              <a:t>Предоставя бизнес коалиране в условията на либерализиран енергиен пазар за Енергийни доставчици</a:t>
            </a:r>
            <a:r>
              <a:rPr lang="en-US" sz="1600" b="1" dirty="0"/>
              <a:t>,</a:t>
            </a:r>
            <a:r>
              <a:rPr lang="bg-BG" sz="1600" b="1" dirty="0"/>
              <a:t>Телекоми и др.</a:t>
            </a:r>
            <a:endParaRPr lang="en-US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50201A9-095A-4B4D-A111-0CE4C598878F}"/>
              </a:ext>
            </a:extLst>
          </p:cNvPr>
          <p:cNvSpPr txBox="1"/>
          <p:nvPr/>
        </p:nvSpPr>
        <p:spPr>
          <a:xfrm>
            <a:off x="7981311" y="4988996"/>
            <a:ext cx="291129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Административни инструменти за създаване на брандове и организация на партньорски мрежи</a:t>
            </a:r>
          </a:p>
          <a:p>
            <a:r>
              <a:rPr lang="bg-B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Управление на потребителите и техните бонуси и отстъпки в контекста на енергийните услуги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0231ED-379A-44A4-94B2-5C498B9C2D40}"/>
              </a:ext>
            </a:extLst>
          </p:cNvPr>
          <p:cNvSpPr txBox="1"/>
          <p:nvPr/>
        </p:nvSpPr>
        <p:spPr>
          <a:xfrm>
            <a:off x="2169219" y="347578"/>
            <a:ext cx="7516440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Какво е</a:t>
            </a:r>
            <a:r>
              <a:rPr lang="de-DE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Saliro IoT</a:t>
            </a:r>
          </a:p>
          <a:p>
            <a:pPr algn="ct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xmlns="" id="{D35D8F98-7A6B-4FEE-AEF3-EF37367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28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F31AB49-5AB9-4D2F-8513-077C3FDB0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391056"/>
            <a:ext cx="841428" cy="37060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241B458-BCCF-439D-8BD2-2C5E6FE11445}"/>
              </a:ext>
            </a:extLst>
          </p:cNvPr>
          <p:cNvSpPr/>
          <p:nvPr/>
        </p:nvSpPr>
        <p:spPr>
          <a:xfrm>
            <a:off x="7780470" y="1397019"/>
            <a:ext cx="3065635" cy="2157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9097667-9EFE-4480-AA52-061BE1F37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07" y="1341510"/>
            <a:ext cx="2505669" cy="20546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A76E62C-4EB3-487E-8BED-84BF39DF0B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3" y="1521461"/>
            <a:ext cx="2838176" cy="2000914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2BF5987-20C0-482E-8E2F-11875C971F88}"/>
              </a:ext>
            </a:extLst>
          </p:cNvPr>
          <p:cNvCxnSpPr>
            <a:cxnSpLocks/>
          </p:cNvCxnSpPr>
          <p:nvPr/>
        </p:nvCxnSpPr>
        <p:spPr>
          <a:xfrm>
            <a:off x="4435528" y="4599259"/>
            <a:ext cx="31029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95BB7CA4-D94B-4249-84BD-03CA3E685964}"/>
              </a:ext>
            </a:extLst>
          </p:cNvPr>
          <p:cNvCxnSpPr>
            <a:cxnSpLocks/>
          </p:cNvCxnSpPr>
          <p:nvPr/>
        </p:nvCxnSpPr>
        <p:spPr>
          <a:xfrm>
            <a:off x="7780469" y="4829717"/>
            <a:ext cx="31029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B6107DA-8E56-4ED9-B9A3-B8EE5C2FF50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88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9DD2216-22E7-4DC2-B554-D60FE99302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0231ED-379A-44A4-94B2-5C498B9C2D40}"/>
              </a:ext>
            </a:extLst>
          </p:cNvPr>
          <p:cNvSpPr txBox="1"/>
          <p:nvPr/>
        </p:nvSpPr>
        <p:spPr>
          <a:xfrm>
            <a:off x="1349406" y="347578"/>
            <a:ext cx="909073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Платформа за менажиране и мониторинг на </a:t>
            </a:r>
            <a:r>
              <a:rPr lang="bg-BG" sz="3200" b="1" dirty="0">
                <a:latin typeface="+mj-lt"/>
              </a:rPr>
              <a:t>енергийни системи</a:t>
            </a:r>
            <a:endParaRPr lang="en-US" sz="3200" b="1" dirty="0">
              <a:latin typeface="+mj-lt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xmlns="" id="{D35D8F98-7A6B-4FEE-AEF3-EF37367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29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F31AB49-5AB9-4D2F-8513-077C3FDB0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391056"/>
            <a:ext cx="841428" cy="370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9CBD52-2985-41CF-AB2A-FCE1EE9BDB42}"/>
              </a:ext>
            </a:extLst>
          </p:cNvPr>
          <p:cNvSpPr txBox="1"/>
          <p:nvPr/>
        </p:nvSpPr>
        <p:spPr>
          <a:xfrm>
            <a:off x="7439885" y="2602930"/>
            <a:ext cx="420986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Смарт измервателни уреди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обилно приложение за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Android 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iOS</a:t>
            </a:r>
            <a:endParaRPr lang="bg-BG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Проследяване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потреблението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реално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време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Дистанционно управление и мониторинг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Автоматизирани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команди при предварително зададени събития  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5E495"/>
              </a:buClr>
              <a:buSzPct val="118000"/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Инструменти за анализ и пресмятане на консумираната енергия и паричната стойност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41CA321-0BDA-4641-B898-37B2B923B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0" y="1798281"/>
            <a:ext cx="5059719" cy="505971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91BF3F6-A63B-4EF2-BA64-87733B18A502}"/>
              </a:ext>
            </a:extLst>
          </p:cNvPr>
          <p:cNvSpPr/>
          <p:nvPr/>
        </p:nvSpPr>
        <p:spPr>
          <a:xfrm>
            <a:off x="5564697" y="1569349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36275A5-91D8-4064-8D9C-1D0487B8CD4C}"/>
              </a:ext>
            </a:extLst>
          </p:cNvPr>
          <p:cNvSpPr txBox="1"/>
          <p:nvPr/>
        </p:nvSpPr>
        <p:spPr>
          <a:xfrm>
            <a:off x="7305032" y="1936166"/>
            <a:ext cx="1573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Saliro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IoT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9FA768-B0AD-49DC-B851-B451068258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3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3" y="2374890"/>
            <a:ext cx="2232758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err="1"/>
              <a:t>Просюмъри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3200" dirty="0">
                <a:latin typeface="+mj-lt"/>
              </a:rPr>
              <a:t>Времето, в което доставчиците на енергия и потребителите на енергия стоят на две различни страни: </a:t>
            </a:r>
            <a:r>
              <a:rPr lang="bg-BG" sz="3200" b="1" dirty="0">
                <a:latin typeface="+mj-lt"/>
              </a:rPr>
              <a:t>свърши!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6479DDC-C54D-4700-B898-80EB678F8779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 err="1">
                <a:latin typeface="+mj-lt"/>
              </a:rPr>
              <a:t>Tерминът</a:t>
            </a:r>
            <a:r>
              <a:rPr lang="bg-BG" sz="3200" dirty="0">
                <a:latin typeface="+mj-lt"/>
              </a:rPr>
              <a:t> "</a:t>
            </a:r>
            <a:r>
              <a:rPr lang="bg-BG" sz="3200" dirty="0" err="1">
                <a:latin typeface="+mj-lt"/>
              </a:rPr>
              <a:t>просюмъри</a:t>
            </a:r>
            <a:r>
              <a:rPr lang="bg-BG" sz="3200" dirty="0">
                <a:latin typeface="+mj-lt"/>
              </a:rPr>
              <a:t>" – едновременно производители и потребители на енергия.</a:t>
            </a:r>
          </a:p>
        </p:txBody>
      </p:sp>
    </p:spTree>
    <p:extLst>
      <p:ext uri="{BB962C8B-B14F-4D97-AF65-F5344CB8AC3E}">
        <p14:creationId xmlns:p14="http://schemas.microsoft.com/office/powerpoint/2010/main" val="4572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7C88B84-78E9-4439-A4AE-B92B1E9B6F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696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A28B6F7-C325-4C0D-A837-1DCED16EBE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89663" y="2822744"/>
            <a:ext cx="3499474" cy="696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957B0C09-D3C4-441D-A464-3C206530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66302" y="2909477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4C9248-8E2C-443B-9204-40591F7656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2366" y="2840070"/>
            <a:ext cx="3499474" cy="696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379640" y="3011239"/>
            <a:ext cx="2232758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Клиентите търсят </a:t>
            </a:r>
            <a:r>
              <a:rPr lang="en-US" sz="1600" dirty="0"/>
              <a:t>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6045" y="2914347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F3AFD9-0500-4024-9157-36227833F6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2366" y="3580928"/>
            <a:ext cx="3499474" cy="1004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586171" y="3683878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Спестяване от сметката</a:t>
            </a:r>
            <a:r>
              <a:rPr lang="en-US" sz="1600" dirty="0"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Удобство и разбираемост</a:t>
            </a: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Леснота на използване</a:t>
            </a:r>
            <a:endParaRPr lang="en-US" sz="16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1754459" y="386954"/>
            <a:ext cx="882433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bg-BG" sz="2800" dirty="0">
                <a:latin typeface="Century Gothic" panose="020B0502020202020204" pitchFamily="34" charset="0"/>
              </a:rPr>
              <a:t>Позволява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  <a:r>
              <a:rPr lang="bg-BG" sz="2800" b="1" dirty="0">
                <a:latin typeface="Century Gothic" panose="020B0502020202020204" pitchFamily="34" charset="0"/>
              </a:rPr>
              <a:t>интелигентен енергиен мениджмънт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8E91CD3-B689-49A8-8890-F8C383FAB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363063"/>
            <a:ext cx="841428" cy="3706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3B0A71C-2479-4362-8243-800CB9E6D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03" y="3382129"/>
            <a:ext cx="4160616" cy="32829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B6602B-674E-4BB8-996A-32DE15391F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32880" y="1462946"/>
            <a:ext cx="3499474" cy="696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09FD893-5EFC-41E8-A215-D055EEF1BB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32880" y="2185142"/>
            <a:ext cx="3499474" cy="1004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4F0B5F3-75D3-493D-B29A-61CD0C043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89663" y="3544940"/>
            <a:ext cx="3499474" cy="1004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F2844E-C91F-4A5F-BE6B-FE7622131EA9}"/>
              </a:ext>
            </a:extLst>
          </p:cNvPr>
          <p:cNvSpPr txBox="1"/>
          <p:nvPr/>
        </p:nvSpPr>
        <p:spPr>
          <a:xfrm>
            <a:off x="5288600" y="1552024"/>
            <a:ext cx="2421124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Енергийните доставчици търсят</a:t>
            </a:r>
            <a:r>
              <a:rPr lang="en-US" sz="1600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6661B9-FF20-45FC-AF37-2DEAABEF9689}"/>
              </a:ext>
            </a:extLst>
          </p:cNvPr>
          <p:cNvSpPr txBox="1"/>
          <p:nvPr/>
        </p:nvSpPr>
        <p:spPr>
          <a:xfrm>
            <a:off x="9239355" y="3026453"/>
            <a:ext cx="2167112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Saliro </a:t>
            </a:r>
            <a:r>
              <a:rPr lang="bg-BG" sz="1600" b="1" dirty="0"/>
              <a:t>Предлага</a:t>
            </a:r>
            <a:r>
              <a:rPr lang="en-US" sz="1600" b="1" dirty="0"/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66130B2-EF92-4C50-B741-52279A4155E2}"/>
              </a:ext>
            </a:extLst>
          </p:cNvPr>
          <p:cNvSpPr/>
          <p:nvPr/>
        </p:nvSpPr>
        <p:spPr>
          <a:xfrm>
            <a:off x="4495765" y="2284604"/>
            <a:ext cx="3228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Оптимизация на разходите</a:t>
            </a: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Задържане на съществуващите</a:t>
            </a: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И привличане на нови клиенти</a:t>
            </a:r>
            <a:endParaRPr lang="en-US" sz="16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12CC708-C7AD-442D-BB90-2D9384EC5612}"/>
              </a:ext>
            </a:extLst>
          </p:cNvPr>
          <p:cNvSpPr/>
          <p:nvPr/>
        </p:nvSpPr>
        <p:spPr>
          <a:xfrm>
            <a:off x="8342626" y="3644011"/>
            <a:ext cx="3499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По-лесно, по-ясно</a:t>
            </a: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По-достъпно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>
                <a:latin typeface="+mj-lt"/>
              </a:rPr>
              <a:t>Отчитане и управление на енергия</a:t>
            </a:r>
            <a:endParaRPr lang="en-US" sz="1600" dirty="0">
              <a:latin typeface="+mj-l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380ACA17-860E-4B3B-B8D8-915790FF4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467973" y="1519395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668066" y="3052026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4" name="Graphic 63">
            <a:extLst>
              <a:ext uri="{FF2B5EF4-FFF2-40B4-BE49-F238E27FC236}">
                <a16:creationId xmlns:a16="http://schemas.microsoft.com/office/drawing/2014/main" xmlns="" id="{1976FF38-DF06-4906-9FD5-FC02D9945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61727" y="1606825"/>
            <a:ext cx="414560" cy="414560"/>
          </a:xfrm>
          <a:prstGeom prst="rect">
            <a:avLst/>
          </a:prstGeom>
        </p:spPr>
      </p:pic>
      <p:grpSp>
        <p:nvGrpSpPr>
          <p:cNvPr id="60" name="Group 59" descr="This image is an icon of a bar chart. ">
            <a:extLst>
              <a:ext uri="{FF2B5EF4-FFF2-40B4-BE49-F238E27FC236}">
                <a16:creationId xmlns:a16="http://schemas.microsoft.com/office/drawing/2014/main" xmlns="" id="{2856C00C-2BC7-48C5-A042-4379B1397868}"/>
              </a:ext>
            </a:extLst>
          </p:cNvPr>
          <p:cNvGrpSpPr/>
          <p:nvPr/>
        </p:nvGrpSpPr>
        <p:grpSpPr>
          <a:xfrm>
            <a:off x="8461923" y="3011239"/>
            <a:ext cx="332949" cy="321911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61" name="Freeform 300">
              <a:extLst>
                <a:ext uri="{FF2B5EF4-FFF2-40B4-BE49-F238E27FC236}">
                  <a16:creationId xmlns:a16="http://schemas.microsoft.com/office/drawing/2014/main" xmlns="" id="{A6CE8B46-8DEB-49C6-B6C8-32EFBAA9B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301">
              <a:extLst>
                <a:ext uri="{FF2B5EF4-FFF2-40B4-BE49-F238E27FC236}">
                  <a16:creationId xmlns:a16="http://schemas.microsoft.com/office/drawing/2014/main" xmlns="" id="{9755B406-CDD3-4EC0-8F8F-81655A2E9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6F0CC8-CFFE-4886-BFF2-65EA06363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83" y="7466788"/>
            <a:ext cx="3847389" cy="3013788"/>
          </a:xfrm>
          <a:prstGeom prst="rect">
            <a:avLst/>
          </a:prstGeom>
        </p:spPr>
      </p:pic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30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4808DA0-B8E6-4006-AAC0-D941FDFAF1A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04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C8F30E9-1BDC-4B84-94C1-29CAF13FB1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154806" y="2707821"/>
            <a:ext cx="2433848" cy="2433160"/>
            <a:chOff x="5540375" y="2870200"/>
            <a:chExt cx="1078219" cy="1077914"/>
          </a:xfrm>
          <a:solidFill>
            <a:schemeClr val="bg1">
              <a:lumMod val="95000"/>
            </a:schemeClr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67AD4000-832F-4FF1-B854-05CB0FF8B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xmlns="" id="{A11A3302-D3E8-41C6-9EDF-FDA07A3AC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xmlns="" id="{3CA411C2-0968-45FA-AFE4-D9E7BE63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xmlns="" id="{6AD6E8E9-EAC3-4839-9F3D-0177772D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011DF92-AEAD-43C3-8241-33290BC12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1E95E2-6184-45A6-AB4F-9252B9F521F6}"/>
              </a:ext>
            </a:extLst>
          </p:cNvPr>
          <p:cNvSpPr txBox="1"/>
          <p:nvPr/>
        </p:nvSpPr>
        <p:spPr>
          <a:xfrm>
            <a:off x="6096000" y="2446047"/>
            <a:ext cx="22101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35E495"/>
              </a:buClr>
            </a:pP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Смарт измервателни уреди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E3D26C-F439-4356-BFA7-BB648CEC3760}"/>
              </a:ext>
            </a:extLst>
          </p:cNvPr>
          <p:cNvSpPr txBox="1"/>
          <p:nvPr/>
        </p:nvSpPr>
        <p:spPr>
          <a:xfrm>
            <a:off x="9296001" y="2454363"/>
            <a:ext cx="21739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Интелигентни</a:t>
            </a:r>
            <a:r>
              <a:rPr lang="bg-BG" sz="1400" dirty="0"/>
              <a:t> </a:t>
            </a: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комуникации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0F85C20-8B8C-43F7-BDFF-F7CCCAECBCBE}"/>
              </a:ext>
            </a:extLst>
          </p:cNvPr>
          <p:cNvCxnSpPr/>
          <p:nvPr/>
        </p:nvCxnSpPr>
        <p:spPr>
          <a:xfrm>
            <a:off x="5766272" y="27115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9BE4737-E29E-4219-8A3B-23DF0729FBF4}"/>
              </a:ext>
            </a:extLst>
          </p:cNvPr>
          <p:cNvCxnSpPr>
            <a:cxnSpLocks/>
          </p:cNvCxnSpPr>
          <p:nvPr/>
        </p:nvCxnSpPr>
        <p:spPr>
          <a:xfrm>
            <a:off x="9007805" y="2715526"/>
            <a:ext cx="259488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D0C64A-0A93-448B-BEF4-ADC8FB80CAD2}"/>
              </a:ext>
            </a:extLst>
          </p:cNvPr>
          <p:cNvSpPr txBox="1"/>
          <p:nvPr/>
        </p:nvSpPr>
        <p:spPr>
          <a:xfrm>
            <a:off x="5772802" y="2882245"/>
            <a:ext cx="24199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200" dirty="0">
                <a:latin typeface="+mj-lt"/>
              </a:rPr>
              <a:t>Предават информация за изразходваната енергия, качеството и стойността й 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2EF49A-6E5F-4BBD-8622-D40FF4C9C47B}"/>
              </a:ext>
            </a:extLst>
          </p:cNvPr>
          <p:cNvSpPr txBox="1"/>
          <p:nvPr/>
        </p:nvSpPr>
        <p:spPr>
          <a:xfrm>
            <a:off x="8954444" y="2886190"/>
            <a:ext cx="24199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200" dirty="0">
                <a:latin typeface="+mj-lt"/>
              </a:rPr>
              <a:t>Интелигентните комуникационни системи използват безжични технологии за взаимодействие в реално време</a:t>
            </a:r>
            <a:endParaRPr lang="en-US" sz="12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CBC0955-BDDF-4722-9045-621BF1B12B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36108" y="2351836"/>
            <a:ext cx="407058" cy="407058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58CDBEB-A95E-4090-9BFA-443AA206E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32127" y="2370319"/>
            <a:ext cx="407058" cy="407058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FB1DD0-27A9-4BCC-8316-D5FB71E53098}"/>
              </a:ext>
            </a:extLst>
          </p:cNvPr>
          <p:cNvSpPr txBox="1"/>
          <p:nvPr/>
        </p:nvSpPr>
        <p:spPr>
          <a:xfrm>
            <a:off x="6179364" y="4283269"/>
            <a:ext cx="25670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Интелигентни домове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C22974-0736-46FD-8C7E-FB9DDA17209A}"/>
              </a:ext>
            </a:extLst>
          </p:cNvPr>
          <p:cNvCxnSpPr/>
          <p:nvPr/>
        </p:nvCxnSpPr>
        <p:spPr>
          <a:xfrm>
            <a:off x="5864620" y="4561654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D6E3A2-0CC6-4254-A115-635BBD948492}"/>
              </a:ext>
            </a:extLst>
          </p:cNvPr>
          <p:cNvSpPr txBox="1"/>
          <p:nvPr/>
        </p:nvSpPr>
        <p:spPr>
          <a:xfrm>
            <a:off x="5811259" y="4732318"/>
            <a:ext cx="24199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200" dirty="0">
                <a:latin typeface="+mj-lt"/>
              </a:rPr>
              <a:t>Дават възможност на домакинствата да контролират консумацията на електроенергия, централно или дистанционно, чрез автоматизирана система </a:t>
            </a:r>
            <a:endParaRPr lang="en-US" sz="1200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8A05622-E873-4993-A04B-975060224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88942" y="4182891"/>
            <a:ext cx="407058" cy="407058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12270B-65A3-4B30-99B1-73F5B1D48EB7}"/>
              </a:ext>
            </a:extLst>
          </p:cNvPr>
          <p:cNvSpPr txBox="1"/>
          <p:nvPr/>
        </p:nvSpPr>
        <p:spPr>
          <a:xfrm>
            <a:off x="9256458" y="4310163"/>
            <a:ext cx="21748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Интелигентни офиси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06E0D40-FCC0-423D-A401-A3A254E5F2F2}"/>
              </a:ext>
            </a:extLst>
          </p:cNvPr>
          <p:cNvCxnSpPr/>
          <p:nvPr/>
        </p:nvCxnSpPr>
        <p:spPr>
          <a:xfrm>
            <a:off x="8973206" y="4571327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60FF0B-86B0-4963-A8EB-A89F901B96B1}"/>
              </a:ext>
            </a:extLst>
          </p:cNvPr>
          <p:cNvSpPr txBox="1"/>
          <p:nvPr/>
        </p:nvSpPr>
        <p:spPr>
          <a:xfrm>
            <a:off x="8944974" y="4743285"/>
            <a:ext cx="24199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200" dirty="0">
                <a:latin typeface="+mj-lt"/>
              </a:rPr>
              <a:t>Позволяват регулирането на осветлението и отоплението в зависимост от нуждите и стойността на разходите в реално време</a:t>
            </a:r>
            <a:endParaRPr lang="en-US" sz="1200" dirty="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B577FAF-BDB6-4AB9-AF6D-13DB1B097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97528" y="4254221"/>
            <a:ext cx="407058" cy="407058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7C0A49CE-D545-4071-947E-4A1017D47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6046" y="4236551"/>
            <a:ext cx="292102" cy="29210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D3354F64-9B8C-454F-8469-39D56E3E9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75215" y="4322847"/>
            <a:ext cx="260352" cy="26035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A1B9F86D-EA97-47CB-A2F2-6E216DB859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89605" y="2441702"/>
            <a:ext cx="292102" cy="29210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549FCB5B-A371-4EC8-98BA-5CD406729C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88942" y="2412633"/>
            <a:ext cx="295188" cy="2951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5432B62-E60B-4C76-B00A-E0E30A6413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400385"/>
            <a:ext cx="841428" cy="370601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xmlns="" id="{C8F9D12F-199F-49D9-BE28-7869E295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74C56C1-DAF4-4A44-8B6A-92FD2789786E}"/>
              </a:ext>
            </a:extLst>
          </p:cNvPr>
          <p:cNvSpPr txBox="1"/>
          <p:nvPr/>
        </p:nvSpPr>
        <p:spPr>
          <a:xfrm>
            <a:off x="2837566" y="618122"/>
            <a:ext cx="616915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Интегрирани смарт градове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0E47034-4EAF-4141-A18F-C6BDF91B6674}"/>
              </a:ext>
            </a:extLst>
          </p:cNvPr>
          <p:cNvSpPr/>
          <p:nvPr/>
        </p:nvSpPr>
        <p:spPr>
          <a:xfrm>
            <a:off x="0" y="1560471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8FA6A1F-81C2-4617-873D-7365ABCB71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1" y="1802493"/>
            <a:ext cx="4550383" cy="45503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FB3D73B-4409-4C56-B7F1-4163863E8C0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22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7C146A3-8653-4424-86CE-8144B9547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7" y="2526598"/>
            <a:ext cx="2128128" cy="418582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CB2F571-F0B0-412B-B987-596D8EB5A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641028-D38C-4884-8A5B-A4F9024545D6}"/>
              </a:ext>
            </a:extLst>
          </p:cNvPr>
          <p:cNvSpPr txBox="1"/>
          <p:nvPr/>
        </p:nvSpPr>
        <p:spPr>
          <a:xfrm>
            <a:off x="2837566" y="525791"/>
            <a:ext cx="6169158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Saliro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IoT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9D6E04E-93FD-4114-AE8C-5C3FB3C6B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400385"/>
            <a:ext cx="841428" cy="370601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xmlns="" id="{27583442-C9A9-40BB-98B7-FE7CEA84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B548295-A808-4C73-BD37-DD5145845BA3}"/>
              </a:ext>
            </a:extLst>
          </p:cNvPr>
          <p:cNvSpPr/>
          <p:nvPr/>
        </p:nvSpPr>
        <p:spPr>
          <a:xfrm>
            <a:off x="0" y="1577348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35E03D6-ED87-4B30-9AA2-1875FF98C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79" y="2066988"/>
            <a:ext cx="1210859" cy="6452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A11C4A-E92A-4CA9-9379-30DCEAF00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92" y="1894358"/>
            <a:ext cx="2342054" cy="468994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731603-B24A-4F4D-BD20-66EA5CA93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25234" y="2127990"/>
            <a:ext cx="584200" cy="584200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xmlns="" id="{7E514C76-6E37-46D9-B354-68A68033C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15123" y="2257042"/>
            <a:ext cx="188973" cy="3193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18CA07-B33A-40CA-BFBF-AB23DFE7B87B}"/>
              </a:ext>
            </a:extLst>
          </p:cNvPr>
          <p:cNvSpPr txBox="1"/>
          <p:nvPr/>
        </p:nvSpPr>
        <p:spPr>
          <a:xfrm>
            <a:off x="5391873" y="2990081"/>
            <a:ext cx="6231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Calibri" panose="020F0502020204030204" pitchFamily="34" charset="0"/>
                <a:cs typeface="Calibri" panose="020F0502020204030204" pitchFamily="34" charset="0"/>
              </a:rPr>
              <a:t>Достъп до всички смарт измервателни уреди в реално време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bg-BG" sz="2800" dirty="0">
                <a:latin typeface="Calibri" panose="020F0502020204030204" pitchFamily="34" charset="0"/>
                <a:cs typeface="Calibri" panose="020F0502020204030204" pitchFamily="34" charset="0"/>
              </a:rPr>
              <a:t>Електромери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Calibri" panose="020F0502020204030204" pitchFamily="34" charset="0"/>
                <a:cs typeface="Calibri" panose="020F0502020204030204" pitchFamily="34" charset="0"/>
              </a:rPr>
              <a:t>Водомери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Calibri" panose="020F0502020204030204" pitchFamily="34" charset="0"/>
                <a:cs typeface="Calibri" panose="020F0502020204030204" pitchFamily="34" charset="0"/>
              </a:rPr>
              <a:t>Топломери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Calibri" panose="020F0502020204030204" pitchFamily="34" charset="0"/>
                <a:cs typeface="Calibri" panose="020F0502020204030204" pitchFamily="34" charset="0"/>
              </a:rPr>
              <a:t>Газомери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g-B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bg-BG" sz="2800" dirty="0">
                <a:latin typeface="Calibri" panose="020F0502020204030204" pitchFamily="34" charset="0"/>
                <a:cs typeface="Calibri" panose="020F0502020204030204" pitchFamily="34" charset="0"/>
              </a:rPr>
              <a:t>други сензори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DE29FC-1C6D-41B3-847F-2C8D94CF154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60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4282F5-9FB4-4FCF-8DD8-612CEF22C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696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8A9921-3E6F-48CD-B0AD-4D9D252FA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483"/>
            <a:ext cx="12192000" cy="5859517"/>
          </a:xfrm>
          <a:prstGeom prst="rect">
            <a:avLst/>
          </a:prstGeom>
          <a:solidFill>
            <a:srgbClr val="71CFF8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142D84-F028-4CCB-ADFB-F97165E732F2}"/>
              </a:ext>
            </a:extLst>
          </p:cNvPr>
          <p:cNvSpPr txBox="1"/>
          <p:nvPr/>
        </p:nvSpPr>
        <p:spPr>
          <a:xfrm>
            <a:off x="1253162" y="339463"/>
            <a:ext cx="1051509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bg-BG" sz="3200" dirty="0">
                <a:latin typeface="Century Gothic" panose="020B0502020202020204" pitchFamily="34" charset="0"/>
              </a:rPr>
              <a:t>Проследяване на </a:t>
            </a:r>
            <a:r>
              <a:rPr lang="bg-BG" sz="3200" b="1" dirty="0">
                <a:latin typeface="Century Gothic" panose="020B0502020202020204" pitchFamily="34" charset="0"/>
              </a:rPr>
              <a:t>потреблението в реално време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E8D5BC-C168-438E-BD04-473B26643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400385"/>
            <a:ext cx="841428" cy="37060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D7B1C864-4808-4A91-8300-A7718DCE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33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E752D6-BAA5-4584-9751-F41E0B718E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25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CB2F571-F0B0-412B-B987-596D8EB5A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641028-D38C-4884-8A5B-A4F9024545D6}"/>
              </a:ext>
            </a:extLst>
          </p:cNvPr>
          <p:cNvSpPr txBox="1"/>
          <p:nvPr/>
        </p:nvSpPr>
        <p:spPr>
          <a:xfrm>
            <a:off x="2837566" y="525791"/>
            <a:ext cx="6169158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Saliro IoT</a:t>
            </a:r>
            <a:r>
              <a:rPr lang="bg-BG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- Електромери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9D6E04E-93FD-4114-AE8C-5C3FB3C6B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400385"/>
            <a:ext cx="841428" cy="370601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xmlns="" id="{27583442-C9A9-40BB-98B7-FE7CEA84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B548295-A808-4C73-BD37-DD5145845BA3}"/>
              </a:ext>
            </a:extLst>
          </p:cNvPr>
          <p:cNvSpPr/>
          <p:nvPr/>
        </p:nvSpPr>
        <p:spPr>
          <a:xfrm>
            <a:off x="5564697" y="1571037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35E03D6-ED87-4B30-9AA2-1875FF98C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3" y="6248027"/>
            <a:ext cx="786672" cy="419176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731603-B24A-4F4D-BD20-66EA5CA93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38474" y="2939399"/>
            <a:ext cx="584200" cy="584200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18CA07-B33A-40CA-BFBF-AB23DFE7B87B}"/>
              </a:ext>
            </a:extLst>
          </p:cNvPr>
          <p:cNvSpPr txBox="1"/>
          <p:nvPr/>
        </p:nvSpPr>
        <p:spPr>
          <a:xfrm>
            <a:off x="205867" y="3589071"/>
            <a:ext cx="6231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Инструменти за анализ и пресмятане на консумираната енергия и графично изобразяване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301">
            <a:extLst>
              <a:ext uri="{FF2B5EF4-FFF2-40B4-BE49-F238E27FC236}">
                <a16:creationId xmlns:a16="http://schemas.microsoft.com/office/drawing/2014/main" xmlns="" id="{38A0866D-44CA-41A7-82F9-93887C4D9892}"/>
              </a:ext>
            </a:extLst>
          </p:cNvPr>
          <p:cNvSpPr>
            <a:spLocks/>
          </p:cNvSpPr>
          <p:nvPr/>
        </p:nvSpPr>
        <p:spPr bwMode="auto">
          <a:xfrm>
            <a:off x="3146329" y="3121974"/>
            <a:ext cx="332949" cy="222579"/>
          </a:xfrm>
          <a:custGeom>
            <a:avLst/>
            <a:gdLst>
              <a:gd name="T0" fmla="*/ 843 w 903"/>
              <a:gd name="T1" fmla="*/ 572 h 602"/>
              <a:gd name="T2" fmla="*/ 842 w 903"/>
              <a:gd name="T3" fmla="*/ 12 h 602"/>
              <a:gd name="T4" fmla="*/ 840 w 903"/>
              <a:gd name="T5" fmla="*/ 7 h 602"/>
              <a:gd name="T6" fmla="*/ 835 w 903"/>
              <a:gd name="T7" fmla="*/ 3 h 602"/>
              <a:gd name="T8" fmla="*/ 830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6 w 903"/>
              <a:gd name="T15" fmla="*/ 5 h 602"/>
              <a:gd name="T16" fmla="*/ 693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2 w 903"/>
              <a:gd name="T23" fmla="*/ 163 h 602"/>
              <a:gd name="T24" fmla="*/ 629 w 903"/>
              <a:gd name="T25" fmla="*/ 157 h 602"/>
              <a:gd name="T26" fmla="*/ 625 w 903"/>
              <a:gd name="T27" fmla="*/ 153 h 602"/>
              <a:gd name="T28" fmla="*/ 620 w 903"/>
              <a:gd name="T29" fmla="*/ 151 h 602"/>
              <a:gd name="T30" fmla="*/ 496 w 903"/>
              <a:gd name="T31" fmla="*/ 151 h 602"/>
              <a:gd name="T32" fmla="*/ 490 w 903"/>
              <a:gd name="T33" fmla="*/ 152 h 602"/>
              <a:gd name="T34" fmla="*/ 486 w 903"/>
              <a:gd name="T35" fmla="*/ 155 h 602"/>
              <a:gd name="T36" fmla="*/ 482 w 903"/>
              <a:gd name="T37" fmla="*/ 159 h 602"/>
              <a:gd name="T38" fmla="*/ 481 w 903"/>
              <a:gd name="T39" fmla="*/ 166 h 602"/>
              <a:gd name="T40" fmla="*/ 421 w 903"/>
              <a:gd name="T41" fmla="*/ 572 h 602"/>
              <a:gd name="T42" fmla="*/ 420 w 903"/>
              <a:gd name="T43" fmla="*/ 313 h 602"/>
              <a:gd name="T44" fmla="*/ 418 w 903"/>
              <a:gd name="T45" fmla="*/ 307 h 602"/>
              <a:gd name="T46" fmla="*/ 414 w 903"/>
              <a:gd name="T47" fmla="*/ 304 h 602"/>
              <a:gd name="T48" fmla="*/ 408 w 903"/>
              <a:gd name="T49" fmla="*/ 302 h 602"/>
              <a:gd name="T50" fmla="*/ 285 w 903"/>
              <a:gd name="T51" fmla="*/ 301 h 602"/>
              <a:gd name="T52" fmla="*/ 280 w 903"/>
              <a:gd name="T53" fmla="*/ 302 h 602"/>
              <a:gd name="T54" fmla="*/ 274 w 903"/>
              <a:gd name="T55" fmla="*/ 305 h 602"/>
              <a:gd name="T56" fmla="*/ 271 w 903"/>
              <a:gd name="T57" fmla="*/ 311 h 602"/>
              <a:gd name="T58" fmla="*/ 270 w 903"/>
              <a:gd name="T59" fmla="*/ 316 h 602"/>
              <a:gd name="T60" fmla="*/ 210 w 903"/>
              <a:gd name="T61" fmla="*/ 572 h 602"/>
              <a:gd name="T62" fmla="*/ 210 w 903"/>
              <a:gd name="T63" fmla="*/ 464 h 602"/>
              <a:gd name="T64" fmla="*/ 208 w 903"/>
              <a:gd name="T65" fmla="*/ 459 h 602"/>
              <a:gd name="T66" fmla="*/ 204 w 903"/>
              <a:gd name="T67" fmla="*/ 454 h 602"/>
              <a:gd name="T68" fmla="*/ 198 w 903"/>
              <a:gd name="T69" fmla="*/ 452 h 602"/>
              <a:gd name="T70" fmla="*/ 75 w 903"/>
              <a:gd name="T71" fmla="*/ 452 h 602"/>
              <a:gd name="T72" fmla="*/ 69 w 903"/>
              <a:gd name="T73" fmla="*/ 453 h 602"/>
              <a:gd name="T74" fmla="*/ 64 w 903"/>
              <a:gd name="T75" fmla="*/ 457 h 602"/>
              <a:gd name="T76" fmla="*/ 61 w 903"/>
              <a:gd name="T77" fmla="*/ 461 h 602"/>
              <a:gd name="T78" fmla="*/ 60 w 903"/>
              <a:gd name="T79" fmla="*/ 467 h 602"/>
              <a:gd name="T80" fmla="*/ 15 w 903"/>
              <a:gd name="T81" fmla="*/ 572 h 602"/>
              <a:gd name="T82" fmla="*/ 8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8 w 903"/>
              <a:gd name="T95" fmla="*/ 601 h 602"/>
              <a:gd name="T96" fmla="*/ 15 w 903"/>
              <a:gd name="T97" fmla="*/ 602 h 602"/>
              <a:gd name="T98" fmla="*/ 195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0 w 903"/>
              <a:gd name="T111" fmla="*/ 596 h 602"/>
              <a:gd name="T112" fmla="*/ 902 w 903"/>
              <a:gd name="T113" fmla="*/ 591 h 602"/>
              <a:gd name="T114" fmla="*/ 902 w 903"/>
              <a:gd name="T115" fmla="*/ 584 h 602"/>
              <a:gd name="T116" fmla="*/ 900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2" y="12"/>
                </a:lnTo>
                <a:lnTo>
                  <a:pt x="842" y="9"/>
                </a:lnTo>
                <a:lnTo>
                  <a:pt x="840" y="7"/>
                </a:lnTo>
                <a:lnTo>
                  <a:pt x="839" y="5"/>
                </a:lnTo>
                <a:lnTo>
                  <a:pt x="835" y="3"/>
                </a:lnTo>
                <a:lnTo>
                  <a:pt x="833" y="2"/>
                </a:lnTo>
                <a:lnTo>
                  <a:pt x="830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8" y="3"/>
                </a:lnTo>
                <a:lnTo>
                  <a:pt x="696" y="5"/>
                </a:lnTo>
                <a:lnTo>
                  <a:pt x="695" y="7"/>
                </a:lnTo>
                <a:lnTo>
                  <a:pt x="693" y="9"/>
                </a:lnTo>
                <a:lnTo>
                  <a:pt x="693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166"/>
                </a:lnTo>
                <a:lnTo>
                  <a:pt x="632" y="163"/>
                </a:lnTo>
                <a:lnTo>
                  <a:pt x="630" y="159"/>
                </a:lnTo>
                <a:lnTo>
                  <a:pt x="629" y="157"/>
                </a:lnTo>
                <a:lnTo>
                  <a:pt x="627" y="155"/>
                </a:lnTo>
                <a:lnTo>
                  <a:pt x="625" y="153"/>
                </a:lnTo>
                <a:lnTo>
                  <a:pt x="623" y="152"/>
                </a:lnTo>
                <a:lnTo>
                  <a:pt x="620" y="151"/>
                </a:lnTo>
                <a:lnTo>
                  <a:pt x="617" y="151"/>
                </a:lnTo>
                <a:lnTo>
                  <a:pt x="496" y="151"/>
                </a:lnTo>
                <a:lnTo>
                  <a:pt x="493" y="151"/>
                </a:lnTo>
                <a:lnTo>
                  <a:pt x="490" y="152"/>
                </a:lnTo>
                <a:lnTo>
                  <a:pt x="488" y="153"/>
                </a:lnTo>
                <a:lnTo>
                  <a:pt x="486" y="155"/>
                </a:lnTo>
                <a:lnTo>
                  <a:pt x="484" y="157"/>
                </a:lnTo>
                <a:lnTo>
                  <a:pt x="482" y="159"/>
                </a:lnTo>
                <a:lnTo>
                  <a:pt x="481" y="163"/>
                </a:lnTo>
                <a:lnTo>
                  <a:pt x="481" y="166"/>
                </a:lnTo>
                <a:lnTo>
                  <a:pt x="481" y="572"/>
                </a:lnTo>
                <a:lnTo>
                  <a:pt x="421" y="572"/>
                </a:lnTo>
                <a:lnTo>
                  <a:pt x="421" y="316"/>
                </a:lnTo>
                <a:lnTo>
                  <a:pt x="420" y="313"/>
                </a:lnTo>
                <a:lnTo>
                  <a:pt x="420" y="311"/>
                </a:lnTo>
                <a:lnTo>
                  <a:pt x="418" y="307"/>
                </a:lnTo>
                <a:lnTo>
                  <a:pt x="417" y="305"/>
                </a:lnTo>
                <a:lnTo>
                  <a:pt x="414" y="304"/>
                </a:lnTo>
                <a:lnTo>
                  <a:pt x="412" y="302"/>
                </a:lnTo>
                <a:lnTo>
                  <a:pt x="408" y="302"/>
                </a:lnTo>
                <a:lnTo>
                  <a:pt x="406" y="301"/>
                </a:lnTo>
                <a:lnTo>
                  <a:pt x="285" y="301"/>
                </a:lnTo>
                <a:lnTo>
                  <a:pt x="283" y="302"/>
                </a:lnTo>
                <a:lnTo>
                  <a:pt x="280" y="302"/>
                </a:lnTo>
                <a:lnTo>
                  <a:pt x="278" y="304"/>
                </a:lnTo>
                <a:lnTo>
                  <a:pt x="274" y="305"/>
                </a:lnTo>
                <a:lnTo>
                  <a:pt x="273" y="307"/>
                </a:lnTo>
                <a:lnTo>
                  <a:pt x="271" y="311"/>
                </a:lnTo>
                <a:lnTo>
                  <a:pt x="271" y="313"/>
                </a:lnTo>
                <a:lnTo>
                  <a:pt x="270" y="316"/>
                </a:lnTo>
                <a:lnTo>
                  <a:pt x="270" y="572"/>
                </a:lnTo>
                <a:lnTo>
                  <a:pt x="210" y="572"/>
                </a:lnTo>
                <a:lnTo>
                  <a:pt x="210" y="467"/>
                </a:lnTo>
                <a:lnTo>
                  <a:pt x="210" y="464"/>
                </a:lnTo>
                <a:lnTo>
                  <a:pt x="209" y="461"/>
                </a:lnTo>
                <a:lnTo>
                  <a:pt x="208" y="459"/>
                </a:lnTo>
                <a:lnTo>
                  <a:pt x="206" y="457"/>
                </a:lnTo>
                <a:lnTo>
                  <a:pt x="204" y="454"/>
                </a:lnTo>
                <a:lnTo>
                  <a:pt x="201" y="453"/>
                </a:lnTo>
                <a:lnTo>
                  <a:pt x="198" y="452"/>
                </a:lnTo>
                <a:lnTo>
                  <a:pt x="195" y="452"/>
                </a:lnTo>
                <a:lnTo>
                  <a:pt x="75" y="452"/>
                </a:lnTo>
                <a:lnTo>
                  <a:pt x="72" y="452"/>
                </a:lnTo>
                <a:lnTo>
                  <a:pt x="69" y="453"/>
                </a:lnTo>
                <a:lnTo>
                  <a:pt x="66" y="454"/>
                </a:lnTo>
                <a:lnTo>
                  <a:pt x="64" y="457"/>
                </a:lnTo>
                <a:lnTo>
                  <a:pt x="62" y="459"/>
                </a:lnTo>
                <a:lnTo>
                  <a:pt x="61" y="461"/>
                </a:lnTo>
                <a:lnTo>
                  <a:pt x="60" y="464"/>
                </a:lnTo>
                <a:lnTo>
                  <a:pt x="60" y="467"/>
                </a:lnTo>
                <a:lnTo>
                  <a:pt x="60" y="572"/>
                </a:lnTo>
                <a:lnTo>
                  <a:pt x="15" y="572"/>
                </a:lnTo>
                <a:lnTo>
                  <a:pt x="12" y="572"/>
                </a:lnTo>
                <a:lnTo>
                  <a:pt x="8" y="573"/>
                </a:lnTo>
                <a:lnTo>
                  <a:pt x="6" y="575"/>
                </a:lnTo>
                <a:lnTo>
                  <a:pt x="4" y="577"/>
                </a:lnTo>
                <a:lnTo>
                  <a:pt x="2" y="579"/>
                </a:lnTo>
                <a:lnTo>
                  <a:pt x="1" y="581"/>
                </a:lnTo>
                <a:lnTo>
                  <a:pt x="0" y="584"/>
                </a:lnTo>
                <a:lnTo>
                  <a:pt x="0" y="587"/>
                </a:lnTo>
                <a:lnTo>
                  <a:pt x="0" y="591"/>
                </a:lnTo>
                <a:lnTo>
                  <a:pt x="1" y="593"/>
                </a:lnTo>
                <a:lnTo>
                  <a:pt x="2" y="596"/>
                </a:lnTo>
                <a:lnTo>
                  <a:pt x="4" y="598"/>
                </a:lnTo>
                <a:lnTo>
                  <a:pt x="6" y="600"/>
                </a:lnTo>
                <a:lnTo>
                  <a:pt x="8" y="601"/>
                </a:lnTo>
                <a:lnTo>
                  <a:pt x="12" y="602"/>
                </a:lnTo>
                <a:lnTo>
                  <a:pt x="15" y="602"/>
                </a:lnTo>
                <a:lnTo>
                  <a:pt x="75" y="602"/>
                </a:lnTo>
                <a:lnTo>
                  <a:pt x="195" y="602"/>
                </a:lnTo>
                <a:lnTo>
                  <a:pt x="285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3" y="601"/>
                </a:lnTo>
                <a:lnTo>
                  <a:pt x="896" y="600"/>
                </a:lnTo>
                <a:lnTo>
                  <a:pt x="899" y="598"/>
                </a:lnTo>
                <a:lnTo>
                  <a:pt x="900" y="596"/>
                </a:lnTo>
                <a:lnTo>
                  <a:pt x="902" y="593"/>
                </a:lnTo>
                <a:lnTo>
                  <a:pt x="902" y="591"/>
                </a:lnTo>
                <a:lnTo>
                  <a:pt x="903" y="587"/>
                </a:lnTo>
                <a:lnTo>
                  <a:pt x="902" y="584"/>
                </a:lnTo>
                <a:lnTo>
                  <a:pt x="902" y="581"/>
                </a:lnTo>
                <a:lnTo>
                  <a:pt x="900" y="579"/>
                </a:lnTo>
                <a:lnTo>
                  <a:pt x="899" y="577"/>
                </a:lnTo>
                <a:lnTo>
                  <a:pt x="896" y="575"/>
                </a:lnTo>
                <a:lnTo>
                  <a:pt x="893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F0B2D1-DCC9-4F13-8F80-EB369A20E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28" y="3946788"/>
            <a:ext cx="4114236" cy="2054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22CC17E-068F-4342-933F-CB9450034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43" y="1761552"/>
            <a:ext cx="2117257" cy="4239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666F7B-3090-4DD0-9E79-AC21247DA5C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8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B66ABF8-3287-40C1-A50A-EF9C3BBB2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5" y="2995155"/>
            <a:ext cx="1782807" cy="3570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E5B8BE-852B-4AF4-A36A-5B8B376D7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23" y="2530089"/>
            <a:ext cx="2024586" cy="405421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CB2F571-F0B0-412B-B987-596D8EB5A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641028-D38C-4884-8A5B-A4F9024545D6}"/>
              </a:ext>
            </a:extLst>
          </p:cNvPr>
          <p:cNvSpPr txBox="1"/>
          <p:nvPr/>
        </p:nvSpPr>
        <p:spPr>
          <a:xfrm>
            <a:off x="2837566" y="525791"/>
            <a:ext cx="6169158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Saliro IoT</a:t>
            </a:r>
            <a:r>
              <a:rPr lang="bg-BG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- Автоматизация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9D6E04E-93FD-4114-AE8C-5C3FB3C6B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400385"/>
            <a:ext cx="841428" cy="370601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xmlns="" id="{27583442-C9A9-40BB-98B7-FE7CEA84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B548295-A808-4C73-BD37-DD5145845BA3}"/>
              </a:ext>
            </a:extLst>
          </p:cNvPr>
          <p:cNvSpPr/>
          <p:nvPr/>
        </p:nvSpPr>
        <p:spPr>
          <a:xfrm>
            <a:off x="0" y="1577348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731603-B24A-4F4D-BD20-66EA5CA93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62405" y="2127990"/>
            <a:ext cx="584200" cy="584200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18CA07-B33A-40CA-BFBF-AB23DFE7B87B}"/>
              </a:ext>
            </a:extLst>
          </p:cNvPr>
          <p:cNvSpPr txBox="1"/>
          <p:nvPr/>
        </p:nvSpPr>
        <p:spPr>
          <a:xfrm>
            <a:off x="5686633" y="3156111"/>
            <a:ext cx="6231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Възможност за задаване на автоматизирани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команди при предварително зададени събития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41B1BA-C6A3-4A83-A1DD-897AED617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00" y="1894359"/>
            <a:ext cx="2342055" cy="4689949"/>
          </a:xfrm>
          <a:prstGeom prst="rect">
            <a:avLst/>
          </a:prstGeom>
        </p:spPr>
      </p:pic>
      <p:grpSp>
        <p:nvGrpSpPr>
          <p:cNvPr id="18" name="Group 17" descr="This image is an icon of gears. ">
            <a:extLst>
              <a:ext uri="{FF2B5EF4-FFF2-40B4-BE49-F238E27FC236}">
                <a16:creationId xmlns:a16="http://schemas.microsoft.com/office/drawing/2014/main" xmlns="" id="{A1760633-B746-4D0B-B0CB-169B42E2CC12}"/>
              </a:ext>
            </a:extLst>
          </p:cNvPr>
          <p:cNvGrpSpPr/>
          <p:nvPr/>
        </p:nvGrpSpPr>
        <p:grpSpPr>
          <a:xfrm>
            <a:off x="8506560" y="2282899"/>
            <a:ext cx="295889" cy="304391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19" name="Freeform 4357">
              <a:extLst>
                <a:ext uri="{FF2B5EF4-FFF2-40B4-BE49-F238E27FC236}">
                  <a16:creationId xmlns:a16="http://schemas.microsoft.com/office/drawing/2014/main" xmlns="" id="{6F330A1F-9014-4D54-9D22-5D39523FF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358">
              <a:extLst>
                <a:ext uri="{FF2B5EF4-FFF2-40B4-BE49-F238E27FC236}">
                  <a16:creationId xmlns:a16="http://schemas.microsoft.com/office/drawing/2014/main" xmlns="" id="{4DEE9554-67BC-436F-A0B4-83845A0C3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EBABF0E-693A-4684-8DBB-FC8FC6B8606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6839621-1265-490B-8ABE-BCD08F8140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79" y="2066988"/>
            <a:ext cx="1210859" cy="6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02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303993F-98FC-48CD-8C23-C4791E64A2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696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FF14C1-F80E-4146-8B54-D18B5C3140C3}"/>
              </a:ext>
            </a:extLst>
          </p:cNvPr>
          <p:cNvSpPr txBox="1"/>
          <p:nvPr/>
        </p:nvSpPr>
        <p:spPr>
          <a:xfrm>
            <a:off x="1170638" y="394623"/>
            <a:ext cx="1019617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bg-BG" sz="2800" dirty="0">
                <a:latin typeface="Century Gothic" panose="020B0502020202020204" pitchFamily="34" charset="0"/>
              </a:rPr>
              <a:t>Интегрирани бонус програми и отстъпки за клиентите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33F227-7881-4584-9929-48F2909D8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6" y="1113118"/>
            <a:ext cx="10809248" cy="5603230"/>
          </a:xfrm>
          <a:prstGeom prst="rect">
            <a:avLst/>
          </a:prstGeom>
          <a:solidFill>
            <a:srgbClr val="9EADC2"/>
          </a:solid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E1B669-84A0-4B3E-904E-A110347B8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428374"/>
            <a:ext cx="841428" cy="370601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CEBD0828-6B49-4E19-9120-460C0262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97EACC-E0C3-4A74-9F74-9445E645103E}"/>
              </a:ext>
            </a:extLst>
          </p:cNvPr>
          <p:cNvSpPr/>
          <p:nvPr/>
        </p:nvSpPr>
        <p:spPr>
          <a:xfrm>
            <a:off x="754326" y="1183257"/>
            <a:ext cx="1518407" cy="352337"/>
          </a:xfrm>
          <a:prstGeom prst="rect">
            <a:avLst/>
          </a:prstGeom>
          <a:solidFill>
            <a:srgbClr val="9EA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C09C91-188E-46F6-A8C8-3A5EDD18B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75B715A-4FA8-4589-B9D2-C0220757A7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94" y="1186653"/>
            <a:ext cx="799961" cy="3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5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AE7584A-45F5-4C01-B3BE-471A435FD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007337" y="2191515"/>
            <a:ext cx="2248243" cy="2247607"/>
            <a:chOff x="5540375" y="2870200"/>
            <a:chExt cx="1078219" cy="1077914"/>
          </a:xfrm>
          <a:solidFill>
            <a:schemeClr val="bg1">
              <a:lumMod val="95000"/>
            </a:schemeClr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138C5C61-D6E4-4D06-8EFA-22F0163DE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0043AAA4-8954-45FE-A841-1D712AAF5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85287B14-9D38-4711-ACC4-9D291E2F0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28D2A1DC-3811-4F40-84BA-FA7A204C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F3B3EF3-255D-4F62-8A47-44FEB7B34BF4}"/>
              </a:ext>
            </a:extLst>
          </p:cNvPr>
          <p:cNvCxnSpPr/>
          <p:nvPr/>
        </p:nvCxnSpPr>
        <p:spPr>
          <a:xfrm>
            <a:off x="8099535" y="3637331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A7C657B-82C8-475C-9512-4F7E98F81C87}"/>
              </a:ext>
            </a:extLst>
          </p:cNvPr>
          <p:cNvCxnSpPr/>
          <p:nvPr/>
        </p:nvCxnSpPr>
        <p:spPr>
          <a:xfrm>
            <a:off x="8099535" y="2795761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75749B5-69C4-4557-BC7C-75868881A2A7}"/>
              </a:ext>
            </a:extLst>
          </p:cNvPr>
          <p:cNvCxnSpPr/>
          <p:nvPr/>
        </p:nvCxnSpPr>
        <p:spPr>
          <a:xfrm>
            <a:off x="4255979" y="3671173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88C493E-B934-434F-9639-21798465444D}"/>
              </a:ext>
            </a:extLst>
          </p:cNvPr>
          <p:cNvCxnSpPr/>
          <p:nvPr/>
        </p:nvCxnSpPr>
        <p:spPr>
          <a:xfrm>
            <a:off x="4215432" y="2795761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65A4CD-C0F1-4DA9-9E1A-583FFAADBC1A}"/>
              </a:ext>
            </a:extLst>
          </p:cNvPr>
          <p:cNvSpPr/>
          <p:nvPr/>
        </p:nvSpPr>
        <p:spPr>
          <a:xfrm>
            <a:off x="5565976" y="4113326"/>
            <a:ext cx="3034334" cy="576803"/>
          </a:xfrm>
          <a:prstGeom prst="rect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A5D46E-3C1A-4924-81EF-0CB7622E6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41A353-ADC9-4FDC-BCFE-318F7165EE60}"/>
              </a:ext>
            </a:extLst>
          </p:cNvPr>
          <p:cNvSpPr txBox="1"/>
          <p:nvPr/>
        </p:nvSpPr>
        <p:spPr>
          <a:xfrm>
            <a:off x="1144859" y="424638"/>
            <a:ext cx="10504886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Пример - Смарт модул</a:t>
            </a:r>
            <a:endParaRPr lang="en-US" sz="3200" dirty="0">
              <a:latin typeface="+mj-lt"/>
            </a:endParaRPr>
          </a:p>
          <a:p>
            <a:pPr algn="ctr"/>
            <a:r>
              <a:rPr lang="bg-BG" sz="3200" b="1" dirty="0">
                <a:latin typeface="+mj-lt"/>
              </a:rPr>
              <a:t>Управление и мониторинг на потребление на електроенергия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A74678-B2C3-4F5F-A216-7D600D97C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400385"/>
            <a:ext cx="841428" cy="37060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C377939-C168-4A7B-ACD5-544725D8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37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EABA539-9949-48CA-9382-F8720FF6C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4" y="2351921"/>
            <a:ext cx="2664232" cy="26642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7EF549-BC22-47D8-AEE0-8B8CA791E6D7}"/>
              </a:ext>
            </a:extLst>
          </p:cNvPr>
          <p:cNvSpPr txBox="1"/>
          <p:nvPr/>
        </p:nvSpPr>
        <p:spPr>
          <a:xfrm>
            <a:off x="4679354" y="2359149"/>
            <a:ext cx="23390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dirty="0"/>
              <a:t>Сигурен достъп и постоянен контрол в реално време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088E59D-B7B2-4C90-877A-DC4CCBCD73CA}"/>
              </a:ext>
            </a:extLst>
          </p:cNvPr>
          <p:cNvSpPr txBox="1"/>
          <p:nvPr/>
        </p:nvSpPr>
        <p:spPr>
          <a:xfrm>
            <a:off x="4679354" y="3215197"/>
            <a:ext cx="22405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dirty="0"/>
              <a:t>Отдалечен достъп през мобилно приложение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E82F2FE-DE1D-4AA0-A7B5-71B1E1A64493}"/>
              </a:ext>
            </a:extLst>
          </p:cNvPr>
          <p:cNvSpPr txBox="1"/>
          <p:nvPr/>
        </p:nvSpPr>
        <p:spPr>
          <a:xfrm>
            <a:off x="6111602" y="4296254"/>
            <a:ext cx="26642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dirty="0">
                <a:solidFill>
                  <a:schemeClr val="bg1"/>
                </a:solidFill>
              </a:rPr>
              <a:t>Измерва и спестява енергия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61C0DB5-872A-46B9-A46E-B49D1F523149}"/>
              </a:ext>
            </a:extLst>
          </p:cNvPr>
          <p:cNvSpPr txBox="1"/>
          <p:nvPr/>
        </p:nvSpPr>
        <p:spPr>
          <a:xfrm>
            <a:off x="8554055" y="2349542"/>
            <a:ext cx="22405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dirty="0"/>
              <a:t>Автоматизирани команди и програми 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38B188A-5522-4EE7-8BF6-8426712615ED}"/>
              </a:ext>
            </a:extLst>
          </p:cNvPr>
          <p:cNvSpPr txBox="1"/>
          <p:nvPr/>
        </p:nvSpPr>
        <p:spPr>
          <a:xfrm>
            <a:off x="8545926" y="3203909"/>
            <a:ext cx="31242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1400" dirty="0"/>
              <a:t>Известяване при промяна на напрежението</a:t>
            </a:r>
            <a:endParaRPr lang="en-US" sz="14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33784BA-CB59-4E48-A145-261843A89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23462" y="2324712"/>
            <a:ext cx="569192" cy="569192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1A6E0B8-1087-4629-BD6D-B399A42F4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23462" y="3176421"/>
            <a:ext cx="569192" cy="569192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BE45E93-09CE-4C8E-A4DB-47325A1E3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46824" y="2324712"/>
            <a:ext cx="569192" cy="569192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80A80B73-81F6-4428-93E2-0B84927EE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46824" y="3176422"/>
            <a:ext cx="569192" cy="569192"/>
          </a:xfrm>
          <a:prstGeom prst="ellipse">
            <a:avLst/>
          </a:prstGeom>
          <a:solidFill>
            <a:srgbClr val="35E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E0E99057-BAAF-4F32-B205-6CA2DFE905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47873" y="4264274"/>
            <a:ext cx="381834" cy="38183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626F996A-0036-46A4-95C8-2BD9979435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36824" y="2443595"/>
            <a:ext cx="352166" cy="35216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996ADB24-7D3B-4E56-9715-37FF19CD1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84863" y="2468638"/>
            <a:ext cx="302813" cy="30281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xmlns="" id="{6516A38D-3D0D-404A-81FE-E594BB5DC9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76734" y="3318260"/>
            <a:ext cx="319071" cy="319071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xmlns="" id="{D0FF3DAA-BED6-4E0C-81FB-5617826961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138729" y="3267069"/>
            <a:ext cx="348356" cy="34835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C07DFF1-C75F-449D-B330-1EB28D43F89F}"/>
              </a:ext>
            </a:extLst>
          </p:cNvPr>
          <p:cNvSpPr/>
          <p:nvPr/>
        </p:nvSpPr>
        <p:spPr>
          <a:xfrm>
            <a:off x="3391270" y="5072199"/>
            <a:ext cx="8009606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just"/>
            <a:r>
              <a:rPr lang="bg-BG" sz="1400" dirty="0">
                <a:latin typeface="+mj-lt"/>
              </a:rPr>
              <a:t>Модул Управление и мониторинг на осветление  - дистанционно управление и мониторинг, осъществяващо се, чрез специално монтирани устройство на съответните осветителни тела, които комуникират със </a:t>
            </a:r>
            <a:r>
              <a:rPr lang="bg-BG" sz="1400" dirty="0" err="1">
                <a:latin typeface="+mj-lt"/>
              </a:rPr>
              <a:t>Салиро</a:t>
            </a:r>
            <a:r>
              <a:rPr lang="bg-BG" sz="1400" dirty="0">
                <a:latin typeface="+mj-lt"/>
              </a:rPr>
              <a:t>, управляващо ги по умен начин или предефиниран от самите потребители – удобство, спестяване на електричество и установяване на евентуални технически проблеми.</a:t>
            </a:r>
            <a:endParaRPr lang="en-US" sz="1400" dirty="0">
              <a:latin typeface="+mj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DB2D83C-E2E6-4D5A-9E36-85F54CBFF3C8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9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63ACEAF-F865-48D4-85F7-DDDD9B7CA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700749" y="1847807"/>
            <a:ext cx="2248243" cy="2247607"/>
            <a:chOff x="5540375" y="2870200"/>
            <a:chExt cx="1078219" cy="1077914"/>
          </a:xfrm>
          <a:solidFill>
            <a:schemeClr val="bg1">
              <a:lumMod val="95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57CD008F-1407-4007-B4DA-C81965D1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F6B85D2F-F838-48AF-8566-F449BD90C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C9CF0B1F-D3D6-4BC7-8E15-22E85A4DA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BA448688-C7B0-47E0-834B-4AA40E05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DC319FA-0F10-4D27-BA5E-A32D917237F3}"/>
              </a:ext>
            </a:extLst>
          </p:cNvPr>
          <p:cNvSpPr/>
          <p:nvPr/>
        </p:nvSpPr>
        <p:spPr>
          <a:xfrm>
            <a:off x="3402037" y="4264842"/>
            <a:ext cx="5634883" cy="22821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3F42E6-23DF-4622-8838-F14ADA4E2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23388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A74678-B2C3-4F5F-A216-7D600D97C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400385"/>
            <a:ext cx="841428" cy="37060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C377939-C168-4A7B-ACD5-544725D8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38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AAD578-0265-4FA5-A095-E46AB81F030C}"/>
              </a:ext>
            </a:extLst>
          </p:cNvPr>
          <p:cNvSpPr/>
          <p:nvPr/>
        </p:nvSpPr>
        <p:spPr>
          <a:xfrm>
            <a:off x="856496" y="1988620"/>
            <a:ext cx="472328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Позволява пълен отдалечен мониторинг на Соларни паркове</a:t>
            </a:r>
          </a:p>
          <a:p>
            <a:pPr algn="just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400" dirty="0">
                <a:latin typeface="Calibri" panose="020F0502020204030204" pitchFamily="34" charset="0"/>
                <a:cs typeface="Calibri" panose="020F0502020204030204" pitchFamily="34" charset="0"/>
              </a:rPr>
              <a:t>стартиране на работа на устройствата</a:t>
            </a:r>
          </a:p>
          <a:p>
            <a:pPr marL="285750" indent="-285750" algn="just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400" dirty="0">
                <a:latin typeface="Calibri" panose="020F0502020204030204" pitchFamily="34" charset="0"/>
                <a:cs typeface="Calibri" panose="020F0502020204030204" pitchFamily="34" charset="0"/>
              </a:rPr>
              <a:t>различни показатели на работния им режим </a:t>
            </a:r>
          </a:p>
          <a:p>
            <a:pPr marL="285750" indent="-285750" algn="just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400" dirty="0">
                <a:latin typeface="Calibri" panose="020F0502020204030204" pitchFamily="34" charset="0"/>
                <a:cs typeface="Calibri" panose="020F0502020204030204" pitchFamily="34" charset="0"/>
              </a:rPr>
              <a:t>продължителност, производство и пълна отчетност на произведената електроенергия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4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CBE9F76E-CB16-4B86-BC60-AD0812FA1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04693" y="3886389"/>
            <a:ext cx="6240357" cy="257122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891F254-A3C4-4DEF-88F5-848D8CC18827}"/>
              </a:ext>
            </a:extLst>
          </p:cNvPr>
          <p:cNvSpPr/>
          <p:nvPr/>
        </p:nvSpPr>
        <p:spPr>
          <a:xfrm>
            <a:off x="6612224" y="1975642"/>
            <a:ext cx="4723280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Мониторингът се осъществява, чрез инвертори, които се монтират на соларните устройства и комуникират със </a:t>
            </a:r>
            <a:r>
              <a:rPr lang="bg-BG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Салиро</a:t>
            </a:r>
            <a:r>
              <a:rPr lang="bg-BG" sz="1400" b="1" dirty="0">
                <a:latin typeface="Calibri" panose="020F0502020204030204" pitchFamily="34" charset="0"/>
                <a:cs typeface="Calibri" panose="020F0502020204030204" pitchFamily="34" charset="0"/>
              </a:rPr>
              <a:t> в реално време</a:t>
            </a:r>
          </a:p>
          <a:p>
            <a:pPr marL="285750" indent="-285750" algn="just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400" dirty="0">
                <a:latin typeface="Calibri" panose="020F0502020204030204" pitchFamily="34" charset="0"/>
                <a:cs typeface="Calibri" panose="020F0502020204030204" pitchFamily="34" charset="0"/>
              </a:rPr>
              <a:t>оптимизиране на разходите по поддръжката</a:t>
            </a:r>
          </a:p>
          <a:p>
            <a:pPr marL="285750" indent="-285750" algn="just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400" dirty="0">
                <a:latin typeface="Calibri" panose="020F0502020204030204" pitchFamily="34" charset="0"/>
                <a:cs typeface="Calibri" panose="020F0502020204030204" pitchFamily="34" charset="0"/>
              </a:rPr>
              <a:t>установяване на евентуални технически проблеми</a:t>
            </a:r>
          </a:p>
          <a:p>
            <a:pPr marL="285750" indent="-285750" algn="just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1400" dirty="0">
                <a:latin typeface="Calibri" panose="020F0502020204030204" pitchFamily="34" charset="0"/>
                <a:cs typeface="Calibri" panose="020F0502020204030204" pitchFamily="34" charset="0"/>
              </a:rPr>
              <a:t>пълна и прозрачна отчетност на произведената продукция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B254E4-9650-4C03-94EF-ED44BD66F3B2}"/>
              </a:ext>
            </a:extLst>
          </p:cNvPr>
          <p:cNvSpPr txBox="1"/>
          <p:nvPr/>
        </p:nvSpPr>
        <p:spPr>
          <a:xfrm>
            <a:off x="1167162" y="424638"/>
            <a:ext cx="10352166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Пример - Смарт модул</a:t>
            </a:r>
            <a:endParaRPr lang="en-US" sz="3200" dirty="0">
              <a:latin typeface="+mj-lt"/>
            </a:endParaRPr>
          </a:p>
          <a:p>
            <a:pPr algn="ctr"/>
            <a:r>
              <a:rPr lang="bg-BG" sz="3200" b="1" dirty="0">
                <a:latin typeface="+mj-lt"/>
              </a:rPr>
              <a:t>Управление и мониторинг на генериране на електроенергия</a:t>
            </a:r>
            <a:endParaRPr lang="en-US" sz="3200" b="1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BB71C4-944D-4078-B21E-810202917C7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3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EB52660-557C-4AF6-AB5F-F81EFAC46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038753" y="3251934"/>
            <a:ext cx="2248243" cy="2247607"/>
            <a:chOff x="5540375" y="2870200"/>
            <a:chExt cx="1078219" cy="1077914"/>
          </a:xfrm>
          <a:solidFill>
            <a:schemeClr val="bg1">
              <a:lumMod val="95000"/>
            </a:schemeClr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99D2BCA6-6BC2-4EC9-8152-F7D0A2F9D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ECBD557E-18A2-44B9-B7AA-1AF1B06D1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22904CF3-38F9-49AE-8E4B-8ECDFF8AD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7C6CB8C6-AC22-4A94-91BB-02AED58D3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A5D46E-3C1A-4924-81EF-0CB7622E6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A74678-B2C3-4F5F-A216-7D600D97C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" y="400385"/>
            <a:ext cx="841428" cy="37060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C377939-C168-4A7B-ACD5-544725D8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 fontScale="85000" lnSpcReduction="10000"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39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63E984-09F6-426F-83D5-7C5373D8E9BD}"/>
              </a:ext>
            </a:extLst>
          </p:cNvPr>
          <p:cNvSpPr/>
          <p:nvPr/>
        </p:nvSpPr>
        <p:spPr>
          <a:xfrm>
            <a:off x="6462476" y="2610999"/>
            <a:ext cx="5080775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g-BG" sz="1400" dirty="0">
                <a:latin typeface="Calibri" panose="020F0502020204030204" pitchFamily="34" charset="0"/>
                <a:cs typeface="Calibri" panose="020F0502020204030204" pitchFamily="34" charset="0"/>
              </a:rPr>
              <a:t>Модул температурно управление в битови, общински и индустриални обекти (жилищни сгради, хотели, болници, детски градини, училища и др.) – интелигентно управление на топлинната енергия в определена сграда, оптимизация, отдалечен контрол и управление, дава възможност за удобство и спестяване на топлинна и електро енергия на потребителите. </a:t>
            </a:r>
          </a:p>
          <a:p>
            <a:pPr algn="just"/>
            <a:endParaRPr lang="bg-BG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1400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Мониторингът и управлението се осъществява, чрез множество температурни сензори монтирани в сградите, които комуникират със </a:t>
            </a:r>
            <a:r>
              <a:rPr lang="bg-BG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Салиро</a:t>
            </a:r>
            <a:r>
              <a:rPr lang="bg-BG" sz="1400" dirty="0">
                <a:latin typeface="Calibri" panose="020F0502020204030204" pitchFamily="34" charset="0"/>
                <a:cs typeface="Calibri" panose="020F0502020204030204" pitchFamily="34" charset="0"/>
              </a:rPr>
              <a:t>, управляващо топлинните уреди по умен начин или предефиниран от самите потребители.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2A6B86-7E15-4655-8F4D-8AC634131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9" y="1734913"/>
            <a:ext cx="4358257" cy="4722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B0AFAB-85CE-4884-A6FD-82D61754AE0C}"/>
              </a:ext>
            </a:extLst>
          </p:cNvPr>
          <p:cNvSpPr txBox="1"/>
          <p:nvPr/>
        </p:nvSpPr>
        <p:spPr>
          <a:xfrm>
            <a:off x="2036956" y="424638"/>
            <a:ext cx="8675649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Пример - Смарт модул</a:t>
            </a:r>
            <a:endParaRPr lang="en-US" sz="3200" dirty="0">
              <a:latin typeface="+mj-lt"/>
            </a:endParaRPr>
          </a:p>
          <a:p>
            <a:pPr algn="ctr"/>
            <a:r>
              <a:rPr lang="bg-BG" sz="3200" b="1" dirty="0">
                <a:latin typeface="+mj-lt"/>
              </a:rPr>
              <a:t>Управление и мониторинг на топлинна енергия</a:t>
            </a:r>
            <a:endParaRPr lang="en-US" sz="3200" b="1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62D486-BB0F-43DE-86DE-F44522AF41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32" y="6352876"/>
            <a:ext cx="1476577" cy="3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8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3" y="2374890"/>
            <a:ext cx="2232758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err="1"/>
              <a:t>Просюмъри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3200" dirty="0">
                <a:latin typeface="+mj-lt"/>
              </a:rPr>
              <a:t>Частните домакинства, предприятия и промишленост вече </a:t>
            </a:r>
            <a:r>
              <a:rPr lang="bg-BG" sz="3200" b="1" dirty="0">
                <a:latin typeface="+mj-lt"/>
              </a:rPr>
              <a:t>не са просто потребители</a:t>
            </a:r>
            <a:r>
              <a:rPr lang="bg-BG" sz="3200" dirty="0">
                <a:latin typeface="+mj-lt"/>
              </a:rPr>
              <a:t>;</a:t>
            </a:r>
            <a:r>
              <a:rPr lang="ru-RU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en-US" sz="32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3200" dirty="0">
                <a:latin typeface="+mj-lt"/>
              </a:rPr>
              <a:t>Все по-голям брой стават и </a:t>
            </a:r>
            <a:r>
              <a:rPr lang="bg-BG" sz="3200" b="1" dirty="0">
                <a:latin typeface="+mj-lt"/>
              </a:rPr>
              <a:t>сами генератори на енергия</a:t>
            </a:r>
            <a:r>
              <a:rPr lang="bg-BG" sz="3200" dirty="0">
                <a:latin typeface="+mj-lt"/>
              </a:rPr>
              <a:t> - с децентрализирано разпределение на много места.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F27D50-E359-4695-831F-279BE52282E2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 err="1">
                <a:latin typeface="+mj-lt"/>
              </a:rPr>
              <a:t>Tерминът</a:t>
            </a:r>
            <a:r>
              <a:rPr lang="bg-BG" sz="3200" dirty="0">
                <a:latin typeface="+mj-lt"/>
              </a:rPr>
              <a:t> "</a:t>
            </a:r>
            <a:r>
              <a:rPr lang="bg-BG" sz="3200" dirty="0" err="1">
                <a:latin typeface="+mj-lt"/>
              </a:rPr>
              <a:t>просюмъри</a:t>
            </a:r>
            <a:r>
              <a:rPr lang="bg-BG" sz="3200" dirty="0">
                <a:latin typeface="+mj-lt"/>
              </a:rPr>
              <a:t>" – едновременно производители и потребители на енергия.</a:t>
            </a:r>
          </a:p>
        </p:txBody>
      </p:sp>
    </p:spTree>
    <p:extLst>
      <p:ext uri="{BB962C8B-B14F-4D97-AF65-F5344CB8AC3E}">
        <p14:creationId xmlns:p14="http://schemas.microsoft.com/office/powerpoint/2010/main" val="5081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3BE1B62-8879-42C6-9D86-10D300148E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13870" y="3541392"/>
            <a:ext cx="2433848" cy="2433160"/>
            <a:chOff x="5540375" y="2870200"/>
            <a:chExt cx="1078219" cy="1077914"/>
          </a:xfrm>
          <a:solidFill>
            <a:schemeClr val="bg1">
              <a:lumMod val="95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B334F8FB-BD09-4201-B2FF-5AFED976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6399C9F8-DE44-476D-B5D6-8F621478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53BB79DF-CE29-4A5D-B9B6-CBC4D4E2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8D97E6BE-4017-4A33-8900-262DCC51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16AF48-2AA8-4B78-82AB-CE8B9E71F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"/>
            <a:ext cx="12192000" cy="116462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C4CCBA-12AD-4433-A381-A03661E3D927}"/>
              </a:ext>
            </a:extLst>
          </p:cNvPr>
          <p:cNvSpPr txBox="1"/>
          <p:nvPr/>
        </p:nvSpPr>
        <p:spPr>
          <a:xfrm>
            <a:off x="2705056" y="293577"/>
            <a:ext cx="717863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БЛАГОДАРИМ ЗА ВНИМАНИЕТО</a:t>
            </a:r>
            <a:endParaRPr lang="bg-BG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DD1CDF-758E-4E9E-86B9-595F2E454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4" y="5871857"/>
            <a:ext cx="880683" cy="38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B0765B-616A-4892-8F65-5316E1C549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31" y="3521539"/>
            <a:ext cx="8831569" cy="38196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6D1976-0A8E-46D0-A5FD-65F5A3ABFAD9}"/>
              </a:ext>
            </a:extLst>
          </p:cNvPr>
          <p:cNvSpPr txBox="1"/>
          <p:nvPr/>
        </p:nvSpPr>
        <p:spPr>
          <a:xfrm>
            <a:off x="3058484" y="2071683"/>
            <a:ext cx="4249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Инж. Ичко Рачев</a:t>
            </a:r>
            <a:br>
              <a:rPr lang="bg-BG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bg-BG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Основател и изпълнителен директор ТАЕС НЕЛБО</a:t>
            </a: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403D23A-1FA3-4580-8F9A-6FEAD93BB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6" y="4236693"/>
            <a:ext cx="1421231" cy="1538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3CBDED-C2DB-465D-B9AC-E8285CAE1FE5}"/>
              </a:ext>
            </a:extLst>
          </p:cNvPr>
          <p:cNvSpPr txBox="1"/>
          <p:nvPr/>
        </p:nvSpPr>
        <p:spPr>
          <a:xfrm>
            <a:off x="3058484" y="4929022"/>
            <a:ext cx="2798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d.dimitrov@attractsoft.com</a:t>
            </a: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F18EAF-1A5E-4377-A40F-3ED3896E9617}"/>
              </a:ext>
            </a:extLst>
          </p:cNvPr>
          <p:cNvSpPr txBox="1"/>
          <p:nvPr/>
        </p:nvSpPr>
        <p:spPr>
          <a:xfrm>
            <a:off x="3084926" y="3129454"/>
            <a:ext cx="1998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+359887311351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D50B28-E056-4C35-B9C6-92CA3EBDAB6F}"/>
              </a:ext>
            </a:extLst>
          </p:cNvPr>
          <p:cNvSpPr txBox="1"/>
          <p:nvPr/>
        </p:nvSpPr>
        <p:spPr>
          <a:xfrm>
            <a:off x="7435136" y="2231219"/>
            <a:ext cx="3870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</a:rPr>
              <a:t>Ул. Тинтява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</a:rPr>
              <a:t>15-17</a:t>
            </a:r>
            <a:r>
              <a:rPr lang="bg-BG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</a:rPr>
              <a:t> </a:t>
            </a:r>
          </a:p>
          <a:p>
            <a:r>
              <a:rPr lang="bg-BG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</a:rPr>
              <a:t>1113, София България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1D003B-CD1F-40B4-A480-E0B94BF695A4}"/>
              </a:ext>
            </a:extLst>
          </p:cNvPr>
          <p:cNvSpPr txBox="1"/>
          <p:nvPr/>
        </p:nvSpPr>
        <p:spPr>
          <a:xfrm>
            <a:off x="7435137" y="4290725"/>
            <a:ext cx="4021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AttractSoft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GmbH</a:t>
            </a:r>
            <a:b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Schauenburgerstr.116 , Kiel Deutschland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DD4A365-9140-4C98-AEDB-98F34A9DFDD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48" y="4844723"/>
            <a:ext cx="1476577" cy="3634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6F79BCE-AB08-4814-8DB1-1BA93B030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32" y="1963677"/>
            <a:ext cx="1415392" cy="1538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"/>
          </a:effectLst>
        </p:spPr>
      </p:pic>
      <p:pic>
        <p:nvPicPr>
          <p:cNvPr id="28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5042C8D5-224C-44B5-B826-F1CC1C87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700" y="2605251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E1655A-EDDA-42F0-BA29-0583DDF6363F}"/>
              </a:ext>
            </a:extLst>
          </p:cNvPr>
          <p:cNvSpPr/>
          <p:nvPr/>
        </p:nvSpPr>
        <p:spPr>
          <a:xfrm>
            <a:off x="3058484" y="4342729"/>
            <a:ext cx="22220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Инж. Димитър Димитров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r>
              <a:rPr lang="de-DE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Founder and CEO</a:t>
            </a: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8E84C7-7D62-46F7-AE13-61642F906CE8}"/>
              </a:ext>
            </a:extLst>
          </p:cNvPr>
          <p:cNvSpPr txBox="1"/>
          <p:nvPr/>
        </p:nvSpPr>
        <p:spPr>
          <a:xfrm>
            <a:off x="7435137" y="5038790"/>
            <a:ext cx="3870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</a:rPr>
              <a:t>Ул. Тинтява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</a:rPr>
              <a:t>15-17</a:t>
            </a:r>
            <a:r>
              <a:rPr lang="bg-BG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</a:rPr>
              <a:t> </a:t>
            </a:r>
          </a:p>
          <a:p>
            <a:r>
              <a:rPr lang="bg-BG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</a:rPr>
              <a:t>1113, София България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92EC285-D70E-438C-B948-4F22C2B2CAD0}"/>
              </a:ext>
            </a:extLst>
          </p:cNvPr>
          <p:cNvSpPr txBox="1"/>
          <p:nvPr/>
        </p:nvSpPr>
        <p:spPr>
          <a:xfrm>
            <a:off x="3084926" y="2739196"/>
            <a:ext cx="2798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rachev@nelbo.com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229A587-7C4F-4D3A-B447-9E8246DFE674}"/>
              </a:ext>
            </a:extLst>
          </p:cNvPr>
          <p:cNvSpPr txBox="1"/>
          <p:nvPr/>
        </p:nvSpPr>
        <p:spPr>
          <a:xfrm>
            <a:off x="3067492" y="5269623"/>
            <a:ext cx="1998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+359 888 985399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3" y="2374890"/>
            <a:ext cx="3325450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err="1"/>
              <a:t>Дигитализация</a:t>
            </a:r>
            <a:r>
              <a:rPr lang="ru-RU" sz="1600" b="1" dirty="0"/>
              <a:t> и автоматизация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3200" dirty="0">
                <a:latin typeface="+mj-lt"/>
              </a:rPr>
              <a:t>Тези сложни процеси могат да се управляват само чрез автоматизация.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32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3200" dirty="0">
                <a:latin typeface="+mj-lt"/>
              </a:rPr>
              <a:t>Следователно цифровизацията е ключов и съществен елемент от енергийния преход.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27314B-7891-4FED-ADA2-6C833B5E7F0C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 err="1">
                <a:latin typeface="+mj-lt"/>
              </a:rPr>
              <a:t>Tерминът</a:t>
            </a:r>
            <a:r>
              <a:rPr lang="bg-BG" sz="3200" dirty="0">
                <a:latin typeface="+mj-lt"/>
              </a:rPr>
              <a:t> "</a:t>
            </a:r>
            <a:r>
              <a:rPr lang="bg-BG" sz="3200" dirty="0" err="1">
                <a:latin typeface="+mj-lt"/>
              </a:rPr>
              <a:t>просюмъри</a:t>
            </a:r>
            <a:r>
              <a:rPr lang="bg-BG" sz="3200" dirty="0">
                <a:latin typeface="+mj-lt"/>
              </a:rPr>
              <a:t>" – едновременно производители и потребители на енергия.</a:t>
            </a:r>
          </a:p>
        </p:txBody>
      </p:sp>
    </p:spTree>
    <p:extLst>
      <p:ext uri="{BB962C8B-B14F-4D97-AF65-F5344CB8AC3E}">
        <p14:creationId xmlns:p14="http://schemas.microsoft.com/office/powerpoint/2010/main" val="265872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3" y="2374890"/>
            <a:ext cx="3325450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Фундаментална промяна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Индустрията за енергийни доставки претърпява фундаментална промяна и става все по-децентрализирана и цифрова.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Все повече компании и крайни потребители използват икономическите предимства на възобновяемите енергийни източници и произвеждат собствена електроенергия по икономичен начин. 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D0B789-18C1-4F64-B0C0-FE885BC4D524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 err="1">
                <a:latin typeface="+mj-lt"/>
              </a:rPr>
              <a:t>Tерминът</a:t>
            </a:r>
            <a:r>
              <a:rPr lang="bg-BG" sz="3200" dirty="0">
                <a:latin typeface="+mj-lt"/>
              </a:rPr>
              <a:t> "</a:t>
            </a:r>
            <a:r>
              <a:rPr lang="bg-BG" sz="3200" dirty="0" err="1">
                <a:latin typeface="+mj-lt"/>
              </a:rPr>
              <a:t>просюмъри</a:t>
            </a:r>
            <a:r>
              <a:rPr lang="bg-BG" sz="3200" dirty="0">
                <a:latin typeface="+mj-lt"/>
              </a:rPr>
              <a:t>" – едновременно производители и потребители на енергия.</a:t>
            </a:r>
          </a:p>
        </p:txBody>
      </p:sp>
    </p:spTree>
    <p:extLst>
      <p:ext uri="{BB962C8B-B14F-4D97-AF65-F5344CB8AC3E}">
        <p14:creationId xmlns:p14="http://schemas.microsoft.com/office/powerpoint/2010/main" val="199590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3" y="2374890"/>
            <a:ext cx="3325450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Фундаментална промяна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Частните домакинства, предприятия и промишленост вече не са просто потребители; Все по-голям брой стават и сами генератори на енергия - с децентрализирано разпределение на много места.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Тези сложни процеси могат да се управляват само чрез автоматизация. Следователно цифровизацията е ключов и съществен елемент от енергийния преход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 err="1">
                <a:latin typeface="+mj-lt"/>
              </a:rPr>
              <a:t>Tерминът</a:t>
            </a:r>
            <a:r>
              <a:rPr lang="bg-BG" sz="3200" dirty="0">
                <a:latin typeface="+mj-lt"/>
              </a:rPr>
              <a:t> "</a:t>
            </a:r>
            <a:r>
              <a:rPr lang="bg-BG" sz="3200" dirty="0" err="1">
                <a:latin typeface="+mj-lt"/>
              </a:rPr>
              <a:t>просюмъри</a:t>
            </a:r>
            <a:r>
              <a:rPr lang="bg-BG" sz="3200" dirty="0">
                <a:latin typeface="+mj-lt"/>
              </a:rPr>
              <a:t>" – едновременно производители и потребители на енергия.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7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86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Промяна в традиционните комунални услуги 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Традиционните комунални услуги могат да запазят опора на този пазар само като предложат на своите клиенти специализирани решения за новия енергиен свят. 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Именно тези решения «</a:t>
            </a:r>
            <a:r>
              <a:rPr lang="bg-BG" sz="2600" dirty="0" err="1">
                <a:latin typeface="+mj-lt"/>
              </a:rPr>
              <a:t>Нелбо</a:t>
            </a:r>
            <a:r>
              <a:rPr lang="bg-BG" sz="2600" dirty="0">
                <a:latin typeface="+mj-lt"/>
              </a:rPr>
              <a:t> инженеринг” ООД разработва за тях в България.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453942"/>
            <a:ext cx="7689612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 err="1">
                <a:latin typeface="+mj-lt"/>
              </a:rPr>
              <a:t>Tерминът</a:t>
            </a:r>
            <a:r>
              <a:rPr lang="bg-BG" sz="3200" dirty="0">
                <a:latin typeface="+mj-lt"/>
              </a:rPr>
              <a:t> "</a:t>
            </a:r>
            <a:r>
              <a:rPr lang="bg-BG" sz="3200" dirty="0" err="1">
                <a:latin typeface="+mj-lt"/>
              </a:rPr>
              <a:t>просюмъри</a:t>
            </a:r>
            <a:r>
              <a:rPr lang="bg-BG" sz="3200" dirty="0">
                <a:latin typeface="+mj-lt"/>
              </a:rPr>
              <a:t>" – едновременно производители и потребители на енергия.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8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95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048B4F6-7C17-4637-A067-E7ECCCE63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73692"/>
            <a:ext cx="12192000" cy="128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C800B-204F-4FB3-862F-A371D1486F38}"/>
              </a:ext>
            </a:extLst>
          </p:cNvPr>
          <p:cNvSpPr txBox="1"/>
          <p:nvPr/>
        </p:nvSpPr>
        <p:spPr>
          <a:xfrm>
            <a:off x="1497272" y="2374890"/>
            <a:ext cx="605390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bg-BG" sz="1600" b="1" dirty="0"/>
              <a:t>Промяна в традиционните комунални услуги </a:t>
            </a:r>
            <a:endParaRPr lang="bg-BG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88F770-FBF1-4647-B2E8-0D5D7D99995A}"/>
              </a:ext>
            </a:extLst>
          </p:cNvPr>
          <p:cNvSpPr/>
          <p:nvPr/>
        </p:nvSpPr>
        <p:spPr>
          <a:xfrm>
            <a:off x="1168715" y="2898791"/>
            <a:ext cx="91699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Традиционните комунални услуги могат да запазят опора на този пазар само като предложат на своите клиенти специализирани решения за новия енергиен свят. </a:t>
            </a: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endParaRPr lang="bg-BG" sz="2600" dirty="0">
              <a:latin typeface="+mj-lt"/>
            </a:endParaRPr>
          </a:p>
          <a:p>
            <a:pPr marL="285750" indent="-285750">
              <a:buClr>
                <a:srgbClr val="35E495"/>
              </a:buClr>
              <a:buFont typeface="Wingdings" panose="05000000000000000000" pitchFamily="2" charset="2"/>
              <a:buChar char="ü"/>
            </a:pPr>
            <a:r>
              <a:rPr lang="bg-BG" sz="2600" dirty="0">
                <a:latin typeface="+mj-lt"/>
              </a:rPr>
              <a:t>Именно тези решения «</a:t>
            </a:r>
            <a:r>
              <a:rPr lang="bg-BG" sz="2600" dirty="0" err="1">
                <a:latin typeface="+mj-lt"/>
              </a:rPr>
              <a:t>Нелбо</a:t>
            </a:r>
            <a:r>
              <a:rPr lang="bg-BG" sz="2600" dirty="0">
                <a:latin typeface="+mj-lt"/>
              </a:rPr>
              <a:t> инженеринг” ООД разработва за тях в България.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C6DA03-C807-489D-BABF-E1624393651D}"/>
              </a:ext>
            </a:extLst>
          </p:cNvPr>
          <p:cNvSpPr txBox="1"/>
          <p:nvPr/>
        </p:nvSpPr>
        <p:spPr>
          <a:xfrm>
            <a:off x="2224365" y="700163"/>
            <a:ext cx="768961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bg-BG" sz="3200" dirty="0">
                <a:latin typeface="+mj-lt"/>
              </a:rPr>
              <a:t>Дигитализирането на енергийните доставки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xmlns="" id="{70CE2020-29CC-43E0-A51E-B6617F3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745" y="323388"/>
            <a:ext cx="411838" cy="503578"/>
          </a:xfrm>
        </p:spPr>
        <p:txBody>
          <a:bodyPr>
            <a:normAutofit/>
          </a:bodyPr>
          <a:lstStyle/>
          <a:p>
            <a:fld id="{5A4A7955-6230-48B4-BD8B-A7C460F75945}" type="slidenum">
              <a:rPr lang="en-US" sz="2000" smtClean="0">
                <a:solidFill>
                  <a:schemeClr val="tx1"/>
                </a:solidFill>
              </a:rPr>
              <a:t>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3019F3C-1FE6-41C0-8A21-4A8E6081CC22}"/>
              </a:ext>
            </a:extLst>
          </p:cNvPr>
          <p:cNvSpPr/>
          <p:nvPr/>
        </p:nvSpPr>
        <p:spPr>
          <a:xfrm>
            <a:off x="5564697" y="1572853"/>
            <a:ext cx="6627303" cy="45719"/>
          </a:xfrm>
          <a:prstGeom prst="rect">
            <a:avLst/>
          </a:prstGeom>
          <a:solidFill>
            <a:srgbClr val="35E49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BE7A898-DB9B-4C15-B99B-FAA895557F52}"/>
              </a:ext>
            </a:extLst>
          </p:cNvPr>
          <p:cNvCxnSpPr/>
          <p:nvPr/>
        </p:nvCxnSpPr>
        <p:spPr>
          <a:xfrm>
            <a:off x="1168716" y="2673280"/>
            <a:ext cx="2426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7B7FD77-FABC-4BC8-9C6A-54650CCFB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7163" y="2220090"/>
            <a:ext cx="557699" cy="557699"/>
          </a:xfrm>
          <a:prstGeom prst="ellipse">
            <a:avLst/>
          </a:prstGeom>
          <a:solidFill>
            <a:srgbClr val="35E4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 descr="This image is an icon of a human being. ">
            <a:extLst>
              <a:ext uri="{FF2B5EF4-FFF2-40B4-BE49-F238E27FC236}">
                <a16:creationId xmlns:a16="http://schemas.microsoft.com/office/drawing/2014/main" xmlns="" id="{F2AF99E6-BDAD-445A-824B-D361B8E0A2A4}"/>
              </a:ext>
            </a:extLst>
          </p:cNvPr>
          <p:cNvGrpSpPr/>
          <p:nvPr/>
        </p:nvGrpSpPr>
        <p:grpSpPr>
          <a:xfrm>
            <a:off x="929073" y="2370117"/>
            <a:ext cx="322308" cy="281123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52" name="Freeform 3445">
              <a:extLst>
                <a:ext uri="{FF2B5EF4-FFF2-40B4-BE49-F238E27FC236}">
                  <a16:creationId xmlns:a16="http://schemas.microsoft.com/office/drawing/2014/main" xmlns="" id="{4A6F4BF2-C4A5-41F2-9D3A-90676BBE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446">
              <a:extLst>
                <a:ext uri="{FF2B5EF4-FFF2-40B4-BE49-F238E27FC236}">
                  <a16:creationId xmlns:a16="http://schemas.microsoft.com/office/drawing/2014/main" xmlns="" id="{D15F141C-62E1-4EDF-9352-3A4C8C4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4" name="Picture 4" descr="https://www.nelbo.com/wp-content/uploads/2017/05/nelbo-logo.png">
            <a:extLst>
              <a:ext uri="{FF2B5EF4-FFF2-40B4-BE49-F238E27FC236}">
                <a16:creationId xmlns:a16="http://schemas.microsoft.com/office/drawing/2014/main" xmlns="" id="{7E2473D6-B961-4723-8E94-053AE527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3" y="611569"/>
            <a:ext cx="828616" cy="5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C05E3FA7-C673-4055-B389-095967FA7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3383" y="5949759"/>
          <a:ext cx="609738" cy="50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5" imgW="1093320" imgH="702000" progId="">
                  <p:embed/>
                </p:oleObj>
              </mc:Choice>
              <mc:Fallback>
                <p:oleObj r:id="rId5" imgW="1093320" imgH="702000" progId="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C05E3FA7-C673-4055-B389-095967FA7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83" y="5949759"/>
                        <a:ext cx="609738" cy="50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15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1695</Words>
  <Application>Microsoft Office PowerPoint</Application>
  <PresentationFormat>Custom</PresentationFormat>
  <Paragraphs>320</Paragraphs>
  <Slides>40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Bitmap Image</vt:lpstr>
      <vt:lpstr>Balanced scorecard slide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Balanced scorecard slide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Balanced scorecard slide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 slide 1</dc:title>
  <dc:creator>dimitard</dc:creator>
  <cp:lastModifiedBy>mgm</cp:lastModifiedBy>
  <cp:revision>13</cp:revision>
  <dcterms:created xsi:type="dcterms:W3CDTF">2019-05-15T13:07:27Z</dcterms:created>
  <dcterms:modified xsi:type="dcterms:W3CDTF">2019-05-17T11:37:18Z</dcterms:modified>
</cp:coreProperties>
</file>