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76" r:id="rId4"/>
    <p:sldId id="262" r:id="rId5"/>
    <p:sldId id="263" r:id="rId6"/>
    <p:sldId id="264" r:id="rId7"/>
    <p:sldId id="265" r:id="rId8"/>
    <p:sldId id="271" r:id="rId9"/>
    <p:sldId id="278" r:id="rId10"/>
    <p:sldId id="257" r:id="rId11"/>
    <p:sldId id="266" r:id="rId12"/>
    <p:sldId id="258" r:id="rId13"/>
    <p:sldId id="259" r:id="rId14"/>
    <p:sldId id="267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-11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1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395E7-1039-4FA3-8E72-E6A9D7EF98C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bg-BG"/>
        </a:p>
      </dgm:t>
    </dgm:pt>
    <dgm:pt modelId="{1CEC30C4-B031-485B-B984-5E2B24067363}">
      <dgm:prSet phldrT="[Text]" custT="1"/>
      <dgm:spPr/>
      <dgm:t>
        <a:bodyPr/>
        <a:lstStyle/>
        <a:p>
          <a:r>
            <a:rPr lang="bg-BG" sz="1100" dirty="0" smtClean="0"/>
            <a:t>Транспорт</a:t>
          </a:r>
          <a:endParaRPr lang="bg-BG" sz="1100" dirty="0"/>
        </a:p>
      </dgm:t>
    </dgm:pt>
    <dgm:pt modelId="{EFFA3A01-84C8-4875-815F-5CECA98292AB}" type="parTrans" cxnId="{DB02CA2A-68ED-4F1D-ACC6-BC0AD3BF1AD4}">
      <dgm:prSet/>
      <dgm:spPr/>
      <dgm:t>
        <a:bodyPr/>
        <a:lstStyle/>
        <a:p>
          <a:endParaRPr lang="bg-BG" sz="3200"/>
        </a:p>
      </dgm:t>
    </dgm:pt>
    <dgm:pt modelId="{98C96A1E-FC2F-486A-B1F4-287C9A8E0F25}" type="sibTrans" cxnId="{DB02CA2A-68ED-4F1D-ACC6-BC0AD3BF1AD4}">
      <dgm:prSet custT="1"/>
      <dgm:spPr/>
      <dgm:t>
        <a:bodyPr/>
        <a:lstStyle/>
        <a:p>
          <a:endParaRPr lang="bg-BG" sz="1050"/>
        </a:p>
      </dgm:t>
    </dgm:pt>
    <dgm:pt modelId="{C2DCB0FE-642E-4A4C-9B82-5F9317D61469}">
      <dgm:prSet phldrT="[Text]" custT="1"/>
      <dgm:spPr/>
      <dgm:t>
        <a:bodyPr/>
        <a:lstStyle/>
        <a:p>
          <a:r>
            <a:rPr lang="bg-BG" sz="1100" dirty="0" smtClean="0"/>
            <a:t>Битово отопление</a:t>
          </a:r>
          <a:endParaRPr lang="bg-BG" sz="1100" dirty="0"/>
        </a:p>
      </dgm:t>
    </dgm:pt>
    <dgm:pt modelId="{78F33748-2EDD-406F-AB98-85C0E01108E3}" type="parTrans" cxnId="{8465DC0D-1CBA-4264-8154-89D9F047E080}">
      <dgm:prSet/>
      <dgm:spPr/>
      <dgm:t>
        <a:bodyPr/>
        <a:lstStyle/>
        <a:p>
          <a:endParaRPr lang="bg-BG" sz="3200"/>
        </a:p>
      </dgm:t>
    </dgm:pt>
    <dgm:pt modelId="{F54C66D2-564E-4C5D-A5D7-B0CB4C410D98}" type="sibTrans" cxnId="{8465DC0D-1CBA-4264-8154-89D9F047E080}">
      <dgm:prSet custT="1"/>
      <dgm:spPr/>
      <dgm:t>
        <a:bodyPr/>
        <a:lstStyle/>
        <a:p>
          <a:endParaRPr lang="bg-BG" sz="1050"/>
        </a:p>
      </dgm:t>
    </dgm:pt>
    <dgm:pt modelId="{2DD3B1BB-44CC-4804-A0E0-456CDF951344}">
      <dgm:prSet phldrT="[Text]" custT="1"/>
      <dgm:spPr/>
      <dgm:t>
        <a:bodyPr/>
        <a:lstStyle/>
        <a:p>
          <a:r>
            <a:rPr lang="bg-BG" sz="1100" dirty="0" smtClean="0"/>
            <a:t>Енергийна ефективност</a:t>
          </a:r>
          <a:endParaRPr lang="bg-BG" sz="1100" dirty="0"/>
        </a:p>
      </dgm:t>
    </dgm:pt>
    <dgm:pt modelId="{F66D9DCE-B327-4986-87EB-7318F9EB65E1}" type="parTrans" cxnId="{7EB90CD9-555D-4159-BF9A-8679100F2DD4}">
      <dgm:prSet/>
      <dgm:spPr/>
      <dgm:t>
        <a:bodyPr/>
        <a:lstStyle/>
        <a:p>
          <a:endParaRPr lang="bg-BG" sz="3200"/>
        </a:p>
      </dgm:t>
    </dgm:pt>
    <dgm:pt modelId="{AA962F1B-3C2D-4089-9435-CB08D058E0B1}" type="sibTrans" cxnId="{7EB90CD9-555D-4159-BF9A-8679100F2DD4}">
      <dgm:prSet custT="1"/>
      <dgm:spPr/>
      <dgm:t>
        <a:bodyPr/>
        <a:lstStyle/>
        <a:p>
          <a:endParaRPr lang="bg-BG" sz="1050"/>
        </a:p>
      </dgm:t>
    </dgm:pt>
    <dgm:pt modelId="{F37EB6AE-01D3-4E9E-9759-C105416EA407}">
      <dgm:prSet phldrT="[Text]" custT="1"/>
      <dgm:spPr/>
      <dgm:t>
        <a:bodyPr/>
        <a:lstStyle/>
        <a:p>
          <a:r>
            <a:rPr lang="bg-BG" sz="1100" dirty="0" smtClean="0"/>
            <a:t>Градска среда</a:t>
          </a:r>
          <a:endParaRPr lang="bg-BG" sz="1100" dirty="0"/>
        </a:p>
      </dgm:t>
    </dgm:pt>
    <dgm:pt modelId="{40D03E8E-77C4-4144-AE55-87A83707617D}" type="parTrans" cxnId="{2E3FBCA9-326A-4788-9796-823F487E6ECC}">
      <dgm:prSet/>
      <dgm:spPr/>
      <dgm:t>
        <a:bodyPr/>
        <a:lstStyle/>
        <a:p>
          <a:endParaRPr lang="bg-BG" sz="3200"/>
        </a:p>
      </dgm:t>
    </dgm:pt>
    <dgm:pt modelId="{F2A1E537-C5E1-4A2D-844E-551CE9F289A4}" type="sibTrans" cxnId="{2E3FBCA9-326A-4788-9796-823F487E6ECC}">
      <dgm:prSet custT="1"/>
      <dgm:spPr/>
      <dgm:t>
        <a:bodyPr/>
        <a:lstStyle/>
        <a:p>
          <a:endParaRPr lang="bg-BG" sz="1050"/>
        </a:p>
      </dgm:t>
    </dgm:pt>
    <dgm:pt modelId="{AE17CCEC-0CEA-49E2-8747-00591D9F914F}">
      <dgm:prSet phldrT="[Text]" custT="1"/>
      <dgm:spPr/>
      <dgm:t>
        <a:bodyPr/>
        <a:lstStyle/>
        <a:p>
          <a:r>
            <a:rPr lang="bg-BG" sz="1100" dirty="0" smtClean="0"/>
            <a:t>Зелени площи</a:t>
          </a:r>
          <a:endParaRPr lang="bg-BG" sz="1100" dirty="0"/>
        </a:p>
      </dgm:t>
    </dgm:pt>
    <dgm:pt modelId="{ECB90AEC-7A39-424F-A90D-5A9691996696}" type="parTrans" cxnId="{3C507F33-9EF4-4C72-B2C2-42BDC60C1EC5}">
      <dgm:prSet/>
      <dgm:spPr/>
      <dgm:t>
        <a:bodyPr/>
        <a:lstStyle/>
        <a:p>
          <a:endParaRPr lang="bg-BG" sz="3200"/>
        </a:p>
      </dgm:t>
    </dgm:pt>
    <dgm:pt modelId="{0E44D94C-94E0-4321-B70B-F104B63C9DFA}" type="sibTrans" cxnId="{3C507F33-9EF4-4C72-B2C2-42BDC60C1EC5}">
      <dgm:prSet custT="1"/>
      <dgm:spPr/>
      <dgm:t>
        <a:bodyPr/>
        <a:lstStyle/>
        <a:p>
          <a:endParaRPr lang="bg-BG" sz="1050"/>
        </a:p>
      </dgm:t>
    </dgm:pt>
    <dgm:pt modelId="{8CBAF0A8-CB2A-478C-BCC3-0878C8BC4730}">
      <dgm:prSet phldrT="[Text]" custT="1"/>
      <dgm:spPr/>
      <dgm:t>
        <a:bodyPr/>
        <a:lstStyle/>
        <a:p>
          <a:r>
            <a:rPr lang="bg-BG" sz="1100" dirty="0" smtClean="0"/>
            <a:t>Социално подпомагане</a:t>
          </a:r>
          <a:endParaRPr lang="bg-BG" sz="1100" dirty="0"/>
        </a:p>
      </dgm:t>
    </dgm:pt>
    <dgm:pt modelId="{EC6D18C4-C245-4E6D-9668-45EFD27D2F4A}" type="parTrans" cxnId="{4567C1F6-EB2F-4B23-92E5-02412A1042AE}">
      <dgm:prSet/>
      <dgm:spPr/>
      <dgm:t>
        <a:bodyPr/>
        <a:lstStyle/>
        <a:p>
          <a:endParaRPr lang="bg-BG" sz="3200"/>
        </a:p>
      </dgm:t>
    </dgm:pt>
    <dgm:pt modelId="{76D4C120-3D1C-435F-8F6B-56B2BB9547E8}" type="sibTrans" cxnId="{4567C1F6-EB2F-4B23-92E5-02412A1042AE}">
      <dgm:prSet custT="1"/>
      <dgm:spPr/>
      <dgm:t>
        <a:bodyPr/>
        <a:lstStyle/>
        <a:p>
          <a:endParaRPr lang="bg-BG" sz="1050"/>
        </a:p>
      </dgm:t>
    </dgm:pt>
    <dgm:pt modelId="{A8536626-927C-438F-98AC-722688CA63BE}">
      <dgm:prSet phldrT="[Text]" custT="1"/>
      <dgm:spPr/>
      <dgm:t>
        <a:bodyPr/>
        <a:lstStyle/>
        <a:p>
          <a:r>
            <a:rPr lang="bg-BG" sz="1100" b="1" dirty="0" smtClean="0"/>
            <a:t>Иновативни решения</a:t>
          </a:r>
          <a:endParaRPr lang="bg-BG" sz="1100" b="1" dirty="0"/>
        </a:p>
      </dgm:t>
    </dgm:pt>
    <dgm:pt modelId="{4EBC82FF-63C1-4405-B98D-3999A3ADE933}" type="parTrans" cxnId="{D4D61523-03B1-46F3-8E25-6E39006749EE}">
      <dgm:prSet/>
      <dgm:spPr/>
      <dgm:t>
        <a:bodyPr/>
        <a:lstStyle/>
        <a:p>
          <a:endParaRPr lang="bg-BG" sz="3200"/>
        </a:p>
      </dgm:t>
    </dgm:pt>
    <dgm:pt modelId="{97D7C3BD-D7FF-42EE-8BEC-206208FC9FB0}" type="sibTrans" cxnId="{D4D61523-03B1-46F3-8E25-6E39006749EE}">
      <dgm:prSet custT="1"/>
      <dgm:spPr/>
      <dgm:t>
        <a:bodyPr/>
        <a:lstStyle/>
        <a:p>
          <a:endParaRPr lang="bg-BG" sz="1050"/>
        </a:p>
      </dgm:t>
    </dgm:pt>
    <dgm:pt modelId="{E2396473-121C-4F6D-BDAD-83EE614BD859}" type="pres">
      <dgm:prSet presAssocID="{658395E7-1039-4FA3-8E72-E6A9D7EF98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FD8CAF-4907-4DA5-A650-8509EC94942D}" type="pres">
      <dgm:prSet presAssocID="{1CEC30C4-B031-485B-B984-5E2B2406736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D79BB-218E-41F8-9951-3AE52E81448B}" type="pres">
      <dgm:prSet presAssocID="{98C96A1E-FC2F-486A-B1F4-287C9A8E0F25}" presName="sibTrans" presStyleLbl="sibTrans2D1" presStyleIdx="0" presStyleCnt="7"/>
      <dgm:spPr/>
      <dgm:t>
        <a:bodyPr/>
        <a:lstStyle/>
        <a:p>
          <a:endParaRPr lang="en-US"/>
        </a:p>
      </dgm:t>
    </dgm:pt>
    <dgm:pt modelId="{D01267E4-0EED-4484-9D15-F5B6A41C3E41}" type="pres">
      <dgm:prSet presAssocID="{98C96A1E-FC2F-486A-B1F4-287C9A8E0F25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96FA8678-E5A2-4AD4-A721-1377707FD8DB}" type="pres">
      <dgm:prSet presAssocID="{C2DCB0FE-642E-4A4C-9B82-5F9317D6146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7C408-BD9D-42A1-A4F1-924465ED1ABB}" type="pres">
      <dgm:prSet presAssocID="{F54C66D2-564E-4C5D-A5D7-B0CB4C410D98}" presName="sibTrans" presStyleLbl="sibTrans2D1" presStyleIdx="1" presStyleCnt="7"/>
      <dgm:spPr/>
      <dgm:t>
        <a:bodyPr/>
        <a:lstStyle/>
        <a:p>
          <a:endParaRPr lang="en-US"/>
        </a:p>
      </dgm:t>
    </dgm:pt>
    <dgm:pt modelId="{13DAA252-DAE6-46F1-B26E-E38DD600FEFC}" type="pres">
      <dgm:prSet presAssocID="{F54C66D2-564E-4C5D-A5D7-B0CB4C410D98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2A994639-B0E5-4714-BE4F-80B5EE99222E}" type="pres">
      <dgm:prSet presAssocID="{2DD3B1BB-44CC-4804-A0E0-456CDF95134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7ED04-AABC-46B4-A496-6DA973A57CF0}" type="pres">
      <dgm:prSet presAssocID="{AA962F1B-3C2D-4089-9435-CB08D058E0B1}" presName="sibTrans" presStyleLbl="sibTrans2D1" presStyleIdx="2" presStyleCnt="7"/>
      <dgm:spPr/>
      <dgm:t>
        <a:bodyPr/>
        <a:lstStyle/>
        <a:p>
          <a:endParaRPr lang="en-US"/>
        </a:p>
      </dgm:t>
    </dgm:pt>
    <dgm:pt modelId="{DEBC0463-73C4-4C09-9052-8FC8D59A69FD}" type="pres">
      <dgm:prSet presAssocID="{AA962F1B-3C2D-4089-9435-CB08D058E0B1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DEAB6D6F-712B-497B-9A70-178E8BB37203}" type="pres">
      <dgm:prSet presAssocID="{F37EB6AE-01D3-4E9E-9759-C105416EA40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80976-090D-4503-BC8F-1435C7E33F05}" type="pres">
      <dgm:prSet presAssocID="{F2A1E537-C5E1-4A2D-844E-551CE9F289A4}" presName="sibTrans" presStyleLbl="sibTrans2D1" presStyleIdx="3" presStyleCnt="7"/>
      <dgm:spPr/>
      <dgm:t>
        <a:bodyPr/>
        <a:lstStyle/>
        <a:p>
          <a:endParaRPr lang="en-US"/>
        </a:p>
      </dgm:t>
    </dgm:pt>
    <dgm:pt modelId="{3987345E-A6C4-49CB-96DF-01E9587DFB47}" type="pres">
      <dgm:prSet presAssocID="{F2A1E537-C5E1-4A2D-844E-551CE9F289A4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627AE80C-7693-411B-AD17-BF10004FC398}" type="pres">
      <dgm:prSet presAssocID="{AE17CCEC-0CEA-49E2-8747-00591D9F914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B26858F-B741-4D9B-BBEF-4FFE7ADEF2AC}" type="pres">
      <dgm:prSet presAssocID="{0E44D94C-94E0-4321-B70B-F104B63C9DFA}" presName="sibTrans" presStyleLbl="sibTrans2D1" presStyleIdx="4" presStyleCnt="7"/>
      <dgm:spPr/>
      <dgm:t>
        <a:bodyPr/>
        <a:lstStyle/>
        <a:p>
          <a:endParaRPr lang="en-US"/>
        </a:p>
      </dgm:t>
    </dgm:pt>
    <dgm:pt modelId="{0120C022-7564-4E0A-9A9B-CCC1BAEB1E2B}" type="pres">
      <dgm:prSet presAssocID="{0E44D94C-94E0-4321-B70B-F104B63C9DFA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A69C7C92-EDCE-42D1-9DA1-8343DB33596F}" type="pres">
      <dgm:prSet presAssocID="{8CBAF0A8-CB2A-478C-BCC3-0878C8BC473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CB411BB-A8EF-4248-927D-C5575340CEAD}" type="pres">
      <dgm:prSet presAssocID="{76D4C120-3D1C-435F-8F6B-56B2BB9547E8}" presName="sibTrans" presStyleLbl="sibTrans2D1" presStyleIdx="5" presStyleCnt="7"/>
      <dgm:spPr/>
      <dgm:t>
        <a:bodyPr/>
        <a:lstStyle/>
        <a:p>
          <a:endParaRPr lang="en-US"/>
        </a:p>
      </dgm:t>
    </dgm:pt>
    <dgm:pt modelId="{FC75031B-6654-4B5C-9014-5FCDB9C12118}" type="pres">
      <dgm:prSet presAssocID="{76D4C120-3D1C-435F-8F6B-56B2BB9547E8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E22823CA-D7CA-48ED-88F9-EA36945AB944}" type="pres">
      <dgm:prSet presAssocID="{A8536626-927C-438F-98AC-722688CA63B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89E8B-2A05-4C77-814C-868C306EC475}" type="pres">
      <dgm:prSet presAssocID="{97D7C3BD-D7FF-42EE-8BEC-206208FC9FB0}" presName="sibTrans" presStyleLbl="sibTrans2D1" presStyleIdx="6" presStyleCnt="7"/>
      <dgm:spPr/>
      <dgm:t>
        <a:bodyPr/>
        <a:lstStyle/>
        <a:p>
          <a:endParaRPr lang="en-US"/>
        </a:p>
      </dgm:t>
    </dgm:pt>
    <dgm:pt modelId="{FB7F5B4B-7EB0-4D39-B7B8-7B8BC657589C}" type="pres">
      <dgm:prSet presAssocID="{97D7C3BD-D7FF-42EE-8BEC-206208FC9FB0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3C507F33-9EF4-4C72-B2C2-42BDC60C1EC5}" srcId="{658395E7-1039-4FA3-8E72-E6A9D7EF98C6}" destId="{AE17CCEC-0CEA-49E2-8747-00591D9F914F}" srcOrd="4" destOrd="0" parTransId="{ECB90AEC-7A39-424F-A90D-5A9691996696}" sibTransId="{0E44D94C-94E0-4321-B70B-F104B63C9DFA}"/>
    <dgm:cxn modelId="{39AE818E-7200-4FE6-9402-BB6F2F6F8B8D}" type="presOf" srcId="{F54C66D2-564E-4C5D-A5D7-B0CB4C410D98}" destId="{13DAA252-DAE6-46F1-B26E-E38DD600FEFC}" srcOrd="1" destOrd="0" presId="urn:microsoft.com/office/officeart/2005/8/layout/cycle2"/>
    <dgm:cxn modelId="{7EB90CD9-555D-4159-BF9A-8679100F2DD4}" srcId="{658395E7-1039-4FA3-8E72-E6A9D7EF98C6}" destId="{2DD3B1BB-44CC-4804-A0E0-456CDF951344}" srcOrd="2" destOrd="0" parTransId="{F66D9DCE-B327-4986-87EB-7318F9EB65E1}" sibTransId="{AA962F1B-3C2D-4089-9435-CB08D058E0B1}"/>
    <dgm:cxn modelId="{4567C1F6-EB2F-4B23-92E5-02412A1042AE}" srcId="{658395E7-1039-4FA3-8E72-E6A9D7EF98C6}" destId="{8CBAF0A8-CB2A-478C-BCC3-0878C8BC4730}" srcOrd="5" destOrd="0" parTransId="{EC6D18C4-C245-4E6D-9668-45EFD27D2F4A}" sibTransId="{76D4C120-3D1C-435F-8F6B-56B2BB9547E8}"/>
    <dgm:cxn modelId="{142BFDC5-DB69-42BF-B1A2-CC2460D57A3C}" type="presOf" srcId="{AA962F1B-3C2D-4089-9435-CB08D058E0B1}" destId="{8527ED04-AABC-46B4-A496-6DA973A57CF0}" srcOrd="0" destOrd="0" presId="urn:microsoft.com/office/officeart/2005/8/layout/cycle2"/>
    <dgm:cxn modelId="{CDF98F71-A248-4968-85D0-1E7E20DE3CCA}" type="presOf" srcId="{97D7C3BD-D7FF-42EE-8BEC-206208FC9FB0}" destId="{FB7F5B4B-7EB0-4D39-B7B8-7B8BC657589C}" srcOrd="1" destOrd="0" presId="urn:microsoft.com/office/officeart/2005/8/layout/cycle2"/>
    <dgm:cxn modelId="{331EC927-C4C4-461F-A8FE-81B22C4DE304}" type="presOf" srcId="{A8536626-927C-438F-98AC-722688CA63BE}" destId="{E22823CA-D7CA-48ED-88F9-EA36945AB944}" srcOrd="0" destOrd="0" presId="urn:microsoft.com/office/officeart/2005/8/layout/cycle2"/>
    <dgm:cxn modelId="{472B3ECD-17E4-4BBA-9892-9923C5DB78C4}" type="presOf" srcId="{AE17CCEC-0CEA-49E2-8747-00591D9F914F}" destId="{627AE80C-7693-411B-AD17-BF10004FC398}" srcOrd="0" destOrd="0" presId="urn:microsoft.com/office/officeart/2005/8/layout/cycle2"/>
    <dgm:cxn modelId="{28C9CFC2-7B53-4DC0-B7B7-C6DE67A17F41}" type="presOf" srcId="{2DD3B1BB-44CC-4804-A0E0-456CDF951344}" destId="{2A994639-B0E5-4714-BE4F-80B5EE99222E}" srcOrd="0" destOrd="0" presId="urn:microsoft.com/office/officeart/2005/8/layout/cycle2"/>
    <dgm:cxn modelId="{D5BBD32D-DCDD-41D3-B27B-DBFB1C313A48}" type="presOf" srcId="{76D4C120-3D1C-435F-8F6B-56B2BB9547E8}" destId="{ACB411BB-A8EF-4248-927D-C5575340CEAD}" srcOrd="0" destOrd="0" presId="urn:microsoft.com/office/officeart/2005/8/layout/cycle2"/>
    <dgm:cxn modelId="{C0AAAD6C-486C-4CC6-B31C-38308FB8D4FC}" type="presOf" srcId="{97D7C3BD-D7FF-42EE-8BEC-206208FC9FB0}" destId="{9E489E8B-2A05-4C77-814C-868C306EC475}" srcOrd="0" destOrd="0" presId="urn:microsoft.com/office/officeart/2005/8/layout/cycle2"/>
    <dgm:cxn modelId="{05055AFC-D94F-458B-A5C2-EFBA78518F45}" type="presOf" srcId="{1CEC30C4-B031-485B-B984-5E2B24067363}" destId="{95FD8CAF-4907-4DA5-A650-8509EC94942D}" srcOrd="0" destOrd="0" presId="urn:microsoft.com/office/officeart/2005/8/layout/cycle2"/>
    <dgm:cxn modelId="{9D23AA30-24A9-476B-9401-8874E2064474}" type="presOf" srcId="{0E44D94C-94E0-4321-B70B-F104B63C9DFA}" destId="{0120C022-7564-4E0A-9A9B-CCC1BAEB1E2B}" srcOrd="1" destOrd="0" presId="urn:microsoft.com/office/officeart/2005/8/layout/cycle2"/>
    <dgm:cxn modelId="{0A216F2B-8388-410D-B698-4C8129A5621D}" type="presOf" srcId="{F54C66D2-564E-4C5D-A5D7-B0CB4C410D98}" destId="{4BB7C408-BD9D-42A1-A4F1-924465ED1ABB}" srcOrd="0" destOrd="0" presId="urn:microsoft.com/office/officeart/2005/8/layout/cycle2"/>
    <dgm:cxn modelId="{D4D61523-03B1-46F3-8E25-6E39006749EE}" srcId="{658395E7-1039-4FA3-8E72-E6A9D7EF98C6}" destId="{A8536626-927C-438F-98AC-722688CA63BE}" srcOrd="6" destOrd="0" parTransId="{4EBC82FF-63C1-4405-B98D-3999A3ADE933}" sibTransId="{97D7C3BD-D7FF-42EE-8BEC-206208FC9FB0}"/>
    <dgm:cxn modelId="{2E3FBCA9-326A-4788-9796-823F487E6ECC}" srcId="{658395E7-1039-4FA3-8E72-E6A9D7EF98C6}" destId="{F37EB6AE-01D3-4E9E-9759-C105416EA407}" srcOrd="3" destOrd="0" parTransId="{40D03E8E-77C4-4144-AE55-87A83707617D}" sibTransId="{F2A1E537-C5E1-4A2D-844E-551CE9F289A4}"/>
    <dgm:cxn modelId="{DDF6D37D-0D26-4B33-A6A2-08FA632E92BA}" type="presOf" srcId="{F2A1E537-C5E1-4A2D-844E-551CE9F289A4}" destId="{3987345E-A6C4-49CB-96DF-01E9587DFB47}" srcOrd="1" destOrd="0" presId="urn:microsoft.com/office/officeart/2005/8/layout/cycle2"/>
    <dgm:cxn modelId="{BCDFC937-4543-4577-A4A9-84216AFBC45A}" type="presOf" srcId="{AA962F1B-3C2D-4089-9435-CB08D058E0B1}" destId="{DEBC0463-73C4-4C09-9052-8FC8D59A69FD}" srcOrd="1" destOrd="0" presId="urn:microsoft.com/office/officeart/2005/8/layout/cycle2"/>
    <dgm:cxn modelId="{8465DC0D-1CBA-4264-8154-89D9F047E080}" srcId="{658395E7-1039-4FA3-8E72-E6A9D7EF98C6}" destId="{C2DCB0FE-642E-4A4C-9B82-5F9317D61469}" srcOrd="1" destOrd="0" parTransId="{78F33748-2EDD-406F-AB98-85C0E01108E3}" sibTransId="{F54C66D2-564E-4C5D-A5D7-B0CB4C410D98}"/>
    <dgm:cxn modelId="{9EC8DBF0-201D-4787-AF02-35B479ABBF5F}" type="presOf" srcId="{98C96A1E-FC2F-486A-B1F4-287C9A8E0F25}" destId="{634D79BB-218E-41F8-9951-3AE52E81448B}" srcOrd="0" destOrd="0" presId="urn:microsoft.com/office/officeart/2005/8/layout/cycle2"/>
    <dgm:cxn modelId="{DBE3FC67-E673-4F2F-90C0-70D06F787539}" type="presOf" srcId="{658395E7-1039-4FA3-8E72-E6A9D7EF98C6}" destId="{E2396473-121C-4F6D-BDAD-83EE614BD859}" srcOrd="0" destOrd="0" presId="urn:microsoft.com/office/officeart/2005/8/layout/cycle2"/>
    <dgm:cxn modelId="{DC1DC325-C1F5-4ABD-8FE7-99A032FB86F4}" type="presOf" srcId="{C2DCB0FE-642E-4A4C-9B82-5F9317D61469}" destId="{96FA8678-E5A2-4AD4-A721-1377707FD8DB}" srcOrd="0" destOrd="0" presId="urn:microsoft.com/office/officeart/2005/8/layout/cycle2"/>
    <dgm:cxn modelId="{3E6FDCD9-B5CF-478D-98D3-EB53CFAB8B27}" type="presOf" srcId="{F2A1E537-C5E1-4A2D-844E-551CE9F289A4}" destId="{65D80976-090D-4503-BC8F-1435C7E33F05}" srcOrd="0" destOrd="0" presId="urn:microsoft.com/office/officeart/2005/8/layout/cycle2"/>
    <dgm:cxn modelId="{23779538-CF33-4DDE-AC49-7A985DED1611}" type="presOf" srcId="{98C96A1E-FC2F-486A-B1F4-287C9A8E0F25}" destId="{D01267E4-0EED-4484-9D15-F5B6A41C3E41}" srcOrd="1" destOrd="0" presId="urn:microsoft.com/office/officeart/2005/8/layout/cycle2"/>
    <dgm:cxn modelId="{B97ED50F-EC05-4BA7-9BDB-7E4550A227EB}" type="presOf" srcId="{8CBAF0A8-CB2A-478C-BCC3-0878C8BC4730}" destId="{A69C7C92-EDCE-42D1-9DA1-8343DB33596F}" srcOrd="0" destOrd="0" presId="urn:microsoft.com/office/officeart/2005/8/layout/cycle2"/>
    <dgm:cxn modelId="{F8A26599-407F-4661-A75C-63C0EBAD8E02}" type="presOf" srcId="{0E44D94C-94E0-4321-B70B-F104B63C9DFA}" destId="{9B26858F-B741-4D9B-BBEF-4FFE7ADEF2AC}" srcOrd="0" destOrd="0" presId="urn:microsoft.com/office/officeart/2005/8/layout/cycle2"/>
    <dgm:cxn modelId="{C8E15D30-3541-4EEB-99A0-980E4202E3D5}" type="presOf" srcId="{F37EB6AE-01D3-4E9E-9759-C105416EA407}" destId="{DEAB6D6F-712B-497B-9A70-178E8BB37203}" srcOrd="0" destOrd="0" presId="urn:microsoft.com/office/officeart/2005/8/layout/cycle2"/>
    <dgm:cxn modelId="{02C68F5C-809D-4C4D-9EEC-E4E680B8860C}" type="presOf" srcId="{76D4C120-3D1C-435F-8F6B-56B2BB9547E8}" destId="{FC75031B-6654-4B5C-9014-5FCDB9C12118}" srcOrd="1" destOrd="0" presId="urn:microsoft.com/office/officeart/2005/8/layout/cycle2"/>
    <dgm:cxn modelId="{DB02CA2A-68ED-4F1D-ACC6-BC0AD3BF1AD4}" srcId="{658395E7-1039-4FA3-8E72-E6A9D7EF98C6}" destId="{1CEC30C4-B031-485B-B984-5E2B24067363}" srcOrd="0" destOrd="0" parTransId="{EFFA3A01-84C8-4875-815F-5CECA98292AB}" sibTransId="{98C96A1E-FC2F-486A-B1F4-287C9A8E0F25}"/>
    <dgm:cxn modelId="{ABDBE9F7-E770-4B55-99F9-5B8BEDD2589B}" type="presParOf" srcId="{E2396473-121C-4F6D-BDAD-83EE614BD859}" destId="{95FD8CAF-4907-4DA5-A650-8509EC94942D}" srcOrd="0" destOrd="0" presId="urn:microsoft.com/office/officeart/2005/8/layout/cycle2"/>
    <dgm:cxn modelId="{400A9259-DBCD-4A47-BB4B-0E9CB1D45ADA}" type="presParOf" srcId="{E2396473-121C-4F6D-BDAD-83EE614BD859}" destId="{634D79BB-218E-41F8-9951-3AE52E81448B}" srcOrd="1" destOrd="0" presId="urn:microsoft.com/office/officeart/2005/8/layout/cycle2"/>
    <dgm:cxn modelId="{15C3FAE5-D207-451A-AA0E-5786729EAC66}" type="presParOf" srcId="{634D79BB-218E-41F8-9951-3AE52E81448B}" destId="{D01267E4-0EED-4484-9D15-F5B6A41C3E41}" srcOrd="0" destOrd="0" presId="urn:microsoft.com/office/officeart/2005/8/layout/cycle2"/>
    <dgm:cxn modelId="{383D80B8-8E28-4ECB-9311-AB0B6BA56F99}" type="presParOf" srcId="{E2396473-121C-4F6D-BDAD-83EE614BD859}" destId="{96FA8678-E5A2-4AD4-A721-1377707FD8DB}" srcOrd="2" destOrd="0" presId="urn:microsoft.com/office/officeart/2005/8/layout/cycle2"/>
    <dgm:cxn modelId="{02C9BDC9-3EC0-4CF1-95B6-49A21BF63586}" type="presParOf" srcId="{E2396473-121C-4F6D-BDAD-83EE614BD859}" destId="{4BB7C408-BD9D-42A1-A4F1-924465ED1ABB}" srcOrd="3" destOrd="0" presId="urn:microsoft.com/office/officeart/2005/8/layout/cycle2"/>
    <dgm:cxn modelId="{C46AF9C3-7DC9-471D-8F06-5D27DC6F7AD6}" type="presParOf" srcId="{4BB7C408-BD9D-42A1-A4F1-924465ED1ABB}" destId="{13DAA252-DAE6-46F1-B26E-E38DD600FEFC}" srcOrd="0" destOrd="0" presId="urn:microsoft.com/office/officeart/2005/8/layout/cycle2"/>
    <dgm:cxn modelId="{12189C48-9580-45BB-8AA3-214A5ADF3BFE}" type="presParOf" srcId="{E2396473-121C-4F6D-BDAD-83EE614BD859}" destId="{2A994639-B0E5-4714-BE4F-80B5EE99222E}" srcOrd="4" destOrd="0" presId="urn:microsoft.com/office/officeart/2005/8/layout/cycle2"/>
    <dgm:cxn modelId="{8AE0CCE1-F642-4DA9-977A-ECC30E02CBDB}" type="presParOf" srcId="{E2396473-121C-4F6D-BDAD-83EE614BD859}" destId="{8527ED04-AABC-46B4-A496-6DA973A57CF0}" srcOrd="5" destOrd="0" presId="urn:microsoft.com/office/officeart/2005/8/layout/cycle2"/>
    <dgm:cxn modelId="{C658A75F-D72B-4389-9312-1D01A234C9BA}" type="presParOf" srcId="{8527ED04-AABC-46B4-A496-6DA973A57CF0}" destId="{DEBC0463-73C4-4C09-9052-8FC8D59A69FD}" srcOrd="0" destOrd="0" presId="urn:microsoft.com/office/officeart/2005/8/layout/cycle2"/>
    <dgm:cxn modelId="{888A257E-0A38-4565-8D6E-5D8988A16ED3}" type="presParOf" srcId="{E2396473-121C-4F6D-BDAD-83EE614BD859}" destId="{DEAB6D6F-712B-497B-9A70-178E8BB37203}" srcOrd="6" destOrd="0" presId="urn:microsoft.com/office/officeart/2005/8/layout/cycle2"/>
    <dgm:cxn modelId="{E54C280F-3CC2-4CD5-A1AB-06F499C7543E}" type="presParOf" srcId="{E2396473-121C-4F6D-BDAD-83EE614BD859}" destId="{65D80976-090D-4503-BC8F-1435C7E33F05}" srcOrd="7" destOrd="0" presId="urn:microsoft.com/office/officeart/2005/8/layout/cycle2"/>
    <dgm:cxn modelId="{0E50E0C3-7736-4122-A123-C9F1C7562DF3}" type="presParOf" srcId="{65D80976-090D-4503-BC8F-1435C7E33F05}" destId="{3987345E-A6C4-49CB-96DF-01E9587DFB47}" srcOrd="0" destOrd="0" presId="urn:microsoft.com/office/officeart/2005/8/layout/cycle2"/>
    <dgm:cxn modelId="{48A7E30F-44A7-4A3B-ABA3-6764089196D2}" type="presParOf" srcId="{E2396473-121C-4F6D-BDAD-83EE614BD859}" destId="{627AE80C-7693-411B-AD17-BF10004FC398}" srcOrd="8" destOrd="0" presId="urn:microsoft.com/office/officeart/2005/8/layout/cycle2"/>
    <dgm:cxn modelId="{65CF8F36-46B9-426E-9B49-39A58D825AE7}" type="presParOf" srcId="{E2396473-121C-4F6D-BDAD-83EE614BD859}" destId="{9B26858F-B741-4D9B-BBEF-4FFE7ADEF2AC}" srcOrd="9" destOrd="0" presId="urn:microsoft.com/office/officeart/2005/8/layout/cycle2"/>
    <dgm:cxn modelId="{683BA1A1-6FF0-45C7-860B-BF3EA5F6B4C9}" type="presParOf" srcId="{9B26858F-B741-4D9B-BBEF-4FFE7ADEF2AC}" destId="{0120C022-7564-4E0A-9A9B-CCC1BAEB1E2B}" srcOrd="0" destOrd="0" presId="urn:microsoft.com/office/officeart/2005/8/layout/cycle2"/>
    <dgm:cxn modelId="{C701D6B4-FF38-4ED8-B40A-352635E26AC5}" type="presParOf" srcId="{E2396473-121C-4F6D-BDAD-83EE614BD859}" destId="{A69C7C92-EDCE-42D1-9DA1-8343DB33596F}" srcOrd="10" destOrd="0" presId="urn:microsoft.com/office/officeart/2005/8/layout/cycle2"/>
    <dgm:cxn modelId="{A046A890-1A23-493A-8FB3-61EAEAF87EA5}" type="presParOf" srcId="{E2396473-121C-4F6D-BDAD-83EE614BD859}" destId="{ACB411BB-A8EF-4248-927D-C5575340CEAD}" srcOrd="11" destOrd="0" presId="urn:microsoft.com/office/officeart/2005/8/layout/cycle2"/>
    <dgm:cxn modelId="{235AC737-9DB1-43BA-9CFB-DA6EBF9372BD}" type="presParOf" srcId="{ACB411BB-A8EF-4248-927D-C5575340CEAD}" destId="{FC75031B-6654-4B5C-9014-5FCDB9C12118}" srcOrd="0" destOrd="0" presId="urn:microsoft.com/office/officeart/2005/8/layout/cycle2"/>
    <dgm:cxn modelId="{F00810AD-C014-4FED-BEBA-D92C70424C39}" type="presParOf" srcId="{E2396473-121C-4F6D-BDAD-83EE614BD859}" destId="{E22823CA-D7CA-48ED-88F9-EA36945AB944}" srcOrd="12" destOrd="0" presId="urn:microsoft.com/office/officeart/2005/8/layout/cycle2"/>
    <dgm:cxn modelId="{0C10DCDB-63CB-43B1-973E-8C8E7EBA6A0A}" type="presParOf" srcId="{E2396473-121C-4F6D-BDAD-83EE614BD859}" destId="{9E489E8B-2A05-4C77-814C-868C306EC475}" srcOrd="13" destOrd="0" presId="urn:microsoft.com/office/officeart/2005/8/layout/cycle2"/>
    <dgm:cxn modelId="{95C6D630-D0CC-4490-855D-58CFFD999611}" type="presParOf" srcId="{9E489E8B-2A05-4C77-814C-868C306EC475}" destId="{FB7F5B4B-7EB0-4D39-B7B8-7B8BC657589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D8CAF-4907-4DA5-A650-8509EC94942D}">
      <dsp:nvSpPr>
        <dsp:cNvPr id="0" name=""/>
        <dsp:cNvSpPr/>
      </dsp:nvSpPr>
      <dsp:spPr>
        <a:xfrm>
          <a:off x="4753166" y="1519"/>
          <a:ext cx="1221849" cy="12218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Транспорт</a:t>
          </a:r>
          <a:endParaRPr lang="bg-BG" sz="1100" kern="1200" dirty="0"/>
        </a:p>
      </dsp:txBody>
      <dsp:txXfrm>
        <a:off x="4932102" y="180455"/>
        <a:ext cx="863977" cy="863977"/>
      </dsp:txXfrm>
    </dsp:sp>
    <dsp:sp modelId="{634D79BB-218E-41F8-9951-3AE52E81448B}">
      <dsp:nvSpPr>
        <dsp:cNvPr id="0" name=""/>
        <dsp:cNvSpPr/>
      </dsp:nvSpPr>
      <dsp:spPr>
        <a:xfrm rot="1542857">
          <a:off x="6019755" y="800105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>
        <a:off x="6024573" y="861471"/>
        <a:ext cx="227038" cy="247424"/>
      </dsp:txXfrm>
    </dsp:sp>
    <dsp:sp modelId="{96FA8678-E5A2-4AD4-A721-1377707FD8DB}">
      <dsp:nvSpPr>
        <dsp:cNvPr id="0" name=""/>
        <dsp:cNvSpPr/>
      </dsp:nvSpPr>
      <dsp:spPr>
        <a:xfrm>
          <a:off x="6405375" y="797181"/>
          <a:ext cx="1221849" cy="12218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Битово отопление</a:t>
          </a:r>
          <a:endParaRPr lang="bg-BG" sz="1100" kern="1200" dirty="0"/>
        </a:p>
      </dsp:txBody>
      <dsp:txXfrm>
        <a:off x="6584311" y="976117"/>
        <a:ext cx="863977" cy="863977"/>
      </dsp:txXfrm>
    </dsp:sp>
    <dsp:sp modelId="{4BB7C408-BD9D-42A1-A4F1-924465ED1ABB}">
      <dsp:nvSpPr>
        <dsp:cNvPr id="0" name=""/>
        <dsp:cNvSpPr/>
      </dsp:nvSpPr>
      <dsp:spPr>
        <a:xfrm rot="4628571">
          <a:off x="7056118" y="2086888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>
        <a:off x="7093943" y="2121932"/>
        <a:ext cx="227038" cy="247424"/>
      </dsp:txXfrm>
    </dsp:sp>
    <dsp:sp modelId="{2A994639-B0E5-4714-BE4F-80B5EE99222E}">
      <dsp:nvSpPr>
        <dsp:cNvPr id="0" name=""/>
        <dsp:cNvSpPr/>
      </dsp:nvSpPr>
      <dsp:spPr>
        <a:xfrm>
          <a:off x="6813437" y="2585017"/>
          <a:ext cx="1221849" cy="12218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Енергийна ефективност</a:t>
          </a:r>
          <a:endParaRPr lang="bg-BG" sz="1100" kern="1200" dirty="0"/>
        </a:p>
      </dsp:txBody>
      <dsp:txXfrm>
        <a:off x="6992373" y="2763953"/>
        <a:ext cx="863977" cy="863977"/>
      </dsp:txXfrm>
    </dsp:sp>
    <dsp:sp modelId="{8527ED04-AABC-46B4-A496-6DA973A57CF0}">
      <dsp:nvSpPr>
        <dsp:cNvPr id="0" name=""/>
        <dsp:cNvSpPr/>
      </dsp:nvSpPr>
      <dsp:spPr>
        <a:xfrm rot="7714286">
          <a:off x="6696233" y="3699445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 rot="10800000">
        <a:off x="6775217" y="3743883"/>
        <a:ext cx="227038" cy="247424"/>
      </dsp:txXfrm>
    </dsp:sp>
    <dsp:sp modelId="{DEAB6D6F-712B-497B-9A70-178E8BB37203}">
      <dsp:nvSpPr>
        <dsp:cNvPr id="0" name=""/>
        <dsp:cNvSpPr/>
      </dsp:nvSpPr>
      <dsp:spPr>
        <a:xfrm>
          <a:off x="5670073" y="4018751"/>
          <a:ext cx="1221849" cy="12218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Градска среда</a:t>
          </a:r>
          <a:endParaRPr lang="bg-BG" sz="1100" kern="1200" dirty="0"/>
        </a:p>
      </dsp:txBody>
      <dsp:txXfrm>
        <a:off x="5849009" y="4197687"/>
        <a:ext cx="863977" cy="863977"/>
      </dsp:txXfrm>
    </dsp:sp>
    <dsp:sp modelId="{65D80976-090D-4503-BC8F-1435C7E33F05}">
      <dsp:nvSpPr>
        <dsp:cNvPr id="0" name=""/>
        <dsp:cNvSpPr/>
      </dsp:nvSpPr>
      <dsp:spPr>
        <a:xfrm rot="10800000">
          <a:off x="5211100" y="4423489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 rot="10800000">
        <a:off x="5308402" y="4505964"/>
        <a:ext cx="227038" cy="247424"/>
      </dsp:txXfrm>
    </dsp:sp>
    <dsp:sp modelId="{627AE80C-7693-411B-AD17-BF10004FC398}">
      <dsp:nvSpPr>
        <dsp:cNvPr id="0" name=""/>
        <dsp:cNvSpPr/>
      </dsp:nvSpPr>
      <dsp:spPr>
        <a:xfrm>
          <a:off x="3836259" y="4018751"/>
          <a:ext cx="1221849" cy="12218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Зелени площи</a:t>
          </a:r>
          <a:endParaRPr lang="bg-BG" sz="1100" kern="1200" dirty="0"/>
        </a:p>
      </dsp:txBody>
      <dsp:txXfrm>
        <a:off x="4015195" y="4197687"/>
        <a:ext cx="863977" cy="863977"/>
      </dsp:txXfrm>
    </dsp:sp>
    <dsp:sp modelId="{9B26858F-B741-4D9B-BBEF-4FFE7ADEF2AC}">
      <dsp:nvSpPr>
        <dsp:cNvPr id="0" name=""/>
        <dsp:cNvSpPr/>
      </dsp:nvSpPr>
      <dsp:spPr>
        <a:xfrm rot="13885714">
          <a:off x="3719055" y="3713799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 rot="10800000">
        <a:off x="3798039" y="3834311"/>
        <a:ext cx="227038" cy="247424"/>
      </dsp:txXfrm>
    </dsp:sp>
    <dsp:sp modelId="{A69C7C92-EDCE-42D1-9DA1-8343DB33596F}">
      <dsp:nvSpPr>
        <dsp:cNvPr id="0" name=""/>
        <dsp:cNvSpPr/>
      </dsp:nvSpPr>
      <dsp:spPr>
        <a:xfrm>
          <a:off x="2692895" y="2585017"/>
          <a:ext cx="1221849" cy="12218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/>
            <a:t>Социално подпомагане</a:t>
          </a:r>
          <a:endParaRPr lang="bg-BG" sz="1100" kern="1200" dirty="0"/>
        </a:p>
      </dsp:txBody>
      <dsp:txXfrm>
        <a:off x="2871831" y="2763953"/>
        <a:ext cx="863977" cy="863977"/>
      </dsp:txXfrm>
    </dsp:sp>
    <dsp:sp modelId="{ACB411BB-A8EF-4248-927D-C5575340CEAD}">
      <dsp:nvSpPr>
        <dsp:cNvPr id="0" name=""/>
        <dsp:cNvSpPr/>
      </dsp:nvSpPr>
      <dsp:spPr>
        <a:xfrm rot="16971429">
          <a:off x="3343638" y="2104786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>
        <a:off x="3381463" y="2234692"/>
        <a:ext cx="227038" cy="247424"/>
      </dsp:txXfrm>
    </dsp:sp>
    <dsp:sp modelId="{E22823CA-D7CA-48ED-88F9-EA36945AB944}">
      <dsp:nvSpPr>
        <dsp:cNvPr id="0" name=""/>
        <dsp:cNvSpPr/>
      </dsp:nvSpPr>
      <dsp:spPr>
        <a:xfrm>
          <a:off x="3100957" y="797181"/>
          <a:ext cx="1221849" cy="12218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1" kern="1200" dirty="0" smtClean="0"/>
            <a:t>Иновативни решения</a:t>
          </a:r>
          <a:endParaRPr lang="bg-BG" sz="1100" b="1" kern="1200" dirty="0"/>
        </a:p>
      </dsp:txBody>
      <dsp:txXfrm>
        <a:off x="3279893" y="976117"/>
        <a:ext cx="863977" cy="863977"/>
      </dsp:txXfrm>
    </dsp:sp>
    <dsp:sp modelId="{9E489E8B-2A05-4C77-814C-868C306EC475}">
      <dsp:nvSpPr>
        <dsp:cNvPr id="0" name=""/>
        <dsp:cNvSpPr/>
      </dsp:nvSpPr>
      <dsp:spPr>
        <a:xfrm rot="20057143">
          <a:off x="4367546" y="808071"/>
          <a:ext cx="324340" cy="4123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050" kern="1200"/>
        </a:p>
      </dsp:txBody>
      <dsp:txXfrm>
        <a:off x="4372364" y="911655"/>
        <a:ext cx="227038" cy="247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6F9FA-6AE8-4BBC-BECF-3ACB2CDCB022}" type="datetimeFigureOut">
              <a:rPr lang="bg-BG" smtClean="0"/>
              <a:t>17.5.2019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B8C42-DEA2-4788-8B25-DB5F017778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297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4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6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4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8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4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1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5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C7FC7-8BBE-4923-B8E7-CDC25F4C8E7B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A82BE-5FCD-4BB2-92B4-5600F777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9658" y="3713018"/>
            <a:ext cx="8664159" cy="2202873"/>
          </a:xfrm>
        </p:spPr>
        <p:txBody>
          <a:bodyPr>
            <a:noAutofit/>
          </a:bodyPr>
          <a:lstStyle/>
          <a:p>
            <a:r>
              <a:rPr lang="ru-RU" sz="4400" i="1" dirty="0" smtClean="0"/>
              <a:t>Интегриран подход за опазване чистотата на въздуха и повишаване на енергийната ефективност в Столична </a:t>
            </a:r>
            <a:r>
              <a:rPr lang="ru-RU" sz="4400" i="1" dirty="0" smtClean="0"/>
              <a:t>община</a:t>
            </a:r>
            <a:endParaRPr lang="en-US" sz="44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442520"/>
            <a:ext cx="1203764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28185" y="6327559"/>
            <a:ext cx="329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Й.Христова, Столична община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9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447" y="435444"/>
            <a:ext cx="9944021" cy="823444"/>
          </a:xfrm>
          <a:ln>
            <a:noFill/>
          </a:ln>
        </p:spPr>
        <p:txBody>
          <a:bodyPr>
            <a:noAutofit/>
          </a:bodyPr>
          <a:lstStyle/>
          <a:p>
            <a:r>
              <a:rPr lang="bg-BG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Постигнати резултати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bg-BG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 повишаване на енергийната ефективност в периода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2017-2018</a:t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125" y="1509004"/>
            <a:ext cx="84789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Инвестиция - 19 773 030 лв. в мерки за ЕЕ в общински сгради и общинските системи за улично осветление;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0000"/>
                </a:solidFill>
              </a:rPr>
              <a:t>Очаквано количество на с</a:t>
            </a:r>
            <a:r>
              <a:rPr lang="ru-RU" sz="2000" dirty="0" smtClean="0">
                <a:solidFill>
                  <a:srgbClr val="000000"/>
                </a:solidFill>
              </a:rPr>
              <a:t>пестена енергия в резултат от изпълнение на мерки за ЕЕ- </a:t>
            </a:r>
            <a:r>
              <a:rPr lang="ru-RU" sz="2000" b="1" dirty="0" smtClean="0">
                <a:solidFill>
                  <a:srgbClr val="000000"/>
                </a:solidFill>
              </a:rPr>
              <a:t>над 15 005 MWh/год</a:t>
            </a:r>
            <a:r>
              <a:rPr lang="ru-RU" sz="2000" dirty="0" smtClean="0">
                <a:solidFill>
                  <a:srgbClr val="000000"/>
                </a:solidFill>
              </a:rPr>
              <a:t>.;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Очаквано спестяване на емисии СО2 в резултат от изпълнение на мерките- над </a:t>
            </a:r>
            <a:r>
              <a:rPr lang="ru-RU" sz="2000" b="1" dirty="0" smtClean="0">
                <a:solidFill>
                  <a:srgbClr val="000000"/>
                </a:solidFill>
              </a:rPr>
              <a:t>6 273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тона/год.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0000"/>
                </a:solidFill>
              </a:rPr>
              <a:t>Изпълнени мерки за енергийна ефективност в над </a:t>
            </a:r>
            <a:r>
              <a:rPr lang="bg-BG" sz="2000" b="1" dirty="0" smtClean="0">
                <a:solidFill>
                  <a:srgbClr val="000000"/>
                </a:solidFill>
              </a:rPr>
              <a:t>70 общински сгради</a:t>
            </a:r>
            <a:r>
              <a:rPr lang="bg-BG" sz="2000" dirty="0" smtClean="0">
                <a:solidFill>
                  <a:srgbClr val="000000"/>
                </a:solidFill>
              </a:rPr>
              <a:t>, сред които 28 училища, 18 детски градини, 9 административни сгради и др.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bg-BG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 smtClean="0">
                <a:solidFill>
                  <a:srgbClr val="000000"/>
                </a:solidFill>
              </a:rPr>
              <a:t>През 2018 година са подменени </a:t>
            </a:r>
            <a:r>
              <a:rPr lang="bg-BG" sz="2000" b="1" dirty="0" smtClean="0">
                <a:solidFill>
                  <a:srgbClr val="000000"/>
                </a:solidFill>
              </a:rPr>
              <a:t>над 2200 </a:t>
            </a:r>
            <a:r>
              <a:rPr lang="bg-BG" sz="2000" dirty="0" smtClean="0">
                <a:solidFill>
                  <a:srgbClr val="000000"/>
                </a:solidFill>
              </a:rPr>
              <a:t>осветителни тела по основни улици и булеварди  и е подменено осветлението в </a:t>
            </a:r>
            <a:r>
              <a:rPr lang="ru-RU" sz="2000" dirty="0" smtClean="0">
                <a:solidFill>
                  <a:srgbClr val="000000"/>
                </a:solidFill>
              </a:rPr>
              <a:t>3 парка с 243 </a:t>
            </a:r>
            <a:r>
              <a:rPr lang="en-US" sz="2000" dirty="0" smtClean="0">
                <a:solidFill>
                  <a:srgbClr val="000000"/>
                </a:solidFill>
              </a:rPr>
              <a:t>LED </a:t>
            </a:r>
            <a:r>
              <a:rPr lang="ru-RU" sz="2000" dirty="0" smtClean="0">
                <a:solidFill>
                  <a:srgbClr val="000000"/>
                </a:solidFill>
              </a:rPr>
              <a:t>осветителни тела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951" y="4034127"/>
            <a:ext cx="2019403" cy="1935491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074" y="278165"/>
            <a:ext cx="10437223" cy="784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b="1" dirty="0" smtClean="0">
                <a:solidFill>
                  <a:schemeClr val="bg1"/>
                </a:solidFill>
              </a:rPr>
              <a:t>                    ДОПЪЛНИТЕЛНИ</a:t>
            </a:r>
            <a:r>
              <a:rPr lang="bg-BG" sz="4800" b="1" dirty="0" smtClean="0">
                <a:solidFill>
                  <a:schemeClr val="bg1"/>
                </a:solidFill>
              </a:rPr>
              <a:t> </a:t>
            </a:r>
            <a:r>
              <a:rPr lang="bg-BG" sz="4000" b="1" dirty="0" smtClean="0">
                <a:solidFill>
                  <a:schemeClr val="bg1"/>
                </a:solidFill>
              </a:rPr>
              <a:t>ДЕЙНОСТИ</a:t>
            </a:r>
            <a:endParaRPr lang="bg-BG" sz="4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509" y="1258888"/>
            <a:ext cx="1162984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endParaRPr lang="bg-BG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bg-BG" b="1" dirty="0" smtClean="0"/>
              <a:t>Въвличане и</a:t>
            </a:r>
            <a:r>
              <a:rPr lang="bg-BG" dirty="0" smtClean="0"/>
              <a:t> </a:t>
            </a:r>
            <a:r>
              <a:rPr lang="bg-BG" b="1" dirty="0" smtClean="0"/>
              <a:t>съвместна работа </a:t>
            </a:r>
            <a:r>
              <a:rPr lang="bg-BG" dirty="0" smtClean="0"/>
              <a:t>с гражданския сектор по темата за качество на атмосферния въздух;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bg-BG" b="1" dirty="0" smtClean="0"/>
              <a:t>Въвеждане на ограничения</a:t>
            </a:r>
            <a:r>
              <a:rPr lang="bg-BG" dirty="0" smtClean="0"/>
              <a:t> за ползване на твърдо битово отопление в социалните жилища на СО;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bg-BG" b="1" dirty="0" smtClean="0"/>
              <a:t>Визия за София 2050</a:t>
            </a:r>
            <a:r>
              <a:rPr lang="bg-BG" dirty="0" smtClean="0"/>
              <a:t>: интегриране на темата за качеството на въздуха в планираните политики;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dirty="0" smtClean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bg-BG" altLang="en-US" b="1" dirty="0"/>
              <a:t>Активен</a:t>
            </a:r>
            <a:r>
              <a:rPr lang="bg-BG" altLang="en-US" dirty="0"/>
              <a:t> </a:t>
            </a:r>
            <a:r>
              <a:rPr lang="bg-BG" altLang="en-US" b="1" dirty="0"/>
              <a:t>диалог</a:t>
            </a:r>
            <a:r>
              <a:rPr lang="bg-BG" altLang="en-US" dirty="0"/>
              <a:t> с компетентните национални органи за постигане на синергия от прилагането на мерки на общинско и национално </a:t>
            </a:r>
            <a:r>
              <a:rPr lang="bg-BG" altLang="en-US" dirty="0" smtClean="0"/>
              <a:t>ниво;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endParaRPr lang="ru-RU" altLang="bg-BG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bg-BG" altLang="bg-BG" b="1" dirty="0"/>
              <a:t>Промени в националното законодателство </a:t>
            </a:r>
            <a:r>
              <a:rPr lang="bg-BG" altLang="bg-BG" dirty="0"/>
              <a:t>за социално подпомагане, с които да се въведе изискване при предоставянето на твърди горива за </a:t>
            </a:r>
            <a:r>
              <a:rPr lang="ru-RU" altLang="bg-BG" dirty="0"/>
              <a:t>енергийно подпомагане да се предоставят само горива с по-ниски </a:t>
            </a:r>
            <a:r>
              <a:rPr lang="ru-RU" altLang="bg-BG" dirty="0" err="1"/>
              <a:t>емисионни</a:t>
            </a:r>
            <a:r>
              <a:rPr lang="ru-RU" altLang="bg-BG" dirty="0"/>
              <a:t> </a:t>
            </a:r>
            <a:r>
              <a:rPr lang="ru-RU" altLang="bg-BG" dirty="0" smtClean="0"/>
              <a:t>характеристики;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endParaRPr lang="ru-RU" altLang="bg-BG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bg-BG" b="1" dirty="0"/>
              <a:t>Въвеждане на национални стандарти</a:t>
            </a:r>
            <a:r>
              <a:rPr lang="ru-RU" altLang="bg-BG" dirty="0"/>
              <a:t> за горива за отопление –с намалени нива на сяра и пепел при въглищата и с ниски нива на влажност – при дървата; </a:t>
            </a:r>
            <a:endParaRPr lang="ru-RU" altLang="bg-BG" dirty="0" smtClean="0"/>
          </a:p>
          <a:p>
            <a:pPr marL="342900" indent="-342900">
              <a:buFont typeface="Wingdings" pitchFamily="2" charset="2"/>
              <a:buChar char="ü"/>
              <a:defRPr/>
            </a:pPr>
            <a:endParaRPr lang="ru-RU" altLang="bg-BG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bg-BG" altLang="bg-BG" b="1" dirty="0"/>
              <a:t>Национална подкрепа за финансиране </a:t>
            </a:r>
            <a:r>
              <a:rPr lang="bg-BG" altLang="bg-BG" dirty="0"/>
              <a:t>подмяната на остарели отоплителни инсталации, пречистващи въздуха системи и други мерки, щадящи околната среда за домакинствата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sz="2000" dirty="0" smtClean="0"/>
          </a:p>
          <a:p>
            <a:pPr marL="342900" indent="-342900">
              <a:buFont typeface="Wingdings" pitchFamily="2" charset="2"/>
              <a:buChar char="ü"/>
            </a:pPr>
            <a:endParaRPr lang="bg-BG" sz="20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82039" y="384577"/>
            <a:ext cx="7135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+mj-lt"/>
              </a:rPr>
              <a:t>Допълнителни дейности</a:t>
            </a:r>
            <a:endParaRPr lang="bg-BG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6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289" y="4102287"/>
            <a:ext cx="2396836" cy="1818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659" y="2513641"/>
            <a:ext cx="2414974" cy="183735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905" y="415746"/>
            <a:ext cx="9884363" cy="543283"/>
          </a:xfrm>
        </p:spPr>
        <p:txBody>
          <a:bodyPr>
            <a:noAutofit/>
          </a:bodyPr>
          <a:lstStyle/>
          <a:p>
            <a:r>
              <a:rPr lang="bg-BG" sz="3200" dirty="0" smtClean="0">
                <a:solidFill>
                  <a:schemeClr val="bg1"/>
                </a:solidFill>
              </a:rPr>
              <a:t>Основни акценти за повишаване на енергийната ефективност за 2019г</a:t>
            </a:r>
            <a:r>
              <a:rPr lang="bg-BG" sz="3200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4" y="1554883"/>
            <a:ext cx="921083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O</a:t>
            </a:r>
            <a:r>
              <a:rPr lang="ru-RU" sz="2000" dirty="0" smtClean="0"/>
              <a:t>сновен ремонт, реконструкция и внедряване на енергоефективни мерки на 26 обекта (детски градини и училища) на територията на районите „</a:t>
            </a:r>
            <a:r>
              <a:rPr lang="ru-RU" sz="2000" b="1" dirty="0" smtClean="0"/>
              <a:t>Илинден“, „Връбница“, „Надежда“, „Красна поляна“ и „Средец</a:t>
            </a:r>
            <a:r>
              <a:rPr lang="ru-RU" sz="2000" dirty="0" smtClean="0"/>
              <a:t>“ в Столична община, както и обновяване на материално-техническата база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Стойност на проекта: </a:t>
            </a:r>
            <a:r>
              <a:rPr lang="ru-RU" sz="2000" b="1" dirty="0" smtClean="0"/>
              <a:t>63 623 010,28 лв. (</a:t>
            </a:r>
            <a:r>
              <a:rPr lang="ru-RU" sz="2000" dirty="0" smtClean="0"/>
              <a:t>БФП: 57 973 285,20 лв., </a:t>
            </a:r>
            <a:r>
              <a:rPr lang="ru-RU" sz="2000" dirty="0" err="1" smtClean="0"/>
              <a:t>собствен</a:t>
            </a:r>
            <a:r>
              <a:rPr lang="ru-RU" sz="2000" dirty="0" smtClean="0"/>
              <a:t> принос –    5 649 725,08 лв.)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Период за изпълнение:</a:t>
            </a:r>
            <a:r>
              <a:rPr lang="ru-RU" sz="2000" b="1" dirty="0" smtClean="0"/>
              <a:t> </a:t>
            </a:r>
            <a:r>
              <a:rPr lang="ru-RU" sz="2000" b="1" dirty="0"/>
              <a:t>юни </a:t>
            </a:r>
            <a:r>
              <a:rPr lang="ru-RU" sz="2000" b="1" dirty="0" smtClean="0"/>
              <a:t>2018 г. – </a:t>
            </a:r>
            <a:r>
              <a:rPr lang="ru-RU" sz="2000" b="1" dirty="0"/>
              <a:t>декември 2020 </a:t>
            </a:r>
            <a:r>
              <a:rPr lang="ru-RU" sz="2000" b="1" dirty="0" smtClean="0"/>
              <a:t>г</a:t>
            </a:r>
          </a:p>
          <a:p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Финансиране:  </a:t>
            </a:r>
            <a:r>
              <a:rPr lang="ru-RU" sz="2000" b="1" dirty="0" smtClean="0"/>
              <a:t>ОП " РЕГИОНИ В РАСТЕЖ" 2014 – 2020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2787" y="1439159"/>
            <a:ext cx="1002642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Пръсъединяване </a:t>
            </a:r>
            <a:r>
              <a:rPr lang="ru-RU" sz="2000" dirty="0" smtClean="0"/>
              <a:t>на Столичната община към Глобалната инициатива </a:t>
            </a:r>
            <a:r>
              <a:rPr lang="bg-BG" sz="2000" dirty="0" smtClean="0"/>
              <a:t>„</a:t>
            </a:r>
            <a:r>
              <a:rPr lang="ru-RU" sz="2000" dirty="0" smtClean="0"/>
              <a:t>Споразумение на </a:t>
            </a:r>
            <a:r>
              <a:rPr lang="ru-RU" sz="2000" dirty="0" smtClean="0"/>
              <a:t>кметовете за климат и енергия</a:t>
            </a:r>
            <a:r>
              <a:rPr lang="bg-BG" sz="2000" dirty="0" smtClean="0"/>
              <a:t>“</a:t>
            </a:r>
            <a:r>
              <a:rPr lang="ru-RU" sz="2000" dirty="0" smtClean="0"/>
              <a:t> </a:t>
            </a:r>
            <a:r>
              <a:rPr lang="ru-RU" sz="2000" dirty="0" smtClean="0"/>
              <a:t>и ангажимент за намаляване на емисиите на СО2 с 40% до 2030 година.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Разработване на интегриран стратегически документ за климат и устойчива </a:t>
            </a:r>
            <a:r>
              <a:rPr lang="ru-RU" sz="2000" dirty="0" err="1" smtClean="0"/>
              <a:t>енергия</a:t>
            </a:r>
            <a:r>
              <a:rPr lang="ru-RU" sz="2000" dirty="0" smtClean="0"/>
              <a:t> 2021-2030.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Инвентаризация на емисиите на парникови газове за 2018г. и 2020г.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527" y="4594601"/>
            <a:ext cx="3265411" cy="1577947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1829" y="126293"/>
            <a:ext cx="10480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>
                <a:solidFill>
                  <a:schemeClr val="bg1"/>
                </a:solidFill>
                <a:latin typeface="+mj-lt"/>
              </a:rPr>
              <a:t>Основни акценти за повишаване на енергийната ефективност за 2019г.</a:t>
            </a:r>
            <a:endParaRPr lang="bg-BG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57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53491" y="278165"/>
            <a:ext cx="9337964" cy="784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bg-BG" sz="4800" b="1" dirty="0" smtClean="0">
                <a:solidFill>
                  <a:schemeClr val="bg1"/>
                </a:solidFill>
              </a:rPr>
              <a:t>     </a:t>
            </a:r>
            <a:r>
              <a:rPr lang="bg-BG" altLang="bg-BG" sz="4000" b="1" dirty="0" smtClean="0">
                <a:solidFill>
                  <a:schemeClr val="bg1"/>
                </a:solidFill>
              </a:rPr>
              <a:t>СИНЕРГИЯ НА ДЕЙСТВИЯТА</a:t>
            </a:r>
            <a:endParaRPr lang="en-US" altLang="bg-BG" sz="4000" b="1" dirty="0" smtClean="0">
              <a:solidFill>
                <a:schemeClr val="bg1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6189" y="278165"/>
            <a:ext cx="977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err="1" smtClean="0">
                <a:solidFill>
                  <a:schemeClr val="bg1"/>
                </a:solidFill>
                <a:latin typeface="+mj-lt"/>
              </a:rPr>
              <a:t>Синергия</a:t>
            </a:r>
            <a:r>
              <a:rPr lang="bg-BG" sz="3200" dirty="0" smtClean="0">
                <a:solidFill>
                  <a:schemeClr val="bg1"/>
                </a:solidFill>
                <a:latin typeface="+mj-lt"/>
              </a:rPr>
              <a:t> на действията</a:t>
            </a:r>
            <a:endParaRPr lang="bg-BG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72452393"/>
              </p:ext>
            </p:extLst>
          </p:nvPr>
        </p:nvGraphicFramePr>
        <p:xfrm>
          <a:off x="388307" y="1434251"/>
          <a:ext cx="10728183" cy="524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15" y="2943812"/>
            <a:ext cx="1730158" cy="187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7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6440" y="5289101"/>
            <a:ext cx="1093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i="1" dirty="0"/>
              <a:t>Устойчиво управление на качеството на атмосферния въздух – интегриране на темата във всички секторни политики.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715" y="187890"/>
            <a:ext cx="2191750" cy="271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" y="5032122"/>
            <a:ext cx="1215023" cy="122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6369" y="2625970"/>
            <a:ext cx="7197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dirty="0" smtClean="0"/>
              <a:t>БЛАГОДАРЯ ЗА ВНИМАНИЕТО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805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59388" y="988653"/>
            <a:ext cx="10343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37674" y="1756611"/>
            <a:ext cx="104795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400" dirty="0" smtClean="0"/>
              <a:t>                                                              </a:t>
            </a:r>
            <a:r>
              <a:rPr lang="bg-BG" sz="4000" dirty="0" smtClean="0"/>
              <a:t>София </a:t>
            </a:r>
          </a:p>
          <a:p>
            <a:pPr algn="just"/>
            <a:r>
              <a:rPr lang="bg-BG" sz="4000" dirty="0" smtClean="0"/>
              <a:t>               </a:t>
            </a:r>
            <a:r>
              <a:rPr lang="en-US" sz="4000" dirty="0" smtClean="0"/>
              <a:t>    </a:t>
            </a:r>
            <a:r>
              <a:rPr lang="bg-BG" sz="4000" dirty="0" smtClean="0"/>
              <a:t> е първият град в България </a:t>
            </a:r>
          </a:p>
          <a:p>
            <a:pPr algn="just"/>
            <a:r>
              <a:rPr lang="bg-BG" sz="4000" dirty="0" smtClean="0"/>
              <a:t>          с Програма за подобряване качеството </a:t>
            </a:r>
          </a:p>
          <a:p>
            <a:pPr algn="just"/>
            <a:r>
              <a:rPr lang="bg-BG" sz="4000" dirty="0" smtClean="0"/>
              <a:t>                     на атмосферния въздух </a:t>
            </a:r>
            <a:endParaRPr lang="bg-BG" sz="2400" b="1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1217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1424792"/>
            <a:ext cx="10515600" cy="4875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bg-BG" sz="3400" b="1" dirty="0"/>
              <a:t>В последните </a:t>
            </a:r>
            <a:r>
              <a:rPr lang="bg-BG" sz="3400" b="1" dirty="0" smtClean="0"/>
              <a:t>години</a:t>
            </a:r>
            <a:r>
              <a:rPr lang="en-US" sz="3400" b="1" dirty="0" smtClean="0"/>
              <a:t> </a:t>
            </a:r>
            <a:r>
              <a:rPr lang="ru-RU" sz="3400" b="1" dirty="0" err="1" smtClean="0"/>
              <a:t>са</a:t>
            </a:r>
            <a:r>
              <a:rPr lang="bg-BG" sz="3400" b="1" dirty="0" smtClean="0"/>
              <a:t>:</a:t>
            </a:r>
            <a:endParaRPr lang="en-US" sz="3400" b="1" dirty="0" smtClean="0"/>
          </a:p>
          <a:p>
            <a:pPr marL="0" indent="0">
              <a:buNone/>
            </a:pPr>
            <a:endParaRPr lang="bg-BG" sz="3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/>
              <a:t>Обновени </a:t>
            </a:r>
            <a:r>
              <a:rPr lang="bg-BG" dirty="0" smtClean="0"/>
              <a:t>над </a:t>
            </a:r>
            <a:r>
              <a:rPr lang="bg-BG" dirty="0" smtClean="0"/>
              <a:t>90</a:t>
            </a:r>
            <a:r>
              <a:rPr lang="bg-BG" dirty="0"/>
              <a:t>% от тролеите и </a:t>
            </a:r>
            <a:r>
              <a:rPr lang="bg-BG" dirty="0" smtClean="0"/>
              <a:t>над 90% </a:t>
            </a:r>
            <a:r>
              <a:rPr lang="bg-BG" dirty="0"/>
              <a:t>от </a:t>
            </a:r>
            <a:r>
              <a:rPr lang="bg-BG" dirty="0" smtClean="0"/>
              <a:t>автобусите в София.</a:t>
            </a:r>
            <a:endParaRPr lang="bg-B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/>
              <a:t>Изградени </a:t>
            </a:r>
            <a:r>
              <a:rPr lang="bg-BG" dirty="0" smtClean="0"/>
              <a:t>над 40</a:t>
            </a:r>
            <a:r>
              <a:rPr lang="bg-BG" dirty="0" smtClean="0"/>
              <a:t> </a:t>
            </a:r>
            <a:r>
              <a:rPr lang="bg-BG" dirty="0"/>
              <a:t>км нови </a:t>
            </a:r>
            <a:r>
              <a:rPr lang="bg-BG" dirty="0" err="1"/>
              <a:t>метролинии</a:t>
            </a:r>
            <a:r>
              <a:rPr lang="bg-BG" dirty="0"/>
              <a:t>, 350 000 души дневно </a:t>
            </a:r>
            <a:r>
              <a:rPr lang="bg-BG" dirty="0" smtClean="0"/>
              <a:t>използват метрото, </a:t>
            </a:r>
            <a:r>
              <a:rPr lang="bg-BG" dirty="0"/>
              <a:t>спестени са </a:t>
            </a:r>
            <a:r>
              <a:rPr lang="bg-BG" dirty="0" smtClean="0"/>
              <a:t>79 </a:t>
            </a:r>
            <a:r>
              <a:rPr lang="bg-BG" dirty="0"/>
              <a:t>000 т. е</a:t>
            </a:r>
            <a:r>
              <a:rPr lang="bg-BG" dirty="0" smtClean="0"/>
              <a:t>мисии/г</a:t>
            </a:r>
            <a:r>
              <a:rPr lang="bg-BG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 smtClean="0"/>
              <a:t>Изградени </a:t>
            </a:r>
            <a:r>
              <a:rPr lang="bg-BG" dirty="0"/>
              <a:t>кръстовища на две </a:t>
            </a:r>
            <a:r>
              <a:rPr lang="bg-BG" dirty="0" smtClean="0"/>
              <a:t>нива.</a:t>
            </a:r>
            <a:endParaRPr lang="bg-B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 err="1" smtClean="0"/>
              <a:t>Финализирани</a:t>
            </a:r>
            <a:r>
              <a:rPr lang="bg-BG" dirty="0" smtClean="0"/>
              <a:t> изграждането </a:t>
            </a:r>
            <a:r>
              <a:rPr lang="bg-BG" dirty="0"/>
              <a:t>на Южната дъга </a:t>
            </a:r>
            <a:r>
              <a:rPr lang="bg-BG" dirty="0" smtClean="0"/>
              <a:t>и внедряването на </a:t>
            </a:r>
            <a:r>
              <a:rPr lang="bg-BG" dirty="0"/>
              <a:t>интелигентна система за управление на градския </a:t>
            </a:r>
            <a:r>
              <a:rPr lang="bg-BG" dirty="0" smtClean="0"/>
              <a:t>транспорт.</a:t>
            </a:r>
            <a:endParaRPr lang="bg-B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 smtClean="0"/>
              <a:t>Подменени </a:t>
            </a:r>
            <a:r>
              <a:rPr lang="bg-BG" dirty="0"/>
              <a:t>отоплителните инсталации </a:t>
            </a:r>
            <a:r>
              <a:rPr lang="bg-BG" dirty="0" smtClean="0"/>
              <a:t>в </a:t>
            </a:r>
            <a:r>
              <a:rPr lang="bg-BG" dirty="0"/>
              <a:t>над 170 общински училища и детски </a:t>
            </a:r>
            <a:r>
              <a:rPr lang="bg-BG" dirty="0" smtClean="0"/>
              <a:t>градини заедно с въвеждането на допълнителни мерки за енергийна ефективност.</a:t>
            </a:r>
            <a:endParaRPr lang="bg-B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dirty="0" smtClean="0"/>
              <a:t>Взети мерки за поддръжка на </a:t>
            </a:r>
            <a:r>
              <a:rPr lang="bg-BG" dirty="0"/>
              <a:t>зелената </a:t>
            </a:r>
            <a:r>
              <a:rPr lang="bg-BG" dirty="0" smtClean="0"/>
              <a:t>система - </a:t>
            </a:r>
            <a:r>
              <a:rPr lang="bg-BG" dirty="0"/>
              <a:t>засадени са над </a:t>
            </a:r>
            <a:r>
              <a:rPr lang="bg-BG" dirty="0" smtClean="0"/>
              <a:t>6500 дървета </a:t>
            </a:r>
            <a:r>
              <a:rPr lang="bg-BG" dirty="0"/>
              <a:t>по основни улици и булеварди, паркове и градини и над 1000 дка залесени територии в крайградските </a:t>
            </a:r>
            <a:r>
              <a:rPr lang="bg-BG" dirty="0" smtClean="0"/>
              <a:t>райони.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bg-BG" dirty="0"/>
          </a:p>
          <a:p>
            <a:pPr marL="0" indent="0">
              <a:buNone/>
            </a:pPr>
            <a:r>
              <a:rPr lang="bg-BG" dirty="0" smtClean="0"/>
              <a:t>        </a:t>
            </a:r>
            <a:r>
              <a:rPr lang="bg-BG" sz="3100" b="1" u="sng" dirty="0"/>
              <a:t>Всичко това води до качествена промяна в структурата на атмосферния </a:t>
            </a:r>
            <a:r>
              <a:rPr lang="bg-BG" sz="3100" b="1" u="sng" dirty="0" smtClean="0"/>
              <a:t>въздух</a:t>
            </a:r>
            <a:endParaRPr lang="bg-BG" b="1" u="sng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4" y="5341503"/>
            <a:ext cx="7429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59388" y="988653"/>
            <a:ext cx="10343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74750" y="1634984"/>
            <a:ext cx="97218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defRPr/>
            </a:pPr>
            <a:r>
              <a:rPr lang="bg-BG" altLang="bg-BG" sz="2000" b="1" dirty="0" smtClean="0"/>
              <a:t>В резултат на изпълнението на мерките до момента:</a:t>
            </a:r>
            <a:endParaRPr lang="bg-BG" altLang="bg-BG" sz="2000" b="1" dirty="0" smtClean="0"/>
          </a:p>
          <a:p>
            <a:pPr lvl="1" algn="just">
              <a:defRPr/>
            </a:pPr>
            <a:endParaRPr lang="bg-BG" altLang="bg-BG" sz="2000" b="1" dirty="0" smtClean="0"/>
          </a:p>
          <a:p>
            <a:pPr lvl="1" algn="just">
              <a:defRPr/>
            </a:pPr>
            <a:endParaRPr lang="bg-BG" altLang="bg-BG" sz="2000" b="1" dirty="0" smtClean="0"/>
          </a:p>
          <a:p>
            <a:pPr lvl="1" algn="just">
              <a:defRPr/>
            </a:pPr>
            <a:r>
              <a:rPr lang="bg-BG" altLang="bg-BG" sz="2000" dirty="0" smtClean="0"/>
              <a:t>Нивата на </a:t>
            </a:r>
            <a:r>
              <a:rPr lang="bg-BG" altLang="bg-BG" sz="2000" dirty="0" err="1" smtClean="0"/>
              <a:t>бензен</a:t>
            </a:r>
            <a:r>
              <a:rPr lang="bg-BG" altLang="bg-BG" sz="2000" dirty="0" smtClean="0"/>
              <a:t>,</a:t>
            </a:r>
            <a:r>
              <a:rPr lang="en-US" altLang="bg-BG" sz="2000" dirty="0" smtClean="0"/>
              <a:t> </a:t>
            </a:r>
            <a:r>
              <a:rPr lang="bg-BG" altLang="bg-BG" sz="2000" dirty="0" smtClean="0"/>
              <a:t>серен диоксид, олово, въглероден окис, азотен диоксид  </a:t>
            </a:r>
            <a:r>
              <a:rPr lang="bg-BG" altLang="bg-BG" sz="2000" b="1" u="sng" dirty="0" smtClean="0"/>
              <a:t>се поддържат трайно под нормите</a:t>
            </a:r>
          </a:p>
          <a:p>
            <a:pPr algn="ctr">
              <a:defRPr/>
            </a:pPr>
            <a:endParaRPr lang="bg-BG" altLang="bg-BG" sz="2000" dirty="0" smtClean="0"/>
          </a:p>
          <a:p>
            <a:pPr algn="ctr">
              <a:defRPr/>
            </a:pPr>
            <a:endParaRPr lang="bg-BG" altLang="bg-BG" sz="2000" dirty="0" smtClean="0"/>
          </a:p>
          <a:p>
            <a:pPr algn="ctr">
              <a:defRPr/>
            </a:pPr>
            <a:endParaRPr lang="en-US" altLang="bg-BG" sz="2000" dirty="0"/>
          </a:p>
          <a:p>
            <a:pPr lvl="1" algn="just">
              <a:defRPr/>
            </a:pPr>
            <a:r>
              <a:rPr lang="bg-BG" altLang="bg-BG" sz="2000" b="1" dirty="0" smtClean="0"/>
              <a:t>Намаляването </a:t>
            </a:r>
            <a:r>
              <a:rPr lang="bg-BG" altLang="bg-BG" sz="2000" b="1" dirty="0"/>
              <a:t>на ФПЧ</a:t>
            </a:r>
            <a:r>
              <a:rPr lang="bg-BG" altLang="bg-BG" sz="2000" dirty="0"/>
              <a:t> е последен наднормен замърсител, предизвикателство, с което СО трябва да се справи,  като Програмата за КАВ е насочена към него.</a:t>
            </a:r>
          </a:p>
          <a:p>
            <a:pPr marL="214313" indent="-214313"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  <a:defRPr/>
            </a:pPr>
            <a:endParaRPr lang="bg-BG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0" y="2650430"/>
            <a:ext cx="8477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9" y="4269026"/>
            <a:ext cx="9239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02707" y="83127"/>
            <a:ext cx="9591716" cy="1240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bg-BG" sz="3200" dirty="0" smtClean="0">
                <a:solidFill>
                  <a:schemeClr val="bg1"/>
                </a:solidFill>
              </a:rPr>
              <a:t>Основни идентифицирани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bg-BG" sz="3200" dirty="0" smtClean="0">
                <a:solidFill>
                  <a:schemeClr val="bg1"/>
                </a:solidFill>
              </a:rPr>
              <a:t>замърсители </a:t>
            </a:r>
            <a:endParaRPr lang="bg-BG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4" y="1323680"/>
            <a:ext cx="7664117" cy="5024948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2105527"/>
            <a:ext cx="9483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bg-BG" altLang="bg-BG" sz="2400" dirty="0" smtClean="0">
                <a:cs typeface="Times New Roman" panose="02020603050405020304" pitchFamily="18" charset="0"/>
              </a:rPr>
              <a:t>Енергийна ефективност на общински сгради, ВЕИ;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altLang="bg-BG" sz="24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bg-BG" altLang="bg-BG" sz="2400" dirty="0" smtClean="0">
                <a:cs typeface="Times New Roman" panose="02020603050405020304" pitchFamily="18" charset="0"/>
              </a:rPr>
              <a:t>П</a:t>
            </a:r>
            <a:r>
              <a:rPr lang="en-US" altLang="bg-BG" sz="2400" dirty="0" err="1" smtClean="0">
                <a:cs typeface="Times New Roman" panose="02020603050405020304" pitchFamily="18" charset="0"/>
              </a:rPr>
              <a:t>одмяна</a:t>
            </a:r>
            <a:r>
              <a:rPr lang="en-US" altLang="bg-BG" sz="2400" dirty="0" smtClean="0">
                <a:cs typeface="Times New Roman" panose="02020603050405020304" pitchFamily="18" charset="0"/>
              </a:rPr>
              <a:t> </a:t>
            </a:r>
            <a:r>
              <a:rPr lang="en-US" altLang="bg-BG" sz="2400" dirty="0" err="1" smtClean="0">
                <a:cs typeface="Times New Roman" panose="02020603050405020304" pitchFamily="18" charset="0"/>
              </a:rPr>
              <a:t>на</a:t>
            </a:r>
            <a:r>
              <a:rPr lang="en-US" altLang="bg-BG" sz="2400" dirty="0" smtClean="0">
                <a:cs typeface="Times New Roman" panose="02020603050405020304" pitchFamily="18" charset="0"/>
              </a:rPr>
              <a:t> </a:t>
            </a:r>
            <a:r>
              <a:rPr lang="bg-BG" altLang="bg-BG" sz="2400" dirty="0" smtClean="0">
                <a:cs typeface="Times New Roman" panose="02020603050405020304" pitchFamily="18" charset="0"/>
              </a:rPr>
              <a:t>отоплителни </a:t>
            </a:r>
            <a:r>
              <a:rPr lang="en-US" altLang="bg-BG" sz="2400" dirty="0" err="1" smtClean="0">
                <a:cs typeface="Times New Roman" panose="02020603050405020304" pitchFamily="18" charset="0"/>
              </a:rPr>
              <a:t>инсталации</a:t>
            </a:r>
            <a:r>
              <a:rPr lang="en-US" altLang="bg-BG" sz="2400" dirty="0" smtClean="0">
                <a:cs typeface="Times New Roman" panose="02020603050405020304" pitchFamily="18" charset="0"/>
              </a:rPr>
              <a:t> в </a:t>
            </a:r>
            <a:r>
              <a:rPr lang="en-US" altLang="bg-BG" sz="2400" dirty="0" err="1" smtClean="0">
                <a:cs typeface="Times New Roman" panose="02020603050405020304" pitchFamily="18" charset="0"/>
              </a:rPr>
              <a:t>общински</a:t>
            </a:r>
            <a:r>
              <a:rPr lang="en-US" altLang="bg-BG" sz="2400" dirty="0" smtClean="0">
                <a:cs typeface="Times New Roman" panose="02020603050405020304" pitchFamily="18" charset="0"/>
              </a:rPr>
              <a:t> </a:t>
            </a:r>
            <a:r>
              <a:rPr lang="en-US" altLang="bg-BG" sz="2400" dirty="0" err="1" smtClean="0">
                <a:cs typeface="Times New Roman" panose="02020603050405020304" pitchFamily="18" charset="0"/>
              </a:rPr>
              <a:t>сгради</a:t>
            </a:r>
            <a:r>
              <a:rPr lang="bg-BG" altLang="bg-BG" sz="2400" dirty="0" smtClean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altLang="bg-BG" sz="24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bg-BG" altLang="bg-BG" sz="2400" dirty="0" smtClean="0">
                <a:cs typeface="Times New Roman" panose="02020603050405020304" pitchFamily="18" charset="0"/>
              </a:rPr>
              <a:t>Използване на пелети, за отопление на общински детски градини и училища;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altLang="bg-BG" sz="24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bg-BG" altLang="bg-BG" sz="2400" dirty="0" smtClean="0"/>
              <a:t>Пилотен проект за въвеждане в домакинствата на филтри;</a:t>
            </a:r>
          </a:p>
          <a:p>
            <a:pPr marL="342900" indent="-342900">
              <a:buFont typeface="Wingdings" pitchFamily="2" charset="2"/>
              <a:buChar char="ü"/>
            </a:pPr>
            <a:endParaRPr lang="bg-BG" altLang="bg-BG" sz="2400" dirty="0" smtClean="0"/>
          </a:p>
          <a:p>
            <a:pPr marL="457200" indent="-457200">
              <a:buFont typeface="Wingdings" pitchFamily="2" charset="2"/>
              <a:buChar char="ü"/>
            </a:pPr>
            <a:endParaRPr lang="bg-BG" altLang="bg-BG" sz="3200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40" y="4378005"/>
            <a:ext cx="1917321" cy="146538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08520" y="2568825"/>
            <a:ext cx="10864241" cy="1323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altLang="bg-BG" sz="3200" b="1" dirty="0" smtClean="0">
                <a:solidFill>
                  <a:schemeClr val="bg1"/>
                </a:solidFill>
              </a:rPr>
              <a:t>Пилотен проект за подмяна на домакински печки</a:t>
            </a:r>
            <a:r>
              <a:rPr lang="en-US" altLang="bg-BG" sz="3200" b="1" dirty="0" smtClean="0">
                <a:solidFill>
                  <a:schemeClr val="bg1"/>
                </a:solidFill>
              </a:rPr>
              <a:t> – </a:t>
            </a:r>
            <a:r>
              <a:rPr lang="bg-BG" altLang="bg-BG" sz="3200" b="1" dirty="0" smtClean="0">
                <a:solidFill>
                  <a:schemeClr val="bg1"/>
                </a:solidFill>
              </a:rPr>
              <a:t>район Нови Искър</a:t>
            </a:r>
            <a:endParaRPr lang="bg-BG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40" y="2924077"/>
            <a:ext cx="2528726" cy="1683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25" y="1423687"/>
            <a:ext cx="5907505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1D2129"/>
                </a:solidFill>
                <a:latin typeface="+mj-lt"/>
              </a:rPr>
              <a:t>Безвъзмездно предоставяне на печки на 30 домакинства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Безвъзмездно предоставяне на пелети за 1 </a:t>
            </a:r>
            <a:r>
              <a:rPr lang="ru-RU" i="0" dirty="0" err="1" smtClean="0">
                <a:solidFill>
                  <a:srgbClr val="1D2129"/>
                </a:solidFill>
                <a:effectLst/>
                <a:latin typeface="+mj-lt"/>
              </a:rPr>
              <a:t>отоплителен</a:t>
            </a: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 сезон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i="0" dirty="0" smtClean="0">
              <a:solidFill>
                <a:srgbClr val="1D2129"/>
              </a:solidFill>
              <a:effectLst/>
              <a:latin typeface="+mj-lt"/>
            </a:endParaRPr>
          </a:p>
          <a:p>
            <a:r>
              <a:rPr lang="ru-RU" b="1" dirty="0" smtClean="0">
                <a:solidFill>
                  <a:srgbClr val="1D2129"/>
                </a:solidFill>
                <a:latin typeface="+mj-lt"/>
              </a:rPr>
              <a:t>Ползи от проекта:</a:t>
            </a:r>
            <a:endParaRPr lang="ru-RU" b="1" i="0" dirty="0" smtClean="0">
              <a:solidFill>
                <a:srgbClr val="1D2129"/>
              </a:solidFill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1D2129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D2129"/>
                </a:solidFill>
                <a:latin typeface="+mj-lt"/>
              </a:rPr>
              <a:t>К</a:t>
            </a: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оефициентът на ефективност на пелетите е около 90%, а на дърва и въглища – около 40%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Топлината, излъчвана при горене на пелети, е 2,5 пъти повече от топлината при горене на дърва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Получената пепел от пелетите е 20 пъти по-малко от пепелта след изгарянето на същото количество дърва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0" dirty="0" smtClean="0">
                <a:solidFill>
                  <a:srgbClr val="1D2129"/>
                </a:solidFill>
                <a:effectLst/>
                <a:latin typeface="+mj-lt"/>
              </a:rPr>
              <a:t>Отоплението на пелети ще намали с над 40 % отделяните емисии на фини прахови частици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100" dirty="0">
              <a:solidFill>
                <a:srgbClr val="1D2129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ru-RU" sz="2000" i="0" dirty="0" smtClean="0">
              <a:solidFill>
                <a:srgbClr val="1D2129"/>
              </a:solidFill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30" y="1582956"/>
            <a:ext cx="2233605" cy="1648698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53019" y="181670"/>
            <a:ext cx="10221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+mj-lt"/>
              </a:rPr>
              <a:t>Пилотен проект за предоставяне на домакински печки в район Бели Искър</a:t>
            </a:r>
            <a:endParaRPr lang="bg-BG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3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8303" y="1459113"/>
            <a:ext cx="78112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altLang="bg-BG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bg-BG" altLang="bg-BG" sz="2000" dirty="0" smtClean="0"/>
              <a:t>През март </a:t>
            </a:r>
            <a:r>
              <a:rPr lang="en-US" altLang="bg-BG" sz="2000" dirty="0" smtClean="0"/>
              <a:t>2019 </a:t>
            </a:r>
            <a:r>
              <a:rPr lang="bg-BG" altLang="bg-BG" sz="2000" dirty="0" smtClean="0"/>
              <a:t>СО стартира кампания за подмяна на отоплителни инсталации на дърва и въглища на </a:t>
            </a:r>
            <a:r>
              <a:rPr lang="bg-BG" altLang="bg-BG" sz="2000" dirty="0" err="1" smtClean="0"/>
              <a:t>домакинств</a:t>
            </a:r>
            <a:r>
              <a:rPr lang="en-US" altLang="bg-BG" sz="2000" dirty="0" smtClean="0"/>
              <a:t>a</a:t>
            </a:r>
            <a:r>
              <a:rPr lang="bg-BG" altLang="bg-BG" sz="2000" dirty="0" smtClean="0"/>
              <a:t>.</a:t>
            </a:r>
            <a:endParaRPr lang="en-US" altLang="bg-BG" sz="2000" dirty="0" smtClean="0"/>
          </a:p>
          <a:p>
            <a:pPr marL="285750" indent="-285750">
              <a:buFont typeface="Wingdings" pitchFamily="2" charset="2"/>
              <a:buChar char="ü"/>
            </a:pPr>
            <a:endParaRPr lang="en-US" altLang="bg-BG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bg-BG" altLang="bg-BG" sz="2000" dirty="0" smtClean="0"/>
              <a:t>2000 </a:t>
            </a:r>
            <a:r>
              <a:rPr lang="bg-BG" altLang="bg-BG" sz="2000" dirty="0"/>
              <a:t>заявления получени за по-малко от </a:t>
            </a:r>
            <a:r>
              <a:rPr lang="bg-BG" altLang="bg-BG" sz="2000" dirty="0" smtClean="0"/>
              <a:t>месец.</a:t>
            </a:r>
            <a:endParaRPr lang="en-US" altLang="bg-BG" sz="2000" dirty="0" smtClean="0"/>
          </a:p>
          <a:p>
            <a:pPr marL="285750" indent="-285750">
              <a:buFont typeface="Wingdings" pitchFamily="2" charset="2"/>
              <a:buChar char="ü"/>
            </a:pPr>
            <a:endParaRPr lang="en-US" altLang="bg-BG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bg-BG" altLang="bg-BG" sz="2000" dirty="0"/>
              <a:t> </a:t>
            </a:r>
            <a:r>
              <a:rPr lang="en-US" altLang="bg-BG" sz="2000" dirty="0"/>
              <a:t>3 </a:t>
            </a:r>
            <a:r>
              <a:rPr lang="bg-BG" altLang="bg-BG" sz="2000" dirty="0"/>
              <a:t>– месечен период за първоначално заявяване на </a:t>
            </a:r>
            <a:r>
              <a:rPr lang="bg-BG" altLang="bg-BG" sz="2000" dirty="0" smtClean="0"/>
              <a:t>интерес.</a:t>
            </a:r>
            <a:r>
              <a:rPr lang="en-US" altLang="bg-BG" sz="2000" dirty="0" smtClean="0"/>
              <a:t> </a:t>
            </a:r>
            <a:endParaRPr lang="en-US" altLang="bg-BG" sz="2000" dirty="0"/>
          </a:p>
          <a:p>
            <a:pPr marL="285750" indent="-285750">
              <a:buFont typeface="Wingdings" pitchFamily="2" charset="2"/>
              <a:buChar char="ü"/>
            </a:pPr>
            <a:endParaRPr lang="bg-BG" altLang="bg-BG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bg-BG" altLang="bg-BG" sz="2000" dirty="0" smtClean="0"/>
              <a:t>Подмяната </a:t>
            </a:r>
            <a:r>
              <a:rPr lang="bg-BG" altLang="bg-BG" sz="2000" dirty="0"/>
              <a:t>ще се финансира от два източника ОПОС </a:t>
            </a:r>
            <a:r>
              <a:rPr lang="en-US" altLang="bg-BG" sz="2000" dirty="0"/>
              <a:t>2014-2020 </a:t>
            </a:r>
            <a:r>
              <a:rPr lang="bg-BG" altLang="bg-BG" sz="2000" dirty="0"/>
              <a:t>и Програма ЛАЙФ на </a:t>
            </a:r>
            <a:r>
              <a:rPr lang="bg-BG" altLang="bg-BG" sz="2000" dirty="0" smtClean="0"/>
              <a:t>ЕК.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altLang="bg-BG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bg-BG" altLang="bg-BG" sz="2000" dirty="0"/>
              <a:t>20 000 домакинства с подменени инсталации за </a:t>
            </a:r>
            <a:r>
              <a:rPr lang="bg-BG" altLang="bg-BG" sz="2000" dirty="0" smtClean="0"/>
              <a:t>период от 3 години.</a:t>
            </a:r>
            <a:endParaRPr lang="bg-BG" altLang="bg-BG" sz="2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8" y="156598"/>
            <a:ext cx="3679028" cy="2026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11" y="1626692"/>
            <a:ext cx="1062681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На територията на София има над 700 общински сгради - училища, детски градини, социални заведения, административни сгради и др.;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 над </a:t>
            </a:r>
            <a:r>
              <a:rPr lang="ru-RU" sz="2000" dirty="0" smtClean="0"/>
              <a:t>120 </a:t>
            </a:r>
            <a:r>
              <a:rPr lang="ru-RU" sz="2000" dirty="0" smtClean="0"/>
              <a:t>сгради е изпълнен пълен пакет от енергоспестяващи мерки, предписани в енергийните обледвания;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 95% от сградите-общинска собственост е изпълнена поне една мярка за повишаване на енергийната ефективност;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Ежегодно се извършват дейности за обновяване на сградите-общинска собственост и повишаване на тяхната енергийна ефективност, като това включва пълен или частичен пакет от енергоспестяващи мерки;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 резултат на изпълнените проекти и мерки, според данните от последната инвентаризация на емисиите на СО2, към 2015 година Столичната община е постигнала 10% спестявания и е реализирала половината от целта си за периода 2012-2020г.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8"/>
            <a:ext cx="12192000" cy="1102290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923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0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1045</Words>
  <Application>Microsoft Office PowerPoint</Application>
  <PresentationFormat>Custom</PresentationFormat>
  <Paragraphs>117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Интегриран подход за опазване чистотата на въздуха и повишаване на енергийната ефективност в Столична община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Постигнати резултати за повишаване на енергийната ефективност в периода 2017-2018 </vt:lpstr>
      <vt:lpstr>PowerPoint Presentation</vt:lpstr>
      <vt:lpstr>Основни акценти за повишаване на енергийната ефективност за 2019г.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Енергийна ефективност</dc:title>
  <dc:creator>ANovakova</dc:creator>
  <cp:lastModifiedBy>Ioana Hristova</cp:lastModifiedBy>
  <cp:revision>50</cp:revision>
  <dcterms:created xsi:type="dcterms:W3CDTF">2019-05-07T11:22:05Z</dcterms:created>
  <dcterms:modified xsi:type="dcterms:W3CDTF">2019-05-17T12:38:17Z</dcterms:modified>
</cp:coreProperties>
</file>