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76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0" r:id="rId3"/>
    <p:sldId id="270" r:id="rId4"/>
    <p:sldId id="272" r:id="rId5"/>
    <p:sldId id="281" r:id="rId6"/>
    <p:sldId id="279" r:id="rId7"/>
    <p:sldId id="273" r:id="rId8"/>
    <p:sldId id="274" r:id="rId9"/>
    <p:sldId id="277" r:id="rId10"/>
    <p:sldId id="275" r:id="rId11"/>
    <p:sldId id="276" r:id="rId12"/>
    <p:sldId id="282" r:id="rId13"/>
    <p:sldId id="283" r:id="rId14"/>
    <p:sldId id="284" r:id="rId1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B00"/>
    <a:srgbClr val="E6A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8" autoAdjust="0"/>
  </p:normalViewPr>
  <p:slideViewPr>
    <p:cSldViewPr>
      <p:cViewPr>
        <p:scale>
          <a:sx n="82" d="100"/>
          <a:sy n="82" d="100"/>
        </p:scale>
        <p:origin x="-48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30437-FDE8-46B9-9685-392011CD25BD}" type="datetimeFigureOut">
              <a:rPr lang="bg-BG" smtClean="0"/>
              <a:pPr/>
              <a:t>16.4.2019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7DDDD-360D-4A34-95AC-E69B1762C667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3A719-4E30-4986-B3C4-EC4BA66ED46B}" type="datetimeFigureOut">
              <a:rPr lang="bg-BG" smtClean="0"/>
              <a:pPr/>
              <a:t>16.4.2019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342C7-B8DE-4C8E-84F8-AA93FFB43570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6F8A-747B-4C1A-ABB1-0B37D1F3CE76}" type="datetime1">
              <a:rPr lang="bg-BG" smtClean="0"/>
              <a:t>23.4.2019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17 May, Sofia,                                   8th Regional Energy Conference   Today’s Agenda of The Regional Energy Development – Priorities, Technologies, Markets 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E88A-54DC-4A84-9186-3809B00C97E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66FC-7715-4323-91E4-5EC3C42B9CDF}" type="datetime1">
              <a:rPr lang="bg-BG" smtClean="0"/>
              <a:t>23.4.2019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17 May, Sofia,                                   8th Regional Energy Conference   Today’s Agenda of The Regional Energy Development – Priorities, Technologies, Markets 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E88A-54DC-4A84-9186-3809B00C97E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80B85-952F-4C76-8C5C-EA91108666A0}" type="datetime1">
              <a:rPr lang="bg-BG" smtClean="0"/>
              <a:t>23.4.2019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17 May, Sofia,                                   8th Regional Energy Conference   Today’s Agenda of The Regional Energy Development – Priorities, Technologies, Markets 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E88A-54DC-4A84-9186-3809B00C97E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923C-3735-4B21-A167-4C8E6A4950F7}" type="datetime1">
              <a:rPr lang="bg-BG" smtClean="0"/>
              <a:t>23.4.2019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17 May, Sofia,                                   8th Regional Energy Conference   Today’s Agenda of The Regional Energy Development – Priorities, Technologies, Markets 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E88A-54DC-4A84-9186-3809B00C97E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E3DE-98BB-4B12-B2D3-54397EA61EB5}" type="datetime1">
              <a:rPr lang="bg-BG" smtClean="0"/>
              <a:t>23.4.2019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17 May, Sofia,                                   8th Regional Energy Conference   Today’s Agenda of The Regional Energy Development – Priorities, Technologies, Markets 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E88A-54DC-4A84-9186-3809B00C97E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557B-1A57-4586-A7B9-803038DFF6AD}" type="datetime1">
              <a:rPr lang="bg-BG" smtClean="0"/>
              <a:t>23.4.2019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17 May, Sofia,                                   8th Regional Energy Conference   Today’s Agenda of The Regional Energy Development – Priorities, Technologies, Markets 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E88A-54DC-4A84-9186-3809B00C97E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9975-7F96-4FFD-957F-941DC58A3627}" type="datetime1">
              <a:rPr lang="bg-BG" smtClean="0"/>
              <a:t>23.4.2019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17 May, Sofia,                                   8th Regional Energy Conference   Today’s Agenda of The Regional Energy Development – Priorities, Technologies, Markets </a:t>
            </a:r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E88A-54DC-4A84-9186-3809B00C97E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5675-B63E-4136-9FAE-4E572C94433B}" type="datetime1">
              <a:rPr lang="bg-BG" smtClean="0"/>
              <a:t>23.4.2019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17 May, Sofia,                                   8th Regional Energy Conference   Today’s Agenda of The Regional Energy Development – Priorities, Technologies, Markets 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E88A-54DC-4A84-9186-3809B00C97E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341C-0514-4916-A9D4-223240445383}" type="datetime1">
              <a:rPr lang="bg-BG" smtClean="0"/>
              <a:t>23.4.2019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17 May, Sofia,                                   8th Regional Energy Conference   Today’s Agenda of The Regional Energy Development – Priorities, Technologies, Markets </a:t>
            </a:r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E88A-54DC-4A84-9186-3809B00C97E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8AA74-18D9-4B3A-B618-FE6151E8E369}" type="datetime1">
              <a:rPr lang="bg-BG" smtClean="0"/>
              <a:t>23.4.2019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17 May, Sofia,                                   8th Regional Energy Conference   Today’s Agenda of The Regional Energy Development – Priorities, Technologies, Markets 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E88A-54DC-4A84-9186-3809B00C97E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C25E-A9C1-4674-ABBD-55AD3798AD7B}" type="datetime1">
              <a:rPr lang="bg-BG" smtClean="0"/>
              <a:t>23.4.2019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17 May, Sofia,                                   8th Regional Energy Conference   Today’s Agenda of The Regional Energy Development – Priorities, Technologies, Markets 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E88A-54DC-4A84-9186-3809B00C97E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CC945-2287-4A61-87A5-C35BBC8D3660}" type="datetime1">
              <a:rPr lang="bg-BG" smtClean="0"/>
              <a:t>23.4.2019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 17 May, Sofia,                                   8th Regional Energy Conference   Today’s Agenda of The Regional Energy Development – Priorities, Technologies, Markets 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FE88A-54DC-4A84-9186-3809B00C97E2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l.dimitrov@edimit.com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3808" y="332656"/>
            <a:ext cx="3816424" cy="576063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8064896" cy="4824536"/>
          </a:xfrm>
        </p:spPr>
        <p:txBody>
          <a:bodyPr>
            <a:normAutofit fontScale="47500" lnSpcReduction="20000"/>
          </a:bodyPr>
          <a:lstStyle/>
          <a:p>
            <a:r>
              <a:rPr lang="bg-BG" b="1" dirty="0"/>
              <a:t> </a:t>
            </a:r>
            <a:endParaRPr lang="bg-BG" dirty="0"/>
          </a:p>
          <a:p>
            <a:endParaRPr lang="bg-BG" sz="3400" b="1" dirty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en-US" sz="51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VACUUM GASIFICATION OF WASTE – </a:t>
            </a:r>
            <a:r>
              <a:rPr lang="en-US" sz="51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ENVIRONMENTALLY  </a:t>
            </a:r>
            <a:r>
              <a:rPr lang="en-US" sz="51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FRIENDLY AND COST EFFICIENT CONTRIBUTION TO THE CIRCULAR ECONOMY</a:t>
            </a:r>
            <a:endParaRPr lang="bg-BG" sz="5100" b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/>
              <a:t> </a:t>
            </a:r>
            <a:r>
              <a:rPr lang="en-US" sz="340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2015 - EU </a:t>
            </a:r>
            <a:r>
              <a:rPr lang="en-US" sz="340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action plan for the Circular Economy</a:t>
            </a:r>
          </a:p>
          <a:p>
            <a:pPr algn="l"/>
            <a:r>
              <a:rPr lang="bg-BG" sz="34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algn="l"/>
            <a:r>
              <a:rPr lang="bg-BG" sz="340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40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2018 - Revised legislative framework on waste has </a:t>
            </a:r>
            <a:r>
              <a:rPr lang="en-US" sz="340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entered into force</a:t>
            </a:r>
            <a:endParaRPr lang="bg-BG" sz="3400" dirty="0">
              <a:solidFill>
                <a:schemeClr val="bg2">
                  <a:lumMod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bg-BG" sz="34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algn="l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More than 500 million tons of greenhouse gas could be avoided between 2015 and 2035, directly by cutting emissions from landfills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indirectly by recycling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materials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l"/>
            <a:endParaRPr lang="en-US" dirty="0" smtClean="0">
              <a:solidFill>
                <a:schemeClr val="bg2">
                  <a:lumMod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en-US" sz="38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 </a:t>
            </a:r>
            <a:r>
              <a:rPr lang="en-US" sz="38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 March 2019, the European Commission adopted a comprehensive report on the implementation of the </a:t>
            </a:r>
            <a:endParaRPr lang="en-US" sz="3800" b="1" dirty="0" smtClean="0">
              <a:solidFill>
                <a:schemeClr val="bg2">
                  <a:lumMod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en-US" sz="38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Circular </a:t>
            </a:r>
            <a:r>
              <a:rPr lang="en-US" sz="38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Economy Action Plan.</a:t>
            </a:r>
            <a:endParaRPr lang="bg-BG" sz="3800" b="1" dirty="0">
              <a:solidFill>
                <a:schemeClr val="bg2">
                  <a:lumMod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88640"/>
            <a:ext cx="576064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560" y="6237312"/>
            <a:ext cx="8064896" cy="48416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17 May, Sofia,                                   8th Regional Energy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Conference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Today’s Agenda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of The Regional Energy Development – Priorities, Technologies, Markets </a:t>
            </a:r>
            <a:endParaRPr lang="bg-B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704856" cy="365125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17 May, Sofia,                                   8th Regional Energy Conference   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Today’s Agenda of The Regional Energy Development – Priorities, Technologies, Markets </a:t>
            </a:r>
            <a:endParaRPr lang="bg-B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404664"/>
            <a:ext cx="828092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/>
              <a:t>Different </a:t>
            </a:r>
            <a:r>
              <a:rPr lang="en-US" sz="2400" u="sng" dirty="0" err="1" smtClean="0"/>
              <a:t>WtE</a:t>
            </a:r>
            <a:r>
              <a:rPr lang="en-US" sz="2400" u="sng" dirty="0" smtClean="0"/>
              <a:t>  </a:t>
            </a:r>
            <a:r>
              <a:rPr lang="en-US" sz="2400" u="sng" dirty="0" smtClean="0"/>
              <a:t>g</a:t>
            </a:r>
            <a:r>
              <a:rPr lang="en-US" sz="2400" u="sng" dirty="0" smtClean="0"/>
              <a:t>asification technologies</a:t>
            </a:r>
          </a:p>
          <a:p>
            <a:r>
              <a:rPr lang="en-US" sz="1600" u="sng" dirty="0" smtClean="0">
                <a:solidFill>
                  <a:srgbClr val="C00000"/>
                </a:solidFill>
              </a:rPr>
              <a:t>Heating of feedstock: </a:t>
            </a:r>
          </a:p>
          <a:p>
            <a:r>
              <a:rPr lang="en-US" sz="1600" dirty="0" smtClean="0"/>
              <a:t>-</a:t>
            </a:r>
            <a:r>
              <a:rPr lang="en-US" sz="1600" dirty="0" smtClean="0"/>
              <a:t>Direct - internal		                    </a:t>
            </a:r>
          </a:p>
          <a:p>
            <a:r>
              <a:rPr lang="en-US" sz="1600" dirty="0" smtClean="0"/>
              <a:t>-Indirect - external</a:t>
            </a:r>
            <a:endParaRPr lang="en-US" sz="1600" dirty="0" smtClean="0"/>
          </a:p>
          <a:p>
            <a:r>
              <a:rPr lang="en-US" sz="1600" u="sng" dirty="0" smtClean="0">
                <a:solidFill>
                  <a:srgbClr val="C00000"/>
                </a:solidFill>
              </a:rPr>
              <a:t>Configuration: </a:t>
            </a:r>
            <a:r>
              <a:rPr lang="en-US" sz="1600" dirty="0" smtClean="0"/>
              <a:t>			</a:t>
            </a:r>
          </a:p>
          <a:p>
            <a:r>
              <a:rPr lang="en-US" sz="1600" dirty="0" smtClean="0"/>
              <a:t>-downdraft fluidized bed</a:t>
            </a:r>
          </a:p>
          <a:p>
            <a:r>
              <a:rPr lang="en-US" sz="1600" dirty="0" smtClean="0"/>
              <a:t>-updraft				</a:t>
            </a:r>
          </a:p>
          <a:p>
            <a:r>
              <a:rPr lang="en-US" sz="1600" dirty="0" smtClean="0"/>
              <a:t>-entrained	 bed			</a:t>
            </a:r>
          </a:p>
          <a:p>
            <a:r>
              <a:rPr lang="en-US" sz="1600" dirty="0" smtClean="0"/>
              <a:t>-auger driven horizontal, </a:t>
            </a:r>
          </a:p>
          <a:p>
            <a:r>
              <a:rPr lang="en-US" sz="1600" dirty="0" smtClean="0"/>
              <a:t>stand-alone </a:t>
            </a:r>
            <a:r>
              <a:rPr lang="en-US" sz="1600" dirty="0" err="1" smtClean="0"/>
              <a:t>syngas</a:t>
            </a:r>
            <a:r>
              <a:rPr lang="en-US" sz="1600" dirty="0" smtClean="0"/>
              <a:t> output</a:t>
            </a:r>
          </a:p>
          <a:p>
            <a:r>
              <a:rPr lang="en-US" sz="1600" u="sng" dirty="0" smtClean="0">
                <a:solidFill>
                  <a:srgbClr val="C00000"/>
                </a:solidFill>
              </a:rPr>
              <a:t>Air </a:t>
            </a:r>
            <a:r>
              <a:rPr lang="en-US" sz="1600" u="sng" dirty="0" smtClean="0">
                <a:solidFill>
                  <a:srgbClr val="C00000"/>
                </a:solidFill>
              </a:rPr>
              <a:t>access:</a:t>
            </a:r>
            <a:r>
              <a:rPr lang="en-US" sz="1600" dirty="0" smtClean="0">
                <a:solidFill>
                  <a:srgbClr val="C00000"/>
                </a:solidFill>
              </a:rPr>
              <a:t>	</a:t>
            </a:r>
            <a:r>
              <a:rPr lang="en-US" sz="1600" dirty="0" smtClean="0"/>
              <a:t> </a:t>
            </a:r>
            <a:endParaRPr lang="en-US" sz="1600" dirty="0" smtClean="0"/>
          </a:p>
          <a:p>
            <a:r>
              <a:rPr lang="en-US" sz="1600" dirty="0" smtClean="0"/>
              <a:t>-with limited air access </a:t>
            </a:r>
            <a:r>
              <a:rPr lang="en-US" sz="1600" dirty="0" smtClean="0"/>
              <a:t>                              </a:t>
            </a:r>
            <a:r>
              <a:rPr lang="en-US" sz="1600" u="sng" dirty="0" smtClean="0"/>
              <a:t>Direct </a:t>
            </a:r>
            <a:r>
              <a:rPr lang="en-US" sz="1600" u="sng" dirty="0" smtClean="0"/>
              <a:t>feedstock</a:t>
            </a:r>
            <a:r>
              <a:rPr lang="en-US" sz="1600" u="sng" dirty="0" smtClean="0"/>
              <a:t> heating : </a:t>
            </a:r>
            <a:r>
              <a:rPr lang="en-US" sz="1600" dirty="0" err="1" smtClean="0"/>
              <a:t>Syngas</a:t>
            </a:r>
            <a:r>
              <a:rPr lang="en-US" sz="1600" dirty="0" smtClean="0"/>
              <a:t> - heat – steam - power</a:t>
            </a:r>
          </a:p>
          <a:p>
            <a:r>
              <a:rPr lang="en-US" sz="1600" dirty="0" smtClean="0"/>
              <a:t>-no air access </a:t>
            </a:r>
            <a:endParaRPr lang="en-US" sz="1600" dirty="0" smtClean="0"/>
          </a:p>
          <a:p>
            <a:r>
              <a:rPr lang="en-US" sz="1600" dirty="0" smtClean="0"/>
              <a:t>-negative pressure (vacuum) </a:t>
            </a:r>
            <a:r>
              <a:rPr lang="en-US" sz="1600" dirty="0" smtClean="0"/>
              <a:t>				</a:t>
            </a:r>
            <a:endParaRPr lang="en-US" sz="1600" dirty="0" smtClean="0"/>
          </a:p>
          <a:p>
            <a:r>
              <a:rPr lang="en-US" sz="1600" u="sng" dirty="0" smtClean="0">
                <a:solidFill>
                  <a:srgbClr val="C00000"/>
                </a:solidFill>
              </a:rPr>
              <a:t>Stages:</a:t>
            </a:r>
            <a:r>
              <a:rPr lang="en-US" sz="1600" dirty="0" smtClean="0"/>
              <a:t>				</a:t>
            </a:r>
          </a:p>
          <a:p>
            <a:r>
              <a:rPr lang="en-US" sz="1600" dirty="0" smtClean="0"/>
              <a:t>-</a:t>
            </a:r>
            <a:r>
              <a:rPr lang="en-US" sz="1600" dirty="0" smtClean="0"/>
              <a:t> </a:t>
            </a:r>
            <a:r>
              <a:rPr lang="en-US" sz="1600" dirty="0" smtClean="0"/>
              <a:t>Single </a:t>
            </a:r>
            <a:r>
              <a:rPr lang="en-US" sz="1600" dirty="0" smtClean="0"/>
              <a:t>chamber </a:t>
            </a:r>
            <a:r>
              <a:rPr lang="en-US" sz="1600" dirty="0" err="1" smtClean="0"/>
              <a:t>gasifier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-</a:t>
            </a:r>
            <a:r>
              <a:rPr lang="en-US" sz="1600" dirty="0" smtClean="0"/>
              <a:t> </a:t>
            </a:r>
            <a:r>
              <a:rPr lang="en-US" sz="1600" dirty="0" smtClean="0"/>
              <a:t>Two </a:t>
            </a:r>
            <a:r>
              <a:rPr lang="en-US" sz="1600" dirty="0" smtClean="0"/>
              <a:t>chambers </a:t>
            </a:r>
            <a:r>
              <a:rPr lang="en-US" sz="1600" dirty="0" err="1" smtClean="0"/>
              <a:t>gasifier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-Three zones </a:t>
            </a:r>
            <a:r>
              <a:rPr lang="en-US" sz="1600" dirty="0" err="1" smtClean="0"/>
              <a:t>gasifier</a:t>
            </a:r>
            <a:r>
              <a:rPr lang="en-US" sz="1600" dirty="0" smtClean="0"/>
              <a:t> </a:t>
            </a:r>
          </a:p>
          <a:p>
            <a:r>
              <a:rPr lang="en-US" sz="1600" u="sng" dirty="0" smtClean="0">
                <a:solidFill>
                  <a:srgbClr val="C00000"/>
                </a:solidFill>
              </a:rPr>
              <a:t>Plasma </a:t>
            </a:r>
            <a:r>
              <a:rPr lang="en-US" sz="1600" u="sng" dirty="0" smtClean="0">
                <a:solidFill>
                  <a:srgbClr val="C00000"/>
                </a:solidFill>
              </a:rPr>
              <a:t>gasification:</a:t>
            </a:r>
            <a:r>
              <a:rPr lang="en-US" sz="1600" dirty="0" smtClean="0"/>
              <a:t>	</a:t>
            </a:r>
          </a:p>
          <a:p>
            <a:r>
              <a:rPr lang="en-US" sz="1600" dirty="0" smtClean="0"/>
              <a:t>-</a:t>
            </a:r>
            <a:r>
              <a:rPr lang="en-US" sz="1600" dirty="0" smtClean="0"/>
              <a:t>High temperature plasma </a:t>
            </a:r>
            <a:r>
              <a:rPr lang="en-US" sz="1600" dirty="0" smtClean="0"/>
              <a:t>torch       </a:t>
            </a:r>
            <a:r>
              <a:rPr lang="en-US" sz="1600" u="sng" dirty="0" smtClean="0"/>
              <a:t>Indirect </a:t>
            </a:r>
            <a:r>
              <a:rPr lang="en-US" sz="1600" u="sng" dirty="0" smtClean="0"/>
              <a:t>feedstock </a:t>
            </a:r>
            <a:r>
              <a:rPr lang="en-US" sz="1600" u="sng" dirty="0" smtClean="0"/>
              <a:t>heating (vacuum </a:t>
            </a:r>
            <a:r>
              <a:rPr lang="en-US" sz="1600" u="sng" dirty="0" err="1" smtClean="0"/>
              <a:t>gasifier</a:t>
            </a:r>
            <a:r>
              <a:rPr lang="en-US" sz="1600" u="sng" dirty="0" smtClean="0"/>
              <a:t>) </a:t>
            </a:r>
            <a:r>
              <a:rPr lang="en-US" sz="1600" dirty="0" smtClean="0"/>
              <a:t>: </a:t>
            </a:r>
          </a:p>
          <a:p>
            <a:r>
              <a:rPr lang="en-US" sz="1600" dirty="0" smtClean="0"/>
              <a:t>	</a:t>
            </a:r>
            <a:r>
              <a:rPr lang="en-US" sz="1600" dirty="0" smtClean="0"/>
              <a:t>		- </a:t>
            </a:r>
            <a:r>
              <a:rPr lang="en-US" sz="1600" dirty="0" err="1" smtClean="0"/>
              <a:t>Syngas</a:t>
            </a:r>
            <a:r>
              <a:rPr lang="en-US" sz="1600" dirty="0" smtClean="0"/>
              <a:t> as clean fuel – gas  turbine, gas engine – power, heat. </a:t>
            </a:r>
          </a:p>
          <a:p>
            <a:r>
              <a:rPr lang="en-US" sz="1600" dirty="0" smtClean="0"/>
              <a:t>			- Transportable fuel.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1065" y="908720"/>
            <a:ext cx="240591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908720"/>
            <a:ext cx="2542410" cy="217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789040"/>
            <a:ext cx="561662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83568" y="6309320"/>
            <a:ext cx="8064896" cy="365125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17 May, Sofia,                                   8th Regional Energy Conference  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Today’s Agenda of The Regional Energy Development – Priorities, Technologies, Markets </a:t>
            </a:r>
            <a:endParaRPr lang="bg-B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04664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Energy  recovery  by  vacuum  gasification: zero </a:t>
            </a:r>
            <a:r>
              <a:rPr lang="en-US" sz="2400" u="sng" dirty="0" err="1" smtClean="0"/>
              <a:t>landfilled</a:t>
            </a:r>
            <a:r>
              <a:rPr lang="en-US" sz="2400" u="sng" dirty="0" smtClean="0"/>
              <a:t> </a:t>
            </a:r>
            <a:r>
              <a:rPr lang="en-US" sz="2400" u="sng" dirty="0" smtClean="0"/>
              <a:t>waste</a:t>
            </a:r>
            <a:endParaRPr lang="en-US" sz="2400" u="sng" dirty="0" smtClean="0"/>
          </a:p>
          <a:p>
            <a:endParaRPr lang="en-US" u="sng" dirty="0" smtClean="0"/>
          </a:p>
          <a:p>
            <a:r>
              <a:rPr lang="en-US" u="sng" dirty="0" smtClean="0"/>
              <a:t>Two stage gasification</a:t>
            </a:r>
            <a:endParaRPr lang="en-US" u="sng" dirty="0" smtClean="0"/>
          </a:p>
          <a:p>
            <a:r>
              <a:rPr lang="en-US" dirty="0" smtClean="0"/>
              <a:t>Stage 1: </a:t>
            </a:r>
            <a:r>
              <a:rPr lang="en-US" dirty="0" err="1" smtClean="0"/>
              <a:t>Pyrolisis</a:t>
            </a:r>
            <a:r>
              <a:rPr lang="en-US" dirty="0" smtClean="0"/>
              <a:t> gasification at 450 deg C  - no air</a:t>
            </a:r>
          </a:p>
          <a:p>
            <a:r>
              <a:rPr lang="en-US" dirty="0" smtClean="0"/>
              <a:t>Stage 2: Steam added gasification  at 860 deg C – no air, boost hydrogen contents of </a:t>
            </a:r>
            <a:r>
              <a:rPr lang="en-US" dirty="0" err="1" smtClean="0"/>
              <a:t>syngas</a:t>
            </a:r>
            <a:endParaRPr lang="en-US" dirty="0" smtClean="0"/>
          </a:p>
          <a:p>
            <a:r>
              <a:rPr lang="en-US" u="sng" dirty="0" err="1" smtClean="0"/>
              <a:t>Syngas</a:t>
            </a:r>
            <a:r>
              <a:rPr lang="en-US" u="sng" dirty="0" smtClean="0"/>
              <a:t> treatment - cleaning, cooling</a:t>
            </a:r>
          </a:p>
          <a:p>
            <a:r>
              <a:rPr lang="en-US" u="sng" dirty="0" err="1" smtClean="0"/>
              <a:t>Syngas</a:t>
            </a:r>
            <a:r>
              <a:rPr lang="en-US" u="sng" dirty="0" smtClean="0"/>
              <a:t> burning in power </a:t>
            </a:r>
            <a:r>
              <a:rPr lang="en-US" u="sng" dirty="0" err="1" smtClean="0"/>
              <a:t>genset</a:t>
            </a:r>
            <a:endParaRPr lang="en-US" u="sng" dirty="0" smtClean="0"/>
          </a:p>
          <a:p>
            <a:r>
              <a:rPr lang="en-US" u="sng" dirty="0" smtClean="0"/>
              <a:t>Flue gas recirculation for feedstock heating</a:t>
            </a:r>
          </a:p>
          <a:p>
            <a:endParaRPr lang="en-US" u="sng" dirty="0" smtClean="0"/>
          </a:p>
          <a:p>
            <a:r>
              <a:rPr lang="en-US" u="sng" dirty="0" smtClean="0"/>
              <a:t>Energy efficiency with cogeneration – 85-90%</a:t>
            </a:r>
          </a:p>
          <a:p>
            <a:endParaRPr lang="en-US" u="sng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200" u="sng" dirty="0" smtClean="0">
              <a:solidFill>
                <a:srgbClr val="C00000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6268" y="2132856"/>
            <a:ext cx="435216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933056"/>
            <a:ext cx="3602906" cy="2168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83568" y="6356350"/>
            <a:ext cx="7776864" cy="365125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17 May, Sofia,                                   8th Regional Energy Conference  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Today’s Agenda of The Regional Energy Development – Priorities, Technologies, Markets </a:t>
            </a:r>
            <a:endParaRPr lang="bg-B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692696"/>
            <a:ext cx="770485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Distributed  waste-to-energy  plants - practical solution for  small scale and mobile gasification plants</a:t>
            </a:r>
          </a:p>
          <a:p>
            <a:endParaRPr lang="en-US" u="sng" dirty="0" smtClean="0"/>
          </a:p>
          <a:p>
            <a:r>
              <a:rPr lang="en-US" u="sng" dirty="0" smtClean="0"/>
              <a:t>The gasification technology is flexible to offer:</a:t>
            </a:r>
          </a:p>
          <a:p>
            <a:endParaRPr lang="en-US" u="sng" dirty="0" smtClean="0"/>
          </a:p>
          <a:p>
            <a:r>
              <a:rPr lang="en-US" dirty="0" smtClean="0"/>
              <a:t>Fast and easy design and construction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         Mobile installation for local needs</a:t>
            </a:r>
          </a:p>
          <a:p>
            <a:endParaRPr lang="en-US" u="sng" dirty="0" smtClean="0"/>
          </a:p>
          <a:p>
            <a:endParaRPr lang="en-US" u="sng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852936"/>
            <a:ext cx="2611566" cy="177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PC D\Projects\Pyrolisi\Boateng\IMG_81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068960"/>
            <a:ext cx="2952328" cy="194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005064"/>
            <a:ext cx="2952328" cy="172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83568" y="6356350"/>
            <a:ext cx="7992888" cy="365125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17 May, Sofia,                                   8th Regional Energy Conference   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Today’s Agenda of The Regional Energy Development – Priorities, Technologies, Markets </a:t>
            </a:r>
            <a:endParaRPr lang="bg-B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620689"/>
            <a:ext cx="84969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Waste-to-Energy technology in Bulgaria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With  zero 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WtE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plants in 2019, Bulgaria can be considered an open and full of opportunities market for the technology / equipment vendors.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  For the Bulgarian state institutions, responsible for the environmental protection,       	municipalities and public structures related with the energy  supply, this  can be 	the best opportunity to select the best up-to-date  and  innovative technologies. 	No need to spend on modernization of existing old </a:t>
            </a:r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plants</a:t>
            </a:r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with low efficiency and 	environmental standards.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The proper national strategy should be based on: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Expert analysis of the existing technologies and expertise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Choosing the most efficient and optimal solutions to suit the needs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-Integral approach in accounting all aspects of each project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-Vision for the future, planning based on </a:t>
            </a:r>
            <a:r>
              <a:rPr lang="en-US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scientific forecasts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regarding environment, industry and society.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bg-BG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b="1" i="1" u="sng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83568" y="6356350"/>
            <a:ext cx="792088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17 May, Sofia,                                   8th Regional Energy Conference   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Today’s Agenda of The Regional Energy Development – Priorities, Technologies, Markets </a:t>
            </a:r>
            <a:endParaRPr lang="bg-BG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572" y="476672"/>
            <a:ext cx="374238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355976" y="2420888"/>
            <a:ext cx="4320480" cy="32932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Thanks for your attention</a:t>
            </a:r>
          </a:p>
          <a:p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Lubomir Dimitrov, Dipl. Eng.</a:t>
            </a:r>
          </a:p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/>
              </a:rPr>
              <a:t>l.dimitrov@edimit.com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Ph.+359888551181</a:t>
            </a:r>
          </a:p>
          <a:p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CEO, Edimit Ltd</a:t>
            </a:r>
          </a:p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WtE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Business Consultants</a:t>
            </a:r>
          </a:p>
          <a:p>
            <a:endParaRPr lang="bg-BG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5536" y="6356350"/>
            <a:ext cx="8352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17 May, Sofia,                                   8th Regional Energy Conference   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Today’s Agenda of The Regional Energy Development – Priorities, Technologies, Markets </a:t>
            </a:r>
            <a:endParaRPr lang="bg-B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12474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48680"/>
            <a:ext cx="89644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i="1" dirty="0" smtClean="0"/>
          </a:p>
          <a:p>
            <a:endParaRPr lang="en-US" sz="2000" i="1" dirty="0" smtClean="0"/>
          </a:p>
          <a:p>
            <a:r>
              <a:rPr lang="en-US" sz="2000" i="1" dirty="0" smtClean="0"/>
              <a:t>The </a:t>
            </a:r>
            <a:r>
              <a:rPr lang="en-US" sz="2000" i="1" dirty="0" smtClean="0"/>
              <a:t>Circular Economy </a:t>
            </a:r>
            <a:endParaRPr lang="en-US" sz="2000" i="1" dirty="0" smtClean="0"/>
          </a:p>
          <a:p>
            <a:r>
              <a:rPr lang="en-US" sz="2000" i="1" dirty="0" smtClean="0"/>
              <a:t>is an </a:t>
            </a:r>
            <a:r>
              <a:rPr lang="en-US" sz="2000" i="1" dirty="0" smtClean="0"/>
              <a:t>economic model </a:t>
            </a:r>
            <a:endParaRPr lang="en-US" sz="2000" i="1" dirty="0" smtClean="0"/>
          </a:p>
          <a:p>
            <a:r>
              <a:rPr lang="en-US" sz="2000" i="1" dirty="0" smtClean="0"/>
              <a:t>wherein planning</a:t>
            </a:r>
            <a:r>
              <a:rPr lang="en-US" sz="2000" i="1" dirty="0" smtClean="0"/>
              <a:t>, </a:t>
            </a:r>
            <a:endParaRPr lang="en-US" sz="2000" i="1" dirty="0" smtClean="0"/>
          </a:p>
          <a:p>
            <a:r>
              <a:rPr lang="en-US" sz="2000" i="1" dirty="0" smtClean="0"/>
              <a:t>resourcing</a:t>
            </a:r>
            <a:r>
              <a:rPr lang="en-US" sz="2000" i="1" dirty="0" smtClean="0"/>
              <a:t>, </a:t>
            </a:r>
            <a:r>
              <a:rPr lang="en-US" sz="2000" i="1" dirty="0" smtClean="0"/>
              <a:t>procurement</a:t>
            </a:r>
            <a:r>
              <a:rPr lang="en-US" sz="2000" i="1" dirty="0" smtClean="0"/>
              <a:t>, </a:t>
            </a:r>
            <a:endParaRPr lang="en-US" sz="2000" i="1" dirty="0" smtClean="0"/>
          </a:p>
          <a:p>
            <a:r>
              <a:rPr lang="en-US" sz="2000" i="1" dirty="0" smtClean="0"/>
              <a:t>p</a:t>
            </a:r>
            <a:r>
              <a:rPr lang="en-US" sz="2000" i="1" dirty="0" smtClean="0"/>
              <a:t>roduction, </a:t>
            </a:r>
            <a:r>
              <a:rPr lang="en-US" sz="2000" i="1" dirty="0" smtClean="0"/>
              <a:t>reprocessing </a:t>
            </a:r>
            <a:endParaRPr lang="en-US" sz="2000" i="1" dirty="0" smtClean="0"/>
          </a:p>
          <a:p>
            <a:r>
              <a:rPr lang="en-US" sz="2000" i="1" dirty="0" smtClean="0"/>
              <a:t>are designed and </a:t>
            </a:r>
          </a:p>
          <a:p>
            <a:r>
              <a:rPr lang="en-US" sz="2000" i="1" dirty="0" smtClean="0"/>
              <a:t>managed</a:t>
            </a:r>
            <a:r>
              <a:rPr lang="en-US" sz="2000" i="1" dirty="0" smtClean="0"/>
              <a:t>, </a:t>
            </a:r>
            <a:r>
              <a:rPr lang="en-US" sz="2000" i="1" dirty="0" smtClean="0"/>
              <a:t>as both </a:t>
            </a:r>
          </a:p>
          <a:p>
            <a:r>
              <a:rPr lang="en-US" sz="2000" i="1" dirty="0" smtClean="0"/>
              <a:t>process </a:t>
            </a:r>
            <a:r>
              <a:rPr lang="en-US" sz="2000" i="1" dirty="0" smtClean="0"/>
              <a:t>and output, </a:t>
            </a:r>
            <a:endParaRPr lang="en-US" sz="2000" i="1" dirty="0" smtClean="0"/>
          </a:p>
          <a:p>
            <a:r>
              <a:rPr lang="en-US" sz="2000" i="1" dirty="0" smtClean="0"/>
              <a:t>to </a:t>
            </a:r>
            <a:r>
              <a:rPr lang="en-US" sz="2000" i="1" dirty="0" smtClean="0"/>
              <a:t>maximize ecosystem </a:t>
            </a:r>
            <a:endParaRPr lang="en-US" sz="2000" i="1" dirty="0" smtClean="0"/>
          </a:p>
          <a:p>
            <a:r>
              <a:rPr lang="en-US" sz="2000" i="1" dirty="0" smtClean="0"/>
              <a:t>functioning </a:t>
            </a:r>
            <a:r>
              <a:rPr lang="en-US" sz="2000" i="1" dirty="0" smtClean="0"/>
              <a:t>and human </a:t>
            </a:r>
            <a:endParaRPr lang="en-US" sz="2000" i="1" dirty="0" smtClean="0"/>
          </a:p>
          <a:p>
            <a:r>
              <a:rPr lang="en-US" sz="2000" i="1" dirty="0" smtClean="0"/>
              <a:t>well-being</a:t>
            </a:r>
            <a:endParaRPr lang="bg-BG" sz="2000" i="1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764704"/>
            <a:ext cx="6198840" cy="388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653136"/>
            <a:ext cx="6192688" cy="88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0" y="5691157"/>
            <a:ext cx="685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                    Circular </a:t>
            </a:r>
            <a:r>
              <a:rPr lang="en-US" sz="1400" dirty="0" smtClean="0"/>
              <a:t>Economy System Diagram (Ellen MacArthur Foundation, 2015)</a:t>
            </a:r>
            <a:endParaRPr lang="bg-BG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416824" cy="365125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17 May, Sofia,                                   8th Regional Energy Conference   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Today’s Agenda of The Regional Energy Development – Priorities, Technologies, Markets </a:t>
            </a:r>
            <a:endParaRPr lang="bg-B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692696"/>
            <a:ext cx="76328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R</a:t>
            </a:r>
            <a:r>
              <a:rPr lang="en-US" sz="2400" u="sng" dirty="0" smtClean="0"/>
              <a:t>evised EU waste proposal -  Transition from linear to circular </a:t>
            </a:r>
            <a:r>
              <a:rPr lang="en-US" sz="2400" u="sng" dirty="0" err="1" smtClean="0"/>
              <a:t>eonomy</a:t>
            </a:r>
            <a:r>
              <a:rPr lang="en-US" sz="2400" u="sng" dirty="0" smtClean="0"/>
              <a:t> </a:t>
            </a:r>
            <a:r>
              <a:rPr lang="en-US" sz="2400" u="sng" dirty="0" smtClean="0"/>
              <a:t>include</a:t>
            </a:r>
            <a:r>
              <a:rPr lang="en-US" sz="2400" u="sng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A common </a:t>
            </a:r>
            <a:r>
              <a:rPr lang="en-US" u="sng" dirty="0" smtClean="0"/>
              <a:t>EU target for recycling </a:t>
            </a:r>
            <a:r>
              <a:rPr lang="en-US" dirty="0" smtClean="0"/>
              <a:t>: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65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% of municipal waste </a:t>
            </a:r>
            <a:r>
              <a:rPr lang="en-US" dirty="0" smtClean="0"/>
              <a:t>by 2035</a:t>
            </a:r>
            <a:r>
              <a:rPr lang="en-US" dirty="0" smtClean="0"/>
              <a:t>;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70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% of packaging waste </a:t>
            </a:r>
            <a:r>
              <a:rPr lang="en-US" dirty="0" smtClean="0"/>
              <a:t>by 2030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r>
              <a:rPr lang="en-US" dirty="0" smtClean="0"/>
              <a:t>R</a:t>
            </a:r>
            <a:r>
              <a:rPr lang="en-US" dirty="0" smtClean="0"/>
              <a:t>ecycling </a:t>
            </a:r>
            <a:r>
              <a:rPr lang="en-US" dirty="0" smtClean="0"/>
              <a:t>targets for specific </a:t>
            </a:r>
            <a:r>
              <a:rPr lang="en-US" dirty="0" smtClean="0"/>
              <a:t>packaging </a:t>
            </a:r>
            <a:r>
              <a:rPr lang="en-US" dirty="0" smtClean="0"/>
              <a:t>materials:</a:t>
            </a:r>
          </a:p>
          <a:p>
            <a:pPr lvl="1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Paper and cardboard: 85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%   Ferrous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metals: 80 %</a:t>
            </a:r>
          </a:p>
          <a:p>
            <a:pPr lvl="1"/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Aluminium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: 60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% Glass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: 75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%  Plastic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: 55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% Wood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: 30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%</a:t>
            </a:r>
          </a:p>
          <a:p>
            <a:pPr lvl="1"/>
            <a:endParaRPr lang="en-US" dirty="0" smtClean="0"/>
          </a:p>
          <a:p>
            <a:r>
              <a:rPr lang="en-US" u="sng" dirty="0" smtClean="0"/>
              <a:t>B</a:t>
            </a:r>
            <a:r>
              <a:rPr lang="en-US" u="sng" dirty="0" smtClean="0"/>
              <a:t>inding </a:t>
            </a:r>
            <a:r>
              <a:rPr lang="en-US" u="sng" dirty="0" smtClean="0"/>
              <a:t>landfill target to reduce landfill </a:t>
            </a:r>
            <a:r>
              <a:rPr lang="en-US" dirty="0" smtClean="0"/>
              <a:t>to maximum </a:t>
            </a:r>
            <a:r>
              <a:rPr lang="en-US" dirty="0" smtClean="0"/>
              <a:t>of: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10</a:t>
            </a:r>
            <a:r>
              <a:rPr lang="en-US" sz="2400" dirty="0" smtClean="0">
                <a:solidFill>
                  <a:srgbClr val="FF0000"/>
                </a:solidFill>
              </a:rPr>
              <a:t>% of municipal waste by </a:t>
            </a:r>
            <a:r>
              <a:rPr lang="en-US" dirty="0" smtClean="0"/>
              <a:t>2035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r>
              <a:rPr lang="en-US" dirty="0" smtClean="0"/>
              <a:t>Separate collection obligations </a:t>
            </a:r>
            <a:r>
              <a:rPr lang="en-US" dirty="0" smtClean="0"/>
              <a:t> </a:t>
            </a:r>
            <a:r>
              <a:rPr lang="en-US" u="sng" dirty="0" smtClean="0"/>
              <a:t>strengthened and extended </a:t>
            </a:r>
            <a:r>
              <a:rPr lang="en-US" dirty="0" smtClean="0"/>
              <a:t>to </a:t>
            </a:r>
            <a:r>
              <a:rPr lang="en-US" dirty="0" smtClean="0"/>
              <a:t>: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azardous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household waste (by end 2022), bio-waste (by end 2023), textiles (by end 2025).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416824" cy="365125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17 May, Sofia,                                   8th Regional Energy Conference   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Today’s Agenda of The Regional Energy Development – Priorities, Technologies, Markets </a:t>
            </a:r>
            <a:endParaRPr lang="bg-BG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56614"/>
            <a:ext cx="6480720" cy="449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55576" y="548681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err="1" smtClean="0"/>
              <a:t>L</a:t>
            </a:r>
            <a:r>
              <a:rPr lang="en-US" sz="2400" u="sng" dirty="0" err="1" smtClean="0"/>
              <a:t>andfilled</a:t>
            </a:r>
            <a:r>
              <a:rPr lang="en-US" sz="2400" u="sng" dirty="0" smtClean="0"/>
              <a:t> waste </a:t>
            </a:r>
            <a:r>
              <a:rPr lang="en-US" sz="2400" u="sng" dirty="0" smtClean="0"/>
              <a:t>in EU</a:t>
            </a:r>
            <a:r>
              <a:rPr lang="en-US" sz="2400" u="sng" dirty="0" smtClean="0"/>
              <a:t> by  countries</a:t>
            </a:r>
          </a:p>
          <a:p>
            <a:pPr>
              <a:buFontTx/>
              <a:buChar char="-"/>
            </a:pPr>
            <a:r>
              <a:rPr lang="en-US" dirty="0" smtClean="0"/>
              <a:t> Zero </a:t>
            </a:r>
            <a:r>
              <a:rPr lang="en-US" dirty="0" err="1" smtClean="0"/>
              <a:t>landfilled</a:t>
            </a:r>
            <a:r>
              <a:rPr lang="en-US" dirty="0" smtClean="0"/>
              <a:t> :  Germany, Belgium, </a:t>
            </a:r>
            <a:r>
              <a:rPr lang="en-US" dirty="0" smtClean="0"/>
              <a:t>N</a:t>
            </a:r>
            <a:r>
              <a:rPr lang="en-US" dirty="0" smtClean="0"/>
              <a:t>etherlands, Sweden</a:t>
            </a:r>
          </a:p>
          <a:p>
            <a:r>
              <a:rPr lang="en-US" dirty="0" smtClean="0"/>
              <a:t>- 70-90% </a:t>
            </a:r>
            <a:r>
              <a:rPr lang="en-US" dirty="0" err="1" smtClean="0"/>
              <a:t>landfilled</a:t>
            </a:r>
            <a:r>
              <a:rPr lang="en-US" dirty="0" smtClean="0"/>
              <a:t> : EU countries East from Czech Republic</a:t>
            </a:r>
            <a:endParaRPr lang="en-US" dirty="0" smtClean="0"/>
          </a:p>
        </p:txBody>
      </p:sp>
      <p:sp>
        <p:nvSpPr>
          <p:cNvPr id="6" name="Down Arrow 5"/>
          <p:cNvSpPr/>
          <p:nvPr/>
        </p:nvSpPr>
        <p:spPr>
          <a:xfrm>
            <a:off x="5868144" y="1988840"/>
            <a:ext cx="124592" cy="36004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198884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Bulgaria</a:t>
            </a:r>
            <a:endParaRPr lang="bg-B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11560" y="6356350"/>
            <a:ext cx="7848872" cy="365125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17 May, Sofia,                                   8th Regional Energy Conference   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Today’s Agenda of The Regional Energy Development – Priorities, Technologies, Markets </a:t>
            </a:r>
            <a:endParaRPr lang="bg-BG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717032"/>
            <a:ext cx="5841281" cy="245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620688"/>
            <a:ext cx="806489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interconnected phenomena that is happening on our planet :</a:t>
            </a:r>
          </a:p>
          <a:p>
            <a:r>
              <a:rPr lang="en-US" sz="2400" dirty="0" smtClean="0"/>
              <a:t>               The need for energy and the problem of waste. </a:t>
            </a:r>
          </a:p>
          <a:p>
            <a:endParaRPr lang="en-US" dirty="0" smtClean="0"/>
          </a:p>
          <a:p>
            <a:r>
              <a:rPr lang="en-US" dirty="0" smtClean="0"/>
              <a:t>Energy and waste policies and systems </a:t>
            </a:r>
            <a:r>
              <a:rPr lang="en-US" dirty="0" smtClean="0"/>
              <a:t> </a:t>
            </a:r>
            <a:r>
              <a:rPr lang="en-US" dirty="0" smtClean="0"/>
              <a:t>share mutual </a:t>
            </a:r>
            <a:r>
              <a:rPr lang="en-US" dirty="0" smtClean="0"/>
              <a:t>concern:</a:t>
            </a:r>
          </a:p>
          <a:p>
            <a:pPr>
              <a:buFontTx/>
              <a:buChar char="-"/>
            </a:pPr>
            <a:r>
              <a:rPr lang="en-US" dirty="0" smtClean="0"/>
              <a:t>E</a:t>
            </a:r>
            <a:r>
              <a:rPr lang="en-US" dirty="0" smtClean="0"/>
              <a:t>nvironmental </a:t>
            </a:r>
            <a:r>
              <a:rPr lang="en-US" dirty="0" smtClean="0"/>
              <a:t>impacts that include reductions of GHG, soil contamination, and water </a:t>
            </a:r>
            <a:r>
              <a:rPr lang="en-US" dirty="0" smtClean="0"/>
              <a:t> </a:t>
            </a:r>
            <a:r>
              <a:rPr lang="en-US" dirty="0" smtClean="0"/>
              <a:t>contamination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The problem of waste is </a:t>
            </a:r>
            <a:r>
              <a:rPr lang="en-US" dirty="0" smtClean="0"/>
              <a:t> </a:t>
            </a:r>
            <a:r>
              <a:rPr lang="en-US" dirty="0" smtClean="0"/>
              <a:t>an answer to energy needs. WTE has become one of the most commonly used technologies in Europe used to address waste management with municipal solid waste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bg-BG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71600" y="6237312"/>
            <a:ext cx="7128792" cy="484163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17 May, Sofia,                                   8th Regional Energy Conference   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Today’s Agenda of The Regional Energy Development – Priorities, Technologies, Markets </a:t>
            </a:r>
            <a:endParaRPr lang="bg-B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60648"/>
            <a:ext cx="8064896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Non-recyclable waste – a source of cheap renewable energy</a:t>
            </a:r>
          </a:p>
          <a:p>
            <a:endParaRPr lang="en-US" sz="2400" u="sng" dirty="0" smtClean="0"/>
          </a:p>
          <a:p>
            <a:r>
              <a:rPr lang="en-US" dirty="0" smtClean="0"/>
              <a:t>- Residual biomass from forestry, parks, agriculture,  animal and chicken farms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Waste  from food, paper, building, oil, </a:t>
            </a:r>
            <a:r>
              <a:rPr lang="en-US" dirty="0" err="1" smtClean="0"/>
              <a:t>pharma</a:t>
            </a:r>
            <a:r>
              <a:rPr lang="en-US" dirty="0" smtClean="0"/>
              <a:t>, </a:t>
            </a:r>
          </a:p>
          <a:p>
            <a:r>
              <a:rPr lang="en-US" dirty="0" smtClean="0"/>
              <a:t>light, chemical and  processing industries </a:t>
            </a:r>
          </a:p>
          <a:p>
            <a:endParaRPr lang="en-US" dirty="0" smtClean="0"/>
          </a:p>
          <a:p>
            <a:r>
              <a:rPr lang="en-US" dirty="0" smtClean="0"/>
              <a:t>- Residual Derived Fuel (RDF) from municipal </a:t>
            </a:r>
          </a:p>
          <a:p>
            <a:r>
              <a:rPr lang="en-US" dirty="0" smtClean="0"/>
              <a:t>waste separation plants</a:t>
            </a:r>
          </a:p>
          <a:p>
            <a:endParaRPr lang="en-US" dirty="0" smtClean="0"/>
          </a:p>
          <a:p>
            <a:r>
              <a:rPr lang="en-US" dirty="0" smtClean="0"/>
              <a:t>- Sludge from waste water treatment plants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Domestic  waste from non-metal  furniture, </a:t>
            </a:r>
          </a:p>
          <a:p>
            <a:r>
              <a:rPr lang="en-US" dirty="0" smtClean="0"/>
              <a:t>organic and synthetic  textile, </a:t>
            </a:r>
          </a:p>
          <a:p>
            <a:r>
              <a:rPr lang="en-US" dirty="0" smtClean="0"/>
              <a:t>non-metal waste from end-of-life vehicles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Bone/meat waste from meat industry</a:t>
            </a:r>
          </a:p>
          <a:p>
            <a:pPr>
              <a:buFontTx/>
              <a:buChar char="-"/>
            </a:pPr>
            <a:r>
              <a:rPr lang="en-US" dirty="0" smtClean="0"/>
              <a:t> And more….as the hydrocarbons are all around.</a:t>
            </a:r>
          </a:p>
          <a:p>
            <a:pPr>
              <a:buFontTx/>
              <a:buChar char="-"/>
            </a:pPr>
            <a:endParaRPr lang="en-US" dirty="0" smtClean="0"/>
          </a:p>
          <a:p>
            <a:r>
              <a:rPr lang="en-US" sz="2400" dirty="0" smtClean="0"/>
              <a:t>The more </a:t>
            </a:r>
            <a:r>
              <a:rPr lang="en-US" sz="2400" i="1" dirty="0" smtClean="0">
                <a:solidFill>
                  <a:srgbClr val="CC9B00"/>
                </a:solidFill>
              </a:rPr>
              <a:t>energy recovery</a:t>
            </a:r>
            <a:r>
              <a:rPr lang="en-US" sz="2400" dirty="0" smtClean="0"/>
              <a:t>, the less </a:t>
            </a:r>
            <a:r>
              <a:rPr lang="en-US" sz="2400" i="1" dirty="0" err="1" smtClean="0">
                <a:solidFill>
                  <a:srgbClr val="FF0000"/>
                </a:solidFill>
              </a:rPr>
              <a:t>landfilled</a:t>
            </a:r>
            <a:r>
              <a:rPr lang="en-US" sz="2400" i="1" dirty="0" smtClean="0">
                <a:solidFill>
                  <a:srgbClr val="FF0000"/>
                </a:solidFill>
              </a:rPr>
              <a:t> waste</a:t>
            </a:r>
          </a:p>
          <a:p>
            <a:endParaRPr lang="bg-BG" sz="16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916832"/>
            <a:ext cx="3883273" cy="318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ent-Up Arrow 4"/>
          <p:cNvSpPr/>
          <p:nvPr/>
        </p:nvSpPr>
        <p:spPr>
          <a:xfrm rot="10800000">
            <a:off x="5508104" y="3933056"/>
            <a:ext cx="576064" cy="43204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Bent-Up Arrow 5"/>
          <p:cNvSpPr/>
          <p:nvPr/>
        </p:nvSpPr>
        <p:spPr>
          <a:xfrm rot="10800000">
            <a:off x="7668344" y="3933056"/>
            <a:ext cx="576064" cy="43204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43608" y="6356350"/>
            <a:ext cx="7416824" cy="365125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17 May, Sofia,                                   8th Regional Energy Conference   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Today’s Agenda of The Regional Energy Development – Priorities, Technologies, Markets </a:t>
            </a:r>
            <a:endParaRPr lang="bg-B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548680"/>
            <a:ext cx="7488832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Waste-to-Energy  technologies</a:t>
            </a:r>
          </a:p>
          <a:p>
            <a:pPr>
              <a:buFontTx/>
              <a:buChar char="-"/>
            </a:pPr>
            <a:r>
              <a:rPr lang="en-US" sz="2400" dirty="0" smtClean="0"/>
              <a:t> Burning (incineration, oxidation) and heat utilization</a:t>
            </a:r>
          </a:p>
          <a:p>
            <a:pPr>
              <a:buFontTx/>
              <a:buChar char="-"/>
            </a:pPr>
            <a:r>
              <a:rPr lang="en-US" sz="2400" dirty="0" smtClean="0"/>
              <a:t> Thermal decomposition (</a:t>
            </a:r>
            <a:r>
              <a:rPr lang="en-US" sz="2400" dirty="0" err="1" smtClean="0"/>
              <a:t>pyrolisis</a:t>
            </a:r>
            <a:r>
              <a:rPr lang="en-US" sz="2400" dirty="0" smtClean="0"/>
              <a:t>, gasification, plasma gasification) synthetic oil </a:t>
            </a:r>
            <a:r>
              <a:rPr lang="en-US" sz="2400" dirty="0" smtClean="0"/>
              <a:t>and </a:t>
            </a:r>
            <a:r>
              <a:rPr lang="en-US" sz="2400" dirty="0" smtClean="0"/>
              <a:t>gas utilization</a:t>
            </a:r>
          </a:p>
          <a:p>
            <a:pPr>
              <a:buFontTx/>
              <a:buChar char="-"/>
            </a:pPr>
            <a:endParaRPr lang="en-US" sz="1100" dirty="0" smtClean="0"/>
          </a:p>
          <a:p>
            <a:r>
              <a:rPr lang="en-US" sz="1400" dirty="0" smtClean="0"/>
              <a:t>Incineration  </a:t>
            </a:r>
            <a:r>
              <a:rPr lang="en-US" sz="1400" dirty="0" err="1" smtClean="0"/>
              <a:t>vs</a:t>
            </a:r>
            <a:r>
              <a:rPr lang="en-US" sz="1400" dirty="0" smtClean="0"/>
              <a:t>  Gasification:  Comparison chart based on same capacity of feedstock:</a:t>
            </a:r>
          </a:p>
          <a:p>
            <a:endParaRPr lang="en-US" sz="2400" dirty="0" smtClean="0"/>
          </a:p>
          <a:p>
            <a:pPr>
              <a:buFontTx/>
              <a:buChar char="-"/>
            </a:pPr>
            <a:endParaRPr lang="en-US" sz="2400" dirty="0" smtClean="0"/>
          </a:p>
          <a:p>
            <a:r>
              <a:rPr lang="en-US" sz="2400" dirty="0" smtClean="0"/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99592" y="2571429"/>
          <a:ext cx="7248129" cy="345696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32448"/>
                <a:gridCol w="1512168"/>
                <a:gridCol w="1703513"/>
              </a:tblGrid>
              <a:tr h="348208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Incineration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Gasification</a:t>
                      </a:r>
                      <a:endParaRPr lang="bg-BG" dirty="0"/>
                    </a:p>
                  </a:txBody>
                  <a:tcPr/>
                </a:tc>
              </a:tr>
              <a:tr h="31919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Energy efficiency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55%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95%</a:t>
                      </a:r>
                      <a:endParaRPr lang="bg-BG" sz="1600" dirty="0"/>
                    </a:p>
                  </a:txBody>
                  <a:tcPr/>
                </a:tc>
              </a:tr>
              <a:tr h="5513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Air</a:t>
                      </a:r>
                      <a:r>
                        <a:rPr lang="en-US" sz="1600" baseline="0" dirty="0" smtClean="0"/>
                        <a:t> burning oxidation - dioxins, furans, fine particles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bg-BG" sz="1600" dirty="0"/>
                    </a:p>
                  </a:txBody>
                  <a:tcPr/>
                </a:tc>
              </a:tr>
              <a:tr h="31919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Size of equipment, CAPEX, operation costs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100%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60%</a:t>
                      </a:r>
                      <a:endParaRPr lang="bg-BG" sz="1600" dirty="0"/>
                    </a:p>
                  </a:txBody>
                  <a:tcPr/>
                </a:tc>
              </a:tr>
              <a:tr h="31919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 period  for  design, delivery, start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100%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50%</a:t>
                      </a:r>
                      <a:endParaRPr lang="bg-BG" sz="1600" dirty="0"/>
                    </a:p>
                  </a:txBody>
                  <a:tcPr/>
                </a:tc>
              </a:tr>
              <a:tr h="5513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Modular design, flexibility for resizing, optional mobile version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bg-BG" sz="1600" dirty="0"/>
                    </a:p>
                  </a:txBody>
                  <a:tcPr/>
                </a:tc>
              </a:tr>
              <a:tr h="31919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Hazardous  residual for landfill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bg-BG" sz="1600" dirty="0"/>
                    </a:p>
                  </a:txBody>
                  <a:tcPr/>
                </a:tc>
              </a:tr>
              <a:tr h="5918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Precise process control , option for remote/postponed use of  the energy 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bg-BG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99592" y="6356350"/>
            <a:ext cx="7704856" cy="365125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17 May, Sofia,                                   8th Regional Energy Conference   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Today’s Agenda of The Regional Energy Development – Priorities, Technologies, Markets </a:t>
            </a:r>
            <a:endParaRPr lang="bg-B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620688"/>
            <a:ext cx="7560839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/>
              <a:t>Gasification plants for waste worldwide</a:t>
            </a:r>
          </a:p>
          <a:p>
            <a:r>
              <a:rPr lang="en-US" dirty="0" smtClean="0"/>
              <a:t>Although the gasification as thermal decomposition technology is not new, it shows rapid development in the last 4-6 years.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 the same time many incineration plants are closed in USA and EU, projects for new incinerators are cancelled. The new </a:t>
            </a:r>
            <a:r>
              <a:rPr lang="en-US" dirty="0" err="1" smtClean="0"/>
              <a:t>WtE</a:t>
            </a:r>
            <a:r>
              <a:rPr lang="en-US" dirty="0" smtClean="0"/>
              <a:t> projects are mostly </a:t>
            </a:r>
            <a:r>
              <a:rPr lang="en-US" dirty="0" err="1" smtClean="0"/>
              <a:t>gasifiers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Main reasons for this trend are both </a:t>
            </a:r>
            <a:r>
              <a:rPr lang="en-US" u="sng" dirty="0" smtClean="0"/>
              <a:t>ecological and economical</a:t>
            </a:r>
            <a:r>
              <a:rPr lang="en-US" dirty="0" smtClean="0"/>
              <a:t>, as seen in the  comparison chart.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14512"/>
            <a:ext cx="6768752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11560" y="6356350"/>
            <a:ext cx="7848872" cy="365125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17 May, Sofia,                                   8th Regional Energy Conference   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Today’s Agenda of The Regional Energy Development – Priorities, Technologies, Markets </a:t>
            </a:r>
            <a:endParaRPr lang="bg-B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11560" y="222103"/>
            <a:ext cx="79208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400" b="0" i="0" u="sng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kumimoji="0" lang="bg-BG" sz="2400" b="0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g-BG" sz="2400" b="0" i="0" u="sng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Gasification</a:t>
            </a:r>
            <a:r>
              <a:rPr kumimoji="0" lang="bg-BG" sz="2400" b="0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g-BG" sz="2400" b="0" i="0" u="sng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Industry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(2013)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b="0" i="0" u="sng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- W</a:t>
            </a:r>
            <a:r>
              <a:rPr lang="bg-BG" dirty="0" err="1" smtClean="0">
                <a:ea typeface="Times New Roman" pitchFamily="18" charset="0"/>
                <a:cs typeface="Times New Roman" pitchFamily="18" charset="0"/>
              </a:rPr>
              <a:t>orldwide</a:t>
            </a: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 - </a:t>
            </a:r>
            <a:r>
              <a:rPr lang="bg-BG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g-BG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272 </a:t>
            </a:r>
            <a:r>
              <a:rPr kumimoji="0" lang="bg-BG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operating</a:t>
            </a:r>
            <a:r>
              <a:rPr kumimoji="0" lang="bg-BG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g-BG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gasification</a:t>
            </a:r>
            <a:r>
              <a:rPr kumimoji="0" lang="bg-BG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g-BG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plants</a:t>
            </a:r>
            <a:r>
              <a:rPr kumimoji="0" lang="bg-BG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g-BG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with</a:t>
            </a:r>
            <a:r>
              <a:rPr kumimoji="0" lang="bg-BG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686 </a:t>
            </a:r>
            <a:r>
              <a:rPr kumimoji="0" lang="bg-BG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gasifiers</a:t>
            </a:r>
            <a:r>
              <a:rPr kumimoji="0" lang="bg-BG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.  </a:t>
            </a:r>
            <a:endParaRPr kumimoji="0" lang="bg-BG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g-BG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74 </a:t>
            </a:r>
            <a:r>
              <a:rPr kumimoji="0" lang="bg-BG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plants</a:t>
            </a:r>
            <a:r>
              <a:rPr kumimoji="0" lang="bg-BG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g-BG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under</a:t>
            </a:r>
            <a:r>
              <a:rPr kumimoji="0" lang="bg-BG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g-BG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construction</a:t>
            </a:r>
            <a:r>
              <a:rPr kumimoji="0" lang="bg-BG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g-BG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worldwide</a:t>
            </a:r>
            <a:r>
              <a:rPr kumimoji="0" lang="bg-BG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with</a:t>
            </a:r>
            <a:r>
              <a:rPr kumimoji="0" lang="bg-BG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a </a:t>
            </a:r>
            <a:r>
              <a:rPr kumimoji="0" lang="bg-BG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total</a:t>
            </a:r>
            <a:r>
              <a:rPr kumimoji="0" lang="bg-BG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of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bg-BG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238 </a:t>
            </a:r>
            <a:r>
              <a:rPr kumimoji="0" lang="bg-BG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gasifiers</a:t>
            </a:r>
            <a:r>
              <a:rPr kumimoji="0" lang="bg-BG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to</a:t>
            </a:r>
            <a:r>
              <a:rPr kumimoji="0" lang="bg-BG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g-BG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produce</a:t>
            </a:r>
            <a:r>
              <a:rPr kumimoji="0" lang="bg-BG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83 </a:t>
            </a:r>
            <a:r>
              <a:rPr kumimoji="0" lang="bg-BG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MWth</a:t>
            </a:r>
            <a:r>
              <a:rPr kumimoji="0" lang="bg-BG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.  </a:t>
            </a:r>
            <a:endParaRPr kumimoji="0" lang="en-US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33 </a:t>
            </a:r>
            <a:r>
              <a:rPr kumimoji="0" lang="bg-BG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g-BG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gasification</a:t>
            </a:r>
            <a:r>
              <a:rPr kumimoji="0" lang="bg-BG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g-BG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plants</a:t>
            </a:r>
            <a:r>
              <a:rPr kumimoji="0" lang="bg-BG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bg-BG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in</a:t>
            </a:r>
            <a:r>
              <a:rPr kumimoji="0" lang="bg-BG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g-BG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the</a:t>
            </a:r>
            <a:r>
              <a:rPr kumimoji="0" lang="bg-BG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g-BG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United</a:t>
            </a:r>
            <a:r>
              <a:rPr kumimoji="0" lang="bg-BG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States 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en-US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110 in Japan </a:t>
            </a:r>
            <a:endParaRPr kumimoji="0" lang="en-US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bg-BG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Asia/Australia: Increase of natural gas prices boosts gasification for </a:t>
            </a:r>
            <a:r>
              <a:rPr kumimoji="0" lang="bg-BG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lang="bg-BG" dirty="0" err="1" smtClean="0"/>
              <a:t>chemical</a:t>
            </a:r>
            <a:r>
              <a:rPr lang="bg-BG" dirty="0" smtClean="0"/>
              <a:t>, </a:t>
            </a:r>
            <a:r>
              <a:rPr lang="en-US" dirty="0" smtClean="0"/>
              <a:t>                        	   </a:t>
            </a:r>
            <a:r>
              <a:rPr lang="bg-BG" dirty="0" err="1" smtClean="0"/>
              <a:t>fertilizer</a:t>
            </a:r>
            <a:r>
              <a:rPr lang="bg-BG" dirty="0" smtClean="0"/>
              <a:t>, </a:t>
            </a:r>
            <a:r>
              <a:rPr lang="en-US" dirty="0" smtClean="0"/>
              <a:t> </a:t>
            </a:r>
            <a:r>
              <a:rPr lang="bg-BG" dirty="0" err="1" smtClean="0"/>
              <a:t>and</a:t>
            </a:r>
            <a:r>
              <a:rPr lang="bg-BG" dirty="0" smtClean="0"/>
              <a:t> </a:t>
            </a:r>
            <a:r>
              <a:rPr lang="bg-BG" dirty="0" err="1" smtClean="0"/>
              <a:t>coal-to-liquids</a:t>
            </a:r>
            <a:r>
              <a:rPr lang="bg-BG" dirty="0" smtClean="0"/>
              <a:t> </a:t>
            </a:r>
            <a:r>
              <a:rPr lang="en-US" dirty="0" smtClean="0"/>
              <a:t>industries</a:t>
            </a:r>
            <a:endParaRPr kumimoji="0" lang="en-US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g-BG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China</a:t>
            </a:r>
            <a:r>
              <a:rPr kumimoji="0" lang="bg-BG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g-BG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has</a:t>
            </a:r>
            <a:r>
              <a:rPr kumimoji="0" lang="bg-BG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g-BG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the</a:t>
            </a:r>
            <a:r>
              <a:rPr kumimoji="0" lang="bg-BG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g-BG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largest</a:t>
            </a:r>
            <a:r>
              <a:rPr kumimoji="0" lang="bg-BG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g-BG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number</a:t>
            </a:r>
            <a:r>
              <a:rPr kumimoji="0" lang="bg-BG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of </a:t>
            </a:r>
            <a:r>
              <a:rPr kumimoji="0" lang="bg-BG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gasification</a:t>
            </a:r>
            <a:r>
              <a:rPr kumimoji="0" lang="bg-BG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g-BG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plants</a:t>
            </a: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, incl. coal-to-</a:t>
            </a:r>
            <a:r>
              <a:rPr lang="en-US" dirty="0" err="1" smtClean="0">
                <a:ea typeface="Times New Roman" pitchFamily="18" charset="0"/>
                <a:cs typeface="Times New Roman" pitchFamily="18" charset="0"/>
              </a:rPr>
              <a:t>syngas</a:t>
            </a: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.</a:t>
            </a:r>
            <a:endParaRPr kumimoji="0" lang="bg-BG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5" name="Picture 4" descr="https://www.globalsyngas.org/uploads/siteImages/2014_Global_Capacity_by_Region_900px_wid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0968"/>
            <a:ext cx="424847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s://www.globalsyngas.org/uploads/siteImages/2014_Gasification_by_Applicatio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140968"/>
            <a:ext cx="413920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22042</TotalTime>
  <Words>1083</Words>
  <Application>Microsoft Office PowerPoint</Application>
  <PresentationFormat>On-screen Show (4:3)</PresentationFormat>
  <Paragraphs>233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41</cp:revision>
  <dcterms:created xsi:type="dcterms:W3CDTF">2018-03-17T15:07:31Z</dcterms:created>
  <dcterms:modified xsi:type="dcterms:W3CDTF">2019-04-29T16:56:57Z</dcterms:modified>
</cp:coreProperties>
</file>