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4"/>
  </p:sldMasterIdLst>
  <p:notesMasterIdLst>
    <p:notesMasterId r:id="rId14"/>
  </p:notesMasterIdLst>
  <p:handoutMasterIdLst>
    <p:handoutMasterId r:id="rId15"/>
  </p:handoutMasterIdLst>
  <p:sldIdLst>
    <p:sldId id="256" r:id="rId5"/>
    <p:sldId id="376" r:id="rId6"/>
    <p:sldId id="378" r:id="rId7"/>
    <p:sldId id="377" r:id="rId8"/>
    <p:sldId id="266" r:id="rId9"/>
    <p:sldId id="336" r:id="rId10"/>
    <p:sldId id="382" r:id="rId11"/>
    <p:sldId id="372" r:id="rId12"/>
    <p:sldId id="305" r:id="rId13"/>
  </p:sldIdLst>
  <p:sldSz cx="9144000" cy="6858000" type="screen4x3"/>
  <p:notesSz cx="7104063" cy="10234613"/>
  <p:defaultTextStyle>
    <a:defPPr>
      <a:defRPr lang="ru-RU"/>
    </a:defPPr>
    <a:lvl1pPr marL="0" algn="l" defTabSz="884585" rtl="0" eaLnBrk="1" latinLnBrk="0" hangingPunct="1">
      <a:defRPr sz="1800" kern="1200">
        <a:solidFill>
          <a:schemeClr val="tx1"/>
        </a:solidFill>
        <a:latin typeface="+mn-lt"/>
        <a:ea typeface="+mn-ea"/>
        <a:cs typeface="+mn-cs"/>
      </a:defRPr>
    </a:lvl1pPr>
    <a:lvl2pPr marL="442263" algn="l" defTabSz="884585" rtl="0" eaLnBrk="1" latinLnBrk="0" hangingPunct="1">
      <a:defRPr sz="1800" kern="1200">
        <a:solidFill>
          <a:schemeClr val="tx1"/>
        </a:solidFill>
        <a:latin typeface="+mn-lt"/>
        <a:ea typeface="+mn-ea"/>
        <a:cs typeface="+mn-cs"/>
      </a:defRPr>
    </a:lvl2pPr>
    <a:lvl3pPr marL="884585" algn="l" defTabSz="884585" rtl="0" eaLnBrk="1" latinLnBrk="0" hangingPunct="1">
      <a:defRPr sz="1800" kern="1200">
        <a:solidFill>
          <a:schemeClr val="tx1"/>
        </a:solidFill>
        <a:latin typeface="+mn-lt"/>
        <a:ea typeface="+mn-ea"/>
        <a:cs typeface="+mn-cs"/>
      </a:defRPr>
    </a:lvl3pPr>
    <a:lvl4pPr marL="1326897" algn="l" defTabSz="884585" rtl="0" eaLnBrk="1" latinLnBrk="0" hangingPunct="1">
      <a:defRPr sz="1800" kern="1200">
        <a:solidFill>
          <a:schemeClr val="tx1"/>
        </a:solidFill>
        <a:latin typeface="+mn-lt"/>
        <a:ea typeface="+mn-ea"/>
        <a:cs typeface="+mn-cs"/>
      </a:defRPr>
    </a:lvl4pPr>
    <a:lvl5pPr marL="1769184" algn="l" defTabSz="884585" rtl="0" eaLnBrk="1" latinLnBrk="0" hangingPunct="1">
      <a:defRPr sz="1800" kern="1200">
        <a:solidFill>
          <a:schemeClr val="tx1"/>
        </a:solidFill>
        <a:latin typeface="+mn-lt"/>
        <a:ea typeface="+mn-ea"/>
        <a:cs typeface="+mn-cs"/>
      </a:defRPr>
    </a:lvl5pPr>
    <a:lvl6pPr marL="2211482" algn="l" defTabSz="884585" rtl="0" eaLnBrk="1" latinLnBrk="0" hangingPunct="1">
      <a:defRPr sz="1800" kern="1200">
        <a:solidFill>
          <a:schemeClr val="tx1"/>
        </a:solidFill>
        <a:latin typeface="+mn-lt"/>
        <a:ea typeface="+mn-ea"/>
        <a:cs typeface="+mn-cs"/>
      </a:defRPr>
    </a:lvl6pPr>
    <a:lvl7pPr marL="2653783" algn="l" defTabSz="884585" rtl="0" eaLnBrk="1" latinLnBrk="0" hangingPunct="1">
      <a:defRPr sz="1800" kern="1200">
        <a:solidFill>
          <a:schemeClr val="tx1"/>
        </a:solidFill>
        <a:latin typeface="+mn-lt"/>
        <a:ea typeface="+mn-ea"/>
        <a:cs typeface="+mn-cs"/>
      </a:defRPr>
    </a:lvl7pPr>
    <a:lvl8pPr marL="3096083" algn="l" defTabSz="884585" rtl="0" eaLnBrk="1" latinLnBrk="0" hangingPunct="1">
      <a:defRPr sz="1800" kern="1200">
        <a:solidFill>
          <a:schemeClr val="tx1"/>
        </a:solidFill>
        <a:latin typeface="+mn-lt"/>
        <a:ea typeface="+mn-ea"/>
        <a:cs typeface="+mn-cs"/>
      </a:defRPr>
    </a:lvl8pPr>
    <a:lvl9pPr marL="3538375" algn="l" defTabSz="88458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385">
          <p15:clr>
            <a:srgbClr val="A4A3A4"/>
          </p15:clr>
        </p15:guide>
        <p15:guide id="3" pos="3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Гавдифаттова Ксения Николаевна" initials="ГКН"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685"/>
    <a:srgbClr val="67C100"/>
    <a:srgbClr val="025EA1"/>
    <a:srgbClr val="000000"/>
    <a:srgbClr val="191919"/>
    <a:srgbClr val="E5DDC8"/>
    <a:srgbClr val="4596D1"/>
    <a:srgbClr val="003274"/>
    <a:srgbClr val="F781DB"/>
    <a:srgbClr val="CAE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3867" autoAdjust="0"/>
  </p:normalViewPr>
  <p:slideViewPr>
    <p:cSldViewPr showGuides="1">
      <p:cViewPr varScale="1">
        <p:scale>
          <a:sx n="63" d="100"/>
          <a:sy n="63" d="100"/>
        </p:scale>
        <p:origin x="1128" y="60"/>
      </p:cViewPr>
      <p:guideLst>
        <p:guide orient="horz" pos="1071"/>
        <p:guide pos="385"/>
        <p:guide pos="3152"/>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2">
                  <a:lumMod val="60000"/>
                  <a:lumOff val="40000"/>
                </a:schemeClr>
              </a:solidFill>
              <a:effectLst/>
            </c:spPr>
            <c:extLst>
              <c:ext xmlns:c16="http://schemas.microsoft.com/office/drawing/2014/chart" uri="{C3380CC4-5D6E-409C-BE32-E72D297353CC}">
                <c16:uniqueId val="{00000001-F6FA-4065-8E6C-925D95513CAB}"/>
              </c:ext>
            </c:extLst>
          </c:dPt>
          <c:dPt>
            <c:idx val="1"/>
            <c:bubble3D val="0"/>
            <c:spPr>
              <a:solidFill>
                <a:schemeClr val="bg2"/>
              </a:solidFill>
              <a:effectLst/>
            </c:spPr>
            <c:extLst>
              <c:ext xmlns:c16="http://schemas.microsoft.com/office/drawing/2014/chart" uri="{C3380CC4-5D6E-409C-BE32-E72D297353CC}">
                <c16:uniqueId val="{00000003-F6FA-4065-8E6C-925D95513CAB}"/>
              </c:ext>
            </c:extLst>
          </c:dPt>
          <c:dPt>
            <c:idx val="2"/>
            <c:bubble3D val="0"/>
            <c:spPr>
              <a:solidFill>
                <a:schemeClr val="accent4"/>
              </a:solidFill>
              <a:effectLst/>
            </c:spPr>
            <c:extLst>
              <c:ext xmlns:c16="http://schemas.microsoft.com/office/drawing/2014/chart" uri="{C3380CC4-5D6E-409C-BE32-E72D297353CC}">
                <c16:uniqueId val="{00000005-F6FA-4065-8E6C-925D95513CAB}"/>
              </c:ext>
            </c:extLst>
          </c:dPt>
          <c:dPt>
            <c:idx val="3"/>
            <c:bubble3D val="0"/>
            <c:spPr>
              <a:solidFill>
                <a:schemeClr val="accent5"/>
              </a:solidFill>
              <a:effectLst/>
            </c:spPr>
            <c:extLst>
              <c:ext xmlns:c16="http://schemas.microsoft.com/office/drawing/2014/chart" uri="{C3380CC4-5D6E-409C-BE32-E72D297353CC}">
                <c16:uniqueId val="{00000007-F6FA-4065-8E6C-925D95513CAB}"/>
              </c:ext>
            </c:extLst>
          </c:dPt>
          <c:dPt>
            <c:idx val="4"/>
            <c:bubble3D val="0"/>
            <c:spPr>
              <a:solidFill>
                <a:schemeClr val="tx2"/>
              </a:solidFill>
              <a:effectLst/>
            </c:spPr>
            <c:extLst>
              <c:ext xmlns:c16="http://schemas.microsoft.com/office/drawing/2014/chart" uri="{C3380CC4-5D6E-409C-BE32-E72D297353CC}">
                <c16:uniqueId val="{00000009-F6FA-4065-8E6C-925D95513CAB}"/>
              </c:ext>
            </c:extLst>
          </c:dPt>
          <c:dPt>
            <c:idx val="5"/>
            <c:bubble3D val="0"/>
            <c:spPr>
              <a:solidFill>
                <a:schemeClr val="bg1">
                  <a:lumMod val="50000"/>
                </a:schemeClr>
              </a:solidFill>
              <a:effectLst/>
            </c:spPr>
            <c:extLst>
              <c:ext xmlns:c16="http://schemas.microsoft.com/office/drawing/2014/chart" uri="{C3380CC4-5D6E-409C-BE32-E72D297353CC}">
                <c16:uniqueId val="{0000000B-F6FA-4065-8E6C-925D95513CAB}"/>
              </c:ext>
            </c:extLst>
          </c:dPt>
          <c:dPt>
            <c:idx val="6"/>
            <c:bubble3D val="0"/>
            <c:spPr>
              <a:solidFill>
                <a:schemeClr val="accent2">
                  <a:lumMod val="75000"/>
                </a:schemeClr>
              </a:solidFill>
              <a:effectLst/>
            </c:spPr>
            <c:extLst>
              <c:ext xmlns:c16="http://schemas.microsoft.com/office/drawing/2014/chart" uri="{C3380CC4-5D6E-409C-BE32-E72D297353CC}">
                <c16:uniqueId val="{0000000D-F6FA-4065-8E6C-925D95513CAB}"/>
              </c:ext>
            </c:extLst>
          </c:dPt>
          <c:dPt>
            <c:idx val="7"/>
            <c:bubble3D val="0"/>
            <c:spPr>
              <a:solidFill>
                <a:schemeClr val="accent1"/>
              </a:solidFill>
              <a:effectLst/>
            </c:spPr>
            <c:extLst>
              <c:ext xmlns:c16="http://schemas.microsoft.com/office/drawing/2014/chart" uri="{C3380CC4-5D6E-409C-BE32-E72D297353CC}">
                <c16:uniqueId val="{0000000F-F6FA-4065-8E6C-925D95513CAB}"/>
              </c:ext>
            </c:extLst>
          </c:dPt>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10</c:v>
                </c:pt>
                <c:pt idx="1">
                  <c:v>10</c:v>
                </c:pt>
                <c:pt idx="2">
                  <c:v>10</c:v>
                </c:pt>
                <c:pt idx="3">
                  <c:v>10</c:v>
                </c:pt>
                <c:pt idx="4">
                  <c:v>10</c:v>
                </c:pt>
                <c:pt idx="5">
                  <c:v>10</c:v>
                </c:pt>
                <c:pt idx="6">
                  <c:v>10</c:v>
                </c:pt>
                <c:pt idx="7">
                  <c:v>10</c:v>
                </c:pt>
              </c:numCache>
            </c:numRef>
          </c:val>
          <c:extLst>
            <c:ext xmlns:c16="http://schemas.microsoft.com/office/drawing/2014/chart" uri="{C3380CC4-5D6E-409C-BE32-E72D297353CC}">
              <c16:uniqueId val="{00000010-F6FA-4065-8E6C-925D95513CAB}"/>
            </c:ext>
          </c:extLst>
        </c:ser>
        <c:dLbls>
          <c:showLegendKey val="0"/>
          <c:showVal val="0"/>
          <c:showCatName val="0"/>
          <c:showSerName val="0"/>
          <c:showPercent val="0"/>
          <c:showBubbleSize val="0"/>
          <c:showLeaderLines val="1"/>
        </c:dLbls>
        <c:firstSliceAng val="0"/>
        <c:holeSize val="72"/>
      </c:doughnut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9202" cy="512304"/>
          </a:xfrm>
          <a:prstGeom prst="rect">
            <a:avLst/>
          </a:prstGeom>
        </p:spPr>
        <p:txBody>
          <a:bodyPr vert="horz" lIns="94788" tIns="47394" rIns="94788" bIns="47394" rtlCol="0"/>
          <a:lstStyle>
            <a:lvl1pPr algn="l">
              <a:defRPr sz="1200"/>
            </a:lvl1pPr>
          </a:lstStyle>
          <a:p>
            <a:endParaRPr lang="ru-RU" dirty="0">
              <a:latin typeface="Arial" panose="020B0604020202020204" pitchFamily="34" charset="0"/>
            </a:endParaRPr>
          </a:p>
        </p:txBody>
      </p:sp>
      <p:sp>
        <p:nvSpPr>
          <p:cNvPr id="3" name="Дата 2"/>
          <p:cNvSpPr>
            <a:spLocks noGrp="1"/>
          </p:cNvSpPr>
          <p:nvPr>
            <p:ph type="dt" sz="quarter" idx="1"/>
          </p:nvPr>
        </p:nvSpPr>
        <p:spPr>
          <a:xfrm>
            <a:off x="4023204" y="0"/>
            <a:ext cx="3079202" cy="512304"/>
          </a:xfrm>
          <a:prstGeom prst="rect">
            <a:avLst/>
          </a:prstGeom>
        </p:spPr>
        <p:txBody>
          <a:bodyPr vert="horz" lIns="94788" tIns="47394" rIns="94788" bIns="47394" rtlCol="0"/>
          <a:lstStyle>
            <a:lvl1pPr algn="r">
              <a:defRPr sz="1200"/>
            </a:lvl1pPr>
          </a:lstStyle>
          <a:p>
            <a:fld id="{BCD50707-47F6-44CF-8887-909307D99A09}" type="datetimeFigureOut">
              <a:rPr lang="ru-RU" smtClean="0">
                <a:latin typeface="Arial" panose="020B0604020202020204" pitchFamily="34" charset="0"/>
              </a:rPr>
              <a:pPr/>
              <a:t>17.05.2019</a:t>
            </a:fld>
            <a:endParaRPr lang="ru-RU" dirty="0">
              <a:latin typeface="Arial" panose="020B0604020202020204" pitchFamily="34" charset="0"/>
            </a:endParaRPr>
          </a:p>
        </p:txBody>
      </p:sp>
      <p:sp>
        <p:nvSpPr>
          <p:cNvPr id="4" name="Нижний колонтитул 3"/>
          <p:cNvSpPr>
            <a:spLocks noGrp="1"/>
          </p:cNvSpPr>
          <p:nvPr>
            <p:ph type="ftr" sz="quarter" idx="2"/>
          </p:nvPr>
        </p:nvSpPr>
        <p:spPr>
          <a:xfrm>
            <a:off x="0" y="9720674"/>
            <a:ext cx="3079202" cy="512303"/>
          </a:xfrm>
          <a:prstGeom prst="rect">
            <a:avLst/>
          </a:prstGeom>
        </p:spPr>
        <p:txBody>
          <a:bodyPr vert="horz" lIns="94788" tIns="47394" rIns="94788" bIns="47394" rtlCol="0" anchor="b"/>
          <a:lstStyle>
            <a:lvl1pPr algn="l">
              <a:defRPr sz="1200"/>
            </a:lvl1pPr>
          </a:lstStyle>
          <a:p>
            <a:endParaRPr lang="ru-RU" dirty="0">
              <a:latin typeface="Arial" panose="020B0604020202020204" pitchFamily="34" charset="0"/>
            </a:endParaRPr>
          </a:p>
        </p:txBody>
      </p:sp>
      <p:sp>
        <p:nvSpPr>
          <p:cNvPr id="5" name="Номер слайда 4"/>
          <p:cNvSpPr>
            <a:spLocks noGrp="1"/>
          </p:cNvSpPr>
          <p:nvPr>
            <p:ph type="sldNum" sz="quarter" idx="3"/>
          </p:nvPr>
        </p:nvSpPr>
        <p:spPr>
          <a:xfrm>
            <a:off x="4023204" y="9720674"/>
            <a:ext cx="3079202" cy="512303"/>
          </a:xfrm>
          <a:prstGeom prst="rect">
            <a:avLst/>
          </a:prstGeom>
        </p:spPr>
        <p:txBody>
          <a:bodyPr vert="horz" lIns="94788" tIns="47394" rIns="94788" bIns="47394" rtlCol="0" anchor="b"/>
          <a:lstStyle>
            <a:lvl1pPr algn="r">
              <a:defRPr sz="1200"/>
            </a:lvl1pPr>
          </a:lstStyle>
          <a:p>
            <a:fld id="{A2818B80-E5A9-4AA6-9FFF-182F623F9F5E}" type="slidenum">
              <a:rPr lang="ru-RU" smtClean="0">
                <a:latin typeface="Arial" panose="020B0604020202020204" pitchFamily="34" charset="0"/>
              </a:rPr>
              <a:pPr/>
              <a:t>‹#›</a:t>
            </a:fld>
            <a:endParaRPr lang="ru-RU" dirty="0">
              <a:latin typeface="Arial" panose="020B0604020202020204" pitchFamily="34" charset="0"/>
            </a:endParaRPr>
          </a:p>
        </p:txBody>
      </p:sp>
    </p:spTree>
    <p:extLst>
      <p:ext uri="{BB962C8B-B14F-4D97-AF65-F5344CB8AC3E}">
        <p14:creationId xmlns:p14="http://schemas.microsoft.com/office/powerpoint/2010/main" val="161081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3078427" cy="511731"/>
          </a:xfrm>
          <a:prstGeom prst="rect">
            <a:avLst/>
          </a:prstGeom>
        </p:spPr>
        <p:txBody>
          <a:bodyPr vert="horz" lIns="94788" tIns="47394" rIns="94788" bIns="47394" rtlCol="0"/>
          <a:lstStyle>
            <a:lvl1pPr algn="l">
              <a:defRPr sz="1200">
                <a:latin typeface="Arial" panose="020B0604020202020204" pitchFamily="34" charset="0"/>
              </a:defRPr>
            </a:lvl1pPr>
          </a:lstStyle>
          <a:p>
            <a:endParaRPr lang="ru-RU" dirty="0"/>
          </a:p>
        </p:txBody>
      </p:sp>
      <p:sp>
        <p:nvSpPr>
          <p:cNvPr id="3" name="Дата 2"/>
          <p:cNvSpPr>
            <a:spLocks noGrp="1"/>
          </p:cNvSpPr>
          <p:nvPr>
            <p:ph type="dt" idx="1"/>
          </p:nvPr>
        </p:nvSpPr>
        <p:spPr>
          <a:xfrm>
            <a:off x="4023994" y="1"/>
            <a:ext cx="3078427" cy="511731"/>
          </a:xfrm>
          <a:prstGeom prst="rect">
            <a:avLst/>
          </a:prstGeom>
        </p:spPr>
        <p:txBody>
          <a:bodyPr vert="horz" lIns="94788" tIns="47394" rIns="94788" bIns="47394" rtlCol="0"/>
          <a:lstStyle>
            <a:lvl1pPr algn="r">
              <a:defRPr sz="1200">
                <a:latin typeface="Arial" panose="020B0604020202020204" pitchFamily="34" charset="0"/>
              </a:defRPr>
            </a:lvl1pPr>
          </a:lstStyle>
          <a:p>
            <a:fld id="{0DB3C063-264E-483C-87E2-965AAB0DF59A}" type="datetimeFigureOut">
              <a:rPr lang="ru-RU" smtClean="0"/>
              <a:pPr/>
              <a:t>17.05.2019</a:t>
            </a:fld>
            <a:endParaRPr lang="ru-RU" dirty="0"/>
          </a:p>
        </p:txBody>
      </p:sp>
      <p:sp>
        <p:nvSpPr>
          <p:cNvPr id="4" name="Образ слайда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88" tIns="47394" rIns="94788" bIns="47394" rtlCol="0" anchor="ctr"/>
          <a:lstStyle/>
          <a:p>
            <a:endParaRPr lang="ru-RU" dirty="0"/>
          </a:p>
        </p:txBody>
      </p:sp>
      <p:sp>
        <p:nvSpPr>
          <p:cNvPr id="5" name="Заметки 4"/>
          <p:cNvSpPr>
            <a:spLocks noGrp="1"/>
          </p:cNvSpPr>
          <p:nvPr>
            <p:ph type="body" sz="quarter" idx="3"/>
          </p:nvPr>
        </p:nvSpPr>
        <p:spPr>
          <a:xfrm>
            <a:off x="710407" y="4861443"/>
            <a:ext cx="5683250" cy="4605576"/>
          </a:xfrm>
          <a:prstGeom prst="rect">
            <a:avLst/>
          </a:prstGeom>
        </p:spPr>
        <p:txBody>
          <a:bodyPr vert="horz" lIns="94788" tIns="47394" rIns="94788" bIns="47394"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2" y="9721107"/>
            <a:ext cx="3078427" cy="511731"/>
          </a:xfrm>
          <a:prstGeom prst="rect">
            <a:avLst/>
          </a:prstGeom>
        </p:spPr>
        <p:txBody>
          <a:bodyPr vert="horz" lIns="94788" tIns="47394" rIns="94788" bIns="47394" rtlCol="0" anchor="b"/>
          <a:lstStyle>
            <a:lvl1pPr algn="l">
              <a:defRPr sz="1200">
                <a:latin typeface="Arial" panose="020B0604020202020204" pitchFamily="34" charset="0"/>
              </a:defRPr>
            </a:lvl1pPr>
          </a:lstStyle>
          <a:p>
            <a:endParaRPr lang="ru-RU" dirty="0"/>
          </a:p>
        </p:txBody>
      </p:sp>
      <p:sp>
        <p:nvSpPr>
          <p:cNvPr id="7" name="Номер слайда 6"/>
          <p:cNvSpPr>
            <a:spLocks noGrp="1"/>
          </p:cNvSpPr>
          <p:nvPr>
            <p:ph type="sldNum" sz="quarter" idx="5"/>
          </p:nvPr>
        </p:nvSpPr>
        <p:spPr>
          <a:xfrm>
            <a:off x="4023994" y="9721107"/>
            <a:ext cx="3078427" cy="511731"/>
          </a:xfrm>
          <a:prstGeom prst="rect">
            <a:avLst/>
          </a:prstGeom>
        </p:spPr>
        <p:txBody>
          <a:bodyPr vert="horz" lIns="94788" tIns="47394" rIns="94788" bIns="47394" rtlCol="0" anchor="b"/>
          <a:lstStyle>
            <a:lvl1pPr algn="r">
              <a:defRPr sz="1200">
                <a:latin typeface="Arial" panose="020B0604020202020204" pitchFamily="34" charset="0"/>
              </a:defRPr>
            </a:lvl1pPr>
          </a:lstStyle>
          <a:p>
            <a:fld id="{9760C1C1-BC8F-4913-8DB0-3A0FA480878F}" type="slidenum">
              <a:rPr lang="ru-RU" smtClean="0"/>
              <a:pPr/>
              <a:t>‹#›</a:t>
            </a:fld>
            <a:endParaRPr lang="ru-RU" dirty="0"/>
          </a:p>
        </p:txBody>
      </p:sp>
    </p:spTree>
    <p:extLst>
      <p:ext uri="{BB962C8B-B14F-4D97-AF65-F5344CB8AC3E}">
        <p14:creationId xmlns:p14="http://schemas.microsoft.com/office/powerpoint/2010/main" val="3524798152"/>
      </p:ext>
    </p:extLst>
  </p:cSld>
  <p:clrMap bg1="lt1" tx1="dk1" bg2="lt2" tx2="dk2" accent1="accent1" accent2="accent2" accent3="accent3" accent4="accent4" accent5="accent5" accent6="accent6" hlink="hlink" folHlink="folHlink"/>
  <p:notesStyle>
    <a:lvl1pPr marL="0" algn="l" defTabSz="884585" rtl="0" eaLnBrk="1" latinLnBrk="0" hangingPunct="1">
      <a:defRPr sz="1200" kern="1200">
        <a:solidFill>
          <a:schemeClr val="tx1"/>
        </a:solidFill>
        <a:latin typeface="Arial" panose="020B0604020202020204" pitchFamily="34" charset="0"/>
        <a:ea typeface="+mn-ea"/>
        <a:cs typeface="+mn-cs"/>
      </a:defRPr>
    </a:lvl1pPr>
    <a:lvl2pPr marL="442263" algn="l" defTabSz="884585" rtl="0" eaLnBrk="1" latinLnBrk="0" hangingPunct="1">
      <a:defRPr sz="1200" kern="1200">
        <a:solidFill>
          <a:schemeClr val="tx1"/>
        </a:solidFill>
        <a:latin typeface="Arial" panose="020B0604020202020204" pitchFamily="34" charset="0"/>
        <a:ea typeface="+mn-ea"/>
        <a:cs typeface="+mn-cs"/>
      </a:defRPr>
    </a:lvl2pPr>
    <a:lvl3pPr marL="884585" algn="l" defTabSz="884585" rtl="0" eaLnBrk="1" latinLnBrk="0" hangingPunct="1">
      <a:defRPr sz="1200" kern="1200">
        <a:solidFill>
          <a:schemeClr val="tx1"/>
        </a:solidFill>
        <a:latin typeface="Arial" panose="020B0604020202020204" pitchFamily="34" charset="0"/>
        <a:ea typeface="+mn-ea"/>
        <a:cs typeface="+mn-cs"/>
      </a:defRPr>
    </a:lvl3pPr>
    <a:lvl4pPr marL="1326897" algn="l" defTabSz="884585" rtl="0" eaLnBrk="1" latinLnBrk="0" hangingPunct="1">
      <a:defRPr sz="1200" kern="1200">
        <a:solidFill>
          <a:schemeClr val="tx1"/>
        </a:solidFill>
        <a:latin typeface="Arial" panose="020B0604020202020204" pitchFamily="34" charset="0"/>
        <a:ea typeface="+mn-ea"/>
        <a:cs typeface="+mn-cs"/>
      </a:defRPr>
    </a:lvl4pPr>
    <a:lvl5pPr marL="1769184" algn="l" defTabSz="884585" rtl="0" eaLnBrk="1" latinLnBrk="0" hangingPunct="1">
      <a:defRPr sz="1200" kern="1200">
        <a:solidFill>
          <a:schemeClr val="tx1"/>
        </a:solidFill>
        <a:latin typeface="Arial" panose="020B0604020202020204" pitchFamily="34" charset="0"/>
        <a:ea typeface="+mn-ea"/>
        <a:cs typeface="+mn-cs"/>
      </a:defRPr>
    </a:lvl5pPr>
    <a:lvl6pPr marL="2211482" algn="l" defTabSz="884585" rtl="0" eaLnBrk="1" latinLnBrk="0" hangingPunct="1">
      <a:defRPr sz="1200" kern="1200">
        <a:solidFill>
          <a:schemeClr val="tx1"/>
        </a:solidFill>
        <a:latin typeface="+mn-lt"/>
        <a:ea typeface="+mn-ea"/>
        <a:cs typeface="+mn-cs"/>
      </a:defRPr>
    </a:lvl6pPr>
    <a:lvl7pPr marL="2653783" algn="l" defTabSz="884585" rtl="0" eaLnBrk="1" latinLnBrk="0" hangingPunct="1">
      <a:defRPr sz="1200" kern="1200">
        <a:solidFill>
          <a:schemeClr val="tx1"/>
        </a:solidFill>
        <a:latin typeface="+mn-lt"/>
        <a:ea typeface="+mn-ea"/>
        <a:cs typeface="+mn-cs"/>
      </a:defRPr>
    </a:lvl7pPr>
    <a:lvl8pPr marL="3096083" algn="l" defTabSz="884585" rtl="0" eaLnBrk="1" latinLnBrk="0" hangingPunct="1">
      <a:defRPr sz="1200" kern="1200">
        <a:solidFill>
          <a:schemeClr val="tx1"/>
        </a:solidFill>
        <a:latin typeface="+mn-lt"/>
        <a:ea typeface="+mn-ea"/>
        <a:cs typeface="+mn-cs"/>
      </a:defRPr>
    </a:lvl8pPr>
    <a:lvl9pPr marL="3538375" algn="l" defTabSz="88458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069975" y="787400"/>
            <a:ext cx="5284788" cy="3962400"/>
          </a:xfrm>
          <a:ln/>
        </p:spPr>
      </p:sp>
      <p:sp>
        <p:nvSpPr>
          <p:cNvPr id="3" name="Notes Placeholder 2"/>
          <p:cNvSpPr>
            <a:spLocks noGrp="1"/>
          </p:cNvSpPr>
          <p:nvPr>
            <p:ph type="body" idx="1"/>
          </p:nvPr>
        </p:nvSpPr>
        <p:spPr/>
        <p:txBody>
          <a:bodyPr>
            <a:normAutofit/>
          </a:bodyPr>
          <a:lstStyle/>
          <a:p>
            <a:pPr eaLnBrk="1" hangingPunct="1">
              <a:defRPr/>
            </a:pPr>
            <a:endParaRPr lang="ru-RU" dirty="0"/>
          </a:p>
        </p:txBody>
      </p:sp>
      <p:sp>
        <p:nvSpPr>
          <p:cNvPr id="97284" name="Slide Number Placeholder 3"/>
          <p:cNvSpPr>
            <a:spLocks noGrp="1"/>
          </p:cNvSpPr>
          <p:nvPr>
            <p:ph type="sldNum" sz="quarter" idx="5"/>
          </p:nvPr>
        </p:nvSpPr>
        <p:spPr>
          <a:noFill/>
        </p:spPr>
        <p:txBody>
          <a:bodyPr/>
          <a:lstStyle/>
          <a:p>
            <a:fld id="{67E848BB-E633-492B-975B-01032BAECF57}" type="slidenum">
              <a:rPr lang="ru-RU" smtClean="0">
                <a:solidFill>
                  <a:prstClr val="black"/>
                </a:solidFill>
                <a:cs typeface="Arial" pitchFamily="34" charset="0"/>
              </a:rPr>
              <a:pPr/>
              <a:t>1</a:t>
            </a:fld>
            <a:endParaRPr lang="ru-RU">
              <a:solidFill>
                <a:prstClr val="black"/>
              </a:solidFill>
              <a:cs typeface="Arial" pitchFamily="34" charset="0"/>
            </a:endParaRPr>
          </a:p>
        </p:txBody>
      </p:sp>
    </p:spTree>
    <p:extLst>
      <p:ext uri="{BB962C8B-B14F-4D97-AF65-F5344CB8AC3E}">
        <p14:creationId xmlns:p14="http://schemas.microsoft.com/office/powerpoint/2010/main" val="295477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5"/>
          </p:nvPr>
        </p:nvSpPr>
        <p:spPr/>
        <p:txBody>
          <a:bodyPr/>
          <a:lstStyle/>
          <a:p>
            <a:fld id="{9760C1C1-BC8F-4913-8DB0-3A0FA480878F}" type="slidenum">
              <a:rPr lang="ru-RU" smtClean="0"/>
              <a:pPr/>
              <a:t>2</a:t>
            </a:fld>
            <a:endParaRPr lang="ru-RU" dirty="0"/>
          </a:p>
        </p:txBody>
      </p:sp>
    </p:spTree>
    <p:extLst>
      <p:ext uri="{BB962C8B-B14F-4D97-AF65-F5344CB8AC3E}">
        <p14:creationId xmlns:p14="http://schemas.microsoft.com/office/powerpoint/2010/main" val="3114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914400" y="741363"/>
            <a:ext cx="4968875" cy="3727450"/>
          </a:xfrm>
          <a:ln/>
        </p:spPr>
      </p:sp>
      <p:sp>
        <p:nvSpPr>
          <p:cNvPr id="3" name="Notes Placeholder 2"/>
          <p:cNvSpPr>
            <a:spLocks noGrp="1"/>
          </p:cNvSpPr>
          <p:nvPr>
            <p:ph type="body" idx="1"/>
          </p:nvPr>
        </p:nvSpPr>
        <p:spPr/>
        <p:txBody>
          <a:bodyPr>
            <a:normAutofit lnSpcReduction="10000"/>
          </a:bodyPr>
          <a:lstStyle/>
          <a:p>
            <a:endParaRPr lang="ru-RU" dirty="0"/>
          </a:p>
        </p:txBody>
      </p:sp>
      <p:sp>
        <p:nvSpPr>
          <p:cNvPr id="97284" name="Slide Number Placeholder 3"/>
          <p:cNvSpPr>
            <a:spLocks noGrp="1"/>
          </p:cNvSpPr>
          <p:nvPr>
            <p:ph type="sldNum" sz="quarter" idx="5"/>
          </p:nvPr>
        </p:nvSpPr>
        <p:spPr>
          <a:noFill/>
        </p:spPr>
        <p:txBody>
          <a:bodyPr/>
          <a:lstStyle/>
          <a:p>
            <a:fld id="{67E848BB-E633-492B-975B-01032BAECF57}" type="slidenum">
              <a:rPr lang="ru-RU" smtClean="0">
                <a:solidFill>
                  <a:prstClr val="black"/>
                </a:solidFill>
                <a:cs typeface="Arial" pitchFamily="34" charset="0"/>
              </a:rPr>
              <a:pPr/>
              <a:t>3</a:t>
            </a:fld>
            <a:endParaRPr lang="ru-RU">
              <a:solidFill>
                <a:prstClr val="black"/>
              </a:solidFill>
              <a:cs typeface="Arial" pitchFamily="34" charset="0"/>
            </a:endParaRPr>
          </a:p>
        </p:txBody>
      </p:sp>
    </p:spTree>
    <p:extLst>
      <p:ext uri="{BB962C8B-B14F-4D97-AF65-F5344CB8AC3E}">
        <p14:creationId xmlns:p14="http://schemas.microsoft.com/office/powerpoint/2010/main" val="365568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673100" y="808038"/>
            <a:ext cx="5391150" cy="4043362"/>
          </a:xfrm>
          <a:ln/>
        </p:spPr>
      </p:sp>
      <p:sp>
        <p:nvSpPr>
          <p:cNvPr id="3" name="Notes Placeholder 2"/>
          <p:cNvSpPr>
            <a:spLocks noGrp="1"/>
          </p:cNvSpPr>
          <p:nvPr>
            <p:ph type="body" idx="1"/>
          </p:nvPr>
        </p:nvSpPr>
        <p:spPr/>
        <p:txBody>
          <a:bodyPr>
            <a:normAutofit/>
          </a:bodyPr>
          <a:lstStyle/>
          <a:p>
            <a:pPr eaLnBrk="1" hangingPunct="1">
              <a:defRPr/>
            </a:pPr>
            <a:endParaRPr lang="ru-RU" dirty="0"/>
          </a:p>
        </p:txBody>
      </p:sp>
      <p:sp>
        <p:nvSpPr>
          <p:cNvPr id="97284" name="Slide Number Placeholder 3"/>
          <p:cNvSpPr>
            <a:spLocks noGrp="1"/>
          </p:cNvSpPr>
          <p:nvPr>
            <p:ph type="sldNum" sz="quarter" idx="5"/>
          </p:nvPr>
        </p:nvSpPr>
        <p:spPr>
          <a:noFill/>
        </p:spPr>
        <p:txBody>
          <a:bodyPr/>
          <a:lstStyle/>
          <a:p>
            <a:fld id="{67E848BB-E633-492B-975B-01032BAECF57}" type="slidenum">
              <a:rPr lang="ru-RU">
                <a:solidFill>
                  <a:prstClr val="black"/>
                </a:solidFill>
                <a:cs typeface="Arial" pitchFamily="34" charset="0"/>
              </a:rPr>
              <a:pPr/>
              <a:t>4</a:t>
            </a:fld>
            <a:endParaRPr lang="ru-RU">
              <a:solidFill>
                <a:prstClr val="black"/>
              </a:solidFill>
              <a:cs typeface="Arial" pitchFamily="34" charset="0"/>
            </a:endParaRPr>
          </a:p>
        </p:txBody>
      </p:sp>
    </p:spTree>
    <p:extLst>
      <p:ext uri="{BB962C8B-B14F-4D97-AF65-F5344CB8AC3E}">
        <p14:creationId xmlns:p14="http://schemas.microsoft.com/office/powerpoint/2010/main" val="175196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073150" y="792163"/>
            <a:ext cx="5278438" cy="3957637"/>
          </a:xfrm>
          <a:ln/>
        </p:spPr>
      </p:sp>
      <p:sp>
        <p:nvSpPr>
          <p:cNvPr id="3" name="Notes Placeholder 2"/>
          <p:cNvSpPr>
            <a:spLocks noGrp="1"/>
          </p:cNvSpPr>
          <p:nvPr>
            <p:ph type="body" idx="1"/>
          </p:nvPr>
        </p:nvSpPr>
        <p:spPr/>
        <p:txBody>
          <a:bodyPr>
            <a:normAutofit/>
          </a:bodyPr>
          <a:lstStyle/>
          <a:p>
            <a:endParaRPr lang="ru-RU" dirty="0"/>
          </a:p>
        </p:txBody>
      </p:sp>
      <p:sp>
        <p:nvSpPr>
          <p:cNvPr id="97284" name="Slide Number Placeholder 3"/>
          <p:cNvSpPr>
            <a:spLocks noGrp="1"/>
          </p:cNvSpPr>
          <p:nvPr>
            <p:ph type="sldNum" sz="quarter" idx="5"/>
          </p:nvPr>
        </p:nvSpPr>
        <p:spPr>
          <a:noFill/>
        </p:spPr>
        <p:txBody>
          <a:bodyPr/>
          <a:lstStyle/>
          <a:p>
            <a:fld id="{67E848BB-E633-492B-975B-01032BAECF57}" type="slidenum">
              <a:rPr lang="ru-RU">
                <a:solidFill>
                  <a:prstClr val="black"/>
                </a:solidFill>
                <a:cs typeface="Arial" pitchFamily="34" charset="0"/>
              </a:rPr>
              <a:pPr/>
              <a:t>5</a:t>
            </a:fld>
            <a:endParaRPr lang="ru-RU">
              <a:solidFill>
                <a:prstClr val="black"/>
              </a:solidFill>
              <a:cs typeface="Arial" pitchFamily="34" charset="0"/>
            </a:endParaRPr>
          </a:p>
        </p:txBody>
      </p:sp>
      <p:sp>
        <p:nvSpPr>
          <p:cNvPr id="2" name="Нижний колонтитул 1"/>
          <p:cNvSpPr>
            <a:spLocks noGrp="1"/>
          </p:cNvSpPr>
          <p:nvPr>
            <p:ph type="ftr" sz="quarter" idx="10"/>
          </p:nvPr>
        </p:nvSpPr>
        <p:spPr/>
        <p:txBody>
          <a:bodyPr/>
          <a:lstStyle/>
          <a:p>
            <a:endParaRPr lang="ru-RU" dirty="0"/>
          </a:p>
        </p:txBody>
      </p:sp>
    </p:spTree>
    <p:extLst>
      <p:ext uri="{BB962C8B-B14F-4D97-AF65-F5344CB8AC3E}">
        <p14:creationId xmlns:p14="http://schemas.microsoft.com/office/powerpoint/2010/main" val="216074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5"/>
          </p:nvPr>
        </p:nvSpPr>
        <p:spPr/>
        <p:txBody>
          <a:bodyPr/>
          <a:lstStyle/>
          <a:p>
            <a:fld id="{9760C1C1-BC8F-4913-8DB0-3A0FA480878F}" type="slidenum">
              <a:rPr lang="ru-RU" smtClean="0"/>
              <a:pPr/>
              <a:t>6</a:t>
            </a:fld>
            <a:endParaRPr lang="ru-RU" dirty="0"/>
          </a:p>
        </p:txBody>
      </p:sp>
    </p:spTree>
    <p:extLst>
      <p:ext uri="{BB962C8B-B14F-4D97-AF65-F5344CB8AC3E}">
        <p14:creationId xmlns:p14="http://schemas.microsoft.com/office/powerpoint/2010/main" val="289046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5"/>
          </p:nvPr>
        </p:nvSpPr>
        <p:spPr/>
        <p:txBody>
          <a:bodyPr/>
          <a:lstStyle/>
          <a:p>
            <a:fld id="{9760C1C1-BC8F-4913-8DB0-3A0FA480878F}" type="slidenum">
              <a:rPr lang="ru-RU" smtClean="0"/>
              <a:pPr/>
              <a:t>7</a:t>
            </a:fld>
            <a:endParaRPr lang="ru-RU" dirty="0"/>
          </a:p>
        </p:txBody>
      </p:sp>
    </p:spTree>
    <p:extLst>
      <p:ext uri="{BB962C8B-B14F-4D97-AF65-F5344CB8AC3E}">
        <p14:creationId xmlns:p14="http://schemas.microsoft.com/office/powerpoint/2010/main" val="427039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pPr marL="0" marR="0" lvl="0" indent="0" algn="l" defTabSz="884585"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p:txBody>
      </p:sp>
      <p:sp>
        <p:nvSpPr>
          <p:cNvPr id="4" name="Номер слайда 3"/>
          <p:cNvSpPr>
            <a:spLocks noGrp="1"/>
          </p:cNvSpPr>
          <p:nvPr>
            <p:ph type="sldNum" sz="quarter" idx="10"/>
          </p:nvPr>
        </p:nvSpPr>
        <p:spPr/>
        <p:txBody>
          <a:bodyPr/>
          <a:lstStyle/>
          <a:p>
            <a:pPr>
              <a:defRPr/>
            </a:pPr>
            <a:fld id="{E55B68FD-745F-4C22-A5DB-FB65F0185FCA}" type="slidenum">
              <a:rPr lang="ru-RU" altLang="ru-RU" smtClean="0"/>
              <a:pPr>
                <a:defRPr/>
              </a:pPr>
              <a:t>8</a:t>
            </a:fld>
            <a:endParaRPr lang="ru-RU" altLang="ru-RU"/>
          </a:p>
        </p:txBody>
      </p:sp>
    </p:spTree>
    <p:extLst>
      <p:ext uri="{BB962C8B-B14F-4D97-AF65-F5344CB8AC3E}">
        <p14:creationId xmlns:p14="http://schemas.microsoft.com/office/powerpoint/2010/main" val="3913104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_Титульный слайд">
    <p:bg>
      <p:bgRef idx="1001">
        <a:schemeClr val="bg1"/>
      </p:bgRef>
    </p:bg>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661" y="343611"/>
            <a:ext cx="1100330" cy="1408179"/>
          </a:xfrm>
          <a:prstGeom prst="rect">
            <a:avLst/>
          </a:prstGeom>
        </p:spPr>
      </p:pic>
      <p:sp>
        <p:nvSpPr>
          <p:cNvPr id="3074" name="Rectangle 2"/>
          <p:cNvSpPr>
            <a:spLocks noGrp="1" noChangeArrowheads="1"/>
          </p:cNvSpPr>
          <p:nvPr>
            <p:ph type="ctrTitle"/>
          </p:nvPr>
        </p:nvSpPr>
        <p:spPr>
          <a:xfrm>
            <a:off x="756096" y="2397233"/>
            <a:ext cx="8280400" cy="1031875"/>
          </a:xfrm>
          <a:ln/>
        </p:spPr>
        <p:txBody>
          <a:bodyPr/>
          <a:lstStyle>
            <a:lvl1pPr>
              <a:lnSpc>
                <a:spcPct val="130000"/>
              </a:lnSpc>
              <a:defRPr sz="2400">
                <a:solidFill>
                  <a:schemeClr val="tx2"/>
                </a:solidFill>
              </a:defRPr>
            </a:lvl1pPr>
          </a:lstStyle>
          <a:p>
            <a:r>
              <a:rPr lang="ru-RU" dirty="0"/>
              <a:t>Образец заголовка</a:t>
            </a:r>
          </a:p>
        </p:txBody>
      </p:sp>
      <p:sp>
        <p:nvSpPr>
          <p:cNvPr id="3075" name="Rectangle 3"/>
          <p:cNvSpPr>
            <a:spLocks noGrp="1" noChangeArrowheads="1"/>
          </p:cNvSpPr>
          <p:nvPr>
            <p:ph type="subTitle" idx="1"/>
          </p:nvPr>
        </p:nvSpPr>
        <p:spPr>
          <a:xfrm>
            <a:off x="756096" y="3499793"/>
            <a:ext cx="3743325" cy="649287"/>
          </a:xfrm>
          <a:prstGeom prst="rect">
            <a:avLst/>
          </a:prstGeom>
          <a:ln/>
        </p:spPr>
        <p:txBody>
          <a:bodyPr lIns="0" anchor="ctr"/>
          <a:lstStyle>
            <a:lvl1pPr marL="0" indent="0">
              <a:buFontTx/>
              <a:buNone/>
              <a:defRPr sz="1400" b="1">
                <a:solidFill>
                  <a:schemeClr val="bg2"/>
                </a:solidFill>
              </a:defRPr>
            </a:lvl1pPr>
          </a:lstStyle>
          <a:p>
            <a:r>
              <a:rPr lang="ru-RU" dirty="0"/>
              <a:t>Образец подзаголовка</a:t>
            </a:r>
          </a:p>
        </p:txBody>
      </p:sp>
      <p:sp>
        <p:nvSpPr>
          <p:cNvPr id="5" name="Прямоугольник 4"/>
          <p:cNvSpPr/>
          <p:nvPr userDrawn="1"/>
        </p:nvSpPr>
        <p:spPr>
          <a:xfrm>
            <a:off x="2123728" y="1583070"/>
            <a:ext cx="7020272" cy="184666"/>
          </a:xfrm>
          <a:prstGeom prst="rect">
            <a:avLst/>
          </a:prstGeom>
          <a:gradFill flip="none" rotWithShape="1">
            <a:gsLst>
              <a:gs pos="0">
                <a:schemeClr val="tx2"/>
              </a:gs>
              <a:gs pos="100000">
                <a:schemeClr val="accent1"/>
              </a:gs>
            </a:gsLst>
            <a:lin ang="0" scaled="1"/>
            <a:tileRect/>
          </a:gradFill>
        </p:spPr>
        <p:txBody>
          <a:bodyPr wrap="square" lIns="67740" tIns="0" rIns="67740" bIns="0" anchor="ctr" anchorCtr="0">
            <a:noAutofit/>
          </a:bodyPr>
          <a:lstStyle/>
          <a:p>
            <a:r>
              <a:rPr lang="en-US" sz="1000" b="0" kern="0" cap="all" baseline="0" dirty="0">
                <a:solidFill>
                  <a:srgbClr val="FFFFFF"/>
                </a:solidFill>
                <a:cs typeface="Arial"/>
                <a:sym typeface="Arial"/>
              </a:rPr>
              <a:t>The State Atomic Energy Corporation ROSATOM</a:t>
            </a:r>
            <a:endParaRPr lang="ru-RU" sz="1000" b="0" kern="0" cap="all" baseline="0" dirty="0">
              <a:solidFill>
                <a:srgbClr val="FFFFFF"/>
              </a:solidFill>
              <a:cs typeface="Arial"/>
              <a:sym typeface="Arial"/>
            </a:endParaRPr>
          </a:p>
        </p:txBody>
      </p:sp>
      <p:sp>
        <p:nvSpPr>
          <p:cNvPr id="7"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a:t>
            </a:fld>
            <a:endParaRPr lang="ru-RU" dirty="0">
              <a:sym typeface="Arial"/>
            </a:endParaRPr>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5610" y="4337299"/>
            <a:ext cx="6818390" cy="2520701"/>
          </a:xfrm>
          <a:prstGeom prst="rect">
            <a:avLst/>
          </a:prstGeom>
        </p:spPr>
      </p:pic>
    </p:spTree>
    <p:extLst>
      <p:ext uri="{BB962C8B-B14F-4D97-AF65-F5344CB8AC3E}">
        <p14:creationId xmlns:p14="http://schemas.microsoft.com/office/powerpoint/2010/main" val="2179379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_Титульный слайд_Раздел">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756096" y="2397233"/>
            <a:ext cx="8280400" cy="1031875"/>
          </a:xfrm>
          <a:ln/>
        </p:spPr>
        <p:txBody>
          <a:bodyPr/>
          <a:lstStyle>
            <a:lvl1pPr>
              <a:lnSpc>
                <a:spcPct val="130000"/>
              </a:lnSpc>
              <a:defRPr sz="2400" b="0" cap="all" baseline="0">
                <a:solidFill>
                  <a:schemeClr val="bg2"/>
                </a:solidFill>
              </a:defRPr>
            </a:lvl1pPr>
          </a:lstStyle>
          <a:p>
            <a:r>
              <a:rPr lang="ru-RU" dirty="0"/>
              <a:t>Образец заголовка</a:t>
            </a:r>
            <a:r>
              <a:rPr lang="en-US" dirty="0"/>
              <a:t> </a:t>
            </a:r>
            <a:r>
              <a:rPr lang="ru-RU" dirty="0"/>
              <a:t>раздела</a:t>
            </a:r>
          </a:p>
        </p:txBody>
      </p:sp>
      <p:sp>
        <p:nvSpPr>
          <p:cNvPr id="7"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a:t>
            </a:fld>
            <a:endParaRPr lang="ru-RU" dirty="0">
              <a:sym typeface="Arial"/>
            </a:endParaRPr>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5610" y="4337299"/>
            <a:ext cx="6818390" cy="2520701"/>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661" y="343611"/>
            <a:ext cx="1100330" cy="1408179"/>
          </a:xfrm>
          <a:prstGeom prst="rect">
            <a:avLst/>
          </a:prstGeom>
        </p:spPr>
      </p:pic>
    </p:spTree>
    <p:extLst>
      <p:ext uri="{BB962C8B-B14F-4D97-AF65-F5344CB8AC3E}">
        <p14:creationId xmlns:p14="http://schemas.microsoft.com/office/powerpoint/2010/main" val="4277028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_Заголовок+сноска">
    <p:spTree>
      <p:nvGrpSpPr>
        <p:cNvPr id="1" name=""/>
        <p:cNvGrpSpPr/>
        <p:nvPr/>
      </p:nvGrpSpPr>
      <p:grpSpPr>
        <a:xfrm>
          <a:off x="0" y="0"/>
          <a:ext cx="0" cy="0"/>
          <a:chOff x="0" y="0"/>
          <a:chExt cx="0" cy="0"/>
        </a:xfrm>
      </p:grpSpPr>
      <p:sp>
        <p:nvSpPr>
          <p:cNvPr id="6"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a:t>
            </a:fld>
            <a:endParaRPr lang="ru-RU" dirty="0">
              <a:sym typeface="Arial"/>
            </a:endParaRPr>
          </a:p>
        </p:txBody>
      </p:sp>
      <p:sp>
        <p:nvSpPr>
          <p:cNvPr id="7" name="Заголовок 1"/>
          <p:cNvSpPr>
            <a:spLocks noGrp="1"/>
          </p:cNvSpPr>
          <p:nvPr>
            <p:ph type="title"/>
          </p:nvPr>
        </p:nvSpPr>
        <p:spPr>
          <a:xfrm>
            <a:off x="468923" y="3"/>
            <a:ext cx="7631723" cy="962025"/>
          </a:xfrm>
        </p:spPr>
        <p:txBody>
          <a:bodyPr/>
          <a:lstStyle>
            <a:lvl1pPr>
              <a:defRPr>
                <a:solidFill>
                  <a:schemeClr val="tx2"/>
                </a:solidFill>
              </a:defRPr>
            </a:lvl1pPr>
          </a:lstStyle>
          <a:p>
            <a:r>
              <a:rPr lang="ru-RU" dirty="0"/>
              <a:t>Образец заголовка</a:t>
            </a:r>
          </a:p>
        </p:txBody>
      </p:sp>
      <p:sp>
        <p:nvSpPr>
          <p:cNvPr id="5" name="Прямоугольник 4"/>
          <p:cNvSpPr/>
          <p:nvPr userDrawn="1"/>
        </p:nvSpPr>
        <p:spPr>
          <a:xfrm>
            <a:off x="468923" y="6422160"/>
            <a:ext cx="7654571" cy="435839"/>
          </a:xfrm>
          <a:prstGeom prst="rect">
            <a:avLst/>
          </a:prstGeom>
        </p:spPr>
        <p:txBody>
          <a:bodyPr wrap="square" lIns="0" tIns="0" bIns="0" anchor="ctr" anchorCtr="0">
            <a:noAutofit/>
          </a:bodyPr>
          <a:lstStyle/>
          <a:p>
            <a:pPr lvl="0">
              <a:lnSpc>
                <a:spcPct val="90000"/>
              </a:lnSpc>
            </a:pPr>
            <a:r>
              <a:rPr lang="en-US" sz="800" i="1" dirty="0">
                <a:solidFill>
                  <a:schemeClr val="bg1">
                    <a:lumMod val="50000"/>
                  </a:schemeClr>
                </a:solidFill>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p>
        </p:txBody>
      </p:sp>
    </p:spTree>
    <p:extLst>
      <p:ext uri="{BB962C8B-B14F-4D97-AF65-F5344CB8AC3E}">
        <p14:creationId xmlns:p14="http://schemas.microsoft.com/office/powerpoint/2010/main" val="366182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_Заголовок">
    <p:spTree>
      <p:nvGrpSpPr>
        <p:cNvPr id="1" name=""/>
        <p:cNvGrpSpPr/>
        <p:nvPr/>
      </p:nvGrpSpPr>
      <p:grpSpPr>
        <a:xfrm>
          <a:off x="0" y="0"/>
          <a:ext cx="0" cy="0"/>
          <a:chOff x="0" y="0"/>
          <a:chExt cx="0" cy="0"/>
        </a:xfrm>
      </p:grpSpPr>
      <p:sp>
        <p:nvSpPr>
          <p:cNvPr id="6"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a:t>
            </a:fld>
            <a:endParaRPr lang="ru-RU" dirty="0">
              <a:sym typeface="Arial"/>
            </a:endParaRPr>
          </a:p>
        </p:txBody>
      </p:sp>
      <p:sp>
        <p:nvSpPr>
          <p:cNvPr id="7" name="Заголовок 1"/>
          <p:cNvSpPr>
            <a:spLocks noGrp="1"/>
          </p:cNvSpPr>
          <p:nvPr>
            <p:ph type="title"/>
          </p:nvPr>
        </p:nvSpPr>
        <p:spPr>
          <a:xfrm>
            <a:off x="468923" y="3"/>
            <a:ext cx="7631723" cy="962025"/>
          </a:xfrm>
        </p:spPr>
        <p:txBody>
          <a:bodyPr/>
          <a:lstStyle>
            <a:lvl1pPr>
              <a:defRPr>
                <a:solidFill>
                  <a:schemeClr val="tx2"/>
                </a:solidFill>
              </a:defRPr>
            </a:lvl1pPr>
          </a:lstStyle>
          <a:p>
            <a:r>
              <a:rPr lang="ru-RU" dirty="0"/>
              <a:t>Образец заголовка</a:t>
            </a:r>
          </a:p>
        </p:txBody>
      </p:sp>
    </p:spTree>
    <p:extLst>
      <p:ext uri="{BB962C8B-B14F-4D97-AF65-F5344CB8AC3E}">
        <p14:creationId xmlns:p14="http://schemas.microsoft.com/office/powerpoint/2010/main" val="2035303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R_Заголовок+иконка+снос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
            <a:ext cx="6841014" cy="962025"/>
          </a:xfrm>
        </p:spPr>
        <p:txBody>
          <a:bodyPr/>
          <a:lstStyle>
            <a:lvl1pPr>
              <a:defRPr>
                <a:solidFill>
                  <a:schemeClr val="tx2"/>
                </a:solidFill>
              </a:defRPr>
            </a:lvl1pPr>
          </a:lstStyle>
          <a:p>
            <a:r>
              <a:rPr lang="ru-RU" dirty="0"/>
              <a:t>Образец заголовка</a:t>
            </a:r>
          </a:p>
        </p:txBody>
      </p:sp>
      <p:sp>
        <p:nvSpPr>
          <p:cNvPr id="3" name="Rectangle 2"/>
          <p:cNvSpPr>
            <a:spLocks noGrp="1" noChangeArrowheads="1"/>
          </p:cNvSpPr>
          <p:nvPr>
            <p:ph type="sldNum" sz="quarter" idx="10"/>
          </p:nvPr>
        </p:nvSpPr>
        <p:spPr/>
        <p:txBody>
          <a:bodyPr/>
          <a:lstStyle>
            <a:lvl1pPr>
              <a:defRPr sz="1800">
                <a:solidFill>
                  <a:schemeClr val="tx2"/>
                </a:solidFill>
              </a:defRPr>
            </a:lvl1pPr>
          </a:lstStyle>
          <a:p>
            <a:pPr>
              <a:defRPr/>
            </a:pPr>
            <a:fld id="{A4A307BD-5FFE-48F6-9CBA-08436C5D8701}" type="slidenum">
              <a:rPr lang="ru-RU" smtClean="0"/>
              <a:pPr>
                <a:defRPr/>
              </a:pPr>
              <a:t>‹#›</a:t>
            </a:fld>
            <a:endParaRPr lang="ru-RU" dirty="0"/>
          </a:p>
        </p:txBody>
      </p:sp>
      <p:sp>
        <p:nvSpPr>
          <p:cNvPr id="4" name="Прямоугольник 3"/>
          <p:cNvSpPr/>
          <p:nvPr userDrawn="1"/>
        </p:nvSpPr>
        <p:spPr>
          <a:xfrm>
            <a:off x="468923" y="6422160"/>
            <a:ext cx="7654571" cy="435839"/>
          </a:xfrm>
          <a:prstGeom prst="rect">
            <a:avLst/>
          </a:prstGeom>
        </p:spPr>
        <p:txBody>
          <a:bodyPr wrap="square" lIns="0" tIns="0" bIns="0" anchor="ctr" anchorCtr="0">
            <a:noAutofit/>
          </a:bodyPr>
          <a:lstStyle/>
          <a:p>
            <a:pPr lvl="0">
              <a:lnSpc>
                <a:spcPct val="90000"/>
              </a:lnSpc>
            </a:pPr>
            <a:r>
              <a:rPr lang="en-US" sz="800" i="1" dirty="0">
                <a:solidFill>
                  <a:schemeClr val="bg1">
                    <a:lumMod val="50000"/>
                  </a:schemeClr>
                </a:solidFill>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p>
        </p:txBody>
      </p:sp>
    </p:spTree>
    <p:extLst>
      <p:ext uri="{BB962C8B-B14F-4D97-AF65-F5344CB8AC3E}">
        <p14:creationId xmlns:p14="http://schemas.microsoft.com/office/powerpoint/2010/main" val="2657377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R_Заголовок+ико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
            <a:ext cx="6841014" cy="962025"/>
          </a:xfrm>
        </p:spPr>
        <p:txBody>
          <a:bodyPr/>
          <a:lstStyle>
            <a:lvl1pPr>
              <a:defRPr>
                <a:solidFill>
                  <a:schemeClr val="tx2"/>
                </a:solidFill>
              </a:defRPr>
            </a:lvl1pPr>
          </a:lstStyle>
          <a:p>
            <a:r>
              <a:rPr lang="ru-RU" dirty="0"/>
              <a:t>Образец заголовка</a:t>
            </a:r>
          </a:p>
        </p:txBody>
      </p:sp>
      <p:sp>
        <p:nvSpPr>
          <p:cNvPr id="3" name="Rectangle 2"/>
          <p:cNvSpPr>
            <a:spLocks noGrp="1" noChangeArrowheads="1"/>
          </p:cNvSpPr>
          <p:nvPr>
            <p:ph type="sldNum" sz="quarter" idx="10"/>
          </p:nvPr>
        </p:nvSpPr>
        <p:spPr/>
        <p:txBody>
          <a:bodyPr/>
          <a:lstStyle>
            <a:lvl1pPr>
              <a:defRPr sz="1800">
                <a:solidFill>
                  <a:schemeClr val="tx2"/>
                </a:solidFill>
              </a:defRPr>
            </a:lvl1pPr>
          </a:lstStyle>
          <a:p>
            <a:pPr>
              <a:defRPr/>
            </a:pPr>
            <a:fld id="{A4A307BD-5FFE-48F6-9CBA-08436C5D8701}" type="slidenum">
              <a:rPr lang="ru-RU" smtClean="0"/>
              <a:pPr>
                <a:defRPr/>
              </a:pPr>
              <a:t>‹#›</a:t>
            </a:fld>
            <a:endParaRPr lang="ru-RU" dirty="0"/>
          </a:p>
        </p:txBody>
      </p:sp>
    </p:spTree>
    <p:extLst>
      <p:ext uri="{BB962C8B-B14F-4D97-AF65-F5344CB8AC3E}">
        <p14:creationId xmlns:p14="http://schemas.microsoft.com/office/powerpoint/2010/main" val="111037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_Заголовок+сноска">
    <p:spTree>
      <p:nvGrpSpPr>
        <p:cNvPr id="1" name=""/>
        <p:cNvGrpSpPr/>
        <p:nvPr/>
      </p:nvGrpSpPr>
      <p:grpSpPr>
        <a:xfrm>
          <a:off x="0" y="0"/>
          <a:ext cx="0" cy="0"/>
          <a:chOff x="0" y="0"/>
          <a:chExt cx="0" cy="0"/>
        </a:xfrm>
      </p:grpSpPr>
      <p:sp>
        <p:nvSpPr>
          <p:cNvPr id="8" name="Rectangle 2"/>
          <p:cNvSpPr>
            <a:spLocks noGrp="1" noChangeArrowheads="1"/>
          </p:cNvSpPr>
          <p:nvPr>
            <p:ph type="sldNum" sz="quarter" idx="4"/>
          </p:nvPr>
        </p:nvSpPr>
        <p:spPr bwMode="auto">
          <a:xfrm>
            <a:off x="8388424" y="6453336"/>
            <a:ext cx="504056" cy="343231"/>
          </a:xfrm>
          <a:prstGeom prst="rect">
            <a:avLst/>
          </a:prstGeom>
          <a:noFill/>
          <a:ln w="9525">
            <a:noFill/>
            <a:miter lim="800000"/>
            <a:headEnd/>
            <a:tailEnd/>
          </a:ln>
          <a:effectLst/>
        </p:spPr>
        <p:txBody>
          <a:bodyPr vert="horz" wrap="square" lIns="0" tIns="0" rIns="0" bIns="0" numCol="1" anchor="ctr" anchorCtr="1" compatLnSpc="1">
            <a:prstTxWarp prst="textNoShape">
              <a:avLst/>
            </a:prstTxWarp>
            <a:noAutofit/>
          </a:bodyPr>
          <a:lstStyle>
            <a:lvl1pPr algn="r">
              <a:defRPr sz="1600" b="0">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a:t>
            </a:fld>
            <a:endParaRPr lang="ru-RU" dirty="0">
              <a:sym typeface="Arial"/>
            </a:endParaRPr>
          </a:p>
        </p:txBody>
      </p:sp>
      <p:sp>
        <p:nvSpPr>
          <p:cNvPr id="5" name="Прямоугольник 4"/>
          <p:cNvSpPr/>
          <p:nvPr userDrawn="1"/>
        </p:nvSpPr>
        <p:spPr>
          <a:xfrm>
            <a:off x="395537" y="6422160"/>
            <a:ext cx="7488832" cy="435839"/>
          </a:xfrm>
          <a:prstGeom prst="rect">
            <a:avLst/>
          </a:prstGeom>
        </p:spPr>
        <p:txBody>
          <a:bodyPr wrap="square" lIns="0" tIns="0" bIns="0" anchor="ctr" anchorCtr="0">
            <a:noAutofit/>
          </a:bodyPr>
          <a:lstStyle/>
          <a:p>
            <a:pPr lvl="0">
              <a:lnSpc>
                <a:spcPct val="90000"/>
              </a:lnSpc>
            </a:pPr>
            <a:r>
              <a:rPr lang="en-US" sz="800" i="1" dirty="0">
                <a:solidFill>
                  <a:schemeClr val="bg1">
                    <a:lumMod val="50000"/>
                  </a:schemeClr>
                </a:solidFill>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p>
        </p:txBody>
      </p:sp>
      <p:cxnSp>
        <p:nvCxnSpPr>
          <p:cNvPr id="7" name="Straight Connector 6"/>
          <p:cNvCxnSpPr/>
          <p:nvPr userDrawn="1"/>
        </p:nvCxnSpPr>
        <p:spPr>
          <a:xfrm>
            <a:off x="395288" y="6453336"/>
            <a:ext cx="8353425" cy="0"/>
          </a:xfrm>
          <a:prstGeom prst="line">
            <a:avLst/>
          </a:prstGeom>
          <a:ln w="9525">
            <a:solidFill>
              <a:srgbClr val="025E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074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89206" y="153525"/>
            <a:ext cx="563881" cy="722377"/>
          </a:xfrm>
          <a:prstGeom prst="rect">
            <a:avLst/>
          </a:prstGeom>
        </p:spPr>
      </p:pic>
      <p:sp>
        <p:nvSpPr>
          <p:cNvPr id="2050" name="Rectangle 2"/>
          <p:cNvSpPr>
            <a:spLocks noGrp="1" noChangeArrowheads="1"/>
          </p:cNvSpPr>
          <p:nvPr>
            <p:ph type="sldNum" sz="quarter" idx="4"/>
          </p:nvPr>
        </p:nvSpPr>
        <p:spPr bwMode="auto">
          <a:xfrm>
            <a:off x="8260624" y="6448967"/>
            <a:ext cx="627185"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1800" b="1">
                <a:solidFill>
                  <a:schemeClr val="tx2"/>
                </a:solidFill>
                <a:latin typeface="Arial" pitchFamily="34" charset="0"/>
                <a:cs typeface="Arial" pitchFamily="34" charset="0"/>
              </a:defRPr>
            </a:lvl1pPr>
          </a:lstStyle>
          <a:p>
            <a:pPr defTabSz="889301" fontAlgn="base">
              <a:spcBef>
                <a:spcPct val="0"/>
              </a:spcBef>
              <a:spcAft>
                <a:spcPct val="0"/>
              </a:spcAft>
              <a:defRPr/>
            </a:pPr>
            <a:fld id="{671F52DB-673C-4812-A1B7-CAD3549D9649}" type="slidenum">
              <a:rPr lang="ru-RU" smtClean="0">
                <a:sym typeface="Arial"/>
              </a:rPr>
              <a:pPr defTabSz="889301" fontAlgn="base">
                <a:spcBef>
                  <a:spcPct val="0"/>
                </a:spcBef>
                <a:spcAft>
                  <a:spcPct val="0"/>
                </a:spcAft>
                <a:defRPr/>
              </a:pPr>
              <a:t>‹#›</a:t>
            </a:fld>
            <a:endParaRPr lang="ru-RU" dirty="0">
              <a:sym typeface="Arial"/>
            </a:endParaRPr>
          </a:p>
        </p:txBody>
      </p:sp>
      <p:sp>
        <p:nvSpPr>
          <p:cNvPr id="23556" name="Rectangle 4"/>
          <p:cNvSpPr>
            <a:spLocks noGrp="1" noChangeArrowheads="1"/>
          </p:cNvSpPr>
          <p:nvPr>
            <p:ph type="title"/>
          </p:nvPr>
        </p:nvSpPr>
        <p:spPr bwMode="auto">
          <a:xfrm>
            <a:off x="468923" y="3"/>
            <a:ext cx="763172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dirty="0"/>
              <a:t>Образец заголовка</a:t>
            </a:r>
          </a:p>
        </p:txBody>
      </p:sp>
      <p:cxnSp>
        <p:nvCxnSpPr>
          <p:cNvPr id="3" name="Прямая соединительная линия 2"/>
          <p:cNvCxnSpPr/>
          <p:nvPr userDrawn="1"/>
        </p:nvCxnSpPr>
        <p:spPr>
          <a:xfrm>
            <a:off x="469676" y="6422856"/>
            <a:ext cx="84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flipV="1">
            <a:off x="8264728" y="6498000"/>
            <a:ext cx="0" cy="36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469676" y="968853"/>
            <a:ext cx="8424000" cy="0"/>
          </a:xfrm>
          <a:prstGeom prst="line">
            <a:avLst/>
          </a:prstGeom>
          <a:ln w="31750">
            <a:gradFill flip="none" rotWithShape="1">
              <a:gsLst>
                <a:gs pos="0">
                  <a:schemeClr val="tx2"/>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48231"/>
      </p:ext>
    </p:extLst>
  </p:cSld>
  <p:clrMap bg1="lt1" tx1="dk1" bg2="lt2" tx2="dk2" accent1="accent1" accent2="accent2" accent3="accent3" accent4="accent4" accent5="accent5" accent6="accent6" hlink="hlink" folHlink="folHlink"/>
  <p:sldLayoutIdLst>
    <p:sldLayoutId id="2147483863" r:id="rId1"/>
    <p:sldLayoutId id="2147483873" r:id="rId2"/>
    <p:sldLayoutId id="2147483864" r:id="rId3"/>
    <p:sldLayoutId id="2147483875" r:id="rId4"/>
    <p:sldLayoutId id="2147483868" r:id="rId5"/>
    <p:sldLayoutId id="2147483874" r:id="rId6"/>
    <p:sldLayoutId id="2147483876" r:id="rId7"/>
  </p:sldLayoutIdLst>
  <p:transition/>
  <p:hf hdr="0" ftr="0" dt="0"/>
  <p:txStyles>
    <p:titleStyle>
      <a:lvl1pPr algn="l" rtl="0" eaLnBrk="0" fontAlgn="base" hangingPunct="0">
        <a:lnSpc>
          <a:spcPct val="90000"/>
        </a:lnSpc>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43219" algn="l" rtl="0" fontAlgn="base">
        <a:spcBef>
          <a:spcPct val="0"/>
        </a:spcBef>
        <a:spcAft>
          <a:spcPct val="0"/>
        </a:spcAft>
        <a:defRPr sz="2000" b="1">
          <a:solidFill>
            <a:schemeClr val="hlink"/>
          </a:solidFill>
          <a:latin typeface="Arial" charset="0"/>
          <a:cs typeface="Arial" charset="0"/>
        </a:defRPr>
      </a:lvl6pPr>
      <a:lvl7pPr marL="886491" algn="l" rtl="0" fontAlgn="base">
        <a:spcBef>
          <a:spcPct val="0"/>
        </a:spcBef>
        <a:spcAft>
          <a:spcPct val="0"/>
        </a:spcAft>
        <a:defRPr sz="2000" b="1">
          <a:solidFill>
            <a:schemeClr val="hlink"/>
          </a:solidFill>
          <a:latin typeface="Arial" charset="0"/>
          <a:cs typeface="Arial" charset="0"/>
        </a:defRPr>
      </a:lvl7pPr>
      <a:lvl8pPr marL="1329757" algn="l" rtl="0" fontAlgn="base">
        <a:spcBef>
          <a:spcPct val="0"/>
        </a:spcBef>
        <a:spcAft>
          <a:spcPct val="0"/>
        </a:spcAft>
        <a:defRPr sz="2000" b="1">
          <a:solidFill>
            <a:schemeClr val="hlink"/>
          </a:solidFill>
          <a:latin typeface="Arial" charset="0"/>
          <a:cs typeface="Arial" charset="0"/>
        </a:defRPr>
      </a:lvl8pPr>
      <a:lvl9pPr marL="1772998" algn="l" rtl="0" fontAlgn="base">
        <a:spcBef>
          <a:spcPct val="0"/>
        </a:spcBef>
        <a:spcAft>
          <a:spcPct val="0"/>
        </a:spcAft>
        <a:defRPr sz="2000" b="1">
          <a:solidFill>
            <a:schemeClr val="hlink"/>
          </a:solidFill>
          <a:latin typeface="Arial" charset="0"/>
          <a:cs typeface="Arial" charset="0"/>
        </a:defRPr>
      </a:lvl9pPr>
    </p:titleStyle>
    <p:bodyStyle>
      <a:lvl1pPr marL="175486" indent="-175486" algn="l" rtl="0" eaLnBrk="0" fontAlgn="base" hangingPunct="0">
        <a:lnSpc>
          <a:spcPct val="110000"/>
        </a:lnSpc>
        <a:spcBef>
          <a:spcPct val="40000"/>
        </a:spcBef>
        <a:spcAft>
          <a:spcPct val="20000"/>
        </a:spcAft>
        <a:buBlip>
          <a:blip r:embed="rId10"/>
        </a:buBlip>
        <a:defRPr sz="1600">
          <a:solidFill>
            <a:schemeClr val="tx1"/>
          </a:solidFill>
          <a:latin typeface="+mn-lt"/>
          <a:ea typeface="+mn-ea"/>
          <a:cs typeface="+mn-cs"/>
        </a:defRPr>
      </a:lvl1pPr>
      <a:lvl2pPr marL="349397" indent="-172421" algn="l" rtl="0" eaLnBrk="0" fontAlgn="base" hangingPunct="0">
        <a:lnSpc>
          <a:spcPct val="110000"/>
        </a:lnSpc>
        <a:spcBef>
          <a:spcPct val="0"/>
        </a:spcBef>
        <a:spcAft>
          <a:spcPct val="20000"/>
        </a:spcAft>
        <a:buBlip>
          <a:blip r:embed="rId11"/>
        </a:buBlip>
        <a:defRPr sz="1400">
          <a:solidFill>
            <a:schemeClr val="tx1"/>
          </a:solidFill>
          <a:latin typeface="+mn-lt"/>
          <a:cs typeface="+mn-cs"/>
        </a:defRPr>
      </a:lvl2pPr>
      <a:lvl3pPr marL="1126598" indent="-260116" algn="l" rtl="0" eaLnBrk="0" fontAlgn="base" hangingPunct="0">
        <a:spcBef>
          <a:spcPct val="0"/>
        </a:spcBef>
        <a:spcAft>
          <a:spcPct val="30000"/>
        </a:spcAft>
        <a:buBlip>
          <a:blip r:embed="rId11"/>
        </a:buBlip>
        <a:defRPr sz="2200">
          <a:solidFill>
            <a:schemeClr val="tx1"/>
          </a:solidFill>
          <a:latin typeface="+mn-lt"/>
          <a:cs typeface="+mn-cs"/>
        </a:defRPr>
      </a:lvl3pPr>
      <a:lvl4pPr marL="1614475" indent="-221594" algn="l" rtl="0" eaLnBrk="0" fontAlgn="base" hangingPunct="0">
        <a:spcBef>
          <a:spcPct val="20000"/>
        </a:spcBef>
        <a:spcAft>
          <a:spcPct val="0"/>
        </a:spcAft>
        <a:buChar char="–"/>
        <a:defRPr sz="2000">
          <a:solidFill>
            <a:schemeClr val="tx1"/>
          </a:solidFill>
          <a:latin typeface="+mn-lt"/>
          <a:cs typeface="+mn-cs"/>
        </a:defRPr>
      </a:lvl4pPr>
      <a:lvl5pPr marL="2010023" indent="-221594" algn="l" rtl="0" eaLnBrk="0" fontAlgn="base" hangingPunct="0">
        <a:spcBef>
          <a:spcPct val="20000"/>
        </a:spcBef>
        <a:spcAft>
          <a:spcPct val="0"/>
        </a:spcAft>
        <a:buChar char="»"/>
        <a:defRPr sz="2000">
          <a:solidFill>
            <a:schemeClr val="tx1"/>
          </a:solidFill>
          <a:latin typeface="+mn-lt"/>
          <a:cs typeface="+mn-cs"/>
        </a:defRPr>
      </a:lvl5pPr>
      <a:lvl6pPr marL="2453261" indent="-221594" algn="l" rtl="0" fontAlgn="base">
        <a:spcBef>
          <a:spcPct val="20000"/>
        </a:spcBef>
        <a:spcAft>
          <a:spcPct val="0"/>
        </a:spcAft>
        <a:buChar char="»"/>
        <a:defRPr sz="2000">
          <a:solidFill>
            <a:schemeClr val="tx1"/>
          </a:solidFill>
          <a:latin typeface="+mn-lt"/>
          <a:cs typeface="+mn-cs"/>
        </a:defRPr>
      </a:lvl6pPr>
      <a:lvl7pPr marL="2896517" indent="-221594" algn="l" rtl="0" fontAlgn="base">
        <a:spcBef>
          <a:spcPct val="20000"/>
        </a:spcBef>
        <a:spcAft>
          <a:spcPct val="0"/>
        </a:spcAft>
        <a:buChar char="»"/>
        <a:defRPr sz="2000">
          <a:solidFill>
            <a:schemeClr val="tx1"/>
          </a:solidFill>
          <a:latin typeface="+mn-lt"/>
          <a:cs typeface="+mn-cs"/>
        </a:defRPr>
      </a:lvl7pPr>
      <a:lvl8pPr marL="3339767" indent="-221594" algn="l" rtl="0" fontAlgn="base">
        <a:spcBef>
          <a:spcPct val="20000"/>
        </a:spcBef>
        <a:spcAft>
          <a:spcPct val="0"/>
        </a:spcAft>
        <a:buChar char="»"/>
        <a:defRPr sz="2000">
          <a:solidFill>
            <a:schemeClr val="tx1"/>
          </a:solidFill>
          <a:latin typeface="+mn-lt"/>
          <a:cs typeface="+mn-cs"/>
        </a:defRPr>
      </a:lvl8pPr>
      <a:lvl9pPr marL="3783019" indent="-221594"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886491" rtl="0" eaLnBrk="1" latinLnBrk="0" hangingPunct="1">
        <a:defRPr sz="1800" kern="1200">
          <a:solidFill>
            <a:schemeClr val="tx1"/>
          </a:solidFill>
          <a:latin typeface="+mn-lt"/>
          <a:ea typeface="+mn-ea"/>
          <a:cs typeface="+mn-cs"/>
        </a:defRPr>
      </a:lvl1pPr>
      <a:lvl2pPr marL="443219" algn="l" defTabSz="886491" rtl="0" eaLnBrk="1" latinLnBrk="0" hangingPunct="1">
        <a:defRPr sz="1800" kern="1200">
          <a:solidFill>
            <a:schemeClr val="tx1"/>
          </a:solidFill>
          <a:latin typeface="+mn-lt"/>
          <a:ea typeface="+mn-ea"/>
          <a:cs typeface="+mn-cs"/>
        </a:defRPr>
      </a:lvl2pPr>
      <a:lvl3pPr marL="886491" algn="l" defTabSz="886491" rtl="0" eaLnBrk="1" latinLnBrk="0" hangingPunct="1">
        <a:defRPr sz="1800" kern="1200">
          <a:solidFill>
            <a:schemeClr val="tx1"/>
          </a:solidFill>
          <a:latin typeface="+mn-lt"/>
          <a:ea typeface="+mn-ea"/>
          <a:cs typeface="+mn-cs"/>
        </a:defRPr>
      </a:lvl3pPr>
      <a:lvl4pPr marL="1329757" algn="l" defTabSz="886491" rtl="0" eaLnBrk="1" latinLnBrk="0" hangingPunct="1">
        <a:defRPr sz="1800" kern="1200">
          <a:solidFill>
            <a:schemeClr val="tx1"/>
          </a:solidFill>
          <a:latin typeface="+mn-lt"/>
          <a:ea typeface="+mn-ea"/>
          <a:cs typeface="+mn-cs"/>
        </a:defRPr>
      </a:lvl4pPr>
      <a:lvl5pPr marL="1772998" algn="l" defTabSz="886491" rtl="0" eaLnBrk="1" latinLnBrk="0" hangingPunct="1">
        <a:defRPr sz="1800" kern="1200">
          <a:solidFill>
            <a:schemeClr val="tx1"/>
          </a:solidFill>
          <a:latin typeface="+mn-lt"/>
          <a:ea typeface="+mn-ea"/>
          <a:cs typeface="+mn-cs"/>
        </a:defRPr>
      </a:lvl5pPr>
      <a:lvl6pPr marL="2216257" algn="l" defTabSz="886491" rtl="0" eaLnBrk="1" latinLnBrk="0" hangingPunct="1">
        <a:defRPr sz="1800" kern="1200">
          <a:solidFill>
            <a:schemeClr val="tx1"/>
          </a:solidFill>
          <a:latin typeface="+mn-lt"/>
          <a:ea typeface="+mn-ea"/>
          <a:cs typeface="+mn-cs"/>
        </a:defRPr>
      </a:lvl6pPr>
      <a:lvl7pPr marL="2659507" algn="l" defTabSz="886491" rtl="0" eaLnBrk="1" latinLnBrk="0" hangingPunct="1">
        <a:defRPr sz="1800" kern="1200">
          <a:solidFill>
            <a:schemeClr val="tx1"/>
          </a:solidFill>
          <a:latin typeface="+mn-lt"/>
          <a:ea typeface="+mn-ea"/>
          <a:cs typeface="+mn-cs"/>
        </a:defRPr>
      </a:lvl7pPr>
      <a:lvl8pPr marL="3102761" algn="l" defTabSz="886491" rtl="0" eaLnBrk="1" latinLnBrk="0" hangingPunct="1">
        <a:defRPr sz="1800" kern="1200">
          <a:solidFill>
            <a:schemeClr val="tx1"/>
          </a:solidFill>
          <a:latin typeface="+mn-lt"/>
          <a:ea typeface="+mn-ea"/>
          <a:cs typeface="+mn-cs"/>
        </a:defRPr>
      </a:lvl8pPr>
      <a:lvl9pPr marL="3546003" algn="l" defTabSz="8864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xml"/><Relationship Id="rId7" Type="http://schemas.openxmlformats.org/officeDocument/2006/relationships/image" Target="../media/image6.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6.emf"/><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oleObject" Target="../embeddings/oleObject3.bin"/><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4.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3.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tags" Target="../tags/tag27.xml"/><Relationship Id="rId21" Type="http://schemas.openxmlformats.org/officeDocument/2006/relationships/image" Target="../media/image23.jpeg"/><Relationship Id="rId7" Type="http://schemas.openxmlformats.org/officeDocument/2006/relationships/image" Target="../media/image6.emf"/><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tags" Target="../tags/tag26.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3.jpeg"/><Relationship Id="rId5" Type="http://schemas.openxmlformats.org/officeDocument/2006/relationships/notesSlide" Target="../notesSlides/notesSlide5.xml"/><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slideLayout" Target="../slideLayouts/slideLayout7.xml"/><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11" name="Object 2" hidden="1"/>
          <p:cNvGraphicFramePr>
            <a:graphicFrameLocks/>
          </p:cNvGraphicFramePr>
          <p:nvPr>
            <p:custDataLst>
              <p:tags r:id="rId2"/>
            </p:custDataLst>
          </p:nvPr>
        </p:nvGraphicFramePr>
        <p:xfrm>
          <a:off x="5" y="0"/>
          <a:ext cx="146050" cy="158750"/>
        </p:xfrm>
        <a:graphic>
          <a:graphicData uri="http://schemas.openxmlformats.org/presentationml/2006/ole">
            <mc:AlternateContent xmlns:mc="http://schemas.openxmlformats.org/markup-compatibility/2006">
              <mc:Choice xmlns:v="urn:schemas-microsoft-com:vml" Requires="v">
                <p:oleObj spid="_x0000_s2289" name="think-cell Slide" r:id="rId6" imgW="360" imgH="360" progId="">
                  <p:embed/>
                </p:oleObj>
              </mc:Choice>
              <mc:Fallback>
                <p:oleObj name="think-cell Slide" r:id="rId6" imgW="360" imgH="3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2" name="Rectangle 3" hidden="1"/>
          <p:cNvSpPr>
            <a:spLocks noChangeArrowheads="1"/>
          </p:cNvSpPr>
          <p:nvPr>
            <p:custDataLst>
              <p:tags r:id="rId3"/>
            </p:custDataLst>
          </p:nvPr>
        </p:nvSpPr>
        <p:spPr bwMode="auto">
          <a:xfrm>
            <a:off x="5" y="0"/>
            <a:ext cx="146050" cy="158750"/>
          </a:xfrm>
          <a:prstGeom prst="rect">
            <a:avLst/>
          </a:prstGeom>
          <a:solidFill>
            <a:schemeClr val="accent1"/>
          </a:solidFill>
          <a:ln w="25400" algn="ctr">
            <a:solidFill>
              <a:srgbClr val="B35A03"/>
            </a:solidFill>
            <a:miter lim="800000"/>
            <a:headEnd/>
            <a:tailEnd/>
          </a:ln>
        </p:spPr>
        <p:txBody>
          <a:bodyPr wrap="none" lIns="0" tIns="0" rIns="0" bIns="0" anchor="ctr"/>
          <a:lstStyle/>
          <a:p>
            <a:pPr algn="ctr" defTabSz="688153"/>
            <a:endParaRPr lang="en-US" sz="1200" kern="0">
              <a:solidFill>
                <a:srgbClr val="FFFFFF"/>
              </a:solidFill>
              <a:sym typeface="Arial" pitchFamily="34" charset="0"/>
            </a:endParaRPr>
          </a:p>
        </p:txBody>
      </p:sp>
      <p:sp>
        <p:nvSpPr>
          <p:cNvPr id="4" name="Заголовок 3"/>
          <p:cNvSpPr>
            <a:spLocks noGrp="1"/>
          </p:cNvSpPr>
          <p:nvPr>
            <p:ph type="ctrTitle"/>
          </p:nvPr>
        </p:nvSpPr>
        <p:spPr/>
        <p:txBody>
          <a:bodyPr/>
          <a:lstStyle/>
          <a:p>
            <a:br>
              <a:rPr lang="en-US" dirty="0"/>
            </a:br>
            <a:r>
              <a:rPr lang="en-US" dirty="0"/>
              <a:t>Rosatom: market solutions for EU customers </a:t>
            </a:r>
            <a:br>
              <a:rPr lang="en-US" dirty="0"/>
            </a:br>
            <a:endParaRPr lang="ru-RU" dirty="0"/>
          </a:p>
        </p:txBody>
      </p:sp>
      <p:sp>
        <p:nvSpPr>
          <p:cNvPr id="3" name="Подзаголовок 2"/>
          <p:cNvSpPr>
            <a:spLocks noGrp="1"/>
          </p:cNvSpPr>
          <p:nvPr>
            <p:ph type="subTitle" idx="1"/>
          </p:nvPr>
        </p:nvSpPr>
        <p:spPr>
          <a:xfrm>
            <a:off x="756097" y="3931841"/>
            <a:ext cx="3383856" cy="937319"/>
          </a:xfrm>
        </p:spPr>
        <p:txBody>
          <a:bodyPr/>
          <a:lstStyle/>
          <a:p>
            <a:r>
              <a:rPr lang="en-US" dirty="0"/>
              <a:t>Ilya Solovyev</a:t>
            </a:r>
          </a:p>
          <a:p>
            <a:r>
              <a:rPr lang="sk-SK" b="0" dirty="0"/>
              <a:t>General Manager Central Europe, Rusatom International Network</a:t>
            </a:r>
            <a:endParaRPr lang="ru-RU" b="0" dirty="0"/>
          </a:p>
        </p:txBody>
      </p:sp>
    </p:spTree>
    <p:extLst>
      <p:ext uri="{BB962C8B-B14F-4D97-AF65-F5344CB8AC3E}">
        <p14:creationId xmlns:p14="http://schemas.microsoft.com/office/powerpoint/2010/main" val="409604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7"/>
          <p:cNvSpPr>
            <a:spLocks/>
          </p:cNvSpPr>
          <p:nvPr/>
        </p:nvSpPr>
        <p:spPr bwMode="auto">
          <a:xfrm>
            <a:off x="468924" y="2024396"/>
            <a:ext cx="4084638" cy="1146253"/>
          </a:xfrm>
          <a:custGeom>
            <a:avLst/>
            <a:gdLst>
              <a:gd name="T0" fmla="*/ 3937000 w 2480"/>
              <a:gd name="T1" fmla="*/ 441325 h 278"/>
              <a:gd name="T2" fmla="*/ 3790950 w 2480"/>
              <a:gd name="T3" fmla="*/ 0 h 278"/>
              <a:gd name="T4" fmla="*/ 0 w 2480"/>
              <a:gd name="T5" fmla="*/ 3175 h 278"/>
              <a:gd name="T6" fmla="*/ 0 60000 65536"/>
              <a:gd name="T7" fmla="*/ 0 60000 65536"/>
              <a:gd name="T8" fmla="*/ 0 60000 65536"/>
              <a:gd name="connsiteX0" fmla="*/ 9879 w 9879"/>
              <a:gd name="connsiteY0" fmla="*/ 5948 h 5948"/>
              <a:gd name="connsiteX1" fmla="*/ 9629 w 9879"/>
              <a:gd name="connsiteY1" fmla="*/ 0 h 5948"/>
              <a:gd name="connsiteX2" fmla="*/ 0 w 9879"/>
              <a:gd name="connsiteY2" fmla="*/ 72 h 5948"/>
            </a:gdLst>
            <a:ahLst/>
            <a:cxnLst>
              <a:cxn ang="0">
                <a:pos x="connsiteX0" y="connsiteY0"/>
              </a:cxn>
              <a:cxn ang="0">
                <a:pos x="connsiteX1" y="connsiteY1"/>
              </a:cxn>
              <a:cxn ang="0">
                <a:pos x="connsiteX2" y="connsiteY2"/>
              </a:cxn>
            </a:cxnLst>
            <a:rect l="l" t="t" r="r" b="b"/>
            <a:pathLst>
              <a:path w="9879" h="5948">
                <a:moveTo>
                  <a:pt x="9879" y="5948"/>
                </a:moveTo>
                <a:cubicBezTo>
                  <a:pt x="9796" y="3965"/>
                  <a:pt x="9712" y="1983"/>
                  <a:pt x="9629" y="0"/>
                </a:cubicBezTo>
                <a:lnTo>
                  <a:pt x="0" y="72"/>
                </a:lnTo>
              </a:path>
            </a:pathLst>
          </a:custGeom>
          <a:noFill/>
          <a:ln w="19050" cap="flat" cmpd="sng">
            <a:solidFill>
              <a:schemeClr val="accent2">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fontAlgn="base">
              <a:spcBef>
                <a:spcPct val="0"/>
              </a:spcBef>
              <a:spcAft>
                <a:spcPct val="0"/>
              </a:spcAft>
              <a:defRPr/>
            </a:pPr>
            <a:endParaRPr lang="ru-RU" kern="0">
              <a:solidFill>
                <a:prstClr val="black"/>
              </a:solidFill>
            </a:endParaRPr>
          </a:p>
        </p:txBody>
      </p:sp>
      <p:sp>
        <p:nvSpPr>
          <p:cNvPr id="34" name="Freeform 17"/>
          <p:cNvSpPr>
            <a:spLocks/>
          </p:cNvSpPr>
          <p:nvPr/>
        </p:nvSpPr>
        <p:spPr bwMode="auto">
          <a:xfrm flipH="1">
            <a:off x="4892858" y="2024396"/>
            <a:ext cx="3994950" cy="1137174"/>
          </a:xfrm>
          <a:custGeom>
            <a:avLst/>
            <a:gdLst>
              <a:gd name="T0" fmla="*/ 3937000 w 2480"/>
              <a:gd name="T1" fmla="*/ 441325 h 278"/>
              <a:gd name="T2" fmla="*/ 3790950 w 2480"/>
              <a:gd name="T3" fmla="*/ 0 h 278"/>
              <a:gd name="T4" fmla="*/ 0 w 2480"/>
              <a:gd name="T5" fmla="*/ 3175 h 278"/>
              <a:gd name="T6" fmla="*/ 0 60000 65536"/>
              <a:gd name="T7" fmla="*/ 0 60000 65536"/>
              <a:gd name="T8" fmla="*/ 0 60000 65536"/>
              <a:gd name="connsiteX0" fmla="*/ 9879 w 9879"/>
              <a:gd name="connsiteY0" fmla="*/ 5948 h 5948"/>
              <a:gd name="connsiteX1" fmla="*/ 9629 w 9879"/>
              <a:gd name="connsiteY1" fmla="*/ 0 h 5948"/>
              <a:gd name="connsiteX2" fmla="*/ 0 w 9879"/>
              <a:gd name="connsiteY2" fmla="*/ 72 h 5948"/>
            </a:gdLst>
            <a:ahLst/>
            <a:cxnLst>
              <a:cxn ang="0">
                <a:pos x="connsiteX0" y="connsiteY0"/>
              </a:cxn>
              <a:cxn ang="0">
                <a:pos x="connsiteX1" y="connsiteY1"/>
              </a:cxn>
              <a:cxn ang="0">
                <a:pos x="connsiteX2" y="connsiteY2"/>
              </a:cxn>
            </a:cxnLst>
            <a:rect l="l" t="t" r="r" b="b"/>
            <a:pathLst>
              <a:path w="9879" h="5948">
                <a:moveTo>
                  <a:pt x="9879" y="5948"/>
                </a:moveTo>
                <a:cubicBezTo>
                  <a:pt x="9796" y="3965"/>
                  <a:pt x="9712" y="1983"/>
                  <a:pt x="9629" y="0"/>
                </a:cubicBezTo>
                <a:lnTo>
                  <a:pt x="0" y="72"/>
                </a:lnTo>
              </a:path>
            </a:pathLst>
          </a:custGeom>
          <a:noFill/>
          <a:ln w="19050" cap="flat" cmpd="sng">
            <a:solidFill>
              <a:schemeClr val="accent2">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fontAlgn="base">
              <a:spcBef>
                <a:spcPct val="0"/>
              </a:spcBef>
              <a:spcAft>
                <a:spcPct val="0"/>
              </a:spcAft>
              <a:defRPr/>
            </a:pPr>
            <a:endParaRPr lang="ru-RU" kern="0">
              <a:solidFill>
                <a:prstClr val="black"/>
              </a:solidFill>
            </a:endParaRPr>
          </a:p>
        </p:txBody>
      </p:sp>
      <p:cxnSp>
        <p:nvCxnSpPr>
          <p:cNvPr id="17" name="Прямая соединительная линия 16"/>
          <p:cNvCxnSpPr/>
          <p:nvPr/>
        </p:nvCxnSpPr>
        <p:spPr bwMode="auto">
          <a:xfrm>
            <a:off x="569308" y="4077072"/>
            <a:ext cx="3098868" cy="0"/>
          </a:xfrm>
          <a:prstGeom prst="line">
            <a:avLst/>
          </a:prstGeom>
          <a:noFill/>
          <a:ln w="19050" cap="flat" cmpd="sng">
            <a:solidFill>
              <a:schemeClr val="accent2">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Прямая соединительная линия 17"/>
          <p:cNvCxnSpPr/>
          <p:nvPr/>
        </p:nvCxnSpPr>
        <p:spPr bwMode="auto">
          <a:xfrm>
            <a:off x="5681772" y="4077072"/>
            <a:ext cx="3098868" cy="0"/>
          </a:xfrm>
          <a:prstGeom prst="line">
            <a:avLst/>
          </a:prstGeom>
          <a:noFill/>
          <a:ln w="19050" cap="flat" cmpd="sng">
            <a:solidFill>
              <a:schemeClr val="accent2">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Прямая соединительная линия 19"/>
          <p:cNvCxnSpPr/>
          <p:nvPr/>
        </p:nvCxnSpPr>
        <p:spPr bwMode="auto">
          <a:xfrm>
            <a:off x="4778670" y="5024629"/>
            <a:ext cx="0" cy="486593"/>
          </a:xfrm>
          <a:prstGeom prst="line">
            <a:avLst/>
          </a:prstGeom>
          <a:noFill/>
          <a:ln w="19050" cap="flat" cmpd="sng">
            <a:solidFill>
              <a:schemeClr val="accent2">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Овал 65"/>
          <p:cNvSpPr/>
          <p:nvPr/>
        </p:nvSpPr>
        <p:spPr>
          <a:xfrm>
            <a:off x="3715734" y="2938927"/>
            <a:ext cx="2117722" cy="2117722"/>
          </a:xfrm>
          <a:prstGeom prst="ellipse">
            <a:avLst/>
          </a:prstGeom>
          <a:solidFill>
            <a:schemeClr val="bg1"/>
          </a:solidFill>
          <a:ln w="1270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sp>
        <p:nvSpPr>
          <p:cNvPr id="2" name="Номер слайда 1"/>
          <p:cNvSpPr>
            <a:spLocks noGrp="1"/>
          </p:cNvSpPr>
          <p:nvPr>
            <p:ph type="sldNum" sz="quarter" idx="4"/>
          </p:nvPr>
        </p:nvSpPr>
        <p:spPr/>
        <p:txBody>
          <a:bodyPr/>
          <a:lstStyle/>
          <a:p>
            <a:pPr defTabSz="889301" fontAlgn="base">
              <a:spcBef>
                <a:spcPct val="0"/>
              </a:spcBef>
              <a:spcAft>
                <a:spcPct val="0"/>
              </a:spcAft>
              <a:defRPr/>
            </a:pPr>
            <a:fld id="{671F52DB-673C-4812-A1B7-CAD3549D9649}" type="slidenum">
              <a:rPr lang="ru-RU" smtClean="0">
                <a:solidFill>
                  <a:srgbClr val="003274"/>
                </a:solidFill>
                <a:sym typeface="Arial"/>
              </a:rPr>
              <a:pPr defTabSz="889301" fontAlgn="base">
                <a:spcBef>
                  <a:spcPct val="0"/>
                </a:spcBef>
                <a:spcAft>
                  <a:spcPct val="0"/>
                </a:spcAft>
                <a:defRPr/>
              </a:pPr>
              <a:t>2</a:t>
            </a:fld>
            <a:endParaRPr lang="ru-RU" dirty="0">
              <a:solidFill>
                <a:srgbClr val="003274"/>
              </a:solidFill>
              <a:sym typeface="Arial"/>
            </a:endParaRPr>
          </a:p>
        </p:txBody>
      </p:sp>
      <p:sp>
        <p:nvSpPr>
          <p:cNvPr id="3" name="Заголовок 2"/>
          <p:cNvSpPr>
            <a:spLocks noGrp="1"/>
          </p:cNvSpPr>
          <p:nvPr>
            <p:ph type="title"/>
          </p:nvPr>
        </p:nvSpPr>
        <p:spPr/>
        <p:txBody>
          <a:bodyPr/>
          <a:lstStyle/>
          <a:p>
            <a:r>
              <a:rPr lang="en-US" dirty="0"/>
              <a:t>ROSATOM: Energy Major with Global Outreach</a:t>
            </a:r>
          </a:p>
        </p:txBody>
      </p:sp>
      <p:sp>
        <p:nvSpPr>
          <p:cNvPr id="4" name="TextBox 3"/>
          <p:cNvSpPr txBox="1"/>
          <p:nvPr/>
        </p:nvSpPr>
        <p:spPr>
          <a:xfrm flipH="1">
            <a:off x="1057412" y="1395971"/>
            <a:ext cx="3378956" cy="463235"/>
          </a:xfrm>
          <a:prstGeom prst="rect">
            <a:avLst/>
          </a:prstGeom>
          <a:noFill/>
        </p:spPr>
        <p:txBody>
          <a:bodyPr wrap="square" lIns="91430" tIns="45716" rIns="91430" bIns="45716" rtlCol="0" anchor="ctr" anchorCtr="0">
            <a:noAutofit/>
          </a:bodyPr>
          <a:lstStyle>
            <a:defPPr>
              <a:defRPr lang="ru-RU"/>
            </a:defPPr>
            <a:lvl1pPr defTabSz="914400" fontAlgn="base">
              <a:spcBef>
                <a:spcPct val="0"/>
              </a:spcBef>
              <a:spcAft>
                <a:spcPts val="600"/>
              </a:spcAft>
              <a:defRPr sz="5400">
                <a:solidFill>
                  <a:srgbClr val="0070C0"/>
                </a:solidFill>
                <a:latin typeface="Agency FB" panose="020B0503020202020204" pitchFamily="34" charset="0"/>
              </a:defRPr>
            </a:lvl1pPr>
          </a:lstStyle>
          <a:p>
            <a:r>
              <a:rPr lang="ru-RU" dirty="0">
                <a:solidFill>
                  <a:srgbClr val="003274"/>
                </a:solidFill>
                <a:latin typeface="Arial" panose="020B0604020202020204" pitchFamily="34" charset="0"/>
              </a:rPr>
              <a:t>30.1</a:t>
            </a:r>
            <a:r>
              <a:rPr lang="en-US" sz="3200" dirty="0">
                <a:solidFill>
                  <a:srgbClr val="003274"/>
                </a:solidFill>
                <a:latin typeface="Arial" panose="020B0604020202020204" pitchFamily="34" charset="0"/>
              </a:rPr>
              <a:t> </a:t>
            </a:r>
            <a:r>
              <a:rPr lang="en-US" sz="3200" dirty="0">
                <a:solidFill>
                  <a:srgbClr val="4596D1"/>
                </a:solidFill>
                <a:latin typeface="Arial" panose="020B0604020202020204" pitchFamily="34" charset="0"/>
              </a:rPr>
              <a:t>GW</a:t>
            </a:r>
            <a:endParaRPr lang="en-US" dirty="0">
              <a:solidFill>
                <a:srgbClr val="4596D1"/>
              </a:solidFill>
              <a:latin typeface="Arial" panose="020B0604020202020204" pitchFamily="34" charset="0"/>
            </a:endParaRPr>
          </a:p>
        </p:txBody>
      </p:sp>
      <p:cxnSp>
        <p:nvCxnSpPr>
          <p:cNvPr id="5" name="Прямая соединительная линия 4"/>
          <p:cNvCxnSpPr/>
          <p:nvPr/>
        </p:nvCxnSpPr>
        <p:spPr>
          <a:xfrm>
            <a:off x="1340027" y="5939021"/>
            <a:ext cx="3537667" cy="0"/>
          </a:xfrm>
          <a:prstGeom prst="line">
            <a:avLst/>
          </a:prstGeom>
          <a:noFill/>
          <a:ln w="9525" cap="flat" cmpd="sng" algn="ctr">
            <a:noFill/>
            <a:prstDash val="solid"/>
          </a:ln>
          <a:effectLst/>
        </p:spPr>
      </p:cxnSp>
      <p:sp>
        <p:nvSpPr>
          <p:cNvPr id="6" name="Прямоугольник 5"/>
          <p:cNvSpPr/>
          <p:nvPr/>
        </p:nvSpPr>
        <p:spPr>
          <a:xfrm>
            <a:off x="1646531" y="2123698"/>
            <a:ext cx="2769356" cy="830989"/>
          </a:xfrm>
          <a:prstGeom prst="rect">
            <a:avLst/>
          </a:prstGeom>
          <a:noFill/>
          <a:ln>
            <a:noFill/>
          </a:ln>
        </p:spPr>
        <p:txBody>
          <a:bodyPr wrap="square" lIns="91430" tIns="45716" rIns="91430" bIns="45716" rtlCol="0">
            <a:spAutoFit/>
          </a:bodyPr>
          <a:lstStyle/>
          <a:p>
            <a:pPr defTabSz="884491" fontAlgn="base">
              <a:spcBef>
                <a:spcPct val="0"/>
              </a:spcBef>
              <a:spcAft>
                <a:spcPct val="0"/>
              </a:spcAft>
            </a:pPr>
            <a:r>
              <a:rPr lang="en-US" sz="1600" cap="all" dirty="0">
                <a:solidFill>
                  <a:srgbClr val="191919"/>
                </a:solidFill>
                <a:cs typeface="Arial" panose="020B0604020202020204" pitchFamily="34" charset="0"/>
              </a:rPr>
              <a:t>OF installed capacities operated </a:t>
            </a:r>
            <a:r>
              <a:rPr lang="en-US" sz="1600" b="1" cap="all" dirty="0">
                <a:solidFill>
                  <a:srgbClr val="191919"/>
                </a:solidFill>
                <a:cs typeface="Arial" panose="020B0604020202020204" pitchFamily="34" charset="0"/>
              </a:rPr>
              <a:t>in Russia</a:t>
            </a:r>
            <a:endParaRPr lang="ru-RU" sz="1600" b="1" cap="all" dirty="0">
              <a:solidFill>
                <a:srgbClr val="191919"/>
              </a:solidFill>
              <a:cs typeface="Arial" panose="020B0604020202020204" pitchFamily="34" charset="0"/>
            </a:endParaRPr>
          </a:p>
        </p:txBody>
      </p:sp>
      <p:sp>
        <p:nvSpPr>
          <p:cNvPr id="7" name="TextBox 6"/>
          <p:cNvSpPr txBox="1"/>
          <p:nvPr/>
        </p:nvSpPr>
        <p:spPr>
          <a:xfrm flipH="1">
            <a:off x="763960" y="3453016"/>
            <a:ext cx="2612478" cy="463235"/>
          </a:xfrm>
          <a:prstGeom prst="rect">
            <a:avLst/>
          </a:prstGeom>
          <a:noFill/>
        </p:spPr>
        <p:txBody>
          <a:bodyPr wrap="square" lIns="91430" tIns="45716" rIns="91430" bIns="45716" rtlCol="0" anchor="ctr" anchorCtr="0">
            <a:noAutofit/>
          </a:bodyPr>
          <a:lstStyle/>
          <a:p>
            <a:pPr fontAlgn="base">
              <a:spcBef>
                <a:spcPct val="0"/>
              </a:spcBef>
              <a:spcAft>
                <a:spcPts val="600"/>
              </a:spcAft>
            </a:pPr>
            <a:r>
              <a:rPr lang="ru-RU" sz="5400" dirty="0">
                <a:solidFill>
                  <a:srgbClr val="003274"/>
                </a:solidFill>
              </a:rPr>
              <a:t>18.9</a:t>
            </a:r>
            <a:r>
              <a:rPr lang="ru-RU" sz="3200" dirty="0">
                <a:solidFill>
                  <a:srgbClr val="4596D1"/>
                </a:solidFill>
              </a:rPr>
              <a:t> %</a:t>
            </a:r>
            <a:endParaRPr lang="en-US" sz="5400" dirty="0">
              <a:solidFill>
                <a:srgbClr val="4596D1"/>
              </a:solidFill>
            </a:endParaRPr>
          </a:p>
        </p:txBody>
      </p:sp>
      <p:sp>
        <p:nvSpPr>
          <p:cNvPr id="8" name="Прямоугольник 7"/>
          <p:cNvSpPr/>
          <p:nvPr/>
        </p:nvSpPr>
        <p:spPr>
          <a:xfrm>
            <a:off x="1075267" y="4182187"/>
            <a:ext cx="2756099" cy="1077210"/>
          </a:xfrm>
          <a:prstGeom prst="rect">
            <a:avLst/>
          </a:prstGeom>
          <a:noFill/>
          <a:ln>
            <a:noFill/>
          </a:ln>
        </p:spPr>
        <p:txBody>
          <a:bodyPr wrap="square" lIns="91430" tIns="45716" rIns="91430" bIns="45716" rtlCol="0">
            <a:spAutoFit/>
          </a:bodyPr>
          <a:lstStyle/>
          <a:p>
            <a:pPr defTabSz="884491" fontAlgn="base">
              <a:spcBef>
                <a:spcPct val="0"/>
              </a:spcBef>
              <a:spcAft>
                <a:spcPct val="0"/>
              </a:spcAft>
            </a:pPr>
            <a:r>
              <a:rPr lang="en-US" sz="1600" cap="all" dirty="0">
                <a:solidFill>
                  <a:srgbClr val="191919"/>
                </a:solidFill>
                <a:cs typeface="Arial" panose="020B0604020202020204" pitchFamily="34" charset="0"/>
              </a:rPr>
              <a:t>Of total </a:t>
            </a:r>
            <a:r>
              <a:rPr lang="en-US" sz="1600" cap="all" dirty="0" err="1">
                <a:solidFill>
                  <a:srgbClr val="191919"/>
                </a:solidFill>
                <a:cs typeface="Arial" panose="020B0604020202020204" pitchFamily="34" charset="0"/>
              </a:rPr>
              <a:t>russian</a:t>
            </a:r>
            <a:r>
              <a:rPr lang="en-US" sz="1600" cap="all" dirty="0">
                <a:solidFill>
                  <a:srgbClr val="191919"/>
                </a:solidFill>
                <a:cs typeface="Arial" panose="020B0604020202020204" pitchFamily="34" charset="0"/>
              </a:rPr>
              <a:t> electricity generated by </a:t>
            </a:r>
            <a:r>
              <a:rPr lang="en-US" sz="1600" cap="all" dirty="0" err="1">
                <a:solidFill>
                  <a:srgbClr val="191919"/>
                </a:solidFill>
                <a:cs typeface="Arial" panose="020B0604020202020204" pitchFamily="34" charset="0"/>
              </a:rPr>
              <a:t>rosatom</a:t>
            </a:r>
            <a:endParaRPr lang="en-US" sz="1600" cap="all" dirty="0">
              <a:solidFill>
                <a:srgbClr val="191919"/>
              </a:solidFill>
              <a:cs typeface="Arial" panose="020B0604020202020204" pitchFamily="34" charset="0"/>
            </a:endParaRPr>
          </a:p>
        </p:txBody>
      </p:sp>
      <p:sp>
        <p:nvSpPr>
          <p:cNvPr id="9" name="TextBox 8"/>
          <p:cNvSpPr txBox="1"/>
          <p:nvPr/>
        </p:nvSpPr>
        <p:spPr>
          <a:xfrm flipH="1">
            <a:off x="2170295" y="5774077"/>
            <a:ext cx="2017909" cy="463235"/>
          </a:xfrm>
          <a:prstGeom prst="rect">
            <a:avLst/>
          </a:prstGeom>
          <a:noFill/>
        </p:spPr>
        <p:txBody>
          <a:bodyPr wrap="square" lIns="91430" tIns="45716" rIns="91430" bIns="45716" rtlCol="0" anchor="ctr" anchorCtr="0">
            <a:noAutofit/>
          </a:bodyPr>
          <a:lstStyle/>
          <a:p>
            <a:pPr fontAlgn="base">
              <a:spcBef>
                <a:spcPct val="0"/>
              </a:spcBef>
              <a:spcAft>
                <a:spcPts val="600"/>
              </a:spcAft>
            </a:pPr>
            <a:r>
              <a:rPr lang="en-US" sz="5400" dirty="0">
                <a:solidFill>
                  <a:srgbClr val="003274"/>
                </a:solidFill>
              </a:rPr>
              <a:t>1</a:t>
            </a:r>
            <a:r>
              <a:rPr lang="ru-RU" sz="5400" dirty="0">
                <a:solidFill>
                  <a:srgbClr val="003274"/>
                </a:solidFill>
              </a:rPr>
              <a:t>4</a:t>
            </a:r>
            <a:r>
              <a:rPr lang="en-US" sz="3200" dirty="0">
                <a:solidFill>
                  <a:srgbClr val="4596D1"/>
                </a:solidFill>
              </a:rPr>
              <a:t> %</a:t>
            </a:r>
            <a:endParaRPr lang="ru-RU" sz="5400" dirty="0">
              <a:solidFill>
                <a:srgbClr val="4596D1"/>
              </a:solidFill>
            </a:endParaRPr>
          </a:p>
          <a:p>
            <a:pPr fontAlgn="base">
              <a:spcBef>
                <a:spcPct val="0"/>
              </a:spcBef>
              <a:spcAft>
                <a:spcPts val="600"/>
              </a:spcAft>
            </a:pPr>
            <a:endParaRPr lang="en-US" sz="1400" b="1" cap="all" dirty="0">
              <a:solidFill>
                <a:srgbClr val="003274"/>
              </a:solidFill>
            </a:endParaRPr>
          </a:p>
        </p:txBody>
      </p:sp>
      <p:sp>
        <p:nvSpPr>
          <p:cNvPr id="10" name="Прямоугольник 9"/>
          <p:cNvSpPr/>
          <p:nvPr/>
        </p:nvSpPr>
        <p:spPr>
          <a:xfrm>
            <a:off x="3606743" y="5601400"/>
            <a:ext cx="2611266" cy="584767"/>
          </a:xfrm>
          <a:prstGeom prst="rect">
            <a:avLst/>
          </a:prstGeom>
          <a:noFill/>
          <a:ln>
            <a:noFill/>
          </a:ln>
        </p:spPr>
        <p:txBody>
          <a:bodyPr wrap="square" lIns="91430" tIns="45716" rIns="91430" bIns="45716" rtlCol="0">
            <a:spAutoFit/>
          </a:bodyPr>
          <a:lstStyle/>
          <a:p>
            <a:pPr defTabSz="884491" fontAlgn="base">
              <a:spcBef>
                <a:spcPct val="0"/>
              </a:spcBef>
              <a:spcAft>
                <a:spcPct val="0"/>
              </a:spcAft>
            </a:pPr>
            <a:r>
              <a:rPr lang="en-US" sz="1600" cap="all" dirty="0">
                <a:solidFill>
                  <a:srgbClr val="191919"/>
                </a:solidFill>
                <a:cs typeface="Arial" panose="020B0604020202020204" pitchFamily="34" charset="0"/>
              </a:rPr>
              <a:t>Of global </a:t>
            </a:r>
            <a:br>
              <a:rPr lang="en-US" sz="1600" cap="all" dirty="0">
                <a:solidFill>
                  <a:srgbClr val="191919"/>
                </a:solidFill>
                <a:cs typeface="Arial" panose="020B0604020202020204" pitchFamily="34" charset="0"/>
              </a:rPr>
            </a:br>
            <a:r>
              <a:rPr lang="en-US" sz="1600" b="1" cap="all" dirty="0">
                <a:solidFill>
                  <a:srgbClr val="191919"/>
                </a:solidFill>
                <a:cs typeface="Arial" panose="020B0604020202020204" pitchFamily="34" charset="0"/>
              </a:rPr>
              <a:t>uranium extraction</a:t>
            </a:r>
          </a:p>
        </p:txBody>
      </p:sp>
      <p:sp>
        <p:nvSpPr>
          <p:cNvPr id="11" name="TextBox 10"/>
          <p:cNvSpPr txBox="1"/>
          <p:nvPr/>
        </p:nvSpPr>
        <p:spPr>
          <a:xfrm flipH="1">
            <a:off x="4912376" y="1468658"/>
            <a:ext cx="3752259" cy="463235"/>
          </a:xfrm>
          <a:prstGeom prst="rect">
            <a:avLst/>
          </a:prstGeom>
          <a:noFill/>
        </p:spPr>
        <p:txBody>
          <a:bodyPr wrap="square" lIns="91430" tIns="45716" rIns="91430" bIns="45716" rtlCol="0" anchor="ctr" anchorCtr="0">
            <a:noAutofit/>
          </a:bodyPr>
          <a:lstStyle/>
          <a:p>
            <a:pPr fontAlgn="base">
              <a:spcBef>
                <a:spcPct val="0"/>
              </a:spcBef>
              <a:spcAft>
                <a:spcPts val="600"/>
              </a:spcAft>
            </a:pPr>
            <a:r>
              <a:rPr lang="ru-RU" sz="3200" dirty="0">
                <a:solidFill>
                  <a:srgbClr val="4596D1"/>
                </a:solidFill>
              </a:rPr>
              <a:t>№</a:t>
            </a:r>
            <a:r>
              <a:rPr lang="ru-RU" sz="5400" dirty="0">
                <a:solidFill>
                  <a:srgbClr val="003274"/>
                </a:solidFill>
              </a:rPr>
              <a:t>1</a:t>
            </a:r>
            <a:r>
              <a:rPr lang="en-US" sz="5400" dirty="0">
                <a:solidFill>
                  <a:srgbClr val="003274"/>
                </a:solidFill>
              </a:rPr>
              <a:t>-3</a:t>
            </a:r>
            <a:r>
              <a:rPr lang="ru-RU" sz="5400" dirty="0">
                <a:solidFill>
                  <a:srgbClr val="003274"/>
                </a:solidFill>
              </a:rPr>
              <a:t>6</a:t>
            </a:r>
            <a:r>
              <a:rPr lang="en-US" sz="5400" dirty="0">
                <a:solidFill>
                  <a:srgbClr val="003274"/>
                </a:solidFill>
              </a:rPr>
              <a:t> </a:t>
            </a:r>
            <a:r>
              <a:rPr lang="en-US" sz="3200" dirty="0">
                <a:solidFill>
                  <a:srgbClr val="003274"/>
                </a:solidFill>
              </a:rPr>
              <a:t>UNITS</a:t>
            </a:r>
            <a:endParaRPr lang="ru-RU" sz="5400" dirty="0">
              <a:solidFill>
                <a:srgbClr val="003274"/>
              </a:solidFill>
            </a:endParaRPr>
          </a:p>
          <a:p>
            <a:pPr fontAlgn="base">
              <a:spcBef>
                <a:spcPct val="0"/>
              </a:spcBef>
              <a:spcAft>
                <a:spcPts val="600"/>
              </a:spcAft>
            </a:pPr>
            <a:endParaRPr lang="en-US" sz="1400" b="1" cap="all" dirty="0">
              <a:solidFill>
                <a:srgbClr val="003274"/>
              </a:solidFill>
            </a:endParaRPr>
          </a:p>
        </p:txBody>
      </p:sp>
      <p:sp>
        <p:nvSpPr>
          <p:cNvPr id="12" name="Прямоугольник 11"/>
          <p:cNvSpPr/>
          <p:nvPr/>
        </p:nvSpPr>
        <p:spPr>
          <a:xfrm>
            <a:off x="5726802" y="2123698"/>
            <a:ext cx="2849415" cy="830989"/>
          </a:xfrm>
          <a:prstGeom prst="rect">
            <a:avLst/>
          </a:prstGeom>
          <a:noFill/>
          <a:ln>
            <a:noFill/>
          </a:ln>
        </p:spPr>
        <p:txBody>
          <a:bodyPr wrap="square" lIns="91430" tIns="45716" rIns="91430" bIns="45716" rtlCol="0">
            <a:spAutoFit/>
          </a:bodyPr>
          <a:lstStyle/>
          <a:p>
            <a:pPr defTabSz="884491" fontAlgn="base">
              <a:spcBef>
                <a:spcPct val="0"/>
              </a:spcBef>
              <a:spcAft>
                <a:spcPct val="0"/>
              </a:spcAft>
            </a:pPr>
            <a:r>
              <a:rPr lang="en-US" sz="1600" cap="all" dirty="0">
                <a:solidFill>
                  <a:srgbClr val="191919"/>
                </a:solidFill>
                <a:cs typeface="Arial" panose="020B0604020202020204" pitchFamily="34" charset="0"/>
              </a:rPr>
              <a:t>By </a:t>
            </a:r>
            <a:r>
              <a:rPr lang="en-US" sz="1600" cap="all" dirty="0" err="1">
                <a:solidFill>
                  <a:srgbClr val="191919"/>
                </a:solidFill>
                <a:cs typeface="Arial" panose="020B0604020202020204" pitchFamily="34" charset="0"/>
              </a:rPr>
              <a:t>npp</a:t>
            </a:r>
            <a:r>
              <a:rPr lang="en-US" sz="1600" cap="all" dirty="0">
                <a:solidFill>
                  <a:srgbClr val="191919"/>
                </a:solidFill>
                <a:cs typeface="Arial" panose="020B0604020202020204" pitchFamily="34" charset="0"/>
              </a:rPr>
              <a:t> units </a:t>
            </a:r>
            <a:br>
              <a:rPr lang="en-US" sz="1600" cap="all" dirty="0">
                <a:solidFill>
                  <a:srgbClr val="191919"/>
                </a:solidFill>
                <a:cs typeface="Arial" panose="020B0604020202020204" pitchFamily="34" charset="0"/>
              </a:rPr>
            </a:br>
            <a:r>
              <a:rPr lang="en-US" sz="1600" cap="all" dirty="0">
                <a:solidFill>
                  <a:srgbClr val="191919"/>
                </a:solidFill>
                <a:cs typeface="Arial" panose="020B0604020202020204" pitchFamily="34" charset="0"/>
              </a:rPr>
              <a:t>in international backlog</a:t>
            </a:r>
            <a:endParaRPr lang="en-US" sz="1600" b="1" cap="all" dirty="0">
              <a:solidFill>
                <a:srgbClr val="191919"/>
              </a:solidFill>
              <a:cs typeface="Arial" panose="020B0604020202020204" pitchFamily="34" charset="0"/>
            </a:endParaRPr>
          </a:p>
        </p:txBody>
      </p:sp>
      <p:sp>
        <p:nvSpPr>
          <p:cNvPr id="13" name="TextBox 12"/>
          <p:cNvSpPr txBox="1"/>
          <p:nvPr/>
        </p:nvSpPr>
        <p:spPr>
          <a:xfrm flipH="1">
            <a:off x="6218009" y="3478792"/>
            <a:ext cx="2826872" cy="463235"/>
          </a:xfrm>
          <a:prstGeom prst="rect">
            <a:avLst/>
          </a:prstGeom>
          <a:noFill/>
        </p:spPr>
        <p:txBody>
          <a:bodyPr wrap="square" lIns="91430" tIns="45716" rIns="91430" bIns="45716" rtlCol="0" anchor="ctr" anchorCtr="0">
            <a:noAutofit/>
          </a:bodyPr>
          <a:lstStyle/>
          <a:p>
            <a:pPr fontAlgn="base">
              <a:spcBef>
                <a:spcPct val="0"/>
              </a:spcBef>
              <a:spcAft>
                <a:spcPts val="600"/>
              </a:spcAft>
            </a:pPr>
            <a:r>
              <a:rPr lang="en-US" sz="5400" dirty="0">
                <a:solidFill>
                  <a:srgbClr val="003274"/>
                </a:solidFill>
              </a:rPr>
              <a:t>3</a:t>
            </a:r>
            <a:r>
              <a:rPr lang="ru-RU" sz="5400" dirty="0">
                <a:solidFill>
                  <a:srgbClr val="003274"/>
                </a:solidFill>
              </a:rPr>
              <a:t>6</a:t>
            </a:r>
            <a:r>
              <a:rPr lang="en-US" sz="3200" dirty="0">
                <a:solidFill>
                  <a:srgbClr val="4596D1"/>
                </a:solidFill>
              </a:rPr>
              <a:t> % </a:t>
            </a:r>
            <a:endParaRPr lang="ru-RU" sz="5400" dirty="0">
              <a:solidFill>
                <a:srgbClr val="4596D1"/>
              </a:solidFill>
            </a:endParaRPr>
          </a:p>
        </p:txBody>
      </p:sp>
      <p:sp>
        <p:nvSpPr>
          <p:cNvPr id="14" name="Прямоугольник 13"/>
          <p:cNvSpPr/>
          <p:nvPr/>
        </p:nvSpPr>
        <p:spPr>
          <a:xfrm>
            <a:off x="6238179" y="4182187"/>
            <a:ext cx="2426456" cy="830989"/>
          </a:xfrm>
          <a:prstGeom prst="rect">
            <a:avLst/>
          </a:prstGeom>
          <a:noFill/>
          <a:ln>
            <a:noFill/>
          </a:ln>
        </p:spPr>
        <p:txBody>
          <a:bodyPr wrap="square" lIns="91430" tIns="45716" rIns="91430" bIns="45716" rtlCol="0">
            <a:spAutoFit/>
          </a:bodyPr>
          <a:lstStyle/>
          <a:p>
            <a:pPr defTabSz="884491" fontAlgn="base">
              <a:spcBef>
                <a:spcPct val="0"/>
              </a:spcBef>
              <a:spcAft>
                <a:spcPct val="0"/>
              </a:spcAft>
            </a:pPr>
            <a:r>
              <a:rPr lang="en-US" sz="1600" cap="all" dirty="0">
                <a:solidFill>
                  <a:srgbClr val="191919"/>
                </a:solidFill>
                <a:cs typeface="Arial" panose="020B0604020202020204" pitchFamily="34" charset="0"/>
              </a:rPr>
              <a:t>Of global </a:t>
            </a:r>
            <a:r>
              <a:rPr lang="en-US" sz="1600" b="1" cap="all" dirty="0">
                <a:solidFill>
                  <a:srgbClr val="191919"/>
                </a:solidFill>
                <a:cs typeface="Arial" panose="020B0604020202020204" pitchFamily="34" charset="0"/>
              </a:rPr>
              <a:t>enrichment market</a:t>
            </a:r>
          </a:p>
        </p:txBody>
      </p:sp>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t="6960" b="18681"/>
          <a:stretch/>
        </p:blipFill>
        <p:spPr>
          <a:xfrm>
            <a:off x="3858152" y="3123851"/>
            <a:ext cx="1877156" cy="1772301"/>
          </a:xfrm>
          <a:prstGeom prst="rect">
            <a:avLst/>
          </a:prstGeom>
        </p:spPr>
      </p:pic>
      <p:cxnSp>
        <p:nvCxnSpPr>
          <p:cNvPr id="21" name="Прямая соединительная линия 20"/>
          <p:cNvCxnSpPr/>
          <p:nvPr/>
        </p:nvCxnSpPr>
        <p:spPr bwMode="auto">
          <a:xfrm>
            <a:off x="2347413" y="5517232"/>
            <a:ext cx="4381936" cy="0"/>
          </a:xfrm>
          <a:prstGeom prst="line">
            <a:avLst/>
          </a:prstGeom>
          <a:noFill/>
          <a:ln w="19050" cap="flat" cmpd="sng">
            <a:solidFill>
              <a:schemeClr val="accent2">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Рисунок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19" y="2048053"/>
            <a:ext cx="1153533" cy="978755"/>
          </a:xfrm>
          <a:prstGeom prst="rect">
            <a:avLst/>
          </a:prstGeom>
        </p:spPr>
      </p:pic>
      <p:grpSp>
        <p:nvGrpSpPr>
          <p:cNvPr id="36" name="Группа 35"/>
          <p:cNvGrpSpPr/>
          <p:nvPr/>
        </p:nvGrpSpPr>
        <p:grpSpPr>
          <a:xfrm>
            <a:off x="6215118" y="5630114"/>
            <a:ext cx="514231" cy="508064"/>
            <a:chOff x="38100" y="4579938"/>
            <a:chExt cx="2117725" cy="2092325"/>
          </a:xfrm>
        </p:grpSpPr>
        <p:sp>
          <p:nvSpPr>
            <p:cNvPr id="37" name="Freeform 23"/>
            <p:cNvSpPr>
              <a:spLocks/>
            </p:cNvSpPr>
            <p:nvPr/>
          </p:nvSpPr>
          <p:spPr bwMode="auto">
            <a:xfrm>
              <a:off x="1568450" y="4964113"/>
              <a:ext cx="311150" cy="301625"/>
            </a:xfrm>
            <a:custGeom>
              <a:avLst/>
              <a:gdLst>
                <a:gd name="T0" fmla="*/ 0 w 196"/>
                <a:gd name="T1" fmla="*/ 76 h 190"/>
                <a:gd name="T2" fmla="*/ 0 w 196"/>
                <a:gd name="T3" fmla="*/ 76 h 190"/>
                <a:gd name="T4" fmla="*/ 0 w 196"/>
                <a:gd name="T5" fmla="*/ 96 h 190"/>
                <a:gd name="T6" fmla="*/ 2 w 196"/>
                <a:gd name="T7" fmla="*/ 114 h 190"/>
                <a:gd name="T8" fmla="*/ 8 w 196"/>
                <a:gd name="T9" fmla="*/ 132 h 190"/>
                <a:gd name="T10" fmla="*/ 16 w 196"/>
                <a:gd name="T11" fmla="*/ 148 h 190"/>
                <a:gd name="T12" fmla="*/ 30 w 196"/>
                <a:gd name="T13" fmla="*/ 162 h 190"/>
                <a:gd name="T14" fmla="*/ 44 w 196"/>
                <a:gd name="T15" fmla="*/ 174 h 190"/>
                <a:gd name="T16" fmla="*/ 60 w 196"/>
                <a:gd name="T17" fmla="*/ 182 h 190"/>
                <a:gd name="T18" fmla="*/ 80 w 196"/>
                <a:gd name="T19" fmla="*/ 188 h 190"/>
                <a:gd name="T20" fmla="*/ 80 w 196"/>
                <a:gd name="T21" fmla="*/ 188 h 190"/>
                <a:gd name="T22" fmla="*/ 100 w 196"/>
                <a:gd name="T23" fmla="*/ 190 h 190"/>
                <a:gd name="T24" fmla="*/ 118 w 196"/>
                <a:gd name="T25" fmla="*/ 188 h 190"/>
                <a:gd name="T26" fmla="*/ 136 w 196"/>
                <a:gd name="T27" fmla="*/ 182 h 190"/>
                <a:gd name="T28" fmla="*/ 154 w 196"/>
                <a:gd name="T29" fmla="*/ 174 h 190"/>
                <a:gd name="T30" fmla="*/ 168 w 196"/>
                <a:gd name="T31" fmla="*/ 162 h 190"/>
                <a:gd name="T32" fmla="*/ 180 w 196"/>
                <a:gd name="T33" fmla="*/ 148 h 190"/>
                <a:gd name="T34" fmla="*/ 188 w 196"/>
                <a:gd name="T35" fmla="*/ 130 h 190"/>
                <a:gd name="T36" fmla="*/ 194 w 196"/>
                <a:gd name="T37" fmla="*/ 112 h 190"/>
                <a:gd name="T38" fmla="*/ 194 w 196"/>
                <a:gd name="T39" fmla="*/ 112 h 190"/>
                <a:gd name="T40" fmla="*/ 196 w 196"/>
                <a:gd name="T41" fmla="*/ 92 h 190"/>
                <a:gd name="T42" fmla="*/ 192 w 196"/>
                <a:gd name="T43" fmla="*/ 74 h 190"/>
                <a:gd name="T44" fmla="*/ 186 w 196"/>
                <a:gd name="T45" fmla="*/ 56 h 190"/>
                <a:gd name="T46" fmla="*/ 178 w 196"/>
                <a:gd name="T47" fmla="*/ 40 h 190"/>
                <a:gd name="T48" fmla="*/ 166 w 196"/>
                <a:gd name="T49" fmla="*/ 26 h 190"/>
                <a:gd name="T50" fmla="*/ 150 w 196"/>
                <a:gd name="T51" fmla="*/ 14 h 190"/>
                <a:gd name="T52" fmla="*/ 134 w 196"/>
                <a:gd name="T53" fmla="*/ 6 h 190"/>
                <a:gd name="T54" fmla="*/ 114 w 196"/>
                <a:gd name="T55" fmla="*/ 0 h 190"/>
                <a:gd name="T56" fmla="*/ 114 w 196"/>
                <a:gd name="T57" fmla="*/ 0 h 190"/>
                <a:gd name="T58" fmla="*/ 94 w 196"/>
                <a:gd name="T59" fmla="*/ 0 h 190"/>
                <a:gd name="T60" fmla="*/ 76 w 196"/>
                <a:gd name="T61" fmla="*/ 2 h 190"/>
                <a:gd name="T62" fmla="*/ 58 w 196"/>
                <a:gd name="T63" fmla="*/ 6 h 190"/>
                <a:gd name="T64" fmla="*/ 42 w 196"/>
                <a:gd name="T65" fmla="*/ 16 h 190"/>
                <a:gd name="T66" fmla="*/ 26 w 196"/>
                <a:gd name="T67" fmla="*/ 28 h 190"/>
                <a:gd name="T68" fmla="*/ 16 w 196"/>
                <a:gd name="T69" fmla="*/ 42 h 190"/>
                <a:gd name="T70" fmla="*/ 6 w 196"/>
                <a:gd name="T71" fmla="*/ 58 h 190"/>
                <a:gd name="T72" fmla="*/ 0 w 196"/>
                <a:gd name="T73" fmla="*/ 76 h 190"/>
                <a:gd name="T74" fmla="*/ 0 w 196"/>
                <a:gd name="T75" fmla="*/ 7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190">
                  <a:moveTo>
                    <a:pt x="0" y="76"/>
                  </a:moveTo>
                  <a:lnTo>
                    <a:pt x="0" y="76"/>
                  </a:lnTo>
                  <a:lnTo>
                    <a:pt x="0" y="96"/>
                  </a:lnTo>
                  <a:lnTo>
                    <a:pt x="2" y="114"/>
                  </a:lnTo>
                  <a:lnTo>
                    <a:pt x="8" y="132"/>
                  </a:lnTo>
                  <a:lnTo>
                    <a:pt x="16" y="148"/>
                  </a:lnTo>
                  <a:lnTo>
                    <a:pt x="30" y="162"/>
                  </a:lnTo>
                  <a:lnTo>
                    <a:pt x="44" y="174"/>
                  </a:lnTo>
                  <a:lnTo>
                    <a:pt x="60" y="182"/>
                  </a:lnTo>
                  <a:lnTo>
                    <a:pt x="80" y="188"/>
                  </a:lnTo>
                  <a:lnTo>
                    <a:pt x="80" y="188"/>
                  </a:lnTo>
                  <a:lnTo>
                    <a:pt x="100" y="190"/>
                  </a:lnTo>
                  <a:lnTo>
                    <a:pt x="118" y="188"/>
                  </a:lnTo>
                  <a:lnTo>
                    <a:pt x="136" y="182"/>
                  </a:lnTo>
                  <a:lnTo>
                    <a:pt x="154" y="174"/>
                  </a:lnTo>
                  <a:lnTo>
                    <a:pt x="168" y="162"/>
                  </a:lnTo>
                  <a:lnTo>
                    <a:pt x="180" y="148"/>
                  </a:lnTo>
                  <a:lnTo>
                    <a:pt x="188" y="130"/>
                  </a:lnTo>
                  <a:lnTo>
                    <a:pt x="194" y="112"/>
                  </a:lnTo>
                  <a:lnTo>
                    <a:pt x="194" y="112"/>
                  </a:lnTo>
                  <a:lnTo>
                    <a:pt x="196" y="92"/>
                  </a:lnTo>
                  <a:lnTo>
                    <a:pt x="192" y="74"/>
                  </a:lnTo>
                  <a:lnTo>
                    <a:pt x="186" y="56"/>
                  </a:lnTo>
                  <a:lnTo>
                    <a:pt x="178" y="40"/>
                  </a:lnTo>
                  <a:lnTo>
                    <a:pt x="166" y="26"/>
                  </a:lnTo>
                  <a:lnTo>
                    <a:pt x="150" y="14"/>
                  </a:lnTo>
                  <a:lnTo>
                    <a:pt x="134" y="6"/>
                  </a:lnTo>
                  <a:lnTo>
                    <a:pt x="114" y="0"/>
                  </a:lnTo>
                  <a:lnTo>
                    <a:pt x="114" y="0"/>
                  </a:lnTo>
                  <a:lnTo>
                    <a:pt x="94" y="0"/>
                  </a:lnTo>
                  <a:lnTo>
                    <a:pt x="76" y="2"/>
                  </a:lnTo>
                  <a:lnTo>
                    <a:pt x="58" y="6"/>
                  </a:lnTo>
                  <a:lnTo>
                    <a:pt x="42" y="16"/>
                  </a:lnTo>
                  <a:lnTo>
                    <a:pt x="26" y="28"/>
                  </a:lnTo>
                  <a:lnTo>
                    <a:pt x="16" y="42"/>
                  </a:lnTo>
                  <a:lnTo>
                    <a:pt x="6" y="58"/>
                  </a:lnTo>
                  <a:lnTo>
                    <a:pt x="0" y="76"/>
                  </a:lnTo>
                  <a:lnTo>
                    <a:pt x="0" y="7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38" name="Freeform 24"/>
            <p:cNvSpPr>
              <a:spLocks/>
            </p:cNvSpPr>
            <p:nvPr/>
          </p:nvSpPr>
          <p:spPr bwMode="auto">
            <a:xfrm>
              <a:off x="1177925" y="4926013"/>
              <a:ext cx="346075" cy="336550"/>
            </a:xfrm>
            <a:custGeom>
              <a:avLst/>
              <a:gdLst>
                <a:gd name="T0" fmla="*/ 2 w 218"/>
                <a:gd name="T1" fmla="*/ 86 h 212"/>
                <a:gd name="T2" fmla="*/ 2 w 218"/>
                <a:gd name="T3" fmla="*/ 86 h 212"/>
                <a:gd name="T4" fmla="*/ 0 w 218"/>
                <a:gd name="T5" fmla="*/ 108 h 212"/>
                <a:gd name="T6" fmla="*/ 2 w 218"/>
                <a:gd name="T7" fmla="*/ 128 h 212"/>
                <a:gd name="T8" fmla="*/ 8 w 218"/>
                <a:gd name="T9" fmla="*/ 148 h 212"/>
                <a:gd name="T10" fmla="*/ 20 w 218"/>
                <a:gd name="T11" fmla="*/ 166 h 212"/>
                <a:gd name="T12" fmla="*/ 32 w 218"/>
                <a:gd name="T13" fmla="*/ 182 h 212"/>
                <a:gd name="T14" fmla="*/ 50 w 218"/>
                <a:gd name="T15" fmla="*/ 194 h 212"/>
                <a:gd name="T16" fmla="*/ 68 w 218"/>
                <a:gd name="T17" fmla="*/ 204 h 212"/>
                <a:gd name="T18" fmla="*/ 90 w 218"/>
                <a:gd name="T19" fmla="*/ 210 h 212"/>
                <a:gd name="T20" fmla="*/ 90 w 218"/>
                <a:gd name="T21" fmla="*/ 210 h 212"/>
                <a:gd name="T22" fmla="*/ 112 w 218"/>
                <a:gd name="T23" fmla="*/ 212 h 212"/>
                <a:gd name="T24" fmla="*/ 134 w 218"/>
                <a:gd name="T25" fmla="*/ 210 h 212"/>
                <a:gd name="T26" fmla="*/ 154 w 218"/>
                <a:gd name="T27" fmla="*/ 204 h 212"/>
                <a:gd name="T28" fmla="*/ 172 w 218"/>
                <a:gd name="T29" fmla="*/ 194 h 212"/>
                <a:gd name="T30" fmla="*/ 188 w 218"/>
                <a:gd name="T31" fmla="*/ 180 h 212"/>
                <a:gd name="T32" fmla="*/ 200 w 218"/>
                <a:gd name="T33" fmla="*/ 164 h 212"/>
                <a:gd name="T34" fmla="*/ 210 w 218"/>
                <a:gd name="T35" fmla="*/ 146 h 212"/>
                <a:gd name="T36" fmla="*/ 216 w 218"/>
                <a:gd name="T37" fmla="*/ 126 h 212"/>
                <a:gd name="T38" fmla="*/ 216 w 218"/>
                <a:gd name="T39" fmla="*/ 126 h 212"/>
                <a:gd name="T40" fmla="*/ 218 w 218"/>
                <a:gd name="T41" fmla="*/ 104 h 212"/>
                <a:gd name="T42" fmla="*/ 216 w 218"/>
                <a:gd name="T43" fmla="*/ 84 h 212"/>
                <a:gd name="T44" fmla="*/ 208 w 218"/>
                <a:gd name="T45" fmla="*/ 64 h 212"/>
                <a:gd name="T46" fmla="*/ 198 w 218"/>
                <a:gd name="T47" fmla="*/ 46 h 212"/>
                <a:gd name="T48" fmla="*/ 186 w 218"/>
                <a:gd name="T49" fmla="*/ 30 h 212"/>
                <a:gd name="T50" fmla="*/ 168 w 218"/>
                <a:gd name="T51" fmla="*/ 16 h 212"/>
                <a:gd name="T52" fmla="*/ 150 w 218"/>
                <a:gd name="T53" fmla="*/ 8 h 212"/>
                <a:gd name="T54" fmla="*/ 128 w 218"/>
                <a:gd name="T55" fmla="*/ 0 h 212"/>
                <a:gd name="T56" fmla="*/ 128 w 218"/>
                <a:gd name="T57" fmla="*/ 0 h 212"/>
                <a:gd name="T58" fmla="*/ 106 w 218"/>
                <a:gd name="T59" fmla="*/ 0 h 212"/>
                <a:gd name="T60" fmla="*/ 84 w 218"/>
                <a:gd name="T61" fmla="*/ 2 h 212"/>
                <a:gd name="T62" fmla="*/ 64 w 218"/>
                <a:gd name="T63" fmla="*/ 8 h 212"/>
                <a:gd name="T64" fmla="*/ 46 w 218"/>
                <a:gd name="T65" fmla="*/ 18 h 212"/>
                <a:gd name="T66" fmla="*/ 30 w 218"/>
                <a:gd name="T67" fmla="*/ 30 h 212"/>
                <a:gd name="T68" fmla="*/ 18 w 218"/>
                <a:gd name="T69" fmla="*/ 46 h 212"/>
                <a:gd name="T70" fmla="*/ 8 w 218"/>
                <a:gd name="T71" fmla="*/ 66 h 212"/>
                <a:gd name="T72" fmla="*/ 2 w 218"/>
                <a:gd name="T73" fmla="*/ 86 h 212"/>
                <a:gd name="T74" fmla="*/ 2 w 218"/>
                <a:gd name="T75" fmla="*/ 8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12">
                  <a:moveTo>
                    <a:pt x="2" y="86"/>
                  </a:moveTo>
                  <a:lnTo>
                    <a:pt x="2" y="86"/>
                  </a:lnTo>
                  <a:lnTo>
                    <a:pt x="0" y="108"/>
                  </a:lnTo>
                  <a:lnTo>
                    <a:pt x="2" y="128"/>
                  </a:lnTo>
                  <a:lnTo>
                    <a:pt x="8" y="148"/>
                  </a:lnTo>
                  <a:lnTo>
                    <a:pt x="20" y="166"/>
                  </a:lnTo>
                  <a:lnTo>
                    <a:pt x="32" y="182"/>
                  </a:lnTo>
                  <a:lnTo>
                    <a:pt x="50" y="194"/>
                  </a:lnTo>
                  <a:lnTo>
                    <a:pt x="68" y="204"/>
                  </a:lnTo>
                  <a:lnTo>
                    <a:pt x="90" y="210"/>
                  </a:lnTo>
                  <a:lnTo>
                    <a:pt x="90" y="210"/>
                  </a:lnTo>
                  <a:lnTo>
                    <a:pt x="112" y="212"/>
                  </a:lnTo>
                  <a:lnTo>
                    <a:pt x="134" y="210"/>
                  </a:lnTo>
                  <a:lnTo>
                    <a:pt x="154" y="204"/>
                  </a:lnTo>
                  <a:lnTo>
                    <a:pt x="172" y="194"/>
                  </a:lnTo>
                  <a:lnTo>
                    <a:pt x="188" y="180"/>
                  </a:lnTo>
                  <a:lnTo>
                    <a:pt x="200" y="164"/>
                  </a:lnTo>
                  <a:lnTo>
                    <a:pt x="210" y="146"/>
                  </a:lnTo>
                  <a:lnTo>
                    <a:pt x="216" y="126"/>
                  </a:lnTo>
                  <a:lnTo>
                    <a:pt x="216" y="126"/>
                  </a:lnTo>
                  <a:lnTo>
                    <a:pt x="218" y="104"/>
                  </a:lnTo>
                  <a:lnTo>
                    <a:pt x="216" y="84"/>
                  </a:lnTo>
                  <a:lnTo>
                    <a:pt x="208" y="64"/>
                  </a:lnTo>
                  <a:lnTo>
                    <a:pt x="198" y="46"/>
                  </a:lnTo>
                  <a:lnTo>
                    <a:pt x="186" y="30"/>
                  </a:lnTo>
                  <a:lnTo>
                    <a:pt x="168" y="16"/>
                  </a:lnTo>
                  <a:lnTo>
                    <a:pt x="150" y="8"/>
                  </a:lnTo>
                  <a:lnTo>
                    <a:pt x="128" y="0"/>
                  </a:lnTo>
                  <a:lnTo>
                    <a:pt x="128" y="0"/>
                  </a:lnTo>
                  <a:lnTo>
                    <a:pt x="106" y="0"/>
                  </a:lnTo>
                  <a:lnTo>
                    <a:pt x="84" y="2"/>
                  </a:lnTo>
                  <a:lnTo>
                    <a:pt x="64" y="8"/>
                  </a:lnTo>
                  <a:lnTo>
                    <a:pt x="46" y="18"/>
                  </a:lnTo>
                  <a:lnTo>
                    <a:pt x="30" y="30"/>
                  </a:lnTo>
                  <a:lnTo>
                    <a:pt x="18" y="46"/>
                  </a:lnTo>
                  <a:lnTo>
                    <a:pt x="8" y="66"/>
                  </a:lnTo>
                  <a:lnTo>
                    <a:pt x="2" y="86"/>
                  </a:lnTo>
                  <a:lnTo>
                    <a:pt x="2" y="8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39" name="Freeform 25"/>
            <p:cNvSpPr>
              <a:spLocks/>
            </p:cNvSpPr>
            <p:nvPr/>
          </p:nvSpPr>
          <p:spPr bwMode="auto">
            <a:xfrm>
              <a:off x="806450" y="4979988"/>
              <a:ext cx="346075" cy="339725"/>
            </a:xfrm>
            <a:custGeom>
              <a:avLst/>
              <a:gdLst>
                <a:gd name="T0" fmla="*/ 2 w 218"/>
                <a:gd name="T1" fmla="*/ 88 h 214"/>
                <a:gd name="T2" fmla="*/ 2 w 218"/>
                <a:gd name="T3" fmla="*/ 88 h 214"/>
                <a:gd name="T4" fmla="*/ 0 w 218"/>
                <a:gd name="T5" fmla="*/ 110 h 214"/>
                <a:gd name="T6" fmla="*/ 2 w 218"/>
                <a:gd name="T7" fmla="*/ 130 h 214"/>
                <a:gd name="T8" fmla="*/ 10 w 218"/>
                <a:gd name="T9" fmla="*/ 150 h 214"/>
                <a:gd name="T10" fmla="*/ 20 w 218"/>
                <a:gd name="T11" fmla="*/ 168 h 214"/>
                <a:gd name="T12" fmla="*/ 34 w 218"/>
                <a:gd name="T13" fmla="*/ 184 h 214"/>
                <a:gd name="T14" fmla="*/ 50 w 218"/>
                <a:gd name="T15" fmla="*/ 196 h 214"/>
                <a:gd name="T16" fmla="*/ 68 w 218"/>
                <a:gd name="T17" fmla="*/ 206 h 214"/>
                <a:gd name="T18" fmla="*/ 90 w 218"/>
                <a:gd name="T19" fmla="*/ 212 h 214"/>
                <a:gd name="T20" fmla="*/ 90 w 218"/>
                <a:gd name="T21" fmla="*/ 212 h 214"/>
                <a:gd name="T22" fmla="*/ 112 w 218"/>
                <a:gd name="T23" fmla="*/ 214 h 214"/>
                <a:gd name="T24" fmla="*/ 134 w 218"/>
                <a:gd name="T25" fmla="*/ 212 h 214"/>
                <a:gd name="T26" fmla="*/ 154 w 218"/>
                <a:gd name="T27" fmla="*/ 206 h 214"/>
                <a:gd name="T28" fmla="*/ 172 w 218"/>
                <a:gd name="T29" fmla="*/ 196 h 214"/>
                <a:gd name="T30" fmla="*/ 188 w 218"/>
                <a:gd name="T31" fmla="*/ 182 h 214"/>
                <a:gd name="T32" fmla="*/ 202 w 218"/>
                <a:gd name="T33" fmla="*/ 166 h 214"/>
                <a:gd name="T34" fmla="*/ 212 w 218"/>
                <a:gd name="T35" fmla="*/ 148 h 214"/>
                <a:gd name="T36" fmla="*/ 218 w 218"/>
                <a:gd name="T37" fmla="*/ 128 h 214"/>
                <a:gd name="T38" fmla="*/ 218 w 218"/>
                <a:gd name="T39" fmla="*/ 128 h 214"/>
                <a:gd name="T40" fmla="*/ 218 w 218"/>
                <a:gd name="T41" fmla="*/ 106 h 214"/>
                <a:gd name="T42" fmla="*/ 216 w 218"/>
                <a:gd name="T43" fmla="*/ 84 h 214"/>
                <a:gd name="T44" fmla="*/ 210 w 218"/>
                <a:gd name="T45" fmla="*/ 64 h 214"/>
                <a:gd name="T46" fmla="*/ 200 w 218"/>
                <a:gd name="T47" fmla="*/ 48 h 214"/>
                <a:gd name="T48" fmla="*/ 186 w 218"/>
                <a:gd name="T49" fmla="*/ 32 h 214"/>
                <a:gd name="T50" fmla="*/ 170 w 218"/>
                <a:gd name="T51" fmla="*/ 18 h 214"/>
                <a:gd name="T52" fmla="*/ 150 w 218"/>
                <a:gd name="T53" fmla="*/ 8 h 214"/>
                <a:gd name="T54" fmla="*/ 128 w 218"/>
                <a:gd name="T55" fmla="*/ 2 h 214"/>
                <a:gd name="T56" fmla="*/ 128 w 218"/>
                <a:gd name="T57" fmla="*/ 2 h 214"/>
                <a:gd name="T58" fmla="*/ 106 w 218"/>
                <a:gd name="T59" fmla="*/ 0 h 214"/>
                <a:gd name="T60" fmla="*/ 86 w 218"/>
                <a:gd name="T61" fmla="*/ 2 h 214"/>
                <a:gd name="T62" fmla="*/ 66 w 218"/>
                <a:gd name="T63" fmla="*/ 10 h 214"/>
                <a:gd name="T64" fmla="*/ 48 w 218"/>
                <a:gd name="T65" fmla="*/ 20 h 214"/>
                <a:gd name="T66" fmla="*/ 32 w 218"/>
                <a:gd name="T67" fmla="*/ 32 h 214"/>
                <a:gd name="T68" fmla="*/ 18 w 218"/>
                <a:gd name="T69" fmla="*/ 48 h 214"/>
                <a:gd name="T70" fmla="*/ 8 w 218"/>
                <a:gd name="T71" fmla="*/ 66 h 214"/>
                <a:gd name="T72" fmla="*/ 2 w 218"/>
                <a:gd name="T73" fmla="*/ 88 h 214"/>
                <a:gd name="T74" fmla="*/ 2 w 218"/>
                <a:gd name="T75" fmla="*/ 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14">
                  <a:moveTo>
                    <a:pt x="2" y="88"/>
                  </a:moveTo>
                  <a:lnTo>
                    <a:pt x="2" y="88"/>
                  </a:lnTo>
                  <a:lnTo>
                    <a:pt x="0" y="110"/>
                  </a:lnTo>
                  <a:lnTo>
                    <a:pt x="2" y="130"/>
                  </a:lnTo>
                  <a:lnTo>
                    <a:pt x="10" y="150"/>
                  </a:lnTo>
                  <a:lnTo>
                    <a:pt x="20" y="168"/>
                  </a:lnTo>
                  <a:lnTo>
                    <a:pt x="34" y="184"/>
                  </a:lnTo>
                  <a:lnTo>
                    <a:pt x="50" y="196"/>
                  </a:lnTo>
                  <a:lnTo>
                    <a:pt x="68" y="206"/>
                  </a:lnTo>
                  <a:lnTo>
                    <a:pt x="90" y="212"/>
                  </a:lnTo>
                  <a:lnTo>
                    <a:pt x="90" y="212"/>
                  </a:lnTo>
                  <a:lnTo>
                    <a:pt x="112" y="214"/>
                  </a:lnTo>
                  <a:lnTo>
                    <a:pt x="134" y="212"/>
                  </a:lnTo>
                  <a:lnTo>
                    <a:pt x="154" y="206"/>
                  </a:lnTo>
                  <a:lnTo>
                    <a:pt x="172" y="196"/>
                  </a:lnTo>
                  <a:lnTo>
                    <a:pt x="188" y="182"/>
                  </a:lnTo>
                  <a:lnTo>
                    <a:pt x="202" y="166"/>
                  </a:lnTo>
                  <a:lnTo>
                    <a:pt x="212" y="148"/>
                  </a:lnTo>
                  <a:lnTo>
                    <a:pt x="218" y="128"/>
                  </a:lnTo>
                  <a:lnTo>
                    <a:pt x="218" y="128"/>
                  </a:lnTo>
                  <a:lnTo>
                    <a:pt x="218" y="106"/>
                  </a:lnTo>
                  <a:lnTo>
                    <a:pt x="216" y="84"/>
                  </a:lnTo>
                  <a:lnTo>
                    <a:pt x="210" y="64"/>
                  </a:lnTo>
                  <a:lnTo>
                    <a:pt x="200" y="48"/>
                  </a:lnTo>
                  <a:lnTo>
                    <a:pt x="186" y="32"/>
                  </a:lnTo>
                  <a:lnTo>
                    <a:pt x="170" y="18"/>
                  </a:lnTo>
                  <a:lnTo>
                    <a:pt x="150" y="8"/>
                  </a:lnTo>
                  <a:lnTo>
                    <a:pt x="128" y="2"/>
                  </a:lnTo>
                  <a:lnTo>
                    <a:pt x="128" y="2"/>
                  </a:lnTo>
                  <a:lnTo>
                    <a:pt x="106" y="0"/>
                  </a:lnTo>
                  <a:lnTo>
                    <a:pt x="86" y="2"/>
                  </a:lnTo>
                  <a:lnTo>
                    <a:pt x="66" y="10"/>
                  </a:lnTo>
                  <a:lnTo>
                    <a:pt x="48" y="20"/>
                  </a:lnTo>
                  <a:lnTo>
                    <a:pt x="32" y="32"/>
                  </a:lnTo>
                  <a:lnTo>
                    <a:pt x="18" y="48"/>
                  </a:lnTo>
                  <a:lnTo>
                    <a:pt x="8" y="66"/>
                  </a:lnTo>
                  <a:lnTo>
                    <a:pt x="2" y="88"/>
                  </a:lnTo>
                  <a:lnTo>
                    <a:pt x="2" y="88"/>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0" name="Freeform 26"/>
            <p:cNvSpPr>
              <a:spLocks/>
            </p:cNvSpPr>
            <p:nvPr/>
          </p:nvSpPr>
          <p:spPr bwMode="auto">
            <a:xfrm>
              <a:off x="908050" y="4672013"/>
              <a:ext cx="295275" cy="288925"/>
            </a:xfrm>
            <a:custGeom>
              <a:avLst/>
              <a:gdLst>
                <a:gd name="T0" fmla="*/ 0 w 186"/>
                <a:gd name="T1" fmla="*/ 74 h 182"/>
                <a:gd name="T2" fmla="*/ 0 w 186"/>
                <a:gd name="T3" fmla="*/ 74 h 182"/>
                <a:gd name="T4" fmla="*/ 0 w 186"/>
                <a:gd name="T5" fmla="*/ 92 h 182"/>
                <a:gd name="T6" fmla="*/ 2 w 186"/>
                <a:gd name="T7" fmla="*/ 110 h 182"/>
                <a:gd name="T8" fmla="*/ 8 w 186"/>
                <a:gd name="T9" fmla="*/ 126 h 182"/>
                <a:gd name="T10" fmla="*/ 16 w 186"/>
                <a:gd name="T11" fmla="*/ 142 h 182"/>
                <a:gd name="T12" fmla="*/ 28 w 186"/>
                <a:gd name="T13" fmla="*/ 154 h 182"/>
                <a:gd name="T14" fmla="*/ 42 w 186"/>
                <a:gd name="T15" fmla="*/ 166 h 182"/>
                <a:gd name="T16" fmla="*/ 58 w 186"/>
                <a:gd name="T17" fmla="*/ 174 h 182"/>
                <a:gd name="T18" fmla="*/ 76 w 186"/>
                <a:gd name="T19" fmla="*/ 180 h 182"/>
                <a:gd name="T20" fmla="*/ 76 w 186"/>
                <a:gd name="T21" fmla="*/ 180 h 182"/>
                <a:gd name="T22" fmla="*/ 96 w 186"/>
                <a:gd name="T23" fmla="*/ 182 h 182"/>
                <a:gd name="T24" fmla="*/ 114 w 186"/>
                <a:gd name="T25" fmla="*/ 180 h 182"/>
                <a:gd name="T26" fmla="*/ 130 w 186"/>
                <a:gd name="T27" fmla="*/ 174 h 182"/>
                <a:gd name="T28" fmla="*/ 146 w 186"/>
                <a:gd name="T29" fmla="*/ 166 h 182"/>
                <a:gd name="T30" fmla="*/ 160 w 186"/>
                <a:gd name="T31" fmla="*/ 154 h 182"/>
                <a:gd name="T32" fmla="*/ 170 w 186"/>
                <a:gd name="T33" fmla="*/ 140 h 182"/>
                <a:gd name="T34" fmla="*/ 180 w 186"/>
                <a:gd name="T35" fmla="*/ 124 h 182"/>
                <a:gd name="T36" fmla="*/ 184 w 186"/>
                <a:gd name="T37" fmla="*/ 108 h 182"/>
                <a:gd name="T38" fmla="*/ 184 w 186"/>
                <a:gd name="T39" fmla="*/ 108 h 182"/>
                <a:gd name="T40" fmla="*/ 186 w 186"/>
                <a:gd name="T41" fmla="*/ 88 h 182"/>
                <a:gd name="T42" fmla="*/ 184 w 186"/>
                <a:gd name="T43" fmla="*/ 72 h 182"/>
                <a:gd name="T44" fmla="*/ 178 w 186"/>
                <a:gd name="T45" fmla="*/ 54 h 182"/>
                <a:gd name="T46" fmla="*/ 170 w 186"/>
                <a:gd name="T47" fmla="*/ 40 h 182"/>
                <a:gd name="T48" fmla="*/ 158 w 186"/>
                <a:gd name="T49" fmla="*/ 26 h 182"/>
                <a:gd name="T50" fmla="*/ 144 w 186"/>
                <a:gd name="T51" fmla="*/ 14 h 182"/>
                <a:gd name="T52" fmla="*/ 128 w 186"/>
                <a:gd name="T53" fmla="*/ 6 h 182"/>
                <a:gd name="T54" fmla="*/ 110 w 186"/>
                <a:gd name="T55" fmla="*/ 0 h 182"/>
                <a:gd name="T56" fmla="*/ 110 w 186"/>
                <a:gd name="T57" fmla="*/ 0 h 182"/>
                <a:gd name="T58" fmla="*/ 90 w 186"/>
                <a:gd name="T59" fmla="*/ 0 h 182"/>
                <a:gd name="T60" fmla="*/ 72 w 186"/>
                <a:gd name="T61" fmla="*/ 2 h 182"/>
                <a:gd name="T62" fmla="*/ 56 w 186"/>
                <a:gd name="T63" fmla="*/ 6 h 182"/>
                <a:gd name="T64" fmla="*/ 40 w 186"/>
                <a:gd name="T65" fmla="*/ 16 h 182"/>
                <a:gd name="T66" fmla="*/ 26 w 186"/>
                <a:gd name="T67" fmla="*/ 26 h 182"/>
                <a:gd name="T68" fmla="*/ 14 w 186"/>
                <a:gd name="T69" fmla="*/ 40 h 182"/>
                <a:gd name="T70" fmla="*/ 6 w 186"/>
                <a:gd name="T71" fmla="*/ 56 h 182"/>
                <a:gd name="T72" fmla="*/ 0 w 186"/>
                <a:gd name="T73" fmla="*/ 74 h 182"/>
                <a:gd name="T74" fmla="*/ 0 w 186"/>
                <a:gd name="T75" fmla="*/ 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182">
                  <a:moveTo>
                    <a:pt x="0" y="74"/>
                  </a:moveTo>
                  <a:lnTo>
                    <a:pt x="0" y="74"/>
                  </a:lnTo>
                  <a:lnTo>
                    <a:pt x="0" y="92"/>
                  </a:lnTo>
                  <a:lnTo>
                    <a:pt x="2" y="110"/>
                  </a:lnTo>
                  <a:lnTo>
                    <a:pt x="8" y="126"/>
                  </a:lnTo>
                  <a:lnTo>
                    <a:pt x="16" y="142"/>
                  </a:lnTo>
                  <a:lnTo>
                    <a:pt x="28" y="154"/>
                  </a:lnTo>
                  <a:lnTo>
                    <a:pt x="42" y="166"/>
                  </a:lnTo>
                  <a:lnTo>
                    <a:pt x="58" y="174"/>
                  </a:lnTo>
                  <a:lnTo>
                    <a:pt x="76" y="180"/>
                  </a:lnTo>
                  <a:lnTo>
                    <a:pt x="76" y="180"/>
                  </a:lnTo>
                  <a:lnTo>
                    <a:pt x="96" y="182"/>
                  </a:lnTo>
                  <a:lnTo>
                    <a:pt x="114" y="180"/>
                  </a:lnTo>
                  <a:lnTo>
                    <a:pt x="130" y="174"/>
                  </a:lnTo>
                  <a:lnTo>
                    <a:pt x="146" y="166"/>
                  </a:lnTo>
                  <a:lnTo>
                    <a:pt x="160" y="154"/>
                  </a:lnTo>
                  <a:lnTo>
                    <a:pt x="170" y="140"/>
                  </a:lnTo>
                  <a:lnTo>
                    <a:pt x="180" y="124"/>
                  </a:lnTo>
                  <a:lnTo>
                    <a:pt x="184" y="108"/>
                  </a:lnTo>
                  <a:lnTo>
                    <a:pt x="184" y="108"/>
                  </a:lnTo>
                  <a:lnTo>
                    <a:pt x="186" y="88"/>
                  </a:lnTo>
                  <a:lnTo>
                    <a:pt x="184" y="72"/>
                  </a:lnTo>
                  <a:lnTo>
                    <a:pt x="178" y="54"/>
                  </a:lnTo>
                  <a:lnTo>
                    <a:pt x="170" y="40"/>
                  </a:lnTo>
                  <a:lnTo>
                    <a:pt x="158" y="26"/>
                  </a:lnTo>
                  <a:lnTo>
                    <a:pt x="144" y="14"/>
                  </a:lnTo>
                  <a:lnTo>
                    <a:pt x="128" y="6"/>
                  </a:lnTo>
                  <a:lnTo>
                    <a:pt x="110" y="0"/>
                  </a:lnTo>
                  <a:lnTo>
                    <a:pt x="110" y="0"/>
                  </a:lnTo>
                  <a:lnTo>
                    <a:pt x="90" y="0"/>
                  </a:lnTo>
                  <a:lnTo>
                    <a:pt x="72" y="2"/>
                  </a:lnTo>
                  <a:lnTo>
                    <a:pt x="56" y="6"/>
                  </a:lnTo>
                  <a:lnTo>
                    <a:pt x="40" y="16"/>
                  </a:lnTo>
                  <a:lnTo>
                    <a:pt x="26" y="26"/>
                  </a:lnTo>
                  <a:lnTo>
                    <a:pt x="14" y="40"/>
                  </a:lnTo>
                  <a:lnTo>
                    <a:pt x="6" y="56"/>
                  </a:lnTo>
                  <a:lnTo>
                    <a:pt x="0" y="74"/>
                  </a:lnTo>
                  <a:lnTo>
                    <a:pt x="0" y="74"/>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1" name="Freeform 27"/>
            <p:cNvSpPr>
              <a:spLocks/>
            </p:cNvSpPr>
            <p:nvPr/>
          </p:nvSpPr>
          <p:spPr bwMode="auto">
            <a:xfrm>
              <a:off x="1206500" y="4579938"/>
              <a:ext cx="212725" cy="206375"/>
            </a:xfrm>
            <a:custGeom>
              <a:avLst/>
              <a:gdLst>
                <a:gd name="T0" fmla="*/ 2 w 134"/>
                <a:gd name="T1" fmla="*/ 52 h 130"/>
                <a:gd name="T2" fmla="*/ 2 w 134"/>
                <a:gd name="T3" fmla="*/ 52 h 130"/>
                <a:gd name="T4" fmla="*/ 0 w 134"/>
                <a:gd name="T5" fmla="*/ 66 h 130"/>
                <a:gd name="T6" fmla="*/ 2 w 134"/>
                <a:gd name="T7" fmla="*/ 78 h 130"/>
                <a:gd name="T8" fmla="*/ 6 w 134"/>
                <a:gd name="T9" fmla="*/ 90 h 130"/>
                <a:gd name="T10" fmla="*/ 12 w 134"/>
                <a:gd name="T11" fmla="*/ 100 h 130"/>
                <a:gd name="T12" fmla="*/ 20 w 134"/>
                <a:gd name="T13" fmla="*/ 110 h 130"/>
                <a:gd name="T14" fmla="*/ 32 w 134"/>
                <a:gd name="T15" fmla="*/ 118 h 130"/>
                <a:gd name="T16" fmla="*/ 42 w 134"/>
                <a:gd name="T17" fmla="*/ 124 h 130"/>
                <a:gd name="T18" fmla="*/ 56 w 134"/>
                <a:gd name="T19" fmla="*/ 128 h 130"/>
                <a:gd name="T20" fmla="*/ 56 w 134"/>
                <a:gd name="T21" fmla="*/ 128 h 130"/>
                <a:gd name="T22" fmla="*/ 70 w 134"/>
                <a:gd name="T23" fmla="*/ 130 h 130"/>
                <a:gd name="T24" fmla="*/ 82 w 134"/>
                <a:gd name="T25" fmla="*/ 128 h 130"/>
                <a:gd name="T26" fmla="*/ 94 w 134"/>
                <a:gd name="T27" fmla="*/ 124 h 130"/>
                <a:gd name="T28" fmla="*/ 106 w 134"/>
                <a:gd name="T29" fmla="*/ 118 h 130"/>
                <a:gd name="T30" fmla="*/ 116 w 134"/>
                <a:gd name="T31" fmla="*/ 110 h 130"/>
                <a:gd name="T32" fmla="*/ 124 w 134"/>
                <a:gd name="T33" fmla="*/ 100 h 130"/>
                <a:gd name="T34" fmla="*/ 130 w 134"/>
                <a:gd name="T35" fmla="*/ 88 h 130"/>
                <a:gd name="T36" fmla="*/ 132 w 134"/>
                <a:gd name="T37" fmla="*/ 76 h 130"/>
                <a:gd name="T38" fmla="*/ 132 w 134"/>
                <a:gd name="T39" fmla="*/ 76 h 130"/>
                <a:gd name="T40" fmla="*/ 134 w 134"/>
                <a:gd name="T41" fmla="*/ 64 h 130"/>
                <a:gd name="T42" fmla="*/ 132 w 134"/>
                <a:gd name="T43" fmla="*/ 50 h 130"/>
                <a:gd name="T44" fmla="*/ 128 w 134"/>
                <a:gd name="T45" fmla="*/ 38 h 130"/>
                <a:gd name="T46" fmla="*/ 122 w 134"/>
                <a:gd name="T47" fmla="*/ 28 h 130"/>
                <a:gd name="T48" fmla="*/ 114 w 134"/>
                <a:gd name="T49" fmla="*/ 18 h 130"/>
                <a:gd name="T50" fmla="*/ 104 w 134"/>
                <a:gd name="T51" fmla="*/ 10 h 130"/>
                <a:gd name="T52" fmla="*/ 92 w 134"/>
                <a:gd name="T53" fmla="*/ 4 h 130"/>
                <a:gd name="T54" fmla="*/ 78 w 134"/>
                <a:gd name="T55" fmla="*/ 0 h 130"/>
                <a:gd name="T56" fmla="*/ 78 w 134"/>
                <a:gd name="T57" fmla="*/ 0 h 130"/>
                <a:gd name="T58" fmla="*/ 66 w 134"/>
                <a:gd name="T59" fmla="*/ 0 h 130"/>
                <a:gd name="T60" fmla="*/ 52 w 134"/>
                <a:gd name="T61" fmla="*/ 0 h 130"/>
                <a:gd name="T62" fmla="*/ 40 w 134"/>
                <a:gd name="T63" fmla="*/ 4 h 130"/>
                <a:gd name="T64" fmla="*/ 30 w 134"/>
                <a:gd name="T65" fmla="*/ 10 h 130"/>
                <a:gd name="T66" fmla="*/ 20 w 134"/>
                <a:gd name="T67" fmla="*/ 18 h 130"/>
                <a:gd name="T68" fmla="*/ 12 w 134"/>
                <a:gd name="T69" fmla="*/ 28 h 130"/>
                <a:gd name="T70" fmla="*/ 6 w 134"/>
                <a:gd name="T71" fmla="*/ 40 h 130"/>
                <a:gd name="T72" fmla="*/ 2 w 134"/>
                <a:gd name="T73" fmla="*/ 52 h 130"/>
                <a:gd name="T74" fmla="*/ 2 w 134"/>
                <a:gd name="T75" fmla="*/ 5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0">
                  <a:moveTo>
                    <a:pt x="2" y="52"/>
                  </a:moveTo>
                  <a:lnTo>
                    <a:pt x="2" y="52"/>
                  </a:lnTo>
                  <a:lnTo>
                    <a:pt x="0" y="66"/>
                  </a:lnTo>
                  <a:lnTo>
                    <a:pt x="2" y="78"/>
                  </a:lnTo>
                  <a:lnTo>
                    <a:pt x="6" y="90"/>
                  </a:lnTo>
                  <a:lnTo>
                    <a:pt x="12" y="100"/>
                  </a:lnTo>
                  <a:lnTo>
                    <a:pt x="20" y="110"/>
                  </a:lnTo>
                  <a:lnTo>
                    <a:pt x="32" y="118"/>
                  </a:lnTo>
                  <a:lnTo>
                    <a:pt x="42" y="124"/>
                  </a:lnTo>
                  <a:lnTo>
                    <a:pt x="56" y="128"/>
                  </a:lnTo>
                  <a:lnTo>
                    <a:pt x="56" y="128"/>
                  </a:lnTo>
                  <a:lnTo>
                    <a:pt x="70" y="130"/>
                  </a:lnTo>
                  <a:lnTo>
                    <a:pt x="82" y="128"/>
                  </a:lnTo>
                  <a:lnTo>
                    <a:pt x="94" y="124"/>
                  </a:lnTo>
                  <a:lnTo>
                    <a:pt x="106" y="118"/>
                  </a:lnTo>
                  <a:lnTo>
                    <a:pt x="116" y="110"/>
                  </a:lnTo>
                  <a:lnTo>
                    <a:pt x="124" y="100"/>
                  </a:lnTo>
                  <a:lnTo>
                    <a:pt x="130" y="88"/>
                  </a:lnTo>
                  <a:lnTo>
                    <a:pt x="132" y="76"/>
                  </a:lnTo>
                  <a:lnTo>
                    <a:pt x="132" y="76"/>
                  </a:lnTo>
                  <a:lnTo>
                    <a:pt x="134" y="64"/>
                  </a:lnTo>
                  <a:lnTo>
                    <a:pt x="132" y="50"/>
                  </a:lnTo>
                  <a:lnTo>
                    <a:pt x="128" y="38"/>
                  </a:lnTo>
                  <a:lnTo>
                    <a:pt x="122" y="28"/>
                  </a:lnTo>
                  <a:lnTo>
                    <a:pt x="114" y="18"/>
                  </a:lnTo>
                  <a:lnTo>
                    <a:pt x="104" y="10"/>
                  </a:lnTo>
                  <a:lnTo>
                    <a:pt x="92" y="4"/>
                  </a:lnTo>
                  <a:lnTo>
                    <a:pt x="78" y="0"/>
                  </a:lnTo>
                  <a:lnTo>
                    <a:pt x="78" y="0"/>
                  </a:lnTo>
                  <a:lnTo>
                    <a:pt x="66" y="0"/>
                  </a:lnTo>
                  <a:lnTo>
                    <a:pt x="52" y="0"/>
                  </a:lnTo>
                  <a:lnTo>
                    <a:pt x="40" y="4"/>
                  </a:lnTo>
                  <a:lnTo>
                    <a:pt x="30" y="10"/>
                  </a:lnTo>
                  <a:lnTo>
                    <a:pt x="20" y="18"/>
                  </a:lnTo>
                  <a:lnTo>
                    <a:pt x="12" y="28"/>
                  </a:lnTo>
                  <a:lnTo>
                    <a:pt x="6" y="40"/>
                  </a:lnTo>
                  <a:lnTo>
                    <a:pt x="2" y="52"/>
                  </a:lnTo>
                  <a:lnTo>
                    <a:pt x="2" y="52"/>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2" name="Freeform 28"/>
            <p:cNvSpPr>
              <a:spLocks/>
            </p:cNvSpPr>
            <p:nvPr/>
          </p:nvSpPr>
          <p:spPr bwMode="auto">
            <a:xfrm>
              <a:off x="1419225" y="4741863"/>
              <a:ext cx="209550" cy="206375"/>
            </a:xfrm>
            <a:custGeom>
              <a:avLst/>
              <a:gdLst>
                <a:gd name="T0" fmla="*/ 0 w 132"/>
                <a:gd name="T1" fmla="*/ 52 h 130"/>
                <a:gd name="T2" fmla="*/ 0 w 132"/>
                <a:gd name="T3" fmla="*/ 52 h 130"/>
                <a:gd name="T4" fmla="*/ 0 w 132"/>
                <a:gd name="T5" fmla="*/ 66 h 130"/>
                <a:gd name="T6" fmla="*/ 2 w 132"/>
                <a:gd name="T7" fmla="*/ 78 h 130"/>
                <a:gd name="T8" fmla="*/ 6 w 132"/>
                <a:gd name="T9" fmla="*/ 90 h 130"/>
                <a:gd name="T10" fmla="*/ 12 w 132"/>
                <a:gd name="T11" fmla="*/ 100 h 130"/>
                <a:gd name="T12" fmla="*/ 20 w 132"/>
                <a:gd name="T13" fmla="*/ 110 h 130"/>
                <a:gd name="T14" fmla="*/ 30 w 132"/>
                <a:gd name="T15" fmla="*/ 118 h 130"/>
                <a:gd name="T16" fmla="*/ 42 w 132"/>
                <a:gd name="T17" fmla="*/ 124 h 130"/>
                <a:gd name="T18" fmla="*/ 54 w 132"/>
                <a:gd name="T19" fmla="*/ 128 h 130"/>
                <a:gd name="T20" fmla="*/ 54 w 132"/>
                <a:gd name="T21" fmla="*/ 128 h 130"/>
                <a:gd name="T22" fmla="*/ 68 w 132"/>
                <a:gd name="T23" fmla="*/ 130 h 130"/>
                <a:gd name="T24" fmla="*/ 80 w 132"/>
                <a:gd name="T25" fmla="*/ 128 h 130"/>
                <a:gd name="T26" fmla="*/ 94 w 132"/>
                <a:gd name="T27" fmla="*/ 124 h 130"/>
                <a:gd name="T28" fmla="*/ 104 w 132"/>
                <a:gd name="T29" fmla="*/ 118 h 130"/>
                <a:gd name="T30" fmla="*/ 114 w 132"/>
                <a:gd name="T31" fmla="*/ 110 h 130"/>
                <a:gd name="T32" fmla="*/ 122 w 132"/>
                <a:gd name="T33" fmla="*/ 100 h 130"/>
                <a:gd name="T34" fmla="*/ 128 w 132"/>
                <a:gd name="T35" fmla="*/ 88 h 130"/>
                <a:gd name="T36" fmla="*/ 132 w 132"/>
                <a:gd name="T37" fmla="*/ 76 h 130"/>
                <a:gd name="T38" fmla="*/ 132 w 132"/>
                <a:gd name="T39" fmla="*/ 76 h 130"/>
                <a:gd name="T40" fmla="*/ 132 w 132"/>
                <a:gd name="T41" fmla="*/ 64 h 130"/>
                <a:gd name="T42" fmla="*/ 132 w 132"/>
                <a:gd name="T43" fmla="*/ 50 h 130"/>
                <a:gd name="T44" fmla="*/ 126 w 132"/>
                <a:gd name="T45" fmla="*/ 38 h 130"/>
                <a:gd name="T46" fmla="*/ 120 w 132"/>
                <a:gd name="T47" fmla="*/ 28 h 130"/>
                <a:gd name="T48" fmla="*/ 112 w 132"/>
                <a:gd name="T49" fmla="*/ 18 h 130"/>
                <a:gd name="T50" fmla="*/ 102 w 132"/>
                <a:gd name="T51" fmla="*/ 10 h 130"/>
                <a:gd name="T52" fmla="*/ 90 w 132"/>
                <a:gd name="T53" fmla="*/ 4 h 130"/>
                <a:gd name="T54" fmla="*/ 78 w 132"/>
                <a:gd name="T55" fmla="*/ 0 h 130"/>
                <a:gd name="T56" fmla="*/ 78 w 132"/>
                <a:gd name="T57" fmla="*/ 0 h 130"/>
                <a:gd name="T58" fmla="*/ 64 w 132"/>
                <a:gd name="T59" fmla="*/ 0 h 130"/>
                <a:gd name="T60" fmla="*/ 52 w 132"/>
                <a:gd name="T61" fmla="*/ 0 h 130"/>
                <a:gd name="T62" fmla="*/ 40 w 132"/>
                <a:gd name="T63" fmla="*/ 4 h 130"/>
                <a:gd name="T64" fmla="*/ 28 w 132"/>
                <a:gd name="T65" fmla="*/ 10 h 130"/>
                <a:gd name="T66" fmla="*/ 18 w 132"/>
                <a:gd name="T67" fmla="*/ 18 h 130"/>
                <a:gd name="T68" fmla="*/ 10 w 132"/>
                <a:gd name="T69" fmla="*/ 28 h 130"/>
                <a:gd name="T70" fmla="*/ 4 w 132"/>
                <a:gd name="T71" fmla="*/ 40 h 130"/>
                <a:gd name="T72" fmla="*/ 0 w 132"/>
                <a:gd name="T73" fmla="*/ 52 h 130"/>
                <a:gd name="T74" fmla="*/ 0 w 132"/>
                <a:gd name="T75" fmla="*/ 5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30">
                  <a:moveTo>
                    <a:pt x="0" y="52"/>
                  </a:moveTo>
                  <a:lnTo>
                    <a:pt x="0" y="52"/>
                  </a:lnTo>
                  <a:lnTo>
                    <a:pt x="0" y="66"/>
                  </a:lnTo>
                  <a:lnTo>
                    <a:pt x="2" y="78"/>
                  </a:lnTo>
                  <a:lnTo>
                    <a:pt x="6" y="90"/>
                  </a:lnTo>
                  <a:lnTo>
                    <a:pt x="12" y="100"/>
                  </a:lnTo>
                  <a:lnTo>
                    <a:pt x="20" y="110"/>
                  </a:lnTo>
                  <a:lnTo>
                    <a:pt x="30" y="118"/>
                  </a:lnTo>
                  <a:lnTo>
                    <a:pt x="42" y="124"/>
                  </a:lnTo>
                  <a:lnTo>
                    <a:pt x="54" y="128"/>
                  </a:lnTo>
                  <a:lnTo>
                    <a:pt x="54" y="128"/>
                  </a:lnTo>
                  <a:lnTo>
                    <a:pt x="68" y="130"/>
                  </a:lnTo>
                  <a:lnTo>
                    <a:pt x="80" y="128"/>
                  </a:lnTo>
                  <a:lnTo>
                    <a:pt x="94" y="124"/>
                  </a:lnTo>
                  <a:lnTo>
                    <a:pt x="104" y="118"/>
                  </a:lnTo>
                  <a:lnTo>
                    <a:pt x="114" y="110"/>
                  </a:lnTo>
                  <a:lnTo>
                    <a:pt x="122" y="100"/>
                  </a:lnTo>
                  <a:lnTo>
                    <a:pt x="128" y="88"/>
                  </a:lnTo>
                  <a:lnTo>
                    <a:pt x="132" y="76"/>
                  </a:lnTo>
                  <a:lnTo>
                    <a:pt x="132" y="76"/>
                  </a:lnTo>
                  <a:lnTo>
                    <a:pt x="132" y="64"/>
                  </a:lnTo>
                  <a:lnTo>
                    <a:pt x="132" y="50"/>
                  </a:lnTo>
                  <a:lnTo>
                    <a:pt x="126" y="38"/>
                  </a:lnTo>
                  <a:lnTo>
                    <a:pt x="120" y="28"/>
                  </a:lnTo>
                  <a:lnTo>
                    <a:pt x="112" y="18"/>
                  </a:lnTo>
                  <a:lnTo>
                    <a:pt x="102" y="10"/>
                  </a:lnTo>
                  <a:lnTo>
                    <a:pt x="90" y="4"/>
                  </a:lnTo>
                  <a:lnTo>
                    <a:pt x="78" y="0"/>
                  </a:lnTo>
                  <a:lnTo>
                    <a:pt x="78" y="0"/>
                  </a:lnTo>
                  <a:lnTo>
                    <a:pt x="64" y="0"/>
                  </a:lnTo>
                  <a:lnTo>
                    <a:pt x="52" y="0"/>
                  </a:lnTo>
                  <a:lnTo>
                    <a:pt x="40" y="4"/>
                  </a:lnTo>
                  <a:lnTo>
                    <a:pt x="28" y="10"/>
                  </a:lnTo>
                  <a:lnTo>
                    <a:pt x="18" y="18"/>
                  </a:lnTo>
                  <a:lnTo>
                    <a:pt x="10" y="28"/>
                  </a:lnTo>
                  <a:lnTo>
                    <a:pt x="4" y="40"/>
                  </a:lnTo>
                  <a:lnTo>
                    <a:pt x="0" y="52"/>
                  </a:lnTo>
                  <a:lnTo>
                    <a:pt x="0" y="52"/>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3" name="Freeform 29"/>
            <p:cNvSpPr>
              <a:spLocks/>
            </p:cNvSpPr>
            <p:nvPr/>
          </p:nvSpPr>
          <p:spPr bwMode="auto">
            <a:xfrm>
              <a:off x="568325" y="4694238"/>
              <a:ext cx="307975" cy="298450"/>
            </a:xfrm>
            <a:custGeom>
              <a:avLst/>
              <a:gdLst>
                <a:gd name="T0" fmla="*/ 2 w 194"/>
                <a:gd name="T1" fmla="*/ 76 h 188"/>
                <a:gd name="T2" fmla="*/ 2 w 194"/>
                <a:gd name="T3" fmla="*/ 76 h 188"/>
                <a:gd name="T4" fmla="*/ 0 w 194"/>
                <a:gd name="T5" fmla="*/ 96 h 188"/>
                <a:gd name="T6" fmla="*/ 2 w 194"/>
                <a:gd name="T7" fmla="*/ 114 h 188"/>
                <a:gd name="T8" fmla="*/ 8 w 194"/>
                <a:gd name="T9" fmla="*/ 132 h 188"/>
                <a:gd name="T10" fmla="*/ 18 w 194"/>
                <a:gd name="T11" fmla="*/ 148 h 188"/>
                <a:gd name="T12" fmla="*/ 30 w 194"/>
                <a:gd name="T13" fmla="*/ 162 h 188"/>
                <a:gd name="T14" fmla="*/ 44 w 194"/>
                <a:gd name="T15" fmla="*/ 172 h 188"/>
                <a:gd name="T16" fmla="*/ 62 w 194"/>
                <a:gd name="T17" fmla="*/ 182 h 188"/>
                <a:gd name="T18" fmla="*/ 80 w 194"/>
                <a:gd name="T19" fmla="*/ 186 h 188"/>
                <a:gd name="T20" fmla="*/ 80 w 194"/>
                <a:gd name="T21" fmla="*/ 186 h 188"/>
                <a:gd name="T22" fmla="*/ 100 w 194"/>
                <a:gd name="T23" fmla="*/ 188 h 188"/>
                <a:gd name="T24" fmla="*/ 118 w 194"/>
                <a:gd name="T25" fmla="*/ 186 h 188"/>
                <a:gd name="T26" fmla="*/ 136 w 194"/>
                <a:gd name="T27" fmla="*/ 180 h 188"/>
                <a:gd name="T28" fmla="*/ 152 w 194"/>
                <a:gd name="T29" fmla="*/ 172 h 188"/>
                <a:gd name="T30" fmla="*/ 166 w 194"/>
                <a:gd name="T31" fmla="*/ 160 h 188"/>
                <a:gd name="T32" fmla="*/ 178 w 194"/>
                <a:gd name="T33" fmla="*/ 146 h 188"/>
                <a:gd name="T34" fmla="*/ 186 w 194"/>
                <a:gd name="T35" fmla="*/ 130 h 188"/>
                <a:gd name="T36" fmla="*/ 192 w 194"/>
                <a:gd name="T37" fmla="*/ 112 h 188"/>
                <a:gd name="T38" fmla="*/ 192 w 194"/>
                <a:gd name="T39" fmla="*/ 112 h 188"/>
                <a:gd name="T40" fmla="*/ 194 w 194"/>
                <a:gd name="T41" fmla="*/ 92 h 188"/>
                <a:gd name="T42" fmla="*/ 192 w 194"/>
                <a:gd name="T43" fmla="*/ 74 h 188"/>
                <a:gd name="T44" fmla="*/ 186 w 194"/>
                <a:gd name="T45" fmla="*/ 58 h 188"/>
                <a:gd name="T46" fmla="*/ 176 w 194"/>
                <a:gd name="T47" fmla="*/ 42 h 188"/>
                <a:gd name="T48" fmla="*/ 164 w 194"/>
                <a:gd name="T49" fmla="*/ 28 h 188"/>
                <a:gd name="T50" fmla="*/ 150 w 194"/>
                <a:gd name="T51" fmla="*/ 16 h 188"/>
                <a:gd name="T52" fmla="*/ 132 w 194"/>
                <a:gd name="T53" fmla="*/ 8 h 188"/>
                <a:gd name="T54" fmla="*/ 114 w 194"/>
                <a:gd name="T55" fmla="*/ 2 h 188"/>
                <a:gd name="T56" fmla="*/ 114 w 194"/>
                <a:gd name="T57" fmla="*/ 2 h 188"/>
                <a:gd name="T58" fmla="*/ 94 w 194"/>
                <a:gd name="T59" fmla="*/ 0 h 188"/>
                <a:gd name="T60" fmla="*/ 76 w 194"/>
                <a:gd name="T61" fmla="*/ 2 h 188"/>
                <a:gd name="T62" fmla="*/ 58 w 194"/>
                <a:gd name="T63" fmla="*/ 8 h 188"/>
                <a:gd name="T64" fmla="*/ 42 w 194"/>
                <a:gd name="T65" fmla="*/ 16 h 188"/>
                <a:gd name="T66" fmla="*/ 28 w 194"/>
                <a:gd name="T67" fmla="*/ 28 h 188"/>
                <a:gd name="T68" fmla="*/ 16 w 194"/>
                <a:gd name="T69" fmla="*/ 42 h 188"/>
                <a:gd name="T70" fmla="*/ 8 w 194"/>
                <a:gd name="T71" fmla="*/ 58 h 188"/>
                <a:gd name="T72" fmla="*/ 2 w 194"/>
                <a:gd name="T73" fmla="*/ 76 h 188"/>
                <a:gd name="T74" fmla="*/ 2 w 194"/>
                <a:gd name="T75" fmla="*/ 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188">
                  <a:moveTo>
                    <a:pt x="2" y="76"/>
                  </a:moveTo>
                  <a:lnTo>
                    <a:pt x="2" y="76"/>
                  </a:lnTo>
                  <a:lnTo>
                    <a:pt x="0" y="96"/>
                  </a:lnTo>
                  <a:lnTo>
                    <a:pt x="2" y="114"/>
                  </a:lnTo>
                  <a:lnTo>
                    <a:pt x="8" y="132"/>
                  </a:lnTo>
                  <a:lnTo>
                    <a:pt x="18" y="148"/>
                  </a:lnTo>
                  <a:lnTo>
                    <a:pt x="30" y="162"/>
                  </a:lnTo>
                  <a:lnTo>
                    <a:pt x="44" y="172"/>
                  </a:lnTo>
                  <a:lnTo>
                    <a:pt x="62" y="182"/>
                  </a:lnTo>
                  <a:lnTo>
                    <a:pt x="80" y="186"/>
                  </a:lnTo>
                  <a:lnTo>
                    <a:pt x="80" y="186"/>
                  </a:lnTo>
                  <a:lnTo>
                    <a:pt x="100" y="188"/>
                  </a:lnTo>
                  <a:lnTo>
                    <a:pt x="118" y="186"/>
                  </a:lnTo>
                  <a:lnTo>
                    <a:pt x="136" y="180"/>
                  </a:lnTo>
                  <a:lnTo>
                    <a:pt x="152" y="172"/>
                  </a:lnTo>
                  <a:lnTo>
                    <a:pt x="166" y="160"/>
                  </a:lnTo>
                  <a:lnTo>
                    <a:pt x="178" y="146"/>
                  </a:lnTo>
                  <a:lnTo>
                    <a:pt x="186" y="130"/>
                  </a:lnTo>
                  <a:lnTo>
                    <a:pt x="192" y="112"/>
                  </a:lnTo>
                  <a:lnTo>
                    <a:pt x="192" y="112"/>
                  </a:lnTo>
                  <a:lnTo>
                    <a:pt x="194" y="92"/>
                  </a:lnTo>
                  <a:lnTo>
                    <a:pt x="192" y="74"/>
                  </a:lnTo>
                  <a:lnTo>
                    <a:pt x="186" y="58"/>
                  </a:lnTo>
                  <a:lnTo>
                    <a:pt x="176" y="42"/>
                  </a:lnTo>
                  <a:lnTo>
                    <a:pt x="164" y="28"/>
                  </a:lnTo>
                  <a:lnTo>
                    <a:pt x="150" y="16"/>
                  </a:lnTo>
                  <a:lnTo>
                    <a:pt x="132" y="8"/>
                  </a:lnTo>
                  <a:lnTo>
                    <a:pt x="114" y="2"/>
                  </a:lnTo>
                  <a:lnTo>
                    <a:pt x="114" y="2"/>
                  </a:lnTo>
                  <a:lnTo>
                    <a:pt x="94" y="0"/>
                  </a:lnTo>
                  <a:lnTo>
                    <a:pt x="76" y="2"/>
                  </a:lnTo>
                  <a:lnTo>
                    <a:pt x="58" y="8"/>
                  </a:lnTo>
                  <a:lnTo>
                    <a:pt x="42" y="16"/>
                  </a:lnTo>
                  <a:lnTo>
                    <a:pt x="28" y="28"/>
                  </a:lnTo>
                  <a:lnTo>
                    <a:pt x="16" y="42"/>
                  </a:lnTo>
                  <a:lnTo>
                    <a:pt x="8" y="58"/>
                  </a:lnTo>
                  <a:lnTo>
                    <a:pt x="2" y="76"/>
                  </a:lnTo>
                  <a:lnTo>
                    <a:pt x="2" y="7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4" name="Freeform 30"/>
            <p:cNvSpPr>
              <a:spLocks/>
            </p:cNvSpPr>
            <p:nvPr/>
          </p:nvSpPr>
          <p:spPr bwMode="auto">
            <a:xfrm>
              <a:off x="374650" y="4979988"/>
              <a:ext cx="349250" cy="339725"/>
            </a:xfrm>
            <a:custGeom>
              <a:avLst/>
              <a:gdLst>
                <a:gd name="T0" fmla="*/ 2 w 220"/>
                <a:gd name="T1" fmla="*/ 88 h 214"/>
                <a:gd name="T2" fmla="*/ 2 w 220"/>
                <a:gd name="T3" fmla="*/ 88 h 214"/>
                <a:gd name="T4" fmla="*/ 0 w 220"/>
                <a:gd name="T5" fmla="*/ 108 h 214"/>
                <a:gd name="T6" fmla="*/ 2 w 220"/>
                <a:gd name="T7" fmla="*/ 130 h 214"/>
                <a:gd name="T8" fmla="*/ 10 w 220"/>
                <a:gd name="T9" fmla="*/ 150 h 214"/>
                <a:gd name="T10" fmla="*/ 20 w 220"/>
                <a:gd name="T11" fmla="*/ 168 h 214"/>
                <a:gd name="T12" fmla="*/ 34 w 220"/>
                <a:gd name="T13" fmla="*/ 184 h 214"/>
                <a:gd name="T14" fmla="*/ 50 w 220"/>
                <a:gd name="T15" fmla="*/ 196 h 214"/>
                <a:gd name="T16" fmla="*/ 70 w 220"/>
                <a:gd name="T17" fmla="*/ 206 h 214"/>
                <a:gd name="T18" fmla="*/ 90 w 220"/>
                <a:gd name="T19" fmla="*/ 212 h 214"/>
                <a:gd name="T20" fmla="*/ 90 w 220"/>
                <a:gd name="T21" fmla="*/ 212 h 214"/>
                <a:gd name="T22" fmla="*/ 112 w 220"/>
                <a:gd name="T23" fmla="*/ 214 h 214"/>
                <a:gd name="T24" fmla="*/ 134 w 220"/>
                <a:gd name="T25" fmla="*/ 212 h 214"/>
                <a:gd name="T26" fmla="*/ 154 w 220"/>
                <a:gd name="T27" fmla="*/ 206 h 214"/>
                <a:gd name="T28" fmla="*/ 172 w 220"/>
                <a:gd name="T29" fmla="*/ 196 h 214"/>
                <a:gd name="T30" fmla="*/ 188 w 220"/>
                <a:gd name="T31" fmla="*/ 182 h 214"/>
                <a:gd name="T32" fmla="*/ 202 w 220"/>
                <a:gd name="T33" fmla="*/ 166 h 214"/>
                <a:gd name="T34" fmla="*/ 212 w 220"/>
                <a:gd name="T35" fmla="*/ 148 h 214"/>
                <a:gd name="T36" fmla="*/ 218 w 220"/>
                <a:gd name="T37" fmla="*/ 126 h 214"/>
                <a:gd name="T38" fmla="*/ 218 w 220"/>
                <a:gd name="T39" fmla="*/ 126 h 214"/>
                <a:gd name="T40" fmla="*/ 220 w 220"/>
                <a:gd name="T41" fmla="*/ 106 h 214"/>
                <a:gd name="T42" fmla="*/ 216 w 220"/>
                <a:gd name="T43" fmla="*/ 84 h 214"/>
                <a:gd name="T44" fmla="*/ 210 w 220"/>
                <a:gd name="T45" fmla="*/ 64 h 214"/>
                <a:gd name="T46" fmla="*/ 200 w 220"/>
                <a:gd name="T47" fmla="*/ 48 h 214"/>
                <a:gd name="T48" fmla="*/ 186 w 220"/>
                <a:gd name="T49" fmla="*/ 32 h 214"/>
                <a:gd name="T50" fmla="*/ 170 w 220"/>
                <a:gd name="T51" fmla="*/ 18 h 214"/>
                <a:gd name="T52" fmla="*/ 150 w 220"/>
                <a:gd name="T53" fmla="*/ 8 h 214"/>
                <a:gd name="T54" fmla="*/ 128 w 220"/>
                <a:gd name="T55" fmla="*/ 2 h 214"/>
                <a:gd name="T56" fmla="*/ 128 w 220"/>
                <a:gd name="T57" fmla="*/ 2 h 214"/>
                <a:gd name="T58" fmla="*/ 106 w 220"/>
                <a:gd name="T59" fmla="*/ 0 h 214"/>
                <a:gd name="T60" fmla="*/ 86 w 220"/>
                <a:gd name="T61" fmla="*/ 2 h 214"/>
                <a:gd name="T62" fmla="*/ 66 w 220"/>
                <a:gd name="T63" fmla="*/ 10 h 214"/>
                <a:gd name="T64" fmla="*/ 48 w 220"/>
                <a:gd name="T65" fmla="*/ 20 h 214"/>
                <a:gd name="T66" fmla="*/ 32 w 220"/>
                <a:gd name="T67" fmla="*/ 32 h 214"/>
                <a:gd name="T68" fmla="*/ 18 w 220"/>
                <a:gd name="T69" fmla="*/ 48 h 214"/>
                <a:gd name="T70" fmla="*/ 8 w 220"/>
                <a:gd name="T71" fmla="*/ 66 h 214"/>
                <a:gd name="T72" fmla="*/ 2 w 220"/>
                <a:gd name="T73" fmla="*/ 88 h 214"/>
                <a:gd name="T74" fmla="*/ 2 w 220"/>
                <a:gd name="T75" fmla="*/ 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14">
                  <a:moveTo>
                    <a:pt x="2" y="88"/>
                  </a:moveTo>
                  <a:lnTo>
                    <a:pt x="2" y="88"/>
                  </a:lnTo>
                  <a:lnTo>
                    <a:pt x="0" y="108"/>
                  </a:lnTo>
                  <a:lnTo>
                    <a:pt x="2" y="130"/>
                  </a:lnTo>
                  <a:lnTo>
                    <a:pt x="10" y="150"/>
                  </a:lnTo>
                  <a:lnTo>
                    <a:pt x="20" y="168"/>
                  </a:lnTo>
                  <a:lnTo>
                    <a:pt x="34" y="184"/>
                  </a:lnTo>
                  <a:lnTo>
                    <a:pt x="50" y="196"/>
                  </a:lnTo>
                  <a:lnTo>
                    <a:pt x="70" y="206"/>
                  </a:lnTo>
                  <a:lnTo>
                    <a:pt x="90" y="212"/>
                  </a:lnTo>
                  <a:lnTo>
                    <a:pt x="90" y="212"/>
                  </a:lnTo>
                  <a:lnTo>
                    <a:pt x="112" y="214"/>
                  </a:lnTo>
                  <a:lnTo>
                    <a:pt x="134" y="212"/>
                  </a:lnTo>
                  <a:lnTo>
                    <a:pt x="154" y="206"/>
                  </a:lnTo>
                  <a:lnTo>
                    <a:pt x="172" y="196"/>
                  </a:lnTo>
                  <a:lnTo>
                    <a:pt x="188" y="182"/>
                  </a:lnTo>
                  <a:lnTo>
                    <a:pt x="202" y="166"/>
                  </a:lnTo>
                  <a:lnTo>
                    <a:pt x="212" y="148"/>
                  </a:lnTo>
                  <a:lnTo>
                    <a:pt x="218" y="126"/>
                  </a:lnTo>
                  <a:lnTo>
                    <a:pt x="218" y="126"/>
                  </a:lnTo>
                  <a:lnTo>
                    <a:pt x="220" y="106"/>
                  </a:lnTo>
                  <a:lnTo>
                    <a:pt x="216" y="84"/>
                  </a:lnTo>
                  <a:lnTo>
                    <a:pt x="210" y="64"/>
                  </a:lnTo>
                  <a:lnTo>
                    <a:pt x="200" y="48"/>
                  </a:lnTo>
                  <a:lnTo>
                    <a:pt x="186" y="32"/>
                  </a:lnTo>
                  <a:lnTo>
                    <a:pt x="170" y="18"/>
                  </a:lnTo>
                  <a:lnTo>
                    <a:pt x="150" y="8"/>
                  </a:lnTo>
                  <a:lnTo>
                    <a:pt x="128" y="2"/>
                  </a:lnTo>
                  <a:lnTo>
                    <a:pt x="128" y="2"/>
                  </a:lnTo>
                  <a:lnTo>
                    <a:pt x="106" y="0"/>
                  </a:lnTo>
                  <a:lnTo>
                    <a:pt x="86" y="2"/>
                  </a:lnTo>
                  <a:lnTo>
                    <a:pt x="66" y="10"/>
                  </a:lnTo>
                  <a:lnTo>
                    <a:pt x="48" y="20"/>
                  </a:lnTo>
                  <a:lnTo>
                    <a:pt x="32" y="32"/>
                  </a:lnTo>
                  <a:lnTo>
                    <a:pt x="18" y="48"/>
                  </a:lnTo>
                  <a:lnTo>
                    <a:pt x="8" y="66"/>
                  </a:lnTo>
                  <a:lnTo>
                    <a:pt x="2" y="88"/>
                  </a:lnTo>
                  <a:lnTo>
                    <a:pt x="2" y="88"/>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5" name="Freeform 31"/>
            <p:cNvSpPr>
              <a:spLocks/>
            </p:cNvSpPr>
            <p:nvPr/>
          </p:nvSpPr>
          <p:spPr bwMode="auto">
            <a:xfrm>
              <a:off x="38100" y="6532563"/>
              <a:ext cx="2117725" cy="139700"/>
            </a:xfrm>
            <a:custGeom>
              <a:avLst/>
              <a:gdLst>
                <a:gd name="T0" fmla="*/ 1146 w 1334"/>
                <a:gd name="T1" fmla="*/ 0 h 88"/>
                <a:gd name="T2" fmla="*/ 1146 w 1334"/>
                <a:gd name="T3" fmla="*/ 0 h 88"/>
                <a:gd name="T4" fmla="*/ 1124 w 1334"/>
                <a:gd name="T5" fmla="*/ 12 h 88"/>
                <a:gd name="T6" fmla="*/ 1102 w 1334"/>
                <a:gd name="T7" fmla="*/ 22 h 88"/>
                <a:gd name="T8" fmla="*/ 1078 w 1334"/>
                <a:gd name="T9" fmla="*/ 30 h 88"/>
                <a:gd name="T10" fmla="*/ 1052 w 1334"/>
                <a:gd name="T11" fmla="*/ 32 h 88"/>
                <a:gd name="T12" fmla="*/ 1052 w 1334"/>
                <a:gd name="T13" fmla="*/ 32 h 88"/>
                <a:gd name="T14" fmla="*/ 1026 w 1334"/>
                <a:gd name="T15" fmla="*/ 30 h 88"/>
                <a:gd name="T16" fmla="*/ 1002 w 1334"/>
                <a:gd name="T17" fmla="*/ 22 h 88"/>
                <a:gd name="T18" fmla="*/ 980 w 1334"/>
                <a:gd name="T19" fmla="*/ 12 h 88"/>
                <a:gd name="T20" fmla="*/ 960 w 1334"/>
                <a:gd name="T21" fmla="*/ 0 h 88"/>
                <a:gd name="T22" fmla="*/ 322 w 1334"/>
                <a:gd name="T23" fmla="*/ 0 h 88"/>
                <a:gd name="T24" fmla="*/ 322 w 1334"/>
                <a:gd name="T25" fmla="*/ 0 h 88"/>
                <a:gd name="T26" fmla="*/ 302 w 1334"/>
                <a:gd name="T27" fmla="*/ 12 h 88"/>
                <a:gd name="T28" fmla="*/ 278 w 1334"/>
                <a:gd name="T29" fmla="*/ 22 h 88"/>
                <a:gd name="T30" fmla="*/ 254 w 1334"/>
                <a:gd name="T31" fmla="*/ 30 h 88"/>
                <a:gd name="T32" fmla="*/ 228 w 1334"/>
                <a:gd name="T33" fmla="*/ 32 h 88"/>
                <a:gd name="T34" fmla="*/ 228 w 1334"/>
                <a:gd name="T35" fmla="*/ 32 h 88"/>
                <a:gd name="T36" fmla="*/ 204 w 1334"/>
                <a:gd name="T37" fmla="*/ 30 h 88"/>
                <a:gd name="T38" fmla="*/ 178 w 1334"/>
                <a:gd name="T39" fmla="*/ 22 h 88"/>
                <a:gd name="T40" fmla="*/ 156 w 1334"/>
                <a:gd name="T41" fmla="*/ 12 h 88"/>
                <a:gd name="T42" fmla="*/ 136 w 1334"/>
                <a:gd name="T43" fmla="*/ 0 h 88"/>
                <a:gd name="T44" fmla="*/ 0 w 1334"/>
                <a:gd name="T45" fmla="*/ 0 h 88"/>
                <a:gd name="T46" fmla="*/ 0 w 1334"/>
                <a:gd name="T47" fmla="*/ 88 h 88"/>
                <a:gd name="T48" fmla="*/ 1334 w 1334"/>
                <a:gd name="T49" fmla="*/ 88 h 88"/>
                <a:gd name="T50" fmla="*/ 1334 w 1334"/>
                <a:gd name="T51" fmla="*/ 0 h 88"/>
                <a:gd name="T52" fmla="*/ 1146 w 1334"/>
                <a:gd name="T5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4" h="88">
                  <a:moveTo>
                    <a:pt x="1146" y="0"/>
                  </a:moveTo>
                  <a:lnTo>
                    <a:pt x="1146" y="0"/>
                  </a:lnTo>
                  <a:lnTo>
                    <a:pt x="1124" y="12"/>
                  </a:lnTo>
                  <a:lnTo>
                    <a:pt x="1102" y="22"/>
                  </a:lnTo>
                  <a:lnTo>
                    <a:pt x="1078" y="30"/>
                  </a:lnTo>
                  <a:lnTo>
                    <a:pt x="1052" y="32"/>
                  </a:lnTo>
                  <a:lnTo>
                    <a:pt x="1052" y="32"/>
                  </a:lnTo>
                  <a:lnTo>
                    <a:pt x="1026" y="30"/>
                  </a:lnTo>
                  <a:lnTo>
                    <a:pt x="1002" y="22"/>
                  </a:lnTo>
                  <a:lnTo>
                    <a:pt x="980" y="12"/>
                  </a:lnTo>
                  <a:lnTo>
                    <a:pt x="960" y="0"/>
                  </a:lnTo>
                  <a:lnTo>
                    <a:pt x="322" y="0"/>
                  </a:lnTo>
                  <a:lnTo>
                    <a:pt x="322" y="0"/>
                  </a:lnTo>
                  <a:lnTo>
                    <a:pt x="302" y="12"/>
                  </a:lnTo>
                  <a:lnTo>
                    <a:pt x="278" y="22"/>
                  </a:lnTo>
                  <a:lnTo>
                    <a:pt x="254" y="30"/>
                  </a:lnTo>
                  <a:lnTo>
                    <a:pt x="228" y="32"/>
                  </a:lnTo>
                  <a:lnTo>
                    <a:pt x="228" y="32"/>
                  </a:lnTo>
                  <a:lnTo>
                    <a:pt x="204" y="30"/>
                  </a:lnTo>
                  <a:lnTo>
                    <a:pt x="178" y="22"/>
                  </a:lnTo>
                  <a:lnTo>
                    <a:pt x="156" y="12"/>
                  </a:lnTo>
                  <a:lnTo>
                    <a:pt x="136" y="0"/>
                  </a:lnTo>
                  <a:lnTo>
                    <a:pt x="0" y="0"/>
                  </a:lnTo>
                  <a:lnTo>
                    <a:pt x="0" y="88"/>
                  </a:lnTo>
                  <a:lnTo>
                    <a:pt x="1334" y="88"/>
                  </a:lnTo>
                  <a:lnTo>
                    <a:pt x="1334" y="0"/>
                  </a:lnTo>
                  <a:lnTo>
                    <a:pt x="1146" y="0"/>
                  </a:lnTo>
                  <a:close/>
                </a:path>
              </a:pathLst>
            </a:custGeom>
            <a:solidFill>
              <a:srgbClr val="4596D1"/>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6" name="Freeform 32"/>
            <p:cNvSpPr>
              <a:spLocks/>
            </p:cNvSpPr>
            <p:nvPr/>
          </p:nvSpPr>
          <p:spPr bwMode="auto">
            <a:xfrm>
              <a:off x="295275" y="5405438"/>
              <a:ext cx="1609725" cy="908050"/>
            </a:xfrm>
            <a:custGeom>
              <a:avLst/>
              <a:gdLst>
                <a:gd name="T0" fmla="*/ 214 w 1014"/>
                <a:gd name="T1" fmla="*/ 562 h 572"/>
                <a:gd name="T2" fmla="*/ 214 w 1014"/>
                <a:gd name="T3" fmla="*/ 562 h 572"/>
                <a:gd name="T4" fmla="*/ 248 w 1014"/>
                <a:gd name="T5" fmla="*/ 568 h 572"/>
                <a:gd name="T6" fmla="*/ 284 w 1014"/>
                <a:gd name="T7" fmla="*/ 572 h 572"/>
                <a:gd name="T8" fmla="*/ 728 w 1014"/>
                <a:gd name="T9" fmla="*/ 572 h 572"/>
                <a:gd name="T10" fmla="*/ 728 w 1014"/>
                <a:gd name="T11" fmla="*/ 572 h 572"/>
                <a:gd name="T12" fmla="*/ 742 w 1014"/>
                <a:gd name="T13" fmla="*/ 570 h 572"/>
                <a:gd name="T14" fmla="*/ 742 w 1014"/>
                <a:gd name="T15" fmla="*/ 570 h 572"/>
                <a:gd name="T16" fmla="*/ 744 w 1014"/>
                <a:gd name="T17" fmla="*/ 558 h 572"/>
                <a:gd name="T18" fmla="*/ 748 w 1014"/>
                <a:gd name="T19" fmla="*/ 544 h 572"/>
                <a:gd name="T20" fmla="*/ 752 w 1014"/>
                <a:gd name="T21" fmla="*/ 532 h 572"/>
                <a:gd name="T22" fmla="*/ 758 w 1014"/>
                <a:gd name="T23" fmla="*/ 520 h 572"/>
                <a:gd name="T24" fmla="*/ 772 w 1014"/>
                <a:gd name="T25" fmla="*/ 498 h 572"/>
                <a:gd name="T26" fmla="*/ 792 w 1014"/>
                <a:gd name="T27" fmla="*/ 478 h 572"/>
                <a:gd name="T28" fmla="*/ 812 w 1014"/>
                <a:gd name="T29" fmla="*/ 462 h 572"/>
                <a:gd name="T30" fmla="*/ 824 w 1014"/>
                <a:gd name="T31" fmla="*/ 456 h 572"/>
                <a:gd name="T32" fmla="*/ 836 w 1014"/>
                <a:gd name="T33" fmla="*/ 450 h 572"/>
                <a:gd name="T34" fmla="*/ 850 w 1014"/>
                <a:gd name="T35" fmla="*/ 446 h 572"/>
                <a:gd name="T36" fmla="*/ 862 w 1014"/>
                <a:gd name="T37" fmla="*/ 444 h 572"/>
                <a:gd name="T38" fmla="*/ 876 w 1014"/>
                <a:gd name="T39" fmla="*/ 442 h 572"/>
                <a:gd name="T40" fmla="*/ 890 w 1014"/>
                <a:gd name="T41" fmla="*/ 440 h 572"/>
                <a:gd name="T42" fmla="*/ 890 w 1014"/>
                <a:gd name="T43" fmla="*/ 440 h 572"/>
                <a:gd name="T44" fmla="*/ 908 w 1014"/>
                <a:gd name="T45" fmla="*/ 442 h 572"/>
                <a:gd name="T46" fmla="*/ 926 w 1014"/>
                <a:gd name="T47" fmla="*/ 444 h 572"/>
                <a:gd name="T48" fmla="*/ 942 w 1014"/>
                <a:gd name="T49" fmla="*/ 450 h 572"/>
                <a:gd name="T50" fmla="*/ 956 w 1014"/>
                <a:gd name="T51" fmla="*/ 456 h 572"/>
                <a:gd name="T52" fmla="*/ 956 w 1014"/>
                <a:gd name="T53" fmla="*/ 456 h 572"/>
                <a:gd name="T54" fmla="*/ 970 w 1014"/>
                <a:gd name="T55" fmla="*/ 438 h 572"/>
                <a:gd name="T56" fmla="*/ 980 w 1014"/>
                <a:gd name="T57" fmla="*/ 418 h 572"/>
                <a:gd name="T58" fmla="*/ 990 w 1014"/>
                <a:gd name="T59" fmla="*/ 398 h 572"/>
                <a:gd name="T60" fmla="*/ 998 w 1014"/>
                <a:gd name="T61" fmla="*/ 378 h 572"/>
                <a:gd name="T62" fmla="*/ 1004 w 1014"/>
                <a:gd name="T63" fmla="*/ 356 h 572"/>
                <a:gd name="T64" fmla="*/ 1010 w 1014"/>
                <a:gd name="T65" fmla="*/ 332 h 572"/>
                <a:gd name="T66" fmla="*/ 1012 w 1014"/>
                <a:gd name="T67" fmla="*/ 310 h 572"/>
                <a:gd name="T68" fmla="*/ 1014 w 1014"/>
                <a:gd name="T69" fmla="*/ 286 h 572"/>
                <a:gd name="T70" fmla="*/ 1014 w 1014"/>
                <a:gd name="T71" fmla="*/ 0 h 572"/>
                <a:gd name="T72" fmla="*/ 0 w 1014"/>
                <a:gd name="T73" fmla="*/ 0 h 572"/>
                <a:gd name="T74" fmla="*/ 0 w 1014"/>
                <a:gd name="T75" fmla="*/ 286 h 572"/>
                <a:gd name="T76" fmla="*/ 0 w 1014"/>
                <a:gd name="T77" fmla="*/ 286 h 572"/>
                <a:gd name="T78" fmla="*/ 0 w 1014"/>
                <a:gd name="T79" fmla="*/ 308 h 572"/>
                <a:gd name="T80" fmla="*/ 2 w 1014"/>
                <a:gd name="T81" fmla="*/ 328 h 572"/>
                <a:gd name="T82" fmla="*/ 6 w 1014"/>
                <a:gd name="T83" fmla="*/ 348 h 572"/>
                <a:gd name="T84" fmla="*/ 12 w 1014"/>
                <a:gd name="T85" fmla="*/ 368 h 572"/>
                <a:gd name="T86" fmla="*/ 18 w 1014"/>
                <a:gd name="T87" fmla="*/ 388 h 572"/>
                <a:gd name="T88" fmla="*/ 26 w 1014"/>
                <a:gd name="T89" fmla="*/ 406 h 572"/>
                <a:gd name="T90" fmla="*/ 36 w 1014"/>
                <a:gd name="T91" fmla="*/ 424 h 572"/>
                <a:gd name="T92" fmla="*/ 46 w 1014"/>
                <a:gd name="T93" fmla="*/ 442 h 572"/>
                <a:gd name="T94" fmla="*/ 46 w 1014"/>
                <a:gd name="T95" fmla="*/ 442 h 572"/>
                <a:gd name="T96" fmla="*/ 66 w 1014"/>
                <a:gd name="T97" fmla="*/ 440 h 572"/>
                <a:gd name="T98" fmla="*/ 66 w 1014"/>
                <a:gd name="T99" fmla="*/ 440 h 572"/>
                <a:gd name="T100" fmla="*/ 80 w 1014"/>
                <a:gd name="T101" fmla="*/ 442 h 572"/>
                <a:gd name="T102" fmla="*/ 94 w 1014"/>
                <a:gd name="T103" fmla="*/ 442 h 572"/>
                <a:gd name="T104" fmla="*/ 120 w 1014"/>
                <a:gd name="T105" fmla="*/ 450 h 572"/>
                <a:gd name="T106" fmla="*/ 142 w 1014"/>
                <a:gd name="T107" fmla="*/ 460 h 572"/>
                <a:gd name="T108" fmla="*/ 164 w 1014"/>
                <a:gd name="T109" fmla="*/ 476 h 572"/>
                <a:gd name="T110" fmla="*/ 182 w 1014"/>
                <a:gd name="T111" fmla="*/ 494 h 572"/>
                <a:gd name="T112" fmla="*/ 196 w 1014"/>
                <a:gd name="T113" fmla="*/ 514 h 572"/>
                <a:gd name="T114" fmla="*/ 208 w 1014"/>
                <a:gd name="T115" fmla="*/ 538 h 572"/>
                <a:gd name="T116" fmla="*/ 214 w 1014"/>
                <a:gd name="T117" fmla="*/ 562 h 572"/>
                <a:gd name="T118" fmla="*/ 214 w 1014"/>
                <a:gd name="T119" fmla="*/ 56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4" h="572">
                  <a:moveTo>
                    <a:pt x="214" y="562"/>
                  </a:moveTo>
                  <a:lnTo>
                    <a:pt x="214" y="562"/>
                  </a:lnTo>
                  <a:lnTo>
                    <a:pt x="248" y="568"/>
                  </a:lnTo>
                  <a:lnTo>
                    <a:pt x="284" y="572"/>
                  </a:lnTo>
                  <a:lnTo>
                    <a:pt x="728" y="572"/>
                  </a:lnTo>
                  <a:lnTo>
                    <a:pt x="728" y="572"/>
                  </a:lnTo>
                  <a:lnTo>
                    <a:pt x="742" y="570"/>
                  </a:lnTo>
                  <a:lnTo>
                    <a:pt x="742" y="570"/>
                  </a:lnTo>
                  <a:lnTo>
                    <a:pt x="744" y="558"/>
                  </a:lnTo>
                  <a:lnTo>
                    <a:pt x="748" y="544"/>
                  </a:lnTo>
                  <a:lnTo>
                    <a:pt x="752" y="532"/>
                  </a:lnTo>
                  <a:lnTo>
                    <a:pt x="758" y="520"/>
                  </a:lnTo>
                  <a:lnTo>
                    <a:pt x="772" y="498"/>
                  </a:lnTo>
                  <a:lnTo>
                    <a:pt x="792" y="478"/>
                  </a:lnTo>
                  <a:lnTo>
                    <a:pt x="812" y="462"/>
                  </a:lnTo>
                  <a:lnTo>
                    <a:pt x="824" y="456"/>
                  </a:lnTo>
                  <a:lnTo>
                    <a:pt x="836" y="450"/>
                  </a:lnTo>
                  <a:lnTo>
                    <a:pt x="850" y="446"/>
                  </a:lnTo>
                  <a:lnTo>
                    <a:pt x="862" y="444"/>
                  </a:lnTo>
                  <a:lnTo>
                    <a:pt x="876" y="442"/>
                  </a:lnTo>
                  <a:lnTo>
                    <a:pt x="890" y="440"/>
                  </a:lnTo>
                  <a:lnTo>
                    <a:pt x="890" y="440"/>
                  </a:lnTo>
                  <a:lnTo>
                    <a:pt x="908" y="442"/>
                  </a:lnTo>
                  <a:lnTo>
                    <a:pt x="926" y="444"/>
                  </a:lnTo>
                  <a:lnTo>
                    <a:pt x="942" y="450"/>
                  </a:lnTo>
                  <a:lnTo>
                    <a:pt x="956" y="456"/>
                  </a:lnTo>
                  <a:lnTo>
                    <a:pt x="956" y="456"/>
                  </a:lnTo>
                  <a:lnTo>
                    <a:pt x="970" y="438"/>
                  </a:lnTo>
                  <a:lnTo>
                    <a:pt x="980" y="418"/>
                  </a:lnTo>
                  <a:lnTo>
                    <a:pt x="990" y="398"/>
                  </a:lnTo>
                  <a:lnTo>
                    <a:pt x="998" y="378"/>
                  </a:lnTo>
                  <a:lnTo>
                    <a:pt x="1004" y="356"/>
                  </a:lnTo>
                  <a:lnTo>
                    <a:pt x="1010" y="332"/>
                  </a:lnTo>
                  <a:lnTo>
                    <a:pt x="1012" y="310"/>
                  </a:lnTo>
                  <a:lnTo>
                    <a:pt x="1014" y="286"/>
                  </a:lnTo>
                  <a:lnTo>
                    <a:pt x="1014" y="0"/>
                  </a:lnTo>
                  <a:lnTo>
                    <a:pt x="0" y="0"/>
                  </a:lnTo>
                  <a:lnTo>
                    <a:pt x="0" y="286"/>
                  </a:lnTo>
                  <a:lnTo>
                    <a:pt x="0" y="286"/>
                  </a:lnTo>
                  <a:lnTo>
                    <a:pt x="0" y="308"/>
                  </a:lnTo>
                  <a:lnTo>
                    <a:pt x="2" y="328"/>
                  </a:lnTo>
                  <a:lnTo>
                    <a:pt x="6" y="348"/>
                  </a:lnTo>
                  <a:lnTo>
                    <a:pt x="12" y="368"/>
                  </a:lnTo>
                  <a:lnTo>
                    <a:pt x="18" y="388"/>
                  </a:lnTo>
                  <a:lnTo>
                    <a:pt x="26" y="406"/>
                  </a:lnTo>
                  <a:lnTo>
                    <a:pt x="36" y="424"/>
                  </a:lnTo>
                  <a:lnTo>
                    <a:pt x="46" y="442"/>
                  </a:lnTo>
                  <a:lnTo>
                    <a:pt x="46" y="442"/>
                  </a:lnTo>
                  <a:lnTo>
                    <a:pt x="66" y="440"/>
                  </a:lnTo>
                  <a:lnTo>
                    <a:pt x="66" y="440"/>
                  </a:lnTo>
                  <a:lnTo>
                    <a:pt x="80" y="442"/>
                  </a:lnTo>
                  <a:lnTo>
                    <a:pt x="94" y="442"/>
                  </a:lnTo>
                  <a:lnTo>
                    <a:pt x="120" y="450"/>
                  </a:lnTo>
                  <a:lnTo>
                    <a:pt x="142" y="460"/>
                  </a:lnTo>
                  <a:lnTo>
                    <a:pt x="164" y="476"/>
                  </a:lnTo>
                  <a:lnTo>
                    <a:pt x="182" y="494"/>
                  </a:lnTo>
                  <a:lnTo>
                    <a:pt x="196" y="514"/>
                  </a:lnTo>
                  <a:lnTo>
                    <a:pt x="208" y="538"/>
                  </a:lnTo>
                  <a:lnTo>
                    <a:pt x="214" y="562"/>
                  </a:lnTo>
                  <a:lnTo>
                    <a:pt x="214" y="562"/>
                  </a:lnTo>
                  <a:close/>
                </a:path>
              </a:pathLst>
            </a:custGeom>
            <a:solidFill>
              <a:schemeClr val="bg1"/>
            </a:solidFill>
            <a:ln w="12700">
              <a:solidFill>
                <a:srgbClr val="4596D1"/>
              </a:solid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7" name="Freeform 33"/>
            <p:cNvSpPr>
              <a:spLocks noEditPoints="1"/>
            </p:cNvSpPr>
            <p:nvPr/>
          </p:nvSpPr>
          <p:spPr bwMode="auto">
            <a:xfrm>
              <a:off x="161925" y="6103938"/>
              <a:ext cx="479425" cy="479425"/>
            </a:xfrm>
            <a:custGeom>
              <a:avLst/>
              <a:gdLst>
                <a:gd name="T0" fmla="*/ 298 w 302"/>
                <a:gd name="T1" fmla="*/ 122 h 302"/>
                <a:gd name="T2" fmla="*/ 280 w 302"/>
                <a:gd name="T3" fmla="*/ 74 h 302"/>
                <a:gd name="T4" fmla="*/ 248 w 302"/>
                <a:gd name="T5" fmla="*/ 36 h 302"/>
                <a:gd name="T6" fmla="*/ 204 w 302"/>
                <a:gd name="T7" fmla="*/ 10 h 302"/>
                <a:gd name="T8" fmla="*/ 164 w 302"/>
                <a:gd name="T9" fmla="*/ 2 h 302"/>
                <a:gd name="T10" fmla="*/ 150 w 302"/>
                <a:gd name="T11" fmla="*/ 0 h 302"/>
                <a:gd name="T12" fmla="*/ 130 w 302"/>
                <a:gd name="T13" fmla="*/ 2 h 302"/>
                <a:gd name="T14" fmla="*/ 104 w 302"/>
                <a:gd name="T15" fmla="*/ 8 h 302"/>
                <a:gd name="T16" fmla="*/ 78 w 302"/>
                <a:gd name="T17" fmla="*/ 18 h 302"/>
                <a:gd name="T18" fmla="*/ 38 w 302"/>
                <a:gd name="T19" fmla="*/ 52 h 302"/>
                <a:gd name="T20" fmla="*/ 16 w 302"/>
                <a:gd name="T21" fmla="*/ 84 h 302"/>
                <a:gd name="T22" fmla="*/ 6 w 302"/>
                <a:gd name="T23" fmla="*/ 110 h 302"/>
                <a:gd name="T24" fmla="*/ 0 w 302"/>
                <a:gd name="T25" fmla="*/ 136 h 302"/>
                <a:gd name="T26" fmla="*/ 0 w 302"/>
                <a:gd name="T27" fmla="*/ 150 h 302"/>
                <a:gd name="T28" fmla="*/ 4 w 302"/>
                <a:gd name="T29" fmla="*/ 186 h 302"/>
                <a:gd name="T30" fmla="*/ 16 w 302"/>
                <a:gd name="T31" fmla="*/ 218 h 302"/>
                <a:gd name="T32" fmla="*/ 34 w 302"/>
                <a:gd name="T33" fmla="*/ 246 h 302"/>
                <a:gd name="T34" fmla="*/ 58 w 302"/>
                <a:gd name="T35" fmla="*/ 270 h 302"/>
                <a:gd name="T36" fmla="*/ 78 w 302"/>
                <a:gd name="T37" fmla="*/ 282 h 302"/>
                <a:gd name="T38" fmla="*/ 126 w 302"/>
                <a:gd name="T39" fmla="*/ 300 h 302"/>
                <a:gd name="T40" fmla="*/ 150 w 302"/>
                <a:gd name="T41" fmla="*/ 302 h 302"/>
                <a:gd name="T42" fmla="*/ 200 w 302"/>
                <a:gd name="T43" fmla="*/ 292 h 302"/>
                <a:gd name="T44" fmla="*/ 244 w 302"/>
                <a:gd name="T45" fmla="*/ 270 h 302"/>
                <a:gd name="T46" fmla="*/ 256 w 302"/>
                <a:gd name="T47" fmla="*/ 258 h 302"/>
                <a:gd name="T48" fmla="*/ 278 w 302"/>
                <a:gd name="T49" fmla="*/ 232 h 302"/>
                <a:gd name="T50" fmla="*/ 292 w 302"/>
                <a:gd name="T51" fmla="*/ 202 h 302"/>
                <a:gd name="T52" fmla="*/ 300 w 302"/>
                <a:gd name="T53" fmla="*/ 168 h 302"/>
                <a:gd name="T54" fmla="*/ 302 w 302"/>
                <a:gd name="T55" fmla="*/ 150 h 302"/>
                <a:gd name="T56" fmla="*/ 298 w 302"/>
                <a:gd name="T57" fmla="*/ 122 h 302"/>
                <a:gd name="T58" fmla="*/ 150 w 302"/>
                <a:gd name="T59" fmla="*/ 96 h 302"/>
                <a:gd name="T60" fmla="*/ 162 w 302"/>
                <a:gd name="T61" fmla="*/ 96 h 302"/>
                <a:gd name="T62" fmla="*/ 182 w 302"/>
                <a:gd name="T63" fmla="*/ 104 h 302"/>
                <a:gd name="T64" fmla="*/ 196 w 302"/>
                <a:gd name="T65" fmla="*/ 120 h 302"/>
                <a:gd name="T66" fmla="*/ 206 w 302"/>
                <a:gd name="T67" fmla="*/ 140 h 302"/>
                <a:gd name="T68" fmla="*/ 206 w 302"/>
                <a:gd name="T69" fmla="*/ 150 h 302"/>
                <a:gd name="T70" fmla="*/ 202 w 302"/>
                <a:gd name="T71" fmla="*/ 172 h 302"/>
                <a:gd name="T72" fmla="*/ 190 w 302"/>
                <a:gd name="T73" fmla="*/ 190 h 302"/>
                <a:gd name="T74" fmla="*/ 172 w 302"/>
                <a:gd name="T75" fmla="*/ 202 h 302"/>
                <a:gd name="T76" fmla="*/ 150 w 302"/>
                <a:gd name="T77" fmla="*/ 206 h 302"/>
                <a:gd name="T78" fmla="*/ 140 w 302"/>
                <a:gd name="T79" fmla="*/ 206 h 302"/>
                <a:gd name="T80" fmla="*/ 120 w 302"/>
                <a:gd name="T81" fmla="*/ 196 h 302"/>
                <a:gd name="T82" fmla="*/ 104 w 302"/>
                <a:gd name="T83" fmla="*/ 182 h 302"/>
                <a:gd name="T84" fmla="*/ 96 w 302"/>
                <a:gd name="T85" fmla="*/ 162 h 302"/>
                <a:gd name="T86" fmla="*/ 96 w 302"/>
                <a:gd name="T87" fmla="*/ 150 h 302"/>
                <a:gd name="T88" fmla="*/ 100 w 302"/>
                <a:gd name="T89" fmla="*/ 130 h 302"/>
                <a:gd name="T90" fmla="*/ 112 w 302"/>
                <a:gd name="T91" fmla="*/ 112 h 302"/>
                <a:gd name="T92" fmla="*/ 130 w 302"/>
                <a:gd name="T93" fmla="*/ 100 h 302"/>
                <a:gd name="T94" fmla="*/ 150 w 302"/>
                <a:gd name="T9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2" h="302">
                  <a:moveTo>
                    <a:pt x="298" y="122"/>
                  </a:moveTo>
                  <a:lnTo>
                    <a:pt x="298" y="122"/>
                  </a:lnTo>
                  <a:lnTo>
                    <a:pt x="292" y="98"/>
                  </a:lnTo>
                  <a:lnTo>
                    <a:pt x="280" y="74"/>
                  </a:lnTo>
                  <a:lnTo>
                    <a:pt x="266" y="54"/>
                  </a:lnTo>
                  <a:lnTo>
                    <a:pt x="248" y="36"/>
                  </a:lnTo>
                  <a:lnTo>
                    <a:pt x="226" y="20"/>
                  </a:lnTo>
                  <a:lnTo>
                    <a:pt x="204" y="10"/>
                  </a:lnTo>
                  <a:lnTo>
                    <a:pt x="178" y="2"/>
                  </a:lnTo>
                  <a:lnTo>
                    <a:pt x="164" y="2"/>
                  </a:lnTo>
                  <a:lnTo>
                    <a:pt x="150" y="0"/>
                  </a:lnTo>
                  <a:lnTo>
                    <a:pt x="150" y="0"/>
                  </a:lnTo>
                  <a:lnTo>
                    <a:pt x="130" y="2"/>
                  </a:lnTo>
                  <a:lnTo>
                    <a:pt x="130" y="2"/>
                  </a:lnTo>
                  <a:lnTo>
                    <a:pt x="116" y="4"/>
                  </a:lnTo>
                  <a:lnTo>
                    <a:pt x="104" y="8"/>
                  </a:lnTo>
                  <a:lnTo>
                    <a:pt x="90" y="12"/>
                  </a:lnTo>
                  <a:lnTo>
                    <a:pt x="78" y="18"/>
                  </a:lnTo>
                  <a:lnTo>
                    <a:pt x="56" y="34"/>
                  </a:lnTo>
                  <a:lnTo>
                    <a:pt x="38" y="52"/>
                  </a:lnTo>
                  <a:lnTo>
                    <a:pt x="22" y="72"/>
                  </a:lnTo>
                  <a:lnTo>
                    <a:pt x="16" y="84"/>
                  </a:lnTo>
                  <a:lnTo>
                    <a:pt x="10" y="96"/>
                  </a:lnTo>
                  <a:lnTo>
                    <a:pt x="6" y="110"/>
                  </a:lnTo>
                  <a:lnTo>
                    <a:pt x="2" y="122"/>
                  </a:lnTo>
                  <a:lnTo>
                    <a:pt x="0" y="136"/>
                  </a:lnTo>
                  <a:lnTo>
                    <a:pt x="0" y="150"/>
                  </a:lnTo>
                  <a:lnTo>
                    <a:pt x="0" y="150"/>
                  </a:lnTo>
                  <a:lnTo>
                    <a:pt x="2" y="168"/>
                  </a:lnTo>
                  <a:lnTo>
                    <a:pt x="4" y="186"/>
                  </a:lnTo>
                  <a:lnTo>
                    <a:pt x="10" y="202"/>
                  </a:lnTo>
                  <a:lnTo>
                    <a:pt x="16" y="218"/>
                  </a:lnTo>
                  <a:lnTo>
                    <a:pt x="24" y="232"/>
                  </a:lnTo>
                  <a:lnTo>
                    <a:pt x="34" y="246"/>
                  </a:lnTo>
                  <a:lnTo>
                    <a:pt x="46" y="258"/>
                  </a:lnTo>
                  <a:lnTo>
                    <a:pt x="58" y="270"/>
                  </a:lnTo>
                  <a:lnTo>
                    <a:pt x="58" y="270"/>
                  </a:lnTo>
                  <a:lnTo>
                    <a:pt x="78" y="282"/>
                  </a:lnTo>
                  <a:lnTo>
                    <a:pt x="100" y="292"/>
                  </a:lnTo>
                  <a:lnTo>
                    <a:pt x="126" y="300"/>
                  </a:lnTo>
                  <a:lnTo>
                    <a:pt x="150" y="302"/>
                  </a:lnTo>
                  <a:lnTo>
                    <a:pt x="150" y="302"/>
                  </a:lnTo>
                  <a:lnTo>
                    <a:pt x="176" y="300"/>
                  </a:lnTo>
                  <a:lnTo>
                    <a:pt x="200" y="292"/>
                  </a:lnTo>
                  <a:lnTo>
                    <a:pt x="224" y="282"/>
                  </a:lnTo>
                  <a:lnTo>
                    <a:pt x="244" y="270"/>
                  </a:lnTo>
                  <a:lnTo>
                    <a:pt x="244" y="270"/>
                  </a:lnTo>
                  <a:lnTo>
                    <a:pt x="256" y="258"/>
                  </a:lnTo>
                  <a:lnTo>
                    <a:pt x="268" y="246"/>
                  </a:lnTo>
                  <a:lnTo>
                    <a:pt x="278" y="232"/>
                  </a:lnTo>
                  <a:lnTo>
                    <a:pt x="286" y="218"/>
                  </a:lnTo>
                  <a:lnTo>
                    <a:pt x="292" y="202"/>
                  </a:lnTo>
                  <a:lnTo>
                    <a:pt x="298" y="186"/>
                  </a:lnTo>
                  <a:lnTo>
                    <a:pt x="300" y="168"/>
                  </a:lnTo>
                  <a:lnTo>
                    <a:pt x="302" y="150"/>
                  </a:lnTo>
                  <a:lnTo>
                    <a:pt x="302" y="150"/>
                  </a:lnTo>
                  <a:lnTo>
                    <a:pt x="300" y="136"/>
                  </a:lnTo>
                  <a:lnTo>
                    <a:pt x="298" y="122"/>
                  </a:lnTo>
                  <a:lnTo>
                    <a:pt x="298" y="122"/>
                  </a:lnTo>
                  <a:close/>
                  <a:moveTo>
                    <a:pt x="150" y="96"/>
                  </a:moveTo>
                  <a:lnTo>
                    <a:pt x="150" y="96"/>
                  </a:lnTo>
                  <a:lnTo>
                    <a:pt x="162" y="96"/>
                  </a:lnTo>
                  <a:lnTo>
                    <a:pt x="172" y="100"/>
                  </a:lnTo>
                  <a:lnTo>
                    <a:pt x="182" y="104"/>
                  </a:lnTo>
                  <a:lnTo>
                    <a:pt x="190" y="112"/>
                  </a:lnTo>
                  <a:lnTo>
                    <a:pt x="196" y="120"/>
                  </a:lnTo>
                  <a:lnTo>
                    <a:pt x="202" y="130"/>
                  </a:lnTo>
                  <a:lnTo>
                    <a:pt x="206" y="140"/>
                  </a:lnTo>
                  <a:lnTo>
                    <a:pt x="206" y="150"/>
                  </a:lnTo>
                  <a:lnTo>
                    <a:pt x="206" y="150"/>
                  </a:lnTo>
                  <a:lnTo>
                    <a:pt x="206" y="162"/>
                  </a:lnTo>
                  <a:lnTo>
                    <a:pt x="202" y="172"/>
                  </a:lnTo>
                  <a:lnTo>
                    <a:pt x="196" y="182"/>
                  </a:lnTo>
                  <a:lnTo>
                    <a:pt x="190" y="190"/>
                  </a:lnTo>
                  <a:lnTo>
                    <a:pt x="182" y="196"/>
                  </a:lnTo>
                  <a:lnTo>
                    <a:pt x="172" y="202"/>
                  </a:lnTo>
                  <a:lnTo>
                    <a:pt x="162" y="206"/>
                  </a:lnTo>
                  <a:lnTo>
                    <a:pt x="150" y="206"/>
                  </a:lnTo>
                  <a:lnTo>
                    <a:pt x="150" y="206"/>
                  </a:lnTo>
                  <a:lnTo>
                    <a:pt x="140" y="206"/>
                  </a:lnTo>
                  <a:lnTo>
                    <a:pt x="130" y="202"/>
                  </a:lnTo>
                  <a:lnTo>
                    <a:pt x="120" y="196"/>
                  </a:lnTo>
                  <a:lnTo>
                    <a:pt x="112" y="190"/>
                  </a:lnTo>
                  <a:lnTo>
                    <a:pt x="104" y="182"/>
                  </a:lnTo>
                  <a:lnTo>
                    <a:pt x="100" y="172"/>
                  </a:lnTo>
                  <a:lnTo>
                    <a:pt x="96" y="162"/>
                  </a:lnTo>
                  <a:lnTo>
                    <a:pt x="96" y="150"/>
                  </a:lnTo>
                  <a:lnTo>
                    <a:pt x="96" y="150"/>
                  </a:lnTo>
                  <a:lnTo>
                    <a:pt x="96" y="140"/>
                  </a:lnTo>
                  <a:lnTo>
                    <a:pt x="100" y="130"/>
                  </a:lnTo>
                  <a:lnTo>
                    <a:pt x="104" y="120"/>
                  </a:lnTo>
                  <a:lnTo>
                    <a:pt x="112" y="112"/>
                  </a:lnTo>
                  <a:lnTo>
                    <a:pt x="120" y="104"/>
                  </a:lnTo>
                  <a:lnTo>
                    <a:pt x="130" y="100"/>
                  </a:lnTo>
                  <a:lnTo>
                    <a:pt x="140" y="96"/>
                  </a:lnTo>
                  <a:lnTo>
                    <a:pt x="150" y="96"/>
                  </a:lnTo>
                  <a:lnTo>
                    <a:pt x="150" y="9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8" name="Freeform 34"/>
            <p:cNvSpPr>
              <a:spLocks noEditPoints="1"/>
            </p:cNvSpPr>
            <p:nvPr/>
          </p:nvSpPr>
          <p:spPr bwMode="auto">
            <a:xfrm>
              <a:off x="1470025" y="6103938"/>
              <a:ext cx="476250" cy="479425"/>
            </a:xfrm>
            <a:custGeom>
              <a:avLst/>
              <a:gdLst>
                <a:gd name="T0" fmla="*/ 216 w 300"/>
                <a:gd name="T1" fmla="*/ 16 h 302"/>
                <a:gd name="T2" fmla="*/ 186 w 300"/>
                <a:gd name="T3" fmla="*/ 4 h 302"/>
                <a:gd name="T4" fmla="*/ 150 w 300"/>
                <a:gd name="T5" fmla="*/ 0 h 302"/>
                <a:gd name="T6" fmla="*/ 136 w 300"/>
                <a:gd name="T7" fmla="*/ 2 h 302"/>
                <a:gd name="T8" fmla="*/ 110 w 300"/>
                <a:gd name="T9" fmla="*/ 6 h 302"/>
                <a:gd name="T10" fmla="*/ 84 w 300"/>
                <a:gd name="T11" fmla="*/ 16 h 302"/>
                <a:gd name="T12" fmla="*/ 52 w 300"/>
                <a:gd name="T13" fmla="*/ 38 h 302"/>
                <a:gd name="T14" fmla="*/ 18 w 300"/>
                <a:gd name="T15" fmla="*/ 80 h 302"/>
                <a:gd name="T16" fmla="*/ 8 w 300"/>
                <a:gd name="T17" fmla="*/ 104 h 302"/>
                <a:gd name="T18" fmla="*/ 2 w 300"/>
                <a:gd name="T19" fmla="*/ 130 h 302"/>
                <a:gd name="T20" fmla="*/ 0 w 300"/>
                <a:gd name="T21" fmla="*/ 150 h 302"/>
                <a:gd name="T22" fmla="*/ 0 w 300"/>
                <a:gd name="T23" fmla="*/ 168 h 302"/>
                <a:gd name="T24" fmla="*/ 8 w 300"/>
                <a:gd name="T25" fmla="*/ 202 h 302"/>
                <a:gd name="T26" fmla="*/ 24 w 300"/>
                <a:gd name="T27" fmla="*/ 232 h 302"/>
                <a:gd name="T28" fmla="*/ 46 w 300"/>
                <a:gd name="T29" fmla="*/ 258 h 302"/>
                <a:gd name="T30" fmla="*/ 58 w 300"/>
                <a:gd name="T31" fmla="*/ 270 h 302"/>
                <a:gd name="T32" fmla="*/ 100 w 300"/>
                <a:gd name="T33" fmla="*/ 292 h 302"/>
                <a:gd name="T34" fmla="*/ 150 w 300"/>
                <a:gd name="T35" fmla="*/ 302 h 302"/>
                <a:gd name="T36" fmla="*/ 176 w 300"/>
                <a:gd name="T37" fmla="*/ 300 h 302"/>
                <a:gd name="T38" fmla="*/ 222 w 300"/>
                <a:gd name="T39" fmla="*/ 282 h 302"/>
                <a:gd name="T40" fmla="*/ 244 w 300"/>
                <a:gd name="T41" fmla="*/ 270 h 302"/>
                <a:gd name="T42" fmla="*/ 266 w 300"/>
                <a:gd name="T43" fmla="*/ 246 h 302"/>
                <a:gd name="T44" fmla="*/ 286 w 300"/>
                <a:gd name="T45" fmla="*/ 218 h 302"/>
                <a:gd name="T46" fmla="*/ 296 w 300"/>
                <a:gd name="T47" fmla="*/ 186 h 302"/>
                <a:gd name="T48" fmla="*/ 300 w 300"/>
                <a:gd name="T49" fmla="*/ 150 h 302"/>
                <a:gd name="T50" fmla="*/ 300 w 300"/>
                <a:gd name="T51" fmla="*/ 128 h 302"/>
                <a:gd name="T52" fmla="*/ 288 w 300"/>
                <a:gd name="T53" fmla="*/ 88 h 302"/>
                <a:gd name="T54" fmla="*/ 266 w 300"/>
                <a:gd name="T55" fmla="*/ 54 h 302"/>
                <a:gd name="T56" fmla="*/ 234 w 300"/>
                <a:gd name="T57" fmla="*/ 26 h 302"/>
                <a:gd name="T58" fmla="*/ 216 w 300"/>
                <a:gd name="T59" fmla="*/ 16 h 302"/>
                <a:gd name="T60" fmla="*/ 150 w 300"/>
                <a:gd name="T61" fmla="*/ 96 h 302"/>
                <a:gd name="T62" fmla="*/ 172 w 300"/>
                <a:gd name="T63" fmla="*/ 100 h 302"/>
                <a:gd name="T64" fmla="*/ 190 w 300"/>
                <a:gd name="T65" fmla="*/ 112 h 302"/>
                <a:gd name="T66" fmla="*/ 202 w 300"/>
                <a:gd name="T67" fmla="*/ 130 h 302"/>
                <a:gd name="T68" fmla="*/ 206 w 300"/>
                <a:gd name="T69" fmla="*/ 150 h 302"/>
                <a:gd name="T70" fmla="*/ 204 w 300"/>
                <a:gd name="T71" fmla="*/ 162 h 302"/>
                <a:gd name="T72" fmla="*/ 196 w 300"/>
                <a:gd name="T73" fmla="*/ 182 h 302"/>
                <a:gd name="T74" fmla="*/ 182 w 300"/>
                <a:gd name="T75" fmla="*/ 196 h 302"/>
                <a:gd name="T76" fmla="*/ 162 w 300"/>
                <a:gd name="T77" fmla="*/ 206 h 302"/>
                <a:gd name="T78" fmla="*/ 150 w 300"/>
                <a:gd name="T79" fmla="*/ 206 h 302"/>
                <a:gd name="T80" fmla="*/ 128 w 300"/>
                <a:gd name="T81" fmla="*/ 202 h 302"/>
                <a:gd name="T82" fmla="*/ 112 w 300"/>
                <a:gd name="T83" fmla="*/ 190 h 302"/>
                <a:gd name="T84" fmla="*/ 100 w 300"/>
                <a:gd name="T85" fmla="*/ 172 h 302"/>
                <a:gd name="T86" fmla="*/ 94 w 300"/>
                <a:gd name="T87" fmla="*/ 150 h 302"/>
                <a:gd name="T88" fmla="*/ 96 w 300"/>
                <a:gd name="T89" fmla="*/ 140 h 302"/>
                <a:gd name="T90" fmla="*/ 104 w 300"/>
                <a:gd name="T91" fmla="*/ 120 h 302"/>
                <a:gd name="T92" fmla="*/ 120 w 300"/>
                <a:gd name="T93" fmla="*/ 104 h 302"/>
                <a:gd name="T94" fmla="*/ 140 w 300"/>
                <a:gd name="T95" fmla="*/ 96 h 302"/>
                <a:gd name="T96" fmla="*/ 150 w 300"/>
                <a:gd name="T97"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302">
                  <a:moveTo>
                    <a:pt x="216" y="16"/>
                  </a:moveTo>
                  <a:lnTo>
                    <a:pt x="216" y="16"/>
                  </a:lnTo>
                  <a:lnTo>
                    <a:pt x="202" y="10"/>
                  </a:lnTo>
                  <a:lnTo>
                    <a:pt x="186" y="4"/>
                  </a:lnTo>
                  <a:lnTo>
                    <a:pt x="168" y="2"/>
                  </a:lnTo>
                  <a:lnTo>
                    <a:pt x="150" y="0"/>
                  </a:lnTo>
                  <a:lnTo>
                    <a:pt x="150" y="0"/>
                  </a:lnTo>
                  <a:lnTo>
                    <a:pt x="136" y="2"/>
                  </a:lnTo>
                  <a:lnTo>
                    <a:pt x="122" y="4"/>
                  </a:lnTo>
                  <a:lnTo>
                    <a:pt x="110" y="6"/>
                  </a:lnTo>
                  <a:lnTo>
                    <a:pt x="96" y="10"/>
                  </a:lnTo>
                  <a:lnTo>
                    <a:pt x="84" y="16"/>
                  </a:lnTo>
                  <a:lnTo>
                    <a:pt x="72" y="22"/>
                  </a:lnTo>
                  <a:lnTo>
                    <a:pt x="52" y="38"/>
                  </a:lnTo>
                  <a:lnTo>
                    <a:pt x="32" y="58"/>
                  </a:lnTo>
                  <a:lnTo>
                    <a:pt x="18" y="80"/>
                  </a:lnTo>
                  <a:lnTo>
                    <a:pt x="12" y="92"/>
                  </a:lnTo>
                  <a:lnTo>
                    <a:pt x="8" y="104"/>
                  </a:lnTo>
                  <a:lnTo>
                    <a:pt x="4" y="118"/>
                  </a:lnTo>
                  <a:lnTo>
                    <a:pt x="2" y="130"/>
                  </a:lnTo>
                  <a:lnTo>
                    <a:pt x="2" y="130"/>
                  </a:lnTo>
                  <a:lnTo>
                    <a:pt x="0" y="150"/>
                  </a:lnTo>
                  <a:lnTo>
                    <a:pt x="0" y="150"/>
                  </a:lnTo>
                  <a:lnTo>
                    <a:pt x="0" y="168"/>
                  </a:lnTo>
                  <a:lnTo>
                    <a:pt x="4" y="186"/>
                  </a:lnTo>
                  <a:lnTo>
                    <a:pt x="8" y="202"/>
                  </a:lnTo>
                  <a:lnTo>
                    <a:pt x="16" y="218"/>
                  </a:lnTo>
                  <a:lnTo>
                    <a:pt x="24" y="232"/>
                  </a:lnTo>
                  <a:lnTo>
                    <a:pt x="34" y="246"/>
                  </a:lnTo>
                  <a:lnTo>
                    <a:pt x="46" y="258"/>
                  </a:lnTo>
                  <a:lnTo>
                    <a:pt x="58" y="270"/>
                  </a:lnTo>
                  <a:lnTo>
                    <a:pt x="58" y="270"/>
                  </a:lnTo>
                  <a:lnTo>
                    <a:pt x="78" y="282"/>
                  </a:lnTo>
                  <a:lnTo>
                    <a:pt x="100" y="292"/>
                  </a:lnTo>
                  <a:lnTo>
                    <a:pt x="124" y="300"/>
                  </a:lnTo>
                  <a:lnTo>
                    <a:pt x="150" y="302"/>
                  </a:lnTo>
                  <a:lnTo>
                    <a:pt x="150" y="302"/>
                  </a:lnTo>
                  <a:lnTo>
                    <a:pt x="176" y="300"/>
                  </a:lnTo>
                  <a:lnTo>
                    <a:pt x="200" y="292"/>
                  </a:lnTo>
                  <a:lnTo>
                    <a:pt x="222" y="282"/>
                  </a:lnTo>
                  <a:lnTo>
                    <a:pt x="244" y="270"/>
                  </a:lnTo>
                  <a:lnTo>
                    <a:pt x="244" y="270"/>
                  </a:lnTo>
                  <a:lnTo>
                    <a:pt x="256" y="258"/>
                  </a:lnTo>
                  <a:lnTo>
                    <a:pt x="266" y="246"/>
                  </a:lnTo>
                  <a:lnTo>
                    <a:pt x="276" y="232"/>
                  </a:lnTo>
                  <a:lnTo>
                    <a:pt x="286" y="218"/>
                  </a:lnTo>
                  <a:lnTo>
                    <a:pt x="292" y="202"/>
                  </a:lnTo>
                  <a:lnTo>
                    <a:pt x="296" y="186"/>
                  </a:lnTo>
                  <a:lnTo>
                    <a:pt x="300" y="168"/>
                  </a:lnTo>
                  <a:lnTo>
                    <a:pt x="300" y="150"/>
                  </a:lnTo>
                  <a:lnTo>
                    <a:pt x="300" y="150"/>
                  </a:lnTo>
                  <a:lnTo>
                    <a:pt x="300" y="128"/>
                  </a:lnTo>
                  <a:lnTo>
                    <a:pt x="294" y="108"/>
                  </a:lnTo>
                  <a:lnTo>
                    <a:pt x="288" y="88"/>
                  </a:lnTo>
                  <a:lnTo>
                    <a:pt x="278" y="70"/>
                  </a:lnTo>
                  <a:lnTo>
                    <a:pt x="266" y="54"/>
                  </a:lnTo>
                  <a:lnTo>
                    <a:pt x="250" y="40"/>
                  </a:lnTo>
                  <a:lnTo>
                    <a:pt x="234" y="26"/>
                  </a:lnTo>
                  <a:lnTo>
                    <a:pt x="216" y="16"/>
                  </a:lnTo>
                  <a:lnTo>
                    <a:pt x="216" y="16"/>
                  </a:lnTo>
                  <a:close/>
                  <a:moveTo>
                    <a:pt x="150" y="96"/>
                  </a:moveTo>
                  <a:lnTo>
                    <a:pt x="150" y="96"/>
                  </a:lnTo>
                  <a:lnTo>
                    <a:pt x="162" y="96"/>
                  </a:lnTo>
                  <a:lnTo>
                    <a:pt x="172" y="100"/>
                  </a:lnTo>
                  <a:lnTo>
                    <a:pt x="182" y="104"/>
                  </a:lnTo>
                  <a:lnTo>
                    <a:pt x="190" y="112"/>
                  </a:lnTo>
                  <a:lnTo>
                    <a:pt x="196" y="120"/>
                  </a:lnTo>
                  <a:lnTo>
                    <a:pt x="202" y="130"/>
                  </a:lnTo>
                  <a:lnTo>
                    <a:pt x="204" y="140"/>
                  </a:lnTo>
                  <a:lnTo>
                    <a:pt x="206" y="150"/>
                  </a:lnTo>
                  <a:lnTo>
                    <a:pt x="206" y="150"/>
                  </a:lnTo>
                  <a:lnTo>
                    <a:pt x="204" y="162"/>
                  </a:lnTo>
                  <a:lnTo>
                    <a:pt x="202" y="172"/>
                  </a:lnTo>
                  <a:lnTo>
                    <a:pt x="196" y="182"/>
                  </a:lnTo>
                  <a:lnTo>
                    <a:pt x="190" y="190"/>
                  </a:lnTo>
                  <a:lnTo>
                    <a:pt x="182" y="196"/>
                  </a:lnTo>
                  <a:lnTo>
                    <a:pt x="172" y="202"/>
                  </a:lnTo>
                  <a:lnTo>
                    <a:pt x="162" y="206"/>
                  </a:lnTo>
                  <a:lnTo>
                    <a:pt x="150" y="206"/>
                  </a:lnTo>
                  <a:lnTo>
                    <a:pt x="150" y="206"/>
                  </a:lnTo>
                  <a:lnTo>
                    <a:pt x="140" y="206"/>
                  </a:lnTo>
                  <a:lnTo>
                    <a:pt x="128" y="202"/>
                  </a:lnTo>
                  <a:lnTo>
                    <a:pt x="120" y="196"/>
                  </a:lnTo>
                  <a:lnTo>
                    <a:pt x="112" y="190"/>
                  </a:lnTo>
                  <a:lnTo>
                    <a:pt x="104" y="182"/>
                  </a:lnTo>
                  <a:lnTo>
                    <a:pt x="100" y="172"/>
                  </a:lnTo>
                  <a:lnTo>
                    <a:pt x="96" y="162"/>
                  </a:lnTo>
                  <a:lnTo>
                    <a:pt x="94" y="150"/>
                  </a:lnTo>
                  <a:lnTo>
                    <a:pt x="94" y="150"/>
                  </a:lnTo>
                  <a:lnTo>
                    <a:pt x="96" y="140"/>
                  </a:lnTo>
                  <a:lnTo>
                    <a:pt x="100" y="130"/>
                  </a:lnTo>
                  <a:lnTo>
                    <a:pt x="104" y="120"/>
                  </a:lnTo>
                  <a:lnTo>
                    <a:pt x="112" y="112"/>
                  </a:lnTo>
                  <a:lnTo>
                    <a:pt x="120" y="104"/>
                  </a:lnTo>
                  <a:lnTo>
                    <a:pt x="128" y="100"/>
                  </a:lnTo>
                  <a:lnTo>
                    <a:pt x="140" y="96"/>
                  </a:lnTo>
                  <a:lnTo>
                    <a:pt x="150" y="96"/>
                  </a:lnTo>
                  <a:lnTo>
                    <a:pt x="150" y="96"/>
                  </a:lnTo>
                  <a:close/>
                </a:path>
              </a:pathLst>
            </a:custGeom>
            <a:solidFill>
              <a:srgbClr val="14246D"/>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sp>
          <p:nvSpPr>
            <p:cNvPr id="49" name="Rectangle 35"/>
            <p:cNvSpPr>
              <a:spLocks noChangeArrowheads="1"/>
            </p:cNvSpPr>
            <p:nvPr/>
          </p:nvSpPr>
          <p:spPr bwMode="auto">
            <a:xfrm>
              <a:off x="107950" y="5227638"/>
              <a:ext cx="2006600" cy="133350"/>
            </a:xfrm>
            <a:prstGeom prst="rect">
              <a:avLst/>
            </a:prstGeom>
            <a:solidFill>
              <a:srgbClr val="4596D1"/>
            </a:solidFill>
            <a:ln>
              <a:noFill/>
            </a:ln>
          </p:spPr>
          <p:txBody>
            <a:bodyPr vert="horz" wrap="square" lIns="68580" tIns="34290" rIns="68580" bIns="34290" numCol="1" anchor="t" anchorCtr="0" compatLnSpc="1">
              <a:prstTxWarp prst="textNoShape">
                <a:avLst/>
              </a:prstTxWarp>
            </a:bodyPr>
            <a:lstStyle/>
            <a:p>
              <a:pPr defTabSz="884491"/>
              <a:endParaRPr lang="ru-RU" sz="1300">
                <a:solidFill>
                  <a:srgbClr val="414142"/>
                </a:solidFill>
              </a:endParaRPr>
            </a:p>
          </p:txBody>
        </p:sp>
      </p:grpSp>
      <p:sp>
        <p:nvSpPr>
          <p:cNvPr id="50" name="Овал 49"/>
          <p:cNvSpPr/>
          <p:nvPr/>
        </p:nvSpPr>
        <p:spPr>
          <a:xfrm>
            <a:off x="7894945" y="4222005"/>
            <a:ext cx="637494" cy="637495"/>
          </a:xfrm>
          <a:prstGeom prst="ellipse">
            <a:avLst/>
          </a:prstGeom>
          <a:solidFill>
            <a:schemeClr val="bg1"/>
          </a:solidFill>
          <a:ln>
            <a:solidFill>
              <a:srgbClr val="4596D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25229">
              <a:defRPr/>
            </a:pPr>
            <a:r>
              <a:rPr lang="en-US" sz="1200" b="1" kern="0">
                <a:solidFill>
                  <a:srgbClr val="14246D"/>
                </a:solidFill>
                <a:sym typeface="Arial"/>
              </a:rPr>
              <a:t>U</a:t>
            </a:r>
            <a:r>
              <a:rPr lang="ru-RU" sz="1200" b="1" kern="0">
                <a:solidFill>
                  <a:srgbClr val="14246D"/>
                </a:solidFill>
                <a:sym typeface="Arial"/>
              </a:rPr>
              <a:t>-235</a:t>
            </a:r>
            <a:endParaRPr lang="ru-RU" sz="1200" b="1" kern="0" dirty="0">
              <a:solidFill>
                <a:srgbClr val="14246D"/>
              </a:solidFill>
              <a:sym typeface="Arial"/>
            </a:endParaRPr>
          </a:p>
        </p:txBody>
      </p:sp>
      <p:grpSp>
        <p:nvGrpSpPr>
          <p:cNvPr id="53" name="Group 56"/>
          <p:cNvGrpSpPr/>
          <p:nvPr/>
        </p:nvGrpSpPr>
        <p:grpSpPr>
          <a:xfrm>
            <a:off x="496439" y="4263016"/>
            <a:ext cx="487024" cy="764441"/>
            <a:chOff x="4934796" y="1751013"/>
            <a:chExt cx="2935287" cy="4606075"/>
          </a:xfrm>
          <a:solidFill>
            <a:schemeClr val="accent1"/>
          </a:solidFill>
        </p:grpSpPr>
        <p:sp>
          <p:nvSpPr>
            <p:cNvPr id="64" name="Freeform 13"/>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srgbClr val="191919"/>
                </a:solidFill>
                <a:latin typeface="Roboto Light" charset="0"/>
              </a:endParaRPr>
            </a:p>
          </p:txBody>
        </p:sp>
        <p:sp>
          <p:nvSpPr>
            <p:cNvPr id="65" name="Freeform 16"/>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solidFill>
                  <a:srgbClr val="191919"/>
                </a:solidFill>
                <a:latin typeface="Roboto Light" charset="0"/>
              </a:endParaRPr>
            </a:p>
          </p:txBody>
        </p:sp>
      </p:grpSp>
      <p:sp>
        <p:nvSpPr>
          <p:cNvPr id="67" name="Freeform 5"/>
          <p:cNvSpPr>
            <a:spLocks noEditPoints="1"/>
          </p:cNvSpPr>
          <p:nvPr/>
        </p:nvSpPr>
        <p:spPr bwMode="auto">
          <a:xfrm>
            <a:off x="7860160" y="2276133"/>
            <a:ext cx="480972" cy="480972"/>
          </a:xfrm>
          <a:custGeom>
            <a:avLst/>
            <a:gdLst>
              <a:gd name="T0" fmla="*/ 218 w 364"/>
              <a:gd name="T1" fmla="*/ 4 h 364"/>
              <a:gd name="T2" fmla="*/ 284 w 364"/>
              <a:gd name="T3" fmla="*/ 32 h 364"/>
              <a:gd name="T4" fmla="*/ 332 w 364"/>
              <a:gd name="T5" fmla="*/ 80 h 364"/>
              <a:gd name="T6" fmla="*/ 360 w 364"/>
              <a:gd name="T7" fmla="*/ 146 h 364"/>
              <a:gd name="T8" fmla="*/ 362 w 364"/>
              <a:gd name="T9" fmla="*/ 200 h 364"/>
              <a:gd name="T10" fmla="*/ 342 w 364"/>
              <a:gd name="T11" fmla="*/ 268 h 364"/>
              <a:gd name="T12" fmla="*/ 298 w 364"/>
              <a:gd name="T13" fmla="*/ 322 h 364"/>
              <a:gd name="T14" fmla="*/ 236 w 364"/>
              <a:gd name="T15" fmla="*/ 356 h 364"/>
              <a:gd name="T16" fmla="*/ 182 w 364"/>
              <a:gd name="T17" fmla="*/ 364 h 364"/>
              <a:gd name="T18" fmla="*/ 110 w 364"/>
              <a:gd name="T19" fmla="*/ 350 h 364"/>
              <a:gd name="T20" fmla="*/ 54 w 364"/>
              <a:gd name="T21" fmla="*/ 310 h 364"/>
              <a:gd name="T22" fmla="*/ 14 w 364"/>
              <a:gd name="T23" fmla="*/ 252 h 364"/>
              <a:gd name="T24" fmla="*/ 0 w 364"/>
              <a:gd name="T25" fmla="*/ 182 h 364"/>
              <a:gd name="T26" fmla="*/ 8 w 364"/>
              <a:gd name="T27" fmla="*/ 128 h 364"/>
              <a:gd name="T28" fmla="*/ 42 w 364"/>
              <a:gd name="T29" fmla="*/ 66 h 364"/>
              <a:gd name="T30" fmla="*/ 94 w 364"/>
              <a:gd name="T31" fmla="*/ 22 h 364"/>
              <a:gd name="T32" fmla="*/ 162 w 364"/>
              <a:gd name="T33" fmla="*/ 2 h 364"/>
              <a:gd name="T34" fmla="*/ 294 w 364"/>
              <a:gd name="T35" fmla="*/ 160 h 364"/>
              <a:gd name="T36" fmla="*/ 316 w 364"/>
              <a:gd name="T37" fmla="*/ 156 h 364"/>
              <a:gd name="T38" fmla="*/ 344 w 364"/>
              <a:gd name="T39" fmla="*/ 180 h 364"/>
              <a:gd name="T40" fmla="*/ 332 w 364"/>
              <a:gd name="T41" fmla="*/ 118 h 364"/>
              <a:gd name="T42" fmla="*/ 298 w 364"/>
              <a:gd name="T43" fmla="*/ 68 h 364"/>
              <a:gd name="T44" fmla="*/ 248 w 364"/>
              <a:gd name="T45" fmla="*/ 34 h 364"/>
              <a:gd name="T46" fmla="*/ 186 w 364"/>
              <a:gd name="T47" fmla="*/ 22 h 364"/>
              <a:gd name="T48" fmla="*/ 224 w 364"/>
              <a:gd name="T49" fmla="*/ 42 h 364"/>
              <a:gd name="T50" fmla="*/ 236 w 364"/>
              <a:gd name="T51" fmla="*/ 64 h 364"/>
              <a:gd name="T52" fmla="*/ 216 w 364"/>
              <a:gd name="T53" fmla="*/ 98 h 364"/>
              <a:gd name="T54" fmla="*/ 220 w 364"/>
              <a:gd name="T55" fmla="*/ 114 h 364"/>
              <a:gd name="T56" fmla="*/ 250 w 364"/>
              <a:gd name="T57" fmla="*/ 102 h 364"/>
              <a:gd name="T58" fmla="*/ 272 w 364"/>
              <a:gd name="T59" fmla="*/ 102 h 364"/>
              <a:gd name="T60" fmla="*/ 280 w 364"/>
              <a:gd name="T61" fmla="*/ 128 h 364"/>
              <a:gd name="T62" fmla="*/ 262 w 364"/>
              <a:gd name="T63" fmla="*/ 152 h 364"/>
              <a:gd name="T64" fmla="*/ 214 w 364"/>
              <a:gd name="T65" fmla="*/ 160 h 364"/>
              <a:gd name="T66" fmla="*/ 194 w 364"/>
              <a:gd name="T67" fmla="*/ 182 h 364"/>
              <a:gd name="T68" fmla="*/ 220 w 364"/>
              <a:gd name="T69" fmla="*/ 204 h 364"/>
              <a:gd name="T70" fmla="*/ 258 w 364"/>
              <a:gd name="T71" fmla="*/ 196 h 364"/>
              <a:gd name="T72" fmla="*/ 294 w 364"/>
              <a:gd name="T73" fmla="*/ 160 h 364"/>
              <a:gd name="T74" fmla="*/ 322 w 364"/>
              <a:gd name="T75" fmla="*/ 252 h 364"/>
              <a:gd name="T76" fmla="*/ 292 w 364"/>
              <a:gd name="T77" fmla="*/ 268 h 364"/>
              <a:gd name="T78" fmla="*/ 278 w 364"/>
              <a:gd name="T79" fmla="*/ 268 h 364"/>
              <a:gd name="T80" fmla="*/ 274 w 364"/>
              <a:gd name="T81" fmla="*/ 302 h 364"/>
              <a:gd name="T82" fmla="*/ 262 w 364"/>
              <a:gd name="T83" fmla="*/ 310 h 364"/>
              <a:gd name="T84" fmla="*/ 268 w 364"/>
              <a:gd name="T85" fmla="*/ 314 h 364"/>
              <a:gd name="T86" fmla="*/ 314 w 364"/>
              <a:gd name="T87" fmla="*/ 272 h 364"/>
              <a:gd name="T88" fmla="*/ 178 w 364"/>
              <a:gd name="T89" fmla="*/ 346 h 364"/>
              <a:gd name="T90" fmla="*/ 194 w 364"/>
              <a:gd name="T91" fmla="*/ 326 h 364"/>
              <a:gd name="T92" fmla="*/ 188 w 364"/>
              <a:gd name="T93" fmla="*/ 310 h 364"/>
              <a:gd name="T94" fmla="*/ 148 w 364"/>
              <a:gd name="T95" fmla="*/ 302 h 364"/>
              <a:gd name="T96" fmla="*/ 144 w 364"/>
              <a:gd name="T97" fmla="*/ 288 h 364"/>
              <a:gd name="T98" fmla="*/ 178 w 364"/>
              <a:gd name="T99" fmla="*/ 274 h 364"/>
              <a:gd name="T100" fmla="*/ 188 w 364"/>
              <a:gd name="T101" fmla="*/ 272 h 364"/>
              <a:gd name="T102" fmla="*/ 192 w 364"/>
              <a:gd name="T103" fmla="*/ 254 h 364"/>
              <a:gd name="T104" fmla="*/ 182 w 364"/>
              <a:gd name="T105" fmla="*/ 244 h 364"/>
              <a:gd name="T106" fmla="*/ 134 w 364"/>
              <a:gd name="T107" fmla="*/ 256 h 364"/>
              <a:gd name="T108" fmla="*/ 82 w 364"/>
              <a:gd name="T109" fmla="*/ 248 h 364"/>
              <a:gd name="T110" fmla="*/ 24 w 364"/>
              <a:gd name="T111" fmla="*/ 194 h 364"/>
              <a:gd name="T112" fmla="*/ 22 w 364"/>
              <a:gd name="T113" fmla="*/ 218 h 364"/>
              <a:gd name="T114" fmla="*/ 46 w 364"/>
              <a:gd name="T115" fmla="*/ 274 h 364"/>
              <a:gd name="T116" fmla="*/ 90 w 364"/>
              <a:gd name="T117" fmla="*/ 318 h 364"/>
              <a:gd name="T118" fmla="*/ 146 w 364"/>
              <a:gd name="T119" fmla="*/ 3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 h="364">
                <a:moveTo>
                  <a:pt x="182" y="0"/>
                </a:moveTo>
                <a:lnTo>
                  <a:pt x="182" y="0"/>
                </a:lnTo>
                <a:lnTo>
                  <a:pt x="200" y="2"/>
                </a:lnTo>
                <a:lnTo>
                  <a:pt x="218" y="4"/>
                </a:lnTo>
                <a:lnTo>
                  <a:pt x="236" y="8"/>
                </a:lnTo>
                <a:lnTo>
                  <a:pt x="252" y="14"/>
                </a:lnTo>
                <a:lnTo>
                  <a:pt x="268" y="22"/>
                </a:lnTo>
                <a:lnTo>
                  <a:pt x="284" y="32"/>
                </a:lnTo>
                <a:lnTo>
                  <a:pt x="298" y="42"/>
                </a:lnTo>
                <a:lnTo>
                  <a:pt x="310" y="54"/>
                </a:lnTo>
                <a:lnTo>
                  <a:pt x="322" y="66"/>
                </a:lnTo>
                <a:lnTo>
                  <a:pt x="332" y="80"/>
                </a:lnTo>
                <a:lnTo>
                  <a:pt x="342" y="96"/>
                </a:lnTo>
                <a:lnTo>
                  <a:pt x="348" y="112"/>
                </a:lnTo>
                <a:lnTo>
                  <a:pt x="354" y="128"/>
                </a:lnTo>
                <a:lnTo>
                  <a:pt x="360" y="146"/>
                </a:lnTo>
                <a:lnTo>
                  <a:pt x="362" y="164"/>
                </a:lnTo>
                <a:lnTo>
                  <a:pt x="364" y="182"/>
                </a:lnTo>
                <a:lnTo>
                  <a:pt x="364" y="182"/>
                </a:lnTo>
                <a:lnTo>
                  <a:pt x="362" y="200"/>
                </a:lnTo>
                <a:lnTo>
                  <a:pt x="360" y="218"/>
                </a:lnTo>
                <a:lnTo>
                  <a:pt x="354" y="236"/>
                </a:lnTo>
                <a:lnTo>
                  <a:pt x="348" y="252"/>
                </a:lnTo>
                <a:lnTo>
                  <a:pt x="342" y="268"/>
                </a:lnTo>
                <a:lnTo>
                  <a:pt x="332" y="284"/>
                </a:lnTo>
                <a:lnTo>
                  <a:pt x="322" y="298"/>
                </a:lnTo>
                <a:lnTo>
                  <a:pt x="310" y="310"/>
                </a:lnTo>
                <a:lnTo>
                  <a:pt x="298" y="322"/>
                </a:lnTo>
                <a:lnTo>
                  <a:pt x="284" y="332"/>
                </a:lnTo>
                <a:lnTo>
                  <a:pt x="268" y="342"/>
                </a:lnTo>
                <a:lnTo>
                  <a:pt x="252" y="350"/>
                </a:lnTo>
                <a:lnTo>
                  <a:pt x="236" y="356"/>
                </a:lnTo>
                <a:lnTo>
                  <a:pt x="218" y="360"/>
                </a:lnTo>
                <a:lnTo>
                  <a:pt x="200" y="362"/>
                </a:lnTo>
                <a:lnTo>
                  <a:pt x="182" y="364"/>
                </a:lnTo>
                <a:lnTo>
                  <a:pt x="182" y="364"/>
                </a:lnTo>
                <a:lnTo>
                  <a:pt x="162" y="362"/>
                </a:lnTo>
                <a:lnTo>
                  <a:pt x="144" y="360"/>
                </a:lnTo>
                <a:lnTo>
                  <a:pt x="128" y="356"/>
                </a:lnTo>
                <a:lnTo>
                  <a:pt x="110" y="350"/>
                </a:lnTo>
                <a:lnTo>
                  <a:pt x="94" y="342"/>
                </a:lnTo>
                <a:lnTo>
                  <a:pt x="80" y="332"/>
                </a:lnTo>
                <a:lnTo>
                  <a:pt x="66" y="322"/>
                </a:lnTo>
                <a:lnTo>
                  <a:pt x="54" y="310"/>
                </a:lnTo>
                <a:lnTo>
                  <a:pt x="42" y="298"/>
                </a:lnTo>
                <a:lnTo>
                  <a:pt x="30" y="284"/>
                </a:lnTo>
                <a:lnTo>
                  <a:pt x="22" y="268"/>
                </a:lnTo>
                <a:lnTo>
                  <a:pt x="14" y="252"/>
                </a:lnTo>
                <a:lnTo>
                  <a:pt x="8" y="236"/>
                </a:lnTo>
                <a:lnTo>
                  <a:pt x="4" y="218"/>
                </a:lnTo>
                <a:lnTo>
                  <a:pt x="0" y="200"/>
                </a:lnTo>
                <a:lnTo>
                  <a:pt x="0" y="182"/>
                </a:lnTo>
                <a:lnTo>
                  <a:pt x="0" y="182"/>
                </a:lnTo>
                <a:lnTo>
                  <a:pt x="0" y="164"/>
                </a:lnTo>
                <a:lnTo>
                  <a:pt x="4" y="146"/>
                </a:lnTo>
                <a:lnTo>
                  <a:pt x="8" y="128"/>
                </a:lnTo>
                <a:lnTo>
                  <a:pt x="14" y="112"/>
                </a:lnTo>
                <a:lnTo>
                  <a:pt x="22" y="96"/>
                </a:lnTo>
                <a:lnTo>
                  <a:pt x="30" y="80"/>
                </a:lnTo>
                <a:lnTo>
                  <a:pt x="42" y="66"/>
                </a:lnTo>
                <a:lnTo>
                  <a:pt x="54" y="54"/>
                </a:lnTo>
                <a:lnTo>
                  <a:pt x="66" y="42"/>
                </a:lnTo>
                <a:lnTo>
                  <a:pt x="80" y="32"/>
                </a:lnTo>
                <a:lnTo>
                  <a:pt x="94" y="22"/>
                </a:lnTo>
                <a:lnTo>
                  <a:pt x="110" y="14"/>
                </a:lnTo>
                <a:lnTo>
                  <a:pt x="128" y="8"/>
                </a:lnTo>
                <a:lnTo>
                  <a:pt x="144" y="4"/>
                </a:lnTo>
                <a:lnTo>
                  <a:pt x="162" y="2"/>
                </a:lnTo>
                <a:lnTo>
                  <a:pt x="182" y="0"/>
                </a:lnTo>
                <a:lnTo>
                  <a:pt x="182" y="0"/>
                </a:lnTo>
                <a:close/>
                <a:moveTo>
                  <a:pt x="294" y="160"/>
                </a:moveTo>
                <a:lnTo>
                  <a:pt x="294" y="160"/>
                </a:lnTo>
                <a:lnTo>
                  <a:pt x="296" y="156"/>
                </a:lnTo>
                <a:lnTo>
                  <a:pt x="300" y="154"/>
                </a:lnTo>
                <a:lnTo>
                  <a:pt x="308" y="154"/>
                </a:lnTo>
                <a:lnTo>
                  <a:pt x="316" y="156"/>
                </a:lnTo>
                <a:lnTo>
                  <a:pt x="324" y="162"/>
                </a:lnTo>
                <a:lnTo>
                  <a:pt x="338" y="174"/>
                </a:lnTo>
                <a:lnTo>
                  <a:pt x="344" y="180"/>
                </a:lnTo>
                <a:lnTo>
                  <a:pt x="344" y="180"/>
                </a:lnTo>
                <a:lnTo>
                  <a:pt x="344" y="164"/>
                </a:lnTo>
                <a:lnTo>
                  <a:pt x="342" y="148"/>
                </a:lnTo>
                <a:lnTo>
                  <a:pt x="338" y="134"/>
                </a:lnTo>
                <a:lnTo>
                  <a:pt x="332" y="118"/>
                </a:lnTo>
                <a:lnTo>
                  <a:pt x="326" y="104"/>
                </a:lnTo>
                <a:lnTo>
                  <a:pt x="318" y="92"/>
                </a:lnTo>
                <a:lnTo>
                  <a:pt x="308" y="80"/>
                </a:lnTo>
                <a:lnTo>
                  <a:pt x="298" y="68"/>
                </a:lnTo>
                <a:lnTo>
                  <a:pt x="286" y="58"/>
                </a:lnTo>
                <a:lnTo>
                  <a:pt x="274" y="48"/>
                </a:lnTo>
                <a:lnTo>
                  <a:pt x="262" y="40"/>
                </a:lnTo>
                <a:lnTo>
                  <a:pt x="248" y="34"/>
                </a:lnTo>
                <a:lnTo>
                  <a:pt x="232" y="28"/>
                </a:lnTo>
                <a:lnTo>
                  <a:pt x="218" y="24"/>
                </a:lnTo>
                <a:lnTo>
                  <a:pt x="202" y="22"/>
                </a:lnTo>
                <a:lnTo>
                  <a:pt x="186" y="22"/>
                </a:lnTo>
                <a:lnTo>
                  <a:pt x="186" y="22"/>
                </a:lnTo>
                <a:lnTo>
                  <a:pt x="194" y="26"/>
                </a:lnTo>
                <a:lnTo>
                  <a:pt x="214" y="36"/>
                </a:lnTo>
                <a:lnTo>
                  <a:pt x="224" y="42"/>
                </a:lnTo>
                <a:lnTo>
                  <a:pt x="232" y="48"/>
                </a:lnTo>
                <a:lnTo>
                  <a:pt x="236" y="56"/>
                </a:lnTo>
                <a:lnTo>
                  <a:pt x="238" y="60"/>
                </a:lnTo>
                <a:lnTo>
                  <a:pt x="236" y="64"/>
                </a:lnTo>
                <a:lnTo>
                  <a:pt x="236" y="64"/>
                </a:lnTo>
                <a:lnTo>
                  <a:pt x="228" y="80"/>
                </a:lnTo>
                <a:lnTo>
                  <a:pt x="220" y="92"/>
                </a:lnTo>
                <a:lnTo>
                  <a:pt x="216" y="98"/>
                </a:lnTo>
                <a:lnTo>
                  <a:pt x="216" y="104"/>
                </a:lnTo>
                <a:lnTo>
                  <a:pt x="216" y="110"/>
                </a:lnTo>
                <a:lnTo>
                  <a:pt x="220" y="114"/>
                </a:lnTo>
                <a:lnTo>
                  <a:pt x="220" y="114"/>
                </a:lnTo>
                <a:lnTo>
                  <a:pt x="222" y="116"/>
                </a:lnTo>
                <a:lnTo>
                  <a:pt x="226" y="116"/>
                </a:lnTo>
                <a:lnTo>
                  <a:pt x="232" y="112"/>
                </a:lnTo>
                <a:lnTo>
                  <a:pt x="250" y="102"/>
                </a:lnTo>
                <a:lnTo>
                  <a:pt x="258" y="100"/>
                </a:lnTo>
                <a:lnTo>
                  <a:pt x="266" y="98"/>
                </a:lnTo>
                <a:lnTo>
                  <a:pt x="268" y="100"/>
                </a:lnTo>
                <a:lnTo>
                  <a:pt x="272" y="102"/>
                </a:lnTo>
                <a:lnTo>
                  <a:pt x="276" y="108"/>
                </a:lnTo>
                <a:lnTo>
                  <a:pt x="278" y="114"/>
                </a:lnTo>
                <a:lnTo>
                  <a:pt x="278" y="114"/>
                </a:lnTo>
                <a:lnTo>
                  <a:pt x="280" y="128"/>
                </a:lnTo>
                <a:lnTo>
                  <a:pt x="280" y="134"/>
                </a:lnTo>
                <a:lnTo>
                  <a:pt x="278" y="138"/>
                </a:lnTo>
                <a:lnTo>
                  <a:pt x="272" y="146"/>
                </a:lnTo>
                <a:lnTo>
                  <a:pt x="262" y="152"/>
                </a:lnTo>
                <a:lnTo>
                  <a:pt x="252" y="156"/>
                </a:lnTo>
                <a:lnTo>
                  <a:pt x="238" y="158"/>
                </a:lnTo>
                <a:lnTo>
                  <a:pt x="214" y="160"/>
                </a:lnTo>
                <a:lnTo>
                  <a:pt x="214" y="160"/>
                </a:lnTo>
                <a:lnTo>
                  <a:pt x="206" y="162"/>
                </a:lnTo>
                <a:lnTo>
                  <a:pt x="198" y="166"/>
                </a:lnTo>
                <a:lnTo>
                  <a:pt x="194" y="174"/>
                </a:lnTo>
                <a:lnTo>
                  <a:pt x="194" y="182"/>
                </a:lnTo>
                <a:lnTo>
                  <a:pt x="196" y="190"/>
                </a:lnTo>
                <a:lnTo>
                  <a:pt x="200" y="198"/>
                </a:lnTo>
                <a:lnTo>
                  <a:pt x="208" y="202"/>
                </a:lnTo>
                <a:lnTo>
                  <a:pt x="220" y="204"/>
                </a:lnTo>
                <a:lnTo>
                  <a:pt x="220" y="204"/>
                </a:lnTo>
                <a:lnTo>
                  <a:pt x="234" y="204"/>
                </a:lnTo>
                <a:lnTo>
                  <a:pt x="248" y="200"/>
                </a:lnTo>
                <a:lnTo>
                  <a:pt x="258" y="196"/>
                </a:lnTo>
                <a:lnTo>
                  <a:pt x="268" y="190"/>
                </a:lnTo>
                <a:lnTo>
                  <a:pt x="276" y="184"/>
                </a:lnTo>
                <a:lnTo>
                  <a:pt x="282" y="176"/>
                </a:lnTo>
                <a:lnTo>
                  <a:pt x="294" y="160"/>
                </a:lnTo>
                <a:lnTo>
                  <a:pt x="294" y="160"/>
                </a:lnTo>
                <a:close/>
                <a:moveTo>
                  <a:pt x="326" y="248"/>
                </a:moveTo>
                <a:lnTo>
                  <a:pt x="326" y="248"/>
                </a:lnTo>
                <a:lnTo>
                  <a:pt x="322" y="252"/>
                </a:lnTo>
                <a:lnTo>
                  <a:pt x="310" y="262"/>
                </a:lnTo>
                <a:lnTo>
                  <a:pt x="304" y="266"/>
                </a:lnTo>
                <a:lnTo>
                  <a:pt x="298" y="268"/>
                </a:lnTo>
                <a:lnTo>
                  <a:pt x="292" y="268"/>
                </a:lnTo>
                <a:lnTo>
                  <a:pt x="286" y="266"/>
                </a:lnTo>
                <a:lnTo>
                  <a:pt x="286" y="266"/>
                </a:lnTo>
                <a:lnTo>
                  <a:pt x="282" y="266"/>
                </a:lnTo>
                <a:lnTo>
                  <a:pt x="278" y="268"/>
                </a:lnTo>
                <a:lnTo>
                  <a:pt x="276" y="274"/>
                </a:lnTo>
                <a:lnTo>
                  <a:pt x="276" y="282"/>
                </a:lnTo>
                <a:lnTo>
                  <a:pt x="274" y="296"/>
                </a:lnTo>
                <a:lnTo>
                  <a:pt x="274" y="302"/>
                </a:lnTo>
                <a:lnTo>
                  <a:pt x="272" y="304"/>
                </a:lnTo>
                <a:lnTo>
                  <a:pt x="272" y="304"/>
                </a:lnTo>
                <a:lnTo>
                  <a:pt x="268" y="306"/>
                </a:lnTo>
                <a:lnTo>
                  <a:pt x="262" y="310"/>
                </a:lnTo>
                <a:lnTo>
                  <a:pt x="256" y="316"/>
                </a:lnTo>
                <a:lnTo>
                  <a:pt x="256" y="316"/>
                </a:lnTo>
                <a:lnTo>
                  <a:pt x="262" y="316"/>
                </a:lnTo>
                <a:lnTo>
                  <a:pt x="268" y="314"/>
                </a:lnTo>
                <a:lnTo>
                  <a:pt x="278" y="308"/>
                </a:lnTo>
                <a:lnTo>
                  <a:pt x="288" y="300"/>
                </a:lnTo>
                <a:lnTo>
                  <a:pt x="300" y="288"/>
                </a:lnTo>
                <a:lnTo>
                  <a:pt x="314" y="272"/>
                </a:lnTo>
                <a:lnTo>
                  <a:pt x="326" y="248"/>
                </a:lnTo>
                <a:lnTo>
                  <a:pt x="326" y="248"/>
                </a:lnTo>
                <a:close/>
                <a:moveTo>
                  <a:pt x="178" y="346"/>
                </a:moveTo>
                <a:lnTo>
                  <a:pt x="178" y="346"/>
                </a:lnTo>
                <a:lnTo>
                  <a:pt x="182" y="342"/>
                </a:lnTo>
                <a:lnTo>
                  <a:pt x="188" y="336"/>
                </a:lnTo>
                <a:lnTo>
                  <a:pt x="192" y="330"/>
                </a:lnTo>
                <a:lnTo>
                  <a:pt x="194" y="326"/>
                </a:lnTo>
                <a:lnTo>
                  <a:pt x="194" y="320"/>
                </a:lnTo>
                <a:lnTo>
                  <a:pt x="192" y="314"/>
                </a:lnTo>
                <a:lnTo>
                  <a:pt x="192" y="314"/>
                </a:lnTo>
                <a:lnTo>
                  <a:pt x="188" y="310"/>
                </a:lnTo>
                <a:lnTo>
                  <a:pt x="182" y="306"/>
                </a:lnTo>
                <a:lnTo>
                  <a:pt x="168" y="304"/>
                </a:lnTo>
                <a:lnTo>
                  <a:pt x="154" y="304"/>
                </a:lnTo>
                <a:lnTo>
                  <a:pt x="148" y="302"/>
                </a:lnTo>
                <a:lnTo>
                  <a:pt x="144" y="298"/>
                </a:lnTo>
                <a:lnTo>
                  <a:pt x="144" y="298"/>
                </a:lnTo>
                <a:lnTo>
                  <a:pt x="142" y="292"/>
                </a:lnTo>
                <a:lnTo>
                  <a:pt x="144" y="288"/>
                </a:lnTo>
                <a:lnTo>
                  <a:pt x="150" y="284"/>
                </a:lnTo>
                <a:lnTo>
                  <a:pt x="158" y="280"/>
                </a:lnTo>
                <a:lnTo>
                  <a:pt x="172" y="276"/>
                </a:lnTo>
                <a:lnTo>
                  <a:pt x="178" y="274"/>
                </a:lnTo>
                <a:lnTo>
                  <a:pt x="178" y="274"/>
                </a:lnTo>
                <a:lnTo>
                  <a:pt x="182" y="274"/>
                </a:lnTo>
                <a:lnTo>
                  <a:pt x="186" y="274"/>
                </a:lnTo>
                <a:lnTo>
                  <a:pt x="188" y="272"/>
                </a:lnTo>
                <a:lnTo>
                  <a:pt x="190" y="270"/>
                </a:lnTo>
                <a:lnTo>
                  <a:pt x="192" y="264"/>
                </a:lnTo>
                <a:lnTo>
                  <a:pt x="192" y="254"/>
                </a:lnTo>
                <a:lnTo>
                  <a:pt x="192" y="254"/>
                </a:lnTo>
                <a:lnTo>
                  <a:pt x="190" y="250"/>
                </a:lnTo>
                <a:lnTo>
                  <a:pt x="190" y="246"/>
                </a:lnTo>
                <a:lnTo>
                  <a:pt x="186" y="246"/>
                </a:lnTo>
                <a:lnTo>
                  <a:pt x="182" y="244"/>
                </a:lnTo>
                <a:lnTo>
                  <a:pt x="174" y="246"/>
                </a:lnTo>
                <a:lnTo>
                  <a:pt x="162" y="250"/>
                </a:lnTo>
                <a:lnTo>
                  <a:pt x="148" y="254"/>
                </a:lnTo>
                <a:lnTo>
                  <a:pt x="134" y="256"/>
                </a:lnTo>
                <a:lnTo>
                  <a:pt x="116" y="258"/>
                </a:lnTo>
                <a:lnTo>
                  <a:pt x="98" y="254"/>
                </a:lnTo>
                <a:lnTo>
                  <a:pt x="98" y="254"/>
                </a:lnTo>
                <a:lnTo>
                  <a:pt x="82" y="248"/>
                </a:lnTo>
                <a:lnTo>
                  <a:pt x="66" y="238"/>
                </a:lnTo>
                <a:lnTo>
                  <a:pt x="52" y="226"/>
                </a:lnTo>
                <a:lnTo>
                  <a:pt x="40" y="214"/>
                </a:lnTo>
                <a:lnTo>
                  <a:pt x="24" y="194"/>
                </a:lnTo>
                <a:lnTo>
                  <a:pt x="20" y="186"/>
                </a:lnTo>
                <a:lnTo>
                  <a:pt x="20" y="186"/>
                </a:lnTo>
                <a:lnTo>
                  <a:pt x="20" y="202"/>
                </a:lnTo>
                <a:lnTo>
                  <a:pt x="22" y="218"/>
                </a:lnTo>
                <a:lnTo>
                  <a:pt x="26" y="234"/>
                </a:lnTo>
                <a:lnTo>
                  <a:pt x="32" y="248"/>
                </a:lnTo>
                <a:lnTo>
                  <a:pt x="38" y="262"/>
                </a:lnTo>
                <a:lnTo>
                  <a:pt x="46" y="274"/>
                </a:lnTo>
                <a:lnTo>
                  <a:pt x="56" y="288"/>
                </a:lnTo>
                <a:lnTo>
                  <a:pt x="66" y="298"/>
                </a:lnTo>
                <a:lnTo>
                  <a:pt x="78" y="308"/>
                </a:lnTo>
                <a:lnTo>
                  <a:pt x="90" y="318"/>
                </a:lnTo>
                <a:lnTo>
                  <a:pt x="102" y="326"/>
                </a:lnTo>
                <a:lnTo>
                  <a:pt x="116" y="332"/>
                </a:lnTo>
                <a:lnTo>
                  <a:pt x="130" y="338"/>
                </a:lnTo>
                <a:lnTo>
                  <a:pt x="146" y="342"/>
                </a:lnTo>
                <a:lnTo>
                  <a:pt x="162" y="344"/>
                </a:lnTo>
                <a:lnTo>
                  <a:pt x="178" y="346"/>
                </a:lnTo>
                <a:lnTo>
                  <a:pt x="178" y="3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Tree>
    <p:extLst>
      <p:ext uri="{BB962C8B-B14F-4D97-AF65-F5344CB8AC3E}">
        <p14:creationId xmlns:p14="http://schemas.microsoft.com/office/powerpoint/2010/main" val="2342299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11" name="Object 2" hidden="1"/>
          <p:cNvGraphicFramePr>
            <a:graphicFrameLocks/>
          </p:cNvGraphicFramePr>
          <p:nvPr>
            <p:custDataLst>
              <p:tags r:id="rId2"/>
            </p:custDataLst>
          </p:nvPr>
        </p:nvGraphicFramePr>
        <p:xfrm>
          <a:off x="5" y="2"/>
          <a:ext cx="146050" cy="158751"/>
        </p:xfrm>
        <a:graphic>
          <a:graphicData uri="http://schemas.openxmlformats.org/presentationml/2006/ole">
            <mc:AlternateContent xmlns:mc="http://schemas.openxmlformats.org/markup-compatibility/2006">
              <mc:Choice xmlns:v="urn:schemas-microsoft-com:vml" Requires="v">
                <p:oleObj spid="_x0000_s8208" name="think-cell Slide" r:id="rId6" imgW="360" imgH="360" progId="">
                  <p:embed/>
                </p:oleObj>
              </mc:Choice>
              <mc:Fallback>
                <p:oleObj name="think-cell Slide" r:id="rId6" imgW="360" imgH="360" progId="">
                  <p:embed/>
                  <p:pic>
                    <p:nvPicPr>
                      <p:cNvPr id="72711" name="Object 2" hidden="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 y="2"/>
                        <a:ext cx="1460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2" name="Rectangle 3" hidden="1"/>
          <p:cNvSpPr>
            <a:spLocks noChangeArrowheads="1"/>
          </p:cNvSpPr>
          <p:nvPr>
            <p:custDataLst>
              <p:tags r:id="rId3"/>
            </p:custDataLst>
          </p:nvPr>
        </p:nvSpPr>
        <p:spPr bwMode="auto">
          <a:xfrm>
            <a:off x="5" y="2"/>
            <a:ext cx="146050" cy="158751"/>
          </a:xfrm>
          <a:prstGeom prst="rect">
            <a:avLst/>
          </a:prstGeom>
          <a:solidFill>
            <a:schemeClr val="accent1"/>
          </a:solidFill>
          <a:ln w="25400" algn="ctr">
            <a:solidFill>
              <a:srgbClr val="B35A03"/>
            </a:solidFill>
            <a:miter lim="800000"/>
            <a:headEnd/>
            <a:tailEnd/>
          </a:ln>
        </p:spPr>
        <p:txBody>
          <a:bodyPr wrap="none" lIns="0" tIns="0" rIns="0" bIns="0" anchor="ctr"/>
          <a:lstStyle/>
          <a:p>
            <a:pPr algn="ctr" defTabSz="675084"/>
            <a:endParaRPr lang="en-US">
              <a:solidFill>
                <a:srgbClr val="FFFFFF"/>
              </a:solidFill>
              <a:sym typeface="Arial" pitchFamily="34" charset="0"/>
            </a:endParaRPr>
          </a:p>
        </p:txBody>
      </p:sp>
      <p:sp>
        <p:nvSpPr>
          <p:cNvPr id="126" name="Номер слайда 4"/>
          <p:cNvSpPr>
            <a:spLocks noGrp="1"/>
          </p:cNvSpPr>
          <p:nvPr>
            <p:ph type="sldNum" sz="quarter" idx="4"/>
          </p:nvPr>
        </p:nvSpPr>
        <p:spPr/>
        <p:txBody>
          <a:bodyPr/>
          <a:lstStyle/>
          <a:p>
            <a:fld id="{AD4F4A90-9DAF-410A-B921-1B31B18F5D7B}" type="slidenum">
              <a:rPr lang="ru-RU" smtClean="0">
                <a:solidFill>
                  <a:srgbClr val="003274"/>
                </a:solidFill>
              </a:rPr>
              <a:pPr/>
              <a:t>3</a:t>
            </a:fld>
            <a:endParaRPr lang="ru-RU" dirty="0">
              <a:solidFill>
                <a:srgbClr val="003274"/>
              </a:solidFill>
            </a:endParaRPr>
          </a:p>
        </p:txBody>
      </p:sp>
      <p:sp>
        <p:nvSpPr>
          <p:cNvPr id="308" name="Заголовок 1"/>
          <p:cNvSpPr>
            <a:spLocks noGrp="1"/>
          </p:cNvSpPr>
          <p:nvPr>
            <p:ph type="title"/>
          </p:nvPr>
        </p:nvSpPr>
        <p:spPr/>
        <p:txBody>
          <a:bodyPr/>
          <a:lstStyle/>
          <a:p>
            <a:r>
              <a:rPr lang="en-US" dirty="0"/>
              <a:t>Rosatom Integrated Offer</a:t>
            </a:r>
          </a:p>
        </p:txBody>
      </p:sp>
      <p:sp>
        <p:nvSpPr>
          <p:cNvPr id="183" name="Title 1"/>
          <p:cNvSpPr txBox="1">
            <a:spLocks/>
          </p:cNvSpPr>
          <p:nvPr/>
        </p:nvSpPr>
        <p:spPr>
          <a:xfrm>
            <a:off x="297017" y="2893392"/>
            <a:ext cx="1718455" cy="4406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r"/>
            <a:r>
              <a:rPr lang="en-US" sz="1100" cap="all" dirty="0">
                <a:solidFill>
                  <a:srgbClr val="191919"/>
                </a:solidFill>
              </a:rPr>
              <a:t>Back End</a:t>
            </a:r>
          </a:p>
        </p:txBody>
      </p:sp>
      <p:sp>
        <p:nvSpPr>
          <p:cNvPr id="187" name="Title 1"/>
          <p:cNvSpPr txBox="1">
            <a:spLocks/>
          </p:cNvSpPr>
          <p:nvPr/>
        </p:nvSpPr>
        <p:spPr>
          <a:xfrm>
            <a:off x="467544" y="1527121"/>
            <a:ext cx="2010790" cy="4406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r"/>
            <a:r>
              <a:rPr lang="en-US" sz="1100" cap="all" dirty="0">
                <a:solidFill>
                  <a:srgbClr val="191919"/>
                </a:solidFill>
              </a:rPr>
              <a:t>Nuclear</a:t>
            </a:r>
          </a:p>
          <a:p>
            <a:pPr algn="r"/>
            <a:r>
              <a:rPr lang="en-US" sz="1100" cap="all" dirty="0">
                <a:solidFill>
                  <a:srgbClr val="191919"/>
                </a:solidFill>
              </a:rPr>
              <a:t>Infrastructure Development</a:t>
            </a:r>
          </a:p>
        </p:txBody>
      </p:sp>
      <p:sp>
        <p:nvSpPr>
          <p:cNvPr id="191" name="Title 1"/>
          <p:cNvSpPr txBox="1">
            <a:spLocks/>
          </p:cNvSpPr>
          <p:nvPr/>
        </p:nvSpPr>
        <p:spPr>
          <a:xfrm>
            <a:off x="6525955" y="1605946"/>
            <a:ext cx="1430421" cy="4406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z="1100" cap="all" dirty="0">
                <a:solidFill>
                  <a:srgbClr val="191919"/>
                </a:solidFill>
              </a:rPr>
              <a:t>Public Acceptance</a:t>
            </a:r>
          </a:p>
        </p:txBody>
      </p:sp>
      <p:sp>
        <p:nvSpPr>
          <p:cNvPr id="195" name="Title 1"/>
          <p:cNvSpPr txBox="1">
            <a:spLocks/>
          </p:cNvSpPr>
          <p:nvPr/>
        </p:nvSpPr>
        <p:spPr>
          <a:xfrm>
            <a:off x="7274407" y="2801600"/>
            <a:ext cx="1546065" cy="4406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z="1100" cap="all" dirty="0">
                <a:solidFill>
                  <a:srgbClr val="191919"/>
                </a:solidFill>
              </a:rPr>
              <a:t>Human Resources Development</a:t>
            </a:r>
          </a:p>
        </p:txBody>
      </p:sp>
      <p:sp>
        <p:nvSpPr>
          <p:cNvPr id="203" name="Title 1"/>
          <p:cNvSpPr txBox="1">
            <a:spLocks/>
          </p:cNvSpPr>
          <p:nvPr/>
        </p:nvSpPr>
        <p:spPr>
          <a:xfrm>
            <a:off x="6342384" y="5417098"/>
            <a:ext cx="2046040" cy="4406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defRPr/>
            </a:pPr>
            <a:r>
              <a:rPr lang="en-US" sz="1100" cap="all" dirty="0">
                <a:solidFill>
                  <a:srgbClr val="191919"/>
                </a:solidFill>
              </a:rPr>
              <a:t>Energy </a:t>
            </a:r>
            <a:br>
              <a:rPr lang="ru-RU" sz="1100" cap="all" dirty="0">
                <a:solidFill>
                  <a:srgbClr val="191919"/>
                </a:solidFill>
              </a:rPr>
            </a:br>
            <a:r>
              <a:rPr lang="en-US" sz="1100" cap="all" dirty="0">
                <a:solidFill>
                  <a:srgbClr val="191919"/>
                </a:solidFill>
              </a:rPr>
              <a:t>Solution</a:t>
            </a:r>
          </a:p>
        </p:txBody>
      </p:sp>
      <p:sp>
        <p:nvSpPr>
          <p:cNvPr id="207" name="Title 1"/>
          <p:cNvSpPr txBox="1">
            <a:spLocks/>
          </p:cNvSpPr>
          <p:nvPr/>
        </p:nvSpPr>
        <p:spPr>
          <a:xfrm>
            <a:off x="233075" y="4178671"/>
            <a:ext cx="1718453" cy="4406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r"/>
            <a:r>
              <a:rPr lang="en-US" sz="1100" cap="all" dirty="0">
                <a:solidFill>
                  <a:srgbClr val="191919"/>
                </a:solidFill>
              </a:rPr>
              <a:t>Operation &amp; Maintenance</a:t>
            </a:r>
          </a:p>
        </p:txBody>
      </p:sp>
      <p:sp>
        <p:nvSpPr>
          <p:cNvPr id="211" name="Title 1"/>
          <p:cNvSpPr txBox="1">
            <a:spLocks/>
          </p:cNvSpPr>
          <p:nvPr/>
        </p:nvSpPr>
        <p:spPr>
          <a:xfrm>
            <a:off x="2051720" y="5419804"/>
            <a:ext cx="777006" cy="4406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r"/>
            <a:r>
              <a:rPr lang="en-US" sz="1100" cap="all" dirty="0">
                <a:solidFill>
                  <a:srgbClr val="191919"/>
                </a:solidFill>
              </a:rPr>
              <a:t>Fuel Supply</a:t>
            </a:r>
          </a:p>
        </p:txBody>
      </p:sp>
      <p:grpSp>
        <p:nvGrpSpPr>
          <p:cNvPr id="12" name="Группа 11"/>
          <p:cNvGrpSpPr/>
          <p:nvPr/>
        </p:nvGrpSpPr>
        <p:grpSpPr>
          <a:xfrm>
            <a:off x="1209823" y="2092603"/>
            <a:ext cx="6724353" cy="59616"/>
            <a:chOff x="1421563" y="2092413"/>
            <a:chExt cx="6229605" cy="59616"/>
          </a:xfrm>
        </p:grpSpPr>
        <p:sp>
          <p:nvSpPr>
            <p:cNvPr id="188" name="Rectangle 56"/>
            <p:cNvSpPr/>
            <p:nvPr/>
          </p:nvSpPr>
          <p:spPr>
            <a:xfrm>
              <a:off x="1421563" y="2092413"/>
              <a:ext cx="1568746" cy="59616"/>
            </a:xfrm>
            <a:prstGeom prst="rect">
              <a:avLst/>
            </a:prstGeom>
            <a:solidFill>
              <a:schemeClr val="accent1"/>
            </a:solidFill>
            <a:ln w="25400" cap="flat" cmpd="sng" algn="ctr">
              <a:noFill/>
              <a:prstDash val="solid"/>
            </a:ln>
            <a:effectLst/>
          </p:spPr>
          <p:txBody>
            <a:bodyPr rtlCol="0" anchor="ctr"/>
            <a:lstStyle/>
            <a:p>
              <a:pPr algn="r"/>
              <a:endParaRPr lang="en-US" sz="2400" kern="0" dirty="0">
                <a:solidFill>
                  <a:srgbClr val="7E858E"/>
                </a:solidFill>
              </a:endParaRPr>
            </a:p>
          </p:txBody>
        </p:sp>
        <p:sp>
          <p:nvSpPr>
            <p:cNvPr id="95" name="Rectangle 56"/>
            <p:cNvSpPr/>
            <p:nvPr/>
          </p:nvSpPr>
          <p:spPr>
            <a:xfrm>
              <a:off x="6082422" y="2092413"/>
              <a:ext cx="1568746" cy="59616"/>
            </a:xfrm>
            <a:prstGeom prst="rect">
              <a:avLst/>
            </a:prstGeom>
            <a:solidFill>
              <a:schemeClr val="accent2">
                <a:lumMod val="60000"/>
                <a:lumOff val="40000"/>
              </a:schemeClr>
            </a:solidFill>
            <a:ln w="25400" cap="flat" cmpd="sng" algn="ctr">
              <a:noFill/>
              <a:prstDash val="solid"/>
            </a:ln>
            <a:effectLst/>
          </p:spPr>
          <p:txBody>
            <a:bodyPr rtlCol="0" anchor="ctr"/>
            <a:lstStyle/>
            <a:p>
              <a:pPr algn="r"/>
              <a:endParaRPr lang="en-US" sz="2400" kern="0" dirty="0">
                <a:solidFill>
                  <a:srgbClr val="7E858E"/>
                </a:solidFill>
              </a:endParaRPr>
            </a:p>
          </p:txBody>
        </p:sp>
      </p:grpSp>
      <p:sp>
        <p:nvSpPr>
          <p:cNvPr id="98" name="Rectangle 56"/>
          <p:cNvSpPr/>
          <p:nvPr/>
        </p:nvSpPr>
        <p:spPr>
          <a:xfrm>
            <a:off x="635422" y="3382293"/>
            <a:ext cx="1669091" cy="59616"/>
          </a:xfrm>
          <a:prstGeom prst="rect">
            <a:avLst/>
          </a:prstGeom>
          <a:solidFill>
            <a:schemeClr val="accent2">
              <a:lumMod val="75000"/>
            </a:schemeClr>
          </a:solidFill>
          <a:ln w="25400" cap="flat" cmpd="sng" algn="ctr">
            <a:noFill/>
            <a:prstDash val="solid"/>
          </a:ln>
          <a:effectLst/>
        </p:spPr>
        <p:txBody>
          <a:bodyPr rtlCol="0" anchor="ctr"/>
          <a:lstStyle/>
          <a:p>
            <a:pPr algn="r"/>
            <a:endParaRPr lang="en-US" sz="2400" kern="0" dirty="0">
              <a:solidFill>
                <a:srgbClr val="7E858E"/>
              </a:solidFill>
            </a:endParaRPr>
          </a:p>
        </p:txBody>
      </p:sp>
      <p:sp>
        <p:nvSpPr>
          <p:cNvPr id="99" name="Rectangle 56"/>
          <p:cNvSpPr/>
          <p:nvPr/>
        </p:nvSpPr>
        <p:spPr>
          <a:xfrm>
            <a:off x="6839489" y="3382293"/>
            <a:ext cx="1669091" cy="59616"/>
          </a:xfrm>
          <a:prstGeom prst="rect">
            <a:avLst/>
          </a:prstGeom>
          <a:solidFill>
            <a:schemeClr val="bg2"/>
          </a:solidFill>
          <a:ln w="25400" cap="flat" cmpd="sng" algn="ctr">
            <a:noFill/>
            <a:prstDash val="solid"/>
          </a:ln>
          <a:effectLst/>
        </p:spPr>
        <p:txBody>
          <a:bodyPr rtlCol="0" anchor="ctr"/>
          <a:lstStyle/>
          <a:p>
            <a:pPr algn="r"/>
            <a:endParaRPr lang="en-US" sz="2400" kern="0" dirty="0">
              <a:solidFill>
                <a:srgbClr val="7E858E"/>
              </a:solidFill>
            </a:endParaRPr>
          </a:p>
        </p:txBody>
      </p:sp>
      <p:sp>
        <p:nvSpPr>
          <p:cNvPr id="101" name="Rectangle 56"/>
          <p:cNvSpPr/>
          <p:nvPr/>
        </p:nvSpPr>
        <p:spPr>
          <a:xfrm>
            <a:off x="643603" y="4671983"/>
            <a:ext cx="1832726" cy="59616"/>
          </a:xfrm>
          <a:prstGeom prst="rect">
            <a:avLst/>
          </a:prstGeom>
          <a:solidFill>
            <a:schemeClr val="bg1">
              <a:lumMod val="50000"/>
            </a:schemeClr>
          </a:solidFill>
          <a:ln w="25400" cap="flat" cmpd="sng" algn="ctr">
            <a:noFill/>
            <a:prstDash val="solid"/>
          </a:ln>
          <a:effectLst/>
        </p:spPr>
        <p:txBody>
          <a:bodyPr rtlCol="0" anchor="ctr"/>
          <a:lstStyle/>
          <a:p>
            <a:pPr algn="r"/>
            <a:endParaRPr lang="en-US" sz="2400" kern="0" dirty="0">
              <a:solidFill>
                <a:srgbClr val="7E858E"/>
              </a:solidFill>
            </a:endParaRPr>
          </a:p>
        </p:txBody>
      </p:sp>
      <p:sp>
        <p:nvSpPr>
          <p:cNvPr id="102" name="Rectangle 56"/>
          <p:cNvSpPr/>
          <p:nvPr/>
        </p:nvSpPr>
        <p:spPr>
          <a:xfrm>
            <a:off x="6667669" y="4671983"/>
            <a:ext cx="1832728" cy="59616"/>
          </a:xfrm>
          <a:prstGeom prst="rect">
            <a:avLst/>
          </a:prstGeom>
          <a:solidFill>
            <a:schemeClr val="accent4"/>
          </a:solidFill>
          <a:ln w="25400" cap="flat" cmpd="sng" algn="ctr">
            <a:noFill/>
            <a:prstDash val="solid"/>
          </a:ln>
          <a:effectLst/>
        </p:spPr>
        <p:txBody>
          <a:bodyPr rtlCol="0" anchor="ctr"/>
          <a:lstStyle/>
          <a:p>
            <a:pPr algn="r"/>
            <a:endParaRPr lang="en-US" sz="2400" kern="0" dirty="0">
              <a:solidFill>
                <a:srgbClr val="7E858E"/>
              </a:solidFill>
            </a:endParaRPr>
          </a:p>
        </p:txBody>
      </p:sp>
      <p:grpSp>
        <p:nvGrpSpPr>
          <p:cNvPr id="16" name="Группа 15"/>
          <p:cNvGrpSpPr/>
          <p:nvPr/>
        </p:nvGrpSpPr>
        <p:grpSpPr>
          <a:xfrm>
            <a:off x="1750075" y="5889664"/>
            <a:ext cx="5643850" cy="59616"/>
            <a:chOff x="1691680" y="5961672"/>
            <a:chExt cx="5643850" cy="59616"/>
          </a:xfrm>
        </p:grpSpPr>
        <p:sp>
          <p:nvSpPr>
            <p:cNvPr id="104" name="Rectangle 56"/>
            <p:cNvSpPr/>
            <p:nvPr/>
          </p:nvSpPr>
          <p:spPr>
            <a:xfrm>
              <a:off x="1691680" y="5961672"/>
              <a:ext cx="1539394" cy="59616"/>
            </a:xfrm>
            <a:prstGeom prst="rect">
              <a:avLst/>
            </a:prstGeom>
            <a:solidFill>
              <a:schemeClr val="tx2"/>
            </a:solidFill>
            <a:ln w="25400" cap="flat" cmpd="sng" algn="ctr">
              <a:noFill/>
              <a:prstDash val="solid"/>
            </a:ln>
            <a:effectLst/>
          </p:spPr>
          <p:txBody>
            <a:bodyPr rtlCol="0" anchor="ctr"/>
            <a:lstStyle/>
            <a:p>
              <a:pPr algn="r"/>
              <a:endParaRPr lang="en-US" sz="2400" kern="0" dirty="0">
                <a:solidFill>
                  <a:srgbClr val="7E858E"/>
                </a:solidFill>
              </a:endParaRPr>
            </a:p>
          </p:txBody>
        </p:sp>
        <p:sp>
          <p:nvSpPr>
            <p:cNvPr id="105" name="Rectangle 56"/>
            <p:cNvSpPr/>
            <p:nvPr/>
          </p:nvSpPr>
          <p:spPr>
            <a:xfrm>
              <a:off x="5796136" y="5961672"/>
              <a:ext cx="1539394" cy="59616"/>
            </a:xfrm>
            <a:prstGeom prst="rect">
              <a:avLst/>
            </a:prstGeom>
            <a:solidFill>
              <a:schemeClr val="accent5"/>
            </a:solidFill>
            <a:ln w="25400" cap="flat" cmpd="sng" algn="ctr">
              <a:noFill/>
              <a:prstDash val="solid"/>
            </a:ln>
            <a:effectLst/>
          </p:spPr>
          <p:txBody>
            <a:bodyPr rtlCol="0" anchor="ctr"/>
            <a:lstStyle/>
            <a:p>
              <a:pPr algn="r"/>
              <a:endParaRPr lang="en-US" sz="2400" kern="0" dirty="0">
                <a:solidFill>
                  <a:srgbClr val="7E858E"/>
                </a:solidFill>
              </a:endParaRPr>
            </a:p>
          </p:txBody>
        </p:sp>
      </p:grpSp>
      <p:graphicFrame>
        <p:nvGraphicFramePr>
          <p:cNvPr id="110" name="Chart 390"/>
          <p:cNvGraphicFramePr/>
          <p:nvPr>
            <p:extLst/>
          </p:nvPr>
        </p:nvGraphicFramePr>
        <p:xfrm>
          <a:off x="2735796" y="1700809"/>
          <a:ext cx="3672408" cy="4032448"/>
        </p:xfrm>
        <a:graphic>
          <a:graphicData uri="http://schemas.openxmlformats.org/drawingml/2006/chart">
            <c:chart xmlns:c="http://schemas.openxmlformats.org/drawingml/2006/chart" xmlns:r="http://schemas.openxmlformats.org/officeDocument/2006/relationships" r:id="rId8"/>
          </a:graphicData>
        </a:graphic>
      </p:graphicFrame>
      <p:sp>
        <p:nvSpPr>
          <p:cNvPr id="111" name="Title 1"/>
          <p:cNvSpPr txBox="1">
            <a:spLocks/>
          </p:cNvSpPr>
          <p:nvPr/>
        </p:nvSpPr>
        <p:spPr>
          <a:xfrm>
            <a:off x="3558997" y="3021939"/>
            <a:ext cx="2119498" cy="133593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r>
              <a:rPr lang="en-US" sz="1200" b="1" dirty="0">
                <a:solidFill>
                  <a:srgbClr val="FFFFFF"/>
                </a:solidFill>
              </a:rPr>
              <a:t>60%</a:t>
            </a:r>
          </a:p>
        </p:txBody>
      </p:sp>
      <p:pic>
        <p:nvPicPr>
          <p:cNvPr id="109" name="Picture 2"/>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3472677" y="2629187"/>
            <a:ext cx="2176125" cy="220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Группа 36"/>
          <p:cNvGrpSpPr/>
          <p:nvPr/>
        </p:nvGrpSpPr>
        <p:grpSpPr>
          <a:xfrm>
            <a:off x="5960001" y="1550630"/>
            <a:ext cx="471859" cy="448158"/>
            <a:chOff x="4748213" y="1423988"/>
            <a:chExt cx="695326" cy="660400"/>
          </a:xfrm>
          <a:solidFill>
            <a:schemeClr val="accent2">
              <a:lumMod val="60000"/>
              <a:lumOff val="40000"/>
            </a:schemeClr>
          </a:solidFill>
        </p:grpSpPr>
        <p:sp>
          <p:nvSpPr>
            <p:cNvPr id="38" name="Freeform 5"/>
            <p:cNvSpPr>
              <a:spLocks/>
            </p:cNvSpPr>
            <p:nvPr/>
          </p:nvSpPr>
          <p:spPr bwMode="auto">
            <a:xfrm>
              <a:off x="4886326" y="1854200"/>
              <a:ext cx="260350" cy="230188"/>
            </a:xfrm>
            <a:custGeom>
              <a:avLst/>
              <a:gdLst>
                <a:gd name="T0" fmla="*/ 95 w 164"/>
                <a:gd name="T1" fmla="*/ 5 h 145"/>
                <a:gd name="T2" fmla="*/ 95 w 164"/>
                <a:gd name="T3" fmla="*/ 5 h 145"/>
                <a:gd name="T4" fmla="*/ 73 w 164"/>
                <a:gd name="T5" fmla="*/ 3 h 145"/>
                <a:gd name="T6" fmla="*/ 50 w 164"/>
                <a:gd name="T7" fmla="*/ 1 h 145"/>
                <a:gd name="T8" fmla="*/ 25 w 164"/>
                <a:gd name="T9" fmla="*/ 0 h 145"/>
                <a:gd name="T10" fmla="*/ 0 w 164"/>
                <a:gd name="T11" fmla="*/ 1 h 145"/>
                <a:gd name="T12" fmla="*/ 145 w 164"/>
                <a:gd name="T13" fmla="*/ 145 h 145"/>
                <a:gd name="T14" fmla="*/ 145 w 164"/>
                <a:gd name="T15" fmla="*/ 145 h 145"/>
                <a:gd name="T16" fmla="*/ 153 w 164"/>
                <a:gd name="T17" fmla="*/ 136 h 145"/>
                <a:gd name="T18" fmla="*/ 158 w 164"/>
                <a:gd name="T19" fmla="*/ 125 h 145"/>
                <a:gd name="T20" fmla="*/ 162 w 164"/>
                <a:gd name="T21" fmla="*/ 114 h 145"/>
                <a:gd name="T22" fmla="*/ 164 w 164"/>
                <a:gd name="T23" fmla="*/ 100 h 145"/>
                <a:gd name="T24" fmla="*/ 162 w 164"/>
                <a:gd name="T25" fmla="*/ 89 h 145"/>
                <a:gd name="T26" fmla="*/ 158 w 164"/>
                <a:gd name="T27" fmla="*/ 77 h 145"/>
                <a:gd name="T28" fmla="*/ 153 w 164"/>
                <a:gd name="T29" fmla="*/ 66 h 145"/>
                <a:gd name="T30" fmla="*/ 145 w 164"/>
                <a:gd name="T31" fmla="*/ 57 h 145"/>
                <a:gd name="T32" fmla="*/ 95 w 164"/>
                <a:gd name="T33" fmla="*/ 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45">
                  <a:moveTo>
                    <a:pt x="95" y="5"/>
                  </a:moveTo>
                  <a:lnTo>
                    <a:pt x="95" y="5"/>
                  </a:lnTo>
                  <a:lnTo>
                    <a:pt x="73" y="3"/>
                  </a:lnTo>
                  <a:lnTo>
                    <a:pt x="50" y="1"/>
                  </a:lnTo>
                  <a:lnTo>
                    <a:pt x="25" y="0"/>
                  </a:lnTo>
                  <a:lnTo>
                    <a:pt x="0" y="1"/>
                  </a:lnTo>
                  <a:lnTo>
                    <a:pt x="145" y="145"/>
                  </a:lnTo>
                  <a:lnTo>
                    <a:pt x="145" y="145"/>
                  </a:lnTo>
                  <a:lnTo>
                    <a:pt x="153" y="136"/>
                  </a:lnTo>
                  <a:lnTo>
                    <a:pt x="158" y="125"/>
                  </a:lnTo>
                  <a:lnTo>
                    <a:pt x="162" y="114"/>
                  </a:lnTo>
                  <a:lnTo>
                    <a:pt x="164" y="100"/>
                  </a:lnTo>
                  <a:lnTo>
                    <a:pt x="162" y="89"/>
                  </a:lnTo>
                  <a:lnTo>
                    <a:pt x="158" y="77"/>
                  </a:lnTo>
                  <a:lnTo>
                    <a:pt x="153" y="66"/>
                  </a:lnTo>
                  <a:lnTo>
                    <a:pt x="145" y="57"/>
                  </a:lnTo>
                  <a:lnTo>
                    <a:pt x="9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39" name="Freeform 6"/>
            <p:cNvSpPr>
              <a:spLocks noEditPoints="1"/>
            </p:cNvSpPr>
            <p:nvPr/>
          </p:nvSpPr>
          <p:spPr bwMode="auto">
            <a:xfrm>
              <a:off x="4748213" y="1444625"/>
              <a:ext cx="538163" cy="487363"/>
            </a:xfrm>
            <a:custGeom>
              <a:avLst/>
              <a:gdLst>
                <a:gd name="T0" fmla="*/ 326 w 339"/>
                <a:gd name="T1" fmla="*/ 5 h 307"/>
                <a:gd name="T2" fmla="*/ 259 w 339"/>
                <a:gd name="T3" fmla="*/ 33 h 307"/>
                <a:gd name="T4" fmla="*/ 172 w 339"/>
                <a:gd name="T5" fmla="*/ 54 h 307"/>
                <a:gd name="T6" fmla="*/ 107 w 339"/>
                <a:gd name="T7" fmla="*/ 59 h 307"/>
                <a:gd name="T8" fmla="*/ 52 w 339"/>
                <a:gd name="T9" fmla="*/ 55 h 307"/>
                <a:gd name="T10" fmla="*/ 23 w 339"/>
                <a:gd name="T11" fmla="*/ 66 h 307"/>
                <a:gd name="T12" fmla="*/ 5 w 339"/>
                <a:gd name="T13" fmla="*/ 104 h 307"/>
                <a:gd name="T14" fmla="*/ 0 w 339"/>
                <a:gd name="T15" fmla="*/ 141 h 307"/>
                <a:gd name="T16" fmla="*/ 0 w 339"/>
                <a:gd name="T17" fmla="*/ 165 h 307"/>
                <a:gd name="T18" fmla="*/ 5 w 339"/>
                <a:gd name="T19" fmla="*/ 201 h 307"/>
                <a:gd name="T20" fmla="*/ 23 w 339"/>
                <a:gd name="T21" fmla="*/ 241 h 307"/>
                <a:gd name="T22" fmla="*/ 57 w 339"/>
                <a:gd name="T23" fmla="*/ 250 h 307"/>
                <a:gd name="T24" fmla="*/ 107 w 339"/>
                <a:gd name="T25" fmla="*/ 248 h 307"/>
                <a:gd name="T26" fmla="*/ 177 w 339"/>
                <a:gd name="T27" fmla="*/ 253 h 307"/>
                <a:gd name="T28" fmla="*/ 234 w 339"/>
                <a:gd name="T29" fmla="*/ 266 h 307"/>
                <a:gd name="T30" fmla="*/ 317 w 339"/>
                <a:gd name="T31" fmla="*/ 296 h 307"/>
                <a:gd name="T32" fmla="*/ 331 w 339"/>
                <a:gd name="T33" fmla="*/ 295 h 307"/>
                <a:gd name="T34" fmla="*/ 311 w 339"/>
                <a:gd name="T35" fmla="*/ 246 h 307"/>
                <a:gd name="T36" fmla="*/ 301 w 339"/>
                <a:gd name="T37" fmla="*/ 178 h 307"/>
                <a:gd name="T38" fmla="*/ 301 w 339"/>
                <a:gd name="T39" fmla="*/ 128 h 307"/>
                <a:gd name="T40" fmla="*/ 311 w 339"/>
                <a:gd name="T41" fmla="*/ 60 h 307"/>
                <a:gd name="T42" fmla="*/ 331 w 339"/>
                <a:gd name="T43" fmla="*/ 10 h 307"/>
                <a:gd name="T44" fmla="*/ 313 w 339"/>
                <a:gd name="T45" fmla="*/ 285 h 307"/>
                <a:gd name="T46" fmla="*/ 256 w 339"/>
                <a:gd name="T47" fmla="*/ 262 h 307"/>
                <a:gd name="T48" fmla="*/ 178 w 339"/>
                <a:gd name="T49" fmla="*/ 242 h 307"/>
                <a:gd name="T50" fmla="*/ 107 w 339"/>
                <a:gd name="T51" fmla="*/ 237 h 307"/>
                <a:gd name="T52" fmla="*/ 82 w 339"/>
                <a:gd name="T53" fmla="*/ 237 h 307"/>
                <a:gd name="T54" fmla="*/ 36 w 339"/>
                <a:gd name="T55" fmla="*/ 242 h 307"/>
                <a:gd name="T56" fmla="*/ 20 w 339"/>
                <a:gd name="T57" fmla="*/ 211 h 307"/>
                <a:gd name="T58" fmla="*/ 12 w 339"/>
                <a:gd name="T59" fmla="*/ 176 h 307"/>
                <a:gd name="T60" fmla="*/ 11 w 339"/>
                <a:gd name="T61" fmla="*/ 153 h 307"/>
                <a:gd name="T62" fmla="*/ 13 w 339"/>
                <a:gd name="T63" fmla="*/ 118 h 307"/>
                <a:gd name="T64" fmla="*/ 24 w 339"/>
                <a:gd name="T65" fmla="*/ 85 h 307"/>
                <a:gd name="T66" fmla="*/ 36 w 339"/>
                <a:gd name="T67" fmla="*/ 64 h 307"/>
                <a:gd name="T68" fmla="*/ 107 w 339"/>
                <a:gd name="T69" fmla="*/ 70 h 307"/>
                <a:gd name="T70" fmla="*/ 202 w 339"/>
                <a:gd name="T71" fmla="*/ 59 h 307"/>
                <a:gd name="T72" fmla="*/ 277 w 339"/>
                <a:gd name="T73" fmla="*/ 37 h 307"/>
                <a:gd name="T74" fmla="*/ 307 w 339"/>
                <a:gd name="T75" fmla="*/ 35 h 307"/>
                <a:gd name="T76" fmla="*/ 295 w 339"/>
                <a:gd name="T77" fmla="*/ 80 h 307"/>
                <a:gd name="T78" fmla="*/ 290 w 339"/>
                <a:gd name="T79" fmla="*/ 134 h 307"/>
                <a:gd name="T80" fmla="*/ 290 w 339"/>
                <a:gd name="T81" fmla="*/ 172 h 307"/>
                <a:gd name="T82" fmla="*/ 295 w 339"/>
                <a:gd name="T83" fmla="*/ 225 h 307"/>
                <a:gd name="T84" fmla="*/ 307 w 339"/>
                <a:gd name="T85" fmla="*/ 27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9" h="307">
                  <a:moveTo>
                    <a:pt x="339" y="0"/>
                  </a:moveTo>
                  <a:lnTo>
                    <a:pt x="339" y="0"/>
                  </a:lnTo>
                  <a:lnTo>
                    <a:pt x="326" y="5"/>
                  </a:lnTo>
                  <a:lnTo>
                    <a:pt x="309" y="13"/>
                  </a:lnTo>
                  <a:lnTo>
                    <a:pt x="286" y="22"/>
                  </a:lnTo>
                  <a:lnTo>
                    <a:pt x="259" y="33"/>
                  </a:lnTo>
                  <a:lnTo>
                    <a:pt x="227" y="42"/>
                  </a:lnTo>
                  <a:lnTo>
                    <a:pt x="191" y="51"/>
                  </a:lnTo>
                  <a:lnTo>
                    <a:pt x="172" y="54"/>
                  </a:lnTo>
                  <a:lnTo>
                    <a:pt x="150" y="56"/>
                  </a:lnTo>
                  <a:lnTo>
                    <a:pt x="129" y="58"/>
                  </a:lnTo>
                  <a:lnTo>
                    <a:pt x="107" y="59"/>
                  </a:lnTo>
                  <a:lnTo>
                    <a:pt x="107" y="59"/>
                  </a:lnTo>
                  <a:lnTo>
                    <a:pt x="70" y="58"/>
                  </a:lnTo>
                  <a:lnTo>
                    <a:pt x="52" y="55"/>
                  </a:lnTo>
                  <a:lnTo>
                    <a:pt x="32" y="53"/>
                  </a:lnTo>
                  <a:lnTo>
                    <a:pt x="32" y="53"/>
                  </a:lnTo>
                  <a:lnTo>
                    <a:pt x="23" y="66"/>
                  </a:lnTo>
                  <a:lnTo>
                    <a:pt x="16" y="79"/>
                  </a:lnTo>
                  <a:lnTo>
                    <a:pt x="11" y="92"/>
                  </a:lnTo>
                  <a:lnTo>
                    <a:pt x="5" y="104"/>
                  </a:lnTo>
                  <a:lnTo>
                    <a:pt x="3" y="117"/>
                  </a:lnTo>
                  <a:lnTo>
                    <a:pt x="0" y="129"/>
                  </a:lnTo>
                  <a:lnTo>
                    <a:pt x="0" y="141"/>
                  </a:lnTo>
                  <a:lnTo>
                    <a:pt x="0" y="153"/>
                  </a:lnTo>
                  <a:lnTo>
                    <a:pt x="0" y="153"/>
                  </a:lnTo>
                  <a:lnTo>
                    <a:pt x="0" y="165"/>
                  </a:lnTo>
                  <a:lnTo>
                    <a:pt x="0" y="176"/>
                  </a:lnTo>
                  <a:lnTo>
                    <a:pt x="3" y="190"/>
                  </a:lnTo>
                  <a:lnTo>
                    <a:pt x="5" y="201"/>
                  </a:lnTo>
                  <a:lnTo>
                    <a:pt x="11" y="215"/>
                  </a:lnTo>
                  <a:lnTo>
                    <a:pt x="16" y="228"/>
                  </a:lnTo>
                  <a:lnTo>
                    <a:pt x="23" y="241"/>
                  </a:lnTo>
                  <a:lnTo>
                    <a:pt x="32" y="254"/>
                  </a:lnTo>
                  <a:lnTo>
                    <a:pt x="32" y="254"/>
                  </a:lnTo>
                  <a:lnTo>
                    <a:pt x="57" y="250"/>
                  </a:lnTo>
                  <a:lnTo>
                    <a:pt x="82" y="248"/>
                  </a:lnTo>
                  <a:lnTo>
                    <a:pt x="82" y="248"/>
                  </a:lnTo>
                  <a:lnTo>
                    <a:pt x="107" y="248"/>
                  </a:lnTo>
                  <a:lnTo>
                    <a:pt x="107" y="248"/>
                  </a:lnTo>
                  <a:lnTo>
                    <a:pt x="143" y="249"/>
                  </a:lnTo>
                  <a:lnTo>
                    <a:pt x="177" y="253"/>
                  </a:lnTo>
                  <a:lnTo>
                    <a:pt x="177" y="253"/>
                  </a:lnTo>
                  <a:lnTo>
                    <a:pt x="207" y="258"/>
                  </a:lnTo>
                  <a:lnTo>
                    <a:pt x="234" y="266"/>
                  </a:lnTo>
                  <a:lnTo>
                    <a:pt x="259" y="274"/>
                  </a:lnTo>
                  <a:lnTo>
                    <a:pt x="281" y="282"/>
                  </a:lnTo>
                  <a:lnTo>
                    <a:pt x="317" y="296"/>
                  </a:lnTo>
                  <a:lnTo>
                    <a:pt x="339" y="307"/>
                  </a:lnTo>
                  <a:lnTo>
                    <a:pt x="339" y="307"/>
                  </a:lnTo>
                  <a:lnTo>
                    <a:pt x="331" y="295"/>
                  </a:lnTo>
                  <a:lnTo>
                    <a:pt x="323" y="282"/>
                  </a:lnTo>
                  <a:lnTo>
                    <a:pt x="317" y="265"/>
                  </a:lnTo>
                  <a:lnTo>
                    <a:pt x="311" y="246"/>
                  </a:lnTo>
                  <a:lnTo>
                    <a:pt x="306" y="225"/>
                  </a:lnTo>
                  <a:lnTo>
                    <a:pt x="303" y="203"/>
                  </a:lnTo>
                  <a:lnTo>
                    <a:pt x="301" y="178"/>
                  </a:lnTo>
                  <a:lnTo>
                    <a:pt x="301" y="153"/>
                  </a:lnTo>
                  <a:lnTo>
                    <a:pt x="301" y="153"/>
                  </a:lnTo>
                  <a:lnTo>
                    <a:pt x="301" y="128"/>
                  </a:lnTo>
                  <a:lnTo>
                    <a:pt x="303" y="104"/>
                  </a:lnTo>
                  <a:lnTo>
                    <a:pt x="306" y="82"/>
                  </a:lnTo>
                  <a:lnTo>
                    <a:pt x="311" y="60"/>
                  </a:lnTo>
                  <a:lnTo>
                    <a:pt x="317" y="41"/>
                  </a:lnTo>
                  <a:lnTo>
                    <a:pt x="323" y="25"/>
                  </a:lnTo>
                  <a:lnTo>
                    <a:pt x="331" y="10"/>
                  </a:lnTo>
                  <a:lnTo>
                    <a:pt x="339" y="0"/>
                  </a:lnTo>
                  <a:lnTo>
                    <a:pt x="339" y="0"/>
                  </a:lnTo>
                  <a:close/>
                  <a:moveTo>
                    <a:pt x="313" y="285"/>
                  </a:moveTo>
                  <a:lnTo>
                    <a:pt x="313" y="285"/>
                  </a:lnTo>
                  <a:lnTo>
                    <a:pt x="288" y="273"/>
                  </a:lnTo>
                  <a:lnTo>
                    <a:pt x="256" y="262"/>
                  </a:lnTo>
                  <a:lnTo>
                    <a:pt x="220" y="250"/>
                  </a:lnTo>
                  <a:lnTo>
                    <a:pt x="199" y="246"/>
                  </a:lnTo>
                  <a:lnTo>
                    <a:pt x="178" y="242"/>
                  </a:lnTo>
                  <a:lnTo>
                    <a:pt x="178" y="242"/>
                  </a:lnTo>
                  <a:lnTo>
                    <a:pt x="143" y="238"/>
                  </a:lnTo>
                  <a:lnTo>
                    <a:pt x="107" y="237"/>
                  </a:lnTo>
                  <a:lnTo>
                    <a:pt x="107" y="237"/>
                  </a:lnTo>
                  <a:lnTo>
                    <a:pt x="82" y="237"/>
                  </a:lnTo>
                  <a:lnTo>
                    <a:pt x="82" y="237"/>
                  </a:lnTo>
                  <a:lnTo>
                    <a:pt x="58" y="240"/>
                  </a:lnTo>
                  <a:lnTo>
                    <a:pt x="36" y="242"/>
                  </a:lnTo>
                  <a:lnTo>
                    <a:pt x="36" y="242"/>
                  </a:lnTo>
                  <a:lnTo>
                    <a:pt x="31" y="232"/>
                  </a:lnTo>
                  <a:lnTo>
                    <a:pt x="24" y="221"/>
                  </a:lnTo>
                  <a:lnTo>
                    <a:pt x="20" y="211"/>
                  </a:lnTo>
                  <a:lnTo>
                    <a:pt x="16" y="199"/>
                  </a:lnTo>
                  <a:lnTo>
                    <a:pt x="13" y="188"/>
                  </a:lnTo>
                  <a:lnTo>
                    <a:pt x="12" y="176"/>
                  </a:lnTo>
                  <a:lnTo>
                    <a:pt x="11" y="165"/>
                  </a:lnTo>
                  <a:lnTo>
                    <a:pt x="11" y="153"/>
                  </a:lnTo>
                  <a:lnTo>
                    <a:pt x="11" y="153"/>
                  </a:lnTo>
                  <a:lnTo>
                    <a:pt x="11" y="141"/>
                  </a:lnTo>
                  <a:lnTo>
                    <a:pt x="12" y="129"/>
                  </a:lnTo>
                  <a:lnTo>
                    <a:pt x="13" y="118"/>
                  </a:lnTo>
                  <a:lnTo>
                    <a:pt x="16" y="107"/>
                  </a:lnTo>
                  <a:lnTo>
                    <a:pt x="20" y="96"/>
                  </a:lnTo>
                  <a:lnTo>
                    <a:pt x="24" y="85"/>
                  </a:lnTo>
                  <a:lnTo>
                    <a:pt x="31" y="75"/>
                  </a:lnTo>
                  <a:lnTo>
                    <a:pt x="36" y="64"/>
                  </a:lnTo>
                  <a:lnTo>
                    <a:pt x="36" y="64"/>
                  </a:lnTo>
                  <a:lnTo>
                    <a:pt x="71" y="68"/>
                  </a:lnTo>
                  <a:lnTo>
                    <a:pt x="107" y="70"/>
                  </a:lnTo>
                  <a:lnTo>
                    <a:pt x="107" y="70"/>
                  </a:lnTo>
                  <a:lnTo>
                    <a:pt x="141" y="68"/>
                  </a:lnTo>
                  <a:lnTo>
                    <a:pt x="173" y="64"/>
                  </a:lnTo>
                  <a:lnTo>
                    <a:pt x="202" y="59"/>
                  </a:lnTo>
                  <a:lnTo>
                    <a:pt x="230" y="53"/>
                  </a:lnTo>
                  <a:lnTo>
                    <a:pt x="255" y="45"/>
                  </a:lnTo>
                  <a:lnTo>
                    <a:pt x="277" y="37"/>
                  </a:lnTo>
                  <a:lnTo>
                    <a:pt x="313" y="22"/>
                  </a:lnTo>
                  <a:lnTo>
                    <a:pt x="313" y="22"/>
                  </a:lnTo>
                  <a:lnTo>
                    <a:pt x="307" y="35"/>
                  </a:lnTo>
                  <a:lnTo>
                    <a:pt x="303" y="50"/>
                  </a:lnTo>
                  <a:lnTo>
                    <a:pt x="299" y="64"/>
                  </a:lnTo>
                  <a:lnTo>
                    <a:pt x="295" y="80"/>
                  </a:lnTo>
                  <a:lnTo>
                    <a:pt x="293" y="97"/>
                  </a:lnTo>
                  <a:lnTo>
                    <a:pt x="292" y="116"/>
                  </a:lnTo>
                  <a:lnTo>
                    <a:pt x="290" y="134"/>
                  </a:lnTo>
                  <a:lnTo>
                    <a:pt x="290" y="153"/>
                  </a:lnTo>
                  <a:lnTo>
                    <a:pt x="290" y="153"/>
                  </a:lnTo>
                  <a:lnTo>
                    <a:pt x="290" y="172"/>
                  </a:lnTo>
                  <a:lnTo>
                    <a:pt x="292" y="190"/>
                  </a:lnTo>
                  <a:lnTo>
                    <a:pt x="293" y="208"/>
                  </a:lnTo>
                  <a:lnTo>
                    <a:pt x="295" y="225"/>
                  </a:lnTo>
                  <a:lnTo>
                    <a:pt x="299" y="241"/>
                  </a:lnTo>
                  <a:lnTo>
                    <a:pt x="303" y="257"/>
                  </a:lnTo>
                  <a:lnTo>
                    <a:pt x="307" y="271"/>
                  </a:lnTo>
                  <a:lnTo>
                    <a:pt x="313" y="285"/>
                  </a:lnTo>
                  <a:lnTo>
                    <a:pt x="313"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40" name="Freeform 7"/>
            <p:cNvSpPr>
              <a:spLocks/>
            </p:cNvSpPr>
            <p:nvPr/>
          </p:nvSpPr>
          <p:spPr bwMode="auto">
            <a:xfrm>
              <a:off x="5248276" y="1423988"/>
              <a:ext cx="195263" cy="528638"/>
            </a:xfrm>
            <a:custGeom>
              <a:avLst/>
              <a:gdLst>
                <a:gd name="T0" fmla="*/ 60 w 123"/>
                <a:gd name="T1" fmla="*/ 0 h 333"/>
                <a:gd name="T2" fmla="*/ 49 w 123"/>
                <a:gd name="T3" fmla="*/ 1 h 333"/>
                <a:gd name="T4" fmla="*/ 40 w 123"/>
                <a:gd name="T5" fmla="*/ 8 h 333"/>
                <a:gd name="T6" fmla="*/ 23 w 123"/>
                <a:gd name="T7" fmla="*/ 30 h 333"/>
                <a:gd name="T8" fmla="*/ 8 w 123"/>
                <a:gd name="T9" fmla="*/ 66 h 333"/>
                <a:gd name="T10" fmla="*/ 0 w 123"/>
                <a:gd name="T11" fmla="*/ 110 h 333"/>
                <a:gd name="T12" fmla="*/ 11 w 123"/>
                <a:gd name="T13" fmla="*/ 108 h 333"/>
                <a:gd name="T14" fmla="*/ 23 w 123"/>
                <a:gd name="T15" fmla="*/ 106 h 333"/>
                <a:gd name="T16" fmla="*/ 37 w 123"/>
                <a:gd name="T17" fmla="*/ 108 h 333"/>
                <a:gd name="T18" fmla="*/ 52 w 123"/>
                <a:gd name="T19" fmla="*/ 113 h 333"/>
                <a:gd name="T20" fmla="*/ 62 w 123"/>
                <a:gd name="T21" fmla="*/ 121 h 333"/>
                <a:gd name="T22" fmla="*/ 73 w 123"/>
                <a:gd name="T23" fmla="*/ 133 h 333"/>
                <a:gd name="T24" fmla="*/ 77 w 123"/>
                <a:gd name="T25" fmla="*/ 139 h 333"/>
                <a:gd name="T26" fmla="*/ 82 w 123"/>
                <a:gd name="T27" fmla="*/ 156 h 333"/>
                <a:gd name="T28" fmla="*/ 82 w 123"/>
                <a:gd name="T29" fmla="*/ 166 h 333"/>
                <a:gd name="T30" fmla="*/ 81 w 123"/>
                <a:gd name="T31" fmla="*/ 178 h 333"/>
                <a:gd name="T32" fmla="*/ 78 w 123"/>
                <a:gd name="T33" fmla="*/ 189 h 333"/>
                <a:gd name="T34" fmla="*/ 74 w 123"/>
                <a:gd name="T35" fmla="*/ 197 h 333"/>
                <a:gd name="T36" fmla="*/ 62 w 123"/>
                <a:gd name="T37" fmla="*/ 211 h 333"/>
                <a:gd name="T38" fmla="*/ 49 w 123"/>
                <a:gd name="T39" fmla="*/ 220 h 333"/>
                <a:gd name="T40" fmla="*/ 32 w 123"/>
                <a:gd name="T41" fmla="*/ 225 h 333"/>
                <a:gd name="T42" fmla="*/ 23 w 123"/>
                <a:gd name="T43" fmla="*/ 226 h 333"/>
                <a:gd name="T44" fmla="*/ 0 w 123"/>
                <a:gd name="T45" fmla="*/ 221 h 333"/>
                <a:gd name="T46" fmla="*/ 4 w 123"/>
                <a:gd name="T47" fmla="*/ 245 h 333"/>
                <a:gd name="T48" fmla="*/ 15 w 123"/>
                <a:gd name="T49" fmla="*/ 286 h 333"/>
                <a:gd name="T50" fmla="*/ 31 w 123"/>
                <a:gd name="T51" fmla="*/ 315 h 333"/>
                <a:gd name="T52" fmla="*/ 44 w 123"/>
                <a:gd name="T53" fmla="*/ 328 h 333"/>
                <a:gd name="T54" fmla="*/ 54 w 123"/>
                <a:gd name="T55" fmla="*/ 333 h 333"/>
                <a:gd name="T56" fmla="*/ 60 w 123"/>
                <a:gd name="T57" fmla="*/ 333 h 333"/>
                <a:gd name="T58" fmla="*/ 73 w 123"/>
                <a:gd name="T59" fmla="*/ 329 h 333"/>
                <a:gd name="T60" fmla="*/ 85 w 123"/>
                <a:gd name="T61" fmla="*/ 320 h 333"/>
                <a:gd name="T62" fmla="*/ 95 w 123"/>
                <a:gd name="T63" fmla="*/ 304 h 333"/>
                <a:gd name="T64" fmla="*/ 104 w 123"/>
                <a:gd name="T65" fmla="*/ 284 h 333"/>
                <a:gd name="T66" fmla="*/ 118 w 123"/>
                <a:gd name="T67" fmla="*/ 232 h 333"/>
                <a:gd name="T68" fmla="*/ 123 w 123"/>
                <a:gd name="T69" fmla="*/ 166 h 333"/>
                <a:gd name="T70" fmla="*/ 122 w 123"/>
                <a:gd name="T71" fmla="*/ 133 h 333"/>
                <a:gd name="T72" fmla="*/ 112 w 123"/>
                <a:gd name="T73" fmla="*/ 72 h 333"/>
                <a:gd name="T74" fmla="*/ 99 w 123"/>
                <a:gd name="T75" fmla="*/ 37 h 333"/>
                <a:gd name="T76" fmla="*/ 90 w 123"/>
                <a:gd name="T77" fmla="*/ 19 h 333"/>
                <a:gd name="T78" fmla="*/ 78 w 123"/>
                <a:gd name="T79" fmla="*/ 6 h 333"/>
                <a:gd name="T80" fmla="*/ 66 w 123"/>
                <a:gd name="T81" fmla="*/ 0 h 333"/>
                <a:gd name="T82" fmla="*/ 60 w 123"/>
                <a:gd name="T8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333">
                  <a:moveTo>
                    <a:pt x="60" y="0"/>
                  </a:moveTo>
                  <a:lnTo>
                    <a:pt x="60" y="0"/>
                  </a:lnTo>
                  <a:lnTo>
                    <a:pt x="54" y="0"/>
                  </a:lnTo>
                  <a:lnTo>
                    <a:pt x="49" y="1"/>
                  </a:lnTo>
                  <a:lnTo>
                    <a:pt x="44" y="4"/>
                  </a:lnTo>
                  <a:lnTo>
                    <a:pt x="40" y="8"/>
                  </a:lnTo>
                  <a:lnTo>
                    <a:pt x="31" y="17"/>
                  </a:lnTo>
                  <a:lnTo>
                    <a:pt x="23" y="30"/>
                  </a:lnTo>
                  <a:lnTo>
                    <a:pt x="15" y="47"/>
                  </a:lnTo>
                  <a:lnTo>
                    <a:pt x="8" y="66"/>
                  </a:lnTo>
                  <a:lnTo>
                    <a:pt x="4" y="87"/>
                  </a:lnTo>
                  <a:lnTo>
                    <a:pt x="0" y="110"/>
                  </a:lnTo>
                  <a:lnTo>
                    <a:pt x="0" y="110"/>
                  </a:lnTo>
                  <a:lnTo>
                    <a:pt x="11" y="108"/>
                  </a:lnTo>
                  <a:lnTo>
                    <a:pt x="23" y="106"/>
                  </a:lnTo>
                  <a:lnTo>
                    <a:pt x="23" y="106"/>
                  </a:lnTo>
                  <a:lnTo>
                    <a:pt x="31" y="106"/>
                  </a:lnTo>
                  <a:lnTo>
                    <a:pt x="37" y="108"/>
                  </a:lnTo>
                  <a:lnTo>
                    <a:pt x="45" y="110"/>
                  </a:lnTo>
                  <a:lnTo>
                    <a:pt x="52" y="113"/>
                  </a:lnTo>
                  <a:lnTo>
                    <a:pt x="57" y="117"/>
                  </a:lnTo>
                  <a:lnTo>
                    <a:pt x="62" y="121"/>
                  </a:lnTo>
                  <a:lnTo>
                    <a:pt x="67" y="126"/>
                  </a:lnTo>
                  <a:lnTo>
                    <a:pt x="73" y="133"/>
                  </a:lnTo>
                  <a:lnTo>
                    <a:pt x="73" y="133"/>
                  </a:lnTo>
                  <a:lnTo>
                    <a:pt x="77" y="139"/>
                  </a:lnTo>
                  <a:lnTo>
                    <a:pt x="79" y="149"/>
                  </a:lnTo>
                  <a:lnTo>
                    <a:pt x="82" y="156"/>
                  </a:lnTo>
                  <a:lnTo>
                    <a:pt x="82" y="166"/>
                  </a:lnTo>
                  <a:lnTo>
                    <a:pt x="82" y="166"/>
                  </a:lnTo>
                  <a:lnTo>
                    <a:pt x="82" y="166"/>
                  </a:lnTo>
                  <a:lnTo>
                    <a:pt x="81" y="178"/>
                  </a:lnTo>
                  <a:lnTo>
                    <a:pt x="81" y="178"/>
                  </a:lnTo>
                  <a:lnTo>
                    <a:pt x="78" y="189"/>
                  </a:lnTo>
                  <a:lnTo>
                    <a:pt x="78" y="189"/>
                  </a:lnTo>
                  <a:lnTo>
                    <a:pt x="74" y="197"/>
                  </a:lnTo>
                  <a:lnTo>
                    <a:pt x="69" y="204"/>
                  </a:lnTo>
                  <a:lnTo>
                    <a:pt x="62" y="211"/>
                  </a:lnTo>
                  <a:lnTo>
                    <a:pt x="56" y="216"/>
                  </a:lnTo>
                  <a:lnTo>
                    <a:pt x="49" y="220"/>
                  </a:lnTo>
                  <a:lnTo>
                    <a:pt x="40" y="224"/>
                  </a:lnTo>
                  <a:lnTo>
                    <a:pt x="32" y="225"/>
                  </a:lnTo>
                  <a:lnTo>
                    <a:pt x="23" y="226"/>
                  </a:lnTo>
                  <a:lnTo>
                    <a:pt x="23" y="226"/>
                  </a:lnTo>
                  <a:lnTo>
                    <a:pt x="11" y="225"/>
                  </a:lnTo>
                  <a:lnTo>
                    <a:pt x="0" y="221"/>
                  </a:lnTo>
                  <a:lnTo>
                    <a:pt x="0" y="221"/>
                  </a:lnTo>
                  <a:lnTo>
                    <a:pt x="4" y="245"/>
                  </a:lnTo>
                  <a:lnTo>
                    <a:pt x="8" y="266"/>
                  </a:lnTo>
                  <a:lnTo>
                    <a:pt x="15" y="286"/>
                  </a:lnTo>
                  <a:lnTo>
                    <a:pt x="23" y="302"/>
                  </a:lnTo>
                  <a:lnTo>
                    <a:pt x="31" y="315"/>
                  </a:lnTo>
                  <a:lnTo>
                    <a:pt x="40" y="325"/>
                  </a:lnTo>
                  <a:lnTo>
                    <a:pt x="44" y="328"/>
                  </a:lnTo>
                  <a:lnTo>
                    <a:pt x="49" y="331"/>
                  </a:lnTo>
                  <a:lnTo>
                    <a:pt x="54" y="333"/>
                  </a:lnTo>
                  <a:lnTo>
                    <a:pt x="60" y="333"/>
                  </a:lnTo>
                  <a:lnTo>
                    <a:pt x="60" y="333"/>
                  </a:lnTo>
                  <a:lnTo>
                    <a:pt x="66" y="332"/>
                  </a:lnTo>
                  <a:lnTo>
                    <a:pt x="73" y="329"/>
                  </a:lnTo>
                  <a:lnTo>
                    <a:pt x="78" y="325"/>
                  </a:lnTo>
                  <a:lnTo>
                    <a:pt x="85" y="320"/>
                  </a:lnTo>
                  <a:lnTo>
                    <a:pt x="90" y="313"/>
                  </a:lnTo>
                  <a:lnTo>
                    <a:pt x="95" y="304"/>
                  </a:lnTo>
                  <a:lnTo>
                    <a:pt x="99" y="295"/>
                  </a:lnTo>
                  <a:lnTo>
                    <a:pt x="104" y="284"/>
                  </a:lnTo>
                  <a:lnTo>
                    <a:pt x="112" y="259"/>
                  </a:lnTo>
                  <a:lnTo>
                    <a:pt x="118" y="232"/>
                  </a:lnTo>
                  <a:lnTo>
                    <a:pt x="122" y="200"/>
                  </a:lnTo>
                  <a:lnTo>
                    <a:pt x="123" y="166"/>
                  </a:lnTo>
                  <a:lnTo>
                    <a:pt x="123" y="166"/>
                  </a:lnTo>
                  <a:lnTo>
                    <a:pt x="122" y="133"/>
                  </a:lnTo>
                  <a:lnTo>
                    <a:pt x="118" y="101"/>
                  </a:lnTo>
                  <a:lnTo>
                    <a:pt x="112" y="72"/>
                  </a:lnTo>
                  <a:lnTo>
                    <a:pt x="104" y="48"/>
                  </a:lnTo>
                  <a:lnTo>
                    <a:pt x="99" y="37"/>
                  </a:lnTo>
                  <a:lnTo>
                    <a:pt x="95" y="27"/>
                  </a:lnTo>
                  <a:lnTo>
                    <a:pt x="90" y="19"/>
                  </a:lnTo>
                  <a:lnTo>
                    <a:pt x="85" y="11"/>
                  </a:lnTo>
                  <a:lnTo>
                    <a:pt x="78" y="6"/>
                  </a:lnTo>
                  <a:lnTo>
                    <a:pt x="73" y="2"/>
                  </a:lnTo>
                  <a:lnTo>
                    <a:pt x="66" y="0"/>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grpSp>
      <p:grpSp>
        <p:nvGrpSpPr>
          <p:cNvPr id="41" name="Группа 40"/>
          <p:cNvGrpSpPr/>
          <p:nvPr/>
        </p:nvGrpSpPr>
        <p:grpSpPr>
          <a:xfrm>
            <a:off x="2001780" y="4120618"/>
            <a:ext cx="508487" cy="436308"/>
            <a:chOff x="2867026" y="5345113"/>
            <a:chExt cx="749300" cy="642938"/>
          </a:xfrm>
          <a:solidFill>
            <a:schemeClr val="bg1">
              <a:lumMod val="50000"/>
            </a:schemeClr>
          </a:solidFill>
        </p:grpSpPr>
        <p:sp>
          <p:nvSpPr>
            <p:cNvPr id="42" name="Freeform 8"/>
            <p:cNvSpPr>
              <a:spLocks noEditPoints="1"/>
            </p:cNvSpPr>
            <p:nvPr/>
          </p:nvSpPr>
          <p:spPr bwMode="auto">
            <a:xfrm>
              <a:off x="3116263" y="5446713"/>
              <a:ext cx="400050" cy="398463"/>
            </a:xfrm>
            <a:custGeom>
              <a:avLst/>
              <a:gdLst>
                <a:gd name="T0" fmla="*/ 116 w 252"/>
                <a:gd name="T1" fmla="*/ 0 h 251"/>
                <a:gd name="T2" fmla="*/ 69 w 252"/>
                <a:gd name="T3" fmla="*/ 14 h 251"/>
                <a:gd name="T4" fmla="*/ 30 w 252"/>
                <a:gd name="T5" fmla="*/ 44 h 251"/>
                <a:gd name="T6" fmla="*/ 11 w 252"/>
                <a:gd name="T7" fmla="*/ 76 h 251"/>
                <a:gd name="T8" fmla="*/ 0 w 252"/>
                <a:gd name="T9" fmla="*/ 123 h 251"/>
                <a:gd name="T10" fmla="*/ 5 w 252"/>
                <a:gd name="T11" fmla="*/ 159 h 251"/>
                <a:gd name="T12" fmla="*/ 25 w 252"/>
                <a:gd name="T13" fmla="*/ 200 h 251"/>
                <a:gd name="T14" fmla="*/ 59 w 252"/>
                <a:gd name="T15" fmla="*/ 232 h 251"/>
                <a:gd name="T16" fmla="*/ 102 w 252"/>
                <a:gd name="T17" fmla="*/ 249 h 251"/>
                <a:gd name="T18" fmla="*/ 137 w 252"/>
                <a:gd name="T19" fmla="*/ 250 h 251"/>
                <a:gd name="T20" fmla="*/ 174 w 252"/>
                <a:gd name="T21" fmla="*/ 242 h 251"/>
                <a:gd name="T22" fmla="*/ 214 w 252"/>
                <a:gd name="T23" fmla="*/ 214 h 251"/>
                <a:gd name="T24" fmla="*/ 241 w 252"/>
                <a:gd name="T25" fmla="*/ 175 h 251"/>
                <a:gd name="T26" fmla="*/ 252 w 252"/>
                <a:gd name="T27" fmla="*/ 127 h 251"/>
                <a:gd name="T28" fmla="*/ 247 w 252"/>
                <a:gd name="T29" fmla="*/ 90 h 251"/>
                <a:gd name="T30" fmla="*/ 227 w 252"/>
                <a:gd name="T31" fmla="*/ 50 h 251"/>
                <a:gd name="T32" fmla="*/ 193 w 252"/>
                <a:gd name="T33" fmla="*/ 19 h 251"/>
                <a:gd name="T34" fmla="*/ 150 w 252"/>
                <a:gd name="T35" fmla="*/ 2 h 251"/>
                <a:gd name="T36" fmla="*/ 12 w 252"/>
                <a:gd name="T37" fmla="*/ 135 h 251"/>
                <a:gd name="T38" fmla="*/ 13 w 252"/>
                <a:gd name="T39" fmla="*/ 112 h 251"/>
                <a:gd name="T40" fmla="*/ 48 w 252"/>
                <a:gd name="T41" fmla="*/ 130 h 251"/>
                <a:gd name="T42" fmla="*/ 70 w 252"/>
                <a:gd name="T43" fmla="*/ 163 h 251"/>
                <a:gd name="T44" fmla="*/ 77 w 252"/>
                <a:gd name="T45" fmla="*/ 195 h 251"/>
                <a:gd name="T46" fmla="*/ 58 w 252"/>
                <a:gd name="T47" fmla="*/ 217 h 251"/>
                <a:gd name="T48" fmla="*/ 24 w 252"/>
                <a:gd name="T49" fmla="*/ 176 h 251"/>
                <a:gd name="T50" fmla="*/ 12 w 252"/>
                <a:gd name="T51" fmla="*/ 135 h 251"/>
                <a:gd name="T52" fmla="*/ 125 w 252"/>
                <a:gd name="T53" fmla="*/ 239 h 251"/>
                <a:gd name="T54" fmla="*/ 107 w 252"/>
                <a:gd name="T55" fmla="*/ 226 h 251"/>
                <a:gd name="T56" fmla="*/ 120 w 252"/>
                <a:gd name="T57" fmla="*/ 221 h 251"/>
                <a:gd name="T58" fmla="*/ 138 w 252"/>
                <a:gd name="T59" fmla="*/ 197 h 251"/>
                <a:gd name="T60" fmla="*/ 121 w 252"/>
                <a:gd name="T61" fmla="*/ 171 h 251"/>
                <a:gd name="T62" fmla="*/ 108 w 252"/>
                <a:gd name="T63" fmla="*/ 167 h 251"/>
                <a:gd name="T64" fmla="*/ 96 w 252"/>
                <a:gd name="T65" fmla="*/ 134 h 251"/>
                <a:gd name="T66" fmla="*/ 102 w 252"/>
                <a:gd name="T67" fmla="*/ 122 h 251"/>
                <a:gd name="T68" fmla="*/ 98 w 252"/>
                <a:gd name="T69" fmla="*/ 92 h 251"/>
                <a:gd name="T70" fmla="*/ 67 w 252"/>
                <a:gd name="T71" fmla="*/ 85 h 251"/>
                <a:gd name="T72" fmla="*/ 55 w 252"/>
                <a:gd name="T73" fmla="*/ 90 h 251"/>
                <a:gd name="T74" fmla="*/ 22 w 252"/>
                <a:gd name="T75" fmla="*/ 76 h 251"/>
                <a:gd name="T76" fmla="*/ 49 w 252"/>
                <a:gd name="T77" fmla="*/ 42 h 251"/>
                <a:gd name="T78" fmla="*/ 102 w 252"/>
                <a:gd name="T79" fmla="*/ 14 h 251"/>
                <a:gd name="T80" fmla="*/ 127 w 252"/>
                <a:gd name="T81" fmla="*/ 11 h 251"/>
                <a:gd name="T82" fmla="*/ 167 w 252"/>
                <a:gd name="T83" fmla="*/ 19 h 251"/>
                <a:gd name="T84" fmla="*/ 203 w 252"/>
                <a:gd name="T85" fmla="*/ 40 h 251"/>
                <a:gd name="T86" fmla="*/ 228 w 252"/>
                <a:gd name="T87" fmla="*/ 75 h 251"/>
                <a:gd name="T88" fmla="*/ 240 w 252"/>
                <a:gd name="T89" fmla="*/ 116 h 251"/>
                <a:gd name="T90" fmla="*/ 237 w 252"/>
                <a:gd name="T91" fmla="*/ 150 h 251"/>
                <a:gd name="T92" fmla="*/ 220 w 252"/>
                <a:gd name="T93" fmla="*/ 189 h 251"/>
                <a:gd name="T94" fmla="*/ 189 w 252"/>
                <a:gd name="T95" fmla="*/ 221 h 251"/>
                <a:gd name="T96" fmla="*/ 148 w 252"/>
                <a:gd name="T97" fmla="*/ 2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 h="251">
                  <a:moveTo>
                    <a:pt x="127" y="0"/>
                  </a:moveTo>
                  <a:lnTo>
                    <a:pt x="127" y="0"/>
                  </a:lnTo>
                  <a:lnTo>
                    <a:pt x="116" y="0"/>
                  </a:lnTo>
                  <a:lnTo>
                    <a:pt x="116" y="0"/>
                  </a:lnTo>
                  <a:lnTo>
                    <a:pt x="103" y="1"/>
                  </a:lnTo>
                  <a:lnTo>
                    <a:pt x="91" y="5"/>
                  </a:lnTo>
                  <a:lnTo>
                    <a:pt x="79" y="9"/>
                  </a:lnTo>
                  <a:lnTo>
                    <a:pt x="69" y="14"/>
                  </a:lnTo>
                  <a:lnTo>
                    <a:pt x="58" y="19"/>
                  </a:lnTo>
                  <a:lnTo>
                    <a:pt x="48" y="27"/>
                  </a:lnTo>
                  <a:lnTo>
                    <a:pt x="38" y="35"/>
                  </a:lnTo>
                  <a:lnTo>
                    <a:pt x="30" y="44"/>
                  </a:lnTo>
                  <a:lnTo>
                    <a:pt x="30" y="44"/>
                  </a:lnTo>
                  <a:lnTo>
                    <a:pt x="22" y="54"/>
                  </a:lnTo>
                  <a:lnTo>
                    <a:pt x="16" y="64"/>
                  </a:lnTo>
                  <a:lnTo>
                    <a:pt x="11" y="76"/>
                  </a:lnTo>
                  <a:lnTo>
                    <a:pt x="7" y="87"/>
                  </a:lnTo>
                  <a:lnTo>
                    <a:pt x="3" y="98"/>
                  </a:lnTo>
                  <a:lnTo>
                    <a:pt x="1" y="110"/>
                  </a:lnTo>
                  <a:lnTo>
                    <a:pt x="0" y="123"/>
                  </a:lnTo>
                  <a:lnTo>
                    <a:pt x="1" y="135"/>
                  </a:lnTo>
                  <a:lnTo>
                    <a:pt x="1" y="135"/>
                  </a:lnTo>
                  <a:lnTo>
                    <a:pt x="3" y="147"/>
                  </a:lnTo>
                  <a:lnTo>
                    <a:pt x="5" y="159"/>
                  </a:lnTo>
                  <a:lnTo>
                    <a:pt x="9" y="171"/>
                  </a:lnTo>
                  <a:lnTo>
                    <a:pt x="13" y="181"/>
                  </a:lnTo>
                  <a:lnTo>
                    <a:pt x="20" y="191"/>
                  </a:lnTo>
                  <a:lnTo>
                    <a:pt x="25" y="200"/>
                  </a:lnTo>
                  <a:lnTo>
                    <a:pt x="33" y="209"/>
                  </a:lnTo>
                  <a:lnTo>
                    <a:pt x="41" y="217"/>
                  </a:lnTo>
                  <a:lnTo>
                    <a:pt x="50" y="225"/>
                  </a:lnTo>
                  <a:lnTo>
                    <a:pt x="59" y="232"/>
                  </a:lnTo>
                  <a:lnTo>
                    <a:pt x="70" y="237"/>
                  </a:lnTo>
                  <a:lnTo>
                    <a:pt x="80" y="242"/>
                  </a:lnTo>
                  <a:lnTo>
                    <a:pt x="91" y="246"/>
                  </a:lnTo>
                  <a:lnTo>
                    <a:pt x="102" y="249"/>
                  </a:lnTo>
                  <a:lnTo>
                    <a:pt x="113" y="250"/>
                  </a:lnTo>
                  <a:lnTo>
                    <a:pt x="125" y="251"/>
                  </a:lnTo>
                  <a:lnTo>
                    <a:pt x="125" y="251"/>
                  </a:lnTo>
                  <a:lnTo>
                    <a:pt x="137" y="250"/>
                  </a:lnTo>
                  <a:lnTo>
                    <a:pt x="137" y="250"/>
                  </a:lnTo>
                  <a:lnTo>
                    <a:pt x="149" y="249"/>
                  </a:lnTo>
                  <a:lnTo>
                    <a:pt x="162" y="246"/>
                  </a:lnTo>
                  <a:lnTo>
                    <a:pt x="174" y="242"/>
                  </a:lnTo>
                  <a:lnTo>
                    <a:pt x="185" y="237"/>
                  </a:lnTo>
                  <a:lnTo>
                    <a:pt x="195" y="230"/>
                  </a:lnTo>
                  <a:lnTo>
                    <a:pt x="204" y="224"/>
                  </a:lnTo>
                  <a:lnTo>
                    <a:pt x="214" y="214"/>
                  </a:lnTo>
                  <a:lnTo>
                    <a:pt x="222" y="207"/>
                  </a:lnTo>
                  <a:lnTo>
                    <a:pt x="229" y="196"/>
                  </a:lnTo>
                  <a:lnTo>
                    <a:pt x="236" y="187"/>
                  </a:lnTo>
                  <a:lnTo>
                    <a:pt x="241" y="175"/>
                  </a:lnTo>
                  <a:lnTo>
                    <a:pt x="245" y="164"/>
                  </a:lnTo>
                  <a:lnTo>
                    <a:pt x="249" y="152"/>
                  </a:lnTo>
                  <a:lnTo>
                    <a:pt x="251" y="139"/>
                  </a:lnTo>
                  <a:lnTo>
                    <a:pt x="252" y="127"/>
                  </a:lnTo>
                  <a:lnTo>
                    <a:pt x="252" y="114"/>
                  </a:lnTo>
                  <a:lnTo>
                    <a:pt x="252" y="114"/>
                  </a:lnTo>
                  <a:lnTo>
                    <a:pt x="249" y="102"/>
                  </a:lnTo>
                  <a:lnTo>
                    <a:pt x="247" y="90"/>
                  </a:lnTo>
                  <a:lnTo>
                    <a:pt x="244" y="80"/>
                  </a:lnTo>
                  <a:lnTo>
                    <a:pt x="239" y="69"/>
                  </a:lnTo>
                  <a:lnTo>
                    <a:pt x="233" y="59"/>
                  </a:lnTo>
                  <a:lnTo>
                    <a:pt x="227" y="50"/>
                  </a:lnTo>
                  <a:lnTo>
                    <a:pt x="219" y="40"/>
                  </a:lnTo>
                  <a:lnTo>
                    <a:pt x="211" y="32"/>
                  </a:lnTo>
                  <a:lnTo>
                    <a:pt x="202" y="26"/>
                  </a:lnTo>
                  <a:lnTo>
                    <a:pt x="193" y="19"/>
                  </a:lnTo>
                  <a:lnTo>
                    <a:pt x="183" y="13"/>
                  </a:lnTo>
                  <a:lnTo>
                    <a:pt x="173" y="9"/>
                  </a:lnTo>
                  <a:lnTo>
                    <a:pt x="161" y="5"/>
                  </a:lnTo>
                  <a:lnTo>
                    <a:pt x="150" y="2"/>
                  </a:lnTo>
                  <a:lnTo>
                    <a:pt x="138" y="0"/>
                  </a:lnTo>
                  <a:lnTo>
                    <a:pt x="127" y="0"/>
                  </a:lnTo>
                  <a:lnTo>
                    <a:pt x="127" y="0"/>
                  </a:lnTo>
                  <a:close/>
                  <a:moveTo>
                    <a:pt x="12" y="135"/>
                  </a:moveTo>
                  <a:lnTo>
                    <a:pt x="12" y="135"/>
                  </a:lnTo>
                  <a:lnTo>
                    <a:pt x="12" y="122"/>
                  </a:lnTo>
                  <a:lnTo>
                    <a:pt x="13" y="112"/>
                  </a:lnTo>
                  <a:lnTo>
                    <a:pt x="13" y="112"/>
                  </a:lnTo>
                  <a:lnTo>
                    <a:pt x="22" y="114"/>
                  </a:lnTo>
                  <a:lnTo>
                    <a:pt x="32" y="118"/>
                  </a:lnTo>
                  <a:lnTo>
                    <a:pt x="40" y="123"/>
                  </a:lnTo>
                  <a:lnTo>
                    <a:pt x="48" y="130"/>
                  </a:lnTo>
                  <a:lnTo>
                    <a:pt x="54" y="137"/>
                  </a:lnTo>
                  <a:lnTo>
                    <a:pt x="61" y="145"/>
                  </a:lnTo>
                  <a:lnTo>
                    <a:pt x="66" y="152"/>
                  </a:lnTo>
                  <a:lnTo>
                    <a:pt x="70" y="163"/>
                  </a:lnTo>
                  <a:lnTo>
                    <a:pt x="70" y="163"/>
                  </a:lnTo>
                  <a:lnTo>
                    <a:pt x="73" y="171"/>
                  </a:lnTo>
                  <a:lnTo>
                    <a:pt x="75" y="179"/>
                  </a:lnTo>
                  <a:lnTo>
                    <a:pt x="77" y="195"/>
                  </a:lnTo>
                  <a:lnTo>
                    <a:pt x="74" y="209"/>
                  </a:lnTo>
                  <a:lnTo>
                    <a:pt x="70" y="225"/>
                  </a:lnTo>
                  <a:lnTo>
                    <a:pt x="70" y="225"/>
                  </a:lnTo>
                  <a:lnTo>
                    <a:pt x="58" y="217"/>
                  </a:lnTo>
                  <a:lnTo>
                    <a:pt x="48" y="208"/>
                  </a:lnTo>
                  <a:lnTo>
                    <a:pt x="38" y="199"/>
                  </a:lnTo>
                  <a:lnTo>
                    <a:pt x="30" y="188"/>
                  </a:lnTo>
                  <a:lnTo>
                    <a:pt x="24" y="176"/>
                  </a:lnTo>
                  <a:lnTo>
                    <a:pt x="19" y="163"/>
                  </a:lnTo>
                  <a:lnTo>
                    <a:pt x="15" y="149"/>
                  </a:lnTo>
                  <a:lnTo>
                    <a:pt x="12" y="135"/>
                  </a:lnTo>
                  <a:lnTo>
                    <a:pt x="12" y="135"/>
                  </a:lnTo>
                  <a:close/>
                  <a:moveTo>
                    <a:pt x="136" y="239"/>
                  </a:moveTo>
                  <a:lnTo>
                    <a:pt x="136" y="239"/>
                  </a:lnTo>
                  <a:lnTo>
                    <a:pt x="125" y="239"/>
                  </a:lnTo>
                  <a:lnTo>
                    <a:pt x="125" y="239"/>
                  </a:lnTo>
                  <a:lnTo>
                    <a:pt x="115" y="238"/>
                  </a:lnTo>
                  <a:lnTo>
                    <a:pt x="103" y="237"/>
                  </a:lnTo>
                  <a:lnTo>
                    <a:pt x="103" y="237"/>
                  </a:lnTo>
                  <a:lnTo>
                    <a:pt x="107" y="226"/>
                  </a:lnTo>
                  <a:lnTo>
                    <a:pt x="107" y="226"/>
                  </a:lnTo>
                  <a:lnTo>
                    <a:pt x="109" y="225"/>
                  </a:lnTo>
                  <a:lnTo>
                    <a:pt x="120" y="221"/>
                  </a:lnTo>
                  <a:lnTo>
                    <a:pt x="120" y="221"/>
                  </a:lnTo>
                  <a:lnTo>
                    <a:pt x="128" y="217"/>
                  </a:lnTo>
                  <a:lnTo>
                    <a:pt x="133" y="212"/>
                  </a:lnTo>
                  <a:lnTo>
                    <a:pt x="137" y="205"/>
                  </a:lnTo>
                  <a:lnTo>
                    <a:pt x="138" y="197"/>
                  </a:lnTo>
                  <a:lnTo>
                    <a:pt x="137" y="189"/>
                  </a:lnTo>
                  <a:lnTo>
                    <a:pt x="135" y="181"/>
                  </a:lnTo>
                  <a:lnTo>
                    <a:pt x="129" y="176"/>
                  </a:lnTo>
                  <a:lnTo>
                    <a:pt x="121" y="171"/>
                  </a:lnTo>
                  <a:lnTo>
                    <a:pt x="111" y="168"/>
                  </a:lnTo>
                  <a:lnTo>
                    <a:pt x="111" y="168"/>
                  </a:lnTo>
                  <a:lnTo>
                    <a:pt x="108" y="167"/>
                  </a:lnTo>
                  <a:lnTo>
                    <a:pt x="108" y="167"/>
                  </a:lnTo>
                  <a:lnTo>
                    <a:pt x="108" y="162"/>
                  </a:lnTo>
                  <a:lnTo>
                    <a:pt x="108" y="162"/>
                  </a:lnTo>
                  <a:lnTo>
                    <a:pt x="103" y="147"/>
                  </a:lnTo>
                  <a:lnTo>
                    <a:pt x="96" y="134"/>
                  </a:lnTo>
                  <a:lnTo>
                    <a:pt x="96" y="134"/>
                  </a:lnTo>
                  <a:lnTo>
                    <a:pt x="98" y="131"/>
                  </a:lnTo>
                  <a:lnTo>
                    <a:pt x="102" y="122"/>
                  </a:lnTo>
                  <a:lnTo>
                    <a:pt x="102" y="122"/>
                  </a:lnTo>
                  <a:lnTo>
                    <a:pt x="104" y="113"/>
                  </a:lnTo>
                  <a:lnTo>
                    <a:pt x="104" y="105"/>
                  </a:lnTo>
                  <a:lnTo>
                    <a:pt x="102" y="98"/>
                  </a:lnTo>
                  <a:lnTo>
                    <a:pt x="98" y="92"/>
                  </a:lnTo>
                  <a:lnTo>
                    <a:pt x="91" y="87"/>
                  </a:lnTo>
                  <a:lnTo>
                    <a:pt x="84" y="84"/>
                  </a:lnTo>
                  <a:lnTo>
                    <a:pt x="77" y="83"/>
                  </a:lnTo>
                  <a:lnTo>
                    <a:pt x="67" y="85"/>
                  </a:lnTo>
                  <a:lnTo>
                    <a:pt x="58" y="89"/>
                  </a:lnTo>
                  <a:lnTo>
                    <a:pt x="58" y="89"/>
                  </a:lnTo>
                  <a:lnTo>
                    <a:pt x="55" y="90"/>
                  </a:lnTo>
                  <a:lnTo>
                    <a:pt x="55" y="90"/>
                  </a:lnTo>
                  <a:lnTo>
                    <a:pt x="40" y="83"/>
                  </a:lnTo>
                  <a:lnTo>
                    <a:pt x="22" y="76"/>
                  </a:lnTo>
                  <a:lnTo>
                    <a:pt x="22" y="76"/>
                  </a:lnTo>
                  <a:lnTo>
                    <a:pt x="22" y="76"/>
                  </a:lnTo>
                  <a:lnTo>
                    <a:pt x="22" y="76"/>
                  </a:lnTo>
                  <a:lnTo>
                    <a:pt x="30" y="64"/>
                  </a:lnTo>
                  <a:lnTo>
                    <a:pt x="38" y="52"/>
                  </a:lnTo>
                  <a:lnTo>
                    <a:pt x="49" y="42"/>
                  </a:lnTo>
                  <a:lnTo>
                    <a:pt x="61" y="32"/>
                  </a:lnTo>
                  <a:lnTo>
                    <a:pt x="73" y="25"/>
                  </a:lnTo>
                  <a:lnTo>
                    <a:pt x="87" y="18"/>
                  </a:lnTo>
                  <a:lnTo>
                    <a:pt x="102" y="14"/>
                  </a:lnTo>
                  <a:lnTo>
                    <a:pt x="116" y="11"/>
                  </a:lnTo>
                  <a:lnTo>
                    <a:pt x="116" y="11"/>
                  </a:lnTo>
                  <a:lnTo>
                    <a:pt x="127" y="11"/>
                  </a:lnTo>
                  <a:lnTo>
                    <a:pt x="127" y="11"/>
                  </a:lnTo>
                  <a:lnTo>
                    <a:pt x="137" y="11"/>
                  </a:lnTo>
                  <a:lnTo>
                    <a:pt x="148" y="13"/>
                  </a:lnTo>
                  <a:lnTo>
                    <a:pt x="158" y="15"/>
                  </a:lnTo>
                  <a:lnTo>
                    <a:pt x="167" y="19"/>
                  </a:lnTo>
                  <a:lnTo>
                    <a:pt x="178" y="23"/>
                  </a:lnTo>
                  <a:lnTo>
                    <a:pt x="186" y="29"/>
                  </a:lnTo>
                  <a:lnTo>
                    <a:pt x="195" y="34"/>
                  </a:lnTo>
                  <a:lnTo>
                    <a:pt x="203" y="40"/>
                  </a:lnTo>
                  <a:lnTo>
                    <a:pt x="211" y="48"/>
                  </a:lnTo>
                  <a:lnTo>
                    <a:pt x="218" y="56"/>
                  </a:lnTo>
                  <a:lnTo>
                    <a:pt x="223" y="65"/>
                  </a:lnTo>
                  <a:lnTo>
                    <a:pt x="228" y="75"/>
                  </a:lnTo>
                  <a:lnTo>
                    <a:pt x="232" y="84"/>
                  </a:lnTo>
                  <a:lnTo>
                    <a:pt x="236" y="94"/>
                  </a:lnTo>
                  <a:lnTo>
                    <a:pt x="239" y="105"/>
                  </a:lnTo>
                  <a:lnTo>
                    <a:pt x="240" y="116"/>
                  </a:lnTo>
                  <a:lnTo>
                    <a:pt x="240" y="116"/>
                  </a:lnTo>
                  <a:lnTo>
                    <a:pt x="240" y="127"/>
                  </a:lnTo>
                  <a:lnTo>
                    <a:pt x="240" y="138"/>
                  </a:lnTo>
                  <a:lnTo>
                    <a:pt x="237" y="150"/>
                  </a:lnTo>
                  <a:lnTo>
                    <a:pt x="235" y="160"/>
                  </a:lnTo>
                  <a:lnTo>
                    <a:pt x="231" y="171"/>
                  </a:lnTo>
                  <a:lnTo>
                    <a:pt x="225" y="180"/>
                  </a:lnTo>
                  <a:lnTo>
                    <a:pt x="220" y="189"/>
                  </a:lnTo>
                  <a:lnTo>
                    <a:pt x="214" y="199"/>
                  </a:lnTo>
                  <a:lnTo>
                    <a:pt x="206" y="207"/>
                  </a:lnTo>
                  <a:lnTo>
                    <a:pt x="198" y="214"/>
                  </a:lnTo>
                  <a:lnTo>
                    <a:pt x="189" y="221"/>
                  </a:lnTo>
                  <a:lnTo>
                    <a:pt x="179" y="226"/>
                  </a:lnTo>
                  <a:lnTo>
                    <a:pt x="169" y="230"/>
                  </a:lnTo>
                  <a:lnTo>
                    <a:pt x="158" y="234"/>
                  </a:lnTo>
                  <a:lnTo>
                    <a:pt x="148" y="237"/>
                  </a:lnTo>
                  <a:lnTo>
                    <a:pt x="136" y="239"/>
                  </a:lnTo>
                  <a:lnTo>
                    <a:pt x="13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43" name="Freeform 9"/>
            <p:cNvSpPr>
              <a:spLocks noEditPoints="1"/>
            </p:cNvSpPr>
            <p:nvPr/>
          </p:nvSpPr>
          <p:spPr bwMode="auto">
            <a:xfrm>
              <a:off x="2867026" y="5345113"/>
              <a:ext cx="749300" cy="642938"/>
            </a:xfrm>
            <a:custGeom>
              <a:avLst/>
              <a:gdLst>
                <a:gd name="T0" fmla="*/ 440 w 472"/>
                <a:gd name="T1" fmla="*/ 152 h 405"/>
                <a:gd name="T2" fmla="*/ 462 w 472"/>
                <a:gd name="T3" fmla="*/ 110 h 405"/>
                <a:gd name="T4" fmla="*/ 408 w 472"/>
                <a:gd name="T5" fmla="*/ 82 h 405"/>
                <a:gd name="T6" fmla="*/ 368 w 472"/>
                <a:gd name="T7" fmla="*/ 48 h 405"/>
                <a:gd name="T8" fmla="*/ 339 w 472"/>
                <a:gd name="T9" fmla="*/ 0 h 405"/>
                <a:gd name="T10" fmla="*/ 293 w 472"/>
                <a:gd name="T11" fmla="*/ 28 h 405"/>
                <a:gd name="T12" fmla="*/ 243 w 472"/>
                <a:gd name="T13" fmla="*/ 29 h 405"/>
                <a:gd name="T14" fmla="*/ 195 w 472"/>
                <a:gd name="T15" fmla="*/ 13 h 405"/>
                <a:gd name="T16" fmla="*/ 176 w 472"/>
                <a:gd name="T17" fmla="*/ 67 h 405"/>
                <a:gd name="T18" fmla="*/ 128 w 472"/>
                <a:gd name="T19" fmla="*/ 104 h 405"/>
                <a:gd name="T20" fmla="*/ 95 w 472"/>
                <a:gd name="T21" fmla="*/ 148 h 405"/>
                <a:gd name="T22" fmla="*/ 46 w 472"/>
                <a:gd name="T23" fmla="*/ 151 h 405"/>
                <a:gd name="T24" fmla="*/ 37 w 472"/>
                <a:gd name="T25" fmla="*/ 209 h 405"/>
                <a:gd name="T26" fmla="*/ 0 w 472"/>
                <a:gd name="T27" fmla="*/ 253 h 405"/>
                <a:gd name="T28" fmla="*/ 31 w 472"/>
                <a:gd name="T29" fmla="*/ 289 h 405"/>
                <a:gd name="T30" fmla="*/ 33 w 472"/>
                <a:gd name="T31" fmla="*/ 346 h 405"/>
                <a:gd name="T32" fmla="*/ 83 w 472"/>
                <a:gd name="T33" fmla="*/ 360 h 405"/>
                <a:gd name="T34" fmla="*/ 129 w 472"/>
                <a:gd name="T35" fmla="*/ 400 h 405"/>
                <a:gd name="T36" fmla="*/ 174 w 472"/>
                <a:gd name="T37" fmla="*/ 376 h 405"/>
                <a:gd name="T38" fmla="*/ 226 w 472"/>
                <a:gd name="T39" fmla="*/ 377 h 405"/>
                <a:gd name="T40" fmla="*/ 273 w 472"/>
                <a:gd name="T41" fmla="*/ 351 h 405"/>
                <a:gd name="T42" fmla="*/ 323 w 472"/>
                <a:gd name="T43" fmla="*/ 350 h 405"/>
                <a:gd name="T44" fmla="*/ 372 w 472"/>
                <a:gd name="T45" fmla="*/ 365 h 405"/>
                <a:gd name="T46" fmla="*/ 390 w 472"/>
                <a:gd name="T47" fmla="*/ 310 h 405"/>
                <a:gd name="T48" fmla="*/ 438 w 472"/>
                <a:gd name="T49" fmla="*/ 273 h 405"/>
                <a:gd name="T50" fmla="*/ 472 w 472"/>
                <a:gd name="T51" fmla="*/ 234 h 405"/>
                <a:gd name="T52" fmla="*/ 170 w 472"/>
                <a:gd name="T53" fmla="*/ 340 h 405"/>
                <a:gd name="T54" fmla="*/ 86 w 472"/>
                <a:gd name="T55" fmla="*/ 317 h 405"/>
                <a:gd name="T56" fmla="*/ 62 w 472"/>
                <a:gd name="T57" fmla="*/ 255 h 405"/>
                <a:gd name="T58" fmla="*/ 108 w 472"/>
                <a:gd name="T59" fmla="*/ 181 h 405"/>
                <a:gd name="T60" fmla="*/ 123 w 472"/>
                <a:gd name="T61" fmla="*/ 206 h 405"/>
                <a:gd name="T62" fmla="*/ 104 w 472"/>
                <a:gd name="T63" fmla="*/ 259 h 405"/>
                <a:gd name="T64" fmla="*/ 144 w 472"/>
                <a:gd name="T65" fmla="*/ 298 h 405"/>
                <a:gd name="T66" fmla="*/ 198 w 472"/>
                <a:gd name="T67" fmla="*/ 326 h 405"/>
                <a:gd name="T68" fmla="*/ 438 w 472"/>
                <a:gd name="T69" fmla="*/ 261 h 405"/>
                <a:gd name="T70" fmla="*/ 379 w 472"/>
                <a:gd name="T71" fmla="*/ 305 h 405"/>
                <a:gd name="T72" fmla="*/ 376 w 472"/>
                <a:gd name="T73" fmla="*/ 348 h 405"/>
                <a:gd name="T74" fmla="*/ 344 w 472"/>
                <a:gd name="T75" fmla="*/ 352 h 405"/>
                <a:gd name="T76" fmla="*/ 284 w 472"/>
                <a:gd name="T77" fmla="*/ 339 h 405"/>
                <a:gd name="T78" fmla="*/ 253 w 472"/>
                <a:gd name="T79" fmla="*/ 358 h 405"/>
                <a:gd name="T80" fmla="*/ 218 w 472"/>
                <a:gd name="T81" fmla="*/ 361 h 405"/>
                <a:gd name="T82" fmla="*/ 205 w 472"/>
                <a:gd name="T83" fmla="*/ 317 h 405"/>
                <a:gd name="T84" fmla="*/ 143 w 472"/>
                <a:gd name="T85" fmla="*/ 286 h 405"/>
                <a:gd name="T86" fmla="*/ 116 w 472"/>
                <a:gd name="T87" fmla="*/ 259 h 405"/>
                <a:gd name="T88" fmla="*/ 133 w 472"/>
                <a:gd name="T89" fmla="*/ 205 h 405"/>
                <a:gd name="T90" fmla="*/ 115 w 472"/>
                <a:gd name="T91" fmla="*/ 158 h 405"/>
                <a:gd name="T92" fmla="*/ 128 w 472"/>
                <a:gd name="T93" fmla="*/ 116 h 405"/>
                <a:gd name="T94" fmla="*/ 176 w 472"/>
                <a:gd name="T95" fmla="*/ 85 h 405"/>
                <a:gd name="T96" fmla="*/ 186 w 472"/>
                <a:gd name="T97" fmla="*/ 37 h 405"/>
                <a:gd name="T98" fmla="*/ 214 w 472"/>
                <a:gd name="T99" fmla="*/ 23 h 405"/>
                <a:gd name="T100" fmla="*/ 249 w 472"/>
                <a:gd name="T101" fmla="*/ 42 h 405"/>
                <a:gd name="T102" fmla="*/ 301 w 472"/>
                <a:gd name="T103" fmla="*/ 36 h 405"/>
                <a:gd name="T104" fmla="*/ 340 w 472"/>
                <a:gd name="T105" fmla="*/ 13 h 405"/>
                <a:gd name="T106" fmla="*/ 356 w 472"/>
                <a:gd name="T107" fmla="*/ 53 h 405"/>
                <a:gd name="T108" fmla="*/ 405 w 472"/>
                <a:gd name="T109" fmla="*/ 94 h 405"/>
                <a:gd name="T110" fmla="*/ 448 w 472"/>
                <a:gd name="T111" fmla="*/ 106 h 405"/>
                <a:gd name="T112" fmla="*/ 427 w 472"/>
                <a:gd name="T113" fmla="*/ 149 h 405"/>
                <a:gd name="T114" fmla="*/ 437 w 472"/>
                <a:gd name="T115" fmla="*/ 20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405">
                  <a:moveTo>
                    <a:pt x="459" y="210"/>
                  </a:moveTo>
                  <a:lnTo>
                    <a:pt x="447" y="202"/>
                  </a:lnTo>
                  <a:lnTo>
                    <a:pt x="447" y="202"/>
                  </a:lnTo>
                  <a:lnTo>
                    <a:pt x="444" y="199"/>
                  </a:lnTo>
                  <a:lnTo>
                    <a:pt x="444" y="199"/>
                  </a:lnTo>
                  <a:lnTo>
                    <a:pt x="444" y="193"/>
                  </a:lnTo>
                  <a:lnTo>
                    <a:pt x="444" y="193"/>
                  </a:lnTo>
                  <a:lnTo>
                    <a:pt x="444" y="172"/>
                  </a:lnTo>
                  <a:lnTo>
                    <a:pt x="440" y="152"/>
                  </a:lnTo>
                  <a:lnTo>
                    <a:pt x="440" y="152"/>
                  </a:lnTo>
                  <a:lnTo>
                    <a:pt x="443" y="149"/>
                  </a:lnTo>
                  <a:lnTo>
                    <a:pt x="452" y="139"/>
                  </a:lnTo>
                  <a:lnTo>
                    <a:pt x="452" y="139"/>
                  </a:lnTo>
                  <a:lnTo>
                    <a:pt x="456" y="135"/>
                  </a:lnTo>
                  <a:lnTo>
                    <a:pt x="459" y="129"/>
                  </a:lnTo>
                  <a:lnTo>
                    <a:pt x="460" y="125"/>
                  </a:lnTo>
                  <a:lnTo>
                    <a:pt x="462" y="120"/>
                  </a:lnTo>
                  <a:lnTo>
                    <a:pt x="462" y="110"/>
                  </a:lnTo>
                  <a:lnTo>
                    <a:pt x="459" y="100"/>
                  </a:lnTo>
                  <a:lnTo>
                    <a:pt x="454" y="93"/>
                  </a:lnTo>
                  <a:lnTo>
                    <a:pt x="447" y="86"/>
                  </a:lnTo>
                  <a:lnTo>
                    <a:pt x="438" y="81"/>
                  </a:lnTo>
                  <a:lnTo>
                    <a:pt x="433" y="79"/>
                  </a:lnTo>
                  <a:lnTo>
                    <a:pt x="427" y="79"/>
                  </a:lnTo>
                  <a:lnTo>
                    <a:pt x="427" y="79"/>
                  </a:lnTo>
                  <a:lnTo>
                    <a:pt x="422" y="79"/>
                  </a:lnTo>
                  <a:lnTo>
                    <a:pt x="408" y="82"/>
                  </a:lnTo>
                  <a:lnTo>
                    <a:pt x="408" y="82"/>
                  </a:lnTo>
                  <a:lnTo>
                    <a:pt x="404" y="82"/>
                  </a:lnTo>
                  <a:lnTo>
                    <a:pt x="404" y="82"/>
                  </a:lnTo>
                  <a:lnTo>
                    <a:pt x="396" y="74"/>
                  </a:lnTo>
                  <a:lnTo>
                    <a:pt x="388" y="66"/>
                  </a:lnTo>
                  <a:lnTo>
                    <a:pt x="379" y="58"/>
                  </a:lnTo>
                  <a:lnTo>
                    <a:pt x="368" y="52"/>
                  </a:lnTo>
                  <a:lnTo>
                    <a:pt x="368" y="52"/>
                  </a:lnTo>
                  <a:lnTo>
                    <a:pt x="368" y="48"/>
                  </a:lnTo>
                  <a:lnTo>
                    <a:pt x="368" y="35"/>
                  </a:lnTo>
                  <a:lnTo>
                    <a:pt x="368" y="35"/>
                  </a:lnTo>
                  <a:lnTo>
                    <a:pt x="367" y="27"/>
                  </a:lnTo>
                  <a:lnTo>
                    <a:pt x="364" y="20"/>
                  </a:lnTo>
                  <a:lnTo>
                    <a:pt x="360" y="13"/>
                  </a:lnTo>
                  <a:lnTo>
                    <a:pt x="356" y="9"/>
                  </a:lnTo>
                  <a:lnTo>
                    <a:pt x="351" y="6"/>
                  </a:lnTo>
                  <a:lnTo>
                    <a:pt x="344" y="2"/>
                  </a:lnTo>
                  <a:lnTo>
                    <a:pt x="339" y="0"/>
                  </a:lnTo>
                  <a:lnTo>
                    <a:pt x="332" y="0"/>
                  </a:lnTo>
                  <a:lnTo>
                    <a:pt x="332" y="0"/>
                  </a:lnTo>
                  <a:lnTo>
                    <a:pt x="324" y="0"/>
                  </a:lnTo>
                  <a:lnTo>
                    <a:pt x="317" y="3"/>
                  </a:lnTo>
                  <a:lnTo>
                    <a:pt x="310" y="7"/>
                  </a:lnTo>
                  <a:lnTo>
                    <a:pt x="303" y="13"/>
                  </a:lnTo>
                  <a:lnTo>
                    <a:pt x="295" y="25"/>
                  </a:lnTo>
                  <a:lnTo>
                    <a:pt x="295" y="25"/>
                  </a:lnTo>
                  <a:lnTo>
                    <a:pt x="293" y="28"/>
                  </a:lnTo>
                  <a:lnTo>
                    <a:pt x="293" y="28"/>
                  </a:lnTo>
                  <a:lnTo>
                    <a:pt x="288" y="28"/>
                  </a:lnTo>
                  <a:lnTo>
                    <a:pt x="288" y="28"/>
                  </a:lnTo>
                  <a:lnTo>
                    <a:pt x="284" y="28"/>
                  </a:lnTo>
                  <a:lnTo>
                    <a:pt x="284" y="28"/>
                  </a:lnTo>
                  <a:lnTo>
                    <a:pt x="264" y="28"/>
                  </a:lnTo>
                  <a:lnTo>
                    <a:pt x="247" y="32"/>
                  </a:lnTo>
                  <a:lnTo>
                    <a:pt x="247" y="32"/>
                  </a:lnTo>
                  <a:lnTo>
                    <a:pt x="243" y="29"/>
                  </a:lnTo>
                  <a:lnTo>
                    <a:pt x="234" y="20"/>
                  </a:lnTo>
                  <a:lnTo>
                    <a:pt x="234" y="20"/>
                  </a:lnTo>
                  <a:lnTo>
                    <a:pt x="227" y="15"/>
                  </a:lnTo>
                  <a:lnTo>
                    <a:pt x="222" y="12"/>
                  </a:lnTo>
                  <a:lnTo>
                    <a:pt x="215" y="11"/>
                  </a:lnTo>
                  <a:lnTo>
                    <a:pt x="208" y="9"/>
                  </a:lnTo>
                  <a:lnTo>
                    <a:pt x="208" y="9"/>
                  </a:lnTo>
                  <a:lnTo>
                    <a:pt x="202" y="11"/>
                  </a:lnTo>
                  <a:lnTo>
                    <a:pt x="195" y="13"/>
                  </a:lnTo>
                  <a:lnTo>
                    <a:pt x="189" y="16"/>
                  </a:lnTo>
                  <a:lnTo>
                    <a:pt x="183" y="21"/>
                  </a:lnTo>
                  <a:lnTo>
                    <a:pt x="178" y="28"/>
                  </a:lnTo>
                  <a:lnTo>
                    <a:pt x="176" y="35"/>
                  </a:lnTo>
                  <a:lnTo>
                    <a:pt x="174" y="42"/>
                  </a:lnTo>
                  <a:lnTo>
                    <a:pt x="174" y="50"/>
                  </a:lnTo>
                  <a:lnTo>
                    <a:pt x="176" y="64"/>
                  </a:lnTo>
                  <a:lnTo>
                    <a:pt x="176" y="64"/>
                  </a:lnTo>
                  <a:lnTo>
                    <a:pt x="176" y="67"/>
                  </a:lnTo>
                  <a:lnTo>
                    <a:pt x="176" y="67"/>
                  </a:lnTo>
                  <a:lnTo>
                    <a:pt x="168" y="77"/>
                  </a:lnTo>
                  <a:lnTo>
                    <a:pt x="160" y="85"/>
                  </a:lnTo>
                  <a:lnTo>
                    <a:pt x="152" y="94"/>
                  </a:lnTo>
                  <a:lnTo>
                    <a:pt x="145" y="104"/>
                  </a:lnTo>
                  <a:lnTo>
                    <a:pt x="145" y="104"/>
                  </a:lnTo>
                  <a:lnTo>
                    <a:pt x="141" y="104"/>
                  </a:lnTo>
                  <a:lnTo>
                    <a:pt x="128" y="104"/>
                  </a:lnTo>
                  <a:lnTo>
                    <a:pt x="128" y="104"/>
                  </a:lnTo>
                  <a:lnTo>
                    <a:pt x="119" y="106"/>
                  </a:lnTo>
                  <a:lnTo>
                    <a:pt x="112" y="110"/>
                  </a:lnTo>
                  <a:lnTo>
                    <a:pt x="106" y="114"/>
                  </a:lnTo>
                  <a:lnTo>
                    <a:pt x="100" y="119"/>
                  </a:lnTo>
                  <a:lnTo>
                    <a:pt x="96" y="125"/>
                  </a:lnTo>
                  <a:lnTo>
                    <a:pt x="94" y="133"/>
                  </a:lnTo>
                  <a:lnTo>
                    <a:pt x="94" y="141"/>
                  </a:lnTo>
                  <a:lnTo>
                    <a:pt x="95" y="148"/>
                  </a:lnTo>
                  <a:lnTo>
                    <a:pt x="95" y="148"/>
                  </a:lnTo>
                  <a:lnTo>
                    <a:pt x="89" y="152"/>
                  </a:lnTo>
                  <a:lnTo>
                    <a:pt x="89" y="152"/>
                  </a:lnTo>
                  <a:lnTo>
                    <a:pt x="86" y="151"/>
                  </a:lnTo>
                  <a:lnTo>
                    <a:pt x="75" y="145"/>
                  </a:lnTo>
                  <a:lnTo>
                    <a:pt x="75" y="145"/>
                  </a:lnTo>
                  <a:lnTo>
                    <a:pt x="67" y="143"/>
                  </a:lnTo>
                  <a:lnTo>
                    <a:pt x="60" y="143"/>
                  </a:lnTo>
                  <a:lnTo>
                    <a:pt x="52" y="145"/>
                  </a:lnTo>
                  <a:lnTo>
                    <a:pt x="46" y="151"/>
                  </a:lnTo>
                  <a:lnTo>
                    <a:pt x="41" y="156"/>
                  </a:lnTo>
                  <a:lnTo>
                    <a:pt x="38" y="164"/>
                  </a:lnTo>
                  <a:lnTo>
                    <a:pt x="37" y="172"/>
                  </a:lnTo>
                  <a:lnTo>
                    <a:pt x="40" y="181"/>
                  </a:lnTo>
                  <a:lnTo>
                    <a:pt x="44" y="190"/>
                  </a:lnTo>
                  <a:lnTo>
                    <a:pt x="44" y="190"/>
                  </a:lnTo>
                  <a:lnTo>
                    <a:pt x="45" y="193"/>
                  </a:lnTo>
                  <a:lnTo>
                    <a:pt x="45" y="193"/>
                  </a:lnTo>
                  <a:lnTo>
                    <a:pt x="37" y="209"/>
                  </a:lnTo>
                  <a:lnTo>
                    <a:pt x="31" y="224"/>
                  </a:lnTo>
                  <a:lnTo>
                    <a:pt x="31" y="224"/>
                  </a:lnTo>
                  <a:lnTo>
                    <a:pt x="28" y="226"/>
                  </a:lnTo>
                  <a:lnTo>
                    <a:pt x="19" y="230"/>
                  </a:lnTo>
                  <a:lnTo>
                    <a:pt x="19" y="230"/>
                  </a:lnTo>
                  <a:lnTo>
                    <a:pt x="11" y="234"/>
                  </a:lnTo>
                  <a:lnTo>
                    <a:pt x="4" y="239"/>
                  </a:lnTo>
                  <a:lnTo>
                    <a:pt x="2" y="245"/>
                  </a:lnTo>
                  <a:lnTo>
                    <a:pt x="0" y="253"/>
                  </a:lnTo>
                  <a:lnTo>
                    <a:pt x="0" y="261"/>
                  </a:lnTo>
                  <a:lnTo>
                    <a:pt x="4" y="269"/>
                  </a:lnTo>
                  <a:lnTo>
                    <a:pt x="9" y="274"/>
                  </a:lnTo>
                  <a:lnTo>
                    <a:pt x="17" y="280"/>
                  </a:lnTo>
                  <a:lnTo>
                    <a:pt x="27" y="282"/>
                  </a:lnTo>
                  <a:lnTo>
                    <a:pt x="27" y="282"/>
                  </a:lnTo>
                  <a:lnTo>
                    <a:pt x="29" y="284"/>
                  </a:lnTo>
                  <a:lnTo>
                    <a:pt x="29" y="284"/>
                  </a:lnTo>
                  <a:lnTo>
                    <a:pt x="31" y="289"/>
                  </a:lnTo>
                  <a:lnTo>
                    <a:pt x="31" y="289"/>
                  </a:lnTo>
                  <a:lnTo>
                    <a:pt x="36" y="303"/>
                  </a:lnTo>
                  <a:lnTo>
                    <a:pt x="42" y="317"/>
                  </a:lnTo>
                  <a:lnTo>
                    <a:pt x="42" y="317"/>
                  </a:lnTo>
                  <a:lnTo>
                    <a:pt x="41" y="319"/>
                  </a:lnTo>
                  <a:lnTo>
                    <a:pt x="36" y="329"/>
                  </a:lnTo>
                  <a:lnTo>
                    <a:pt x="36" y="329"/>
                  </a:lnTo>
                  <a:lnTo>
                    <a:pt x="33" y="338"/>
                  </a:lnTo>
                  <a:lnTo>
                    <a:pt x="33" y="346"/>
                  </a:lnTo>
                  <a:lnTo>
                    <a:pt x="36" y="352"/>
                  </a:lnTo>
                  <a:lnTo>
                    <a:pt x="41" y="359"/>
                  </a:lnTo>
                  <a:lnTo>
                    <a:pt x="46" y="364"/>
                  </a:lnTo>
                  <a:lnTo>
                    <a:pt x="54" y="367"/>
                  </a:lnTo>
                  <a:lnTo>
                    <a:pt x="62" y="367"/>
                  </a:lnTo>
                  <a:lnTo>
                    <a:pt x="70" y="365"/>
                  </a:lnTo>
                  <a:lnTo>
                    <a:pt x="81" y="361"/>
                  </a:lnTo>
                  <a:lnTo>
                    <a:pt x="81" y="361"/>
                  </a:lnTo>
                  <a:lnTo>
                    <a:pt x="83" y="360"/>
                  </a:lnTo>
                  <a:lnTo>
                    <a:pt x="83" y="360"/>
                  </a:lnTo>
                  <a:lnTo>
                    <a:pt x="99" y="368"/>
                  </a:lnTo>
                  <a:lnTo>
                    <a:pt x="115" y="375"/>
                  </a:lnTo>
                  <a:lnTo>
                    <a:pt x="115" y="375"/>
                  </a:lnTo>
                  <a:lnTo>
                    <a:pt x="116" y="377"/>
                  </a:lnTo>
                  <a:lnTo>
                    <a:pt x="119" y="387"/>
                  </a:lnTo>
                  <a:lnTo>
                    <a:pt x="119" y="387"/>
                  </a:lnTo>
                  <a:lnTo>
                    <a:pt x="123" y="394"/>
                  </a:lnTo>
                  <a:lnTo>
                    <a:pt x="129" y="400"/>
                  </a:lnTo>
                  <a:lnTo>
                    <a:pt x="136" y="404"/>
                  </a:lnTo>
                  <a:lnTo>
                    <a:pt x="144" y="405"/>
                  </a:lnTo>
                  <a:lnTo>
                    <a:pt x="152" y="404"/>
                  </a:lnTo>
                  <a:lnTo>
                    <a:pt x="158" y="401"/>
                  </a:lnTo>
                  <a:lnTo>
                    <a:pt x="165" y="396"/>
                  </a:lnTo>
                  <a:lnTo>
                    <a:pt x="169" y="388"/>
                  </a:lnTo>
                  <a:lnTo>
                    <a:pt x="173" y="379"/>
                  </a:lnTo>
                  <a:lnTo>
                    <a:pt x="173" y="379"/>
                  </a:lnTo>
                  <a:lnTo>
                    <a:pt x="174" y="376"/>
                  </a:lnTo>
                  <a:lnTo>
                    <a:pt x="174" y="376"/>
                  </a:lnTo>
                  <a:lnTo>
                    <a:pt x="178" y="375"/>
                  </a:lnTo>
                  <a:lnTo>
                    <a:pt x="178" y="375"/>
                  </a:lnTo>
                  <a:lnTo>
                    <a:pt x="193" y="369"/>
                  </a:lnTo>
                  <a:lnTo>
                    <a:pt x="206" y="364"/>
                  </a:lnTo>
                  <a:lnTo>
                    <a:pt x="206" y="364"/>
                  </a:lnTo>
                  <a:lnTo>
                    <a:pt x="211" y="369"/>
                  </a:lnTo>
                  <a:lnTo>
                    <a:pt x="218" y="375"/>
                  </a:lnTo>
                  <a:lnTo>
                    <a:pt x="226" y="377"/>
                  </a:lnTo>
                  <a:lnTo>
                    <a:pt x="235" y="379"/>
                  </a:lnTo>
                  <a:lnTo>
                    <a:pt x="235" y="379"/>
                  </a:lnTo>
                  <a:lnTo>
                    <a:pt x="241" y="377"/>
                  </a:lnTo>
                  <a:lnTo>
                    <a:pt x="249" y="375"/>
                  </a:lnTo>
                  <a:lnTo>
                    <a:pt x="256" y="371"/>
                  </a:lnTo>
                  <a:lnTo>
                    <a:pt x="263" y="364"/>
                  </a:lnTo>
                  <a:lnTo>
                    <a:pt x="270" y="354"/>
                  </a:lnTo>
                  <a:lnTo>
                    <a:pt x="270" y="354"/>
                  </a:lnTo>
                  <a:lnTo>
                    <a:pt x="273" y="351"/>
                  </a:lnTo>
                  <a:lnTo>
                    <a:pt x="273" y="351"/>
                  </a:lnTo>
                  <a:lnTo>
                    <a:pt x="280" y="351"/>
                  </a:lnTo>
                  <a:lnTo>
                    <a:pt x="280" y="351"/>
                  </a:lnTo>
                  <a:lnTo>
                    <a:pt x="284" y="351"/>
                  </a:lnTo>
                  <a:lnTo>
                    <a:pt x="284" y="351"/>
                  </a:lnTo>
                  <a:lnTo>
                    <a:pt x="302" y="350"/>
                  </a:lnTo>
                  <a:lnTo>
                    <a:pt x="321" y="347"/>
                  </a:lnTo>
                  <a:lnTo>
                    <a:pt x="321" y="347"/>
                  </a:lnTo>
                  <a:lnTo>
                    <a:pt x="323" y="350"/>
                  </a:lnTo>
                  <a:lnTo>
                    <a:pt x="334" y="359"/>
                  </a:lnTo>
                  <a:lnTo>
                    <a:pt x="334" y="359"/>
                  </a:lnTo>
                  <a:lnTo>
                    <a:pt x="339" y="363"/>
                  </a:lnTo>
                  <a:lnTo>
                    <a:pt x="344" y="365"/>
                  </a:lnTo>
                  <a:lnTo>
                    <a:pt x="351" y="368"/>
                  </a:lnTo>
                  <a:lnTo>
                    <a:pt x="357" y="368"/>
                  </a:lnTo>
                  <a:lnTo>
                    <a:pt x="357" y="368"/>
                  </a:lnTo>
                  <a:lnTo>
                    <a:pt x="364" y="367"/>
                  </a:lnTo>
                  <a:lnTo>
                    <a:pt x="372" y="365"/>
                  </a:lnTo>
                  <a:lnTo>
                    <a:pt x="377" y="361"/>
                  </a:lnTo>
                  <a:lnTo>
                    <a:pt x="384" y="356"/>
                  </a:lnTo>
                  <a:lnTo>
                    <a:pt x="388" y="351"/>
                  </a:lnTo>
                  <a:lnTo>
                    <a:pt x="390" y="344"/>
                  </a:lnTo>
                  <a:lnTo>
                    <a:pt x="393" y="336"/>
                  </a:lnTo>
                  <a:lnTo>
                    <a:pt x="393" y="329"/>
                  </a:lnTo>
                  <a:lnTo>
                    <a:pt x="390" y="314"/>
                  </a:lnTo>
                  <a:lnTo>
                    <a:pt x="390" y="314"/>
                  </a:lnTo>
                  <a:lnTo>
                    <a:pt x="390" y="310"/>
                  </a:lnTo>
                  <a:lnTo>
                    <a:pt x="390" y="310"/>
                  </a:lnTo>
                  <a:lnTo>
                    <a:pt x="398" y="302"/>
                  </a:lnTo>
                  <a:lnTo>
                    <a:pt x="406" y="293"/>
                  </a:lnTo>
                  <a:lnTo>
                    <a:pt x="414" y="284"/>
                  </a:lnTo>
                  <a:lnTo>
                    <a:pt x="421" y="274"/>
                  </a:lnTo>
                  <a:lnTo>
                    <a:pt x="421" y="274"/>
                  </a:lnTo>
                  <a:lnTo>
                    <a:pt x="425" y="274"/>
                  </a:lnTo>
                  <a:lnTo>
                    <a:pt x="438" y="273"/>
                  </a:lnTo>
                  <a:lnTo>
                    <a:pt x="438" y="273"/>
                  </a:lnTo>
                  <a:lnTo>
                    <a:pt x="444" y="273"/>
                  </a:lnTo>
                  <a:lnTo>
                    <a:pt x="450" y="272"/>
                  </a:lnTo>
                  <a:lnTo>
                    <a:pt x="455" y="269"/>
                  </a:lnTo>
                  <a:lnTo>
                    <a:pt x="459" y="267"/>
                  </a:lnTo>
                  <a:lnTo>
                    <a:pt x="463" y="263"/>
                  </a:lnTo>
                  <a:lnTo>
                    <a:pt x="467" y="259"/>
                  </a:lnTo>
                  <a:lnTo>
                    <a:pt x="471" y="249"/>
                  </a:lnTo>
                  <a:lnTo>
                    <a:pt x="472" y="239"/>
                  </a:lnTo>
                  <a:lnTo>
                    <a:pt x="472" y="234"/>
                  </a:lnTo>
                  <a:lnTo>
                    <a:pt x="471" y="228"/>
                  </a:lnTo>
                  <a:lnTo>
                    <a:pt x="469" y="223"/>
                  </a:lnTo>
                  <a:lnTo>
                    <a:pt x="467" y="218"/>
                  </a:lnTo>
                  <a:lnTo>
                    <a:pt x="463" y="214"/>
                  </a:lnTo>
                  <a:lnTo>
                    <a:pt x="459" y="210"/>
                  </a:lnTo>
                  <a:lnTo>
                    <a:pt x="459" y="210"/>
                  </a:lnTo>
                  <a:close/>
                  <a:moveTo>
                    <a:pt x="178" y="338"/>
                  </a:moveTo>
                  <a:lnTo>
                    <a:pt x="178" y="338"/>
                  </a:lnTo>
                  <a:lnTo>
                    <a:pt x="170" y="340"/>
                  </a:lnTo>
                  <a:lnTo>
                    <a:pt x="161" y="342"/>
                  </a:lnTo>
                  <a:lnTo>
                    <a:pt x="153" y="343"/>
                  </a:lnTo>
                  <a:lnTo>
                    <a:pt x="145" y="343"/>
                  </a:lnTo>
                  <a:lnTo>
                    <a:pt x="136" y="342"/>
                  </a:lnTo>
                  <a:lnTo>
                    <a:pt x="128" y="340"/>
                  </a:lnTo>
                  <a:lnTo>
                    <a:pt x="112" y="335"/>
                  </a:lnTo>
                  <a:lnTo>
                    <a:pt x="99" y="327"/>
                  </a:lnTo>
                  <a:lnTo>
                    <a:pt x="92" y="322"/>
                  </a:lnTo>
                  <a:lnTo>
                    <a:pt x="86" y="317"/>
                  </a:lnTo>
                  <a:lnTo>
                    <a:pt x="81" y="310"/>
                  </a:lnTo>
                  <a:lnTo>
                    <a:pt x="75" y="303"/>
                  </a:lnTo>
                  <a:lnTo>
                    <a:pt x="71" y="296"/>
                  </a:lnTo>
                  <a:lnTo>
                    <a:pt x="67" y="288"/>
                  </a:lnTo>
                  <a:lnTo>
                    <a:pt x="67" y="288"/>
                  </a:lnTo>
                  <a:lnTo>
                    <a:pt x="65" y="280"/>
                  </a:lnTo>
                  <a:lnTo>
                    <a:pt x="63" y="272"/>
                  </a:lnTo>
                  <a:lnTo>
                    <a:pt x="62" y="263"/>
                  </a:lnTo>
                  <a:lnTo>
                    <a:pt x="62" y="255"/>
                  </a:lnTo>
                  <a:lnTo>
                    <a:pt x="62" y="247"/>
                  </a:lnTo>
                  <a:lnTo>
                    <a:pt x="65" y="238"/>
                  </a:lnTo>
                  <a:lnTo>
                    <a:pt x="69" y="223"/>
                  </a:lnTo>
                  <a:lnTo>
                    <a:pt x="78" y="209"/>
                  </a:lnTo>
                  <a:lnTo>
                    <a:pt x="82" y="202"/>
                  </a:lnTo>
                  <a:lnTo>
                    <a:pt x="89" y="195"/>
                  </a:lnTo>
                  <a:lnTo>
                    <a:pt x="94" y="190"/>
                  </a:lnTo>
                  <a:lnTo>
                    <a:pt x="102" y="185"/>
                  </a:lnTo>
                  <a:lnTo>
                    <a:pt x="108" y="181"/>
                  </a:lnTo>
                  <a:lnTo>
                    <a:pt x="116" y="177"/>
                  </a:lnTo>
                  <a:lnTo>
                    <a:pt x="116" y="177"/>
                  </a:lnTo>
                  <a:lnTo>
                    <a:pt x="119" y="177"/>
                  </a:lnTo>
                  <a:lnTo>
                    <a:pt x="119" y="177"/>
                  </a:lnTo>
                  <a:lnTo>
                    <a:pt x="121" y="180"/>
                  </a:lnTo>
                  <a:lnTo>
                    <a:pt x="121" y="180"/>
                  </a:lnTo>
                  <a:lnTo>
                    <a:pt x="121" y="185"/>
                  </a:lnTo>
                  <a:lnTo>
                    <a:pt x="121" y="185"/>
                  </a:lnTo>
                  <a:lnTo>
                    <a:pt x="123" y="206"/>
                  </a:lnTo>
                  <a:lnTo>
                    <a:pt x="125" y="226"/>
                  </a:lnTo>
                  <a:lnTo>
                    <a:pt x="125" y="226"/>
                  </a:lnTo>
                  <a:lnTo>
                    <a:pt x="123" y="230"/>
                  </a:lnTo>
                  <a:lnTo>
                    <a:pt x="114" y="239"/>
                  </a:lnTo>
                  <a:lnTo>
                    <a:pt x="114" y="239"/>
                  </a:lnTo>
                  <a:lnTo>
                    <a:pt x="110" y="244"/>
                  </a:lnTo>
                  <a:lnTo>
                    <a:pt x="107" y="248"/>
                  </a:lnTo>
                  <a:lnTo>
                    <a:pt x="106" y="253"/>
                  </a:lnTo>
                  <a:lnTo>
                    <a:pt x="104" y="259"/>
                  </a:lnTo>
                  <a:lnTo>
                    <a:pt x="104" y="268"/>
                  </a:lnTo>
                  <a:lnTo>
                    <a:pt x="107" y="277"/>
                  </a:lnTo>
                  <a:lnTo>
                    <a:pt x="112" y="286"/>
                  </a:lnTo>
                  <a:lnTo>
                    <a:pt x="120" y="293"/>
                  </a:lnTo>
                  <a:lnTo>
                    <a:pt x="128" y="297"/>
                  </a:lnTo>
                  <a:lnTo>
                    <a:pt x="133" y="298"/>
                  </a:lnTo>
                  <a:lnTo>
                    <a:pt x="139" y="298"/>
                  </a:lnTo>
                  <a:lnTo>
                    <a:pt x="139" y="298"/>
                  </a:lnTo>
                  <a:lnTo>
                    <a:pt x="144" y="298"/>
                  </a:lnTo>
                  <a:lnTo>
                    <a:pt x="158" y="297"/>
                  </a:lnTo>
                  <a:lnTo>
                    <a:pt x="158" y="297"/>
                  </a:lnTo>
                  <a:lnTo>
                    <a:pt x="162" y="297"/>
                  </a:lnTo>
                  <a:lnTo>
                    <a:pt x="162" y="297"/>
                  </a:lnTo>
                  <a:lnTo>
                    <a:pt x="170" y="305"/>
                  </a:lnTo>
                  <a:lnTo>
                    <a:pt x="178" y="313"/>
                  </a:lnTo>
                  <a:lnTo>
                    <a:pt x="187" y="319"/>
                  </a:lnTo>
                  <a:lnTo>
                    <a:pt x="198" y="326"/>
                  </a:lnTo>
                  <a:lnTo>
                    <a:pt x="198" y="326"/>
                  </a:lnTo>
                  <a:lnTo>
                    <a:pt x="189" y="332"/>
                  </a:lnTo>
                  <a:lnTo>
                    <a:pt x="178" y="338"/>
                  </a:lnTo>
                  <a:lnTo>
                    <a:pt x="178" y="338"/>
                  </a:lnTo>
                  <a:close/>
                  <a:moveTo>
                    <a:pt x="460" y="245"/>
                  </a:moveTo>
                  <a:lnTo>
                    <a:pt x="460" y="245"/>
                  </a:lnTo>
                  <a:lnTo>
                    <a:pt x="458" y="251"/>
                  </a:lnTo>
                  <a:lnTo>
                    <a:pt x="452" y="256"/>
                  </a:lnTo>
                  <a:lnTo>
                    <a:pt x="446" y="260"/>
                  </a:lnTo>
                  <a:lnTo>
                    <a:pt x="438" y="261"/>
                  </a:lnTo>
                  <a:lnTo>
                    <a:pt x="423" y="263"/>
                  </a:lnTo>
                  <a:lnTo>
                    <a:pt x="423" y="263"/>
                  </a:lnTo>
                  <a:lnTo>
                    <a:pt x="418" y="263"/>
                  </a:lnTo>
                  <a:lnTo>
                    <a:pt x="413" y="264"/>
                  </a:lnTo>
                  <a:lnTo>
                    <a:pt x="410" y="268"/>
                  </a:lnTo>
                  <a:lnTo>
                    <a:pt x="410" y="268"/>
                  </a:lnTo>
                  <a:lnTo>
                    <a:pt x="398" y="286"/>
                  </a:lnTo>
                  <a:lnTo>
                    <a:pt x="382" y="301"/>
                  </a:lnTo>
                  <a:lnTo>
                    <a:pt x="379" y="305"/>
                  </a:lnTo>
                  <a:lnTo>
                    <a:pt x="379" y="310"/>
                  </a:lnTo>
                  <a:lnTo>
                    <a:pt x="379" y="310"/>
                  </a:lnTo>
                  <a:lnTo>
                    <a:pt x="379" y="315"/>
                  </a:lnTo>
                  <a:lnTo>
                    <a:pt x="381" y="330"/>
                  </a:lnTo>
                  <a:lnTo>
                    <a:pt x="381" y="330"/>
                  </a:lnTo>
                  <a:lnTo>
                    <a:pt x="381" y="335"/>
                  </a:lnTo>
                  <a:lnTo>
                    <a:pt x="380" y="340"/>
                  </a:lnTo>
                  <a:lnTo>
                    <a:pt x="377" y="344"/>
                  </a:lnTo>
                  <a:lnTo>
                    <a:pt x="376" y="348"/>
                  </a:lnTo>
                  <a:lnTo>
                    <a:pt x="376" y="348"/>
                  </a:lnTo>
                  <a:lnTo>
                    <a:pt x="372" y="352"/>
                  </a:lnTo>
                  <a:lnTo>
                    <a:pt x="367" y="355"/>
                  </a:lnTo>
                  <a:lnTo>
                    <a:pt x="363" y="356"/>
                  </a:lnTo>
                  <a:lnTo>
                    <a:pt x="357" y="356"/>
                  </a:lnTo>
                  <a:lnTo>
                    <a:pt x="357" y="356"/>
                  </a:lnTo>
                  <a:lnTo>
                    <a:pt x="352" y="356"/>
                  </a:lnTo>
                  <a:lnTo>
                    <a:pt x="348" y="355"/>
                  </a:lnTo>
                  <a:lnTo>
                    <a:pt x="344" y="352"/>
                  </a:lnTo>
                  <a:lnTo>
                    <a:pt x="342" y="350"/>
                  </a:lnTo>
                  <a:lnTo>
                    <a:pt x="331" y="340"/>
                  </a:lnTo>
                  <a:lnTo>
                    <a:pt x="331" y="340"/>
                  </a:lnTo>
                  <a:lnTo>
                    <a:pt x="327" y="338"/>
                  </a:lnTo>
                  <a:lnTo>
                    <a:pt x="323" y="334"/>
                  </a:lnTo>
                  <a:lnTo>
                    <a:pt x="318" y="335"/>
                  </a:lnTo>
                  <a:lnTo>
                    <a:pt x="318" y="335"/>
                  </a:lnTo>
                  <a:lnTo>
                    <a:pt x="301" y="338"/>
                  </a:lnTo>
                  <a:lnTo>
                    <a:pt x="284" y="339"/>
                  </a:lnTo>
                  <a:lnTo>
                    <a:pt x="284" y="339"/>
                  </a:lnTo>
                  <a:lnTo>
                    <a:pt x="280" y="339"/>
                  </a:lnTo>
                  <a:lnTo>
                    <a:pt x="280" y="339"/>
                  </a:lnTo>
                  <a:lnTo>
                    <a:pt x="274" y="339"/>
                  </a:lnTo>
                  <a:lnTo>
                    <a:pt x="269" y="339"/>
                  </a:lnTo>
                  <a:lnTo>
                    <a:pt x="265" y="343"/>
                  </a:lnTo>
                  <a:lnTo>
                    <a:pt x="265" y="343"/>
                  </a:lnTo>
                  <a:lnTo>
                    <a:pt x="261" y="347"/>
                  </a:lnTo>
                  <a:lnTo>
                    <a:pt x="253" y="358"/>
                  </a:lnTo>
                  <a:lnTo>
                    <a:pt x="253" y="358"/>
                  </a:lnTo>
                  <a:lnTo>
                    <a:pt x="249" y="361"/>
                  </a:lnTo>
                  <a:lnTo>
                    <a:pt x="244" y="364"/>
                  </a:lnTo>
                  <a:lnTo>
                    <a:pt x="240" y="367"/>
                  </a:lnTo>
                  <a:lnTo>
                    <a:pt x="235" y="367"/>
                  </a:lnTo>
                  <a:lnTo>
                    <a:pt x="235" y="367"/>
                  </a:lnTo>
                  <a:lnTo>
                    <a:pt x="226" y="365"/>
                  </a:lnTo>
                  <a:lnTo>
                    <a:pt x="222" y="364"/>
                  </a:lnTo>
                  <a:lnTo>
                    <a:pt x="218" y="361"/>
                  </a:lnTo>
                  <a:lnTo>
                    <a:pt x="215" y="358"/>
                  </a:lnTo>
                  <a:lnTo>
                    <a:pt x="212" y="354"/>
                  </a:lnTo>
                  <a:lnTo>
                    <a:pt x="211" y="350"/>
                  </a:lnTo>
                  <a:lnTo>
                    <a:pt x="210" y="344"/>
                  </a:lnTo>
                  <a:lnTo>
                    <a:pt x="210" y="330"/>
                  </a:lnTo>
                  <a:lnTo>
                    <a:pt x="210" y="330"/>
                  </a:lnTo>
                  <a:lnTo>
                    <a:pt x="210" y="325"/>
                  </a:lnTo>
                  <a:lnTo>
                    <a:pt x="208" y="319"/>
                  </a:lnTo>
                  <a:lnTo>
                    <a:pt x="205" y="317"/>
                  </a:lnTo>
                  <a:lnTo>
                    <a:pt x="205" y="317"/>
                  </a:lnTo>
                  <a:lnTo>
                    <a:pt x="186" y="303"/>
                  </a:lnTo>
                  <a:lnTo>
                    <a:pt x="170" y="289"/>
                  </a:lnTo>
                  <a:lnTo>
                    <a:pt x="168" y="285"/>
                  </a:lnTo>
                  <a:lnTo>
                    <a:pt x="162" y="285"/>
                  </a:lnTo>
                  <a:lnTo>
                    <a:pt x="162" y="285"/>
                  </a:lnTo>
                  <a:lnTo>
                    <a:pt x="157" y="285"/>
                  </a:lnTo>
                  <a:lnTo>
                    <a:pt x="143" y="286"/>
                  </a:lnTo>
                  <a:lnTo>
                    <a:pt x="143" y="286"/>
                  </a:lnTo>
                  <a:lnTo>
                    <a:pt x="139" y="288"/>
                  </a:lnTo>
                  <a:lnTo>
                    <a:pt x="139" y="288"/>
                  </a:lnTo>
                  <a:lnTo>
                    <a:pt x="132" y="286"/>
                  </a:lnTo>
                  <a:lnTo>
                    <a:pt x="125" y="282"/>
                  </a:lnTo>
                  <a:lnTo>
                    <a:pt x="120" y="278"/>
                  </a:lnTo>
                  <a:lnTo>
                    <a:pt x="118" y="273"/>
                  </a:lnTo>
                  <a:lnTo>
                    <a:pt x="118" y="273"/>
                  </a:lnTo>
                  <a:lnTo>
                    <a:pt x="116" y="267"/>
                  </a:lnTo>
                  <a:lnTo>
                    <a:pt x="116" y="259"/>
                  </a:lnTo>
                  <a:lnTo>
                    <a:pt x="118" y="253"/>
                  </a:lnTo>
                  <a:lnTo>
                    <a:pt x="123" y="247"/>
                  </a:lnTo>
                  <a:lnTo>
                    <a:pt x="132" y="238"/>
                  </a:lnTo>
                  <a:lnTo>
                    <a:pt x="132" y="238"/>
                  </a:lnTo>
                  <a:lnTo>
                    <a:pt x="135" y="234"/>
                  </a:lnTo>
                  <a:lnTo>
                    <a:pt x="139" y="228"/>
                  </a:lnTo>
                  <a:lnTo>
                    <a:pt x="137" y="223"/>
                  </a:lnTo>
                  <a:lnTo>
                    <a:pt x="137" y="223"/>
                  </a:lnTo>
                  <a:lnTo>
                    <a:pt x="133" y="205"/>
                  </a:lnTo>
                  <a:lnTo>
                    <a:pt x="133" y="185"/>
                  </a:lnTo>
                  <a:lnTo>
                    <a:pt x="133" y="185"/>
                  </a:lnTo>
                  <a:lnTo>
                    <a:pt x="133" y="180"/>
                  </a:lnTo>
                  <a:lnTo>
                    <a:pt x="133" y="174"/>
                  </a:lnTo>
                  <a:lnTo>
                    <a:pt x="129" y="170"/>
                  </a:lnTo>
                  <a:lnTo>
                    <a:pt x="129" y="170"/>
                  </a:lnTo>
                  <a:lnTo>
                    <a:pt x="125" y="168"/>
                  </a:lnTo>
                  <a:lnTo>
                    <a:pt x="115" y="158"/>
                  </a:lnTo>
                  <a:lnTo>
                    <a:pt x="115" y="158"/>
                  </a:lnTo>
                  <a:lnTo>
                    <a:pt x="108" y="153"/>
                  </a:lnTo>
                  <a:lnTo>
                    <a:pt x="106" y="147"/>
                  </a:lnTo>
                  <a:lnTo>
                    <a:pt x="106" y="139"/>
                  </a:lnTo>
                  <a:lnTo>
                    <a:pt x="107" y="133"/>
                  </a:lnTo>
                  <a:lnTo>
                    <a:pt x="107" y="133"/>
                  </a:lnTo>
                  <a:lnTo>
                    <a:pt x="110" y="127"/>
                  </a:lnTo>
                  <a:lnTo>
                    <a:pt x="114" y="122"/>
                  </a:lnTo>
                  <a:lnTo>
                    <a:pt x="120" y="118"/>
                  </a:lnTo>
                  <a:lnTo>
                    <a:pt x="128" y="116"/>
                  </a:lnTo>
                  <a:lnTo>
                    <a:pt x="143" y="116"/>
                  </a:lnTo>
                  <a:lnTo>
                    <a:pt x="143" y="116"/>
                  </a:lnTo>
                  <a:lnTo>
                    <a:pt x="148" y="115"/>
                  </a:lnTo>
                  <a:lnTo>
                    <a:pt x="153" y="115"/>
                  </a:lnTo>
                  <a:lnTo>
                    <a:pt x="156" y="110"/>
                  </a:lnTo>
                  <a:lnTo>
                    <a:pt x="156" y="110"/>
                  </a:lnTo>
                  <a:lnTo>
                    <a:pt x="162" y="100"/>
                  </a:lnTo>
                  <a:lnTo>
                    <a:pt x="169" y="93"/>
                  </a:lnTo>
                  <a:lnTo>
                    <a:pt x="176" y="85"/>
                  </a:lnTo>
                  <a:lnTo>
                    <a:pt x="183" y="77"/>
                  </a:lnTo>
                  <a:lnTo>
                    <a:pt x="187" y="73"/>
                  </a:lnTo>
                  <a:lnTo>
                    <a:pt x="187" y="67"/>
                  </a:lnTo>
                  <a:lnTo>
                    <a:pt x="187" y="67"/>
                  </a:lnTo>
                  <a:lnTo>
                    <a:pt x="187" y="62"/>
                  </a:lnTo>
                  <a:lnTo>
                    <a:pt x="185" y="49"/>
                  </a:lnTo>
                  <a:lnTo>
                    <a:pt x="185" y="49"/>
                  </a:lnTo>
                  <a:lnTo>
                    <a:pt x="185" y="42"/>
                  </a:lnTo>
                  <a:lnTo>
                    <a:pt x="186" y="37"/>
                  </a:lnTo>
                  <a:lnTo>
                    <a:pt x="189" y="33"/>
                  </a:lnTo>
                  <a:lnTo>
                    <a:pt x="190" y="31"/>
                  </a:lnTo>
                  <a:lnTo>
                    <a:pt x="190" y="31"/>
                  </a:lnTo>
                  <a:lnTo>
                    <a:pt x="194" y="27"/>
                  </a:lnTo>
                  <a:lnTo>
                    <a:pt x="199" y="24"/>
                  </a:lnTo>
                  <a:lnTo>
                    <a:pt x="205" y="23"/>
                  </a:lnTo>
                  <a:lnTo>
                    <a:pt x="208" y="21"/>
                  </a:lnTo>
                  <a:lnTo>
                    <a:pt x="208" y="21"/>
                  </a:lnTo>
                  <a:lnTo>
                    <a:pt x="214" y="23"/>
                  </a:lnTo>
                  <a:lnTo>
                    <a:pt x="218" y="24"/>
                  </a:lnTo>
                  <a:lnTo>
                    <a:pt x="222" y="25"/>
                  </a:lnTo>
                  <a:lnTo>
                    <a:pt x="226" y="28"/>
                  </a:lnTo>
                  <a:lnTo>
                    <a:pt x="235" y="37"/>
                  </a:lnTo>
                  <a:lnTo>
                    <a:pt x="235" y="37"/>
                  </a:lnTo>
                  <a:lnTo>
                    <a:pt x="239" y="41"/>
                  </a:lnTo>
                  <a:lnTo>
                    <a:pt x="244" y="44"/>
                  </a:lnTo>
                  <a:lnTo>
                    <a:pt x="249" y="42"/>
                  </a:lnTo>
                  <a:lnTo>
                    <a:pt x="249" y="42"/>
                  </a:lnTo>
                  <a:lnTo>
                    <a:pt x="265" y="40"/>
                  </a:lnTo>
                  <a:lnTo>
                    <a:pt x="284" y="38"/>
                  </a:lnTo>
                  <a:lnTo>
                    <a:pt x="284" y="38"/>
                  </a:lnTo>
                  <a:lnTo>
                    <a:pt x="286" y="40"/>
                  </a:lnTo>
                  <a:lnTo>
                    <a:pt x="286" y="40"/>
                  </a:lnTo>
                  <a:lnTo>
                    <a:pt x="293" y="40"/>
                  </a:lnTo>
                  <a:lnTo>
                    <a:pt x="298" y="40"/>
                  </a:lnTo>
                  <a:lnTo>
                    <a:pt x="301" y="36"/>
                  </a:lnTo>
                  <a:lnTo>
                    <a:pt x="301" y="36"/>
                  </a:lnTo>
                  <a:lnTo>
                    <a:pt x="305" y="32"/>
                  </a:lnTo>
                  <a:lnTo>
                    <a:pt x="313" y="21"/>
                  </a:lnTo>
                  <a:lnTo>
                    <a:pt x="313" y="21"/>
                  </a:lnTo>
                  <a:lnTo>
                    <a:pt x="317" y="16"/>
                  </a:lnTo>
                  <a:lnTo>
                    <a:pt x="322" y="13"/>
                  </a:lnTo>
                  <a:lnTo>
                    <a:pt x="326" y="12"/>
                  </a:lnTo>
                  <a:lnTo>
                    <a:pt x="332" y="11"/>
                  </a:lnTo>
                  <a:lnTo>
                    <a:pt x="332" y="11"/>
                  </a:lnTo>
                  <a:lnTo>
                    <a:pt x="340" y="13"/>
                  </a:lnTo>
                  <a:lnTo>
                    <a:pt x="344" y="15"/>
                  </a:lnTo>
                  <a:lnTo>
                    <a:pt x="348" y="17"/>
                  </a:lnTo>
                  <a:lnTo>
                    <a:pt x="351" y="20"/>
                  </a:lnTo>
                  <a:lnTo>
                    <a:pt x="353" y="24"/>
                  </a:lnTo>
                  <a:lnTo>
                    <a:pt x="355" y="29"/>
                  </a:lnTo>
                  <a:lnTo>
                    <a:pt x="356" y="35"/>
                  </a:lnTo>
                  <a:lnTo>
                    <a:pt x="356" y="48"/>
                  </a:lnTo>
                  <a:lnTo>
                    <a:pt x="356" y="48"/>
                  </a:lnTo>
                  <a:lnTo>
                    <a:pt x="356" y="53"/>
                  </a:lnTo>
                  <a:lnTo>
                    <a:pt x="357" y="58"/>
                  </a:lnTo>
                  <a:lnTo>
                    <a:pt x="363" y="62"/>
                  </a:lnTo>
                  <a:lnTo>
                    <a:pt x="363" y="62"/>
                  </a:lnTo>
                  <a:lnTo>
                    <a:pt x="371" y="67"/>
                  </a:lnTo>
                  <a:lnTo>
                    <a:pt x="380" y="74"/>
                  </a:lnTo>
                  <a:lnTo>
                    <a:pt x="396" y="90"/>
                  </a:lnTo>
                  <a:lnTo>
                    <a:pt x="398" y="94"/>
                  </a:lnTo>
                  <a:lnTo>
                    <a:pt x="405" y="94"/>
                  </a:lnTo>
                  <a:lnTo>
                    <a:pt x="405" y="94"/>
                  </a:lnTo>
                  <a:lnTo>
                    <a:pt x="410" y="94"/>
                  </a:lnTo>
                  <a:lnTo>
                    <a:pt x="423" y="91"/>
                  </a:lnTo>
                  <a:lnTo>
                    <a:pt x="423" y="91"/>
                  </a:lnTo>
                  <a:lnTo>
                    <a:pt x="427" y="91"/>
                  </a:lnTo>
                  <a:lnTo>
                    <a:pt x="427" y="91"/>
                  </a:lnTo>
                  <a:lnTo>
                    <a:pt x="435" y="93"/>
                  </a:lnTo>
                  <a:lnTo>
                    <a:pt x="440" y="95"/>
                  </a:lnTo>
                  <a:lnTo>
                    <a:pt x="446" y="100"/>
                  </a:lnTo>
                  <a:lnTo>
                    <a:pt x="448" y="106"/>
                  </a:lnTo>
                  <a:lnTo>
                    <a:pt x="448" y="106"/>
                  </a:lnTo>
                  <a:lnTo>
                    <a:pt x="450" y="112"/>
                  </a:lnTo>
                  <a:lnTo>
                    <a:pt x="450" y="119"/>
                  </a:lnTo>
                  <a:lnTo>
                    <a:pt x="448" y="125"/>
                  </a:lnTo>
                  <a:lnTo>
                    <a:pt x="444" y="131"/>
                  </a:lnTo>
                  <a:lnTo>
                    <a:pt x="434" y="141"/>
                  </a:lnTo>
                  <a:lnTo>
                    <a:pt x="434" y="141"/>
                  </a:lnTo>
                  <a:lnTo>
                    <a:pt x="431" y="145"/>
                  </a:lnTo>
                  <a:lnTo>
                    <a:pt x="427" y="149"/>
                  </a:lnTo>
                  <a:lnTo>
                    <a:pt x="429" y="154"/>
                  </a:lnTo>
                  <a:lnTo>
                    <a:pt x="429" y="154"/>
                  </a:lnTo>
                  <a:lnTo>
                    <a:pt x="433" y="174"/>
                  </a:lnTo>
                  <a:lnTo>
                    <a:pt x="433" y="193"/>
                  </a:lnTo>
                  <a:lnTo>
                    <a:pt x="433" y="193"/>
                  </a:lnTo>
                  <a:lnTo>
                    <a:pt x="433" y="198"/>
                  </a:lnTo>
                  <a:lnTo>
                    <a:pt x="433" y="203"/>
                  </a:lnTo>
                  <a:lnTo>
                    <a:pt x="437" y="207"/>
                  </a:lnTo>
                  <a:lnTo>
                    <a:pt x="437" y="207"/>
                  </a:lnTo>
                  <a:lnTo>
                    <a:pt x="440" y="211"/>
                  </a:lnTo>
                  <a:lnTo>
                    <a:pt x="451" y="219"/>
                  </a:lnTo>
                  <a:lnTo>
                    <a:pt x="451" y="219"/>
                  </a:lnTo>
                  <a:lnTo>
                    <a:pt x="458" y="226"/>
                  </a:lnTo>
                  <a:lnTo>
                    <a:pt x="460" y="232"/>
                  </a:lnTo>
                  <a:lnTo>
                    <a:pt x="460" y="239"/>
                  </a:lnTo>
                  <a:lnTo>
                    <a:pt x="460" y="245"/>
                  </a:lnTo>
                  <a:lnTo>
                    <a:pt x="460"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grpSp>
      <p:grpSp>
        <p:nvGrpSpPr>
          <p:cNvPr id="44" name="Группа 43"/>
          <p:cNvGrpSpPr/>
          <p:nvPr/>
        </p:nvGrpSpPr>
        <p:grpSpPr>
          <a:xfrm>
            <a:off x="6696886" y="2868271"/>
            <a:ext cx="549424" cy="352278"/>
            <a:chOff x="4919663" y="2898775"/>
            <a:chExt cx="809625" cy="519113"/>
          </a:xfrm>
          <a:solidFill>
            <a:schemeClr val="bg2"/>
          </a:solidFill>
        </p:grpSpPr>
        <p:sp>
          <p:nvSpPr>
            <p:cNvPr id="45" name="Freeform 10"/>
            <p:cNvSpPr>
              <a:spLocks noEditPoints="1"/>
            </p:cNvSpPr>
            <p:nvPr/>
          </p:nvSpPr>
          <p:spPr bwMode="auto">
            <a:xfrm>
              <a:off x="5113338" y="3195638"/>
              <a:ext cx="411163" cy="222250"/>
            </a:xfrm>
            <a:custGeom>
              <a:avLst/>
              <a:gdLst>
                <a:gd name="T0" fmla="*/ 259 w 259"/>
                <a:gd name="T1" fmla="*/ 15 h 140"/>
                <a:gd name="T2" fmla="*/ 259 w 259"/>
                <a:gd name="T3" fmla="*/ 13 h 140"/>
                <a:gd name="T4" fmla="*/ 259 w 259"/>
                <a:gd name="T5" fmla="*/ 0 h 140"/>
                <a:gd name="T6" fmla="*/ 0 w 259"/>
                <a:gd name="T7" fmla="*/ 0 h 140"/>
                <a:gd name="T8" fmla="*/ 0 w 259"/>
                <a:gd name="T9" fmla="*/ 13 h 140"/>
                <a:gd name="T10" fmla="*/ 0 w 259"/>
                <a:gd name="T11" fmla="*/ 15 h 140"/>
                <a:gd name="T12" fmla="*/ 0 w 259"/>
                <a:gd name="T13" fmla="*/ 83 h 140"/>
                <a:gd name="T14" fmla="*/ 0 w 259"/>
                <a:gd name="T15" fmla="*/ 83 h 140"/>
                <a:gd name="T16" fmla="*/ 0 w 259"/>
                <a:gd name="T17" fmla="*/ 90 h 140"/>
                <a:gd name="T18" fmla="*/ 5 w 259"/>
                <a:gd name="T19" fmla="*/ 100 h 140"/>
                <a:gd name="T20" fmla="*/ 15 w 259"/>
                <a:gd name="T21" fmla="*/ 110 h 140"/>
                <a:gd name="T22" fmla="*/ 38 w 259"/>
                <a:gd name="T23" fmla="*/ 123 h 140"/>
                <a:gd name="T24" fmla="*/ 79 w 259"/>
                <a:gd name="T25" fmla="*/ 135 h 140"/>
                <a:gd name="T26" fmla="*/ 129 w 259"/>
                <a:gd name="T27" fmla="*/ 140 h 140"/>
                <a:gd name="T28" fmla="*/ 155 w 259"/>
                <a:gd name="T29" fmla="*/ 139 h 140"/>
                <a:gd name="T30" fmla="*/ 201 w 259"/>
                <a:gd name="T31" fmla="*/ 129 h 140"/>
                <a:gd name="T32" fmla="*/ 237 w 259"/>
                <a:gd name="T33" fmla="*/ 115 h 140"/>
                <a:gd name="T34" fmla="*/ 249 w 259"/>
                <a:gd name="T35" fmla="*/ 106 h 140"/>
                <a:gd name="T36" fmla="*/ 257 w 259"/>
                <a:gd name="T37" fmla="*/ 95 h 140"/>
                <a:gd name="T38" fmla="*/ 259 w 259"/>
                <a:gd name="T39" fmla="*/ 83 h 140"/>
                <a:gd name="T40" fmla="*/ 259 w 259"/>
                <a:gd name="T41" fmla="*/ 83 h 140"/>
                <a:gd name="T42" fmla="*/ 249 w 259"/>
                <a:gd name="T43" fmla="*/ 73 h 140"/>
                <a:gd name="T44" fmla="*/ 249 w 259"/>
                <a:gd name="T45" fmla="*/ 83 h 140"/>
                <a:gd name="T46" fmla="*/ 249 w 259"/>
                <a:gd name="T47" fmla="*/ 85 h 140"/>
                <a:gd name="T48" fmla="*/ 246 w 259"/>
                <a:gd name="T49" fmla="*/ 93 h 140"/>
                <a:gd name="T50" fmla="*/ 239 w 259"/>
                <a:gd name="T51" fmla="*/ 100 h 140"/>
                <a:gd name="T52" fmla="*/ 214 w 259"/>
                <a:gd name="T53" fmla="*/ 115 h 140"/>
                <a:gd name="T54" fmla="*/ 178 w 259"/>
                <a:gd name="T55" fmla="*/ 126 h 140"/>
                <a:gd name="T56" fmla="*/ 129 w 259"/>
                <a:gd name="T57" fmla="*/ 129 h 140"/>
                <a:gd name="T58" fmla="*/ 104 w 259"/>
                <a:gd name="T59" fmla="*/ 128 h 140"/>
                <a:gd name="T60" fmla="*/ 60 w 259"/>
                <a:gd name="T61" fmla="*/ 120 h 140"/>
                <a:gd name="T62" fmla="*/ 30 w 259"/>
                <a:gd name="T63" fmla="*/ 108 h 140"/>
                <a:gd name="T64" fmla="*/ 15 w 259"/>
                <a:gd name="T65" fmla="*/ 97 h 140"/>
                <a:gd name="T66" fmla="*/ 10 w 259"/>
                <a:gd name="T67" fmla="*/ 89 h 140"/>
                <a:gd name="T68" fmla="*/ 9 w 259"/>
                <a:gd name="T69" fmla="*/ 85 h 140"/>
                <a:gd name="T70" fmla="*/ 9 w 259"/>
                <a:gd name="T71" fmla="*/ 73 h 140"/>
                <a:gd name="T72" fmla="*/ 125 w 259"/>
                <a:gd name="T73" fmla="*/ 71 h 140"/>
                <a:gd name="T74" fmla="*/ 133 w 259"/>
                <a:gd name="T75" fmla="*/ 71 h 140"/>
                <a:gd name="T76" fmla="*/ 249 w 259"/>
                <a:gd name="T77" fmla="*/ 7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 h="140">
                  <a:moveTo>
                    <a:pt x="259" y="83"/>
                  </a:moveTo>
                  <a:lnTo>
                    <a:pt x="259" y="15"/>
                  </a:lnTo>
                  <a:lnTo>
                    <a:pt x="259" y="15"/>
                  </a:lnTo>
                  <a:lnTo>
                    <a:pt x="259" y="13"/>
                  </a:lnTo>
                  <a:lnTo>
                    <a:pt x="259" y="13"/>
                  </a:lnTo>
                  <a:lnTo>
                    <a:pt x="259" y="0"/>
                  </a:lnTo>
                  <a:lnTo>
                    <a:pt x="129" y="62"/>
                  </a:lnTo>
                  <a:lnTo>
                    <a:pt x="0" y="0"/>
                  </a:lnTo>
                  <a:lnTo>
                    <a:pt x="0" y="13"/>
                  </a:lnTo>
                  <a:lnTo>
                    <a:pt x="0" y="13"/>
                  </a:lnTo>
                  <a:lnTo>
                    <a:pt x="0" y="13"/>
                  </a:lnTo>
                  <a:lnTo>
                    <a:pt x="0" y="15"/>
                  </a:lnTo>
                  <a:lnTo>
                    <a:pt x="0" y="83"/>
                  </a:lnTo>
                  <a:lnTo>
                    <a:pt x="0" y="83"/>
                  </a:lnTo>
                  <a:lnTo>
                    <a:pt x="0" y="83"/>
                  </a:lnTo>
                  <a:lnTo>
                    <a:pt x="0" y="83"/>
                  </a:lnTo>
                  <a:lnTo>
                    <a:pt x="0" y="83"/>
                  </a:lnTo>
                  <a:lnTo>
                    <a:pt x="0" y="90"/>
                  </a:lnTo>
                  <a:lnTo>
                    <a:pt x="2" y="95"/>
                  </a:lnTo>
                  <a:lnTo>
                    <a:pt x="5" y="100"/>
                  </a:lnTo>
                  <a:lnTo>
                    <a:pt x="9" y="106"/>
                  </a:lnTo>
                  <a:lnTo>
                    <a:pt x="15" y="110"/>
                  </a:lnTo>
                  <a:lnTo>
                    <a:pt x="22" y="115"/>
                  </a:lnTo>
                  <a:lnTo>
                    <a:pt x="38" y="123"/>
                  </a:lnTo>
                  <a:lnTo>
                    <a:pt x="56" y="129"/>
                  </a:lnTo>
                  <a:lnTo>
                    <a:pt x="79" y="135"/>
                  </a:lnTo>
                  <a:lnTo>
                    <a:pt x="102" y="139"/>
                  </a:lnTo>
                  <a:lnTo>
                    <a:pt x="129" y="140"/>
                  </a:lnTo>
                  <a:lnTo>
                    <a:pt x="129" y="140"/>
                  </a:lnTo>
                  <a:lnTo>
                    <a:pt x="155" y="139"/>
                  </a:lnTo>
                  <a:lnTo>
                    <a:pt x="180" y="135"/>
                  </a:lnTo>
                  <a:lnTo>
                    <a:pt x="201" y="129"/>
                  </a:lnTo>
                  <a:lnTo>
                    <a:pt x="221" y="123"/>
                  </a:lnTo>
                  <a:lnTo>
                    <a:pt x="237" y="115"/>
                  </a:lnTo>
                  <a:lnTo>
                    <a:pt x="243" y="110"/>
                  </a:lnTo>
                  <a:lnTo>
                    <a:pt x="249" y="106"/>
                  </a:lnTo>
                  <a:lnTo>
                    <a:pt x="253" y="100"/>
                  </a:lnTo>
                  <a:lnTo>
                    <a:pt x="257" y="95"/>
                  </a:lnTo>
                  <a:lnTo>
                    <a:pt x="258" y="90"/>
                  </a:lnTo>
                  <a:lnTo>
                    <a:pt x="259" y="83"/>
                  </a:lnTo>
                  <a:lnTo>
                    <a:pt x="259" y="83"/>
                  </a:lnTo>
                  <a:lnTo>
                    <a:pt x="259" y="83"/>
                  </a:lnTo>
                  <a:lnTo>
                    <a:pt x="259" y="83"/>
                  </a:lnTo>
                  <a:close/>
                  <a:moveTo>
                    <a:pt x="249" y="73"/>
                  </a:moveTo>
                  <a:lnTo>
                    <a:pt x="249" y="73"/>
                  </a:lnTo>
                  <a:lnTo>
                    <a:pt x="249" y="83"/>
                  </a:lnTo>
                  <a:lnTo>
                    <a:pt x="249" y="85"/>
                  </a:lnTo>
                  <a:lnTo>
                    <a:pt x="249" y="85"/>
                  </a:lnTo>
                  <a:lnTo>
                    <a:pt x="247" y="89"/>
                  </a:lnTo>
                  <a:lnTo>
                    <a:pt x="246" y="93"/>
                  </a:lnTo>
                  <a:lnTo>
                    <a:pt x="243" y="97"/>
                  </a:lnTo>
                  <a:lnTo>
                    <a:pt x="239" y="100"/>
                  </a:lnTo>
                  <a:lnTo>
                    <a:pt x="229" y="108"/>
                  </a:lnTo>
                  <a:lnTo>
                    <a:pt x="214" y="115"/>
                  </a:lnTo>
                  <a:lnTo>
                    <a:pt x="197" y="120"/>
                  </a:lnTo>
                  <a:lnTo>
                    <a:pt x="178" y="126"/>
                  </a:lnTo>
                  <a:lnTo>
                    <a:pt x="154" y="128"/>
                  </a:lnTo>
                  <a:lnTo>
                    <a:pt x="129" y="129"/>
                  </a:lnTo>
                  <a:lnTo>
                    <a:pt x="129" y="129"/>
                  </a:lnTo>
                  <a:lnTo>
                    <a:pt x="104" y="128"/>
                  </a:lnTo>
                  <a:lnTo>
                    <a:pt x="81" y="126"/>
                  </a:lnTo>
                  <a:lnTo>
                    <a:pt x="60" y="120"/>
                  </a:lnTo>
                  <a:lnTo>
                    <a:pt x="43" y="115"/>
                  </a:lnTo>
                  <a:lnTo>
                    <a:pt x="30" y="108"/>
                  </a:lnTo>
                  <a:lnTo>
                    <a:pt x="19" y="100"/>
                  </a:lnTo>
                  <a:lnTo>
                    <a:pt x="15" y="97"/>
                  </a:lnTo>
                  <a:lnTo>
                    <a:pt x="11" y="93"/>
                  </a:lnTo>
                  <a:lnTo>
                    <a:pt x="10" y="89"/>
                  </a:lnTo>
                  <a:lnTo>
                    <a:pt x="9" y="85"/>
                  </a:lnTo>
                  <a:lnTo>
                    <a:pt x="9" y="85"/>
                  </a:lnTo>
                  <a:lnTo>
                    <a:pt x="9" y="83"/>
                  </a:lnTo>
                  <a:lnTo>
                    <a:pt x="9" y="73"/>
                  </a:lnTo>
                  <a:lnTo>
                    <a:pt x="9" y="17"/>
                  </a:lnTo>
                  <a:lnTo>
                    <a:pt x="125" y="71"/>
                  </a:lnTo>
                  <a:lnTo>
                    <a:pt x="129" y="74"/>
                  </a:lnTo>
                  <a:lnTo>
                    <a:pt x="133" y="71"/>
                  </a:lnTo>
                  <a:lnTo>
                    <a:pt x="249" y="17"/>
                  </a:lnTo>
                  <a:lnTo>
                    <a:pt x="249"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46" name="Freeform 11"/>
            <p:cNvSpPr>
              <a:spLocks/>
            </p:cNvSpPr>
            <p:nvPr/>
          </p:nvSpPr>
          <p:spPr bwMode="auto">
            <a:xfrm>
              <a:off x="4919663" y="2898775"/>
              <a:ext cx="809625" cy="407988"/>
            </a:xfrm>
            <a:custGeom>
              <a:avLst/>
              <a:gdLst>
                <a:gd name="T0" fmla="*/ 501 w 510"/>
                <a:gd name="T1" fmla="*/ 231 h 257"/>
                <a:gd name="T2" fmla="*/ 501 w 510"/>
                <a:gd name="T3" fmla="*/ 119 h 257"/>
                <a:gd name="T4" fmla="*/ 501 w 510"/>
                <a:gd name="T5" fmla="*/ 119 h 257"/>
                <a:gd name="T6" fmla="*/ 501 w 510"/>
                <a:gd name="T7" fmla="*/ 119 h 257"/>
                <a:gd name="T8" fmla="*/ 501 w 510"/>
                <a:gd name="T9" fmla="*/ 119 h 257"/>
                <a:gd name="T10" fmla="*/ 501 w 510"/>
                <a:gd name="T11" fmla="*/ 119 h 257"/>
                <a:gd name="T12" fmla="*/ 251 w 510"/>
                <a:gd name="T13" fmla="*/ 0 h 257"/>
                <a:gd name="T14" fmla="*/ 0 w 510"/>
                <a:gd name="T15" fmla="*/ 119 h 257"/>
                <a:gd name="T16" fmla="*/ 251 w 510"/>
                <a:gd name="T17" fmla="*/ 236 h 257"/>
                <a:gd name="T18" fmla="*/ 491 w 510"/>
                <a:gd name="T19" fmla="*/ 123 h 257"/>
                <a:gd name="T20" fmla="*/ 491 w 510"/>
                <a:gd name="T21" fmla="*/ 231 h 257"/>
                <a:gd name="T22" fmla="*/ 491 w 510"/>
                <a:gd name="T23" fmla="*/ 231 h 257"/>
                <a:gd name="T24" fmla="*/ 488 w 510"/>
                <a:gd name="T25" fmla="*/ 232 h 257"/>
                <a:gd name="T26" fmla="*/ 484 w 510"/>
                <a:gd name="T27" fmla="*/ 236 h 257"/>
                <a:gd name="T28" fmla="*/ 483 w 510"/>
                <a:gd name="T29" fmla="*/ 239 h 257"/>
                <a:gd name="T30" fmla="*/ 483 w 510"/>
                <a:gd name="T31" fmla="*/ 243 h 257"/>
                <a:gd name="T32" fmla="*/ 483 w 510"/>
                <a:gd name="T33" fmla="*/ 243 h 257"/>
                <a:gd name="T34" fmla="*/ 483 w 510"/>
                <a:gd name="T35" fmla="*/ 249 h 257"/>
                <a:gd name="T36" fmla="*/ 487 w 510"/>
                <a:gd name="T37" fmla="*/ 253 h 257"/>
                <a:gd name="T38" fmla="*/ 491 w 510"/>
                <a:gd name="T39" fmla="*/ 256 h 257"/>
                <a:gd name="T40" fmla="*/ 496 w 510"/>
                <a:gd name="T41" fmla="*/ 257 h 257"/>
                <a:gd name="T42" fmla="*/ 496 w 510"/>
                <a:gd name="T43" fmla="*/ 257 h 257"/>
                <a:gd name="T44" fmla="*/ 501 w 510"/>
                <a:gd name="T45" fmla="*/ 256 h 257"/>
                <a:gd name="T46" fmla="*/ 506 w 510"/>
                <a:gd name="T47" fmla="*/ 253 h 257"/>
                <a:gd name="T48" fmla="*/ 509 w 510"/>
                <a:gd name="T49" fmla="*/ 249 h 257"/>
                <a:gd name="T50" fmla="*/ 510 w 510"/>
                <a:gd name="T51" fmla="*/ 243 h 257"/>
                <a:gd name="T52" fmla="*/ 510 w 510"/>
                <a:gd name="T53" fmla="*/ 243 h 257"/>
                <a:gd name="T54" fmla="*/ 509 w 510"/>
                <a:gd name="T55" fmla="*/ 239 h 257"/>
                <a:gd name="T56" fmla="*/ 508 w 510"/>
                <a:gd name="T57" fmla="*/ 236 h 257"/>
                <a:gd name="T58" fmla="*/ 505 w 510"/>
                <a:gd name="T59" fmla="*/ 232 h 257"/>
                <a:gd name="T60" fmla="*/ 501 w 510"/>
                <a:gd name="T61" fmla="*/ 231 h 257"/>
                <a:gd name="T62" fmla="*/ 501 w 510"/>
                <a:gd name="T63" fmla="*/ 23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0" h="257">
                  <a:moveTo>
                    <a:pt x="501" y="231"/>
                  </a:moveTo>
                  <a:lnTo>
                    <a:pt x="501" y="119"/>
                  </a:lnTo>
                  <a:lnTo>
                    <a:pt x="501" y="119"/>
                  </a:lnTo>
                  <a:lnTo>
                    <a:pt x="501" y="119"/>
                  </a:lnTo>
                  <a:lnTo>
                    <a:pt x="501" y="119"/>
                  </a:lnTo>
                  <a:lnTo>
                    <a:pt x="501" y="119"/>
                  </a:lnTo>
                  <a:lnTo>
                    <a:pt x="251" y="0"/>
                  </a:lnTo>
                  <a:lnTo>
                    <a:pt x="0" y="119"/>
                  </a:lnTo>
                  <a:lnTo>
                    <a:pt x="251" y="236"/>
                  </a:lnTo>
                  <a:lnTo>
                    <a:pt x="491" y="123"/>
                  </a:lnTo>
                  <a:lnTo>
                    <a:pt x="491" y="231"/>
                  </a:lnTo>
                  <a:lnTo>
                    <a:pt x="491" y="231"/>
                  </a:lnTo>
                  <a:lnTo>
                    <a:pt x="488" y="232"/>
                  </a:lnTo>
                  <a:lnTo>
                    <a:pt x="484" y="236"/>
                  </a:lnTo>
                  <a:lnTo>
                    <a:pt x="483" y="239"/>
                  </a:lnTo>
                  <a:lnTo>
                    <a:pt x="483" y="243"/>
                  </a:lnTo>
                  <a:lnTo>
                    <a:pt x="483" y="243"/>
                  </a:lnTo>
                  <a:lnTo>
                    <a:pt x="483" y="249"/>
                  </a:lnTo>
                  <a:lnTo>
                    <a:pt x="487" y="253"/>
                  </a:lnTo>
                  <a:lnTo>
                    <a:pt x="491" y="256"/>
                  </a:lnTo>
                  <a:lnTo>
                    <a:pt x="496" y="257"/>
                  </a:lnTo>
                  <a:lnTo>
                    <a:pt x="496" y="257"/>
                  </a:lnTo>
                  <a:lnTo>
                    <a:pt x="501" y="256"/>
                  </a:lnTo>
                  <a:lnTo>
                    <a:pt x="506" y="253"/>
                  </a:lnTo>
                  <a:lnTo>
                    <a:pt x="509" y="249"/>
                  </a:lnTo>
                  <a:lnTo>
                    <a:pt x="510" y="243"/>
                  </a:lnTo>
                  <a:lnTo>
                    <a:pt x="510" y="243"/>
                  </a:lnTo>
                  <a:lnTo>
                    <a:pt x="509" y="239"/>
                  </a:lnTo>
                  <a:lnTo>
                    <a:pt x="508" y="236"/>
                  </a:lnTo>
                  <a:lnTo>
                    <a:pt x="505" y="232"/>
                  </a:lnTo>
                  <a:lnTo>
                    <a:pt x="501" y="231"/>
                  </a:lnTo>
                  <a:lnTo>
                    <a:pt x="501"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grpSp>
      <p:grpSp>
        <p:nvGrpSpPr>
          <p:cNvPr id="47" name="Группа 46"/>
          <p:cNvGrpSpPr/>
          <p:nvPr/>
        </p:nvGrpSpPr>
        <p:grpSpPr>
          <a:xfrm>
            <a:off x="2843808" y="5411197"/>
            <a:ext cx="463240" cy="401834"/>
            <a:chOff x="2860676" y="4043363"/>
            <a:chExt cx="682625" cy="592138"/>
          </a:xfrm>
        </p:grpSpPr>
        <p:sp>
          <p:nvSpPr>
            <p:cNvPr id="48" name="Freeform 12"/>
            <p:cNvSpPr>
              <a:spLocks noEditPoints="1"/>
            </p:cNvSpPr>
            <p:nvPr/>
          </p:nvSpPr>
          <p:spPr bwMode="auto">
            <a:xfrm>
              <a:off x="2860676" y="4043363"/>
              <a:ext cx="682625" cy="592138"/>
            </a:xfrm>
            <a:custGeom>
              <a:avLst/>
              <a:gdLst>
                <a:gd name="T0" fmla="*/ 322 w 430"/>
                <a:gd name="T1" fmla="*/ 0 h 373"/>
                <a:gd name="T2" fmla="*/ 107 w 430"/>
                <a:gd name="T3" fmla="*/ 0 h 373"/>
                <a:gd name="T4" fmla="*/ 0 w 430"/>
                <a:gd name="T5" fmla="*/ 186 h 373"/>
                <a:gd name="T6" fmla="*/ 107 w 430"/>
                <a:gd name="T7" fmla="*/ 373 h 373"/>
                <a:gd name="T8" fmla="*/ 322 w 430"/>
                <a:gd name="T9" fmla="*/ 373 h 373"/>
                <a:gd name="T10" fmla="*/ 430 w 430"/>
                <a:gd name="T11" fmla="*/ 186 h 373"/>
                <a:gd name="T12" fmla="*/ 322 w 430"/>
                <a:gd name="T13" fmla="*/ 0 h 373"/>
                <a:gd name="T14" fmla="*/ 315 w 430"/>
                <a:gd name="T15" fmla="*/ 361 h 373"/>
                <a:gd name="T16" fmla="*/ 114 w 430"/>
                <a:gd name="T17" fmla="*/ 361 h 373"/>
                <a:gd name="T18" fmla="*/ 13 w 430"/>
                <a:gd name="T19" fmla="*/ 186 h 373"/>
                <a:gd name="T20" fmla="*/ 114 w 430"/>
                <a:gd name="T21" fmla="*/ 12 h 373"/>
                <a:gd name="T22" fmla="*/ 315 w 430"/>
                <a:gd name="T23" fmla="*/ 12 h 373"/>
                <a:gd name="T24" fmla="*/ 417 w 430"/>
                <a:gd name="T25" fmla="*/ 186 h 373"/>
                <a:gd name="T26" fmla="*/ 315 w 430"/>
                <a:gd name="T27" fmla="*/ 36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0" h="373">
                  <a:moveTo>
                    <a:pt x="322" y="0"/>
                  </a:moveTo>
                  <a:lnTo>
                    <a:pt x="107" y="0"/>
                  </a:lnTo>
                  <a:lnTo>
                    <a:pt x="0" y="186"/>
                  </a:lnTo>
                  <a:lnTo>
                    <a:pt x="107" y="373"/>
                  </a:lnTo>
                  <a:lnTo>
                    <a:pt x="322" y="373"/>
                  </a:lnTo>
                  <a:lnTo>
                    <a:pt x="430" y="186"/>
                  </a:lnTo>
                  <a:lnTo>
                    <a:pt x="322" y="0"/>
                  </a:lnTo>
                  <a:close/>
                  <a:moveTo>
                    <a:pt x="315" y="361"/>
                  </a:moveTo>
                  <a:lnTo>
                    <a:pt x="114" y="361"/>
                  </a:lnTo>
                  <a:lnTo>
                    <a:pt x="13" y="186"/>
                  </a:lnTo>
                  <a:lnTo>
                    <a:pt x="114" y="12"/>
                  </a:lnTo>
                  <a:lnTo>
                    <a:pt x="315" y="12"/>
                  </a:lnTo>
                  <a:lnTo>
                    <a:pt x="417" y="186"/>
                  </a:lnTo>
                  <a:lnTo>
                    <a:pt x="315" y="361"/>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49" name="Freeform 13"/>
            <p:cNvSpPr>
              <a:spLocks/>
            </p:cNvSpPr>
            <p:nvPr/>
          </p:nvSpPr>
          <p:spPr bwMode="auto">
            <a:xfrm>
              <a:off x="3032126" y="4171950"/>
              <a:ext cx="92075" cy="92075"/>
            </a:xfrm>
            <a:custGeom>
              <a:avLst/>
              <a:gdLst>
                <a:gd name="T0" fmla="*/ 29 w 58"/>
                <a:gd name="T1" fmla="*/ 0 h 58"/>
                <a:gd name="T2" fmla="*/ 29 w 58"/>
                <a:gd name="T3" fmla="*/ 0 h 58"/>
                <a:gd name="T4" fmla="*/ 24 w 58"/>
                <a:gd name="T5" fmla="*/ 0 h 58"/>
                <a:gd name="T6" fmla="*/ 19 w 58"/>
                <a:gd name="T7" fmla="*/ 2 h 58"/>
                <a:gd name="T8" fmla="*/ 14 w 58"/>
                <a:gd name="T9" fmla="*/ 5 h 58"/>
                <a:gd name="T10" fmla="*/ 10 w 58"/>
                <a:gd name="T11" fmla="*/ 8 h 58"/>
                <a:gd name="T12" fmla="*/ 6 w 58"/>
                <a:gd name="T13" fmla="*/ 13 h 58"/>
                <a:gd name="T14" fmla="*/ 3 w 58"/>
                <a:gd name="T15" fmla="*/ 17 h 58"/>
                <a:gd name="T16" fmla="*/ 2 w 58"/>
                <a:gd name="T17" fmla="*/ 22 h 58"/>
                <a:gd name="T18" fmla="*/ 0 w 58"/>
                <a:gd name="T19" fmla="*/ 29 h 58"/>
                <a:gd name="T20" fmla="*/ 0 w 58"/>
                <a:gd name="T21" fmla="*/ 29 h 58"/>
                <a:gd name="T22" fmla="*/ 2 w 58"/>
                <a:gd name="T23" fmla="*/ 34 h 58"/>
                <a:gd name="T24" fmla="*/ 3 w 58"/>
                <a:gd name="T25" fmla="*/ 39 h 58"/>
                <a:gd name="T26" fmla="*/ 6 w 58"/>
                <a:gd name="T27" fmla="*/ 44 h 58"/>
                <a:gd name="T28" fmla="*/ 10 w 58"/>
                <a:gd name="T29" fmla="*/ 48 h 58"/>
                <a:gd name="T30" fmla="*/ 14 w 58"/>
                <a:gd name="T31" fmla="*/ 52 h 58"/>
                <a:gd name="T32" fmla="*/ 19 w 58"/>
                <a:gd name="T33" fmla="*/ 55 h 58"/>
                <a:gd name="T34" fmla="*/ 24 w 58"/>
                <a:gd name="T35" fmla="*/ 56 h 58"/>
                <a:gd name="T36" fmla="*/ 29 w 58"/>
                <a:gd name="T37" fmla="*/ 58 h 58"/>
                <a:gd name="T38" fmla="*/ 29 w 58"/>
                <a:gd name="T39" fmla="*/ 58 h 58"/>
                <a:gd name="T40" fmla="*/ 36 w 58"/>
                <a:gd name="T41" fmla="*/ 56 h 58"/>
                <a:gd name="T42" fmla="*/ 41 w 58"/>
                <a:gd name="T43" fmla="*/ 55 h 58"/>
                <a:gd name="T44" fmla="*/ 46 w 58"/>
                <a:gd name="T45" fmla="*/ 52 h 58"/>
                <a:gd name="T46" fmla="*/ 50 w 58"/>
                <a:gd name="T47" fmla="*/ 48 h 58"/>
                <a:gd name="T48" fmla="*/ 54 w 58"/>
                <a:gd name="T49" fmla="*/ 44 h 58"/>
                <a:gd name="T50" fmla="*/ 57 w 58"/>
                <a:gd name="T51" fmla="*/ 39 h 58"/>
                <a:gd name="T52" fmla="*/ 58 w 58"/>
                <a:gd name="T53" fmla="*/ 34 h 58"/>
                <a:gd name="T54" fmla="*/ 58 w 58"/>
                <a:gd name="T55" fmla="*/ 29 h 58"/>
                <a:gd name="T56" fmla="*/ 58 w 58"/>
                <a:gd name="T57" fmla="*/ 29 h 58"/>
                <a:gd name="T58" fmla="*/ 58 w 58"/>
                <a:gd name="T59" fmla="*/ 22 h 58"/>
                <a:gd name="T60" fmla="*/ 57 w 58"/>
                <a:gd name="T61" fmla="*/ 17 h 58"/>
                <a:gd name="T62" fmla="*/ 54 w 58"/>
                <a:gd name="T63" fmla="*/ 13 h 58"/>
                <a:gd name="T64" fmla="*/ 50 w 58"/>
                <a:gd name="T65" fmla="*/ 8 h 58"/>
                <a:gd name="T66" fmla="*/ 46 w 58"/>
                <a:gd name="T67" fmla="*/ 5 h 58"/>
                <a:gd name="T68" fmla="*/ 41 w 58"/>
                <a:gd name="T69" fmla="*/ 2 h 58"/>
                <a:gd name="T70" fmla="*/ 36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4" y="0"/>
                  </a:lnTo>
                  <a:lnTo>
                    <a:pt x="19" y="2"/>
                  </a:lnTo>
                  <a:lnTo>
                    <a:pt x="14" y="5"/>
                  </a:lnTo>
                  <a:lnTo>
                    <a:pt x="10" y="8"/>
                  </a:lnTo>
                  <a:lnTo>
                    <a:pt x="6" y="13"/>
                  </a:lnTo>
                  <a:lnTo>
                    <a:pt x="3" y="17"/>
                  </a:lnTo>
                  <a:lnTo>
                    <a:pt x="2" y="22"/>
                  </a:lnTo>
                  <a:lnTo>
                    <a:pt x="0" y="29"/>
                  </a:lnTo>
                  <a:lnTo>
                    <a:pt x="0" y="29"/>
                  </a:lnTo>
                  <a:lnTo>
                    <a:pt x="2" y="34"/>
                  </a:lnTo>
                  <a:lnTo>
                    <a:pt x="3" y="39"/>
                  </a:lnTo>
                  <a:lnTo>
                    <a:pt x="6" y="44"/>
                  </a:lnTo>
                  <a:lnTo>
                    <a:pt x="10" y="48"/>
                  </a:lnTo>
                  <a:lnTo>
                    <a:pt x="14" y="52"/>
                  </a:lnTo>
                  <a:lnTo>
                    <a:pt x="19" y="55"/>
                  </a:lnTo>
                  <a:lnTo>
                    <a:pt x="24" y="56"/>
                  </a:lnTo>
                  <a:lnTo>
                    <a:pt x="29" y="58"/>
                  </a:lnTo>
                  <a:lnTo>
                    <a:pt x="29" y="58"/>
                  </a:lnTo>
                  <a:lnTo>
                    <a:pt x="36" y="56"/>
                  </a:lnTo>
                  <a:lnTo>
                    <a:pt x="41" y="55"/>
                  </a:lnTo>
                  <a:lnTo>
                    <a:pt x="46" y="52"/>
                  </a:lnTo>
                  <a:lnTo>
                    <a:pt x="50" y="48"/>
                  </a:lnTo>
                  <a:lnTo>
                    <a:pt x="54" y="44"/>
                  </a:lnTo>
                  <a:lnTo>
                    <a:pt x="57" y="39"/>
                  </a:lnTo>
                  <a:lnTo>
                    <a:pt x="58" y="34"/>
                  </a:lnTo>
                  <a:lnTo>
                    <a:pt x="58" y="29"/>
                  </a:lnTo>
                  <a:lnTo>
                    <a:pt x="58" y="29"/>
                  </a:lnTo>
                  <a:lnTo>
                    <a:pt x="58" y="22"/>
                  </a:lnTo>
                  <a:lnTo>
                    <a:pt x="57" y="17"/>
                  </a:lnTo>
                  <a:lnTo>
                    <a:pt x="54" y="13"/>
                  </a:lnTo>
                  <a:lnTo>
                    <a:pt x="50" y="8"/>
                  </a:lnTo>
                  <a:lnTo>
                    <a:pt x="46" y="5"/>
                  </a:lnTo>
                  <a:lnTo>
                    <a:pt x="41" y="2"/>
                  </a:lnTo>
                  <a:lnTo>
                    <a:pt x="36" y="0"/>
                  </a:lnTo>
                  <a:lnTo>
                    <a:pt x="29" y="0"/>
                  </a:lnTo>
                  <a:lnTo>
                    <a:pt x="29" y="0"/>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50" name="Freeform 14"/>
            <p:cNvSpPr>
              <a:spLocks/>
            </p:cNvSpPr>
            <p:nvPr/>
          </p:nvSpPr>
          <p:spPr bwMode="auto">
            <a:xfrm>
              <a:off x="3032126" y="4292600"/>
              <a:ext cx="92075" cy="92075"/>
            </a:xfrm>
            <a:custGeom>
              <a:avLst/>
              <a:gdLst>
                <a:gd name="T0" fmla="*/ 29 w 58"/>
                <a:gd name="T1" fmla="*/ 0 h 58"/>
                <a:gd name="T2" fmla="*/ 29 w 58"/>
                <a:gd name="T3" fmla="*/ 0 h 58"/>
                <a:gd name="T4" fmla="*/ 24 w 58"/>
                <a:gd name="T5" fmla="*/ 1 h 58"/>
                <a:gd name="T6" fmla="*/ 19 w 58"/>
                <a:gd name="T7" fmla="*/ 3 h 58"/>
                <a:gd name="T8" fmla="*/ 14 w 58"/>
                <a:gd name="T9" fmla="*/ 5 h 58"/>
                <a:gd name="T10" fmla="*/ 10 w 58"/>
                <a:gd name="T11" fmla="*/ 9 h 58"/>
                <a:gd name="T12" fmla="*/ 6 w 58"/>
                <a:gd name="T13" fmla="*/ 13 h 58"/>
                <a:gd name="T14" fmla="*/ 3 w 58"/>
                <a:gd name="T15" fmla="*/ 19 h 58"/>
                <a:gd name="T16" fmla="*/ 2 w 58"/>
                <a:gd name="T17" fmla="*/ 24 h 58"/>
                <a:gd name="T18" fmla="*/ 0 w 58"/>
                <a:gd name="T19" fmla="*/ 29 h 58"/>
                <a:gd name="T20" fmla="*/ 0 w 58"/>
                <a:gd name="T21" fmla="*/ 29 h 58"/>
                <a:gd name="T22" fmla="*/ 2 w 58"/>
                <a:gd name="T23" fmla="*/ 36 h 58"/>
                <a:gd name="T24" fmla="*/ 3 w 58"/>
                <a:gd name="T25" fmla="*/ 41 h 58"/>
                <a:gd name="T26" fmla="*/ 6 w 58"/>
                <a:gd name="T27" fmla="*/ 46 h 58"/>
                <a:gd name="T28" fmla="*/ 10 w 58"/>
                <a:gd name="T29" fmla="*/ 50 h 58"/>
                <a:gd name="T30" fmla="*/ 14 w 58"/>
                <a:gd name="T31" fmla="*/ 54 h 58"/>
                <a:gd name="T32" fmla="*/ 19 w 58"/>
                <a:gd name="T33" fmla="*/ 57 h 58"/>
                <a:gd name="T34" fmla="*/ 24 w 58"/>
                <a:gd name="T35" fmla="*/ 58 h 58"/>
                <a:gd name="T36" fmla="*/ 29 w 58"/>
                <a:gd name="T37" fmla="*/ 58 h 58"/>
                <a:gd name="T38" fmla="*/ 29 w 58"/>
                <a:gd name="T39" fmla="*/ 58 h 58"/>
                <a:gd name="T40" fmla="*/ 36 w 58"/>
                <a:gd name="T41" fmla="*/ 58 h 58"/>
                <a:gd name="T42" fmla="*/ 41 w 58"/>
                <a:gd name="T43" fmla="*/ 57 h 58"/>
                <a:gd name="T44" fmla="*/ 46 w 58"/>
                <a:gd name="T45" fmla="*/ 54 h 58"/>
                <a:gd name="T46" fmla="*/ 50 w 58"/>
                <a:gd name="T47" fmla="*/ 50 h 58"/>
                <a:gd name="T48" fmla="*/ 54 w 58"/>
                <a:gd name="T49" fmla="*/ 46 h 58"/>
                <a:gd name="T50" fmla="*/ 57 w 58"/>
                <a:gd name="T51" fmla="*/ 41 h 58"/>
                <a:gd name="T52" fmla="*/ 58 w 58"/>
                <a:gd name="T53" fmla="*/ 36 h 58"/>
                <a:gd name="T54" fmla="*/ 58 w 58"/>
                <a:gd name="T55" fmla="*/ 29 h 58"/>
                <a:gd name="T56" fmla="*/ 58 w 58"/>
                <a:gd name="T57" fmla="*/ 29 h 58"/>
                <a:gd name="T58" fmla="*/ 58 w 58"/>
                <a:gd name="T59" fmla="*/ 24 h 58"/>
                <a:gd name="T60" fmla="*/ 57 w 58"/>
                <a:gd name="T61" fmla="*/ 19 h 58"/>
                <a:gd name="T62" fmla="*/ 54 w 58"/>
                <a:gd name="T63" fmla="*/ 13 h 58"/>
                <a:gd name="T64" fmla="*/ 50 w 58"/>
                <a:gd name="T65" fmla="*/ 9 h 58"/>
                <a:gd name="T66" fmla="*/ 46 w 58"/>
                <a:gd name="T67" fmla="*/ 5 h 58"/>
                <a:gd name="T68" fmla="*/ 41 w 58"/>
                <a:gd name="T69" fmla="*/ 3 h 58"/>
                <a:gd name="T70" fmla="*/ 36 w 58"/>
                <a:gd name="T71" fmla="*/ 1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4" y="1"/>
                  </a:lnTo>
                  <a:lnTo>
                    <a:pt x="19" y="3"/>
                  </a:lnTo>
                  <a:lnTo>
                    <a:pt x="14" y="5"/>
                  </a:lnTo>
                  <a:lnTo>
                    <a:pt x="10" y="9"/>
                  </a:lnTo>
                  <a:lnTo>
                    <a:pt x="6" y="13"/>
                  </a:lnTo>
                  <a:lnTo>
                    <a:pt x="3" y="19"/>
                  </a:lnTo>
                  <a:lnTo>
                    <a:pt x="2" y="24"/>
                  </a:lnTo>
                  <a:lnTo>
                    <a:pt x="0" y="29"/>
                  </a:lnTo>
                  <a:lnTo>
                    <a:pt x="0" y="29"/>
                  </a:lnTo>
                  <a:lnTo>
                    <a:pt x="2" y="36"/>
                  </a:lnTo>
                  <a:lnTo>
                    <a:pt x="3" y="41"/>
                  </a:lnTo>
                  <a:lnTo>
                    <a:pt x="6" y="46"/>
                  </a:lnTo>
                  <a:lnTo>
                    <a:pt x="10" y="50"/>
                  </a:lnTo>
                  <a:lnTo>
                    <a:pt x="14" y="54"/>
                  </a:lnTo>
                  <a:lnTo>
                    <a:pt x="19" y="57"/>
                  </a:lnTo>
                  <a:lnTo>
                    <a:pt x="24" y="58"/>
                  </a:lnTo>
                  <a:lnTo>
                    <a:pt x="29" y="58"/>
                  </a:lnTo>
                  <a:lnTo>
                    <a:pt x="29" y="58"/>
                  </a:lnTo>
                  <a:lnTo>
                    <a:pt x="36" y="58"/>
                  </a:lnTo>
                  <a:lnTo>
                    <a:pt x="41" y="57"/>
                  </a:lnTo>
                  <a:lnTo>
                    <a:pt x="46" y="54"/>
                  </a:lnTo>
                  <a:lnTo>
                    <a:pt x="50" y="50"/>
                  </a:lnTo>
                  <a:lnTo>
                    <a:pt x="54" y="46"/>
                  </a:lnTo>
                  <a:lnTo>
                    <a:pt x="57" y="41"/>
                  </a:lnTo>
                  <a:lnTo>
                    <a:pt x="58" y="36"/>
                  </a:lnTo>
                  <a:lnTo>
                    <a:pt x="58" y="29"/>
                  </a:lnTo>
                  <a:lnTo>
                    <a:pt x="58" y="29"/>
                  </a:lnTo>
                  <a:lnTo>
                    <a:pt x="58" y="24"/>
                  </a:lnTo>
                  <a:lnTo>
                    <a:pt x="57" y="19"/>
                  </a:lnTo>
                  <a:lnTo>
                    <a:pt x="54" y="13"/>
                  </a:lnTo>
                  <a:lnTo>
                    <a:pt x="50" y="9"/>
                  </a:lnTo>
                  <a:lnTo>
                    <a:pt x="46" y="5"/>
                  </a:lnTo>
                  <a:lnTo>
                    <a:pt x="41" y="3"/>
                  </a:lnTo>
                  <a:lnTo>
                    <a:pt x="36" y="1"/>
                  </a:lnTo>
                  <a:lnTo>
                    <a:pt x="29" y="0"/>
                  </a:lnTo>
                  <a:lnTo>
                    <a:pt x="29" y="0"/>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51" name="Freeform 15"/>
            <p:cNvSpPr>
              <a:spLocks/>
            </p:cNvSpPr>
            <p:nvPr/>
          </p:nvSpPr>
          <p:spPr bwMode="auto">
            <a:xfrm>
              <a:off x="3032126" y="4416425"/>
              <a:ext cx="92075" cy="92075"/>
            </a:xfrm>
            <a:custGeom>
              <a:avLst/>
              <a:gdLst>
                <a:gd name="T0" fmla="*/ 29 w 58"/>
                <a:gd name="T1" fmla="*/ 0 h 58"/>
                <a:gd name="T2" fmla="*/ 29 w 58"/>
                <a:gd name="T3" fmla="*/ 0 h 58"/>
                <a:gd name="T4" fmla="*/ 24 w 58"/>
                <a:gd name="T5" fmla="*/ 0 h 58"/>
                <a:gd name="T6" fmla="*/ 19 w 58"/>
                <a:gd name="T7" fmla="*/ 3 h 58"/>
                <a:gd name="T8" fmla="*/ 14 w 58"/>
                <a:gd name="T9" fmla="*/ 5 h 58"/>
                <a:gd name="T10" fmla="*/ 10 w 58"/>
                <a:gd name="T11" fmla="*/ 8 h 58"/>
                <a:gd name="T12" fmla="*/ 6 w 58"/>
                <a:gd name="T13" fmla="*/ 13 h 58"/>
                <a:gd name="T14" fmla="*/ 3 w 58"/>
                <a:gd name="T15" fmla="*/ 17 h 58"/>
                <a:gd name="T16" fmla="*/ 2 w 58"/>
                <a:gd name="T17" fmla="*/ 22 h 58"/>
                <a:gd name="T18" fmla="*/ 0 w 58"/>
                <a:gd name="T19" fmla="*/ 29 h 58"/>
                <a:gd name="T20" fmla="*/ 0 w 58"/>
                <a:gd name="T21" fmla="*/ 29 h 58"/>
                <a:gd name="T22" fmla="*/ 2 w 58"/>
                <a:gd name="T23" fmla="*/ 34 h 58"/>
                <a:gd name="T24" fmla="*/ 3 w 58"/>
                <a:gd name="T25" fmla="*/ 39 h 58"/>
                <a:gd name="T26" fmla="*/ 6 w 58"/>
                <a:gd name="T27" fmla="*/ 45 h 58"/>
                <a:gd name="T28" fmla="*/ 10 w 58"/>
                <a:gd name="T29" fmla="*/ 49 h 58"/>
                <a:gd name="T30" fmla="*/ 14 w 58"/>
                <a:gd name="T31" fmla="*/ 53 h 58"/>
                <a:gd name="T32" fmla="*/ 19 w 58"/>
                <a:gd name="T33" fmla="*/ 55 h 58"/>
                <a:gd name="T34" fmla="*/ 24 w 58"/>
                <a:gd name="T35" fmla="*/ 57 h 58"/>
                <a:gd name="T36" fmla="*/ 29 w 58"/>
                <a:gd name="T37" fmla="*/ 58 h 58"/>
                <a:gd name="T38" fmla="*/ 29 w 58"/>
                <a:gd name="T39" fmla="*/ 58 h 58"/>
                <a:gd name="T40" fmla="*/ 36 w 58"/>
                <a:gd name="T41" fmla="*/ 57 h 58"/>
                <a:gd name="T42" fmla="*/ 41 w 58"/>
                <a:gd name="T43" fmla="*/ 55 h 58"/>
                <a:gd name="T44" fmla="*/ 46 w 58"/>
                <a:gd name="T45" fmla="*/ 53 h 58"/>
                <a:gd name="T46" fmla="*/ 50 w 58"/>
                <a:gd name="T47" fmla="*/ 49 h 58"/>
                <a:gd name="T48" fmla="*/ 54 w 58"/>
                <a:gd name="T49" fmla="*/ 45 h 58"/>
                <a:gd name="T50" fmla="*/ 57 w 58"/>
                <a:gd name="T51" fmla="*/ 39 h 58"/>
                <a:gd name="T52" fmla="*/ 58 w 58"/>
                <a:gd name="T53" fmla="*/ 34 h 58"/>
                <a:gd name="T54" fmla="*/ 58 w 58"/>
                <a:gd name="T55" fmla="*/ 29 h 58"/>
                <a:gd name="T56" fmla="*/ 58 w 58"/>
                <a:gd name="T57" fmla="*/ 29 h 58"/>
                <a:gd name="T58" fmla="*/ 58 w 58"/>
                <a:gd name="T59" fmla="*/ 22 h 58"/>
                <a:gd name="T60" fmla="*/ 57 w 58"/>
                <a:gd name="T61" fmla="*/ 17 h 58"/>
                <a:gd name="T62" fmla="*/ 54 w 58"/>
                <a:gd name="T63" fmla="*/ 13 h 58"/>
                <a:gd name="T64" fmla="*/ 50 w 58"/>
                <a:gd name="T65" fmla="*/ 8 h 58"/>
                <a:gd name="T66" fmla="*/ 46 w 58"/>
                <a:gd name="T67" fmla="*/ 5 h 58"/>
                <a:gd name="T68" fmla="*/ 41 w 58"/>
                <a:gd name="T69" fmla="*/ 3 h 58"/>
                <a:gd name="T70" fmla="*/ 36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4" y="0"/>
                  </a:lnTo>
                  <a:lnTo>
                    <a:pt x="19" y="3"/>
                  </a:lnTo>
                  <a:lnTo>
                    <a:pt x="14" y="5"/>
                  </a:lnTo>
                  <a:lnTo>
                    <a:pt x="10" y="8"/>
                  </a:lnTo>
                  <a:lnTo>
                    <a:pt x="6" y="13"/>
                  </a:lnTo>
                  <a:lnTo>
                    <a:pt x="3" y="17"/>
                  </a:lnTo>
                  <a:lnTo>
                    <a:pt x="2" y="22"/>
                  </a:lnTo>
                  <a:lnTo>
                    <a:pt x="0" y="29"/>
                  </a:lnTo>
                  <a:lnTo>
                    <a:pt x="0" y="29"/>
                  </a:lnTo>
                  <a:lnTo>
                    <a:pt x="2" y="34"/>
                  </a:lnTo>
                  <a:lnTo>
                    <a:pt x="3" y="39"/>
                  </a:lnTo>
                  <a:lnTo>
                    <a:pt x="6" y="45"/>
                  </a:lnTo>
                  <a:lnTo>
                    <a:pt x="10" y="49"/>
                  </a:lnTo>
                  <a:lnTo>
                    <a:pt x="14" y="53"/>
                  </a:lnTo>
                  <a:lnTo>
                    <a:pt x="19" y="55"/>
                  </a:lnTo>
                  <a:lnTo>
                    <a:pt x="24" y="57"/>
                  </a:lnTo>
                  <a:lnTo>
                    <a:pt x="29" y="58"/>
                  </a:lnTo>
                  <a:lnTo>
                    <a:pt x="29" y="58"/>
                  </a:lnTo>
                  <a:lnTo>
                    <a:pt x="36" y="57"/>
                  </a:lnTo>
                  <a:lnTo>
                    <a:pt x="41" y="55"/>
                  </a:lnTo>
                  <a:lnTo>
                    <a:pt x="46" y="53"/>
                  </a:lnTo>
                  <a:lnTo>
                    <a:pt x="50" y="49"/>
                  </a:lnTo>
                  <a:lnTo>
                    <a:pt x="54" y="45"/>
                  </a:lnTo>
                  <a:lnTo>
                    <a:pt x="57" y="39"/>
                  </a:lnTo>
                  <a:lnTo>
                    <a:pt x="58" y="34"/>
                  </a:lnTo>
                  <a:lnTo>
                    <a:pt x="58" y="29"/>
                  </a:lnTo>
                  <a:lnTo>
                    <a:pt x="58" y="29"/>
                  </a:lnTo>
                  <a:lnTo>
                    <a:pt x="58" y="22"/>
                  </a:lnTo>
                  <a:lnTo>
                    <a:pt x="57" y="17"/>
                  </a:lnTo>
                  <a:lnTo>
                    <a:pt x="54" y="13"/>
                  </a:lnTo>
                  <a:lnTo>
                    <a:pt x="50" y="8"/>
                  </a:lnTo>
                  <a:lnTo>
                    <a:pt x="46" y="5"/>
                  </a:lnTo>
                  <a:lnTo>
                    <a:pt x="41" y="3"/>
                  </a:lnTo>
                  <a:lnTo>
                    <a:pt x="36" y="0"/>
                  </a:lnTo>
                  <a:lnTo>
                    <a:pt x="29" y="0"/>
                  </a:lnTo>
                  <a:lnTo>
                    <a:pt x="29" y="0"/>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52" name="Freeform 16"/>
            <p:cNvSpPr>
              <a:spLocks/>
            </p:cNvSpPr>
            <p:nvPr/>
          </p:nvSpPr>
          <p:spPr bwMode="auto">
            <a:xfrm>
              <a:off x="3278188" y="4171950"/>
              <a:ext cx="92075" cy="92075"/>
            </a:xfrm>
            <a:custGeom>
              <a:avLst/>
              <a:gdLst>
                <a:gd name="T0" fmla="*/ 29 w 58"/>
                <a:gd name="T1" fmla="*/ 58 h 58"/>
                <a:gd name="T2" fmla="*/ 29 w 58"/>
                <a:gd name="T3" fmla="*/ 58 h 58"/>
                <a:gd name="T4" fmla="*/ 35 w 58"/>
                <a:gd name="T5" fmla="*/ 56 h 58"/>
                <a:gd name="T6" fmla="*/ 40 w 58"/>
                <a:gd name="T7" fmla="*/ 55 h 58"/>
                <a:gd name="T8" fmla="*/ 46 w 58"/>
                <a:gd name="T9" fmla="*/ 52 h 58"/>
                <a:gd name="T10" fmla="*/ 50 w 58"/>
                <a:gd name="T11" fmla="*/ 48 h 58"/>
                <a:gd name="T12" fmla="*/ 54 w 58"/>
                <a:gd name="T13" fmla="*/ 44 h 58"/>
                <a:gd name="T14" fmla="*/ 56 w 58"/>
                <a:gd name="T15" fmla="*/ 39 h 58"/>
                <a:gd name="T16" fmla="*/ 58 w 58"/>
                <a:gd name="T17" fmla="*/ 34 h 58"/>
                <a:gd name="T18" fmla="*/ 58 w 58"/>
                <a:gd name="T19" fmla="*/ 29 h 58"/>
                <a:gd name="T20" fmla="*/ 58 w 58"/>
                <a:gd name="T21" fmla="*/ 29 h 58"/>
                <a:gd name="T22" fmla="*/ 58 w 58"/>
                <a:gd name="T23" fmla="*/ 22 h 58"/>
                <a:gd name="T24" fmla="*/ 56 w 58"/>
                <a:gd name="T25" fmla="*/ 17 h 58"/>
                <a:gd name="T26" fmla="*/ 54 w 58"/>
                <a:gd name="T27" fmla="*/ 13 h 58"/>
                <a:gd name="T28" fmla="*/ 50 w 58"/>
                <a:gd name="T29" fmla="*/ 8 h 58"/>
                <a:gd name="T30" fmla="*/ 46 w 58"/>
                <a:gd name="T31" fmla="*/ 5 h 58"/>
                <a:gd name="T32" fmla="*/ 40 w 58"/>
                <a:gd name="T33" fmla="*/ 2 h 58"/>
                <a:gd name="T34" fmla="*/ 35 w 58"/>
                <a:gd name="T35" fmla="*/ 0 h 58"/>
                <a:gd name="T36" fmla="*/ 29 w 58"/>
                <a:gd name="T37" fmla="*/ 0 h 58"/>
                <a:gd name="T38" fmla="*/ 29 w 58"/>
                <a:gd name="T39" fmla="*/ 0 h 58"/>
                <a:gd name="T40" fmla="*/ 23 w 58"/>
                <a:gd name="T41" fmla="*/ 0 h 58"/>
                <a:gd name="T42" fmla="*/ 18 w 58"/>
                <a:gd name="T43" fmla="*/ 2 h 58"/>
                <a:gd name="T44" fmla="*/ 13 w 58"/>
                <a:gd name="T45" fmla="*/ 5 h 58"/>
                <a:gd name="T46" fmla="*/ 9 w 58"/>
                <a:gd name="T47" fmla="*/ 8 h 58"/>
                <a:gd name="T48" fmla="*/ 5 w 58"/>
                <a:gd name="T49" fmla="*/ 13 h 58"/>
                <a:gd name="T50" fmla="*/ 2 w 58"/>
                <a:gd name="T51" fmla="*/ 17 h 58"/>
                <a:gd name="T52" fmla="*/ 1 w 58"/>
                <a:gd name="T53" fmla="*/ 22 h 58"/>
                <a:gd name="T54" fmla="*/ 0 w 58"/>
                <a:gd name="T55" fmla="*/ 29 h 58"/>
                <a:gd name="T56" fmla="*/ 0 w 58"/>
                <a:gd name="T57" fmla="*/ 29 h 58"/>
                <a:gd name="T58" fmla="*/ 1 w 58"/>
                <a:gd name="T59" fmla="*/ 34 h 58"/>
                <a:gd name="T60" fmla="*/ 2 w 58"/>
                <a:gd name="T61" fmla="*/ 39 h 58"/>
                <a:gd name="T62" fmla="*/ 5 w 58"/>
                <a:gd name="T63" fmla="*/ 44 h 58"/>
                <a:gd name="T64" fmla="*/ 9 w 58"/>
                <a:gd name="T65" fmla="*/ 48 h 58"/>
                <a:gd name="T66" fmla="*/ 13 w 58"/>
                <a:gd name="T67" fmla="*/ 52 h 58"/>
                <a:gd name="T68" fmla="*/ 18 w 58"/>
                <a:gd name="T69" fmla="*/ 55 h 58"/>
                <a:gd name="T70" fmla="*/ 23 w 58"/>
                <a:gd name="T71" fmla="*/ 56 h 58"/>
                <a:gd name="T72" fmla="*/ 29 w 58"/>
                <a:gd name="T73" fmla="*/ 58 h 58"/>
                <a:gd name="T74" fmla="*/ 29 w 58"/>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58"/>
                  </a:moveTo>
                  <a:lnTo>
                    <a:pt x="29" y="58"/>
                  </a:lnTo>
                  <a:lnTo>
                    <a:pt x="35" y="56"/>
                  </a:lnTo>
                  <a:lnTo>
                    <a:pt x="40" y="55"/>
                  </a:lnTo>
                  <a:lnTo>
                    <a:pt x="46" y="52"/>
                  </a:lnTo>
                  <a:lnTo>
                    <a:pt x="50" y="48"/>
                  </a:lnTo>
                  <a:lnTo>
                    <a:pt x="54" y="44"/>
                  </a:lnTo>
                  <a:lnTo>
                    <a:pt x="56" y="39"/>
                  </a:lnTo>
                  <a:lnTo>
                    <a:pt x="58" y="34"/>
                  </a:lnTo>
                  <a:lnTo>
                    <a:pt x="58" y="29"/>
                  </a:lnTo>
                  <a:lnTo>
                    <a:pt x="58" y="29"/>
                  </a:lnTo>
                  <a:lnTo>
                    <a:pt x="58" y="22"/>
                  </a:lnTo>
                  <a:lnTo>
                    <a:pt x="56" y="17"/>
                  </a:lnTo>
                  <a:lnTo>
                    <a:pt x="54" y="13"/>
                  </a:lnTo>
                  <a:lnTo>
                    <a:pt x="50" y="8"/>
                  </a:lnTo>
                  <a:lnTo>
                    <a:pt x="46" y="5"/>
                  </a:lnTo>
                  <a:lnTo>
                    <a:pt x="40" y="2"/>
                  </a:lnTo>
                  <a:lnTo>
                    <a:pt x="35" y="0"/>
                  </a:lnTo>
                  <a:lnTo>
                    <a:pt x="29" y="0"/>
                  </a:lnTo>
                  <a:lnTo>
                    <a:pt x="29" y="0"/>
                  </a:lnTo>
                  <a:lnTo>
                    <a:pt x="23" y="0"/>
                  </a:lnTo>
                  <a:lnTo>
                    <a:pt x="18" y="2"/>
                  </a:lnTo>
                  <a:lnTo>
                    <a:pt x="13" y="5"/>
                  </a:lnTo>
                  <a:lnTo>
                    <a:pt x="9" y="8"/>
                  </a:lnTo>
                  <a:lnTo>
                    <a:pt x="5" y="13"/>
                  </a:lnTo>
                  <a:lnTo>
                    <a:pt x="2" y="17"/>
                  </a:lnTo>
                  <a:lnTo>
                    <a:pt x="1" y="22"/>
                  </a:lnTo>
                  <a:lnTo>
                    <a:pt x="0" y="29"/>
                  </a:lnTo>
                  <a:lnTo>
                    <a:pt x="0" y="29"/>
                  </a:lnTo>
                  <a:lnTo>
                    <a:pt x="1" y="34"/>
                  </a:lnTo>
                  <a:lnTo>
                    <a:pt x="2" y="39"/>
                  </a:lnTo>
                  <a:lnTo>
                    <a:pt x="5" y="44"/>
                  </a:lnTo>
                  <a:lnTo>
                    <a:pt x="9" y="48"/>
                  </a:lnTo>
                  <a:lnTo>
                    <a:pt x="13" y="52"/>
                  </a:lnTo>
                  <a:lnTo>
                    <a:pt x="18" y="55"/>
                  </a:lnTo>
                  <a:lnTo>
                    <a:pt x="23" y="56"/>
                  </a:lnTo>
                  <a:lnTo>
                    <a:pt x="29" y="58"/>
                  </a:lnTo>
                  <a:lnTo>
                    <a:pt x="29" y="58"/>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53" name="Freeform 17"/>
            <p:cNvSpPr>
              <a:spLocks/>
            </p:cNvSpPr>
            <p:nvPr/>
          </p:nvSpPr>
          <p:spPr bwMode="auto">
            <a:xfrm>
              <a:off x="3278188" y="4292600"/>
              <a:ext cx="92075" cy="92075"/>
            </a:xfrm>
            <a:custGeom>
              <a:avLst/>
              <a:gdLst>
                <a:gd name="T0" fmla="*/ 29 w 58"/>
                <a:gd name="T1" fmla="*/ 0 h 58"/>
                <a:gd name="T2" fmla="*/ 29 w 58"/>
                <a:gd name="T3" fmla="*/ 0 h 58"/>
                <a:gd name="T4" fmla="*/ 23 w 58"/>
                <a:gd name="T5" fmla="*/ 1 h 58"/>
                <a:gd name="T6" fmla="*/ 18 w 58"/>
                <a:gd name="T7" fmla="*/ 3 h 58"/>
                <a:gd name="T8" fmla="*/ 13 w 58"/>
                <a:gd name="T9" fmla="*/ 5 h 58"/>
                <a:gd name="T10" fmla="*/ 9 w 58"/>
                <a:gd name="T11" fmla="*/ 9 h 58"/>
                <a:gd name="T12" fmla="*/ 5 w 58"/>
                <a:gd name="T13" fmla="*/ 13 h 58"/>
                <a:gd name="T14" fmla="*/ 2 w 58"/>
                <a:gd name="T15" fmla="*/ 19 h 58"/>
                <a:gd name="T16" fmla="*/ 1 w 58"/>
                <a:gd name="T17" fmla="*/ 24 h 58"/>
                <a:gd name="T18" fmla="*/ 0 w 58"/>
                <a:gd name="T19" fmla="*/ 29 h 58"/>
                <a:gd name="T20" fmla="*/ 0 w 58"/>
                <a:gd name="T21" fmla="*/ 29 h 58"/>
                <a:gd name="T22" fmla="*/ 1 w 58"/>
                <a:gd name="T23" fmla="*/ 36 h 58"/>
                <a:gd name="T24" fmla="*/ 2 w 58"/>
                <a:gd name="T25" fmla="*/ 41 h 58"/>
                <a:gd name="T26" fmla="*/ 5 w 58"/>
                <a:gd name="T27" fmla="*/ 46 h 58"/>
                <a:gd name="T28" fmla="*/ 9 w 58"/>
                <a:gd name="T29" fmla="*/ 50 h 58"/>
                <a:gd name="T30" fmla="*/ 13 w 58"/>
                <a:gd name="T31" fmla="*/ 54 h 58"/>
                <a:gd name="T32" fmla="*/ 18 w 58"/>
                <a:gd name="T33" fmla="*/ 57 h 58"/>
                <a:gd name="T34" fmla="*/ 23 w 58"/>
                <a:gd name="T35" fmla="*/ 58 h 58"/>
                <a:gd name="T36" fmla="*/ 29 w 58"/>
                <a:gd name="T37" fmla="*/ 58 h 58"/>
                <a:gd name="T38" fmla="*/ 29 w 58"/>
                <a:gd name="T39" fmla="*/ 58 h 58"/>
                <a:gd name="T40" fmla="*/ 35 w 58"/>
                <a:gd name="T41" fmla="*/ 58 h 58"/>
                <a:gd name="T42" fmla="*/ 40 w 58"/>
                <a:gd name="T43" fmla="*/ 57 h 58"/>
                <a:gd name="T44" fmla="*/ 46 w 58"/>
                <a:gd name="T45" fmla="*/ 54 h 58"/>
                <a:gd name="T46" fmla="*/ 50 w 58"/>
                <a:gd name="T47" fmla="*/ 50 h 58"/>
                <a:gd name="T48" fmla="*/ 54 w 58"/>
                <a:gd name="T49" fmla="*/ 46 h 58"/>
                <a:gd name="T50" fmla="*/ 56 w 58"/>
                <a:gd name="T51" fmla="*/ 41 h 58"/>
                <a:gd name="T52" fmla="*/ 58 w 58"/>
                <a:gd name="T53" fmla="*/ 36 h 58"/>
                <a:gd name="T54" fmla="*/ 58 w 58"/>
                <a:gd name="T55" fmla="*/ 29 h 58"/>
                <a:gd name="T56" fmla="*/ 58 w 58"/>
                <a:gd name="T57" fmla="*/ 29 h 58"/>
                <a:gd name="T58" fmla="*/ 58 w 58"/>
                <a:gd name="T59" fmla="*/ 24 h 58"/>
                <a:gd name="T60" fmla="*/ 56 w 58"/>
                <a:gd name="T61" fmla="*/ 19 h 58"/>
                <a:gd name="T62" fmla="*/ 54 w 58"/>
                <a:gd name="T63" fmla="*/ 13 h 58"/>
                <a:gd name="T64" fmla="*/ 50 w 58"/>
                <a:gd name="T65" fmla="*/ 9 h 58"/>
                <a:gd name="T66" fmla="*/ 46 w 58"/>
                <a:gd name="T67" fmla="*/ 5 h 58"/>
                <a:gd name="T68" fmla="*/ 40 w 58"/>
                <a:gd name="T69" fmla="*/ 3 h 58"/>
                <a:gd name="T70" fmla="*/ 35 w 58"/>
                <a:gd name="T71" fmla="*/ 1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1"/>
                  </a:lnTo>
                  <a:lnTo>
                    <a:pt x="18" y="3"/>
                  </a:lnTo>
                  <a:lnTo>
                    <a:pt x="13" y="5"/>
                  </a:lnTo>
                  <a:lnTo>
                    <a:pt x="9" y="9"/>
                  </a:lnTo>
                  <a:lnTo>
                    <a:pt x="5" y="13"/>
                  </a:lnTo>
                  <a:lnTo>
                    <a:pt x="2" y="19"/>
                  </a:lnTo>
                  <a:lnTo>
                    <a:pt x="1" y="24"/>
                  </a:lnTo>
                  <a:lnTo>
                    <a:pt x="0" y="29"/>
                  </a:lnTo>
                  <a:lnTo>
                    <a:pt x="0" y="29"/>
                  </a:lnTo>
                  <a:lnTo>
                    <a:pt x="1" y="36"/>
                  </a:lnTo>
                  <a:lnTo>
                    <a:pt x="2" y="41"/>
                  </a:lnTo>
                  <a:lnTo>
                    <a:pt x="5" y="46"/>
                  </a:lnTo>
                  <a:lnTo>
                    <a:pt x="9" y="50"/>
                  </a:lnTo>
                  <a:lnTo>
                    <a:pt x="13" y="54"/>
                  </a:lnTo>
                  <a:lnTo>
                    <a:pt x="18" y="57"/>
                  </a:lnTo>
                  <a:lnTo>
                    <a:pt x="23" y="58"/>
                  </a:lnTo>
                  <a:lnTo>
                    <a:pt x="29" y="58"/>
                  </a:lnTo>
                  <a:lnTo>
                    <a:pt x="29" y="58"/>
                  </a:lnTo>
                  <a:lnTo>
                    <a:pt x="35" y="58"/>
                  </a:lnTo>
                  <a:lnTo>
                    <a:pt x="40" y="57"/>
                  </a:lnTo>
                  <a:lnTo>
                    <a:pt x="46" y="54"/>
                  </a:lnTo>
                  <a:lnTo>
                    <a:pt x="50" y="50"/>
                  </a:lnTo>
                  <a:lnTo>
                    <a:pt x="54" y="46"/>
                  </a:lnTo>
                  <a:lnTo>
                    <a:pt x="56" y="41"/>
                  </a:lnTo>
                  <a:lnTo>
                    <a:pt x="58" y="36"/>
                  </a:lnTo>
                  <a:lnTo>
                    <a:pt x="58" y="29"/>
                  </a:lnTo>
                  <a:lnTo>
                    <a:pt x="58" y="29"/>
                  </a:lnTo>
                  <a:lnTo>
                    <a:pt x="58" y="24"/>
                  </a:lnTo>
                  <a:lnTo>
                    <a:pt x="56" y="19"/>
                  </a:lnTo>
                  <a:lnTo>
                    <a:pt x="54" y="13"/>
                  </a:lnTo>
                  <a:lnTo>
                    <a:pt x="50" y="9"/>
                  </a:lnTo>
                  <a:lnTo>
                    <a:pt x="46" y="5"/>
                  </a:lnTo>
                  <a:lnTo>
                    <a:pt x="40" y="3"/>
                  </a:lnTo>
                  <a:lnTo>
                    <a:pt x="35" y="1"/>
                  </a:lnTo>
                  <a:lnTo>
                    <a:pt x="29" y="0"/>
                  </a:lnTo>
                  <a:lnTo>
                    <a:pt x="29" y="0"/>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54" name="Freeform 18"/>
            <p:cNvSpPr>
              <a:spLocks/>
            </p:cNvSpPr>
            <p:nvPr/>
          </p:nvSpPr>
          <p:spPr bwMode="auto">
            <a:xfrm>
              <a:off x="3278188" y="4416425"/>
              <a:ext cx="92075" cy="92075"/>
            </a:xfrm>
            <a:custGeom>
              <a:avLst/>
              <a:gdLst>
                <a:gd name="T0" fmla="*/ 29 w 58"/>
                <a:gd name="T1" fmla="*/ 0 h 58"/>
                <a:gd name="T2" fmla="*/ 29 w 58"/>
                <a:gd name="T3" fmla="*/ 0 h 58"/>
                <a:gd name="T4" fmla="*/ 23 w 58"/>
                <a:gd name="T5" fmla="*/ 0 h 58"/>
                <a:gd name="T6" fmla="*/ 18 w 58"/>
                <a:gd name="T7" fmla="*/ 3 h 58"/>
                <a:gd name="T8" fmla="*/ 13 w 58"/>
                <a:gd name="T9" fmla="*/ 5 h 58"/>
                <a:gd name="T10" fmla="*/ 9 w 58"/>
                <a:gd name="T11" fmla="*/ 8 h 58"/>
                <a:gd name="T12" fmla="*/ 5 w 58"/>
                <a:gd name="T13" fmla="*/ 13 h 58"/>
                <a:gd name="T14" fmla="*/ 2 w 58"/>
                <a:gd name="T15" fmla="*/ 17 h 58"/>
                <a:gd name="T16" fmla="*/ 1 w 58"/>
                <a:gd name="T17" fmla="*/ 22 h 58"/>
                <a:gd name="T18" fmla="*/ 0 w 58"/>
                <a:gd name="T19" fmla="*/ 29 h 58"/>
                <a:gd name="T20" fmla="*/ 0 w 58"/>
                <a:gd name="T21" fmla="*/ 29 h 58"/>
                <a:gd name="T22" fmla="*/ 1 w 58"/>
                <a:gd name="T23" fmla="*/ 34 h 58"/>
                <a:gd name="T24" fmla="*/ 2 w 58"/>
                <a:gd name="T25" fmla="*/ 39 h 58"/>
                <a:gd name="T26" fmla="*/ 5 w 58"/>
                <a:gd name="T27" fmla="*/ 45 h 58"/>
                <a:gd name="T28" fmla="*/ 9 w 58"/>
                <a:gd name="T29" fmla="*/ 49 h 58"/>
                <a:gd name="T30" fmla="*/ 13 w 58"/>
                <a:gd name="T31" fmla="*/ 53 h 58"/>
                <a:gd name="T32" fmla="*/ 18 w 58"/>
                <a:gd name="T33" fmla="*/ 55 h 58"/>
                <a:gd name="T34" fmla="*/ 23 w 58"/>
                <a:gd name="T35" fmla="*/ 57 h 58"/>
                <a:gd name="T36" fmla="*/ 29 w 58"/>
                <a:gd name="T37" fmla="*/ 58 h 58"/>
                <a:gd name="T38" fmla="*/ 29 w 58"/>
                <a:gd name="T39" fmla="*/ 58 h 58"/>
                <a:gd name="T40" fmla="*/ 35 w 58"/>
                <a:gd name="T41" fmla="*/ 57 h 58"/>
                <a:gd name="T42" fmla="*/ 40 w 58"/>
                <a:gd name="T43" fmla="*/ 55 h 58"/>
                <a:gd name="T44" fmla="*/ 46 w 58"/>
                <a:gd name="T45" fmla="*/ 53 h 58"/>
                <a:gd name="T46" fmla="*/ 50 w 58"/>
                <a:gd name="T47" fmla="*/ 49 h 58"/>
                <a:gd name="T48" fmla="*/ 54 w 58"/>
                <a:gd name="T49" fmla="*/ 45 h 58"/>
                <a:gd name="T50" fmla="*/ 56 w 58"/>
                <a:gd name="T51" fmla="*/ 39 h 58"/>
                <a:gd name="T52" fmla="*/ 58 w 58"/>
                <a:gd name="T53" fmla="*/ 34 h 58"/>
                <a:gd name="T54" fmla="*/ 58 w 58"/>
                <a:gd name="T55" fmla="*/ 29 h 58"/>
                <a:gd name="T56" fmla="*/ 58 w 58"/>
                <a:gd name="T57" fmla="*/ 29 h 58"/>
                <a:gd name="T58" fmla="*/ 58 w 58"/>
                <a:gd name="T59" fmla="*/ 22 h 58"/>
                <a:gd name="T60" fmla="*/ 56 w 58"/>
                <a:gd name="T61" fmla="*/ 17 h 58"/>
                <a:gd name="T62" fmla="*/ 54 w 58"/>
                <a:gd name="T63" fmla="*/ 13 h 58"/>
                <a:gd name="T64" fmla="*/ 50 w 58"/>
                <a:gd name="T65" fmla="*/ 8 h 58"/>
                <a:gd name="T66" fmla="*/ 46 w 58"/>
                <a:gd name="T67" fmla="*/ 5 h 58"/>
                <a:gd name="T68" fmla="*/ 40 w 58"/>
                <a:gd name="T69" fmla="*/ 3 h 58"/>
                <a:gd name="T70" fmla="*/ 35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0"/>
                  </a:lnTo>
                  <a:lnTo>
                    <a:pt x="18" y="3"/>
                  </a:lnTo>
                  <a:lnTo>
                    <a:pt x="13" y="5"/>
                  </a:lnTo>
                  <a:lnTo>
                    <a:pt x="9" y="8"/>
                  </a:lnTo>
                  <a:lnTo>
                    <a:pt x="5" y="13"/>
                  </a:lnTo>
                  <a:lnTo>
                    <a:pt x="2" y="17"/>
                  </a:lnTo>
                  <a:lnTo>
                    <a:pt x="1" y="22"/>
                  </a:lnTo>
                  <a:lnTo>
                    <a:pt x="0" y="29"/>
                  </a:lnTo>
                  <a:lnTo>
                    <a:pt x="0" y="29"/>
                  </a:lnTo>
                  <a:lnTo>
                    <a:pt x="1" y="34"/>
                  </a:lnTo>
                  <a:lnTo>
                    <a:pt x="2" y="39"/>
                  </a:lnTo>
                  <a:lnTo>
                    <a:pt x="5" y="45"/>
                  </a:lnTo>
                  <a:lnTo>
                    <a:pt x="9" y="49"/>
                  </a:lnTo>
                  <a:lnTo>
                    <a:pt x="13" y="53"/>
                  </a:lnTo>
                  <a:lnTo>
                    <a:pt x="18" y="55"/>
                  </a:lnTo>
                  <a:lnTo>
                    <a:pt x="23" y="57"/>
                  </a:lnTo>
                  <a:lnTo>
                    <a:pt x="29" y="58"/>
                  </a:lnTo>
                  <a:lnTo>
                    <a:pt x="29" y="58"/>
                  </a:lnTo>
                  <a:lnTo>
                    <a:pt x="35" y="57"/>
                  </a:lnTo>
                  <a:lnTo>
                    <a:pt x="40" y="55"/>
                  </a:lnTo>
                  <a:lnTo>
                    <a:pt x="46" y="53"/>
                  </a:lnTo>
                  <a:lnTo>
                    <a:pt x="50" y="49"/>
                  </a:lnTo>
                  <a:lnTo>
                    <a:pt x="54" y="45"/>
                  </a:lnTo>
                  <a:lnTo>
                    <a:pt x="56" y="39"/>
                  </a:lnTo>
                  <a:lnTo>
                    <a:pt x="58" y="34"/>
                  </a:lnTo>
                  <a:lnTo>
                    <a:pt x="58" y="29"/>
                  </a:lnTo>
                  <a:lnTo>
                    <a:pt x="58" y="29"/>
                  </a:lnTo>
                  <a:lnTo>
                    <a:pt x="58" y="22"/>
                  </a:lnTo>
                  <a:lnTo>
                    <a:pt x="56" y="17"/>
                  </a:lnTo>
                  <a:lnTo>
                    <a:pt x="54" y="13"/>
                  </a:lnTo>
                  <a:lnTo>
                    <a:pt x="50" y="8"/>
                  </a:lnTo>
                  <a:lnTo>
                    <a:pt x="46" y="5"/>
                  </a:lnTo>
                  <a:lnTo>
                    <a:pt x="40" y="3"/>
                  </a:lnTo>
                  <a:lnTo>
                    <a:pt x="35" y="0"/>
                  </a:lnTo>
                  <a:lnTo>
                    <a:pt x="29" y="0"/>
                  </a:lnTo>
                  <a:lnTo>
                    <a:pt x="29" y="0"/>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55" name="Freeform 19"/>
            <p:cNvSpPr>
              <a:spLocks/>
            </p:cNvSpPr>
            <p:nvPr/>
          </p:nvSpPr>
          <p:spPr bwMode="auto">
            <a:xfrm>
              <a:off x="3155951" y="4171950"/>
              <a:ext cx="92075" cy="92075"/>
            </a:xfrm>
            <a:custGeom>
              <a:avLst/>
              <a:gdLst>
                <a:gd name="T0" fmla="*/ 29 w 58"/>
                <a:gd name="T1" fmla="*/ 0 h 58"/>
                <a:gd name="T2" fmla="*/ 29 w 58"/>
                <a:gd name="T3" fmla="*/ 0 h 58"/>
                <a:gd name="T4" fmla="*/ 23 w 58"/>
                <a:gd name="T5" fmla="*/ 0 h 58"/>
                <a:gd name="T6" fmla="*/ 17 w 58"/>
                <a:gd name="T7" fmla="*/ 2 h 58"/>
                <a:gd name="T8" fmla="*/ 13 w 58"/>
                <a:gd name="T9" fmla="*/ 5 h 58"/>
                <a:gd name="T10" fmla="*/ 8 w 58"/>
                <a:gd name="T11" fmla="*/ 8 h 58"/>
                <a:gd name="T12" fmla="*/ 5 w 58"/>
                <a:gd name="T13" fmla="*/ 13 h 58"/>
                <a:gd name="T14" fmla="*/ 3 w 58"/>
                <a:gd name="T15" fmla="*/ 17 h 58"/>
                <a:gd name="T16" fmla="*/ 0 w 58"/>
                <a:gd name="T17" fmla="*/ 22 h 58"/>
                <a:gd name="T18" fmla="*/ 0 w 58"/>
                <a:gd name="T19" fmla="*/ 29 h 58"/>
                <a:gd name="T20" fmla="*/ 0 w 58"/>
                <a:gd name="T21" fmla="*/ 29 h 58"/>
                <a:gd name="T22" fmla="*/ 0 w 58"/>
                <a:gd name="T23" fmla="*/ 34 h 58"/>
                <a:gd name="T24" fmla="*/ 3 w 58"/>
                <a:gd name="T25" fmla="*/ 39 h 58"/>
                <a:gd name="T26" fmla="*/ 5 w 58"/>
                <a:gd name="T27" fmla="*/ 44 h 58"/>
                <a:gd name="T28" fmla="*/ 8 w 58"/>
                <a:gd name="T29" fmla="*/ 48 h 58"/>
                <a:gd name="T30" fmla="*/ 13 w 58"/>
                <a:gd name="T31" fmla="*/ 52 h 58"/>
                <a:gd name="T32" fmla="*/ 17 w 58"/>
                <a:gd name="T33" fmla="*/ 55 h 58"/>
                <a:gd name="T34" fmla="*/ 23 w 58"/>
                <a:gd name="T35" fmla="*/ 56 h 58"/>
                <a:gd name="T36" fmla="*/ 29 w 58"/>
                <a:gd name="T37" fmla="*/ 58 h 58"/>
                <a:gd name="T38" fmla="*/ 29 w 58"/>
                <a:gd name="T39" fmla="*/ 58 h 58"/>
                <a:gd name="T40" fmla="*/ 34 w 58"/>
                <a:gd name="T41" fmla="*/ 56 h 58"/>
                <a:gd name="T42" fmla="*/ 40 w 58"/>
                <a:gd name="T43" fmla="*/ 55 h 58"/>
                <a:gd name="T44" fmla="*/ 45 w 58"/>
                <a:gd name="T45" fmla="*/ 52 h 58"/>
                <a:gd name="T46" fmla="*/ 49 w 58"/>
                <a:gd name="T47" fmla="*/ 48 h 58"/>
                <a:gd name="T48" fmla="*/ 53 w 58"/>
                <a:gd name="T49" fmla="*/ 44 h 58"/>
                <a:gd name="T50" fmla="*/ 55 w 58"/>
                <a:gd name="T51" fmla="*/ 39 h 58"/>
                <a:gd name="T52" fmla="*/ 57 w 58"/>
                <a:gd name="T53" fmla="*/ 34 h 58"/>
                <a:gd name="T54" fmla="*/ 58 w 58"/>
                <a:gd name="T55" fmla="*/ 29 h 58"/>
                <a:gd name="T56" fmla="*/ 58 w 58"/>
                <a:gd name="T57" fmla="*/ 29 h 58"/>
                <a:gd name="T58" fmla="*/ 57 w 58"/>
                <a:gd name="T59" fmla="*/ 22 h 58"/>
                <a:gd name="T60" fmla="*/ 55 w 58"/>
                <a:gd name="T61" fmla="*/ 17 h 58"/>
                <a:gd name="T62" fmla="*/ 53 w 58"/>
                <a:gd name="T63" fmla="*/ 13 h 58"/>
                <a:gd name="T64" fmla="*/ 49 w 58"/>
                <a:gd name="T65" fmla="*/ 8 h 58"/>
                <a:gd name="T66" fmla="*/ 45 w 58"/>
                <a:gd name="T67" fmla="*/ 5 h 58"/>
                <a:gd name="T68" fmla="*/ 40 w 58"/>
                <a:gd name="T69" fmla="*/ 2 h 58"/>
                <a:gd name="T70" fmla="*/ 34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0"/>
                  </a:lnTo>
                  <a:lnTo>
                    <a:pt x="17" y="2"/>
                  </a:lnTo>
                  <a:lnTo>
                    <a:pt x="13" y="5"/>
                  </a:lnTo>
                  <a:lnTo>
                    <a:pt x="8" y="8"/>
                  </a:lnTo>
                  <a:lnTo>
                    <a:pt x="5" y="13"/>
                  </a:lnTo>
                  <a:lnTo>
                    <a:pt x="3" y="17"/>
                  </a:lnTo>
                  <a:lnTo>
                    <a:pt x="0" y="22"/>
                  </a:lnTo>
                  <a:lnTo>
                    <a:pt x="0" y="29"/>
                  </a:lnTo>
                  <a:lnTo>
                    <a:pt x="0" y="29"/>
                  </a:lnTo>
                  <a:lnTo>
                    <a:pt x="0" y="34"/>
                  </a:lnTo>
                  <a:lnTo>
                    <a:pt x="3" y="39"/>
                  </a:lnTo>
                  <a:lnTo>
                    <a:pt x="5" y="44"/>
                  </a:lnTo>
                  <a:lnTo>
                    <a:pt x="8" y="48"/>
                  </a:lnTo>
                  <a:lnTo>
                    <a:pt x="13" y="52"/>
                  </a:lnTo>
                  <a:lnTo>
                    <a:pt x="17" y="55"/>
                  </a:lnTo>
                  <a:lnTo>
                    <a:pt x="23" y="56"/>
                  </a:lnTo>
                  <a:lnTo>
                    <a:pt x="29" y="58"/>
                  </a:lnTo>
                  <a:lnTo>
                    <a:pt x="29" y="58"/>
                  </a:lnTo>
                  <a:lnTo>
                    <a:pt x="34" y="56"/>
                  </a:lnTo>
                  <a:lnTo>
                    <a:pt x="40" y="55"/>
                  </a:lnTo>
                  <a:lnTo>
                    <a:pt x="45" y="52"/>
                  </a:lnTo>
                  <a:lnTo>
                    <a:pt x="49" y="48"/>
                  </a:lnTo>
                  <a:lnTo>
                    <a:pt x="53" y="44"/>
                  </a:lnTo>
                  <a:lnTo>
                    <a:pt x="55" y="39"/>
                  </a:lnTo>
                  <a:lnTo>
                    <a:pt x="57" y="34"/>
                  </a:lnTo>
                  <a:lnTo>
                    <a:pt x="58" y="29"/>
                  </a:lnTo>
                  <a:lnTo>
                    <a:pt x="58" y="29"/>
                  </a:lnTo>
                  <a:lnTo>
                    <a:pt x="57" y="22"/>
                  </a:lnTo>
                  <a:lnTo>
                    <a:pt x="55" y="17"/>
                  </a:lnTo>
                  <a:lnTo>
                    <a:pt x="53" y="13"/>
                  </a:lnTo>
                  <a:lnTo>
                    <a:pt x="49" y="8"/>
                  </a:lnTo>
                  <a:lnTo>
                    <a:pt x="45" y="5"/>
                  </a:lnTo>
                  <a:lnTo>
                    <a:pt x="40" y="2"/>
                  </a:lnTo>
                  <a:lnTo>
                    <a:pt x="34" y="0"/>
                  </a:lnTo>
                  <a:lnTo>
                    <a:pt x="29" y="0"/>
                  </a:lnTo>
                  <a:lnTo>
                    <a:pt x="29" y="0"/>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56" name="Freeform 20"/>
            <p:cNvSpPr>
              <a:spLocks/>
            </p:cNvSpPr>
            <p:nvPr/>
          </p:nvSpPr>
          <p:spPr bwMode="auto">
            <a:xfrm>
              <a:off x="3155951" y="4292600"/>
              <a:ext cx="92075" cy="92075"/>
            </a:xfrm>
            <a:custGeom>
              <a:avLst/>
              <a:gdLst>
                <a:gd name="T0" fmla="*/ 29 w 58"/>
                <a:gd name="T1" fmla="*/ 0 h 58"/>
                <a:gd name="T2" fmla="*/ 29 w 58"/>
                <a:gd name="T3" fmla="*/ 0 h 58"/>
                <a:gd name="T4" fmla="*/ 23 w 58"/>
                <a:gd name="T5" fmla="*/ 1 h 58"/>
                <a:gd name="T6" fmla="*/ 17 w 58"/>
                <a:gd name="T7" fmla="*/ 3 h 58"/>
                <a:gd name="T8" fmla="*/ 13 w 58"/>
                <a:gd name="T9" fmla="*/ 5 h 58"/>
                <a:gd name="T10" fmla="*/ 8 w 58"/>
                <a:gd name="T11" fmla="*/ 9 h 58"/>
                <a:gd name="T12" fmla="*/ 5 w 58"/>
                <a:gd name="T13" fmla="*/ 13 h 58"/>
                <a:gd name="T14" fmla="*/ 3 w 58"/>
                <a:gd name="T15" fmla="*/ 19 h 58"/>
                <a:gd name="T16" fmla="*/ 0 w 58"/>
                <a:gd name="T17" fmla="*/ 24 h 58"/>
                <a:gd name="T18" fmla="*/ 0 w 58"/>
                <a:gd name="T19" fmla="*/ 29 h 58"/>
                <a:gd name="T20" fmla="*/ 0 w 58"/>
                <a:gd name="T21" fmla="*/ 29 h 58"/>
                <a:gd name="T22" fmla="*/ 0 w 58"/>
                <a:gd name="T23" fmla="*/ 36 h 58"/>
                <a:gd name="T24" fmla="*/ 3 w 58"/>
                <a:gd name="T25" fmla="*/ 41 h 58"/>
                <a:gd name="T26" fmla="*/ 5 w 58"/>
                <a:gd name="T27" fmla="*/ 46 h 58"/>
                <a:gd name="T28" fmla="*/ 8 w 58"/>
                <a:gd name="T29" fmla="*/ 50 h 58"/>
                <a:gd name="T30" fmla="*/ 13 w 58"/>
                <a:gd name="T31" fmla="*/ 54 h 58"/>
                <a:gd name="T32" fmla="*/ 17 w 58"/>
                <a:gd name="T33" fmla="*/ 57 h 58"/>
                <a:gd name="T34" fmla="*/ 23 w 58"/>
                <a:gd name="T35" fmla="*/ 58 h 58"/>
                <a:gd name="T36" fmla="*/ 29 w 58"/>
                <a:gd name="T37" fmla="*/ 58 h 58"/>
                <a:gd name="T38" fmla="*/ 29 w 58"/>
                <a:gd name="T39" fmla="*/ 58 h 58"/>
                <a:gd name="T40" fmla="*/ 34 w 58"/>
                <a:gd name="T41" fmla="*/ 58 h 58"/>
                <a:gd name="T42" fmla="*/ 40 w 58"/>
                <a:gd name="T43" fmla="*/ 57 h 58"/>
                <a:gd name="T44" fmla="*/ 45 w 58"/>
                <a:gd name="T45" fmla="*/ 54 h 58"/>
                <a:gd name="T46" fmla="*/ 49 w 58"/>
                <a:gd name="T47" fmla="*/ 50 h 58"/>
                <a:gd name="T48" fmla="*/ 53 w 58"/>
                <a:gd name="T49" fmla="*/ 46 h 58"/>
                <a:gd name="T50" fmla="*/ 55 w 58"/>
                <a:gd name="T51" fmla="*/ 41 h 58"/>
                <a:gd name="T52" fmla="*/ 57 w 58"/>
                <a:gd name="T53" fmla="*/ 36 h 58"/>
                <a:gd name="T54" fmla="*/ 58 w 58"/>
                <a:gd name="T55" fmla="*/ 29 h 58"/>
                <a:gd name="T56" fmla="*/ 58 w 58"/>
                <a:gd name="T57" fmla="*/ 29 h 58"/>
                <a:gd name="T58" fmla="*/ 57 w 58"/>
                <a:gd name="T59" fmla="*/ 24 h 58"/>
                <a:gd name="T60" fmla="*/ 55 w 58"/>
                <a:gd name="T61" fmla="*/ 19 h 58"/>
                <a:gd name="T62" fmla="*/ 53 w 58"/>
                <a:gd name="T63" fmla="*/ 13 h 58"/>
                <a:gd name="T64" fmla="*/ 49 w 58"/>
                <a:gd name="T65" fmla="*/ 9 h 58"/>
                <a:gd name="T66" fmla="*/ 45 w 58"/>
                <a:gd name="T67" fmla="*/ 5 h 58"/>
                <a:gd name="T68" fmla="*/ 40 w 58"/>
                <a:gd name="T69" fmla="*/ 3 h 58"/>
                <a:gd name="T70" fmla="*/ 34 w 58"/>
                <a:gd name="T71" fmla="*/ 1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1"/>
                  </a:lnTo>
                  <a:lnTo>
                    <a:pt x="17" y="3"/>
                  </a:lnTo>
                  <a:lnTo>
                    <a:pt x="13" y="5"/>
                  </a:lnTo>
                  <a:lnTo>
                    <a:pt x="8" y="9"/>
                  </a:lnTo>
                  <a:lnTo>
                    <a:pt x="5" y="13"/>
                  </a:lnTo>
                  <a:lnTo>
                    <a:pt x="3" y="19"/>
                  </a:lnTo>
                  <a:lnTo>
                    <a:pt x="0" y="24"/>
                  </a:lnTo>
                  <a:lnTo>
                    <a:pt x="0" y="29"/>
                  </a:lnTo>
                  <a:lnTo>
                    <a:pt x="0" y="29"/>
                  </a:lnTo>
                  <a:lnTo>
                    <a:pt x="0" y="36"/>
                  </a:lnTo>
                  <a:lnTo>
                    <a:pt x="3" y="41"/>
                  </a:lnTo>
                  <a:lnTo>
                    <a:pt x="5" y="46"/>
                  </a:lnTo>
                  <a:lnTo>
                    <a:pt x="8" y="50"/>
                  </a:lnTo>
                  <a:lnTo>
                    <a:pt x="13" y="54"/>
                  </a:lnTo>
                  <a:lnTo>
                    <a:pt x="17" y="57"/>
                  </a:lnTo>
                  <a:lnTo>
                    <a:pt x="23" y="58"/>
                  </a:lnTo>
                  <a:lnTo>
                    <a:pt x="29" y="58"/>
                  </a:lnTo>
                  <a:lnTo>
                    <a:pt x="29" y="58"/>
                  </a:lnTo>
                  <a:lnTo>
                    <a:pt x="34" y="58"/>
                  </a:lnTo>
                  <a:lnTo>
                    <a:pt x="40" y="57"/>
                  </a:lnTo>
                  <a:lnTo>
                    <a:pt x="45" y="54"/>
                  </a:lnTo>
                  <a:lnTo>
                    <a:pt x="49" y="50"/>
                  </a:lnTo>
                  <a:lnTo>
                    <a:pt x="53" y="46"/>
                  </a:lnTo>
                  <a:lnTo>
                    <a:pt x="55" y="41"/>
                  </a:lnTo>
                  <a:lnTo>
                    <a:pt x="57" y="36"/>
                  </a:lnTo>
                  <a:lnTo>
                    <a:pt x="58" y="29"/>
                  </a:lnTo>
                  <a:lnTo>
                    <a:pt x="58" y="29"/>
                  </a:lnTo>
                  <a:lnTo>
                    <a:pt x="57" y="24"/>
                  </a:lnTo>
                  <a:lnTo>
                    <a:pt x="55" y="19"/>
                  </a:lnTo>
                  <a:lnTo>
                    <a:pt x="53" y="13"/>
                  </a:lnTo>
                  <a:lnTo>
                    <a:pt x="49" y="9"/>
                  </a:lnTo>
                  <a:lnTo>
                    <a:pt x="45" y="5"/>
                  </a:lnTo>
                  <a:lnTo>
                    <a:pt x="40" y="3"/>
                  </a:lnTo>
                  <a:lnTo>
                    <a:pt x="34" y="1"/>
                  </a:lnTo>
                  <a:lnTo>
                    <a:pt x="29" y="0"/>
                  </a:lnTo>
                  <a:lnTo>
                    <a:pt x="29" y="0"/>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57" name="Freeform 21"/>
            <p:cNvSpPr>
              <a:spLocks/>
            </p:cNvSpPr>
            <p:nvPr/>
          </p:nvSpPr>
          <p:spPr bwMode="auto">
            <a:xfrm>
              <a:off x="3155951" y="4416425"/>
              <a:ext cx="92075" cy="92075"/>
            </a:xfrm>
            <a:custGeom>
              <a:avLst/>
              <a:gdLst>
                <a:gd name="T0" fmla="*/ 29 w 58"/>
                <a:gd name="T1" fmla="*/ 0 h 58"/>
                <a:gd name="T2" fmla="*/ 29 w 58"/>
                <a:gd name="T3" fmla="*/ 0 h 58"/>
                <a:gd name="T4" fmla="*/ 23 w 58"/>
                <a:gd name="T5" fmla="*/ 0 h 58"/>
                <a:gd name="T6" fmla="*/ 17 w 58"/>
                <a:gd name="T7" fmla="*/ 3 h 58"/>
                <a:gd name="T8" fmla="*/ 13 w 58"/>
                <a:gd name="T9" fmla="*/ 5 h 58"/>
                <a:gd name="T10" fmla="*/ 8 w 58"/>
                <a:gd name="T11" fmla="*/ 8 h 58"/>
                <a:gd name="T12" fmla="*/ 5 w 58"/>
                <a:gd name="T13" fmla="*/ 13 h 58"/>
                <a:gd name="T14" fmla="*/ 3 w 58"/>
                <a:gd name="T15" fmla="*/ 17 h 58"/>
                <a:gd name="T16" fmla="*/ 0 w 58"/>
                <a:gd name="T17" fmla="*/ 22 h 58"/>
                <a:gd name="T18" fmla="*/ 0 w 58"/>
                <a:gd name="T19" fmla="*/ 29 h 58"/>
                <a:gd name="T20" fmla="*/ 0 w 58"/>
                <a:gd name="T21" fmla="*/ 29 h 58"/>
                <a:gd name="T22" fmla="*/ 0 w 58"/>
                <a:gd name="T23" fmla="*/ 34 h 58"/>
                <a:gd name="T24" fmla="*/ 3 w 58"/>
                <a:gd name="T25" fmla="*/ 39 h 58"/>
                <a:gd name="T26" fmla="*/ 5 w 58"/>
                <a:gd name="T27" fmla="*/ 45 h 58"/>
                <a:gd name="T28" fmla="*/ 8 w 58"/>
                <a:gd name="T29" fmla="*/ 49 h 58"/>
                <a:gd name="T30" fmla="*/ 13 w 58"/>
                <a:gd name="T31" fmla="*/ 53 h 58"/>
                <a:gd name="T32" fmla="*/ 17 w 58"/>
                <a:gd name="T33" fmla="*/ 55 h 58"/>
                <a:gd name="T34" fmla="*/ 23 w 58"/>
                <a:gd name="T35" fmla="*/ 57 h 58"/>
                <a:gd name="T36" fmla="*/ 29 w 58"/>
                <a:gd name="T37" fmla="*/ 58 h 58"/>
                <a:gd name="T38" fmla="*/ 29 w 58"/>
                <a:gd name="T39" fmla="*/ 58 h 58"/>
                <a:gd name="T40" fmla="*/ 34 w 58"/>
                <a:gd name="T41" fmla="*/ 57 h 58"/>
                <a:gd name="T42" fmla="*/ 40 w 58"/>
                <a:gd name="T43" fmla="*/ 55 h 58"/>
                <a:gd name="T44" fmla="*/ 45 w 58"/>
                <a:gd name="T45" fmla="*/ 53 h 58"/>
                <a:gd name="T46" fmla="*/ 49 w 58"/>
                <a:gd name="T47" fmla="*/ 49 h 58"/>
                <a:gd name="T48" fmla="*/ 53 w 58"/>
                <a:gd name="T49" fmla="*/ 45 h 58"/>
                <a:gd name="T50" fmla="*/ 55 w 58"/>
                <a:gd name="T51" fmla="*/ 39 h 58"/>
                <a:gd name="T52" fmla="*/ 57 w 58"/>
                <a:gd name="T53" fmla="*/ 34 h 58"/>
                <a:gd name="T54" fmla="*/ 58 w 58"/>
                <a:gd name="T55" fmla="*/ 29 h 58"/>
                <a:gd name="T56" fmla="*/ 58 w 58"/>
                <a:gd name="T57" fmla="*/ 29 h 58"/>
                <a:gd name="T58" fmla="*/ 57 w 58"/>
                <a:gd name="T59" fmla="*/ 22 h 58"/>
                <a:gd name="T60" fmla="*/ 55 w 58"/>
                <a:gd name="T61" fmla="*/ 17 h 58"/>
                <a:gd name="T62" fmla="*/ 53 w 58"/>
                <a:gd name="T63" fmla="*/ 13 h 58"/>
                <a:gd name="T64" fmla="*/ 49 w 58"/>
                <a:gd name="T65" fmla="*/ 8 h 58"/>
                <a:gd name="T66" fmla="*/ 45 w 58"/>
                <a:gd name="T67" fmla="*/ 5 h 58"/>
                <a:gd name="T68" fmla="*/ 40 w 58"/>
                <a:gd name="T69" fmla="*/ 3 h 58"/>
                <a:gd name="T70" fmla="*/ 34 w 58"/>
                <a:gd name="T71" fmla="*/ 0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0"/>
                  </a:lnTo>
                  <a:lnTo>
                    <a:pt x="17" y="3"/>
                  </a:lnTo>
                  <a:lnTo>
                    <a:pt x="13" y="5"/>
                  </a:lnTo>
                  <a:lnTo>
                    <a:pt x="8" y="8"/>
                  </a:lnTo>
                  <a:lnTo>
                    <a:pt x="5" y="13"/>
                  </a:lnTo>
                  <a:lnTo>
                    <a:pt x="3" y="17"/>
                  </a:lnTo>
                  <a:lnTo>
                    <a:pt x="0" y="22"/>
                  </a:lnTo>
                  <a:lnTo>
                    <a:pt x="0" y="29"/>
                  </a:lnTo>
                  <a:lnTo>
                    <a:pt x="0" y="29"/>
                  </a:lnTo>
                  <a:lnTo>
                    <a:pt x="0" y="34"/>
                  </a:lnTo>
                  <a:lnTo>
                    <a:pt x="3" y="39"/>
                  </a:lnTo>
                  <a:lnTo>
                    <a:pt x="5" y="45"/>
                  </a:lnTo>
                  <a:lnTo>
                    <a:pt x="8" y="49"/>
                  </a:lnTo>
                  <a:lnTo>
                    <a:pt x="13" y="53"/>
                  </a:lnTo>
                  <a:lnTo>
                    <a:pt x="17" y="55"/>
                  </a:lnTo>
                  <a:lnTo>
                    <a:pt x="23" y="57"/>
                  </a:lnTo>
                  <a:lnTo>
                    <a:pt x="29" y="58"/>
                  </a:lnTo>
                  <a:lnTo>
                    <a:pt x="29" y="58"/>
                  </a:lnTo>
                  <a:lnTo>
                    <a:pt x="34" y="57"/>
                  </a:lnTo>
                  <a:lnTo>
                    <a:pt x="40" y="55"/>
                  </a:lnTo>
                  <a:lnTo>
                    <a:pt x="45" y="53"/>
                  </a:lnTo>
                  <a:lnTo>
                    <a:pt x="49" y="49"/>
                  </a:lnTo>
                  <a:lnTo>
                    <a:pt x="53" y="45"/>
                  </a:lnTo>
                  <a:lnTo>
                    <a:pt x="55" y="39"/>
                  </a:lnTo>
                  <a:lnTo>
                    <a:pt x="57" y="34"/>
                  </a:lnTo>
                  <a:lnTo>
                    <a:pt x="58" y="29"/>
                  </a:lnTo>
                  <a:lnTo>
                    <a:pt x="58" y="29"/>
                  </a:lnTo>
                  <a:lnTo>
                    <a:pt x="57" y="22"/>
                  </a:lnTo>
                  <a:lnTo>
                    <a:pt x="55" y="17"/>
                  </a:lnTo>
                  <a:lnTo>
                    <a:pt x="53" y="13"/>
                  </a:lnTo>
                  <a:lnTo>
                    <a:pt x="49" y="8"/>
                  </a:lnTo>
                  <a:lnTo>
                    <a:pt x="45" y="5"/>
                  </a:lnTo>
                  <a:lnTo>
                    <a:pt x="40" y="3"/>
                  </a:lnTo>
                  <a:lnTo>
                    <a:pt x="34" y="0"/>
                  </a:lnTo>
                  <a:lnTo>
                    <a:pt x="29" y="0"/>
                  </a:lnTo>
                  <a:lnTo>
                    <a:pt x="29" y="0"/>
                  </a:lnTo>
                  <a:close/>
                </a:path>
              </a:pathLst>
            </a:custGeom>
            <a:solidFill>
              <a:srgbClr val="003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grpSp>
      <p:grpSp>
        <p:nvGrpSpPr>
          <p:cNvPr id="58" name="Группа 57"/>
          <p:cNvGrpSpPr/>
          <p:nvPr/>
        </p:nvGrpSpPr>
        <p:grpSpPr>
          <a:xfrm>
            <a:off x="2068215" y="2710467"/>
            <a:ext cx="248857" cy="554810"/>
            <a:chOff x="5294313" y="5262563"/>
            <a:chExt cx="366713" cy="817562"/>
          </a:xfrm>
          <a:solidFill>
            <a:schemeClr val="accent2">
              <a:lumMod val="75000"/>
            </a:schemeClr>
          </a:solidFill>
        </p:grpSpPr>
        <p:sp>
          <p:nvSpPr>
            <p:cNvPr id="59" name="Freeform 23"/>
            <p:cNvSpPr>
              <a:spLocks/>
            </p:cNvSpPr>
            <p:nvPr/>
          </p:nvSpPr>
          <p:spPr bwMode="auto">
            <a:xfrm>
              <a:off x="5340351" y="5262563"/>
              <a:ext cx="273050" cy="115888"/>
            </a:xfrm>
            <a:custGeom>
              <a:avLst/>
              <a:gdLst>
                <a:gd name="T0" fmla="*/ 86 w 172"/>
                <a:gd name="T1" fmla="*/ 73 h 73"/>
                <a:gd name="T2" fmla="*/ 86 w 172"/>
                <a:gd name="T3" fmla="*/ 73 h 73"/>
                <a:gd name="T4" fmla="*/ 103 w 172"/>
                <a:gd name="T5" fmla="*/ 73 h 73"/>
                <a:gd name="T6" fmla="*/ 119 w 172"/>
                <a:gd name="T7" fmla="*/ 71 h 73"/>
                <a:gd name="T8" fmla="*/ 133 w 172"/>
                <a:gd name="T9" fmla="*/ 67 h 73"/>
                <a:gd name="T10" fmla="*/ 147 w 172"/>
                <a:gd name="T11" fmla="*/ 63 h 73"/>
                <a:gd name="T12" fmla="*/ 157 w 172"/>
                <a:gd name="T13" fmla="*/ 58 h 73"/>
                <a:gd name="T14" fmla="*/ 165 w 172"/>
                <a:gd name="T15" fmla="*/ 51 h 73"/>
                <a:gd name="T16" fmla="*/ 170 w 172"/>
                <a:gd name="T17" fmla="*/ 44 h 73"/>
                <a:gd name="T18" fmla="*/ 172 w 172"/>
                <a:gd name="T19" fmla="*/ 40 h 73"/>
                <a:gd name="T20" fmla="*/ 172 w 172"/>
                <a:gd name="T21" fmla="*/ 36 h 73"/>
                <a:gd name="T22" fmla="*/ 172 w 172"/>
                <a:gd name="T23" fmla="*/ 36 h 73"/>
                <a:gd name="T24" fmla="*/ 172 w 172"/>
                <a:gd name="T25" fmla="*/ 32 h 73"/>
                <a:gd name="T26" fmla="*/ 170 w 172"/>
                <a:gd name="T27" fmla="*/ 29 h 73"/>
                <a:gd name="T28" fmla="*/ 165 w 172"/>
                <a:gd name="T29" fmla="*/ 22 h 73"/>
                <a:gd name="T30" fmla="*/ 157 w 172"/>
                <a:gd name="T31" fmla="*/ 15 h 73"/>
                <a:gd name="T32" fmla="*/ 147 w 172"/>
                <a:gd name="T33" fmla="*/ 10 h 73"/>
                <a:gd name="T34" fmla="*/ 133 w 172"/>
                <a:gd name="T35" fmla="*/ 6 h 73"/>
                <a:gd name="T36" fmla="*/ 119 w 172"/>
                <a:gd name="T37" fmla="*/ 2 h 73"/>
                <a:gd name="T38" fmla="*/ 103 w 172"/>
                <a:gd name="T39" fmla="*/ 1 h 73"/>
                <a:gd name="T40" fmla="*/ 86 w 172"/>
                <a:gd name="T41" fmla="*/ 0 h 73"/>
                <a:gd name="T42" fmla="*/ 86 w 172"/>
                <a:gd name="T43" fmla="*/ 0 h 73"/>
                <a:gd name="T44" fmla="*/ 69 w 172"/>
                <a:gd name="T45" fmla="*/ 1 h 73"/>
                <a:gd name="T46" fmla="*/ 53 w 172"/>
                <a:gd name="T47" fmla="*/ 2 h 73"/>
                <a:gd name="T48" fmla="*/ 38 w 172"/>
                <a:gd name="T49" fmla="*/ 6 h 73"/>
                <a:gd name="T50" fmla="*/ 25 w 172"/>
                <a:gd name="T51" fmla="*/ 10 h 73"/>
                <a:gd name="T52" fmla="*/ 15 w 172"/>
                <a:gd name="T53" fmla="*/ 15 h 73"/>
                <a:gd name="T54" fmla="*/ 7 w 172"/>
                <a:gd name="T55" fmla="*/ 22 h 73"/>
                <a:gd name="T56" fmla="*/ 2 w 172"/>
                <a:gd name="T57" fmla="*/ 29 h 73"/>
                <a:gd name="T58" fmla="*/ 0 w 172"/>
                <a:gd name="T59" fmla="*/ 32 h 73"/>
                <a:gd name="T60" fmla="*/ 0 w 172"/>
                <a:gd name="T61" fmla="*/ 36 h 73"/>
                <a:gd name="T62" fmla="*/ 0 w 172"/>
                <a:gd name="T63" fmla="*/ 36 h 73"/>
                <a:gd name="T64" fmla="*/ 0 w 172"/>
                <a:gd name="T65" fmla="*/ 40 h 73"/>
                <a:gd name="T66" fmla="*/ 2 w 172"/>
                <a:gd name="T67" fmla="*/ 44 h 73"/>
                <a:gd name="T68" fmla="*/ 7 w 172"/>
                <a:gd name="T69" fmla="*/ 51 h 73"/>
                <a:gd name="T70" fmla="*/ 15 w 172"/>
                <a:gd name="T71" fmla="*/ 58 h 73"/>
                <a:gd name="T72" fmla="*/ 25 w 172"/>
                <a:gd name="T73" fmla="*/ 63 h 73"/>
                <a:gd name="T74" fmla="*/ 38 w 172"/>
                <a:gd name="T75" fmla="*/ 67 h 73"/>
                <a:gd name="T76" fmla="*/ 53 w 172"/>
                <a:gd name="T77" fmla="*/ 71 h 73"/>
                <a:gd name="T78" fmla="*/ 69 w 172"/>
                <a:gd name="T79" fmla="*/ 73 h 73"/>
                <a:gd name="T80" fmla="*/ 86 w 172"/>
                <a:gd name="T81" fmla="*/ 73 h 73"/>
                <a:gd name="T82" fmla="*/ 86 w 172"/>
                <a:gd name="T8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73">
                  <a:moveTo>
                    <a:pt x="86" y="73"/>
                  </a:moveTo>
                  <a:lnTo>
                    <a:pt x="86" y="73"/>
                  </a:lnTo>
                  <a:lnTo>
                    <a:pt x="103" y="73"/>
                  </a:lnTo>
                  <a:lnTo>
                    <a:pt x="119" y="71"/>
                  </a:lnTo>
                  <a:lnTo>
                    <a:pt x="133" y="67"/>
                  </a:lnTo>
                  <a:lnTo>
                    <a:pt x="147" y="63"/>
                  </a:lnTo>
                  <a:lnTo>
                    <a:pt x="157" y="58"/>
                  </a:lnTo>
                  <a:lnTo>
                    <a:pt x="165" y="51"/>
                  </a:lnTo>
                  <a:lnTo>
                    <a:pt x="170" y="44"/>
                  </a:lnTo>
                  <a:lnTo>
                    <a:pt x="172" y="40"/>
                  </a:lnTo>
                  <a:lnTo>
                    <a:pt x="172" y="36"/>
                  </a:lnTo>
                  <a:lnTo>
                    <a:pt x="172" y="36"/>
                  </a:lnTo>
                  <a:lnTo>
                    <a:pt x="172" y="32"/>
                  </a:lnTo>
                  <a:lnTo>
                    <a:pt x="170" y="29"/>
                  </a:lnTo>
                  <a:lnTo>
                    <a:pt x="165" y="22"/>
                  </a:lnTo>
                  <a:lnTo>
                    <a:pt x="157" y="15"/>
                  </a:lnTo>
                  <a:lnTo>
                    <a:pt x="147" y="10"/>
                  </a:lnTo>
                  <a:lnTo>
                    <a:pt x="133" y="6"/>
                  </a:lnTo>
                  <a:lnTo>
                    <a:pt x="119" y="2"/>
                  </a:lnTo>
                  <a:lnTo>
                    <a:pt x="103" y="1"/>
                  </a:lnTo>
                  <a:lnTo>
                    <a:pt x="86" y="0"/>
                  </a:lnTo>
                  <a:lnTo>
                    <a:pt x="86" y="0"/>
                  </a:lnTo>
                  <a:lnTo>
                    <a:pt x="69" y="1"/>
                  </a:lnTo>
                  <a:lnTo>
                    <a:pt x="53" y="2"/>
                  </a:lnTo>
                  <a:lnTo>
                    <a:pt x="38" y="6"/>
                  </a:lnTo>
                  <a:lnTo>
                    <a:pt x="25" y="10"/>
                  </a:lnTo>
                  <a:lnTo>
                    <a:pt x="15" y="15"/>
                  </a:lnTo>
                  <a:lnTo>
                    <a:pt x="7" y="22"/>
                  </a:lnTo>
                  <a:lnTo>
                    <a:pt x="2" y="29"/>
                  </a:lnTo>
                  <a:lnTo>
                    <a:pt x="0" y="32"/>
                  </a:lnTo>
                  <a:lnTo>
                    <a:pt x="0" y="36"/>
                  </a:lnTo>
                  <a:lnTo>
                    <a:pt x="0" y="36"/>
                  </a:lnTo>
                  <a:lnTo>
                    <a:pt x="0" y="40"/>
                  </a:lnTo>
                  <a:lnTo>
                    <a:pt x="2" y="44"/>
                  </a:lnTo>
                  <a:lnTo>
                    <a:pt x="7" y="51"/>
                  </a:lnTo>
                  <a:lnTo>
                    <a:pt x="15" y="58"/>
                  </a:lnTo>
                  <a:lnTo>
                    <a:pt x="25" y="63"/>
                  </a:lnTo>
                  <a:lnTo>
                    <a:pt x="38" y="67"/>
                  </a:lnTo>
                  <a:lnTo>
                    <a:pt x="53" y="71"/>
                  </a:lnTo>
                  <a:lnTo>
                    <a:pt x="69" y="73"/>
                  </a:lnTo>
                  <a:lnTo>
                    <a:pt x="86" y="73"/>
                  </a:lnTo>
                  <a:lnTo>
                    <a:pt x="86"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60" name="Freeform 24"/>
            <p:cNvSpPr>
              <a:spLocks noEditPoints="1"/>
            </p:cNvSpPr>
            <p:nvPr/>
          </p:nvSpPr>
          <p:spPr bwMode="auto">
            <a:xfrm>
              <a:off x="5308601" y="5345113"/>
              <a:ext cx="334963" cy="174625"/>
            </a:xfrm>
            <a:custGeom>
              <a:avLst/>
              <a:gdLst>
                <a:gd name="T0" fmla="*/ 10 w 211"/>
                <a:gd name="T1" fmla="*/ 81 h 110"/>
                <a:gd name="T2" fmla="*/ 64 w 211"/>
                <a:gd name="T3" fmla="*/ 108 h 110"/>
                <a:gd name="T4" fmla="*/ 64 w 211"/>
                <a:gd name="T5" fmla="*/ 108 h 110"/>
                <a:gd name="T6" fmla="*/ 64 w 211"/>
                <a:gd name="T7" fmla="*/ 108 h 110"/>
                <a:gd name="T8" fmla="*/ 66 w 211"/>
                <a:gd name="T9" fmla="*/ 110 h 110"/>
                <a:gd name="T10" fmla="*/ 145 w 211"/>
                <a:gd name="T11" fmla="*/ 110 h 110"/>
                <a:gd name="T12" fmla="*/ 145 w 211"/>
                <a:gd name="T13" fmla="*/ 110 h 110"/>
                <a:gd name="T14" fmla="*/ 148 w 211"/>
                <a:gd name="T15" fmla="*/ 108 h 110"/>
                <a:gd name="T16" fmla="*/ 148 w 211"/>
                <a:gd name="T17" fmla="*/ 108 h 110"/>
                <a:gd name="T18" fmla="*/ 202 w 211"/>
                <a:gd name="T19" fmla="*/ 81 h 110"/>
                <a:gd name="T20" fmla="*/ 202 w 211"/>
                <a:gd name="T21" fmla="*/ 57 h 110"/>
                <a:gd name="T22" fmla="*/ 211 w 211"/>
                <a:gd name="T23" fmla="*/ 57 h 110"/>
                <a:gd name="T24" fmla="*/ 211 w 211"/>
                <a:gd name="T25" fmla="*/ 27 h 110"/>
                <a:gd name="T26" fmla="*/ 202 w 211"/>
                <a:gd name="T27" fmla="*/ 27 h 110"/>
                <a:gd name="T28" fmla="*/ 202 w 211"/>
                <a:gd name="T29" fmla="*/ 0 h 110"/>
                <a:gd name="T30" fmla="*/ 144 w 211"/>
                <a:gd name="T31" fmla="*/ 31 h 110"/>
                <a:gd name="T32" fmla="*/ 68 w 211"/>
                <a:gd name="T33" fmla="*/ 31 h 110"/>
                <a:gd name="T34" fmla="*/ 10 w 211"/>
                <a:gd name="T35" fmla="*/ 0 h 110"/>
                <a:gd name="T36" fmla="*/ 10 w 211"/>
                <a:gd name="T37" fmla="*/ 27 h 110"/>
                <a:gd name="T38" fmla="*/ 0 w 211"/>
                <a:gd name="T39" fmla="*/ 27 h 110"/>
                <a:gd name="T40" fmla="*/ 0 w 211"/>
                <a:gd name="T41" fmla="*/ 57 h 110"/>
                <a:gd name="T42" fmla="*/ 10 w 211"/>
                <a:gd name="T43" fmla="*/ 57 h 110"/>
                <a:gd name="T44" fmla="*/ 10 w 211"/>
                <a:gd name="T45" fmla="*/ 81 h 110"/>
                <a:gd name="T46" fmla="*/ 189 w 211"/>
                <a:gd name="T47" fmla="*/ 73 h 110"/>
                <a:gd name="T48" fmla="*/ 152 w 211"/>
                <a:gd name="T49" fmla="*/ 93 h 110"/>
                <a:gd name="T50" fmla="*/ 152 w 211"/>
                <a:gd name="T51" fmla="*/ 41 h 110"/>
                <a:gd name="T52" fmla="*/ 189 w 211"/>
                <a:gd name="T53" fmla="*/ 21 h 110"/>
                <a:gd name="T54" fmla="*/ 189 w 211"/>
                <a:gd name="T55" fmla="*/ 73 h 110"/>
                <a:gd name="T56" fmla="*/ 73 w 211"/>
                <a:gd name="T57" fmla="*/ 44 h 110"/>
                <a:gd name="T58" fmla="*/ 139 w 211"/>
                <a:gd name="T59" fmla="*/ 44 h 110"/>
                <a:gd name="T60" fmla="*/ 139 w 211"/>
                <a:gd name="T61" fmla="*/ 96 h 110"/>
                <a:gd name="T62" fmla="*/ 73 w 211"/>
                <a:gd name="T63" fmla="*/ 96 h 110"/>
                <a:gd name="T64" fmla="*/ 73 w 211"/>
                <a:gd name="T65" fmla="*/ 44 h 110"/>
                <a:gd name="T66" fmla="*/ 23 w 211"/>
                <a:gd name="T67" fmla="*/ 21 h 110"/>
                <a:gd name="T68" fmla="*/ 60 w 211"/>
                <a:gd name="T69" fmla="*/ 41 h 110"/>
                <a:gd name="T70" fmla="*/ 60 w 211"/>
                <a:gd name="T71" fmla="*/ 93 h 110"/>
                <a:gd name="T72" fmla="*/ 23 w 211"/>
                <a:gd name="T73" fmla="*/ 73 h 110"/>
                <a:gd name="T74" fmla="*/ 23 w 211"/>
                <a:gd name="T7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110">
                  <a:moveTo>
                    <a:pt x="10" y="81"/>
                  </a:moveTo>
                  <a:lnTo>
                    <a:pt x="64" y="108"/>
                  </a:lnTo>
                  <a:lnTo>
                    <a:pt x="64" y="108"/>
                  </a:lnTo>
                  <a:lnTo>
                    <a:pt x="64" y="108"/>
                  </a:lnTo>
                  <a:lnTo>
                    <a:pt x="66" y="110"/>
                  </a:lnTo>
                  <a:lnTo>
                    <a:pt x="145" y="110"/>
                  </a:lnTo>
                  <a:lnTo>
                    <a:pt x="145" y="110"/>
                  </a:lnTo>
                  <a:lnTo>
                    <a:pt x="148" y="108"/>
                  </a:lnTo>
                  <a:lnTo>
                    <a:pt x="148" y="108"/>
                  </a:lnTo>
                  <a:lnTo>
                    <a:pt x="202" y="81"/>
                  </a:lnTo>
                  <a:lnTo>
                    <a:pt x="202" y="57"/>
                  </a:lnTo>
                  <a:lnTo>
                    <a:pt x="211" y="57"/>
                  </a:lnTo>
                  <a:lnTo>
                    <a:pt x="211" y="27"/>
                  </a:lnTo>
                  <a:lnTo>
                    <a:pt x="202" y="27"/>
                  </a:lnTo>
                  <a:lnTo>
                    <a:pt x="202" y="0"/>
                  </a:lnTo>
                  <a:lnTo>
                    <a:pt x="144" y="31"/>
                  </a:lnTo>
                  <a:lnTo>
                    <a:pt x="68" y="31"/>
                  </a:lnTo>
                  <a:lnTo>
                    <a:pt x="10" y="0"/>
                  </a:lnTo>
                  <a:lnTo>
                    <a:pt x="10" y="27"/>
                  </a:lnTo>
                  <a:lnTo>
                    <a:pt x="0" y="27"/>
                  </a:lnTo>
                  <a:lnTo>
                    <a:pt x="0" y="57"/>
                  </a:lnTo>
                  <a:lnTo>
                    <a:pt x="10" y="57"/>
                  </a:lnTo>
                  <a:lnTo>
                    <a:pt x="10" y="81"/>
                  </a:lnTo>
                  <a:close/>
                  <a:moveTo>
                    <a:pt x="189" y="73"/>
                  </a:moveTo>
                  <a:lnTo>
                    <a:pt x="152" y="93"/>
                  </a:lnTo>
                  <a:lnTo>
                    <a:pt x="152" y="41"/>
                  </a:lnTo>
                  <a:lnTo>
                    <a:pt x="189" y="21"/>
                  </a:lnTo>
                  <a:lnTo>
                    <a:pt x="189" y="73"/>
                  </a:lnTo>
                  <a:close/>
                  <a:moveTo>
                    <a:pt x="73" y="44"/>
                  </a:moveTo>
                  <a:lnTo>
                    <a:pt x="139" y="44"/>
                  </a:lnTo>
                  <a:lnTo>
                    <a:pt x="139" y="96"/>
                  </a:lnTo>
                  <a:lnTo>
                    <a:pt x="73" y="96"/>
                  </a:lnTo>
                  <a:lnTo>
                    <a:pt x="73" y="44"/>
                  </a:lnTo>
                  <a:close/>
                  <a:moveTo>
                    <a:pt x="23" y="21"/>
                  </a:moveTo>
                  <a:lnTo>
                    <a:pt x="60" y="41"/>
                  </a:lnTo>
                  <a:lnTo>
                    <a:pt x="60" y="93"/>
                  </a:lnTo>
                  <a:lnTo>
                    <a:pt x="23" y="73"/>
                  </a:lnTo>
                  <a:lnTo>
                    <a:pt x="2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61" name="Freeform 25"/>
            <p:cNvSpPr>
              <a:spLocks/>
            </p:cNvSpPr>
            <p:nvPr/>
          </p:nvSpPr>
          <p:spPr bwMode="auto">
            <a:xfrm>
              <a:off x="5453063" y="5427663"/>
              <a:ext cx="46038" cy="47625"/>
            </a:xfrm>
            <a:custGeom>
              <a:avLst/>
              <a:gdLst>
                <a:gd name="T0" fmla="*/ 15 w 29"/>
                <a:gd name="T1" fmla="*/ 0 h 30"/>
                <a:gd name="T2" fmla="*/ 15 w 29"/>
                <a:gd name="T3" fmla="*/ 0 h 30"/>
                <a:gd name="T4" fmla="*/ 10 w 29"/>
                <a:gd name="T5" fmla="*/ 1 h 30"/>
                <a:gd name="T6" fmla="*/ 4 w 29"/>
                <a:gd name="T7" fmla="*/ 5 h 30"/>
                <a:gd name="T8" fmla="*/ 0 w 29"/>
                <a:gd name="T9" fmla="*/ 9 h 30"/>
                <a:gd name="T10" fmla="*/ 0 w 29"/>
                <a:gd name="T11" fmla="*/ 15 h 30"/>
                <a:gd name="T12" fmla="*/ 0 w 29"/>
                <a:gd name="T13" fmla="*/ 15 h 30"/>
                <a:gd name="T14" fmla="*/ 0 w 29"/>
                <a:gd name="T15" fmla="*/ 21 h 30"/>
                <a:gd name="T16" fmla="*/ 4 w 29"/>
                <a:gd name="T17" fmla="*/ 26 h 30"/>
                <a:gd name="T18" fmla="*/ 10 w 29"/>
                <a:gd name="T19" fmla="*/ 29 h 30"/>
                <a:gd name="T20" fmla="*/ 15 w 29"/>
                <a:gd name="T21" fmla="*/ 30 h 30"/>
                <a:gd name="T22" fmla="*/ 15 w 29"/>
                <a:gd name="T23" fmla="*/ 30 h 30"/>
                <a:gd name="T24" fmla="*/ 20 w 29"/>
                <a:gd name="T25" fmla="*/ 29 h 30"/>
                <a:gd name="T26" fmla="*/ 25 w 29"/>
                <a:gd name="T27" fmla="*/ 26 h 30"/>
                <a:gd name="T28" fmla="*/ 29 w 29"/>
                <a:gd name="T29" fmla="*/ 21 h 30"/>
                <a:gd name="T30" fmla="*/ 29 w 29"/>
                <a:gd name="T31" fmla="*/ 15 h 30"/>
                <a:gd name="T32" fmla="*/ 29 w 29"/>
                <a:gd name="T33" fmla="*/ 15 h 30"/>
                <a:gd name="T34" fmla="*/ 29 w 29"/>
                <a:gd name="T35" fmla="*/ 9 h 30"/>
                <a:gd name="T36" fmla="*/ 25 w 29"/>
                <a:gd name="T37" fmla="*/ 5 h 30"/>
                <a:gd name="T38" fmla="*/ 20 w 29"/>
                <a:gd name="T39" fmla="*/ 1 h 30"/>
                <a:gd name="T40" fmla="*/ 15 w 29"/>
                <a:gd name="T41" fmla="*/ 0 h 30"/>
                <a:gd name="T42" fmla="*/ 15 w 29"/>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0">
                  <a:moveTo>
                    <a:pt x="15" y="0"/>
                  </a:moveTo>
                  <a:lnTo>
                    <a:pt x="15" y="0"/>
                  </a:lnTo>
                  <a:lnTo>
                    <a:pt x="10" y="1"/>
                  </a:lnTo>
                  <a:lnTo>
                    <a:pt x="4" y="5"/>
                  </a:lnTo>
                  <a:lnTo>
                    <a:pt x="0" y="9"/>
                  </a:lnTo>
                  <a:lnTo>
                    <a:pt x="0" y="15"/>
                  </a:lnTo>
                  <a:lnTo>
                    <a:pt x="0" y="15"/>
                  </a:lnTo>
                  <a:lnTo>
                    <a:pt x="0" y="21"/>
                  </a:lnTo>
                  <a:lnTo>
                    <a:pt x="4" y="26"/>
                  </a:lnTo>
                  <a:lnTo>
                    <a:pt x="10" y="29"/>
                  </a:lnTo>
                  <a:lnTo>
                    <a:pt x="15" y="30"/>
                  </a:lnTo>
                  <a:lnTo>
                    <a:pt x="15" y="30"/>
                  </a:lnTo>
                  <a:lnTo>
                    <a:pt x="20" y="29"/>
                  </a:lnTo>
                  <a:lnTo>
                    <a:pt x="25" y="26"/>
                  </a:lnTo>
                  <a:lnTo>
                    <a:pt x="29" y="21"/>
                  </a:lnTo>
                  <a:lnTo>
                    <a:pt x="29" y="15"/>
                  </a:lnTo>
                  <a:lnTo>
                    <a:pt x="29" y="15"/>
                  </a:lnTo>
                  <a:lnTo>
                    <a:pt x="29" y="9"/>
                  </a:lnTo>
                  <a:lnTo>
                    <a:pt x="25" y="5"/>
                  </a:lnTo>
                  <a:lnTo>
                    <a:pt x="20"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62" name="Freeform 26"/>
            <p:cNvSpPr>
              <a:spLocks noEditPoints="1"/>
            </p:cNvSpPr>
            <p:nvPr/>
          </p:nvSpPr>
          <p:spPr bwMode="auto">
            <a:xfrm>
              <a:off x="5294313" y="5457825"/>
              <a:ext cx="365125" cy="622300"/>
            </a:xfrm>
            <a:custGeom>
              <a:avLst/>
              <a:gdLst>
                <a:gd name="T0" fmla="*/ 230 w 230"/>
                <a:gd name="T1" fmla="*/ 312 h 392"/>
                <a:gd name="T2" fmla="*/ 230 w 230"/>
                <a:gd name="T3" fmla="*/ 0 h 392"/>
                <a:gd name="T4" fmla="*/ 224 w 230"/>
                <a:gd name="T5" fmla="*/ 15 h 392"/>
                <a:gd name="T6" fmla="*/ 197 w 230"/>
                <a:gd name="T7" fmla="*/ 36 h 392"/>
                <a:gd name="T8" fmla="*/ 139 w 230"/>
                <a:gd name="T9" fmla="*/ 49 h 392"/>
                <a:gd name="T10" fmla="*/ 91 w 230"/>
                <a:gd name="T11" fmla="*/ 49 h 392"/>
                <a:gd name="T12" fmla="*/ 33 w 230"/>
                <a:gd name="T13" fmla="*/ 36 h 392"/>
                <a:gd name="T14" fmla="*/ 6 w 230"/>
                <a:gd name="T15" fmla="*/ 15 h 392"/>
                <a:gd name="T16" fmla="*/ 0 w 230"/>
                <a:gd name="T17" fmla="*/ 0 h 392"/>
                <a:gd name="T18" fmla="*/ 0 w 230"/>
                <a:gd name="T19" fmla="*/ 312 h 392"/>
                <a:gd name="T20" fmla="*/ 2 w 230"/>
                <a:gd name="T21" fmla="*/ 319 h 392"/>
                <a:gd name="T22" fmla="*/ 19 w 230"/>
                <a:gd name="T23" fmla="*/ 339 h 392"/>
                <a:gd name="T24" fmla="*/ 20 w 230"/>
                <a:gd name="T25" fmla="*/ 363 h 392"/>
                <a:gd name="T26" fmla="*/ 73 w 230"/>
                <a:gd name="T27" fmla="*/ 392 h 392"/>
                <a:gd name="T28" fmla="*/ 75 w 230"/>
                <a:gd name="T29" fmla="*/ 392 h 392"/>
                <a:gd name="T30" fmla="*/ 157 w 230"/>
                <a:gd name="T31" fmla="*/ 392 h 392"/>
                <a:gd name="T32" fmla="*/ 207 w 230"/>
                <a:gd name="T33" fmla="*/ 366 h 392"/>
                <a:gd name="T34" fmla="*/ 211 w 230"/>
                <a:gd name="T35" fmla="*/ 359 h 392"/>
                <a:gd name="T36" fmla="*/ 219 w 230"/>
                <a:gd name="T37" fmla="*/ 333 h 392"/>
                <a:gd name="T38" fmla="*/ 230 w 230"/>
                <a:gd name="T39" fmla="*/ 312 h 392"/>
                <a:gd name="T40" fmla="*/ 32 w 230"/>
                <a:gd name="T41" fmla="*/ 346 h 392"/>
                <a:gd name="T42" fmla="*/ 69 w 230"/>
                <a:gd name="T43" fmla="*/ 376 h 392"/>
                <a:gd name="T44" fmla="*/ 82 w 230"/>
                <a:gd name="T45" fmla="*/ 359 h 392"/>
                <a:gd name="T46" fmla="*/ 115 w 230"/>
                <a:gd name="T47" fmla="*/ 362 h 392"/>
                <a:gd name="T48" fmla="*/ 148 w 230"/>
                <a:gd name="T49" fmla="*/ 359 h 392"/>
                <a:gd name="T50" fmla="*/ 82 w 230"/>
                <a:gd name="T51" fmla="*/ 359 h 392"/>
                <a:gd name="T52" fmla="*/ 161 w 230"/>
                <a:gd name="T53" fmla="*/ 356 h 392"/>
                <a:gd name="T54" fmla="*/ 198 w 230"/>
                <a:gd name="T55" fmla="*/ 346 h 392"/>
                <a:gd name="T56" fmla="*/ 218 w 230"/>
                <a:gd name="T57" fmla="*/ 312 h 392"/>
                <a:gd name="T58" fmla="*/ 210 w 230"/>
                <a:gd name="T59" fmla="*/ 323 h 392"/>
                <a:gd name="T60" fmla="*/ 174 w 230"/>
                <a:gd name="T61" fmla="*/ 341 h 392"/>
                <a:gd name="T62" fmla="*/ 115 w 230"/>
                <a:gd name="T63" fmla="*/ 348 h 392"/>
                <a:gd name="T64" fmla="*/ 73 w 230"/>
                <a:gd name="T65" fmla="*/ 345 h 392"/>
                <a:gd name="T66" fmla="*/ 29 w 230"/>
                <a:gd name="T67" fmla="*/ 330 h 392"/>
                <a:gd name="T68" fmla="*/ 13 w 230"/>
                <a:gd name="T69" fmla="*/ 316 h 392"/>
                <a:gd name="T70" fmla="*/ 12 w 230"/>
                <a:gd name="T71" fmla="*/ 298 h 392"/>
                <a:gd name="T72" fmla="*/ 21 w 230"/>
                <a:gd name="T73" fmla="*/ 44 h 392"/>
                <a:gd name="T74" fmla="*/ 57 w 230"/>
                <a:gd name="T75" fmla="*/ 56 h 392"/>
                <a:gd name="T76" fmla="*/ 99 w 230"/>
                <a:gd name="T77" fmla="*/ 62 h 392"/>
                <a:gd name="T78" fmla="*/ 131 w 230"/>
                <a:gd name="T79" fmla="*/ 62 h 392"/>
                <a:gd name="T80" fmla="*/ 173 w 230"/>
                <a:gd name="T81" fmla="*/ 56 h 392"/>
                <a:gd name="T82" fmla="*/ 209 w 230"/>
                <a:gd name="T83" fmla="*/ 44 h 392"/>
                <a:gd name="T84" fmla="*/ 218 w 230"/>
                <a:gd name="T85" fmla="*/ 31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392">
                  <a:moveTo>
                    <a:pt x="230" y="312"/>
                  </a:moveTo>
                  <a:lnTo>
                    <a:pt x="230" y="312"/>
                  </a:lnTo>
                  <a:lnTo>
                    <a:pt x="230" y="312"/>
                  </a:lnTo>
                  <a:lnTo>
                    <a:pt x="230" y="312"/>
                  </a:lnTo>
                  <a:lnTo>
                    <a:pt x="230" y="0"/>
                  </a:lnTo>
                  <a:lnTo>
                    <a:pt x="230" y="0"/>
                  </a:lnTo>
                  <a:lnTo>
                    <a:pt x="230" y="6"/>
                  </a:lnTo>
                  <a:lnTo>
                    <a:pt x="227" y="11"/>
                  </a:lnTo>
                  <a:lnTo>
                    <a:pt x="224" y="15"/>
                  </a:lnTo>
                  <a:lnTo>
                    <a:pt x="220" y="20"/>
                  </a:lnTo>
                  <a:lnTo>
                    <a:pt x="210" y="28"/>
                  </a:lnTo>
                  <a:lnTo>
                    <a:pt x="197" y="36"/>
                  </a:lnTo>
                  <a:lnTo>
                    <a:pt x="180" y="41"/>
                  </a:lnTo>
                  <a:lnTo>
                    <a:pt x="160" y="47"/>
                  </a:lnTo>
                  <a:lnTo>
                    <a:pt x="139" y="49"/>
                  </a:lnTo>
                  <a:lnTo>
                    <a:pt x="115" y="51"/>
                  </a:lnTo>
                  <a:lnTo>
                    <a:pt x="115" y="51"/>
                  </a:lnTo>
                  <a:lnTo>
                    <a:pt x="91" y="49"/>
                  </a:lnTo>
                  <a:lnTo>
                    <a:pt x="70" y="47"/>
                  </a:lnTo>
                  <a:lnTo>
                    <a:pt x="50" y="41"/>
                  </a:lnTo>
                  <a:lnTo>
                    <a:pt x="33" y="36"/>
                  </a:lnTo>
                  <a:lnTo>
                    <a:pt x="20" y="28"/>
                  </a:lnTo>
                  <a:lnTo>
                    <a:pt x="9" y="20"/>
                  </a:lnTo>
                  <a:lnTo>
                    <a:pt x="6" y="15"/>
                  </a:lnTo>
                  <a:lnTo>
                    <a:pt x="3" y="11"/>
                  </a:lnTo>
                  <a:lnTo>
                    <a:pt x="0" y="6"/>
                  </a:lnTo>
                  <a:lnTo>
                    <a:pt x="0" y="0"/>
                  </a:lnTo>
                  <a:lnTo>
                    <a:pt x="0" y="312"/>
                  </a:lnTo>
                  <a:lnTo>
                    <a:pt x="0" y="312"/>
                  </a:lnTo>
                  <a:lnTo>
                    <a:pt x="0" y="312"/>
                  </a:lnTo>
                  <a:lnTo>
                    <a:pt x="0" y="312"/>
                  </a:lnTo>
                  <a:lnTo>
                    <a:pt x="0" y="312"/>
                  </a:lnTo>
                  <a:lnTo>
                    <a:pt x="2" y="319"/>
                  </a:lnTo>
                  <a:lnTo>
                    <a:pt x="4" y="326"/>
                  </a:lnTo>
                  <a:lnTo>
                    <a:pt x="11" y="333"/>
                  </a:lnTo>
                  <a:lnTo>
                    <a:pt x="19" y="339"/>
                  </a:lnTo>
                  <a:lnTo>
                    <a:pt x="19" y="359"/>
                  </a:lnTo>
                  <a:lnTo>
                    <a:pt x="19" y="359"/>
                  </a:lnTo>
                  <a:lnTo>
                    <a:pt x="20" y="363"/>
                  </a:lnTo>
                  <a:lnTo>
                    <a:pt x="23" y="366"/>
                  </a:lnTo>
                  <a:lnTo>
                    <a:pt x="73" y="392"/>
                  </a:lnTo>
                  <a:lnTo>
                    <a:pt x="73" y="392"/>
                  </a:lnTo>
                  <a:lnTo>
                    <a:pt x="73" y="392"/>
                  </a:lnTo>
                  <a:lnTo>
                    <a:pt x="73" y="392"/>
                  </a:lnTo>
                  <a:lnTo>
                    <a:pt x="75" y="392"/>
                  </a:lnTo>
                  <a:lnTo>
                    <a:pt x="154" y="392"/>
                  </a:lnTo>
                  <a:lnTo>
                    <a:pt x="154" y="392"/>
                  </a:lnTo>
                  <a:lnTo>
                    <a:pt x="157" y="392"/>
                  </a:lnTo>
                  <a:lnTo>
                    <a:pt x="157" y="392"/>
                  </a:lnTo>
                  <a:lnTo>
                    <a:pt x="157" y="392"/>
                  </a:lnTo>
                  <a:lnTo>
                    <a:pt x="207" y="366"/>
                  </a:lnTo>
                  <a:lnTo>
                    <a:pt x="207" y="366"/>
                  </a:lnTo>
                  <a:lnTo>
                    <a:pt x="210" y="363"/>
                  </a:lnTo>
                  <a:lnTo>
                    <a:pt x="211" y="359"/>
                  </a:lnTo>
                  <a:lnTo>
                    <a:pt x="211" y="339"/>
                  </a:lnTo>
                  <a:lnTo>
                    <a:pt x="211" y="339"/>
                  </a:lnTo>
                  <a:lnTo>
                    <a:pt x="219" y="333"/>
                  </a:lnTo>
                  <a:lnTo>
                    <a:pt x="224" y="326"/>
                  </a:lnTo>
                  <a:lnTo>
                    <a:pt x="228" y="319"/>
                  </a:lnTo>
                  <a:lnTo>
                    <a:pt x="230" y="312"/>
                  </a:lnTo>
                  <a:lnTo>
                    <a:pt x="230" y="312"/>
                  </a:lnTo>
                  <a:close/>
                  <a:moveTo>
                    <a:pt x="32" y="346"/>
                  </a:moveTo>
                  <a:lnTo>
                    <a:pt x="32" y="346"/>
                  </a:lnTo>
                  <a:lnTo>
                    <a:pt x="49" y="352"/>
                  </a:lnTo>
                  <a:lnTo>
                    <a:pt x="69" y="356"/>
                  </a:lnTo>
                  <a:lnTo>
                    <a:pt x="69" y="376"/>
                  </a:lnTo>
                  <a:lnTo>
                    <a:pt x="32" y="356"/>
                  </a:lnTo>
                  <a:lnTo>
                    <a:pt x="32" y="346"/>
                  </a:lnTo>
                  <a:close/>
                  <a:moveTo>
                    <a:pt x="82" y="359"/>
                  </a:moveTo>
                  <a:lnTo>
                    <a:pt x="82" y="359"/>
                  </a:lnTo>
                  <a:lnTo>
                    <a:pt x="98" y="360"/>
                  </a:lnTo>
                  <a:lnTo>
                    <a:pt x="115" y="362"/>
                  </a:lnTo>
                  <a:lnTo>
                    <a:pt x="115" y="362"/>
                  </a:lnTo>
                  <a:lnTo>
                    <a:pt x="132" y="360"/>
                  </a:lnTo>
                  <a:lnTo>
                    <a:pt x="148" y="359"/>
                  </a:lnTo>
                  <a:lnTo>
                    <a:pt x="148" y="380"/>
                  </a:lnTo>
                  <a:lnTo>
                    <a:pt x="82" y="380"/>
                  </a:lnTo>
                  <a:lnTo>
                    <a:pt x="82" y="359"/>
                  </a:lnTo>
                  <a:close/>
                  <a:moveTo>
                    <a:pt x="198" y="356"/>
                  </a:moveTo>
                  <a:lnTo>
                    <a:pt x="161" y="376"/>
                  </a:lnTo>
                  <a:lnTo>
                    <a:pt x="161" y="356"/>
                  </a:lnTo>
                  <a:lnTo>
                    <a:pt x="161" y="356"/>
                  </a:lnTo>
                  <a:lnTo>
                    <a:pt x="181" y="352"/>
                  </a:lnTo>
                  <a:lnTo>
                    <a:pt x="198" y="346"/>
                  </a:lnTo>
                  <a:lnTo>
                    <a:pt x="198" y="356"/>
                  </a:lnTo>
                  <a:close/>
                  <a:moveTo>
                    <a:pt x="218" y="312"/>
                  </a:moveTo>
                  <a:lnTo>
                    <a:pt x="218" y="312"/>
                  </a:lnTo>
                  <a:lnTo>
                    <a:pt x="216" y="314"/>
                  </a:lnTo>
                  <a:lnTo>
                    <a:pt x="215" y="318"/>
                  </a:lnTo>
                  <a:lnTo>
                    <a:pt x="210" y="323"/>
                  </a:lnTo>
                  <a:lnTo>
                    <a:pt x="201" y="330"/>
                  </a:lnTo>
                  <a:lnTo>
                    <a:pt x="189" y="335"/>
                  </a:lnTo>
                  <a:lnTo>
                    <a:pt x="174" y="341"/>
                  </a:lnTo>
                  <a:lnTo>
                    <a:pt x="157" y="345"/>
                  </a:lnTo>
                  <a:lnTo>
                    <a:pt x="137" y="347"/>
                  </a:lnTo>
                  <a:lnTo>
                    <a:pt x="115" y="348"/>
                  </a:lnTo>
                  <a:lnTo>
                    <a:pt x="115" y="348"/>
                  </a:lnTo>
                  <a:lnTo>
                    <a:pt x="93" y="347"/>
                  </a:lnTo>
                  <a:lnTo>
                    <a:pt x="73" y="345"/>
                  </a:lnTo>
                  <a:lnTo>
                    <a:pt x="56" y="341"/>
                  </a:lnTo>
                  <a:lnTo>
                    <a:pt x="41" y="335"/>
                  </a:lnTo>
                  <a:lnTo>
                    <a:pt x="29" y="330"/>
                  </a:lnTo>
                  <a:lnTo>
                    <a:pt x="20" y="323"/>
                  </a:lnTo>
                  <a:lnTo>
                    <a:pt x="15" y="318"/>
                  </a:lnTo>
                  <a:lnTo>
                    <a:pt x="13" y="316"/>
                  </a:lnTo>
                  <a:lnTo>
                    <a:pt x="12" y="312"/>
                  </a:lnTo>
                  <a:lnTo>
                    <a:pt x="12" y="312"/>
                  </a:lnTo>
                  <a:lnTo>
                    <a:pt x="12" y="298"/>
                  </a:lnTo>
                  <a:lnTo>
                    <a:pt x="12" y="39"/>
                  </a:lnTo>
                  <a:lnTo>
                    <a:pt x="12" y="39"/>
                  </a:lnTo>
                  <a:lnTo>
                    <a:pt x="21" y="44"/>
                  </a:lnTo>
                  <a:lnTo>
                    <a:pt x="32" y="49"/>
                  </a:lnTo>
                  <a:lnTo>
                    <a:pt x="44" y="53"/>
                  </a:lnTo>
                  <a:lnTo>
                    <a:pt x="57" y="56"/>
                  </a:lnTo>
                  <a:lnTo>
                    <a:pt x="70" y="58"/>
                  </a:lnTo>
                  <a:lnTo>
                    <a:pt x="85" y="61"/>
                  </a:lnTo>
                  <a:lnTo>
                    <a:pt x="99" y="62"/>
                  </a:lnTo>
                  <a:lnTo>
                    <a:pt x="115" y="62"/>
                  </a:lnTo>
                  <a:lnTo>
                    <a:pt x="115" y="62"/>
                  </a:lnTo>
                  <a:lnTo>
                    <a:pt x="131" y="62"/>
                  </a:lnTo>
                  <a:lnTo>
                    <a:pt x="145" y="61"/>
                  </a:lnTo>
                  <a:lnTo>
                    <a:pt x="160" y="58"/>
                  </a:lnTo>
                  <a:lnTo>
                    <a:pt x="173" y="56"/>
                  </a:lnTo>
                  <a:lnTo>
                    <a:pt x="186" y="53"/>
                  </a:lnTo>
                  <a:lnTo>
                    <a:pt x="198" y="49"/>
                  </a:lnTo>
                  <a:lnTo>
                    <a:pt x="209" y="44"/>
                  </a:lnTo>
                  <a:lnTo>
                    <a:pt x="218" y="39"/>
                  </a:lnTo>
                  <a:lnTo>
                    <a:pt x="218" y="312"/>
                  </a:lnTo>
                  <a:lnTo>
                    <a:pt x="218"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63" name="Rectangle 27"/>
            <p:cNvSpPr>
              <a:spLocks noChangeArrowheads="1"/>
            </p:cNvSpPr>
            <p:nvPr/>
          </p:nvSpPr>
          <p:spPr bwMode="auto">
            <a:xfrm>
              <a:off x="5659438" y="54578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64" name="Rectangle 28"/>
            <p:cNvSpPr>
              <a:spLocks noChangeArrowheads="1"/>
            </p:cNvSpPr>
            <p:nvPr/>
          </p:nvSpPr>
          <p:spPr bwMode="auto">
            <a:xfrm>
              <a:off x="5294313" y="54578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grpSp>
      <p:grpSp>
        <p:nvGrpSpPr>
          <p:cNvPr id="65" name="Группа 64"/>
          <p:cNvGrpSpPr/>
          <p:nvPr/>
        </p:nvGrpSpPr>
        <p:grpSpPr>
          <a:xfrm>
            <a:off x="6667669" y="4089742"/>
            <a:ext cx="395944" cy="441835"/>
            <a:chOff x="2795588" y="2830513"/>
            <a:chExt cx="588963" cy="657225"/>
          </a:xfrm>
          <a:solidFill>
            <a:schemeClr val="accent4"/>
          </a:solidFill>
        </p:grpSpPr>
        <p:sp>
          <p:nvSpPr>
            <p:cNvPr id="66" name="Freeform 22"/>
            <p:cNvSpPr>
              <a:spLocks/>
            </p:cNvSpPr>
            <p:nvPr/>
          </p:nvSpPr>
          <p:spPr bwMode="auto">
            <a:xfrm>
              <a:off x="2795588" y="2830513"/>
              <a:ext cx="103188" cy="42863"/>
            </a:xfrm>
            <a:custGeom>
              <a:avLst/>
              <a:gdLst>
                <a:gd name="T0" fmla="*/ 65 w 65"/>
                <a:gd name="T1" fmla="*/ 13 h 27"/>
                <a:gd name="T2" fmla="*/ 65 w 65"/>
                <a:gd name="T3" fmla="*/ 13 h 27"/>
                <a:gd name="T4" fmla="*/ 65 w 65"/>
                <a:gd name="T5" fmla="*/ 15 h 27"/>
                <a:gd name="T6" fmla="*/ 62 w 65"/>
                <a:gd name="T7" fmla="*/ 18 h 27"/>
                <a:gd name="T8" fmla="*/ 56 w 65"/>
                <a:gd name="T9" fmla="*/ 23 h 27"/>
                <a:gd name="T10" fmla="*/ 45 w 65"/>
                <a:gd name="T11" fmla="*/ 26 h 27"/>
                <a:gd name="T12" fmla="*/ 33 w 65"/>
                <a:gd name="T13" fmla="*/ 27 h 27"/>
                <a:gd name="T14" fmla="*/ 33 w 65"/>
                <a:gd name="T15" fmla="*/ 27 h 27"/>
                <a:gd name="T16" fmla="*/ 20 w 65"/>
                <a:gd name="T17" fmla="*/ 26 h 27"/>
                <a:gd name="T18" fmla="*/ 11 w 65"/>
                <a:gd name="T19" fmla="*/ 23 h 27"/>
                <a:gd name="T20" fmla="*/ 3 w 65"/>
                <a:gd name="T21" fmla="*/ 18 h 27"/>
                <a:gd name="T22" fmla="*/ 2 w 65"/>
                <a:gd name="T23" fmla="*/ 15 h 27"/>
                <a:gd name="T24" fmla="*/ 0 w 65"/>
                <a:gd name="T25" fmla="*/ 13 h 27"/>
                <a:gd name="T26" fmla="*/ 0 w 65"/>
                <a:gd name="T27" fmla="*/ 13 h 27"/>
                <a:gd name="T28" fmla="*/ 2 w 65"/>
                <a:gd name="T29" fmla="*/ 10 h 27"/>
                <a:gd name="T30" fmla="*/ 3 w 65"/>
                <a:gd name="T31" fmla="*/ 7 h 27"/>
                <a:gd name="T32" fmla="*/ 11 w 65"/>
                <a:gd name="T33" fmla="*/ 4 h 27"/>
                <a:gd name="T34" fmla="*/ 20 w 65"/>
                <a:gd name="T35" fmla="*/ 0 h 27"/>
                <a:gd name="T36" fmla="*/ 33 w 65"/>
                <a:gd name="T37" fmla="*/ 0 h 27"/>
                <a:gd name="T38" fmla="*/ 33 w 65"/>
                <a:gd name="T39" fmla="*/ 0 h 27"/>
                <a:gd name="T40" fmla="*/ 45 w 65"/>
                <a:gd name="T41" fmla="*/ 0 h 27"/>
                <a:gd name="T42" fmla="*/ 56 w 65"/>
                <a:gd name="T43" fmla="*/ 4 h 27"/>
                <a:gd name="T44" fmla="*/ 62 w 65"/>
                <a:gd name="T45" fmla="*/ 7 h 27"/>
                <a:gd name="T46" fmla="*/ 65 w 65"/>
                <a:gd name="T47" fmla="*/ 10 h 27"/>
                <a:gd name="T48" fmla="*/ 65 w 65"/>
                <a:gd name="T49" fmla="*/ 13 h 27"/>
                <a:gd name="T50" fmla="*/ 65 w 65"/>
                <a:gd name="T5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27">
                  <a:moveTo>
                    <a:pt x="65" y="13"/>
                  </a:moveTo>
                  <a:lnTo>
                    <a:pt x="65" y="13"/>
                  </a:lnTo>
                  <a:lnTo>
                    <a:pt x="65" y="15"/>
                  </a:lnTo>
                  <a:lnTo>
                    <a:pt x="62" y="18"/>
                  </a:lnTo>
                  <a:lnTo>
                    <a:pt x="56" y="23"/>
                  </a:lnTo>
                  <a:lnTo>
                    <a:pt x="45" y="26"/>
                  </a:lnTo>
                  <a:lnTo>
                    <a:pt x="33" y="27"/>
                  </a:lnTo>
                  <a:lnTo>
                    <a:pt x="33" y="27"/>
                  </a:lnTo>
                  <a:lnTo>
                    <a:pt x="20" y="26"/>
                  </a:lnTo>
                  <a:lnTo>
                    <a:pt x="11" y="23"/>
                  </a:lnTo>
                  <a:lnTo>
                    <a:pt x="3" y="18"/>
                  </a:lnTo>
                  <a:lnTo>
                    <a:pt x="2" y="15"/>
                  </a:lnTo>
                  <a:lnTo>
                    <a:pt x="0" y="13"/>
                  </a:lnTo>
                  <a:lnTo>
                    <a:pt x="0" y="13"/>
                  </a:lnTo>
                  <a:lnTo>
                    <a:pt x="2" y="10"/>
                  </a:lnTo>
                  <a:lnTo>
                    <a:pt x="3" y="7"/>
                  </a:lnTo>
                  <a:lnTo>
                    <a:pt x="11" y="4"/>
                  </a:lnTo>
                  <a:lnTo>
                    <a:pt x="20" y="0"/>
                  </a:lnTo>
                  <a:lnTo>
                    <a:pt x="33" y="0"/>
                  </a:lnTo>
                  <a:lnTo>
                    <a:pt x="33" y="0"/>
                  </a:lnTo>
                  <a:lnTo>
                    <a:pt x="45" y="0"/>
                  </a:lnTo>
                  <a:lnTo>
                    <a:pt x="56" y="4"/>
                  </a:lnTo>
                  <a:lnTo>
                    <a:pt x="62" y="7"/>
                  </a:lnTo>
                  <a:lnTo>
                    <a:pt x="65" y="10"/>
                  </a:lnTo>
                  <a:lnTo>
                    <a:pt x="65" y="13"/>
                  </a:lnTo>
                  <a:lnTo>
                    <a:pt x="6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67" name="Freeform 29"/>
            <p:cNvSpPr>
              <a:spLocks/>
            </p:cNvSpPr>
            <p:nvPr/>
          </p:nvSpPr>
          <p:spPr bwMode="auto">
            <a:xfrm>
              <a:off x="2919413" y="2897188"/>
              <a:ext cx="307975" cy="133350"/>
            </a:xfrm>
            <a:custGeom>
              <a:avLst/>
              <a:gdLst>
                <a:gd name="T0" fmla="*/ 96 w 194"/>
                <a:gd name="T1" fmla="*/ 84 h 84"/>
                <a:gd name="T2" fmla="*/ 96 w 194"/>
                <a:gd name="T3" fmla="*/ 84 h 84"/>
                <a:gd name="T4" fmla="*/ 116 w 194"/>
                <a:gd name="T5" fmla="*/ 83 h 84"/>
                <a:gd name="T6" fmla="*/ 135 w 194"/>
                <a:gd name="T7" fmla="*/ 80 h 84"/>
                <a:gd name="T8" fmla="*/ 150 w 194"/>
                <a:gd name="T9" fmla="*/ 76 h 84"/>
                <a:gd name="T10" fmla="*/ 165 w 194"/>
                <a:gd name="T11" fmla="*/ 71 h 84"/>
                <a:gd name="T12" fmla="*/ 177 w 194"/>
                <a:gd name="T13" fmla="*/ 66 h 84"/>
                <a:gd name="T14" fmla="*/ 186 w 194"/>
                <a:gd name="T15" fmla="*/ 58 h 84"/>
                <a:gd name="T16" fmla="*/ 189 w 194"/>
                <a:gd name="T17" fmla="*/ 54 h 84"/>
                <a:gd name="T18" fmla="*/ 191 w 194"/>
                <a:gd name="T19" fmla="*/ 50 h 84"/>
                <a:gd name="T20" fmla="*/ 193 w 194"/>
                <a:gd name="T21" fmla="*/ 46 h 84"/>
                <a:gd name="T22" fmla="*/ 194 w 194"/>
                <a:gd name="T23" fmla="*/ 42 h 84"/>
                <a:gd name="T24" fmla="*/ 194 w 194"/>
                <a:gd name="T25" fmla="*/ 42 h 84"/>
                <a:gd name="T26" fmla="*/ 193 w 194"/>
                <a:gd name="T27" fmla="*/ 38 h 84"/>
                <a:gd name="T28" fmla="*/ 191 w 194"/>
                <a:gd name="T29" fmla="*/ 34 h 84"/>
                <a:gd name="T30" fmla="*/ 189 w 194"/>
                <a:gd name="T31" fmla="*/ 30 h 84"/>
                <a:gd name="T32" fmla="*/ 186 w 194"/>
                <a:gd name="T33" fmla="*/ 26 h 84"/>
                <a:gd name="T34" fmla="*/ 177 w 194"/>
                <a:gd name="T35" fmla="*/ 18 h 84"/>
                <a:gd name="T36" fmla="*/ 165 w 194"/>
                <a:gd name="T37" fmla="*/ 13 h 84"/>
                <a:gd name="T38" fmla="*/ 150 w 194"/>
                <a:gd name="T39" fmla="*/ 8 h 84"/>
                <a:gd name="T40" fmla="*/ 135 w 194"/>
                <a:gd name="T41" fmla="*/ 4 h 84"/>
                <a:gd name="T42" fmla="*/ 116 w 194"/>
                <a:gd name="T43" fmla="*/ 1 h 84"/>
                <a:gd name="T44" fmla="*/ 96 w 194"/>
                <a:gd name="T45" fmla="*/ 0 h 84"/>
                <a:gd name="T46" fmla="*/ 96 w 194"/>
                <a:gd name="T47" fmla="*/ 0 h 84"/>
                <a:gd name="T48" fmla="*/ 77 w 194"/>
                <a:gd name="T49" fmla="*/ 1 h 84"/>
                <a:gd name="T50" fmla="*/ 58 w 194"/>
                <a:gd name="T51" fmla="*/ 4 h 84"/>
                <a:gd name="T52" fmla="*/ 42 w 194"/>
                <a:gd name="T53" fmla="*/ 8 h 84"/>
                <a:gd name="T54" fmla="*/ 28 w 194"/>
                <a:gd name="T55" fmla="*/ 13 h 84"/>
                <a:gd name="T56" fmla="*/ 16 w 194"/>
                <a:gd name="T57" fmla="*/ 18 h 84"/>
                <a:gd name="T58" fmla="*/ 7 w 194"/>
                <a:gd name="T59" fmla="*/ 26 h 84"/>
                <a:gd name="T60" fmla="*/ 4 w 194"/>
                <a:gd name="T61" fmla="*/ 30 h 84"/>
                <a:gd name="T62" fmla="*/ 1 w 194"/>
                <a:gd name="T63" fmla="*/ 34 h 84"/>
                <a:gd name="T64" fmla="*/ 0 w 194"/>
                <a:gd name="T65" fmla="*/ 38 h 84"/>
                <a:gd name="T66" fmla="*/ 0 w 194"/>
                <a:gd name="T67" fmla="*/ 42 h 84"/>
                <a:gd name="T68" fmla="*/ 0 w 194"/>
                <a:gd name="T69" fmla="*/ 42 h 84"/>
                <a:gd name="T70" fmla="*/ 0 w 194"/>
                <a:gd name="T71" fmla="*/ 46 h 84"/>
                <a:gd name="T72" fmla="*/ 1 w 194"/>
                <a:gd name="T73" fmla="*/ 50 h 84"/>
                <a:gd name="T74" fmla="*/ 4 w 194"/>
                <a:gd name="T75" fmla="*/ 54 h 84"/>
                <a:gd name="T76" fmla="*/ 7 w 194"/>
                <a:gd name="T77" fmla="*/ 58 h 84"/>
                <a:gd name="T78" fmla="*/ 16 w 194"/>
                <a:gd name="T79" fmla="*/ 66 h 84"/>
                <a:gd name="T80" fmla="*/ 28 w 194"/>
                <a:gd name="T81" fmla="*/ 71 h 84"/>
                <a:gd name="T82" fmla="*/ 42 w 194"/>
                <a:gd name="T83" fmla="*/ 76 h 84"/>
                <a:gd name="T84" fmla="*/ 58 w 194"/>
                <a:gd name="T85" fmla="*/ 80 h 84"/>
                <a:gd name="T86" fmla="*/ 77 w 194"/>
                <a:gd name="T87" fmla="*/ 83 h 84"/>
                <a:gd name="T88" fmla="*/ 96 w 194"/>
                <a:gd name="T89" fmla="*/ 84 h 84"/>
                <a:gd name="T90" fmla="*/ 96 w 194"/>
                <a:gd name="T9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84">
                  <a:moveTo>
                    <a:pt x="96" y="84"/>
                  </a:moveTo>
                  <a:lnTo>
                    <a:pt x="96" y="84"/>
                  </a:lnTo>
                  <a:lnTo>
                    <a:pt x="116" y="83"/>
                  </a:lnTo>
                  <a:lnTo>
                    <a:pt x="135" y="80"/>
                  </a:lnTo>
                  <a:lnTo>
                    <a:pt x="150" y="76"/>
                  </a:lnTo>
                  <a:lnTo>
                    <a:pt x="165" y="71"/>
                  </a:lnTo>
                  <a:lnTo>
                    <a:pt x="177" y="66"/>
                  </a:lnTo>
                  <a:lnTo>
                    <a:pt x="186" y="58"/>
                  </a:lnTo>
                  <a:lnTo>
                    <a:pt x="189" y="54"/>
                  </a:lnTo>
                  <a:lnTo>
                    <a:pt x="191" y="50"/>
                  </a:lnTo>
                  <a:lnTo>
                    <a:pt x="193" y="46"/>
                  </a:lnTo>
                  <a:lnTo>
                    <a:pt x="194" y="42"/>
                  </a:lnTo>
                  <a:lnTo>
                    <a:pt x="194" y="42"/>
                  </a:lnTo>
                  <a:lnTo>
                    <a:pt x="193" y="38"/>
                  </a:lnTo>
                  <a:lnTo>
                    <a:pt x="191" y="34"/>
                  </a:lnTo>
                  <a:lnTo>
                    <a:pt x="189" y="30"/>
                  </a:lnTo>
                  <a:lnTo>
                    <a:pt x="186" y="26"/>
                  </a:lnTo>
                  <a:lnTo>
                    <a:pt x="177" y="18"/>
                  </a:lnTo>
                  <a:lnTo>
                    <a:pt x="165" y="13"/>
                  </a:lnTo>
                  <a:lnTo>
                    <a:pt x="150" y="8"/>
                  </a:lnTo>
                  <a:lnTo>
                    <a:pt x="135" y="4"/>
                  </a:lnTo>
                  <a:lnTo>
                    <a:pt x="116" y="1"/>
                  </a:lnTo>
                  <a:lnTo>
                    <a:pt x="96" y="0"/>
                  </a:lnTo>
                  <a:lnTo>
                    <a:pt x="96" y="0"/>
                  </a:lnTo>
                  <a:lnTo>
                    <a:pt x="77" y="1"/>
                  </a:lnTo>
                  <a:lnTo>
                    <a:pt x="58" y="4"/>
                  </a:lnTo>
                  <a:lnTo>
                    <a:pt x="42" y="8"/>
                  </a:lnTo>
                  <a:lnTo>
                    <a:pt x="28" y="13"/>
                  </a:lnTo>
                  <a:lnTo>
                    <a:pt x="16" y="18"/>
                  </a:lnTo>
                  <a:lnTo>
                    <a:pt x="7" y="26"/>
                  </a:lnTo>
                  <a:lnTo>
                    <a:pt x="4" y="30"/>
                  </a:lnTo>
                  <a:lnTo>
                    <a:pt x="1" y="34"/>
                  </a:lnTo>
                  <a:lnTo>
                    <a:pt x="0" y="38"/>
                  </a:lnTo>
                  <a:lnTo>
                    <a:pt x="0" y="42"/>
                  </a:lnTo>
                  <a:lnTo>
                    <a:pt x="0" y="42"/>
                  </a:lnTo>
                  <a:lnTo>
                    <a:pt x="0" y="46"/>
                  </a:lnTo>
                  <a:lnTo>
                    <a:pt x="1" y="50"/>
                  </a:lnTo>
                  <a:lnTo>
                    <a:pt x="4" y="54"/>
                  </a:lnTo>
                  <a:lnTo>
                    <a:pt x="7" y="58"/>
                  </a:lnTo>
                  <a:lnTo>
                    <a:pt x="16" y="66"/>
                  </a:lnTo>
                  <a:lnTo>
                    <a:pt x="28" y="71"/>
                  </a:lnTo>
                  <a:lnTo>
                    <a:pt x="42" y="76"/>
                  </a:lnTo>
                  <a:lnTo>
                    <a:pt x="58" y="80"/>
                  </a:lnTo>
                  <a:lnTo>
                    <a:pt x="77" y="83"/>
                  </a:lnTo>
                  <a:lnTo>
                    <a:pt x="96" y="84"/>
                  </a:lnTo>
                  <a:lnTo>
                    <a:pt x="96"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68" name="Freeform 30"/>
            <p:cNvSpPr>
              <a:spLocks noEditPoints="1"/>
            </p:cNvSpPr>
            <p:nvPr/>
          </p:nvSpPr>
          <p:spPr bwMode="auto">
            <a:xfrm>
              <a:off x="2795588" y="2865438"/>
              <a:ext cx="588963" cy="622300"/>
            </a:xfrm>
            <a:custGeom>
              <a:avLst/>
              <a:gdLst>
                <a:gd name="T0" fmla="*/ 358 w 371"/>
                <a:gd name="T1" fmla="*/ 137 h 392"/>
                <a:gd name="T2" fmla="*/ 323 w 371"/>
                <a:gd name="T3" fmla="*/ 156 h 392"/>
                <a:gd name="T4" fmla="*/ 305 w 371"/>
                <a:gd name="T5" fmla="*/ 188 h 392"/>
                <a:gd name="T6" fmla="*/ 294 w 371"/>
                <a:gd name="T7" fmla="*/ 206 h 392"/>
                <a:gd name="T8" fmla="*/ 282 w 371"/>
                <a:gd name="T9" fmla="*/ 137 h 392"/>
                <a:gd name="T10" fmla="*/ 272 w 371"/>
                <a:gd name="T11" fmla="*/ 72 h 392"/>
                <a:gd name="T12" fmla="*/ 267 w 371"/>
                <a:gd name="T13" fmla="*/ 86 h 392"/>
                <a:gd name="T14" fmla="*/ 243 w 371"/>
                <a:gd name="T15" fmla="*/ 103 h 392"/>
                <a:gd name="T16" fmla="*/ 194 w 371"/>
                <a:gd name="T17" fmla="*/ 113 h 392"/>
                <a:gd name="T18" fmla="*/ 155 w 371"/>
                <a:gd name="T19" fmla="*/ 113 h 392"/>
                <a:gd name="T20" fmla="*/ 106 w 371"/>
                <a:gd name="T21" fmla="*/ 103 h 392"/>
                <a:gd name="T22" fmla="*/ 82 w 371"/>
                <a:gd name="T23" fmla="*/ 86 h 392"/>
                <a:gd name="T24" fmla="*/ 78 w 371"/>
                <a:gd name="T25" fmla="*/ 72 h 392"/>
                <a:gd name="T26" fmla="*/ 65 w 371"/>
                <a:gd name="T27" fmla="*/ 0 h 392"/>
                <a:gd name="T28" fmla="*/ 62 w 371"/>
                <a:gd name="T29" fmla="*/ 5 h 392"/>
                <a:gd name="T30" fmla="*/ 33 w 371"/>
                <a:gd name="T31" fmla="*/ 13 h 392"/>
                <a:gd name="T32" fmla="*/ 11 w 371"/>
                <a:gd name="T33" fmla="*/ 9 h 392"/>
                <a:gd name="T34" fmla="*/ 0 w 371"/>
                <a:gd name="T35" fmla="*/ 0 h 392"/>
                <a:gd name="T36" fmla="*/ 0 w 371"/>
                <a:gd name="T37" fmla="*/ 377 h 392"/>
                <a:gd name="T38" fmla="*/ 2 w 371"/>
                <a:gd name="T39" fmla="*/ 381 h 392"/>
                <a:gd name="T40" fmla="*/ 20 w 371"/>
                <a:gd name="T41" fmla="*/ 390 h 392"/>
                <a:gd name="T42" fmla="*/ 45 w 371"/>
                <a:gd name="T43" fmla="*/ 390 h 392"/>
                <a:gd name="T44" fmla="*/ 64 w 371"/>
                <a:gd name="T45" fmla="*/ 381 h 392"/>
                <a:gd name="T46" fmla="*/ 371 w 371"/>
                <a:gd name="T47" fmla="*/ 206 h 392"/>
                <a:gd name="T48" fmla="*/ 56 w 371"/>
                <a:gd name="T49" fmla="*/ 377 h 392"/>
                <a:gd name="T50" fmla="*/ 49 w 371"/>
                <a:gd name="T51" fmla="*/ 380 h 392"/>
                <a:gd name="T52" fmla="*/ 33 w 371"/>
                <a:gd name="T53" fmla="*/ 382 h 392"/>
                <a:gd name="T54" fmla="*/ 14 w 371"/>
                <a:gd name="T55" fmla="*/ 378 h 392"/>
                <a:gd name="T56" fmla="*/ 11 w 371"/>
                <a:gd name="T57" fmla="*/ 20 h 392"/>
                <a:gd name="T58" fmla="*/ 33 w 371"/>
                <a:gd name="T59" fmla="*/ 22 h 392"/>
                <a:gd name="T60" fmla="*/ 56 w 371"/>
                <a:gd name="T61" fmla="*/ 20 h 392"/>
                <a:gd name="T62" fmla="*/ 181 w 371"/>
                <a:gd name="T63" fmla="*/ 294 h 392"/>
                <a:gd name="T64" fmla="*/ 261 w 371"/>
                <a:gd name="T65" fmla="*/ 294 h 392"/>
                <a:gd name="T66" fmla="*/ 255 w 371"/>
                <a:gd name="T67" fmla="*/ 149 h 392"/>
                <a:gd name="T68" fmla="*/ 236 w 371"/>
                <a:gd name="T69" fmla="*/ 169 h 392"/>
                <a:gd name="T70" fmla="*/ 228 w 371"/>
                <a:gd name="T71" fmla="*/ 194 h 392"/>
                <a:gd name="T72" fmla="*/ 218 w 371"/>
                <a:gd name="T73" fmla="*/ 206 h 392"/>
                <a:gd name="T74" fmla="*/ 205 w 371"/>
                <a:gd name="T75" fmla="*/ 137 h 392"/>
                <a:gd name="T76" fmla="*/ 170 w 371"/>
                <a:gd name="T77" fmla="*/ 156 h 392"/>
                <a:gd name="T78" fmla="*/ 152 w 371"/>
                <a:gd name="T79" fmla="*/ 188 h 392"/>
                <a:gd name="T80" fmla="*/ 87 w 371"/>
                <a:gd name="T81" fmla="*/ 206 h 392"/>
                <a:gd name="T82" fmla="*/ 95 w 371"/>
                <a:gd name="T83" fmla="*/ 108 h 392"/>
                <a:gd name="T84" fmla="*/ 124 w 371"/>
                <a:gd name="T85" fmla="*/ 119 h 392"/>
                <a:gd name="T86" fmla="*/ 174 w 371"/>
                <a:gd name="T87" fmla="*/ 124 h 392"/>
                <a:gd name="T88" fmla="*/ 236 w 371"/>
                <a:gd name="T89" fmla="*/ 115 h 392"/>
                <a:gd name="T90" fmla="*/ 261 w 371"/>
                <a:gd name="T91" fmla="*/ 103 h 392"/>
                <a:gd name="T92" fmla="*/ 272 w 371"/>
                <a:gd name="T93" fmla="*/ 294 h 392"/>
                <a:gd name="T94" fmla="*/ 352 w 371"/>
                <a:gd name="T95" fmla="*/ 29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1" h="392">
                  <a:moveTo>
                    <a:pt x="371" y="136"/>
                  </a:moveTo>
                  <a:lnTo>
                    <a:pt x="371" y="136"/>
                  </a:lnTo>
                  <a:lnTo>
                    <a:pt x="358" y="137"/>
                  </a:lnTo>
                  <a:lnTo>
                    <a:pt x="344" y="141"/>
                  </a:lnTo>
                  <a:lnTo>
                    <a:pt x="334" y="148"/>
                  </a:lnTo>
                  <a:lnTo>
                    <a:pt x="323" y="156"/>
                  </a:lnTo>
                  <a:lnTo>
                    <a:pt x="315" y="165"/>
                  </a:lnTo>
                  <a:lnTo>
                    <a:pt x="309" y="177"/>
                  </a:lnTo>
                  <a:lnTo>
                    <a:pt x="305" y="188"/>
                  </a:lnTo>
                  <a:lnTo>
                    <a:pt x="304" y="203"/>
                  </a:lnTo>
                  <a:lnTo>
                    <a:pt x="304" y="206"/>
                  </a:lnTo>
                  <a:lnTo>
                    <a:pt x="294" y="206"/>
                  </a:lnTo>
                  <a:lnTo>
                    <a:pt x="294" y="136"/>
                  </a:lnTo>
                  <a:lnTo>
                    <a:pt x="294" y="136"/>
                  </a:lnTo>
                  <a:lnTo>
                    <a:pt x="282" y="137"/>
                  </a:lnTo>
                  <a:lnTo>
                    <a:pt x="272" y="140"/>
                  </a:lnTo>
                  <a:lnTo>
                    <a:pt x="272" y="72"/>
                  </a:lnTo>
                  <a:lnTo>
                    <a:pt x="272" y="72"/>
                  </a:lnTo>
                  <a:lnTo>
                    <a:pt x="271" y="78"/>
                  </a:lnTo>
                  <a:lnTo>
                    <a:pt x="269" y="82"/>
                  </a:lnTo>
                  <a:lnTo>
                    <a:pt x="267" y="86"/>
                  </a:lnTo>
                  <a:lnTo>
                    <a:pt x="264" y="90"/>
                  </a:lnTo>
                  <a:lnTo>
                    <a:pt x="255" y="96"/>
                  </a:lnTo>
                  <a:lnTo>
                    <a:pt x="243" y="103"/>
                  </a:lnTo>
                  <a:lnTo>
                    <a:pt x="228" y="108"/>
                  </a:lnTo>
                  <a:lnTo>
                    <a:pt x="213" y="111"/>
                  </a:lnTo>
                  <a:lnTo>
                    <a:pt x="194" y="113"/>
                  </a:lnTo>
                  <a:lnTo>
                    <a:pt x="174" y="115"/>
                  </a:lnTo>
                  <a:lnTo>
                    <a:pt x="174" y="115"/>
                  </a:lnTo>
                  <a:lnTo>
                    <a:pt x="155" y="113"/>
                  </a:lnTo>
                  <a:lnTo>
                    <a:pt x="136" y="111"/>
                  </a:lnTo>
                  <a:lnTo>
                    <a:pt x="120" y="108"/>
                  </a:lnTo>
                  <a:lnTo>
                    <a:pt x="106" y="103"/>
                  </a:lnTo>
                  <a:lnTo>
                    <a:pt x="94" y="96"/>
                  </a:lnTo>
                  <a:lnTo>
                    <a:pt x="85" y="90"/>
                  </a:lnTo>
                  <a:lnTo>
                    <a:pt x="82" y="86"/>
                  </a:lnTo>
                  <a:lnTo>
                    <a:pt x="79" y="82"/>
                  </a:lnTo>
                  <a:lnTo>
                    <a:pt x="78" y="78"/>
                  </a:lnTo>
                  <a:lnTo>
                    <a:pt x="78" y="72"/>
                  </a:lnTo>
                  <a:lnTo>
                    <a:pt x="78" y="206"/>
                  </a:lnTo>
                  <a:lnTo>
                    <a:pt x="65" y="206"/>
                  </a:lnTo>
                  <a:lnTo>
                    <a:pt x="65" y="0"/>
                  </a:lnTo>
                  <a:lnTo>
                    <a:pt x="65" y="0"/>
                  </a:lnTo>
                  <a:lnTo>
                    <a:pt x="65" y="3"/>
                  </a:lnTo>
                  <a:lnTo>
                    <a:pt x="62" y="5"/>
                  </a:lnTo>
                  <a:lnTo>
                    <a:pt x="56" y="9"/>
                  </a:lnTo>
                  <a:lnTo>
                    <a:pt x="45" y="12"/>
                  </a:lnTo>
                  <a:lnTo>
                    <a:pt x="33" y="13"/>
                  </a:lnTo>
                  <a:lnTo>
                    <a:pt x="33" y="13"/>
                  </a:lnTo>
                  <a:lnTo>
                    <a:pt x="20" y="12"/>
                  </a:lnTo>
                  <a:lnTo>
                    <a:pt x="11" y="9"/>
                  </a:lnTo>
                  <a:lnTo>
                    <a:pt x="3" y="5"/>
                  </a:lnTo>
                  <a:lnTo>
                    <a:pt x="2" y="3"/>
                  </a:lnTo>
                  <a:lnTo>
                    <a:pt x="0" y="0"/>
                  </a:lnTo>
                  <a:lnTo>
                    <a:pt x="0" y="377"/>
                  </a:lnTo>
                  <a:lnTo>
                    <a:pt x="0" y="377"/>
                  </a:lnTo>
                  <a:lnTo>
                    <a:pt x="0" y="377"/>
                  </a:lnTo>
                  <a:lnTo>
                    <a:pt x="0" y="377"/>
                  </a:lnTo>
                  <a:lnTo>
                    <a:pt x="0" y="377"/>
                  </a:lnTo>
                  <a:lnTo>
                    <a:pt x="2" y="381"/>
                  </a:lnTo>
                  <a:lnTo>
                    <a:pt x="3" y="384"/>
                  </a:lnTo>
                  <a:lnTo>
                    <a:pt x="11" y="388"/>
                  </a:lnTo>
                  <a:lnTo>
                    <a:pt x="20" y="390"/>
                  </a:lnTo>
                  <a:lnTo>
                    <a:pt x="33" y="392"/>
                  </a:lnTo>
                  <a:lnTo>
                    <a:pt x="33" y="392"/>
                  </a:lnTo>
                  <a:lnTo>
                    <a:pt x="45" y="390"/>
                  </a:lnTo>
                  <a:lnTo>
                    <a:pt x="54" y="388"/>
                  </a:lnTo>
                  <a:lnTo>
                    <a:pt x="61" y="384"/>
                  </a:lnTo>
                  <a:lnTo>
                    <a:pt x="64" y="381"/>
                  </a:lnTo>
                  <a:lnTo>
                    <a:pt x="65" y="378"/>
                  </a:lnTo>
                  <a:lnTo>
                    <a:pt x="371" y="378"/>
                  </a:lnTo>
                  <a:lnTo>
                    <a:pt x="371" y="206"/>
                  </a:lnTo>
                  <a:lnTo>
                    <a:pt x="371" y="206"/>
                  </a:lnTo>
                  <a:lnTo>
                    <a:pt x="371" y="136"/>
                  </a:lnTo>
                  <a:close/>
                  <a:moveTo>
                    <a:pt x="56" y="377"/>
                  </a:moveTo>
                  <a:lnTo>
                    <a:pt x="56" y="377"/>
                  </a:lnTo>
                  <a:lnTo>
                    <a:pt x="53" y="378"/>
                  </a:lnTo>
                  <a:lnTo>
                    <a:pt x="49" y="380"/>
                  </a:lnTo>
                  <a:lnTo>
                    <a:pt x="41" y="381"/>
                  </a:lnTo>
                  <a:lnTo>
                    <a:pt x="33" y="382"/>
                  </a:lnTo>
                  <a:lnTo>
                    <a:pt x="33" y="382"/>
                  </a:lnTo>
                  <a:lnTo>
                    <a:pt x="24" y="381"/>
                  </a:lnTo>
                  <a:lnTo>
                    <a:pt x="18" y="380"/>
                  </a:lnTo>
                  <a:lnTo>
                    <a:pt x="14" y="378"/>
                  </a:lnTo>
                  <a:lnTo>
                    <a:pt x="11" y="377"/>
                  </a:lnTo>
                  <a:lnTo>
                    <a:pt x="11" y="376"/>
                  </a:lnTo>
                  <a:lnTo>
                    <a:pt x="11" y="20"/>
                  </a:lnTo>
                  <a:lnTo>
                    <a:pt x="11" y="20"/>
                  </a:lnTo>
                  <a:lnTo>
                    <a:pt x="21" y="22"/>
                  </a:lnTo>
                  <a:lnTo>
                    <a:pt x="33" y="22"/>
                  </a:lnTo>
                  <a:lnTo>
                    <a:pt x="33" y="22"/>
                  </a:lnTo>
                  <a:lnTo>
                    <a:pt x="45" y="22"/>
                  </a:lnTo>
                  <a:lnTo>
                    <a:pt x="56" y="20"/>
                  </a:lnTo>
                  <a:lnTo>
                    <a:pt x="56" y="377"/>
                  </a:lnTo>
                  <a:close/>
                  <a:moveTo>
                    <a:pt x="261" y="294"/>
                  </a:moveTo>
                  <a:lnTo>
                    <a:pt x="181" y="294"/>
                  </a:lnTo>
                  <a:lnTo>
                    <a:pt x="181" y="237"/>
                  </a:lnTo>
                  <a:lnTo>
                    <a:pt x="261" y="237"/>
                  </a:lnTo>
                  <a:lnTo>
                    <a:pt x="261" y="294"/>
                  </a:lnTo>
                  <a:close/>
                  <a:moveTo>
                    <a:pt x="261" y="145"/>
                  </a:moveTo>
                  <a:lnTo>
                    <a:pt x="261" y="145"/>
                  </a:lnTo>
                  <a:lnTo>
                    <a:pt x="255" y="149"/>
                  </a:lnTo>
                  <a:lnTo>
                    <a:pt x="248" y="154"/>
                  </a:lnTo>
                  <a:lnTo>
                    <a:pt x="242" y="161"/>
                  </a:lnTo>
                  <a:lnTo>
                    <a:pt x="236" y="169"/>
                  </a:lnTo>
                  <a:lnTo>
                    <a:pt x="232" y="177"/>
                  </a:lnTo>
                  <a:lnTo>
                    <a:pt x="230" y="185"/>
                  </a:lnTo>
                  <a:lnTo>
                    <a:pt x="228" y="194"/>
                  </a:lnTo>
                  <a:lnTo>
                    <a:pt x="227" y="203"/>
                  </a:lnTo>
                  <a:lnTo>
                    <a:pt x="227" y="206"/>
                  </a:lnTo>
                  <a:lnTo>
                    <a:pt x="218" y="206"/>
                  </a:lnTo>
                  <a:lnTo>
                    <a:pt x="218" y="136"/>
                  </a:lnTo>
                  <a:lnTo>
                    <a:pt x="218" y="136"/>
                  </a:lnTo>
                  <a:lnTo>
                    <a:pt x="205" y="137"/>
                  </a:lnTo>
                  <a:lnTo>
                    <a:pt x="192" y="141"/>
                  </a:lnTo>
                  <a:lnTo>
                    <a:pt x="181" y="148"/>
                  </a:lnTo>
                  <a:lnTo>
                    <a:pt x="170" y="156"/>
                  </a:lnTo>
                  <a:lnTo>
                    <a:pt x="163" y="165"/>
                  </a:lnTo>
                  <a:lnTo>
                    <a:pt x="156" y="177"/>
                  </a:lnTo>
                  <a:lnTo>
                    <a:pt x="152" y="188"/>
                  </a:lnTo>
                  <a:lnTo>
                    <a:pt x="151" y="203"/>
                  </a:lnTo>
                  <a:lnTo>
                    <a:pt x="151" y="206"/>
                  </a:lnTo>
                  <a:lnTo>
                    <a:pt x="87" y="206"/>
                  </a:lnTo>
                  <a:lnTo>
                    <a:pt x="87" y="103"/>
                  </a:lnTo>
                  <a:lnTo>
                    <a:pt x="87" y="103"/>
                  </a:lnTo>
                  <a:lnTo>
                    <a:pt x="95" y="108"/>
                  </a:lnTo>
                  <a:lnTo>
                    <a:pt x="103" y="112"/>
                  </a:lnTo>
                  <a:lnTo>
                    <a:pt x="114" y="115"/>
                  </a:lnTo>
                  <a:lnTo>
                    <a:pt x="124" y="119"/>
                  </a:lnTo>
                  <a:lnTo>
                    <a:pt x="148" y="123"/>
                  </a:lnTo>
                  <a:lnTo>
                    <a:pt x="174" y="124"/>
                  </a:lnTo>
                  <a:lnTo>
                    <a:pt x="174" y="124"/>
                  </a:lnTo>
                  <a:lnTo>
                    <a:pt x="201" y="123"/>
                  </a:lnTo>
                  <a:lnTo>
                    <a:pt x="224" y="119"/>
                  </a:lnTo>
                  <a:lnTo>
                    <a:pt x="236" y="115"/>
                  </a:lnTo>
                  <a:lnTo>
                    <a:pt x="246" y="112"/>
                  </a:lnTo>
                  <a:lnTo>
                    <a:pt x="255" y="108"/>
                  </a:lnTo>
                  <a:lnTo>
                    <a:pt x="261" y="103"/>
                  </a:lnTo>
                  <a:lnTo>
                    <a:pt x="261" y="145"/>
                  </a:lnTo>
                  <a:close/>
                  <a:moveTo>
                    <a:pt x="352" y="294"/>
                  </a:moveTo>
                  <a:lnTo>
                    <a:pt x="272" y="294"/>
                  </a:lnTo>
                  <a:lnTo>
                    <a:pt x="272" y="237"/>
                  </a:lnTo>
                  <a:lnTo>
                    <a:pt x="352" y="237"/>
                  </a:lnTo>
                  <a:lnTo>
                    <a:pt x="352"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69" name="Freeform 31"/>
            <p:cNvSpPr>
              <a:spLocks/>
            </p:cNvSpPr>
            <p:nvPr/>
          </p:nvSpPr>
          <p:spPr bwMode="auto">
            <a:xfrm>
              <a:off x="2898776" y="28654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70" name="Freeform 32"/>
            <p:cNvSpPr>
              <a:spLocks/>
            </p:cNvSpPr>
            <p:nvPr/>
          </p:nvSpPr>
          <p:spPr bwMode="auto">
            <a:xfrm>
              <a:off x="2795588" y="28654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grpSp>
      <p:grpSp>
        <p:nvGrpSpPr>
          <p:cNvPr id="71" name="Группа 70"/>
          <p:cNvGrpSpPr/>
          <p:nvPr/>
        </p:nvGrpSpPr>
        <p:grpSpPr>
          <a:xfrm>
            <a:off x="2539658" y="1546825"/>
            <a:ext cx="432250" cy="386750"/>
            <a:chOff x="2484438" y="1412875"/>
            <a:chExt cx="754063" cy="674688"/>
          </a:xfrm>
          <a:solidFill>
            <a:schemeClr val="accent1"/>
          </a:solidFill>
        </p:grpSpPr>
        <p:sp>
          <p:nvSpPr>
            <p:cNvPr id="72" name="Freeform 33"/>
            <p:cNvSpPr>
              <a:spLocks/>
            </p:cNvSpPr>
            <p:nvPr/>
          </p:nvSpPr>
          <p:spPr bwMode="auto">
            <a:xfrm>
              <a:off x="2484438" y="1412875"/>
              <a:ext cx="754063" cy="190500"/>
            </a:xfrm>
            <a:custGeom>
              <a:avLst/>
              <a:gdLst>
                <a:gd name="T0" fmla="*/ 472 w 475"/>
                <a:gd name="T1" fmla="*/ 111 h 120"/>
                <a:gd name="T2" fmla="*/ 239 w 475"/>
                <a:gd name="T3" fmla="*/ 1 h 120"/>
                <a:gd name="T4" fmla="*/ 237 w 475"/>
                <a:gd name="T5" fmla="*/ 0 h 120"/>
                <a:gd name="T6" fmla="*/ 3 w 475"/>
                <a:gd name="T7" fmla="*/ 111 h 120"/>
                <a:gd name="T8" fmla="*/ 3 w 475"/>
                <a:gd name="T9" fmla="*/ 111 h 120"/>
                <a:gd name="T10" fmla="*/ 0 w 475"/>
                <a:gd name="T11" fmla="*/ 113 h 120"/>
                <a:gd name="T12" fmla="*/ 0 w 475"/>
                <a:gd name="T13" fmla="*/ 117 h 120"/>
                <a:gd name="T14" fmla="*/ 0 w 475"/>
                <a:gd name="T15" fmla="*/ 117 h 120"/>
                <a:gd name="T16" fmla="*/ 3 w 475"/>
                <a:gd name="T17" fmla="*/ 120 h 120"/>
                <a:gd name="T18" fmla="*/ 7 w 475"/>
                <a:gd name="T19" fmla="*/ 119 h 120"/>
                <a:gd name="T20" fmla="*/ 237 w 475"/>
                <a:gd name="T21" fmla="*/ 11 h 120"/>
                <a:gd name="T22" fmla="*/ 468 w 475"/>
                <a:gd name="T23" fmla="*/ 119 h 120"/>
                <a:gd name="T24" fmla="*/ 468 w 475"/>
                <a:gd name="T25" fmla="*/ 119 h 120"/>
                <a:gd name="T26" fmla="*/ 469 w 475"/>
                <a:gd name="T27" fmla="*/ 120 h 120"/>
                <a:gd name="T28" fmla="*/ 469 w 475"/>
                <a:gd name="T29" fmla="*/ 120 h 120"/>
                <a:gd name="T30" fmla="*/ 472 w 475"/>
                <a:gd name="T31" fmla="*/ 119 h 120"/>
                <a:gd name="T32" fmla="*/ 473 w 475"/>
                <a:gd name="T33" fmla="*/ 117 h 120"/>
                <a:gd name="T34" fmla="*/ 473 w 475"/>
                <a:gd name="T35" fmla="*/ 117 h 120"/>
                <a:gd name="T36" fmla="*/ 475 w 475"/>
                <a:gd name="T37" fmla="*/ 113 h 120"/>
                <a:gd name="T38" fmla="*/ 472 w 475"/>
                <a:gd name="T39" fmla="*/ 111 h 120"/>
                <a:gd name="T40" fmla="*/ 472 w 475"/>
                <a:gd name="T41" fmla="*/ 1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5" h="120">
                  <a:moveTo>
                    <a:pt x="472" y="111"/>
                  </a:moveTo>
                  <a:lnTo>
                    <a:pt x="239" y="1"/>
                  </a:lnTo>
                  <a:lnTo>
                    <a:pt x="237" y="0"/>
                  </a:lnTo>
                  <a:lnTo>
                    <a:pt x="3" y="111"/>
                  </a:lnTo>
                  <a:lnTo>
                    <a:pt x="3" y="111"/>
                  </a:lnTo>
                  <a:lnTo>
                    <a:pt x="0" y="113"/>
                  </a:lnTo>
                  <a:lnTo>
                    <a:pt x="0" y="117"/>
                  </a:lnTo>
                  <a:lnTo>
                    <a:pt x="0" y="117"/>
                  </a:lnTo>
                  <a:lnTo>
                    <a:pt x="3" y="120"/>
                  </a:lnTo>
                  <a:lnTo>
                    <a:pt x="7" y="119"/>
                  </a:lnTo>
                  <a:lnTo>
                    <a:pt x="237" y="11"/>
                  </a:lnTo>
                  <a:lnTo>
                    <a:pt x="468" y="119"/>
                  </a:lnTo>
                  <a:lnTo>
                    <a:pt x="468" y="119"/>
                  </a:lnTo>
                  <a:lnTo>
                    <a:pt x="469" y="120"/>
                  </a:lnTo>
                  <a:lnTo>
                    <a:pt x="469" y="120"/>
                  </a:lnTo>
                  <a:lnTo>
                    <a:pt x="472" y="119"/>
                  </a:lnTo>
                  <a:lnTo>
                    <a:pt x="473" y="117"/>
                  </a:lnTo>
                  <a:lnTo>
                    <a:pt x="473" y="117"/>
                  </a:lnTo>
                  <a:lnTo>
                    <a:pt x="475" y="113"/>
                  </a:lnTo>
                  <a:lnTo>
                    <a:pt x="472" y="111"/>
                  </a:lnTo>
                  <a:lnTo>
                    <a:pt x="472"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73" name="Freeform 34"/>
            <p:cNvSpPr>
              <a:spLocks/>
            </p:cNvSpPr>
            <p:nvPr/>
          </p:nvSpPr>
          <p:spPr bwMode="auto">
            <a:xfrm>
              <a:off x="2503488" y="1447800"/>
              <a:ext cx="712788" cy="168275"/>
            </a:xfrm>
            <a:custGeom>
              <a:avLst/>
              <a:gdLst>
                <a:gd name="T0" fmla="*/ 0 w 449"/>
                <a:gd name="T1" fmla="*/ 106 h 106"/>
                <a:gd name="T2" fmla="*/ 449 w 449"/>
                <a:gd name="T3" fmla="*/ 106 h 106"/>
                <a:gd name="T4" fmla="*/ 225 w 449"/>
                <a:gd name="T5" fmla="*/ 0 h 106"/>
                <a:gd name="T6" fmla="*/ 0 w 449"/>
                <a:gd name="T7" fmla="*/ 106 h 106"/>
              </a:gdLst>
              <a:ahLst/>
              <a:cxnLst>
                <a:cxn ang="0">
                  <a:pos x="T0" y="T1"/>
                </a:cxn>
                <a:cxn ang="0">
                  <a:pos x="T2" y="T3"/>
                </a:cxn>
                <a:cxn ang="0">
                  <a:pos x="T4" y="T5"/>
                </a:cxn>
                <a:cxn ang="0">
                  <a:pos x="T6" y="T7"/>
                </a:cxn>
              </a:cxnLst>
              <a:rect l="0" t="0" r="r" b="b"/>
              <a:pathLst>
                <a:path w="449" h="106">
                  <a:moveTo>
                    <a:pt x="0" y="106"/>
                  </a:moveTo>
                  <a:lnTo>
                    <a:pt x="449" y="106"/>
                  </a:lnTo>
                  <a:lnTo>
                    <a:pt x="225"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74" name="Freeform 35"/>
            <p:cNvSpPr>
              <a:spLocks noEditPoints="1"/>
            </p:cNvSpPr>
            <p:nvPr/>
          </p:nvSpPr>
          <p:spPr bwMode="auto">
            <a:xfrm>
              <a:off x="2516188" y="1641475"/>
              <a:ext cx="687388" cy="446088"/>
            </a:xfrm>
            <a:custGeom>
              <a:avLst/>
              <a:gdLst>
                <a:gd name="T0" fmla="*/ 383 w 433"/>
                <a:gd name="T1" fmla="*/ 0 h 281"/>
                <a:gd name="T2" fmla="*/ 320 w 433"/>
                <a:gd name="T3" fmla="*/ 215 h 281"/>
                <a:gd name="T4" fmla="*/ 249 w 433"/>
                <a:gd name="T5" fmla="*/ 0 h 281"/>
                <a:gd name="T6" fmla="*/ 186 w 433"/>
                <a:gd name="T7" fmla="*/ 215 h 281"/>
                <a:gd name="T8" fmla="*/ 114 w 433"/>
                <a:gd name="T9" fmla="*/ 215 h 281"/>
                <a:gd name="T10" fmla="*/ 51 w 433"/>
                <a:gd name="T11" fmla="*/ 0 h 281"/>
                <a:gd name="T12" fmla="*/ 51 w 433"/>
                <a:gd name="T13" fmla="*/ 217 h 281"/>
                <a:gd name="T14" fmla="*/ 30 w 433"/>
                <a:gd name="T15" fmla="*/ 225 h 281"/>
                <a:gd name="T16" fmla="*/ 14 w 433"/>
                <a:gd name="T17" fmla="*/ 240 h 281"/>
                <a:gd name="T18" fmla="*/ 4 w 433"/>
                <a:gd name="T19" fmla="*/ 258 h 281"/>
                <a:gd name="T20" fmla="*/ 0 w 433"/>
                <a:gd name="T21" fmla="*/ 281 h 281"/>
                <a:gd name="T22" fmla="*/ 433 w 433"/>
                <a:gd name="T23" fmla="*/ 281 h 281"/>
                <a:gd name="T24" fmla="*/ 432 w 433"/>
                <a:gd name="T25" fmla="*/ 270 h 281"/>
                <a:gd name="T26" fmla="*/ 426 w 433"/>
                <a:gd name="T27" fmla="*/ 249 h 281"/>
                <a:gd name="T28" fmla="*/ 412 w 433"/>
                <a:gd name="T29" fmla="*/ 232 h 281"/>
                <a:gd name="T30" fmla="*/ 394 w 433"/>
                <a:gd name="T31" fmla="*/ 220 h 281"/>
                <a:gd name="T32" fmla="*/ 383 w 433"/>
                <a:gd name="T33" fmla="*/ 217 h 281"/>
                <a:gd name="T34" fmla="*/ 105 w 433"/>
                <a:gd name="T35" fmla="*/ 245 h 281"/>
                <a:gd name="T36" fmla="*/ 97 w 433"/>
                <a:gd name="T37" fmla="*/ 248 h 281"/>
                <a:gd name="T38" fmla="*/ 83 w 433"/>
                <a:gd name="T39" fmla="*/ 250 h 281"/>
                <a:gd name="T40" fmla="*/ 74 w 433"/>
                <a:gd name="T41" fmla="*/ 249 h 281"/>
                <a:gd name="T42" fmla="*/ 63 w 433"/>
                <a:gd name="T43" fmla="*/ 246 h 281"/>
                <a:gd name="T44" fmla="*/ 60 w 433"/>
                <a:gd name="T45" fmla="*/ 245 h 281"/>
                <a:gd name="T46" fmla="*/ 60 w 433"/>
                <a:gd name="T47" fmla="*/ 9 h 281"/>
                <a:gd name="T48" fmla="*/ 105 w 433"/>
                <a:gd name="T49" fmla="*/ 245 h 281"/>
                <a:gd name="T50" fmla="*/ 240 w 433"/>
                <a:gd name="T51" fmla="*/ 245 h 281"/>
                <a:gd name="T52" fmla="*/ 232 w 433"/>
                <a:gd name="T53" fmla="*/ 248 h 281"/>
                <a:gd name="T54" fmla="*/ 217 w 433"/>
                <a:gd name="T55" fmla="*/ 250 h 281"/>
                <a:gd name="T56" fmla="*/ 208 w 433"/>
                <a:gd name="T57" fmla="*/ 249 h 281"/>
                <a:gd name="T58" fmla="*/ 197 w 433"/>
                <a:gd name="T59" fmla="*/ 246 h 281"/>
                <a:gd name="T60" fmla="*/ 195 w 433"/>
                <a:gd name="T61" fmla="*/ 244 h 281"/>
                <a:gd name="T62" fmla="*/ 195 w 433"/>
                <a:gd name="T63" fmla="*/ 9 h 281"/>
                <a:gd name="T64" fmla="*/ 240 w 433"/>
                <a:gd name="T65" fmla="*/ 245 h 281"/>
                <a:gd name="T66" fmla="*/ 374 w 433"/>
                <a:gd name="T67" fmla="*/ 245 h 281"/>
                <a:gd name="T68" fmla="*/ 368 w 433"/>
                <a:gd name="T69" fmla="*/ 248 h 281"/>
                <a:gd name="T70" fmla="*/ 352 w 433"/>
                <a:gd name="T71" fmla="*/ 250 h 281"/>
                <a:gd name="T72" fmla="*/ 342 w 433"/>
                <a:gd name="T73" fmla="*/ 249 h 281"/>
                <a:gd name="T74" fmla="*/ 332 w 433"/>
                <a:gd name="T75" fmla="*/ 246 h 281"/>
                <a:gd name="T76" fmla="*/ 329 w 433"/>
                <a:gd name="T77" fmla="*/ 245 h 281"/>
                <a:gd name="T78" fmla="*/ 329 w 433"/>
                <a:gd name="T79" fmla="*/ 9 h 281"/>
                <a:gd name="T80" fmla="*/ 374 w 433"/>
                <a:gd name="T81" fmla="*/ 24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281">
                  <a:moveTo>
                    <a:pt x="383" y="217"/>
                  </a:moveTo>
                  <a:lnTo>
                    <a:pt x="383" y="0"/>
                  </a:lnTo>
                  <a:lnTo>
                    <a:pt x="320" y="0"/>
                  </a:lnTo>
                  <a:lnTo>
                    <a:pt x="320" y="215"/>
                  </a:lnTo>
                  <a:lnTo>
                    <a:pt x="249" y="215"/>
                  </a:lnTo>
                  <a:lnTo>
                    <a:pt x="249" y="0"/>
                  </a:lnTo>
                  <a:lnTo>
                    <a:pt x="186" y="0"/>
                  </a:lnTo>
                  <a:lnTo>
                    <a:pt x="186" y="215"/>
                  </a:lnTo>
                  <a:lnTo>
                    <a:pt x="170" y="215"/>
                  </a:lnTo>
                  <a:lnTo>
                    <a:pt x="114" y="215"/>
                  </a:lnTo>
                  <a:lnTo>
                    <a:pt x="114" y="0"/>
                  </a:lnTo>
                  <a:lnTo>
                    <a:pt x="51" y="0"/>
                  </a:lnTo>
                  <a:lnTo>
                    <a:pt x="51" y="217"/>
                  </a:lnTo>
                  <a:lnTo>
                    <a:pt x="51" y="217"/>
                  </a:lnTo>
                  <a:lnTo>
                    <a:pt x="41" y="220"/>
                  </a:lnTo>
                  <a:lnTo>
                    <a:pt x="30" y="225"/>
                  </a:lnTo>
                  <a:lnTo>
                    <a:pt x="22" y="232"/>
                  </a:lnTo>
                  <a:lnTo>
                    <a:pt x="14" y="240"/>
                  </a:lnTo>
                  <a:lnTo>
                    <a:pt x="9" y="249"/>
                  </a:lnTo>
                  <a:lnTo>
                    <a:pt x="4" y="258"/>
                  </a:lnTo>
                  <a:lnTo>
                    <a:pt x="1" y="270"/>
                  </a:lnTo>
                  <a:lnTo>
                    <a:pt x="0" y="281"/>
                  </a:lnTo>
                  <a:lnTo>
                    <a:pt x="170" y="281"/>
                  </a:lnTo>
                  <a:lnTo>
                    <a:pt x="433" y="281"/>
                  </a:lnTo>
                  <a:lnTo>
                    <a:pt x="433" y="281"/>
                  </a:lnTo>
                  <a:lnTo>
                    <a:pt x="432" y="270"/>
                  </a:lnTo>
                  <a:lnTo>
                    <a:pt x="429" y="258"/>
                  </a:lnTo>
                  <a:lnTo>
                    <a:pt x="426" y="249"/>
                  </a:lnTo>
                  <a:lnTo>
                    <a:pt x="419" y="240"/>
                  </a:lnTo>
                  <a:lnTo>
                    <a:pt x="412" y="232"/>
                  </a:lnTo>
                  <a:lnTo>
                    <a:pt x="403" y="225"/>
                  </a:lnTo>
                  <a:lnTo>
                    <a:pt x="394" y="220"/>
                  </a:lnTo>
                  <a:lnTo>
                    <a:pt x="383" y="217"/>
                  </a:lnTo>
                  <a:lnTo>
                    <a:pt x="383" y="217"/>
                  </a:lnTo>
                  <a:close/>
                  <a:moveTo>
                    <a:pt x="105" y="245"/>
                  </a:moveTo>
                  <a:lnTo>
                    <a:pt x="105" y="245"/>
                  </a:lnTo>
                  <a:lnTo>
                    <a:pt x="103" y="246"/>
                  </a:lnTo>
                  <a:lnTo>
                    <a:pt x="97" y="248"/>
                  </a:lnTo>
                  <a:lnTo>
                    <a:pt x="91" y="249"/>
                  </a:lnTo>
                  <a:lnTo>
                    <a:pt x="83" y="250"/>
                  </a:lnTo>
                  <a:lnTo>
                    <a:pt x="83" y="250"/>
                  </a:lnTo>
                  <a:lnTo>
                    <a:pt x="74" y="249"/>
                  </a:lnTo>
                  <a:lnTo>
                    <a:pt x="67" y="248"/>
                  </a:lnTo>
                  <a:lnTo>
                    <a:pt x="63" y="246"/>
                  </a:lnTo>
                  <a:lnTo>
                    <a:pt x="60" y="245"/>
                  </a:lnTo>
                  <a:lnTo>
                    <a:pt x="60" y="245"/>
                  </a:lnTo>
                  <a:lnTo>
                    <a:pt x="60" y="244"/>
                  </a:lnTo>
                  <a:lnTo>
                    <a:pt x="60" y="9"/>
                  </a:lnTo>
                  <a:lnTo>
                    <a:pt x="105" y="9"/>
                  </a:lnTo>
                  <a:lnTo>
                    <a:pt x="105" y="245"/>
                  </a:lnTo>
                  <a:close/>
                  <a:moveTo>
                    <a:pt x="240" y="245"/>
                  </a:moveTo>
                  <a:lnTo>
                    <a:pt x="240" y="245"/>
                  </a:lnTo>
                  <a:lnTo>
                    <a:pt x="237" y="246"/>
                  </a:lnTo>
                  <a:lnTo>
                    <a:pt x="232" y="248"/>
                  </a:lnTo>
                  <a:lnTo>
                    <a:pt x="225" y="249"/>
                  </a:lnTo>
                  <a:lnTo>
                    <a:pt x="217" y="250"/>
                  </a:lnTo>
                  <a:lnTo>
                    <a:pt x="217" y="250"/>
                  </a:lnTo>
                  <a:lnTo>
                    <a:pt x="208" y="249"/>
                  </a:lnTo>
                  <a:lnTo>
                    <a:pt x="201" y="248"/>
                  </a:lnTo>
                  <a:lnTo>
                    <a:pt x="197" y="246"/>
                  </a:lnTo>
                  <a:lnTo>
                    <a:pt x="195" y="245"/>
                  </a:lnTo>
                  <a:lnTo>
                    <a:pt x="195" y="244"/>
                  </a:lnTo>
                  <a:lnTo>
                    <a:pt x="195" y="244"/>
                  </a:lnTo>
                  <a:lnTo>
                    <a:pt x="195" y="9"/>
                  </a:lnTo>
                  <a:lnTo>
                    <a:pt x="240" y="9"/>
                  </a:lnTo>
                  <a:lnTo>
                    <a:pt x="240" y="245"/>
                  </a:lnTo>
                  <a:close/>
                  <a:moveTo>
                    <a:pt x="374" y="245"/>
                  </a:moveTo>
                  <a:lnTo>
                    <a:pt x="374" y="245"/>
                  </a:lnTo>
                  <a:lnTo>
                    <a:pt x="371" y="246"/>
                  </a:lnTo>
                  <a:lnTo>
                    <a:pt x="368" y="248"/>
                  </a:lnTo>
                  <a:lnTo>
                    <a:pt x="360" y="249"/>
                  </a:lnTo>
                  <a:lnTo>
                    <a:pt x="352" y="250"/>
                  </a:lnTo>
                  <a:lnTo>
                    <a:pt x="352" y="250"/>
                  </a:lnTo>
                  <a:lnTo>
                    <a:pt x="342" y="249"/>
                  </a:lnTo>
                  <a:lnTo>
                    <a:pt x="336" y="248"/>
                  </a:lnTo>
                  <a:lnTo>
                    <a:pt x="332" y="246"/>
                  </a:lnTo>
                  <a:lnTo>
                    <a:pt x="329" y="245"/>
                  </a:lnTo>
                  <a:lnTo>
                    <a:pt x="329" y="245"/>
                  </a:lnTo>
                  <a:lnTo>
                    <a:pt x="329" y="244"/>
                  </a:lnTo>
                  <a:lnTo>
                    <a:pt x="329" y="9"/>
                  </a:lnTo>
                  <a:lnTo>
                    <a:pt x="374" y="9"/>
                  </a:lnTo>
                  <a:lnTo>
                    <a:pt x="374"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grpSp>
      <p:grpSp>
        <p:nvGrpSpPr>
          <p:cNvPr id="75" name="Группа 74"/>
          <p:cNvGrpSpPr/>
          <p:nvPr/>
        </p:nvGrpSpPr>
        <p:grpSpPr>
          <a:xfrm>
            <a:off x="5854531" y="5356399"/>
            <a:ext cx="476168" cy="429844"/>
            <a:chOff x="5084763" y="4022725"/>
            <a:chExt cx="701675" cy="633413"/>
          </a:xfrm>
          <a:solidFill>
            <a:schemeClr val="accent5"/>
          </a:solidFill>
        </p:grpSpPr>
        <p:sp>
          <p:nvSpPr>
            <p:cNvPr id="76" name="Freeform 36"/>
            <p:cNvSpPr>
              <a:spLocks/>
            </p:cNvSpPr>
            <p:nvPr/>
          </p:nvSpPr>
          <p:spPr bwMode="auto">
            <a:xfrm>
              <a:off x="5568951" y="4379913"/>
              <a:ext cx="80963" cy="109538"/>
            </a:xfrm>
            <a:custGeom>
              <a:avLst/>
              <a:gdLst>
                <a:gd name="T0" fmla="*/ 22 w 51"/>
                <a:gd name="T1" fmla="*/ 36 h 69"/>
                <a:gd name="T2" fmla="*/ 22 w 51"/>
                <a:gd name="T3" fmla="*/ 36 h 69"/>
                <a:gd name="T4" fmla="*/ 12 w 51"/>
                <a:gd name="T5" fmla="*/ 52 h 69"/>
                <a:gd name="T6" fmla="*/ 0 w 51"/>
                <a:gd name="T7" fmla="*/ 69 h 69"/>
                <a:gd name="T8" fmla="*/ 0 w 51"/>
                <a:gd name="T9" fmla="*/ 69 h 69"/>
                <a:gd name="T10" fmla="*/ 26 w 51"/>
                <a:gd name="T11" fmla="*/ 61 h 69"/>
                <a:gd name="T12" fmla="*/ 51 w 51"/>
                <a:gd name="T13" fmla="*/ 52 h 69"/>
                <a:gd name="T14" fmla="*/ 51 w 51"/>
                <a:gd name="T15" fmla="*/ 52 h 69"/>
                <a:gd name="T16" fmla="*/ 47 w 51"/>
                <a:gd name="T17" fmla="*/ 27 h 69"/>
                <a:gd name="T18" fmla="*/ 41 w 51"/>
                <a:gd name="T19" fmla="*/ 0 h 69"/>
                <a:gd name="T20" fmla="*/ 41 w 51"/>
                <a:gd name="T21" fmla="*/ 0 h 69"/>
                <a:gd name="T22" fmla="*/ 32 w 51"/>
                <a:gd name="T23" fmla="*/ 18 h 69"/>
                <a:gd name="T24" fmla="*/ 22 w 51"/>
                <a:gd name="T25" fmla="*/ 36 h 69"/>
                <a:gd name="T26" fmla="*/ 22 w 51"/>
                <a:gd name="T27"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9">
                  <a:moveTo>
                    <a:pt x="22" y="36"/>
                  </a:moveTo>
                  <a:lnTo>
                    <a:pt x="22" y="36"/>
                  </a:lnTo>
                  <a:lnTo>
                    <a:pt x="12" y="52"/>
                  </a:lnTo>
                  <a:lnTo>
                    <a:pt x="0" y="69"/>
                  </a:lnTo>
                  <a:lnTo>
                    <a:pt x="0" y="69"/>
                  </a:lnTo>
                  <a:lnTo>
                    <a:pt x="26" y="61"/>
                  </a:lnTo>
                  <a:lnTo>
                    <a:pt x="51" y="52"/>
                  </a:lnTo>
                  <a:lnTo>
                    <a:pt x="51" y="52"/>
                  </a:lnTo>
                  <a:lnTo>
                    <a:pt x="47" y="27"/>
                  </a:lnTo>
                  <a:lnTo>
                    <a:pt x="41" y="0"/>
                  </a:lnTo>
                  <a:lnTo>
                    <a:pt x="41" y="0"/>
                  </a:lnTo>
                  <a:lnTo>
                    <a:pt x="32" y="18"/>
                  </a:lnTo>
                  <a:lnTo>
                    <a:pt x="22" y="36"/>
                  </a:lnTo>
                  <a:lnTo>
                    <a:pt x="2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77" name="Freeform 37"/>
            <p:cNvSpPr>
              <a:spLocks/>
            </p:cNvSpPr>
            <p:nvPr/>
          </p:nvSpPr>
          <p:spPr bwMode="auto">
            <a:xfrm>
              <a:off x="5537201" y="4349750"/>
              <a:ext cx="92075" cy="146050"/>
            </a:xfrm>
            <a:custGeom>
              <a:avLst/>
              <a:gdLst>
                <a:gd name="T0" fmla="*/ 15 w 58"/>
                <a:gd name="T1" fmla="*/ 89 h 92"/>
                <a:gd name="T2" fmla="*/ 15 w 58"/>
                <a:gd name="T3" fmla="*/ 89 h 92"/>
                <a:gd name="T4" fmla="*/ 27 w 58"/>
                <a:gd name="T5" fmla="*/ 71 h 92"/>
                <a:gd name="T6" fmla="*/ 38 w 58"/>
                <a:gd name="T7" fmla="*/ 52 h 92"/>
                <a:gd name="T8" fmla="*/ 38 w 58"/>
                <a:gd name="T9" fmla="*/ 52 h 92"/>
                <a:gd name="T10" fmla="*/ 49 w 58"/>
                <a:gd name="T11" fmla="*/ 33 h 92"/>
                <a:gd name="T12" fmla="*/ 58 w 58"/>
                <a:gd name="T13" fmla="*/ 13 h 92"/>
                <a:gd name="T14" fmla="*/ 58 w 58"/>
                <a:gd name="T15" fmla="*/ 13 h 92"/>
                <a:gd name="T16" fmla="*/ 53 w 58"/>
                <a:gd name="T17" fmla="*/ 0 h 92"/>
                <a:gd name="T18" fmla="*/ 53 w 58"/>
                <a:gd name="T19" fmla="*/ 0 h 92"/>
                <a:gd name="T20" fmla="*/ 42 w 58"/>
                <a:gd name="T21" fmla="*/ 23 h 92"/>
                <a:gd name="T22" fmla="*/ 30 w 58"/>
                <a:gd name="T23" fmla="*/ 47 h 92"/>
                <a:gd name="T24" fmla="*/ 30 w 58"/>
                <a:gd name="T25" fmla="*/ 47 h 92"/>
                <a:gd name="T26" fmla="*/ 16 w 58"/>
                <a:gd name="T27" fmla="*/ 71 h 92"/>
                <a:gd name="T28" fmla="*/ 0 w 58"/>
                <a:gd name="T29" fmla="*/ 92 h 92"/>
                <a:gd name="T30" fmla="*/ 0 w 58"/>
                <a:gd name="T31" fmla="*/ 92 h 92"/>
                <a:gd name="T32" fmla="*/ 15 w 58"/>
                <a:gd name="T33" fmla="*/ 89 h 92"/>
                <a:gd name="T34" fmla="*/ 15 w 58"/>
                <a:gd name="T3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92">
                  <a:moveTo>
                    <a:pt x="15" y="89"/>
                  </a:moveTo>
                  <a:lnTo>
                    <a:pt x="15" y="89"/>
                  </a:lnTo>
                  <a:lnTo>
                    <a:pt x="27" y="71"/>
                  </a:lnTo>
                  <a:lnTo>
                    <a:pt x="38" y="52"/>
                  </a:lnTo>
                  <a:lnTo>
                    <a:pt x="38" y="52"/>
                  </a:lnTo>
                  <a:lnTo>
                    <a:pt x="49" y="33"/>
                  </a:lnTo>
                  <a:lnTo>
                    <a:pt x="58" y="13"/>
                  </a:lnTo>
                  <a:lnTo>
                    <a:pt x="58" y="13"/>
                  </a:lnTo>
                  <a:lnTo>
                    <a:pt x="53" y="0"/>
                  </a:lnTo>
                  <a:lnTo>
                    <a:pt x="53" y="0"/>
                  </a:lnTo>
                  <a:lnTo>
                    <a:pt x="42" y="23"/>
                  </a:lnTo>
                  <a:lnTo>
                    <a:pt x="30" y="47"/>
                  </a:lnTo>
                  <a:lnTo>
                    <a:pt x="30" y="47"/>
                  </a:lnTo>
                  <a:lnTo>
                    <a:pt x="16" y="71"/>
                  </a:lnTo>
                  <a:lnTo>
                    <a:pt x="0" y="92"/>
                  </a:lnTo>
                  <a:lnTo>
                    <a:pt x="0" y="92"/>
                  </a:lnTo>
                  <a:lnTo>
                    <a:pt x="15" y="89"/>
                  </a:lnTo>
                  <a:lnTo>
                    <a:pt x="1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78" name="Freeform 38"/>
            <p:cNvSpPr>
              <a:spLocks/>
            </p:cNvSpPr>
            <p:nvPr/>
          </p:nvSpPr>
          <p:spPr bwMode="auto">
            <a:xfrm>
              <a:off x="5637213" y="4219575"/>
              <a:ext cx="34925" cy="111125"/>
            </a:xfrm>
            <a:custGeom>
              <a:avLst/>
              <a:gdLst>
                <a:gd name="T0" fmla="*/ 22 w 22"/>
                <a:gd name="T1" fmla="*/ 4 h 70"/>
                <a:gd name="T2" fmla="*/ 22 w 22"/>
                <a:gd name="T3" fmla="*/ 4 h 70"/>
                <a:gd name="T4" fmla="*/ 15 w 22"/>
                <a:gd name="T5" fmla="*/ 0 h 70"/>
                <a:gd name="T6" fmla="*/ 15 w 22"/>
                <a:gd name="T7" fmla="*/ 0 h 70"/>
                <a:gd name="T8" fmla="*/ 12 w 22"/>
                <a:gd name="T9" fmla="*/ 0 h 70"/>
                <a:gd name="T10" fmla="*/ 12 w 22"/>
                <a:gd name="T11" fmla="*/ 0 h 70"/>
                <a:gd name="T12" fmla="*/ 7 w 22"/>
                <a:gd name="T13" fmla="*/ 28 h 70"/>
                <a:gd name="T14" fmla="*/ 0 w 22"/>
                <a:gd name="T15" fmla="*/ 55 h 70"/>
                <a:gd name="T16" fmla="*/ 0 w 22"/>
                <a:gd name="T17" fmla="*/ 55 h 70"/>
                <a:gd name="T18" fmla="*/ 6 w 22"/>
                <a:gd name="T19" fmla="*/ 70 h 70"/>
                <a:gd name="T20" fmla="*/ 6 w 22"/>
                <a:gd name="T21" fmla="*/ 70 h 70"/>
                <a:gd name="T22" fmla="*/ 11 w 22"/>
                <a:gd name="T23" fmla="*/ 53 h 70"/>
                <a:gd name="T24" fmla="*/ 16 w 22"/>
                <a:gd name="T25" fmla="*/ 37 h 70"/>
                <a:gd name="T26" fmla="*/ 19 w 22"/>
                <a:gd name="T27" fmla="*/ 20 h 70"/>
                <a:gd name="T28" fmla="*/ 22 w 22"/>
                <a:gd name="T29" fmla="*/ 4 h 70"/>
                <a:gd name="T30" fmla="*/ 22 w 22"/>
                <a:gd name="T3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0">
                  <a:moveTo>
                    <a:pt x="22" y="4"/>
                  </a:moveTo>
                  <a:lnTo>
                    <a:pt x="22" y="4"/>
                  </a:lnTo>
                  <a:lnTo>
                    <a:pt x="15" y="0"/>
                  </a:lnTo>
                  <a:lnTo>
                    <a:pt x="15" y="0"/>
                  </a:lnTo>
                  <a:lnTo>
                    <a:pt x="12" y="0"/>
                  </a:lnTo>
                  <a:lnTo>
                    <a:pt x="12" y="0"/>
                  </a:lnTo>
                  <a:lnTo>
                    <a:pt x="7" y="28"/>
                  </a:lnTo>
                  <a:lnTo>
                    <a:pt x="0" y="55"/>
                  </a:lnTo>
                  <a:lnTo>
                    <a:pt x="0" y="55"/>
                  </a:lnTo>
                  <a:lnTo>
                    <a:pt x="6" y="70"/>
                  </a:lnTo>
                  <a:lnTo>
                    <a:pt x="6" y="70"/>
                  </a:lnTo>
                  <a:lnTo>
                    <a:pt x="11" y="53"/>
                  </a:lnTo>
                  <a:lnTo>
                    <a:pt x="16" y="37"/>
                  </a:lnTo>
                  <a:lnTo>
                    <a:pt x="19" y="20"/>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79" name="Freeform 39"/>
            <p:cNvSpPr>
              <a:spLocks/>
            </p:cNvSpPr>
            <p:nvPr/>
          </p:nvSpPr>
          <p:spPr bwMode="auto">
            <a:xfrm>
              <a:off x="5443538" y="4524375"/>
              <a:ext cx="90488" cy="76200"/>
            </a:xfrm>
            <a:custGeom>
              <a:avLst/>
              <a:gdLst>
                <a:gd name="T0" fmla="*/ 1 w 57"/>
                <a:gd name="T1" fmla="*/ 43 h 48"/>
                <a:gd name="T2" fmla="*/ 1 w 57"/>
                <a:gd name="T3" fmla="*/ 43 h 48"/>
                <a:gd name="T4" fmla="*/ 6 w 57"/>
                <a:gd name="T5" fmla="*/ 47 h 48"/>
                <a:gd name="T6" fmla="*/ 8 w 57"/>
                <a:gd name="T7" fmla="*/ 48 h 48"/>
                <a:gd name="T8" fmla="*/ 8 w 57"/>
                <a:gd name="T9" fmla="*/ 48 h 48"/>
                <a:gd name="T10" fmla="*/ 21 w 57"/>
                <a:gd name="T11" fmla="*/ 37 h 48"/>
                <a:gd name="T12" fmla="*/ 33 w 57"/>
                <a:gd name="T13" fmla="*/ 25 h 48"/>
                <a:gd name="T14" fmla="*/ 45 w 57"/>
                <a:gd name="T15" fmla="*/ 14 h 48"/>
                <a:gd name="T16" fmla="*/ 57 w 57"/>
                <a:gd name="T17" fmla="*/ 0 h 48"/>
                <a:gd name="T18" fmla="*/ 57 w 57"/>
                <a:gd name="T19" fmla="*/ 0 h 48"/>
                <a:gd name="T20" fmla="*/ 43 w 57"/>
                <a:gd name="T21" fmla="*/ 3 h 48"/>
                <a:gd name="T22" fmla="*/ 43 w 57"/>
                <a:gd name="T23" fmla="*/ 3 h 48"/>
                <a:gd name="T24" fmla="*/ 22 w 57"/>
                <a:gd name="T25" fmla="*/ 24 h 48"/>
                <a:gd name="T26" fmla="*/ 0 w 57"/>
                <a:gd name="T27" fmla="*/ 43 h 48"/>
                <a:gd name="T28" fmla="*/ 0 w 57"/>
                <a:gd name="T29" fmla="*/ 43 h 48"/>
                <a:gd name="T30" fmla="*/ 1 w 57"/>
                <a:gd name="T31" fmla="*/ 43 h 48"/>
                <a:gd name="T32" fmla="*/ 1 w 57"/>
                <a:gd name="T33"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48">
                  <a:moveTo>
                    <a:pt x="1" y="43"/>
                  </a:moveTo>
                  <a:lnTo>
                    <a:pt x="1" y="43"/>
                  </a:lnTo>
                  <a:lnTo>
                    <a:pt x="6" y="47"/>
                  </a:lnTo>
                  <a:lnTo>
                    <a:pt x="8" y="48"/>
                  </a:lnTo>
                  <a:lnTo>
                    <a:pt x="8" y="48"/>
                  </a:lnTo>
                  <a:lnTo>
                    <a:pt x="21" y="37"/>
                  </a:lnTo>
                  <a:lnTo>
                    <a:pt x="33" y="25"/>
                  </a:lnTo>
                  <a:lnTo>
                    <a:pt x="45" y="14"/>
                  </a:lnTo>
                  <a:lnTo>
                    <a:pt x="57" y="0"/>
                  </a:lnTo>
                  <a:lnTo>
                    <a:pt x="57" y="0"/>
                  </a:lnTo>
                  <a:lnTo>
                    <a:pt x="43" y="3"/>
                  </a:lnTo>
                  <a:lnTo>
                    <a:pt x="43" y="3"/>
                  </a:lnTo>
                  <a:lnTo>
                    <a:pt x="22" y="24"/>
                  </a:lnTo>
                  <a:lnTo>
                    <a:pt x="0" y="43"/>
                  </a:lnTo>
                  <a:lnTo>
                    <a:pt x="0"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80" name="Freeform 40"/>
            <p:cNvSpPr>
              <a:spLocks/>
            </p:cNvSpPr>
            <p:nvPr/>
          </p:nvSpPr>
          <p:spPr bwMode="auto">
            <a:xfrm>
              <a:off x="5241926" y="4349750"/>
              <a:ext cx="95250" cy="146050"/>
            </a:xfrm>
            <a:custGeom>
              <a:avLst/>
              <a:gdLst>
                <a:gd name="T0" fmla="*/ 6 w 60"/>
                <a:gd name="T1" fmla="*/ 0 h 92"/>
                <a:gd name="T2" fmla="*/ 6 w 60"/>
                <a:gd name="T3" fmla="*/ 0 h 92"/>
                <a:gd name="T4" fmla="*/ 0 w 60"/>
                <a:gd name="T5" fmla="*/ 13 h 92"/>
                <a:gd name="T6" fmla="*/ 0 w 60"/>
                <a:gd name="T7" fmla="*/ 13 h 92"/>
                <a:gd name="T8" fmla="*/ 10 w 60"/>
                <a:gd name="T9" fmla="*/ 33 h 92"/>
                <a:gd name="T10" fmla="*/ 20 w 60"/>
                <a:gd name="T11" fmla="*/ 52 h 92"/>
                <a:gd name="T12" fmla="*/ 20 w 60"/>
                <a:gd name="T13" fmla="*/ 52 h 92"/>
                <a:gd name="T14" fmla="*/ 32 w 60"/>
                <a:gd name="T15" fmla="*/ 71 h 92"/>
                <a:gd name="T16" fmla="*/ 45 w 60"/>
                <a:gd name="T17" fmla="*/ 89 h 92"/>
                <a:gd name="T18" fmla="*/ 45 w 60"/>
                <a:gd name="T19" fmla="*/ 89 h 92"/>
                <a:gd name="T20" fmla="*/ 60 w 60"/>
                <a:gd name="T21" fmla="*/ 92 h 92"/>
                <a:gd name="T22" fmla="*/ 60 w 60"/>
                <a:gd name="T23" fmla="*/ 92 h 92"/>
                <a:gd name="T24" fmla="*/ 44 w 60"/>
                <a:gd name="T25" fmla="*/ 71 h 92"/>
                <a:gd name="T26" fmla="*/ 29 w 60"/>
                <a:gd name="T27" fmla="*/ 47 h 92"/>
                <a:gd name="T28" fmla="*/ 29 w 60"/>
                <a:gd name="T29" fmla="*/ 47 h 92"/>
                <a:gd name="T30" fmla="*/ 16 w 60"/>
                <a:gd name="T31" fmla="*/ 23 h 92"/>
                <a:gd name="T32" fmla="*/ 6 w 60"/>
                <a:gd name="T33" fmla="*/ 0 h 92"/>
                <a:gd name="T34" fmla="*/ 6 w 60"/>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92">
                  <a:moveTo>
                    <a:pt x="6" y="0"/>
                  </a:moveTo>
                  <a:lnTo>
                    <a:pt x="6" y="0"/>
                  </a:lnTo>
                  <a:lnTo>
                    <a:pt x="0" y="13"/>
                  </a:lnTo>
                  <a:lnTo>
                    <a:pt x="0" y="13"/>
                  </a:lnTo>
                  <a:lnTo>
                    <a:pt x="10" y="33"/>
                  </a:lnTo>
                  <a:lnTo>
                    <a:pt x="20" y="52"/>
                  </a:lnTo>
                  <a:lnTo>
                    <a:pt x="20" y="52"/>
                  </a:lnTo>
                  <a:lnTo>
                    <a:pt x="32" y="71"/>
                  </a:lnTo>
                  <a:lnTo>
                    <a:pt x="45" y="89"/>
                  </a:lnTo>
                  <a:lnTo>
                    <a:pt x="45" y="89"/>
                  </a:lnTo>
                  <a:lnTo>
                    <a:pt x="60" y="92"/>
                  </a:lnTo>
                  <a:lnTo>
                    <a:pt x="60" y="92"/>
                  </a:lnTo>
                  <a:lnTo>
                    <a:pt x="44" y="71"/>
                  </a:lnTo>
                  <a:lnTo>
                    <a:pt x="29" y="47"/>
                  </a:lnTo>
                  <a:lnTo>
                    <a:pt x="29" y="47"/>
                  </a:lnTo>
                  <a:lnTo>
                    <a:pt x="16" y="23"/>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81" name="Freeform 41"/>
            <p:cNvSpPr>
              <a:spLocks/>
            </p:cNvSpPr>
            <p:nvPr/>
          </p:nvSpPr>
          <p:spPr bwMode="auto">
            <a:xfrm>
              <a:off x="5537201" y="4184650"/>
              <a:ext cx="134938" cy="276225"/>
            </a:xfrm>
            <a:custGeom>
              <a:avLst/>
              <a:gdLst>
                <a:gd name="T0" fmla="*/ 59 w 85"/>
                <a:gd name="T1" fmla="*/ 81 h 174"/>
                <a:gd name="T2" fmla="*/ 58 w 85"/>
                <a:gd name="T3" fmla="*/ 79 h 174"/>
                <a:gd name="T4" fmla="*/ 38 w 85"/>
                <a:gd name="T5" fmla="*/ 39 h 174"/>
                <a:gd name="T6" fmla="*/ 28 w 85"/>
                <a:gd name="T7" fmla="*/ 21 h 174"/>
                <a:gd name="T8" fmla="*/ 15 w 85"/>
                <a:gd name="T9" fmla="*/ 2 h 174"/>
                <a:gd name="T10" fmla="*/ 15 w 85"/>
                <a:gd name="T11" fmla="*/ 2 h 174"/>
                <a:gd name="T12" fmla="*/ 1 w 85"/>
                <a:gd name="T13" fmla="*/ 0 h 174"/>
                <a:gd name="T14" fmla="*/ 0 w 85"/>
                <a:gd name="T15" fmla="*/ 0 h 174"/>
                <a:gd name="T16" fmla="*/ 30 w 85"/>
                <a:gd name="T17" fmla="*/ 43 h 174"/>
                <a:gd name="T18" fmla="*/ 42 w 85"/>
                <a:gd name="T19" fmla="*/ 68 h 174"/>
                <a:gd name="T20" fmla="*/ 53 w 85"/>
                <a:gd name="T21" fmla="*/ 92 h 174"/>
                <a:gd name="T22" fmla="*/ 54 w 85"/>
                <a:gd name="T23" fmla="*/ 92 h 174"/>
                <a:gd name="T24" fmla="*/ 54 w 85"/>
                <a:gd name="T25" fmla="*/ 94 h 174"/>
                <a:gd name="T26" fmla="*/ 54 w 85"/>
                <a:gd name="T27" fmla="*/ 94 h 174"/>
                <a:gd name="T28" fmla="*/ 54 w 85"/>
                <a:gd name="T29" fmla="*/ 94 h 174"/>
                <a:gd name="T30" fmla="*/ 56 w 85"/>
                <a:gd name="T31" fmla="*/ 97 h 174"/>
                <a:gd name="T32" fmla="*/ 56 w 85"/>
                <a:gd name="T33" fmla="*/ 97 h 174"/>
                <a:gd name="T34" fmla="*/ 57 w 85"/>
                <a:gd name="T35" fmla="*/ 100 h 174"/>
                <a:gd name="T36" fmla="*/ 61 w 85"/>
                <a:gd name="T37" fmla="*/ 112 h 174"/>
                <a:gd name="T38" fmla="*/ 62 w 85"/>
                <a:gd name="T39" fmla="*/ 114 h 174"/>
                <a:gd name="T40" fmla="*/ 63 w 85"/>
                <a:gd name="T41" fmla="*/ 117 h 174"/>
                <a:gd name="T42" fmla="*/ 75 w 85"/>
                <a:gd name="T43" fmla="*/ 174 h 174"/>
                <a:gd name="T44" fmla="*/ 78 w 85"/>
                <a:gd name="T45" fmla="*/ 172 h 174"/>
                <a:gd name="T46" fmla="*/ 83 w 85"/>
                <a:gd name="T47" fmla="*/ 170 h 174"/>
                <a:gd name="T48" fmla="*/ 85 w 85"/>
                <a:gd name="T49" fmla="*/ 168 h 174"/>
                <a:gd name="T50" fmla="*/ 79 w 85"/>
                <a:gd name="T51" fmla="*/ 137 h 174"/>
                <a:gd name="T52" fmla="*/ 69 w 85"/>
                <a:gd name="T53" fmla="*/ 104 h 174"/>
                <a:gd name="T54" fmla="*/ 69 w 85"/>
                <a:gd name="T55" fmla="*/ 102 h 174"/>
                <a:gd name="T56" fmla="*/ 67 w 85"/>
                <a:gd name="T57" fmla="*/ 101 h 174"/>
                <a:gd name="T58" fmla="*/ 67 w 85"/>
                <a:gd name="T59" fmla="*/ 100 h 174"/>
                <a:gd name="T60" fmla="*/ 67 w 85"/>
                <a:gd name="T61" fmla="*/ 100 h 174"/>
                <a:gd name="T62" fmla="*/ 66 w 85"/>
                <a:gd name="T63" fmla="*/ 97 h 174"/>
                <a:gd name="T64" fmla="*/ 66 w 85"/>
                <a:gd name="T65" fmla="*/ 97 h 174"/>
                <a:gd name="T66" fmla="*/ 66 w 85"/>
                <a:gd name="T67" fmla="*/ 96 h 174"/>
                <a:gd name="T68" fmla="*/ 65 w 85"/>
                <a:gd name="T69" fmla="*/ 93 h 174"/>
                <a:gd name="T70" fmla="*/ 61 w 85"/>
                <a:gd name="T71" fmla="*/ 84 h 174"/>
                <a:gd name="T72" fmla="*/ 59 w 85"/>
                <a:gd name="T73"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174">
                  <a:moveTo>
                    <a:pt x="59" y="81"/>
                  </a:moveTo>
                  <a:lnTo>
                    <a:pt x="59" y="81"/>
                  </a:lnTo>
                  <a:lnTo>
                    <a:pt x="58" y="79"/>
                  </a:lnTo>
                  <a:lnTo>
                    <a:pt x="58" y="79"/>
                  </a:lnTo>
                  <a:lnTo>
                    <a:pt x="49" y="58"/>
                  </a:lnTo>
                  <a:lnTo>
                    <a:pt x="38" y="39"/>
                  </a:lnTo>
                  <a:lnTo>
                    <a:pt x="38" y="39"/>
                  </a:lnTo>
                  <a:lnTo>
                    <a:pt x="28" y="21"/>
                  </a:lnTo>
                  <a:lnTo>
                    <a:pt x="15" y="2"/>
                  </a:lnTo>
                  <a:lnTo>
                    <a:pt x="15" y="2"/>
                  </a:lnTo>
                  <a:lnTo>
                    <a:pt x="15" y="2"/>
                  </a:lnTo>
                  <a:lnTo>
                    <a:pt x="15" y="2"/>
                  </a:lnTo>
                  <a:lnTo>
                    <a:pt x="1" y="0"/>
                  </a:lnTo>
                  <a:lnTo>
                    <a:pt x="1" y="0"/>
                  </a:lnTo>
                  <a:lnTo>
                    <a:pt x="0" y="0"/>
                  </a:lnTo>
                  <a:lnTo>
                    <a:pt x="0" y="0"/>
                  </a:lnTo>
                  <a:lnTo>
                    <a:pt x="16" y="21"/>
                  </a:lnTo>
                  <a:lnTo>
                    <a:pt x="30" y="43"/>
                  </a:lnTo>
                  <a:lnTo>
                    <a:pt x="30" y="43"/>
                  </a:lnTo>
                  <a:lnTo>
                    <a:pt x="42" y="68"/>
                  </a:lnTo>
                  <a:lnTo>
                    <a:pt x="53" y="92"/>
                  </a:lnTo>
                  <a:lnTo>
                    <a:pt x="53" y="92"/>
                  </a:lnTo>
                  <a:lnTo>
                    <a:pt x="54" y="92"/>
                  </a:lnTo>
                  <a:lnTo>
                    <a:pt x="54" y="92"/>
                  </a:lnTo>
                  <a:lnTo>
                    <a:pt x="54" y="94"/>
                  </a:lnTo>
                  <a:lnTo>
                    <a:pt x="54" y="94"/>
                  </a:lnTo>
                  <a:lnTo>
                    <a:pt x="54" y="94"/>
                  </a:lnTo>
                  <a:lnTo>
                    <a:pt x="54" y="94"/>
                  </a:lnTo>
                  <a:lnTo>
                    <a:pt x="54" y="94"/>
                  </a:lnTo>
                  <a:lnTo>
                    <a:pt x="54" y="94"/>
                  </a:lnTo>
                  <a:lnTo>
                    <a:pt x="56" y="97"/>
                  </a:lnTo>
                  <a:lnTo>
                    <a:pt x="56" y="97"/>
                  </a:lnTo>
                  <a:lnTo>
                    <a:pt x="56" y="97"/>
                  </a:lnTo>
                  <a:lnTo>
                    <a:pt x="56" y="97"/>
                  </a:lnTo>
                  <a:lnTo>
                    <a:pt x="57" y="100"/>
                  </a:lnTo>
                  <a:lnTo>
                    <a:pt x="57" y="100"/>
                  </a:lnTo>
                  <a:lnTo>
                    <a:pt x="61" y="112"/>
                  </a:lnTo>
                  <a:lnTo>
                    <a:pt x="61" y="112"/>
                  </a:lnTo>
                  <a:lnTo>
                    <a:pt x="62" y="114"/>
                  </a:lnTo>
                  <a:lnTo>
                    <a:pt x="62" y="114"/>
                  </a:lnTo>
                  <a:lnTo>
                    <a:pt x="63" y="117"/>
                  </a:lnTo>
                  <a:lnTo>
                    <a:pt x="63" y="117"/>
                  </a:lnTo>
                  <a:lnTo>
                    <a:pt x="70" y="146"/>
                  </a:lnTo>
                  <a:lnTo>
                    <a:pt x="75" y="174"/>
                  </a:lnTo>
                  <a:lnTo>
                    <a:pt x="75" y="174"/>
                  </a:lnTo>
                  <a:lnTo>
                    <a:pt x="78" y="172"/>
                  </a:lnTo>
                  <a:lnTo>
                    <a:pt x="78" y="172"/>
                  </a:lnTo>
                  <a:lnTo>
                    <a:pt x="83" y="170"/>
                  </a:lnTo>
                  <a:lnTo>
                    <a:pt x="85" y="168"/>
                  </a:lnTo>
                  <a:lnTo>
                    <a:pt x="85" y="168"/>
                  </a:lnTo>
                  <a:lnTo>
                    <a:pt x="82" y="152"/>
                  </a:lnTo>
                  <a:lnTo>
                    <a:pt x="79" y="137"/>
                  </a:lnTo>
                  <a:lnTo>
                    <a:pt x="74" y="120"/>
                  </a:lnTo>
                  <a:lnTo>
                    <a:pt x="69" y="104"/>
                  </a:lnTo>
                  <a:lnTo>
                    <a:pt x="69" y="104"/>
                  </a:lnTo>
                  <a:lnTo>
                    <a:pt x="69" y="102"/>
                  </a:lnTo>
                  <a:lnTo>
                    <a:pt x="69" y="102"/>
                  </a:lnTo>
                  <a:lnTo>
                    <a:pt x="67" y="101"/>
                  </a:lnTo>
                  <a:lnTo>
                    <a:pt x="67" y="101"/>
                  </a:lnTo>
                  <a:lnTo>
                    <a:pt x="67" y="100"/>
                  </a:lnTo>
                  <a:lnTo>
                    <a:pt x="67" y="100"/>
                  </a:lnTo>
                  <a:lnTo>
                    <a:pt x="67" y="100"/>
                  </a:lnTo>
                  <a:lnTo>
                    <a:pt x="67" y="100"/>
                  </a:lnTo>
                  <a:lnTo>
                    <a:pt x="66" y="97"/>
                  </a:lnTo>
                  <a:lnTo>
                    <a:pt x="66" y="97"/>
                  </a:lnTo>
                  <a:lnTo>
                    <a:pt x="66" y="97"/>
                  </a:lnTo>
                  <a:lnTo>
                    <a:pt x="66" y="97"/>
                  </a:lnTo>
                  <a:lnTo>
                    <a:pt x="66" y="96"/>
                  </a:lnTo>
                  <a:lnTo>
                    <a:pt x="65" y="93"/>
                  </a:lnTo>
                  <a:lnTo>
                    <a:pt x="65" y="93"/>
                  </a:lnTo>
                  <a:lnTo>
                    <a:pt x="61" y="84"/>
                  </a:lnTo>
                  <a:lnTo>
                    <a:pt x="61" y="84"/>
                  </a:lnTo>
                  <a:lnTo>
                    <a:pt x="59" y="81"/>
                  </a:lnTo>
                  <a:lnTo>
                    <a:pt x="59"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82" name="Freeform 42"/>
            <p:cNvSpPr>
              <a:spLocks/>
            </p:cNvSpPr>
            <p:nvPr/>
          </p:nvSpPr>
          <p:spPr bwMode="auto">
            <a:xfrm>
              <a:off x="5373688" y="4043363"/>
              <a:ext cx="279400" cy="142875"/>
            </a:xfrm>
            <a:custGeom>
              <a:avLst/>
              <a:gdLst>
                <a:gd name="T0" fmla="*/ 174 w 176"/>
                <a:gd name="T1" fmla="*/ 69 h 90"/>
                <a:gd name="T2" fmla="*/ 174 w 176"/>
                <a:gd name="T3" fmla="*/ 62 h 90"/>
                <a:gd name="T4" fmla="*/ 173 w 176"/>
                <a:gd name="T5" fmla="*/ 56 h 90"/>
                <a:gd name="T6" fmla="*/ 172 w 176"/>
                <a:gd name="T7" fmla="*/ 50 h 90"/>
                <a:gd name="T8" fmla="*/ 169 w 176"/>
                <a:gd name="T9" fmla="*/ 44 h 90"/>
                <a:gd name="T10" fmla="*/ 168 w 176"/>
                <a:gd name="T11" fmla="*/ 38 h 90"/>
                <a:gd name="T12" fmla="*/ 165 w 176"/>
                <a:gd name="T13" fmla="*/ 33 h 90"/>
                <a:gd name="T14" fmla="*/ 162 w 176"/>
                <a:gd name="T15" fmla="*/ 29 h 90"/>
                <a:gd name="T16" fmla="*/ 160 w 176"/>
                <a:gd name="T17" fmla="*/ 24 h 90"/>
                <a:gd name="T18" fmla="*/ 157 w 176"/>
                <a:gd name="T19" fmla="*/ 20 h 90"/>
                <a:gd name="T20" fmla="*/ 153 w 176"/>
                <a:gd name="T21" fmla="*/ 15 h 90"/>
                <a:gd name="T22" fmla="*/ 151 w 176"/>
                <a:gd name="T23" fmla="*/ 13 h 90"/>
                <a:gd name="T24" fmla="*/ 143 w 176"/>
                <a:gd name="T25" fmla="*/ 8 h 90"/>
                <a:gd name="T26" fmla="*/ 124 w 176"/>
                <a:gd name="T27" fmla="*/ 2 h 90"/>
                <a:gd name="T28" fmla="*/ 104 w 176"/>
                <a:gd name="T29" fmla="*/ 2 h 90"/>
                <a:gd name="T30" fmla="*/ 81 w 176"/>
                <a:gd name="T31" fmla="*/ 8 h 90"/>
                <a:gd name="T32" fmla="*/ 56 w 176"/>
                <a:gd name="T33" fmla="*/ 20 h 90"/>
                <a:gd name="T34" fmla="*/ 54 w 176"/>
                <a:gd name="T35" fmla="*/ 21 h 90"/>
                <a:gd name="T36" fmla="*/ 52 w 176"/>
                <a:gd name="T37" fmla="*/ 23 h 90"/>
                <a:gd name="T38" fmla="*/ 45 w 176"/>
                <a:gd name="T39" fmla="*/ 27 h 90"/>
                <a:gd name="T40" fmla="*/ 43 w 176"/>
                <a:gd name="T41" fmla="*/ 28 h 90"/>
                <a:gd name="T42" fmla="*/ 41 w 176"/>
                <a:gd name="T43" fmla="*/ 29 h 90"/>
                <a:gd name="T44" fmla="*/ 40 w 176"/>
                <a:gd name="T45" fmla="*/ 31 h 90"/>
                <a:gd name="T46" fmla="*/ 33 w 176"/>
                <a:gd name="T47" fmla="*/ 36 h 90"/>
                <a:gd name="T48" fmla="*/ 29 w 176"/>
                <a:gd name="T49" fmla="*/ 38 h 90"/>
                <a:gd name="T50" fmla="*/ 21 w 176"/>
                <a:gd name="T51" fmla="*/ 46 h 90"/>
                <a:gd name="T52" fmla="*/ 16 w 176"/>
                <a:gd name="T53" fmla="*/ 50 h 90"/>
                <a:gd name="T54" fmla="*/ 10 w 176"/>
                <a:gd name="T55" fmla="*/ 57 h 90"/>
                <a:gd name="T56" fmla="*/ 4 w 176"/>
                <a:gd name="T57" fmla="*/ 62 h 90"/>
                <a:gd name="T58" fmla="*/ 0 w 176"/>
                <a:gd name="T59" fmla="*/ 66 h 90"/>
                <a:gd name="T60" fmla="*/ 3 w 176"/>
                <a:gd name="T61" fmla="*/ 66 h 90"/>
                <a:gd name="T62" fmla="*/ 21 w 176"/>
                <a:gd name="T63" fmla="*/ 65 h 90"/>
                <a:gd name="T64" fmla="*/ 39 w 176"/>
                <a:gd name="T65" fmla="*/ 65 h 90"/>
                <a:gd name="T66" fmla="*/ 40 w 176"/>
                <a:gd name="T67" fmla="*/ 65 h 90"/>
                <a:gd name="T68" fmla="*/ 40 w 176"/>
                <a:gd name="T69" fmla="*/ 65 h 90"/>
                <a:gd name="T70" fmla="*/ 60 w 176"/>
                <a:gd name="T71" fmla="*/ 65 h 90"/>
                <a:gd name="T72" fmla="*/ 62 w 176"/>
                <a:gd name="T73" fmla="*/ 66 h 90"/>
                <a:gd name="T74" fmla="*/ 79 w 176"/>
                <a:gd name="T75" fmla="*/ 67 h 90"/>
                <a:gd name="T76" fmla="*/ 82 w 176"/>
                <a:gd name="T77" fmla="*/ 67 h 90"/>
                <a:gd name="T78" fmla="*/ 90 w 176"/>
                <a:gd name="T79" fmla="*/ 67 h 90"/>
                <a:gd name="T80" fmla="*/ 103 w 176"/>
                <a:gd name="T81" fmla="*/ 70 h 90"/>
                <a:gd name="T82" fmla="*/ 103 w 176"/>
                <a:gd name="T83" fmla="*/ 70 h 90"/>
                <a:gd name="T84" fmla="*/ 104 w 176"/>
                <a:gd name="T85" fmla="*/ 70 h 90"/>
                <a:gd name="T86" fmla="*/ 106 w 176"/>
                <a:gd name="T87" fmla="*/ 70 h 90"/>
                <a:gd name="T88" fmla="*/ 107 w 176"/>
                <a:gd name="T89" fmla="*/ 70 h 90"/>
                <a:gd name="T90" fmla="*/ 141 w 176"/>
                <a:gd name="T91" fmla="*/ 78 h 90"/>
                <a:gd name="T92" fmla="*/ 143 w 176"/>
                <a:gd name="T93" fmla="*/ 78 h 90"/>
                <a:gd name="T94" fmla="*/ 159 w 176"/>
                <a:gd name="T95" fmla="*/ 83 h 90"/>
                <a:gd name="T96" fmla="*/ 174 w 176"/>
                <a:gd name="T97" fmla="*/ 89 h 90"/>
                <a:gd name="T98" fmla="*/ 176 w 176"/>
                <a:gd name="T99" fmla="*/ 90 h 90"/>
                <a:gd name="T100" fmla="*/ 176 w 176"/>
                <a:gd name="T101" fmla="*/ 83 h 90"/>
                <a:gd name="T102" fmla="*/ 176 w 176"/>
                <a:gd name="T103" fmla="*/ 77 h 90"/>
                <a:gd name="T104" fmla="*/ 174 w 176"/>
                <a:gd name="T105"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90">
                  <a:moveTo>
                    <a:pt x="174" y="69"/>
                  </a:moveTo>
                  <a:lnTo>
                    <a:pt x="174" y="69"/>
                  </a:lnTo>
                  <a:lnTo>
                    <a:pt x="174" y="62"/>
                  </a:lnTo>
                  <a:lnTo>
                    <a:pt x="174" y="62"/>
                  </a:lnTo>
                  <a:lnTo>
                    <a:pt x="173" y="56"/>
                  </a:lnTo>
                  <a:lnTo>
                    <a:pt x="173" y="56"/>
                  </a:lnTo>
                  <a:lnTo>
                    <a:pt x="172" y="50"/>
                  </a:lnTo>
                  <a:lnTo>
                    <a:pt x="172" y="50"/>
                  </a:lnTo>
                  <a:lnTo>
                    <a:pt x="169" y="44"/>
                  </a:lnTo>
                  <a:lnTo>
                    <a:pt x="169" y="44"/>
                  </a:lnTo>
                  <a:lnTo>
                    <a:pt x="168" y="38"/>
                  </a:lnTo>
                  <a:lnTo>
                    <a:pt x="168" y="38"/>
                  </a:lnTo>
                  <a:lnTo>
                    <a:pt x="165" y="33"/>
                  </a:lnTo>
                  <a:lnTo>
                    <a:pt x="165" y="33"/>
                  </a:lnTo>
                  <a:lnTo>
                    <a:pt x="162" y="29"/>
                  </a:lnTo>
                  <a:lnTo>
                    <a:pt x="162" y="29"/>
                  </a:lnTo>
                  <a:lnTo>
                    <a:pt x="160" y="24"/>
                  </a:lnTo>
                  <a:lnTo>
                    <a:pt x="160" y="24"/>
                  </a:lnTo>
                  <a:lnTo>
                    <a:pt x="157" y="20"/>
                  </a:lnTo>
                  <a:lnTo>
                    <a:pt x="157" y="20"/>
                  </a:lnTo>
                  <a:lnTo>
                    <a:pt x="153" y="15"/>
                  </a:lnTo>
                  <a:lnTo>
                    <a:pt x="153" y="15"/>
                  </a:lnTo>
                  <a:lnTo>
                    <a:pt x="151" y="13"/>
                  </a:lnTo>
                  <a:lnTo>
                    <a:pt x="151" y="13"/>
                  </a:lnTo>
                  <a:lnTo>
                    <a:pt x="143" y="8"/>
                  </a:lnTo>
                  <a:lnTo>
                    <a:pt x="143" y="8"/>
                  </a:lnTo>
                  <a:lnTo>
                    <a:pt x="135" y="4"/>
                  </a:lnTo>
                  <a:lnTo>
                    <a:pt x="124" y="2"/>
                  </a:lnTo>
                  <a:lnTo>
                    <a:pt x="115" y="0"/>
                  </a:lnTo>
                  <a:lnTo>
                    <a:pt x="104" y="2"/>
                  </a:lnTo>
                  <a:lnTo>
                    <a:pt x="93" y="4"/>
                  </a:lnTo>
                  <a:lnTo>
                    <a:pt x="81" y="8"/>
                  </a:lnTo>
                  <a:lnTo>
                    <a:pt x="69" y="13"/>
                  </a:lnTo>
                  <a:lnTo>
                    <a:pt x="56" y="20"/>
                  </a:lnTo>
                  <a:lnTo>
                    <a:pt x="56" y="20"/>
                  </a:lnTo>
                  <a:lnTo>
                    <a:pt x="54" y="21"/>
                  </a:lnTo>
                  <a:lnTo>
                    <a:pt x="54" y="21"/>
                  </a:lnTo>
                  <a:lnTo>
                    <a:pt x="52" y="23"/>
                  </a:lnTo>
                  <a:lnTo>
                    <a:pt x="52" y="23"/>
                  </a:lnTo>
                  <a:lnTo>
                    <a:pt x="45" y="27"/>
                  </a:lnTo>
                  <a:lnTo>
                    <a:pt x="45" y="27"/>
                  </a:lnTo>
                  <a:lnTo>
                    <a:pt x="43" y="28"/>
                  </a:lnTo>
                  <a:lnTo>
                    <a:pt x="43" y="28"/>
                  </a:lnTo>
                  <a:lnTo>
                    <a:pt x="41" y="29"/>
                  </a:lnTo>
                  <a:lnTo>
                    <a:pt x="41" y="29"/>
                  </a:lnTo>
                  <a:lnTo>
                    <a:pt x="40" y="31"/>
                  </a:lnTo>
                  <a:lnTo>
                    <a:pt x="40" y="31"/>
                  </a:lnTo>
                  <a:lnTo>
                    <a:pt x="33" y="36"/>
                  </a:lnTo>
                  <a:lnTo>
                    <a:pt x="33" y="36"/>
                  </a:lnTo>
                  <a:lnTo>
                    <a:pt x="29" y="38"/>
                  </a:lnTo>
                  <a:lnTo>
                    <a:pt x="29" y="38"/>
                  </a:lnTo>
                  <a:lnTo>
                    <a:pt x="21" y="46"/>
                  </a:lnTo>
                  <a:lnTo>
                    <a:pt x="21" y="46"/>
                  </a:lnTo>
                  <a:lnTo>
                    <a:pt x="16" y="50"/>
                  </a:lnTo>
                  <a:lnTo>
                    <a:pt x="16" y="50"/>
                  </a:lnTo>
                  <a:lnTo>
                    <a:pt x="10" y="57"/>
                  </a:lnTo>
                  <a:lnTo>
                    <a:pt x="10" y="57"/>
                  </a:lnTo>
                  <a:lnTo>
                    <a:pt x="4" y="62"/>
                  </a:lnTo>
                  <a:lnTo>
                    <a:pt x="4" y="62"/>
                  </a:lnTo>
                  <a:lnTo>
                    <a:pt x="0" y="66"/>
                  </a:lnTo>
                  <a:lnTo>
                    <a:pt x="0" y="66"/>
                  </a:lnTo>
                  <a:lnTo>
                    <a:pt x="3" y="66"/>
                  </a:lnTo>
                  <a:lnTo>
                    <a:pt x="3" y="66"/>
                  </a:lnTo>
                  <a:lnTo>
                    <a:pt x="21" y="65"/>
                  </a:lnTo>
                  <a:lnTo>
                    <a:pt x="39" y="65"/>
                  </a:lnTo>
                  <a:lnTo>
                    <a:pt x="39" y="65"/>
                  </a:lnTo>
                  <a:lnTo>
                    <a:pt x="40" y="65"/>
                  </a:lnTo>
                  <a:lnTo>
                    <a:pt x="40" y="65"/>
                  </a:lnTo>
                  <a:lnTo>
                    <a:pt x="40" y="65"/>
                  </a:lnTo>
                  <a:lnTo>
                    <a:pt x="40" y="65"/>
                  </a:lnTo>
                  <a:lnTo>
                    <a:pt x="60" y="65"/>
                  </a:lnTo>
                  <a:lnTo>
                    <a:pt x="60" y="65"/>
                  </a:lnTo>
                  <a:lnTo>
                    <a:pt x="62" y="66"/>
                  </a:lnTo>
                  <a:lnTo>
                    <a:pt x="62" y="66"/>
                  </a:lnTo>
                  <a:lnTo>
                    <a:pt x="79" y="67"/>
                  </a:lnTo>
                  <a:lnTo>
                    <a:pt x="79" y="67"/>
                  </a:lnTo>
                  <a:lnTo>
                    <a:pt x="82" y="67"/>
                  </a:lnTo>
                  <a:lnTo>
                    <a:pt x="82" y="67"/>
                  </a:lnTo>
                  <a:lnTo>
                    <a:pt x="85" y="67"/>
                  </a:lnTo>
                  <a:lnTo>
                    <a:pt x="90" y="67"/>
                  </a:lnTo>
                  <a:lnTo>
                    <a:pt x="90" y="67"/>
                  </a:lnTo>
                  <a:lnTo>
                    <a:pt x="103" y="70"/>
                  </a:lnTo>
                  <a:lnTo>
                    <a:pt x="103" y="70"/>
                  </a:lnTo>
                  <a:lnTo>
                    <a:pt x="103" y="70"/>
                  </a:lnTo>
                  <a:lnTo>
                    <a:pt x="103" y="70"/>
                  </a:lnTo>
                  <a:lnTo>
                    <a:pt x="104" y="70"/>
                  </a:lnTo>
                  <a:lnTo>
                    <a:pt x="106" y="70"/>
                  </a:lnTo>
                  <a:lnTo>
                    <a:pt x="106" y="70"/>
                  </a:lnTo>
                  <a:lnTo>
                    <a:pt x="107" y="70"/>
                  </a:lnTo>
                  <a:lnTo>
                    <a:pt x="107" y="70"/>
                  </a:lnTo>
                  <a:lnTo>
                    <a:pt x="124" y="74"/>
                  </a:lnTo>
                  <a:lnTo>
                    <a:pt x="141" y="78"/>
                  </a:lnTo>
                  <a:lnTo>
                    <a:pt x="141" y="78"/>
                  </a:lnTo>
                  <a:lnTo>
                    <a:pt x="143" y="78"/>
                  </a:lnTo>
                  <a:lnTo>
                    <a:pt x="143" y="78"/>
                  </a:lnTo>
                  <a:lnTo>
                    <a:pt x="159" y="83"/>
                  </a:lnTo>
                  <a:lnTo>
                    <a:pt x="174" y="89"/>
                  </a:lnTo>
                  <a:lnTo>
                    <a:pt x="174" y="89"/>
                  </a:lnTo>
                  <a:lnTo>
                    <a:pt x="176" y="90"/>
                  </a:lnTo>
                  <a:lnTo>
                    <a:pt x="176" y="90"/>
                  </a:lnTo>
                  <a:lnTo>
                    <a:pt x="176" y="83"/>
                  </a:lnTo>
                  <a:lnTo>
                    <a:pt x="176" y="83"/>
                  </a:lnTo>
                  <a:lnTo>
                    <a:pt x="176" y="77"/>
                  </a:lnTo>
                  <a:lnTo>
                    <a:pt x="176" y="77"/>
                  </a:lnTo>
                  <a:lnTo>
                    <a:pt x="174" y="69"/>
                  </a:lnTo>
                  <a:lnTo>
                    <a:pt x="17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83" name="Freeform 43"/>
            <p:cNvSpPr>
              <a:spLocks/>
            </p:cNvSpPr>
            <p:nvPr/>
          </p:nvSpPr>
          <p:spPr bwMode="auto">
            <a:xfrm>
              <a:off x="5373688" y="4529138"/>
              <a:ext cx="128588" cy="58738"/>
            </a:xfrm>
            <a:custGeom>
              <a:avLst/>
              <a:gdLst>
                <a:gd name="T0" fmla="*/ 77 w 81"/>
                <a:gd name="T1" fmla="*/ 0 h 37"/>
                <a:gd name="T2" fmla="*/ 77 w 81"/>
                <a:gd name="T3" fmla="*/ 0 h 37"/>
                <a:gd name="T4" fmla="*/ 62 w 81"/>
                <a:gd name="T5" fmla="*/ 1 h 37"/>
                <a:gd name="T6" fmla="*/ 62 w 81"/>
                <a:gd name="T7" fmla="*/ 1 h 37"/>
                <a:gd name="T8" fmla="*/ 56 w 81"/>
                <a:gd name="T9" fmla="*/ 1 h 37"/>
                <a:gd name="T10" fmla="*/ 56 w 81"/>
                <a:gd name="T11" fmla="*/ 1 h 37"/>
                <a:gd name="T12" fmla="*/ 40 w 81"/>
                <a:gd name="T13" fmla="*/ 3 h 37"/>
                <a:gd name="T14" fmla="*/ 40 w 81"/>
                <a:gd name="T15" fmla="*/ 3 h 37"/>
                <a:gd name="T16" fmla="*/ 20 w 81"/>
                <a:gd name="T17" fmla="*/ 1 h 37"/>
                <a:gd name="T18" fmla="*/ 0 w 81"/>
                <a:gd name="T19" fmla="*/ 0 h 37"/>
                <a:gd name="T20" fmla="*/ 0 w 81"/>
                <a:gd name="T21" fmla="*/ 0 h 37"/>
                <a:gd name="T22" fmla="*/ 19 w 81"/>
                <a:gd name="T23" fmla="*/ 20 h 37"/>
                <a:gd name="T24" fmla="*/ 40 w 81"/>
                <a:gd name="T25" fmla="*/ 36 h 37"/>
                <a:gd name="T26" fmla="*/ 40 w 81"/>
                <a:gd name="T27" fmla="*/ 36 h 37"/>
                <a:gd name="T28" fmla="*/ 40 w 81"/>
                <a:gd name="T29" fmla="*/ 37 h 37"/>
                <a:gd name="T30" fmla="*/ 40 w 81"/>
                <a:gd name="T31" fmla="*/ 37 h 37"/>
                <a:gd name="T32" fmla="*/ 61 w 81"/>
                <a:gd name="T33" fmla="*/ 20 h 37"/>
                <a:gd name="T34" fmla="*/ 81 w 81"/>
                <a:gd name="T35" fmla="*/ 0 h 37"/>
                <a:gd name="T36" fmla="*/ 81 w 81"/>
                <a:gd name="T37" fmla="*/ 0 h 37"/>
                <a:gd name="T38" fmla="*/ 79 w 81"/>
                <a:gd name="T39" fmla="*/ 0 h 37"/>
                <a:gd name="T40" fmla="*/ 79 w 81"/>
                <a:gd name="T41" fmla="*/ 0 h 37"/>
                <a:gd name="T42" fmla="*/ 77 w 81"/>
                <a:gd name="T43" fmla="*/ 0 h 37"/>
                <a:gd name="T44" fmla="*/ 77 w 81"/>
                <a:gd name="T4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7">
                  <a:moveTo>
                    <a:pt x="77" y="0"/>
                  </a:moveTo>
                  <a:lnTo>
                    <a:pt x="77" y="0"/>
                  </a:lnTo>
                  <a:lnTo>
                    <a:pt x="62" y="1"/>
                  </a:lnTo>
                  <a:lnTo>
                    <a:pt x="62" y="1"/>
                  </a:lnTo>
                  <a:lnTo>
                    <a:pt x="56" y="1"/>
                  </a:lnTo>
                  <a:lnTo>
                    <a:pt x="56" y="1"/>
                  </a:lnTo>
                  <a:lnTo>
                    <a:pt x="40" y="3"/>
                  </a:lnTo>
                  <a:lnTo>
                    <a:pt x="40" y="3"/>
                  </a:lnTo>
                  <a:lnTo>
                    <a:pt x="20" y="1"/>
                  </a:lnTo>
                  <a:lnTo>
                    <a:pt x="0" y="0"/>
                  </a:lnTo>
                  <a:lnTo>
                    <a:pt x="0" y="0"/>
                  </a:lnTo>
                  <a:lnTo>
                    <a:pt x="19" y="20"/>
                  </a:lnTo>
                  <a:lnTo>
                    <a:pt x="40" y="36"/>
                  </a:lnTo>
                  <a:lnTo>
                    <a:pt x="40" y="36"/>
                  </a:lnTo>
                  <a:lnTo>
                    <a:pt x="40" y="37"/>
                  </a:lnTo>
                  <a:lnTo>
                    <a:pt x="40" y="37"/>
                  </a:lnTo>
                  <a:lnTo>
                    <a:pt x="61" y="20"/>
                  </a:lnTo>
                  <a:lnTo>
                    <a:pt x="81" y="0"/>
                  </a:lnTo>
                  <a:lnTo>
                    <a:pt x="81" y="0"/>
                  </a:lnTo>
                  <a:lnTo>
                    <a:pt x="79" y="0"/>
                  </a:lnTo>
                  <a:lnTo>
                    <a:pt x="79" y="0"/>
                  </a:lnTo>
                  <a:lnTo>
                    <a:pt x="77" y="0"/>
                  </a:lnTo>
                  <a:lnTo>
                    <a:pt x="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84" name="Freeform 44"/>
            <p:cNvSpPr>
              <a:spLocks/>
            </p:cNvSpPr>
            <p:nvPr/>
          </p:nvSpPr>
          <p:spPr bwMode="auto">
            <a:xfrm>
              <a:off x="5222876" y="4494213"/>
              <a:ext cx="188913" cy="139700"/>
            </a:xfrm>
            <a:custGeom>
              <a:avLst/>
              <a:gdLst>
                <a:gd name="T0" fmla="*/ 33 w 119"/>
                <a:gd name="T1" fmla="*/ 81 h 88"/>
                <a:gd name="T2" fmla="*/ 33 w 119"/>
                <a:gd name="T3" fmla="*/ 81 h 88"/>
                <a:gd name="T4" fmla="*/ 43 w 119"/>
                <a:gd name="T5" fmla="*/ 85 h 88"/>
                <a:gd name="T6" fmla="*/ 52 w 119"/>
                <a:gd name="T7" fmla="*/ 88 h 88"/>
                <a:gd name="T8" fmla="*/ 52 w 119"/>
                <a:gd name="T9" fmla="*/ 88 h 88"/>
                <a:gd name="T10" fmla="*/ 58 w 119"/>
                <a:gd name="T11" fmla="*/ 88 h 88"/>
                <a:gd name="T12" fmla="*/ 58 w 119"/>
                <a:gd name="T13" fmla="*/ 88 h 88"/>
                <a:gd name="T14" fmla="*/ 61 w 119"/>
                <a:gd name="T15" fmla="*/ 88 h 88"/>
                <a:gd name="T16" fmla="*/ 61 w 119"/>
                <a:gd name="T17" fmla="*/ 88 h 88"/>
                <a:gd name="T18" fmla="*/ 74 w 119"/>
                <a:gd name="T19" fmla="*/ 87 h 88"/>
                <a:gd name="T20" fmla="*/ 89 w 119"/>
                <a:gd name="T21" fmla="*/ 83 h 88"/>
                <a:gd name="T22" fmla="*/ 103 w 119"/>
                <a:gd name="T23" fmla="*/ 77 h 88"/>
                <a:gd name="T24" fmla="*/ 119 w 119"/>
                <a:gd name="T25" fmla="*/ 68 h 88"/>
                <a:gd name="T26" fmla="*/ 119 w 119"/>
                <a:gd name="T27" fmla="*/ 68 h 88"/>
                <a:gd name="T28" fmla="*/ 105 w 119"/>
                <a:gd name="T29" fmla="*/ 58 h 88"/>
                <a:gd name="T30" fmla="*/ 93 w 119"/>
                <a:gd name="T31" fmla="*/ 46 h 88"/>
                <a:gd name="T32" fmla="*/ 80 w 119"/>
                <a:gd name="T33" fmla="*/ 33 h 88"/>
                <a:gd name="T34" fmla="*/ 68 w 119"/>
                <a:gd name="T35" fmla="*/ 19 h 88"/>
                <a:gd name="T36" fmla="*/ 68 w 119"/>
                <a:gd name="T37" fmla="*/ 19 h 88"/>
                <a:gd name="T38" fmla="*/ 49 w 119"/>
                <a:gd name="T39" fmla="*/ 15 h 88"/>
                <a:gd name="T40" fmla="*/ 32 w 119"/>
                <a:gd name="T41" fmla="*/ 12 h 88"/>
                <a:gd name="T42" fmla="*/ 16 w 119"/>
                <a:gd name="T43" fmla="*/ 6 h 88"/>
                <a:gd name="T44" fmla="*/ 0 w 119"/>
                <a:gd name="T45" fmla="*/ 0 h 88"/>
                <a:gd name="T46" fmla="*/ 0 w 119"/>
                <a:gd name="T47" fmla="*/ 0 h 88"/>
                <a:gd name="T48" fmla="*/ 0 w 119"/>
                <a:gd name="T49" fmla="*/ 14 h 88"/>
                <a:gd name="T50" fmla="*/ 2 w 119"/>
                <a:gd name="T51" fmla="*/ 27 h 88"/>
                <a:gd name="T52" fmla="*/ 4 w 119"/>
                <a:gd name="T53" fmla="*/ 41 h 88"/>
                <a:gd name="T54" fmla="*/ 8 w 119"/>
                <a:gd name="T55" fmla="*/ 51 h 88"/>
                <a:gd name="T56" fmla="*/ 12 w 119"/>
                <a:gd name="T57" fmla="*/ 60 h 88"/>
                <a:gd name="T58" fmla="*/ 19 w 119"/>
                <a:gd name="T59" fmla="*/ 70 h 88"/>
                <a:gd name="T60" fmla="*/ 25 w 119"/>
                <a:gd name="T61" fmla="*/ 76 h 88"/>
                <a:gd name="T62" fmla="*/ 33 w 119"/>
                <a:gd name="T63" fmla="*/ 81 h 88"/>
                <a:gd name="T64" fmla="*/ 33 w 119"/>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88">
                  <a:moveTo>
                    <a:pt x="33" y="81"/>
                  </a:moveTo>
                  <a:lnTo>
                    <a:pt x="33" y="81"/>
                  </a:lnTo>
                  <a:lnTo>
                    <a:pt x="43" y="85"/>
                  </a:lnTo>
                  <a:lnTo>
                    <a:pt x="52" y="88"/>
                  </a:lnTo>
                  <a:lnTo>
                    <a:pt x="52" y="88"/>
                  </a:lnTo>
                  <a:lnTo>
                    <a:pt x="58" y="88"/>
                  </a:lnTo>
                  <a:lnTo>
                    <a:pt x="58" y="88"/>
                  </a:lnTo>
                  <a:lnTo>
                    <a:pt x="61" y="88"/>
                  </a:lnTo>
                  <a:lnTo>
                    <a:pt x="61" y="88"/>
                  </a:lnTo>
                  <a:lnTo>
                    <a:pt x="74" y="87"/>
                  </a:lnTo>
                  <a:lnTo>
                    <a:pt x="89" y="83"/>
                  </a:lnTo>
                  <a:lnTo>
                    <a:pt x="103" y="77"/>
                  </a:lnTo>
                  <a:lnTo>
                    <a:pt x="119" y="68"/>
                  </a:lnTo>
                  <a:lnTo>
                    <a:pt x="119" y="68"/>
                  </a:lnTo>
                  <a:lnTo>
                    <a:pt x="105" y="58"/>
                  </a:lnTo>
                  <a:lnTo>
                    <a:pt x="93" y="46"/>
                  </a:lnTo>
                  <a:lnTo>
                    <a:pt x="80" y="33"/>
                  </a:lnTo>
                  <a:lnTo>
                    <a:pt x="68" y="19"/>
                  </a:lnTo>
                  <a:lnTo>
                    <a:pt x="68" y="19"/>
                  </a:lnTo>
                  <a:lnTo>
                    <a:pt x="49" y="15"/>
                  </a:lnTo>
                  <a:lnTo>
                    <a:pt x="32" y="12"/>
                  </a:lnTo>
                  <a:lnTo>
                    <a:pt x="16" y="6"/>
                  </a:lnTo>
                  <a:lnTo>
                    <a:pt x="0" y="0"/>
                  </a:lnTo>
                  <a:lnTo>
                    <a:pt x="0" y="0"/>
                  </a:lnTo>
                  <a:lnTo>
                    <a:pt x="0" y="14"/>
                  </a:lnTo>
                  <a:lnTo>
                    <a:pt x="2" y="27"/>
                  </a:lnTo>
                  <a:lnTo>
                    <a:pt x="4" y="41"/>
                  </a:lnTo>
                  <a:lnTo>
                    <a:pt x="8" y="51"/>
                  </a:lnTo>
                  <a:lnTo>
                    <a:pt x="12" y="60"/>
                  </a:lnTo>
                  <a:lnTo>
                    <a:pt x="19" y="70"/>
                  </a:lnTo>
                  <a:lnTo>
                    <a:pt x="25" y="76"/>
                  </a:lnTo>
                  <a:lnTo>
                    <a:pt x="33" y="81"/>
                  </a:lnTo>
                  <a:lnTo>
                    <a:pt x="3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85" name="Freeform 45"/>
            <p:cNvSpPr>
              <a:spLocks/>
            </p:cNvSpPr>
            <p:nvPr/>
          </p:nvSpPr>
          <p:spPr bwMode="auto">
            <a:xfrm>
              <a:off x="5221288" y="4162425"/>
              <a:ext cx="103188" cy="46038"/>
            </a:xfrm>
            <a:custGeom>
              <a:avLst/>
              <a:gdLst>
                <a:gd name="T0" fmla="*/ 0 w 65"/>
                <a:gd name="T1" fmla="*/ 27 h 29"/>
                <a:gd name="T2" fmla="*/ 0 w 65"/>
                <a:gd name="T3" fmla="*/ 27 h 29"/>
                <a:gd name="T4" fmla="*/ 0 w 65"/>
                <a:gd name="T5" fmla="*/ 27 h 29"/>
                <a:gd name="T6" fmla="*/ 0 w 65"/>
                <a:gd name="T7" fmla="*/ 28 h 29"/>
                <a:gd name="T8" fmla="*/ 0 w 65"/>
                <a:gd name="T9" fmla="*/ 28 h 29"/>
                <a:gd name="T10" fmla="*/ 0 w 65"/>
                <a:gd name="T11" fmla="*/ 29 h 29"/>
                <a:gd name="T12" fmla="*/ 0 w 65"/>
                <a:gd name="T13" fmla="*/ 29 h 29"/>
                <a:gd name="T14" fmla="*/ 26 w 65"/>
                <a:gd name="T15" fmla="*/ 20 h 29"/>
                <a:gd name="T16" fmla="*/ 55 w 65"/>
                <a:gd name="T17" fmla="*/ 12 h 29"/>
                <a:gd name="T18" fmla="*/ 58 w 65"/>
                <a:gd name="T19" fmla="*/ 8 h 29"/>
                <a:gd name="T20" fmla="*/ 58 w 65"/>
                <a:gd name="T21" fmla="*/ 8 h 29"/>
                <a:gd name="T22" fmla="*/ 65 w 65"/>
                <a:gd name="T23" fmla="*/ 0 h 29"/>
                <a:gd name="T24" fmla="*/ 65 w 65"/>
                <a:gd name="T25" fmla="*/ 0 h 29"/>
                <a:gd name="T26" fmla="*/ 48 w 65"/>
                <a:gd name="T27" fmla="*/ 3 h 29"/>
                <a:gd name="T28" fmla="*/ 30 w 65"/>
                <a:gd name="T29" fmla="*/ 8 h 29"/>
                <a:gd name="T30" fmla="*/ 15 w 65"/>
                <a:gd name="T31" fmla="*/ 14 h 29"/>
                <a:gd name="T32" fmla="*/ 0 w 65"/>
                <a:gd name="T33" fmla="*/ 19 h 29"/>
                <a:gd name="T34" fmla="*/ 0 w 65"/>
                <a:gd name="T35" fmla="*/ 19 h 29"/>
                <a:gd name="T36" fmla="*/ 0 w 65"/>
                <a:gd name="T37" fmla="*/ 27 h 29"/>
                <a:gd name="T38" fmla="*/ 0 w 65"/>
                <a:gd name="T3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29">
                  <a:moveTo>
                    <a:pt x="0" y="27"/>
                  </a:moveTo>
                  <a:lnTo>
                    <a:pt x="0" y="27"/>
                  </a:lnTo>
                  <a:lnTo>
                    <a:pt x="0" y="27"/>
                  </a:lnTo>
                  <a:lnTo>
                    <a:pt x="0" y="28"/>
                  </a:lnTo>
                  <a:lnTo>
                    <a:pt x="0" y="28"/>
                  </a:lnTo>
                  <a:lnTo>
                    <a:pt x="0" y="29"/>
                  </a:lnTo>
                  <a:lnTo>
                    <a:pt x="0" y="29"/>
                  </a:lnTo>
                  <a:lnTo>
                    <a:pt x="26" y="20"/>
                  </a:lnTo>
                  <a:lnTo>
                    <a:pt x="55" y="12"/>
                  </a:lnTo>
                  <a:lnTo>
                    <a:pt x="58" y="8"/>
                  </a:lnTo>
                  <a:lnTo>
                    <a:pt x="58" y="8"/>
                  </a:lnTo>
                  <a:lnTo>
                    <a:pt x="65" y="0"/>
                  </a:lnTo>
                  <a:lnTo>
                    <a:pt x="65" y="0"/>
                  </a:lnTo>
                  <a:lnTo>
                    <a:pt x="48" y="3"/>
                  </a:lnTo>
                  <a:lnTo>
                    <a:pt x="30" y="8"/>
                  </a:lnTo>
                  <a:lnTo>
                    <a:pt x="15" y="14"/>
                  </a:lnTo>
                  <a:lnTo>
                    <a:pt x="0" y="19"/>
                  </a:lnTo>
                  <a:lnTo>
                    <a:pt x="0" y="19"/>
                  </a:lnTo>
                  <a:lnTo>
                    <a:pt x="0" y="27"/>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86" name="Freeform 46"/>
            <p:cNvSpPr>
              <a:spLocks/>
            </p:cNvSpPr>
            <p:nvPr/>
          </p:nvSpPr>
          <p:spPr bwMode="auto">
            <a:xfrm>
              <a:off x="5084763" y="4205288"/>
              <a:ext cx="109538" cy="266700"/>
            </a:xfrm>
            <a:custGeom>
              <a:avLst/>
              <a:gdLst>
                <a:gd name="T0" fmla="*/ 69 w 69"/>
                <a:gd name="T1" fmla="*/ 10 h 168"/>
                <a:gd name="T2" fmla="*/ 69 w 69"/>
                <a:gd name="T3" fmla="*/ 9 h 168"/>
                <a:gd name="T4" fmla="*/ 69 w 69"/>
                <a:gd name="T5" fmla="*/ 9 h 168"/>
                <a:gd name="T6" fmla="*/ 68 w 69"/>
                <a:gd name="T7" fmla="*/ 2 h 168"/>
                <a:gd name="T8" fmla="*/ 68 w 69"/>
                <a:gd name="T9" fmla="*/ 0 h 168"/>
                <a:gd name="T10" fmla="*/ 68 w 69"/>
                <a:gd name="T11" fmla="*/ 0 h 168"/>
                <a:gd name="T12" fmla="*/ 53 w 69"/>
                <a:gd name="T13" fmla="*/ 9 h 168"/>
                <a:gd name="T14" fmla="*/ 39 w 69"/>
                <a:gd name="T15" fmla="*/ 18 h 168"/>
                <a:gd name="T16" fmla="*/ 28 w 69"/>
                <a:gd name="T17" fmla="*/ 27 h 168"/>
                <a:gd name="T18" fmla="*/ 18 w 69"/>
                <a:gd name="T19" fmla="*/ 38 h 168"/>
                <a:gd name="T20" fmla="*/ 11 w 69"/>
                <a:gd name="T21" fmla="*/ 50 h 168"/>
                <a:gd name="T22" fmla="*/ 6 w 69"/>
                <a:gd name="T23" fmla="*/ 60 h 168"/>
                <a:gd name="T24" fmla="*/ 2 w 69"/>
                <a:gd name="T25" fmla="*/ 72 h 168"/>
                <a:gd name="T26" fmla="*/ 0 w 69"/>
                <a:gd name="T27" fmla="*/ 84 h 168"/>
                <a:gd name="T28" fmla="*/ 0 w 69"/>
                <a:gd name="T29" fmla="*/ 84 h 168"/>
                <a:gd name="T30" fmla="*/ 2 w 69"/>
                <a:gd name="T31" fmla="*/ 96 h 168"/>
                <a:gd name="T32" fmla="*/ 6 w 69"/>
                <a:gd name="T33" fmla="*/ 108 h 168"/>
                <a:gd name="T34" fmla="*/ 11 w 69"/>
                <a:gd name="T35" fmla="*/ 120 h 168"/>
                <a:gd name="T36" fmla="*/ 19 w 69"/>
                <a:gd name="T37" fmla="*/ 130 h 168"/>
                <a:gd name="T38" fmla="*/ 28 w 69"/>
                <a:gd name="T39" fmla="*/ 141 h 168"/>
                <a:gd name="T40" fmla="*/ 39 w 69"/>
                <a:gd name="T41" fmla="*/ 151 h 168"/>
                <a:gd name="T42" fmla="*/ 53 w 69"/>
                <a:gd name="T43" fmla="*/ 161 h 168"/>
                <a:gd name="T44" fmla="*/ 68 w 69"/>
                <a:gd name="T45" fmla="*/ 168 h 168"/>
                <a:gd name="T46" fmla="*/ 68 w 69"/>
                <a:gd name="T47" fmla="*/ 168 h 168"/>
                <a:gd name="T48" fmla="*/ 68 w 69"/>
                <a:gd name="T49" fmla="*/ 167 h 168"/>
                <a:gd name="T50" fmla="*/ 68 w 69"/>
                <a:gd name="T51" fmla="*/ 167 h 168"/>
                <a:gd name="T52" fmla="*/ 69 w 69"/>
                <a:gd name="T53" fmla="*/ 161 h 168"/>
                <a:gd name="T54" fmla="*/ 69 w 69"/>
                <a:gd name="T55" fmla="*/ 158 h 168"/>
                <a:gd name="T56" fmla="*/ 69 w 69"/>
                <a:gd name="T57" fmla="*/ 158 h 168"/>
                <a:gd name="T58" fmla="*/ 56 w 69"/>
                <a:gd name="T59" fmla="*/ 150 h 168"/>
                <a:gd name="T60" fmla="*/ 44 w 69"/>
                <a:gd name="T61" fmla="*/ 142 h 168"/>
                <a:gd name="T62" fmla="*/ 33 w 69"/>
                <a:gd name="T63" fmla="*/ 133 h 168"/>
                <a:gd name="T64" fmla="*/ 25 w 69"/>
                <a:gd name="T65" fmla="*/ 124 h 168"/>
                <a:gd name="T66" fmla="*/ 19 w 69"/>
                <a:gd name="T67" fmla="*/ 114 h 168"/>
                <a:gd name="T68" fmla="*/ 15 w 69"/>
                <a:gd name="T69" fmla="*/ 105 h 168"/>
                <a:gd name="T70" fmla="*/ 12 w 69"/>
                <a:gd name="T71" fmla="*/ 95 h 168"/>
                <a:gd name="T72" fmla="*/ 11 w 69"/>
                <a:gd name="T73" fmla="*/ 84 h 168"/>
                <a:gd name="T74" fmla="*/ 11 w 69"/>
                <a:gd name="T75" fmla="*/ 84 h 168"/>
                <a:gd name="T76" fmla="*/ 12 w 69"/>
                <a:gd name="T77" fmla="*/ 75 h 168"/>
                <a:gd name="T78" fmla="*/ 15 w 69"/>
                <a:gd name="T79" fmla="*/ 64 h 168"/>
                <a:gd name="T80" fmla="*/ 19 w 69"/>
                <a:gd name="T81" fmla="*/ 55 h 168"/>
                <a:gd name="T82" fmla="*/ 25 w 69"/>
                <a:gd name="T83" fmla="*/ 45 h 168"/>
                <a:gd name="T84" fmla="*/ 33 w 69"/>
                <a:gd name="T85" fmla="*/ 35 h 168"/>
                <a:gd name="T86" fmla="*/ 44 w 69"/>
                <a:gd name="T87" fmla="*/ 27 h 168"/>
                <a:gd name="T88" fmla="*/ 56 w 69"/>
                <a:gd name="T89" fmla="*/ 18 h 168"/>
                <a:gd name="T90" fmla="*/ 69 w 69"/>
                <a:gd name="T91" fmla="*/ 10 h 168"/>
                <a:gd name="T92" fmla="*/ 69 w 69"/>
                <a:gd name="T93"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168">
                  <a:moveTo>
                    <a:pt x="69" y="10"/>
                  </a:moveTo>
                  <a:lnTo>
                    <a:pt x="69" y="9"/>
                  </a:lnTo>
                  <a:lnTo>
                    <a:pt x="69" y="9"/>
                  </a:lnTo>
                  <a:lnTo>
                    <a:pt x="68" y="2"/>
                  </a:lnTo>
                  <a:lnTo>
                    <a:pt x="68" y="0"/>
                  </a:lnTo>
                  <a:lnTo>
                    <a:pt x="68" y="0"/>
                  </a:lnTo>
                  <a:lnTo>
                    <a:pt x="53" y="9"/>
                  </a:lnTo>
                  <a:lnTo>
                    <a:pt x="39" y="18"/>
                  </a:lnTo>
                  <a:lnTo>
                    <a:pt x="28" y="27"/>
                  </a:lnTo>
                  <a:lnTo>
                    <a:pt x="18" y="38"/>
                  </a:lnTo>
                  <a:lnTo>
                    <a:pt x="11" y="50"/>
                  </a:lnTo>
                  <a:lnTo>
                    <a:pt x="6" y="60"/>
                  </a:lnTo>
                  <a:lnTo>
                    <a:pt x="2" y="72"/>
                  </a:lnTo>
                  <a:lnTo>
                    <a:pt x="0" y="84"/>
                  </a:lnTo>
                  <a:lnTo>
                    <a:pt x="0" y="84"/>
                  </a:lnTo>
                  <a:lnTo>
                    <a:pt x="2" y="96"/>
                  </a:lnTo>
                  <a:lnTo>
                    <a:pt x="6" y="108"/>
                  </a:lnTo>
                  <a:lnTo>
                    <a:pt x="11" y="120"/>
                  </a:lnTo>
                  <a:lnTo>
                    <a:pt x="19" y="130"/>
                  </a:lnTo>
                  <a:lnTo>
                    <a:pt x="28" y="141"/>
                  </a:lnTo>
                  <a:lnTo>
                    <a:pt x="39" y="151"/>
                  </a:lnTo>
                  <a:lnTo>
                    <a:pt x="53" y="161"/>
                  </a:lnTo>
                  <a:lnTo>
                    <a:pt x="68" y="168"/>
                  </a:lnTo>
                  <a:lnTo>
                    <a:pt x="68" y="168"/>
                  </a:lnTo>
                  <a:lnTo>
                    <a:pt x="68" y="167"/>
                  </a:lnTo>
                  <a:lnTo>
                    <a:pt x="68" y="167"/>
                  </a:lnTo>
                  <a:lnTo>
                    <a:pt x="69" y="161"/>
                  </a:lnTo>
                  <a:lnTo>
                    <a:pt x="69" y="158"/>
                  </a:lnTo>
                  <a:lnTo>
                    <a:pt x="69" y="158"/>
                  </a:lnTo>
                  <a:lnTo>
                    <a:pt x="56" y="150"/>
                  </a:lnTo>
                  <a:lnTo>
                    <a:pt x="44" y="142"/>
                  </a:lnTo>
                  <a:lnTo>
                    <a:pt x="33" y="133"/>
                  </a:lnTo>
                  <a:lnTo>
                    <a:pt x="25" y="124"/>
                  </a:lnTo>
                  <a:lnTo>
                    <a:pt x="19" y="114"/>
                  </a:lnTo>
                  <a:lnTo>
                    <a:pt x="15" y="105"/>
                  </a:lnTo>
                  <a:lnTo>
                    <a:pt x="12" y="95"/>
                  </a:lnTo>
                  <a:lnTo>
                    <a:pt x="11" y="84"/>
                  </a:lnTo>
                  <a:lnTo>
                    <a:pt x="11" y="84"/>
                  </a:lnTo>
                  <a:lnTo>
                    <a:pt x="12" y="75"/>
                  </a:lnTo>
                  <a:lnTo>
                    <a:pt x="15" y="64"/>
                  </a:lnTo>
                  <a:lnTo>
                    <a:pt x="19" y="55"/>
                  </a:lnTo>
                  <a:lnTo>
                    <a:pt x="25" y="45"/>
                  </a:lnTo>
                  <a:lnTo>
                    <a:pt x="33" y="35"/>
                  </a:lnTo>
                  <a:lnTo>
                    <a:pt x="44" y="27"/>
                  </a:lnTo>
                  <a:lnTo>
                    <a:pt x="56" y="18"/>
                  </a:lnTo>
                  <a:lnTo>
                    <a:pt x="69" y="10"/>
                  </a:lnTo>
                  <a:lnTo>
                    <a:pt x="6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96" name="Freeform 47"/>
            <p:cNvSpPr>
              <a:spLocks/>
            </p:cNvSpPr>
            <p:nvPr/>
          </p:nvSpPr>
          <p:spPr bwMode="auto">
            <a:xfrm>
              <a:off x="5167313" y="4022725"/>
              <a:ext cx="263525" cy="307975"/>
            </a:xfrm>
            <a:custGeom>
              <a:avLst/>
              <a:gdLst>
                <a:gd name="T0" fmla="*/ 20 w 166"/>
                <a:gd name="T1" fmla="*/ 111 h 194"/>
                <a:gd name="T2" fmla="*/ 20 w 166"/>
                <a:gd name="T3" fmla="*/ 113 h 194"/>
                <a:gd name="T4" fmla="*/ 20 w 166"/>
                <a:gd name="T5" fmla="*/ 115 h 194"/>
                <a:gd name="T6" fmla="*/ 20 w 166"/>
                <a:gd name="T7" fmla="*/ 116 h 194"/>
                <a:gd name="T8" fmla="*/ 20 w 166"/>
                <a:gd name="T9" fmla="*/ 119 h 194"/>
                <a:gd name="T10" fmla="*/ 21 w 166"/>
                <a:gd name="T11" fmla="*/ 127 h 194"/>
                <a:gd name="T12" fmla="*/ 24 w 166"/>
                <a:gd name="T13" fmla="*/ 144 h 194"/>
                <a:gd name="T14" fmla="*/ 31 w 166"/>
                <a:gd name="T15" fmla="*/ 177 h 194"/>
                <a:gd name="T16" fmla="*/ 38 w 166"/>
                <a:gd name="T17" fmla="*/ 194 h 194"/>
                <a:gd name="T18" fmla="*/ 43 w 166"/>
                <a:gd name="T19" fmla="*/ 179 h 194"/>
                <a:gd name="T20" fmla="*/ 31 w 166"/>
                <a:gd name="T21" fmla="*/ 124 h 194"/>
                <a:gd name="T22" fmla="*/ 30 w 166"/>
                <a:gd name="T23" fmla="*/ 121 h 194"/>
                <a:gd name="T24" fmla="*/ 30 w 166"/>
                <a:gd name="T25" fmla="*/ 119 h 194"/>
                <a:gd name="T26" fmla="*/ 30 w 166"/>
                <a:gd name="T27" fmla="*/ 116 h 194"/>
                <a:gd name="T28" fmla="*/ 30 w 166"/>
                <a:gd name="T29" fmla="*/ 116 h 194"/>
                <a:gd name="T30" fmla="*/ 30 w 166"/>
                <a:gd name="T31" fmla="*/ 113 h 194"/>
                <a:gd name="T32" fmla="*/ 30 w 166"/>
                <a:gd name="T33" fmla="*/ 108 h 194"/>
                <a:gd name="T34" fmla="*/ 30 w 166"/>
                <a:gd name="T35" fmla="*/ 107 h 194"/>
                <a:gd name="T36" fmla="*/ 29 w 166"/>
                <a:gd name="T37" fmla="*/ 104 h 194"/>
                <a:gd name="T38" fmla="*/ 30 w 166"/>
                <a:gd name="T39" fmla="*/ 83 h 194"/>
                <a:gd name="T40" fmla="*/ 31 w 166"/>
                <a:gd name="T41" fmla="*/ 83 h 194"/>
                <a:gd name="T42" fmla="*/ 34 w 166"/>
                <a:gd name="T43" fmla="*/ 82 h 194"/>
                <a:gd name="T44" fmla="*/ 42 w 166"/>
                <a:gd name="T45" fmla="*/ 79 h 194"/>
                <a:gd name="T46" fmla="*/ 53 w 166"/>
                <a:gd name="T47" fmla="*/ 65 h 194"/>
                <a:gd name="T48" fmla="*/ 55 w 166"/>
                <a:gd name="T49" fmla="*/ 55 h 194"/>
                <a:gd name="T50" fmla="*/ 54 w 166"/>
                <a:gd name="T51" fmla="*/ 51 h 194"/>
                <a:gd name="T52" fmla="*/ 51 w 166"/>
                <a:gd name="T53" fmla="*/ 42 h 194"/>
                <a:gd name="T54" fmla="*/ 49 w 166"/>
                <a:gd name="T55" fmla="*/ 38 h 194"/>
                <a:gd name="T56" fmla="*/ 47 w 166"/>
                <a:gd name="T57" fmla="*/ 37 h 194"/>
                <a:gd name="T58" fmla="*/ 45 w 166"/>
                <a:gd name="T59" fmla="*/ 36 h 194"/>
                <a:gd name="T60" fmla="*/ 59 w 166"/>
                <a:gd name="T61" fmla="*/ 21 h 194"/>
                <a:gd name="T62" fmla="*/ 64 w 166"/>
                <a:gd name="T63" fmla="*/ 17 h 194"/>
                <a:gd name="T64" fmla="*/ 84 w 166"/>
                <a:gd name="T65" fmla="*/ 11 h 194"/>
                <a:gd name="T66" fmla="*/ 107 w 166"/>
                <a:gd name="T67" fmla="*/ 11 h 194"/>
                <a:gd name="T68" fmla="*/ 130 w 166"/>
                <a:gd name="T69" fmla="*/ 17 h 194"/>
                <a:gd name="T70" fmla="*/ 157 w 166"/>
                <a:gd name="T71" fmla="*/ 30 h 194"/>
                <a:gd name="T72" fmla="*/ 163 w 166"/>
                <a:gd name="T73" fmla="*/ 25 h 194"/>
                <a:gd name="T74" fmla="*/ 165 w 166"/>
                <a:gd name="T75" fmla="*/ 25 h 194"/>
                <a:gd name="T76" fmla="*/ 166 w 166"/>
                <a:gd name="T77" fmla="*/ 24 h 194"/>
                <a:gd name="T78" fmla="*/ 136 w 166"/>
                <a:gd name="T79" fmla="*/ 8 h 194"/>
                <a:gd name="T80" fmla="*/ 108 w 166"/>
                <a:gd name="T81" fmla="*/ 0 h 194"/>
                <a:gd name="T82" fmla="*/ 82 w 166"/>
                <a:gd name="T83" fmla="*/ 0 h 194"/>
                <a:gd name="T84" fmla="*/ 59 w 166"/>
                <a:gd name="T85" fmla="*/ 8 h 194"/>
                <a:gd name="T86" fmla="*/ 53 w 166"/>
                <a:gd name="T87" fmla="*/ 13 h 194"/>
                <a:gd name="T88" fmla="*/ 42 w 166"/>
                <a:gd name="T89" fmla="*/ 24 h 194"/>
                <a:gd name="T90" fmla="*/ 37 w 166"/>
                <a:gd name="T91" fmla="*/ 30 h 194"/>
                <a:gd name="T92" fmla="*/ 34 w 166"/>
                <a:gd name="T93" fmla="*/ 30 h 194"/>
                <a:gd name="T94" fmla="*/ 33 w 166"/>
                <a:gd name="T95" fmla="*/ 29 h 194"/>
                <a:gd name="T96" fmla="*/ 28 w 166"/>
                <a:gd name="T97" fmla="*/ 29 h 194"/>
                <a:gd name="T98" fmla="*/ 17 w 166"/>
                <a:gd name="T99" fmla="*/ 30 h 194"/>
                <a:gd name="T100" fmla="*/ 8 w 166"/>
                <a:gd name="T101" fmla="*/ 37 h 194"/>
                <a:gd name="T102" fmla="*/ 2 w 166"/>
                <a:gd name="T103" fmla="*/ 45 h 194"/>
                <a:gd name="T104" fmla="*/ 0 w 166"/>
                <a:gd name="T105" fmla="*/ 55 h 194"/>
                <a:gd name="T106" fmla="*/ 1 w 166"/>
                <a:gd name="T107" fmla="*/ 63 h 194"/>
                <a:gd name="T108" fmla="*/ 9 w 166"/>
                <a:gd name="T109" fmla="*/ 76 h 194"/>
                <a:gd name="T110" fmla="*/ 16 w 166"/>
                <a:gd name="T111" fmla="*/ 80 h 194"/>
                <a:gd name="T112" fmla="*/ 18 w 166"/>
                <a:gd name="T113" fmla="*/ 82 h 194"/>
                <a:gd name="T114" fmla="*/ 20 w 166"/>
                <a:gd name="T115" fmla="*/ 82 h 194"/>
                <a:gd name="T116" fmla="*/ 20 w 166"/>
                <a:gd name="T117" fmla="*/ 108 h 194"/>
                <a:gd name="T118" fmla="*/ 20 w 166"/>
                <a:gd name="T119" fmla="*/ 108 h 194"/>
                <a:gd name="T120" fmla="*/ 20 w 166"/>
                <a:gd name="T121" fmla="*/ 109 h 194"/>
                <a:gd name="T122" fmla="*/ 20 w 166"/>
                <a:gd name="T123" fmla="*/ 11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6" h="194">
                  <a:moveTo>
                    <a:pt x="20" y="111"/>
                  </a:moveTo>
                  <a:lnTo>
                    <a:pt x="20" y="111"/>
                  </a:lnTo>
                  <a:lnTo>
                    <a:pt x="20" y="113"/>
                  </a:lnTo>
                  <a:lnTo>
                    <a:pt x="20" y="113"/>
                  </a:lnTo>
                  <a:lnTo>
                    <a:pt x="20" y="115"/>
                  </a:lnTo>
                  <a:lnTo>
                    <a:pt x="20" y="115"/>
                  </a:lnTo>
                  <a:lnTo>
                    <a:pt x="20" y="116"/>
                  </a:lnTo>
                  <a:lnTo>
                    <a:pt x="20" y="116"/>
                  </a:lnTo>
                  <a:lnTo>
                    <a:pt x="20" y="119"/>
                  </a:lnTo>
                  <a:lnTo>
                    <a:pt x="20" y="119"/>
                  </a:lnTo>
                  <a:lnTo>
                    <a:pt x="21" y="124"/>
                  </a:lnTo>
                  <a:lnTo>
                    <a:pt x="21" y="127"/>
                  </a:lnTo>
                  <a:lnTo>
                    <a:pt x="21" y="127"/>
                  </a:lnTo>
                  <a:lnTo>
                    <a:pt x="24" y="144"/>
                  </a:lnTo>
                  <a:lnTo>
                    <a:pt x="28" y="160"/>
                  </a:lnTo>
                  <a:lnTo>
                    <a:pt x="31" y="177"/>
                  </a:lnTo>
                  <a:lnTo>
                    <a:pt x="38" y="194"/>
                  </a:lnTo>
                  <a:lnTo>
                    <a:pt x="38" y="194"/>
                  </a:lnTo>
                  <a:lnTo>
                    <a:pt x="43" y="179"/>
                  </a:lnTo>
                  <a:lnTo>
                    <a:pt x="43" y="179"/>
                  </a:lnTo>
                  <a:lnTo>
                    <a:pt x="35" y="152"/>
                  </a:lnTo>
                  <a:lnTo>
                    <a:pt x="31" y="124"/>
                  </a:lnTo>
                  <a:lnTo>
                    <a:pt x="31" y="124"/>
                  </a:lnTo>
                  <a:lnTo>
                    <a:pt x="30" y="121"/>
                  </a:lnTo>
                  <a:lnTo>
                    <a:pt x="30" y="121"/>
                  </a:lnTo>
                  <a:lnTo>
                    <a:pt x="30" y="119"/>
                  </a:lnTo>
                  <a:lnTo>
                    <a:pt x="30" y="119"/>
                  </a:lnTo>
                  <a:lnTo>
                    <a:pt x="30" y="116"/>
                  </a:lnTo>
                  <a:lnTo>
                    <a:pt x="30" y="116"/>
                  </a:lnTo>
                  <a:lnTo>
                    <a:pt x="30" y="116"/>
                  </a:lnTo>
                  <a:lnTo>
                    <a:pt x="30" y="116"/>
                  </a:lnTo>
                  <a:lnTo>
                    <a:pt x="30" y="113"/>
                  </a:lnTo>
                  <a:lnTo>
                    <a:pt x="30" y="113"/>
                  </a:lnTo>
                  <a:lnTo>
                    <a:pt x="30" y="108"/>
                  </a:lnTo>
                  <a:lnTo>
                    <a:pt x="30" y="108"/>
                  </a:lnTo>
                  <a:lnTo>
                    <a:pt x="30" y="107"/>
                  </a:lnTo>
                  <a:lnTo>
                    <a:pt x="30" y="107"/>
                  </a:lnTo>
                  <a:lnTo>
                    <a:pt x="29" y="104"/>
                  </a:lnTo>
                  <a:lnTo>
                    <a:pt x="29" y="104"/>
                  </a:lnTo>
                  <a:lnTo>
                    <a:pt x="30" y="83"/>
                  </a:lnTo>
                  <a:lnTo>
                    <a:pt x="30" y="83"/>
                  </a:lnTo>
                  <a:lnTo>
                    <a:pt x="31" y="83"/>
                  </a:lnTo>
                  <a:lnTo>
                    <a:pt x="31" y="83"/>
                  </a:lnTo>
                  <a:lnTo>
                    <a:pt x="34" y="82"/>
                  </a:lnTo>
                  <a:lnTo>
                    <a:pt x="34" y="82"/>
                  </a:lnTo>
                  <a:lnTo>
                    <a:pt x="42" y="79"/>
                  </a:lnTo>
                  <a:lnTo>
                    <a:pt x="49" y="73"/>
                  </a:lnTo>
                  <a:lnTo>
                    <a:pt x="53" y="65"/>
                  </a:lnTo>
                  <a:lnTo>
                    <a:pt x="54" y="61"/>
                  </a:lnTo>
                  <a:lnTo>
                    <a:pt x="55" y="55"/>
                  </a:lnTo>
                  <a:lnTo>
                    <a:pt x="55" y="55"/>
                  </a:lnTo>
                  <a:lnTo>
                    <a:pt x="54" y="51"/>
                  </a:lnTo>
                  <a:lnTo>
                    <a:pt x="53" y="46"/>
                  </a:lnTo>
                  <a:lnTo>
                    <a:pt x="51" y="42"/>
                  </a:lnTo>
                  <a:lnTo>
                    <a:pt x="49" y="38"/>
                  </a:lnTo>
                  <a:lnTo>
                    <a:pt x="49" y="38"/>
                  </a:lnTo>
                  <a:lnTo>
                    <a:pt x="47" y="37"/>
                  </a:lnTo>
                  <a:lnTo>
                    <a:pt x="47" y="37"/>
                  </a:lnTo>
                  <a:lnTo>
                    <a:pt x="45" y="36"/>
                  </a:lnTo>
                  <a:lnTo>
                    <a:pt x="45" y="36"/>
                  </a:lnTo>
                  <a:lnTo>
                    <a:pt x="54" y="25"/>
                  </a:lnTo>
                  <a:lnTo>
                    <a:pt x="59" y="21"/>
                  </a:lnTo>
                  <a:lnTo>
                    <a:pt x="64" y="17"/>
                  </a:lnTo>
                  <a:lnTo>
                    <a:pt x="64" y="17"/>
                  </a:lnTo>
                  <a:lnTo>
                    <a:pt x="74" y="13"/>
                  </a:lnTo>
                  <a:lnTo>
                    <a:pt x="84" y="11"/>
                  </a:lnTo>
                  <a:lnTo>
                    <a:pt x="95" y="9"/>
                  </a:lnTo>
                  <a:lnTo>
                    <a:pt x="107" y="11"/>
                  </a:lnTo>
                  <a:lnTo>
                    <a:pt x="118" y="13"/>
                  </a:lnTo>
                  <a:lnTo>
                    <a:pt x="130" y="17"/>
                  </a:lnTo>
                  <a:lnTo>
                    <a:pt x="144" y="22"/>
                  </a:lnTo>
                  <a:lnTo>
                    <a:pt x="157" y="30"/>
                  </a:lnTo>
                  <a:lnTo>
                    <a:pt x="157" y="30"/>
                  </a:lnTo>
                  <a:lnTo>
                    <a:pt x="163" y="25"/>
                  </a:lnTo>
                  <a:lnTo>
                    <a:pt x="165" y="25"/>
                  </a:lnTo>
                  <a:lnTo>
                    <a:pt x="165" y="25"/>
                  </a:lnTo>
                  <a:lnTo>
                    <a:pt x="166" y="24"/>
                  </a:lnTo>
                  <a:lnTo>
                    <a:pt x="166" y="24"/>
                  </a:lnTo>
                  <a:lnTo>
                    <a:pt x="150" y="16"/>
                  </a:lnTo>
                  <a:lnTo>
                    <a:pt x="136" y="8"/>
                  </a:lnTo>
                  <a:lnTo>
                    <a:pt x="121" y="4"/>
                  </a:lnTo>
                  <a:lnTo>
                    <a:pt x="108" y="0"/>
                  </a:lnTo>
                  <a:lnTo>
                    <a:pt x="95" y="0"/>
                  </a:lnTo>
                  <a:lnTo>
                    <a:pt x="82" y="0"/>
                  </a:lnTo>
                  <a:lnTo>
                    <a:pt x="70" y="3"/>
                  </a:lnTo>
                  <a:lnTo>
                    <a:pt x="59" y="8"/>
                  </a:lnTo>
                  <a:lnTo>
                    <a:pt x="59" y="8"/>
                  </a:lnTo>
                  <a:lnTo>
                    <a:pt x="53" y="13"/>
                  </a:lnTo>
                  <a:lnTo>
                    <a:pt x="47" y="17"/>
                  </a:lnTo>
                  <a:lnTo>
                    <a:pt x="42" y="24"/>
                  </a:lnTo>
                  <a:lnTo>
                    <a:pt x="37" y="30"/>
                  </a:lnTo>
                  <a:lnTo>
                    <a:pt x="37" y="30"/>
                  </a:lnTo>
                  <a:lnTo>
                    <a:pt x="34" y="30"/>
                  </a:lnTo>
                  <a:lnTo>
                    <a:pt x="34" y="30"/>
                  </a:lnTo>
                  <a:lnTo>
                    <a:pt x="33" y="29"/>
                  </a:lnTo>
                  <a:lnTo>
                    <a:pt x="33" y="29"/>
                  </a:lnTo>
                  <a:lnTo>
                    <a:pt x="28" y="29"/>
                  </a:lnTo>
                  <a:lnTo>
                    <a:pt x="28" y="29"/>
                  </a:lnTo>
                  <a:lnTo>
                    <a:pt x="22" y="29"/>
                  </a:lnTo>
                  <a:lnTo>
                    <a:pt x="17" y="30"/>
                  </a:lnTo>
                  <a:lnTo>
                    <a:pt x="13" y="33"/>
                  </a:lnTo>
                  <a:lnTo>
                    <a:pt x="8" y="37"/>
                  </a:lnTo>
                  <a:lnTo>
                    <a:pt x="5" y="41"/>
                  </a:lnTo>
                  <a:lnTo>
                    <a:pt x="2" y="45"/>
                  </a:lnTo>
                  <a:lnTo>
                    <a:pt x="1" y="50"/>
                  </a:lnTo>
                  <a:lnTo>
                    <a:pt x="0" y="55"/>
                  </a:lnTo>
                  <a:lnTo>
                    <a:pt x="0" y="55"/>
                  </a:lnTo>
                  <a:lnTo>
                    <a:pt x="1" y="63"/>
                  </a:lnTo>
                  <a:lnTo>
                    <a:pt x="5" y="71"/>
                  </a:lnTo>
                  <a:lnTo>
                    <a:pt x="9" y="76"/>
                  </a:lnTo>
                  <a:lnTo>
                    <a:pt x="16" y="80"/>
                  </a:lnTo>
                  <a:lnTo>
                    <a:pt x="16" y="80"/>
                  </a:lnTo>
                  <a:lnTo>
                    <a:pt x="18" y="82"/>
                  </a:lnTo>
                  <a:lnTo>
                    <a:pt x="18" y="82"/>
                  </a:lnTo>
                  <a:lnTo>
                    <a:pt x="20" y="82"/>
                  </a:lnTo>
                  <a:lnTo>
                    <a:pt x="20" y="82"/>
                  </a:lnTo>
                  <a:lnTo>
                    <a:pt x="20" y="95"/>
                  </a:lnTo>
                  <a:lnTo>
                    <a:pt x="20" y="108"/>
                  </a:lnTo>
                  <a:lnTo>
                    <a:pt x="20" y="108"/>
                  </a:lnTo>
                  <a:lnTo>
                    <a:pt x="20" y="108"/>
                  </a:lnTo>
                  <a:lnTo>
                    <a:pt x="20" y="108"/>
                  </a:lnTo>
                  <a:lnTo>
                    <a:pt x="20" y="109"/>
                  </a:lnTo>
                  <a:lnTo>
                    <a:pt x="20" y="109"/>
                  </a:lnTo>
                  <a:lnTo>
                    <a:pt x="20" y="111"/>
                  </a:lnTo>
                  <a:lnTo>
                    <a:pt x="2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97" name="Freeform 48"/>
            <p:cNvSpPr>
              <a:spLocks/>
            </p:cNvSpPr>
            <p:nvPr/>
          </p:nvSpPr>
          <p:spPr bwMode="auto">
            <a:xfrm>
              <a:off x="5199063" y="4022725"/>
              <a:ext cx="476250" cy="633413"/>
            </a:xfrm>
            <a:custGeom>
              <a:avLst/>
              <a:gdLst>
                <a:gd name="T0" fmla="*/ 138 w 300"/>
                <a:gd name="T1" fmla="*/ 369 h 399"/>
                <a:gd name="T2" fmla="*/ 112 w 300"/>
                <a:gd name="T3" fmla="*/ 382 h 399"/>
                <a:gd name="T4" fmla="*/ 80 w 300"/>
                <a:gd name="T5" fmla="*/ 389 h 399"/>
                <a:gd name="T6" fmla="*/ 69 w 300"/>
                <a:gd name="T7" fmla="*/ 389 h 399"/>
                <a:gd name="T8" fmla="*/ 55 w 300"/>
                <a:gd name="T9" fmla="*/ 386 h 399"/>
                <a:gd name="T10" fmla="*/ 29 w 300"/>
                <a:gd name="T11" fmla="*/ 369 h 399"/>
                <a:gd name="T12" fmla="*/ 11 w 300"/>
                <a:gd name="T13" fmla="*/ 324 h 399"/>
                <a:gd name="T14" fmla="*/ 10 w 300"/>
                <a:gd name="T15" fmla="*/ 295 h 399"/>
                <a:gd name="T16" fmla="*/ 10 w 300"/>
                <a:gd name="T17" fmla="*/ 291 h 399"/>
                <a:gd name="T18" fmla="*/ 10 w 300"/>
                <a:gd name="T19" fmla="*/ 281 h 399"/>
                <a:gd name="T20" fmla="*/ 10 w 300"/>
                <a:gd name="T21" fmla="*/ 278 h 399"/>
                <a:gd name="T22" fmla="*/ 11 w 300"/>
                <a:gd name="T23" fmla="*/ 276 h 399"/>
                <a:gd name="T24" fmla="*/ 26 w 300"/>
                <a:gd name="T25" fmla="*/ 214 h 399"/>
                <a:gd name="T26" fmla="*/ 30 w 300"/>
                <a:gd name="T27" fmla="*/ 199 h 399"/>
                <a:gd name="T28" fmla="*/ 31 w 300"/>
                <a:gd name="T29" fmla="*/ 196 h 399"/>
                <a:gd name="T30" fmla="*/ 33 w 300"/>
                <a:gd name="T31" fmla="*/ 194 h 399"/>
                <a:gd name="T32" fmla="*/ 56 w 300"/>
                <a:gd name="T33" fmla="*/ 145 h 399"/>
                <a:gd name="T34" fmla="*/ 91 w 300"/>
                <a:gd name="T35" fmla="*/ 96 h 399"/>
                <a:gd name="T36" fmla="*/ 100 w 300"/>
                <a:gd name="T37" fmla="*/ 84 h 399"/>
                <a:gd name="T38" fmla="*/ 104 w 300"/>
                <a:gd name="T39" fmla="*/ 80 h 399"/>
                <a:gd name="T40" fmla="*/ 125 w 300"/>
                <a:gd name="T41" fmla="*/ 59 h 399"/>
                <a:gd name="T42" fmla="*/ 146 w 300"/>
                <a:gd name="T43" fmla="*/ 41 h 399"/>
                <a:gd name="T44" fmla="*/ 150 w 300"/>
                <a:gd name="T45" fmla="*/ 38 h 399"/>
                <a:gd name="T46" fmla="*/ 158 w 300"/>
                <a:gd name="T47" fmla="*/ 33 h 399"/>
                <a:gd name="T48" fmla="*/ 162 w 300"/>
                <a:gd name="T49" fmla="*/ 30 h 399"/>
                <a:gd name="T50" fmla="*/ 201 w 300"/>
                <a:gd name="T51" fmla="*/ 13 h 399"/>
                <a:gd name="T52" fmla="*/ 246 w 300"/>
                <a:gd name="T53" fmla="*/ 13 h 399"/>
                <a:gd name="T54" fmla="*/ 263 w 300"/>
                <a:gd name="T55" fmla="*/ 22 h 399"/>
                <a:gd name="T56" fmla="*/ 271 w 300"/>
                <a:gd name="T57" fmla="*/ 30 h 399"/>
                <a:gd name="T58" fmla="*/ 276 w 300"/>
                <a:gd name="T59" fmla="*/ 40 h 399"/>
                <a:gd name="T60" fmla="*/ 282 w 300"/>
                <a:gd name="T61" fmla="*/ 50 h 399"/>
                <a:gd name="T62" fmla="*/ 286 w 300"/>
                <a:gd name="T63" fmla="*/ 62 h 399"/>
                <a:gd name="T64" fmla="*/ 288 w 300"/>
                <a:gd name="T65" fmla="*/ 75 h 399"/>
                <a:gd name="T66" fmla="*/ 290 w 300"/>
                <a:gd name="T67" fmla="*/ 90 h 399"/>
                <a:gd name="T68" fmla="*/ 291 w 300"/>
                <a:gd name="T69" fmla="*/ 104 h 399"/>
                <a:gd name="T70" fmla="*/ 300 w 300"/>
                <a:gd name="T71" fmla="*/ 108 h 399"/>
                <a:gd name="T72" fmla="*/ 295 w 300"/>
                <a:gd name="T73" fmla="*/ 59 h 399"/>
                <a:gd name="T74" fmla="*/ 270 w 300"/>
                <a:gd name="T75" fmla="*/ 15 h 399"/>
                <a:gd name="T76" fmla="*/ 237 w 300"/>
                <a:gd name="T77" fmla="*/ 0 h 399"/>
                <a:gd name="T78" fmla="*/ 183 w 300"/>
                <a:gd name="T79" fmla="*/ 8 h 399"/>
                <a:gd name="T80" fmla="*/ 154 w 300"/>
                <a:gd name="T81" fmla="*/ 24 h 399"/>
                <a:gd name="T82" fmla="*/ 151 w 300"/>
                <a:gd name="T83" fmla="*/ 25 h 399"/>
                <a:gd name="T84" fmla="*/ 147 w 300"/>
                <a:gd name="T85" fmla="*/ 28 h 399"/>
                <a:gd name="T86" fmla="*/ 141 w 300"/>
                <a:gd name="T87" fmla="*/ 33 h 399"/>
                <a:gd name="T88" fmla="*/ 137 w 300"/>
                <a:gd name="T89" fmla="*/ 36 h 399"/>
                <a:gd name="T90" fmla="*/ 85 w 300"/>
                <a:gd name="T91" fmla="*/ 86 h 399"/>
                <a:gd name="T92" fmla="*/ 72 w 300"/>
                <a:gd name="T93" fmla="*/ 103 h 399"/>
                <a:gd name="T94" fmla="*/ 47 w 300"/>
                <a:gd name="T95" fmla="*/ 141 h 399"/>
                <a:gd name="T96" fmla="*/ 26 w 300"/>
                <a:gd name="T97" fmla="*/ 183 h 399"/>
                <a:gd name="T98" fmla="*/ 21 w 300"/>
                <a:gd name="T99" fmla="*/ 196 h 399"/>
                <a:gd name="T100" fmla="*/ 19 w 300"/>
                <a:gd name="T101" fmla="*/ 199 h 399"/>
                <a:gd name="T102" fmla="*/ 18 w 300"/>
                <a:gd name="T103" fmla="*/ 204 h 399"/>
                <a:gd name="T104" fmla="*/ 1 w 300"/>
                <a:gd name="T105" fmla="*/ 273 h 399"/>
                <a:gd name="T106" fmla="*/ 0 w 300"/>
                <a:gd name="T107" fmla="*/ 282 h 399"/>
                <a:gd name="T108" fmla="*/ 0 w 300"/>
                <a:gd name="T109" fmla="*/ 287 h 399"/>
                <a:gd name="T110" fmla="*/ 0 w 300"/>
                <a:gd name="T111" fmla="*/ 291 h 399"/>
                <a:gd name="T112" fmla="*/ 9 w 300"/>
                <a:gd name="T113" fmla="*/ 353 h 399"/>
                <a:gd name="T114" fmla="*/ 39 w 300"/>
                <a:gd name="T115" fmla="*/ 390 h 399"/>
                <a:gd name="T116" fmla="*/ 64 w 300"/>
                <a:gd name="T117" fmla="*/ 399 h 399"/>
                <a:gd name="T118" fmla="*/ 109 w 300"/>
                <a:gd name="T119" fmla="*/ 393 h 399"/>
                <a:gd name="T120" fmla="*/ 145 w 300"/>
                <a:gd name="T121" fmla="*/ 37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0" h="399">
                  <a:moveTo>
                    <a:pt x="139" y="370"/>
                  </a:moveTo>
                  <a:lnTo>
                    <a:pt x="139" y="370"/>
                  </a:lnTo>
                  <a:lnTo>
                    <a:pt x="138" y="369"/>
                  </a:lnTo>
                  <a:lnTo>
                    <a:pt x="138" y="369"/>
                  </a:lnTo>
                  <a:lnTo>
                    <a:pt x="137" y="369"/>
                  </a:lnTo>
                  <a:lnTo>
                    <a:pt x="137" y="369"/>
                  </a:lnTo>
                  <a:lnTo>
                    <a:pt x="124" y="376"/>
                  </a:lnTo>
                  <a:lnTo>
                    <a:pt x="112" y="382"/>
                  </a:lnTo>
                  <a:lnTo>
                    <a:pt x="98" y="386"/>
                  </a:lnTo>
                  <a:lnTo>
                    <a:pt x="88" y="389"/>
                  </a:lnTo>
                  <a:lnTo>
                    <a:pt x="88" y="389"/>
                  </a:lnTo>
                  <a:lnTo>
                    <a:pt x="80" y="389"/>
                  </a:lnTo>
                  <a:lnTo>
                    <a:pt x="80" y="389"/>
                  </a:lnTo>
                  <a:lnTo>
                    <a:pt x="75" y="390"/>
                  </a:lnTo>
                  <a:lnTo>
                    <a:pt x="75" y="390"/>
                  </a:lnTo>
                  <a:lnTo>
                    <a:pt x="69" y="389"/>
                  </a:lnTo>
                  <a:lnTo>
                    <a:pt x="69" y="389"/>
                  </a:lnTo>
                  <a:lnTo>
                    <a:pt x="67" y="389"/>
                  </a:lnTo>
                  <a:lnTo>
                    <a:pt x="67" y="389"/>
                  </a:lnTo>
                  <a:lnTo>
                    <a:pt x="55" y="386"/>
                  </a:lnTo>
                  <a:lnTo>
                    <a:pt x="44" y="382"/>
                  </a:lnTo>
                  <a:lnTo>
                    <a:pt x="44" y="382"/>
                  </a:lnTo>
                  <a:lnTo>
                    <a:pt x="37" y="376"/>
                  </a:lnTo>
                  <a:lnTo>
                    <a:pt x="29" y="369"/>
                  </a:lnTo>
                  <a:lnTo>
                    <a:pt x="22" y="360"/>
                  </a:lnTo>
                  <a:lnTo>
                    <a:pt x="18" y="349"/>
                  </a:lnTo>
                  <a:lnTo>
                    <a:pt x="14" y="338"/>
                  </a:lnTo>
                  <a:lnTo>
                    <a:pt x="11" y="324"/>
                  </a:lnTo>
                  <a:lnTo>
                    <a:pt x="10" y="310"/>
                  </a:lnTo>
                  <a:lnTo>
                    <a:pt x="10" y="295"/>
                  </a:lnTo>
                  <a:lnTo>
                    <a:pt x="10" y="295"/>
                  </a:lnTo>
                  <a:lnTo>
                    <a:pt x="10" y="295"/>
                  </a:lnTo>
                  <a:lnTo>
                    <a:pt x="9" y="295"/>
                  </a:lnTo>
                  <a:lnTo>
                    <a:pt x="10" y="293"/>
                  </a:lnTo>
                  <a:lnTo>
                    <a:pt x="10" y="291"/>
                  </a:lnTo>
                  <a:lnTo>
                    <a:pt x="10" y="291"/>
                  </a:lnTo>
                  <a:lnTo>
                    <a:pt x="10" y="283"/>
                  </a:lnTo>
                  <a:lnTo>
                    <a:pt x="10" y="283"/>
                  </a:lnTo>
                  <a:lnTo>
                    <a:pt x="10" y="281"/>
                  </a:lnTo>
                  <a:lnTo>
                    <a:pt x="10" y="281"/>
                  </a:lnTo>
                  <a:lnTo>
                    <a:pt x="10" y="280"/>
                  </a:lnTo>
                  <a:lnTo>
                    <a:pt x="10" y="280"/>
                  </a:lnTo>
                  <a:lnTo>
                    <a:pt x="10" y="278"/>
                  </a:lnTo>
                  <a:lnTo>
                    <a:pt x="10" y="278"/>
                  </a:lnTo>
                  <a:lnTo>
                    <a:pt x="10" y="276"/>
                  </a:lnTo>
                  <a:lnTo>
                    <a:pt x="11" y="276"/>
                  </a:lnTo>
                  <a:lnTo>
                    <a:pt x="11" y="276"/>
                  </a:lnTo>
                  <a:lnTo>
                    <a:pt x="11" y="276"/>
                  </a:lnTo>
                  <a:lnTo>
                    <a:pt x="13" y="260"/>
                  </a:lnTo>
                  <a:lnTo>
                    <a:pt x="17" y="245"/>
                  </a:lnTo>
                  <a:lnTo>
                    <a:pt x="21" y="229"/>
                  </a:lnTo>
                  <a:lnTo>
                    <a:pt x="26" y="214"/>
                  </a:lnTo>
                  <a:lnTo>
                    <a:pt x="26" y="214"/>
                  </a:lnTo>
                  <a:lnTo>
                    <a:pt x="30" y="202"/>
                  </a:lnTo>
                  <a:lnTo>
                    <a:pt x="30" y="202"/>
                  </a:lnTo>
                  <a:lnTo>
                    <a:pt x="30" y="199"/>
                  </a:lnTo>
                  <a:lnTo>
                    <a:pt x="30" y="199"/>
                  </a:lnTo>
                  <a:lnTo>
                    <a:pt x="30" y="199"/>
                  </a:lnTo>
                  <a:lnTo>
                    <a:pt x="30" y="199"/>
                  </a:lnTo>
                  <a:lnTo>
                    <a:pt x="31" y="196"/>
                  </a:lnTo>
                  <a:lnTo>
                    <a:pt x="31" y="196"/>
                  </a:lnTo>
                  <a:lnTo>
                    <a:pt x="31" y="196"/>
                  </a:lnTo>
                  <a:lnTo>
                    <a:pt x="31" y="196"/>
                  </a:lnTo>
                  <a:lnTo>
                    <a:pt x="33" y="194"/>
                  </a:lnTo>
                  <a:lnTo>
                    <a:pt x="33" y="194"/>
                  </a:lnTo>
                  <a:lnTo>
                    <a:pt x="43" y="170"/>
                  </a:lnTo>
                  <a:lnTo>
                    <a:pt x="56" y="145"/>
                  </a:lnTo>
                  <a:lnTo>
                    <a:pt x="56" y="145"/>
                  </a:lnTo>
                  <a:lnTo>
                    <a:pt x="71" y="123"/>
                  </a:lnTo>
                  <a:lnTo>
                    <a:pt x="87" y="102"/>
                  </a:lnTo>
                  <a:lnTo>
                    <a:pt x="87" y="102"/>
                  </a:lnTo>
                  <a:lnTo>
                    <a:pt x="91" y="96"/>
                  </a:lnTo>
                  <a:lnTo>
                    <a:pt x="91" y="96"/>
                  </a:lnTo>
                  <a:lnTo>
                    <a:pt x="91" y="95"/>
                  </a:lnTo>
                  <a:lnTo>
                    <a:pt x="91" y="95"/>
                  </a:lnTo>
                  <a:lnTo>
                    <a:pt x="100" y="84"/>
                  </a:lnTo>
                  <a:lnTo>
                    <a:pt x="100" y="84"/>
                  </a:lnTo>
                  <a:lnTo>
                    <a:pt x="102" y="80"/>
                  </a:lnTo>
                  <a:lnTo>
                    <a:pt x="104" y="80"/>
                  </a:lnTo>
                  <a:lnTo>
                    <a:pt x="104" y="80"/>
                  </a:lnTo>
                  <a:lnTo>
                    <a:pt x="104" y="80"/>
                  </a:lnTo>
                  <a:lnTo>
                    <a:pt x="104" y="80"/>
                  </a:lnTo>
                  <a:lnTo>
                    <a:pt x="104" y="80"/>
                  </a:lnTo>
                  <a:lnTo>
                    <a:pt x="125" y="59"/>
                  </a:lnTo>
                  <a:lnTo>
                    <a:pt x="125" y="59"/>
                  </a:lnTo>
                  <a:lnTo>
                    <a:pt x="125" y="58"/>
                  </a:lnTo>
                  <a:lnTo>
                    <a:pt x="125" y="58"/>
                  </a:lnTo>
                  <a:lnTo>
                    <a:pt x="146" y="41"/>
                  </a:lnTo>
                  <a:lnTo>
                    <a:pt x="146" y="41"/>
                  </a:lnTo>
                  <a:lnTo>
                    <a:pt x="147" y="40"/>
                  </a:lnTo>
                  <a:lnTo>
                    <a:pt x="147" y="40"/>
                  </a:lnTo>
                  <a:lnTo>
                    <a:pt x="150" y="38"/>
                  </a:lnTo>
                  <a:lnTo>
                    <a:pt x="150" y="38"/>
                  </a:lnTo>
                  <a:lnTo>
                    <a:pt x="153" y="37"/>
                  </a:lnTo>
                  <a:lnTo>
                    <a:pt x="153" y="37"/>
                  </a:lnTo>
                  <a:lnTo>
                    <a:pt x="158" y="33"/>
                  </a:lnTo>
                  <a:lnTo>
                    <a:pt x="158" y="33"/>
                  </a:lnTo>
                  <a:lnTo>
                    <a:pt x="160" y="32"/>
                  </a:lnTo>
                  <a:lnTo>
                    <a:pt x="160" y="32"/>
                  </a:lnTo>
                  <a:lnTo>
                    <a:pt x="162" y="30"/>
                  </a:lnTo>
                  <a:lnTo>
                    <a:pt x="162" y="30"/>
                  </a:lnTo>
                  <a:lnTo>
                    <a:pt x="175" y="22"/>
                  </a:lnTo>
                  <a:lnTo>
                    <a:pt x="188" y="17"/>
                  </a:lnTo>
                  <a:lnTo>
                    <a:pt x="201" y="13"/>
                  </a:lnTo>
                  <a:lnTo>
                    <a:pt x="213" y="11"/>
                  </a:lnTo>
                  <a:lnTo>
                    <a:pt x="225" y="9"/>
                  </a:lnTo>
                  <a:lnTo>
                    <a:pt x="236" y="11"/>
                  </a:lnTo>
                  <a:lnTo>
                    <a:pt x="246" y="13"/>
                  </a:lnTo>
                  <a:lnTo>
                    <a:pt x="255" y="17"/>
                  </a:lnTo>
                  <a:lnTo>
                    <a:pt x="255" y="17"/>
                  </a:lnTo>
                  <a:lnTo>
                    <a:pt x="263" y="22"/>
                  </a:lnTo>
                  <a:lnTo>
                    <a:pt x="263" y="22"/>
                  </a:lnTo>
                  <a:lnTo>
                    <a:pt x="266" y="26"/>
                  </a:lnTo>
                  <a:lnTo>
                    <a:pt x="266" y="26"/>
                  </a:lnTo>
                  <a:lnTo>
                    <a:pt x="271" y="30"/>
                  </a:lnTo>
                  <a:lnTo>
                    <a:pt x="271" y="30"/>
                  </a:lnTo>
                  <a:lnTo>
                    <a:pt x="274" y="34"/>
                  </a:lnTo>
                  <a:lnTo>
                    <a:pt x="274" y="34"/>
                  </a:lnTo>
                  <a:lnTo>
                    <a:pt x="276" y="40"/>
                  </a:lnTo>
                  <a:lnTo>
                    <a:pt x="276" y="40"/>
                  </a:lnTo>
                  <a:lnTo>
                    <a:pt x="279" y="45"/>
                  </a:lnTo>
                  <a:lnTo>
                    <a:pt x="279" y="45"/>
                  </a:lnTo>
                  <a:lnTo>
                    <a:pt x="282" y="50"/>
                  </a:lnTo>
                  <a:lnTo>
                    <a:pt x="282" y="50"/>
                  </a:lnTo>
                  <a:lnTo>
                    <a:pt x="283" y="55"/>
                  </a:lnTo>
                  <a:lnTo>
                    <a:pt x="283" y="55"/>
                  </a:lnTo>
                  <a:lnTo>
                    <a:pt x="286" y="62"/>
                  </a:lnTo>
                  <a:lnTo>
                    <a:pt x="286" y="62"/>
                  </a:lnTo>
                  <a:lnTo>
                    <a:pt x="287" y="69"/>
                  </a:lnTo>
                  <a:lnTo>
                    <a:pt x="287" y="69"/>
                  </a:lnTo>
                  <a:lnTo>
                    <a:pt x="288" y="75"/>
                  </a:lnTo>
                  <a:lnTo>
                    <a:pt x="288" y="75"/>
                  </a:lnTo>
                  <a:lnTo>
                    <a:pt x="288" y="82"/>
                  </a:lnTo>
                  <a:lnTo>
                    <a:pt x="288" y="82"/>
                  </a:lnTo>
                  <a:lnTo>
                    <a:pt x="290" y="90"/>
                  </a:lnTo>
                  <a:lnTo>
                    <a:pt x="290" y="90"/>
                  </a:lnTo>
                  <a:lnTo>
                    <a:pt x="290" y="96"/>
                  </a:lnTo>
                  <a:lnTo>
                    <a:pt x="290" y="96"/>
                  </a:lnTo>
                  <a:lnTo>
                    <a:pt x="290" y="104"/>
                  </a:lnTo>
                  <a:lnTo>
                    <a:pt x="291" y="104"/>
                  </a:lnTo>
                  <a:lnTo>
                    <a:pt x="291" y="104"/>
                  </a:lnTo>
                  <a:lnTo>
                    <a:pt x="299" y="108"/>
                  </a:lnTo>
                  <a:lnTo>
                    <a:pt x="299" y="108"/>
                  </a:lnTo>
                  <a:lnTo>
                    <a:pt x="300" y="108"/>
                  </a:lnTo>
                  <a:lnTo>
                    <a:pt x="300" y="108"/>
                  </a:lnTo>
                  <a:lnTo>
                    <a:pt x="300" y="91"/>
                  </a:lnTo>
                  <a:lnTo>
                    <a:pt x="299" y="75"/>
                  </a:lnTo>
                  <a:lnTo>
                    <a:pt x="295" y="59"/>
                  </a:lnTo>
                  <a:lnTo>
                    <a:pt x="291" y="46"/>
                  </a:lnTo>
                  <a:lnTo>
                    <a:pt x="286" y="34"/>
                  </a:lnTo>
                  <a:lnTo>
                    <a:pt x="278" y="24"/>
                  </a:lnTo>
                  <a:lnTo>
                    <a:pt x="270" y="15"/>
                  </a:lnTo>
                  <a:lnTo>
                    <a:pt x="261" y="8"/>
                  </a:lnTo>
                  <a:lnTo>
                    <a:pt x="261" y="8"/>
                  </a:lnTo>
                  <a:lnTo>
                    <a:pt x="249" y="3"/>
                  </a:lnTo>
                  <a:lnTo>
                    <a:pt x="237" y="0"/>
                  </a:lnTo>
                  <a:lnTo>
                    <a:pt x="225" y="0"/>
                  </a:lnTo>
                  <a:lnTo>
                    <a:pt x="212" y="0"/>
                  </a:lnTo>
                  <a:lnTo>
                    <a:pt x="197" y="4"/>
                  </a:lnTo>
                  <a:lnTo>
                    <a:pt x="183" y="8"/>
                  </a:lnTo>
                  <a:lnTo>
                    <a:pt x="168" y="16"/>
                  </a:lnTo>
                  <a:lnTo>
                    <a:pt x="154" y="24"/>
                  </a:lnTo>
                  <a:lnTo>
                    <a:pt x="154" y="24"/>
                  </a:lnTo>
                  <a:lnTo>
                    <a:pt x="154" y="24"/>
                  </a:lnTo>
                  <a:lnTo>
                    <a:pt x="154" y="24"/>
                  </a:lnTo>
                  <a:lnTo>
                    <a:pt x="153" y="25"/>
                  </a:lnTo>
                  <a:lnTo>
                    <a:pt x="153" y="25"/>
                  </a:lnTo>
                  <a:lnTo>
                    <a:pt x="151" y="25"/>
                  </a:lnTo>
                  <a:lnTo>
                    <a:pt x="151" y="25"/>
                  </a:lnTo>
                  <a:lnTo>
                    <a:pt x="150" y="26"/>
                  </a:lnTo>
                  <a:lnTo>
                    <a:pt x="150" y="26"/>
                  </a:lnTo>
                  <a:lnTo>
                    <a:pt x="147" y="28"/>
                  </a:lnTo>
                  <a:lnTo>
                    <a:pt x="147" y="28"/>
                  </a:lnTo>
                  <a:lnTo>
                    <a:pt x="147" y="28"/>
                  </a:lnTo>
                  <a:lnTo>
                    <a:pt x="141" y="33"/>
                  </a:lnTo>
                  <a:lnTo>
                    <a:pt x="141" y="33"/>
                  </a:lnTo>
                  <a:lnTo>
                    <a:pt x="139" y="34"/>
                  </a:lnTo>
                  <a:lnTo>
                    <a:pt x="139" y="34"/>
                  </a:lnTo>
                  <a:lnTo>
                    <a:pt x="137" y="36"/>
                  </a:lnTo>
                  <a:lnTo>
                    <a:pt x="137" y="36"/>
                  </a:lnTo>
                  <a:lnTo>
                    <a:pt x="124" y="46"/>
                  </a:lnTo>
                  <a:lnTo>
                    <a:pt x="110" y="58"/>
                  </a:lnTo>
                  <a:lnTo>
                    <a:pt x="97" y="73"/>
                  </a:lnTo>
                  <a:lnTo>
                    <a:pt x="85" y="86"/>
                  </a:lnTo>
                  <a:lnTo>
                    <a:pt x="84" y="88"/>
                  </a:lnTo>
                  <a:lnTo>
                    <a:pt x="84" y="88"/>
                  </a:lnTo>
                  <a:lnTo>
                    <a:pt x="75" y="99"/>
                  </a:lnTo>
                  <a:lnTo>
                    <a:pt x="72" y="103"/>
                  </a:lnTo>
                  <a:lnTo>
                    <a:pt x="72" y="103"/>
                  </a:lnTo>
                  <a:lnTo>
                    <a:pt x="59" y="123"/>
                  </a:lnTo>
                  <a:lnTo>
                    <a:pt x="47" y="141"/>
                  </a:lnTo>
                  <a:lnTo>
                    <a:pt x="47" y="141"/>
                  </a:lnTo>
                  <a:lnTo>
                    <a:pt x="37" y="160"/>
                  </a:lnTo>
                  <a:lnTo>
                    <a:pt x="27" y="181"/>
                  </a:lnTo>
                  <a:lnTo>
                    <a:pt x="27" y="181"/>
                  </a:lnTo>
                  <a:lnTo>
                    <a:pt x="26" y="183"/>
                  </a:lnTo>
                  <a:lnTo>
                    <a:pt x="26" y="183"/>
                  </a:lnTo>
                  <a:lnTo>
                    <a:pt x="26" y="186"/>
                  </a:lnTo>
                  <a:lnTo>
                    <a:pt x="26" y="186"/>
                  </a:lnTo>
                  <a:lnTo>
                    <a:pt x="21" y="196"/>
                  </a:lnTo>
                  <a:lnTo>
                    <a:pt x="21" y="198"/>
                  </a:lnTo>
                  <a:lnTo>
                    <a:pt x="21" y="198"/>
                  </a:lnTo>
                  <a:lnTo>
                    <a:pt x="19" y="199"/>
                  </a:lnTo>
                  <a:lnTo>
                    <a:pt x="19" y="199"/>
                  </a:lnTo>
                  <a:lnTo>
                    <a:pt x="19" y="202"/>
                  </a:lnTo>
                  <a:lnTo>
                    <a:pt x="19" y="202"/>
                  </a:lnTo>
                  <a:lnTo>
                    <a:pt x="18" y="204"/>
                  </a:lnTo>
                  <a:lnTo>
                    <a:pt x="18" y="204"/>
                  </a:lnTo>
                  <a:lnTo>
                    <a:pt x="13" y="222"/>
                  </a:lnTo>
                  <a:lnTo>
                    <a:pt x="8" y="239"/>
                  </a:lnTo>
                  <a:lnTo>
                    <a:pt x="4" y="256"/>
                  </a:lnTo>
                  <a:lnTo>
                    <a:pt x="1" y="273"/>
                  </a:lnTo>
                  <a:lnTo>
                    <a:pt x="1" y="276"/>
                  </a:lnTo>
                  <a:lnTo>
                    <a:pt x="1" y="276"/>
                  </a:lnTo>
                  <a:lnTo>
                    <a:pt x="0" y="282"/>
                  </a:lnTo>
                  <a:lnTo>
                    <a:pt x="0" y="282"/>
                  </a:lnTo>
                  <a:lnTo>
                    <a:pt x="0" y="285"/>
                  </a:lnTo>
                  <a:lnTo>
                    <a:pt x="0" y="285"/>
                  </a:lnTo>
                  <a:lnTo>
                    <a:pt x="0" y="287"/>
                  </a:lnTo>
                  <a:lnTo>
                    <a:pt x="0" y="287"/>
                  </a:lnTo>
                  <a:lnTo>
                    <a:pt x="0" y="289"/>
                  </a:lnTo>
                  <a:lnTo>
                    <a:pt x="0" y="289"/>
                  </a:lnTo>
                  <a:lnTo>
                    <a:pt x="0" y="291"/>
                  </a:lnTo>
                  <a:lnTo>
                    <a:pt x="0" y="291"/>
                  </a:lnTo>
                  <a:lnTo>
                    <a:pt x="0" y="309"/>
                  </a:lnTo>
                  <a:lnTo>
                    <a:pt x="1" y="324"/>
                  </a:lnTo>
                  <a:lnTo>
                    <a:pt x="4" y="339"/>
                  </a:lnTo>
                  <a:lnTo>
                    <a:pt x="9" y="353"/>
                  </a:lnTo>
                  <a:lnTo>
                    <a:pt x="14" y="365"/>
                  </a:lnTo>
                  <a:lnTo>
                    <a:pt x="21" y="376"/>
                  </a:lnTo>
                  <a:lnTo>
                    <a:pt x="30" y="384"/>
                  </a:lnTo>
                  <a:lnTo>
                    <a:pt x="39" y="390"/>
                  </a:lnTo>
                  <a:lnTo>
                    <a:pt x="39" y="390"/>
                  </a:lnTo>
                  <a:lnTo>
                    <a:pt x="47" y="394"/>
                  </a:lnTo>
                  <a:lnTo>
                    <a:pt x="56" y="397"/>
                  </a:lnTo>
                  <a:lnTo>
                    <a:pt x="64" y="399"/>
                  </a:lnTo>
                  <a:lnTo>
                    <a:pt x="75" y="399"/>
                  </a:lnTo>
                  <a:lnTo>
                    <a:pt x="75" y="399"/>
                  </a:lnTo>
                  <a:lnTo>
                    <a:pt x="91" y="398"/>
                  </a:lnTo>
                  <a:lnTo>
                    <a:pt x="109" y="393"/>
                  </a:lnTo>
                  <a:lnTo>
                    <a:pt x="127" y="386"/>
                  </a:lnTo>
                  <a:lnTo>
                    <a:pt x="146" y="374"/>
                  </a:lnTo>
                  <a:lnTo>
                    <a:pt x="146" y="374"/>
                  </a:lnTo>
                  <a:lnTo>
                    <a:pt x="145" y="374"/>
                  </a:lnTo>
                  <a:lnTo>
                    <a:pt x="145" y="374"/>
                  </a:lnTo>
                  <a:lnTo>
                    <a:pt x="139" y="370"/>
                  </a:lnTo>
                  <a:lnTo>
                    <a:pt x="13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100" name="Freeform 49"/>
            <p:cNvSpPr>
              <a:spLocks/>
            </p:cNvSpPr>
            <p:nvPr/>
          </p:nvSpPr>
          <p:spPr bwMode="auto">
            <a:xfrm>
              <a:off x="5221288" y="4152900"/>
              <a:ext cx="565150" cy="374650"/>
            </a:xfrm>
            <a:custGeom>
              <a:avLst/>
              <a:gdLst>
                <a:gd name="T0" fmla="*/ 289 w 356"/>
                <a:gd name="T1" fmla="*/ 33 h 236"/>
                <a:gd name="T2" fmla="*/ 285 w 356"/>
                <a:gd name="T3" fmla="*/ 30 h 236"/>
                <a:gd name="T4" fmla="*/ 276 w 356"/>
                <a:gd name="T5" fmla="*/ 26 h 236"/>
                <a:gd name="T6" fmla="*/ 248 w 356"/>
                <a:gd name="T7" fmla="*/ 16 h 236"/>
                <a:gd name="T8" fmla="*/ 202 w 356"/>
                <a:gd name="T9" fmla="*/ 5 h 236"/>
                <a:gd name="T10" fmla="*/ 199 w 356"/>
                <a:gd name="T11" fmla="*/ 5 h 236"/>
                <a:gd name="T12" fmla="*/ 181 w 356"/>
                <a:gd name="T13" fmla="*/ 2 h 236"/>
                <a:gd name="T14" fmla="*/ 181 w 356"/>
                <a:gd name="T15" fmla="*/ 2 h 236"/>
                <a:gd name="T16" fmla="*/ 136 w 356"/>
                <a:gd name="T17" fmla="*/ 0 h 236"/>
                <a:gd name="T18" fmla="*/ 91 w 356"/>
                <a:gd name="T19" fmla="*/ 2 h 236"/>
                <a:gd name="T20" fmla="*/ 91 w 356"/>
                <a:gd name="T21" fmla="*/ 2 h 236"/>
                <a:gd name="T22" fmla="*/ 82 w 356"/>
                <a:gd name="T23" fmla="*/ 13 h 236"/>
                <a:gd name="T24" fmla="*/ 108 w 356"/>
                <a:gd name="T25" fmla="*/ 10 h 236"/>
                <a:gd name="T26" fmla="*/ 190 w 356"/>
                <a:gd name="T27" fmla="*/ 14 h 236"/>
                <a:gd name="T28" fmla="*/ 194 w 356"/>
                <a:gd name="T29" fmla="*/ 14 h 236"/>
                <a:gd name="T30" fmla="*/ 197 w 356"/>
                <a:gd name="T31" fmla="*/ 14 h 236"/>
                <a:gd name="T32" fmla="*/ 216 w 356"/>
                <a:gd name="T33" fmla="*/ 18 h 236"/>
                <a:gd name="T34" fmla="*/ 273 w 356"/>
                <a:gd name="T35" fmla="*/ 37 h 236"/>
                <a:gd name="T36" fmla="*/ 278 w 356"/>
                <a:gd name="T37" fmla="*/ 38 h 236"/>
                <a:gd name="T38" fmla="*/ 286 w 356"/>
                <a:gd name="T39" fmla="*/ 43 h 236"/>
                <a:gd name="T40" fmla="*/ 302 w 356"/>
                <a:gd name="T41" fmla="*/ 51 h 236"/>
                <a:gd name="T42" fmla="*/ 338 w 356"/>
                <a:gd name="T43" fmla="*/ 88 h 236"/>
                <a:gd name="T44" fmla="*/ 347 w 356"/>
                <a:gd name="T45" fmla="*/ 117 h 236"/>
                <a:gd name="T46" fmla="*/ 331 w 356"/>
                <a:gd name="T47" fmla="*/ 157 h 236"/>
                <a:gd name="T48" fmla="*/ 289 w 356"/>
                <a:gd name="T49" fmla="*/ 191 h 236"/>
                <a:gd name="T50" fmla="*/ 285 w 356"/>
                <a:gd name="T51" fmla="*/ 194 h 236"/>
                <a:gd name="T52" fmla="*/ 276 w 356"/>
                <a:gd name="T53" fmla="*/ 198 h 236"/>
                <a:gd name="T54" fmla="*/ 270 w 356"/>
                <a:gd name="T55" fmla="*/ 200 h 236"/>
                <a:gd name="T56" fmla="*/ 212 w 356"/>
                <a:gd name="T57" fmla="*/ 217 h 236"/>
                <a:gd name="T58" fmla="*/ 197 w 356"/>
                <a:gd name="T59" fmla="*/ 220 h 236"/>
                <a:gd name="T60" fmla="*/ 195 w 356"/>
                <a:gd name="T61" fmla="*/ 221 h 236"/>
                <a:gd name="T62" fmla="*/ 193 w 356"/>
                <a:gd name="T63" fmla="*/ 221 h 236"/>
                <a:gd name="T64" fmla="*/ 190 w 356"/>
                <a:gd name="T65" fmla="*/ 221 h 236"/>
                <a:gd name="T66" fmla="*/ 75 w 356"/>
                <a:gd name="T67" fmla="*/ 221 h 236"/>
                <a:gd name="T68" fmla="*/ 62 w 356"/>
                <a:gd name="T69" fmla="*/ 219 h 236"/>
                <a:gd name="T70" fmla="*/ 15 w 356"/>
                <a:gd name="T71" fmla="*/ 205 h 236"/>
                <a:gd name="T72" fmla="*/ 0 w 356"/>
                <a:gd name="T73" fmla="*/ 200 h 236"/>
                <a:gd name="T74" fmla="*/ 0 w 356"/>
                <a:gd name="T75" fmla="*/ 209 h 236"/>
                <a:gd name="T76" fmla="*/ 0 w 356"/>
                <a:gd name="T77" fmla="*/ 211 h 236"/>
                <a:gd name="T78" fmla="*/ 19 w 356"/>
                <a:gd name="T79" fmla="*/ 216 h 236"/>
                <a:gd name="T80" fmla="*/ 59 w 356"/>
                <a:gd name="T81" fmla="*/ 228 h 236"/>
                <a:gd name="T82" fmla="*/ 71 w 356"/>
                <a:gd name="T83" fmla="*/ 230 h 236"/>
                <a:gd name="T84" fmla="*/ 91 w 356"/>
                <a:gd name="T85" fmla="*/ 233 h 236"/>
                <a:gd name="T86" fmla="*/ 136 w 356"/>
                <a:gd name="T87" fmla="*/ 236 h 236"/>
                <a:gd name="T88" fmla="*/ 161 w 356"/>
                <a:gd name="T89" fmla="*/ 234 h 236"/>
                <a:gd name="T90" fmla="*/ 179 w 356"/>
                <a:gd name="T91" fmla="*/ 233 h 236"/>
                <a:gd name="T92" fmla="*/ 186 w 356"/>
                <a:gd name="T93" fmla="*/ 232 h 236"/>
                <a:gd name="T94" fmla="*/ 200 w 356"/>
                <a:gd name="T95" fmla="*/ 230 h 236"/>
                <a:gd name="T96" fmla="*/ 204 w 356"/>
                <a:gd name="T97" fmla="*/ 229 h 236"/>
                <a:gd name="T98" fmla="*/ 207 w 356"/>
                <a:gd name="T99" fmla="*/ 229 h 236"/>
                <a:gd name="T100" fmla="*/ 257 w 356"/>
                <a:gd name="T101" fmla="*/ 216 h 236"/>
                <a:gd name="T102" fmla="*/ 282 w 356"/>
                <a:gd name="T103" fmla="*/ 205 h 236"/>
                <a:gd name="T104" fmla="*/ 286 w 356"/>
                <a:gd name="T105" fmla="*/ 203 h 236"/>
                <a:gd name="T106" fmla="*/ 328 w 356"/>
                <a:gd name="T107" fmla="*/ 175 h 236"/>
                <a:gd name="T108" fmla="*/ 355 w 356"/>
                <a:gd name="T109" fmla="*/ 130 h 236"/>
                <a:gd name="T110" fmla="*/ 352 w 356"/>
                <a:gd name="T111" fmla="*/ 95 h 236"/>
                <a:gd name="T112" fmla="*/ 318 w 356"/>
                <a:gd name="T113" fmla="*/ 5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6" h="236">
                  <a:moveTo>
                    <a:pt x="290" y="33"/>
                  </a:moveTo>
                  <a:lnTo>
                    <a:pt x="290" y="33"/>
                  </a:lnTo>
                  <a:lnTo>
                    <a:pt x="289" y="33"/>
                  </a:lnTo>
                  <a:lnTo>
                    <a:pt x="289" y="33"/>
                  </a:lnTo>
                  <a:lnTo>
                    <a:pt x="286" y="31"/>
                  </a:lnTo>
                  <a:lnTo>
                    <a:pt x="286" y="31"/>
                  </a:lnTo>
                  <a:lnTo>
                    <a:pt x="286" y="31"/>
                  </a:lnTo>
                  <a:lnTo>
                    <a:pt x="285" y="30"/>
                  </a:lnTo>
                  <a:lnTo>
                    <a:pt x="285" y="30"/>
                  </a:lnTo>
                  <a:lnTo>
                    <a:pt x="282" y="30"/>
                  </a:lnTo>
                  <a:lnTo>
                    <a:pt x="282" y="30"/>
                  </a:lnTo>
                  <a:lnTo>
                    <a:pt x="276" y="26"/>
                  </a:lnTo>
                  <a:lnTo>
                    <a:pt x="276" y="26"/>
                  </a:lnTo>
                  <a:lnTo>
                    <a:pt x="273" y="25"/>
                  </a:lnTo>
                  <a:lnTo>
                    <a:pt x="273" y="25"/>
                  </a:lnTo>
                  <a:lnTo>
                    <a:pt x="248" y="16"/>
                  </a:lnTo>
                  <a:lnTo>
                    <a:pt x="220" y="9"/>
                  </a:lnTo>
                  <a:lnTo>
                    <a:pt x="220" y="9"/>
                  </a:lnTo>
                  <a:lnTo>
                    <a:pt x="202" y="5"/>
                  </a:lnTo>
                  <a:lnTo>
                    <a:pt x="202" y="5"/>
                  </a:lnTo>
                  <a:lnTo>
                    <a:pt x="200" y="5"/>
                  </a:lnTo>
                  <a:lnTo>
                    <a:pt x="200" y="5"/>
                  </a:lnTo>
                  <a:lnTo>
                    <a:pt x="199" y="5"/>
                  </a:lnTo>
                  <a:lnTo>
                    <a:pt x="199" y="5"/>
                  </a:lnTo>
                  <a:lnTo>
                    <a:pt x="185" y="2"/>
                  </a:lnTo>
                  <a:lnTo>
                    <a:pt x="181" y="2"/>
                  </a:lnTo>
                  <a:lnTo>
                    <a:pt x="181" y="2"/>
                  </a:lnTo>
                  <a:lnTo>
                    <a:pt x="181" y="2"/>
                  </a:lnTo>
                  <a:lnTo>
                    <a:pt x="181" y="2"/>
                  </a:lnTo>
                  <a:lnTo>
                    <a:pt x="181" y="2"/>
                  </a:lnTo>
                  <a:lnTo>
                    <a:pt x="181" y="2"/>
                  </a:lnTo>
                  <a:lnTo>
                    <a:pt x="181" y="2"/>
                  </a:lnTo>
                  <a:lnTo>
                    <a:pt x="181" y="2"/>
                  </a:lnTo>
                  <a:lnTo>
                    <a:pt x="181" y="2"/>
                  </a:lnTo>
                  <a:lnTo>
                    <a:pt x="158" y="1"/>
                  </a:lnTo>
                  <a:lnTo>
                    <a:pt x="136" y="0"/>
                  </a:lnTo>
                  <a:lnTo>
                    <a:pt x="113" y="1"/>
                  </a:lnTo>
                  <a:lnTo>
                    <a:pt x="91" y="2"/>
                  </a:lnTo>
                  <a:lnTo>
                    <a:pt x="91" y="2"/>
                  </a:lnTo>
                  <a:lnTo>
                    <a:pt x="91" y="2"/>
                  </a:lnTo>
                  <a:lnTo>
                    <a:pt x="91" y="2"/>
                  </a:lnTo>
                  <a:lnTo>
                    <a:pt x="91" y="2"/>
                  </a:lnTo>
                  <a:lnTo>
                    <a:pt x="91" y="2"/>
                  </a:lnTo>
                  <a:lnTo>
                    <a:pt x="91" y="2"/>
                  </a:lnTo>
                  <a:lnTo>
                    <a:pt x="91" y="2"/>
                  </a:lnTo>
                  <a:lnTo>
                    <a:pt x="83" y="12"/>
                  </a:lnTo>
                  <a:lnTo>
                    <a:pt x="83" y="12"/>
                  </a:lnTo>
                  <a:lnTo>
                    <a:pt x="82" y="13"/>
                  </a:lnTo>
                  <a:lnTo>
                    <a:pt x="82" y="13"/>
                  </a:lnTo>
                  <a:lnTo>
                    <a:pt x="82" y="13"/>
                  </a:lnTo>
                  <a:lnTo>
                    <a:pt x="82" y="13"/>
                  </a:lnTo>
                  <a:lnTo>
                    <a:pt x="108" y="10"/>
                  </a:lnTo>
                  <a:lnTo>
                    <a:pt x="136" y="10"/>
                  </a:lnTo>
                  <a:lnTo>
                    <a:pt x="162" y="10"/>
                  </a:lnTo>
                  <a:lnTo>
                    <a:pt x="190" y="14"/>
                  </a:lnTo>
                  <a:lnTo>
                    <a:pt x="190" y="14"/>
                  </a:lnTo>
                  <a:lnTo>
                    <a:pt x="194" y="14"/>
                  </a:lnTo>
                  <a:lnTo>
                    <a:pt x="194" y="14"/>
                  </a:lnTo>
                  <a:lnTo>
                    <a:pt x="194" y="14"/>
                  </a:lnTo>
                  <a:lnTo>
                    <a:pt x="194" y="14"/>
                  </a:lnTo>
                  <a:lnTo>
                    <a:pt x="195" y="14"/>
                  </a:lnTo>
                  <a:lnTo>
                    <a:pt x="195" y="14"/>
                  </a:lnTo>
                  <a:lnTo>
                    <a:pt x="197" y="14"/>
                  </a:lnTo>
                  <a:lnTo>
                    <a:pt x="197" y="14"/>
                  </a:lnTo>
                  <a:lnTo>
                    <a:pt x="215" y="18"/>
                  </a:lnTo>
                  <a:lnTo>
                    <a:pt x="215" y="18"/>
                  </a:lnTo>
                  <a:lnTo>
                    <a:pt x="216" y="18"/>
                  </a:lnTo>
                  <a:lnTo>
                    <a:pt x="216" y="18"/>
                  </a:lnTo>
                  <a:lnTo>
                    <a:pt x="245" y="26"/>
                  </a:lnTo>
                  <a:lnTo>
                    <a:pt x="270" y="35"/>
                  </a:lnTo>
                  <a:lnTo>
                    <a:pt x="270" y="35"/>
                  </a:lnTo>
                  <a:lnTo>
                    <a:pt x="273" y="37"/>
                  </a:lnTo>
                  <a:lnTo>
                    <a:pt x="273" y="37"/>
                  </a:lnTo>
                  <a:lnTo>
                    <a:pt x="274" y="37"/>
                  </a:lnTo>
                  <a:lnTo>
                    <a:pt x="274" y="37"/>
                  </a:lnTo>
                  <a:lnTo>
                    <a:pt x="278" y="38"/>
                  </a:lnTo>
                  <a:lnTo>
                    <a:pt x="278" y="38"/>
                  </a:lnTo>
                  <a:lnTo>
                    <a:pt x="285" y="42"/>
                  </a:lnTo>
                  <a:lnTo>
                    <a:pt x="285" y="42"/>
                  </a:lnTo>
                  <a:lnTo>
                    <a:pt x="286" y="43"/>
                  </a:lnTo>
                  <a:lnTo>
                    <a:pt x="286" y="43"/>
                  </a:lnTo>
                  <a:lnTo>
                    <a:pt x="289" y="43"/>
                  </a:lnTo>
                  <a:lnTo>
                    <a:pt x="289" y="43"/>
                  </a:lnTo>
                  <a:lnTo>
                    <a:pt x="302" y="51"/>
                  </a:lnTo>
                  <a:lnTo>
                    <a:pt x="313" y="60"/>
                  </a:lnTo>
                  <a:lnTo>
                    <a:pt x="323" y="68"/>
                  </a:lnTo>
                  <a:lnTo>
                    <a:pt x="331" y="78"/>
                  </a:lnTo>
                  <a:lnTo>
                    <a:pt x="338" y="88"/>
                  </a:lnTo>
                  <a:lnTo>
                    <a:pt x="343" y="97"/>
                  </a:lnTo>
                  <a:lnTo>
                    <a:pt x="345" y="108"/>
                  </a:lnTo>
                  <a:lnTo>
                    <a:pt x="347" y="117"/>
                  </a:lnTo>
                  <a:lnTo>
                    <a:pt x="347" y="117"/>
                  </a:lnTo>
                  <a:lnTo>
                    <a:pt x="345" y="128"/>
                  </a:lnTo>
                  <a:lnTo>
                    <a:pt x="343" y="138"/>
                  </a:lnTo>
                  <a:lnTo>
                    <a:pt x="338" y="147"/>
                  </a:lnTo>
                  <a:lnTo>
                    <a:pt x="331" y="157"/>
                  </a:lnTo>
                  <a:lnTo>
                    <a:pt x="323" y="166"/>
                  </a:lnTo>
                  <a:lnTo>
                    <a:pt x="313" y="175"/>
                  </a:lnTo>
                  <a:lnTo>
                    <a:pt x="302" y="183"/>
                  </a:lnTo>
                  <a:lnTo>
                    <a:pt x="289" y="191"/>
                  </a:lnTo>
                  <a:lnTo>
                    <a:pt x="289" y="191"/>
                  </a:lnTo>
                  <a:lnTo>
                    <a:pt x="287" y="192"/>
                  </a:lnTo>
                  <a:lnTo>
                    <a:pt x="285" y="194"/>
                  </a:lnTo>
                  <a:lnTo>
                    <a:pt x="285" y="194"/>
                  </a:lnTo>
                  <a:lnTo>
                    <a:pt x="278" y="196"/>
                  </a:lnTo>
                  <a:lnTo>
                    <a:pt x="278" y="196"/>
                  </a:lnTo>
                  <a:lnTo>
                    <a:pt x="276" y="198"/>
                  </a:lnTo>
                  <a:lnTo>
                    <a:pt x="276" y="198"/>
                  </a:lnTo>
                  <a:lnTo>
                    <a:pt x="273" y="199"/>
                  </a:lnTo>
                  <a:lnTo>
                    <a:pt x="273" y="199"/>
                  </a:lnTo>
                  <a:lnTo>
                    <a:pt x="270" y="200"/>
                  </a:lnTo>
                  <a:lnTo>
                    <a:pt x="270" y="200"/>
                  </a:lnTo>
                  <a:lnTo>
                    <a:pt x="244" y="209"/>
                  </a:lnTo>
                  <a:lnTo>
                    <a:pt x="216" y="217"/>
                  </a:lnTo>
                  <a:lnTo>
                    <a:pt x="216" y="217"/>
                  </a:lnTo>
                  <a:lnTo>
                    <a:pt x="212" y="217"/>
                  </a:lnTo>
                  <a:lnTo>
                    <a:pt x="212" y="217"/>
                  </a:lnTo>
                  <a:lnTo>
                    <a:pt x="210" y="219"/>
                  </a:lnTo>
                  <a:lnTo>
                    <a:pt x="210" y="219"/>
                  </a:lnTo>
                  <a:lnTo>
                    <a:pt x="197" y="220"/>
                  </a:lnTo>
                  <a:lnTo>
                    <a:pt x="197" y="220"/>
                  </a:lnTo>
                  <a:lnTo>
                    <a:pt x="195" y="221"/>
                  </a:lnTo>
                  <a:lnTo>
                    <a:pt x="195" y="221"/>
                  </a:lnTo>
                  <a:lnTo>
                    <a:pt x="195" y="221"/>
                  </a:lnTo>
                  <a:lnTo>
                    <a:pt x="193" y="221"/>
                  </a:lnTo>
                  <a:lnTo>
                    <a:pt x="193" y="221"/>
                  </a:lnTo>
                  <a:lnTo>
                    <a:pt x="193" y="221"/>
                  </a:lnTo>
                  <a:lnTo>
                    <a:pt x="193" y="221"/>
                  </a:lnTo>
                  <a:lnTo>
                    <a:pt x="190" y="221"/>
                  </a:lnTo>
                  <a:lnTo>
                    <a:pt x="190" y="221"/>
                  </a:lnTo>
                  <a:lnTo>
                    <a:pt x="190" y="221"/>
                  </a:lnTo>
                  <a:lnTo>
                    <a:pt x="190" y="221"/>
                  </a:lnTo>
                  <a:lnTo>
                    <a:pt x="161" y="224"/>
                  </a:lnTo>
                  <a:lnTo>
                    <a:pt x="132" y="225"/>
                  </a:lnTo>
                  <a:lnTo>
                    <a:pt x="104" y="224"/>
                  </a:lnTo>
                  <a:lnTo>
                    <a:pt x="75" y="221"/>
                  </a:lnTo>
                  <a:lnTo>
                    <a:pt x="75" y="221"/>
                  </a:lnTo>
                  <a:lnTo>
                    <a:pt x="74" y="220"/>
                  </a:lnTo>
                  <a:lnTo>
                    <a:pt x="74" y="220"/>
                  </a:lnTo>
                  <a:lnTo>
                    <a:pt x="62" y="219"/>
                  </a:lnTo>
                  <a:lnTo>
                    <a:pt x="62" y="219"/>
                  </a:lnTo>
                  <a:lnTo>
                    <a:pt x="45" y="215"/>
                  </a:lnTo>
                  <a:lnTo>
                    <a:pt x="29" y="211"/>
                  </a:lnTo>
                  <a:lnTo>
                    <a:pt x="15" y="205"/>
                  </a:lnTo>
                  <a:lnTo>
                    <a:pt x="0" y="200"/>
                  </a:lnTo>
                  <a:lnTo>
                    <a:pt x="0" y="200"/>
                  </a:lnTo>
                  <a:lnTo>
                    <a:pt x="0" y="200"/>
                  </a:lnTo>
                  <a:lnTo>
                    <a:pt x="0" y="200"/>
                  </a:lnTo>
                  <a:lnTo>
                    <a:pt x="0" y="201"/>
                  </a:lnTo>
                  <a:lnTo>
                    <a:pt x="0" y="201"/>
                  </a:lnTo>
                  <a:lnTo>
                    <a:pt x="0" y="209"/>
                  </a:lnTo>
                  <a:lnTo>
                    <a:pt x="0" y="209"/>
                  </a:lnTo>
                  <a:lnTo>
                    <a:pt x="0" y="211"/>
                  </a:lnTo>
                  <a:lnTo>
                    <a:pt x="0" y="211"/>
                  </a:lnTo>
                  <a:lnTo>
                    <a:pt x="0" y="211"/>
                  </a:lnTo>
                  <a:lnTo>
                    <a:pt x="0" y="211"/>
                  </a:lnTo>
                  <a:lnTo>
                    <a:pt x="16" y="216"/>
                  </a:lnTo>
                  <a:lnTo>
                    <a:pt x="16" y="216"/>
                  </a:lnTo>
                  <a:lnTo>
                    <a:pt x="19" y="216"/>
                  </a:lnTo>
                  <a:lnTo>
                    <a:pt x="19" y="216"/>
                  </a:lnTo>
                  <a:lnTo>
                    <a:pt x="46" y="225"/>
                  </a:lnTo>
                  <a:lnTo>
                    <a:pt x="46" y="225"/>
                  </a:lnTo>
                  <a:lnTo>
                    <a:pt x="59" y="228"/>
                  </a:lnTo>
                  <a:lnTo>
                    <a:pt x="59" y="228"/>
                  </a:lnTo>
                  <a:lnTo>
                    <a:pt x="70" y="230"/>
                  </a:lnTo>
                  <a:lnTo>
                    <a:pt x="70" y="230"/>
                  </a:lnTo>
                  <a:lnTo>
                    <a:pt x="71" y="230"/>
                  </a:lnTo>
                  <a:lnTo>
                    <a:pt x="71" y="230"/>
                  </a:lnTo>
                  <a:lnTo>
                    <a:pt x="73" y="230"/>
                  </a:lnTo>
                  <a:lnTo>
                    <a:pt x="73" y="230"/>
                  </a:lnTo>
                  <a:lnTo>
                    <a:pt x="86" y="232"/>
                  </a:lnTo>
                  <a:lnTo>
                    <a:pt x="91" y="233"/>
                  </a:lnTo>
                  <a:lnTo>
                    <a:pt x="91" y="233"/>
                  </a:lnTo>
                  <a:lnTo>
                    <a:pt x="115" y="234"/>
                  </a:lnTo>
                  <a:lnTo>
                    <a:pt x="136" y="236"/>
                  </a:lnTo>
                  <a:lnTo>
                    <a:pt x="136" y="236"/>
                  </a:lnTo>
                  <a:lnTo>
                    <a:pt x="156" y="234"/>
                  </a:lnTo>
                  <a:lnTo>
                    <a:pt x="156" y="234"/>
                  </a:lnTo>
                  <a:lnTo>
                    <a:pt x="161" y="234"/>
                  </a:lnTo>
                  <a:lnTo>
                    <a:pt x="161" y="234"/>
                  </a:lnTo>
                  <a:lnTo>
                    <a:pt x="175" y="233"/>
                  </a:lnTo>
                  <a:lnTo>
                    <a:pt x="175" y="233"/>
                  </a:lnTo>
                  <a:lnTo>
                    <a:pt x="179" y="233"/>
                  </a:lnTo>
                  <a:lnTo>
                    <a:pt x="179" y="233"/>
                  </a:lnTo>
                  <a:lnTo>
                    <a:pt x="183" y="232"/>
                  </a:lnTo>
                  <a:lnTo>
                    <a:pt x="183" y="232"/>
                  </a:lnTo>
                  <a:lnTo>
                    <a:pt x="186" y="232"/>
                  </a:lnTo>
                  <a:lnTo>
                    <a:pt x="186" y="232"/>
                  </a:lnTo>
                  <a:lnTo>
                    <a:pt x="199" y="230"/>
                  </a:lnTo>
                  <a:lnTo>
                    <a:pt x="199" y="230"/>
                  </a:lnTo>
                  <a:lnTo>
                    <a:pt x="200" y="230"/>
                  </a:lnTo>
                  <a:lnTo>
                    <a:pt x="200" y="230"/>
                  </a:lnTo>
                  <a:lnTo>
                    <a:pt x="200" y="230"/>
                  </a:lnTo>
                  <a:lnTo>
                    <a:pt x="203" y="229"/>
                  </a:lnTo>
                  <a:lnTo>
                    <a:pt x="203" y="229"/>
                  </a:lnTo>
                  <a:lnTo>
                    <a:pt x="204" y="229"/>
                  </a:lnTo>
                  <a:lnTo>
                    <a:pt x="204" y="229"/>
                  </a:lnTo>
                  <a:lnTo>
                    <a:pt x="206" y="229"/>
                  </a:lnTo>
                  <a:lnTo>
                    <a:pt x="206" y="229"/>
                  </a:lnTo>
                  <a:lnTo>
                    <a:pt x="207" y="229"/>
                  </a:lnTo>
                  <a:lnTo>
                    <a:pt x="207" y="229"/>
                  </a:lnTo>
                  <a:lnTo>
                    <a:pt x="224" y="225"/>
                  </a:lnTo>
                  <a:lnTo>
                    <a:pt x="241" y="221"/>
                  </a:lnTo>
                  <a:lnTo>
                    <a:pt x="257" y="216"/>
                  </a:lnTo>
                  <a:lnTo>
                    <a:pt x="273" y="209"/>
                  </a:lnTo>
                  <a:lnTo>
                    <a:pt x="276" y="208"/>
                  </a:lnTo>
                  <a:lnTo>
                    <a:pt x="276" y="208"/>
                  </a:lnTo>
                  <a:lnTo>
                    <a:pt x="282" y="205"/>
                  </a:lnTo>
                  <a:lnTo>
                    <a:pt x="282" y="205"/>
                  </a:lnTo>
                  <a:lnTo>
                    <a:pt x="285" y="204"/>
                  </a:lnTo>
                  <a:lnTo>
                    <a:pt x="285" y="204"/>
                  </a:lnTo>
                  <a:lnTo>
                    <a:pt x="286" y="203"/>
                  </a:lnTo>
                  <a:lnTo>
                    <a:pt x="286" y="203"/>
                  </a:lnTo>
                  <a:lnTo>
                    <a:pt x="302" y="195"/>
                  </a:lnTo>
                  <a:lnTo>
                    <a:pt x="316" y="186"/>
                  </a:lnTo>
                  <a:lnTo>
                    <a:pt x="328" y="175"/>
                  </a:lnTo>
                  <a:lnTo>
                    <a:pt x="338" y="165"/>
                  </a:lnTo>
                  <a:lnTo>
                    <a:pt x="345" y="153"/>
                  </a:lnTo>
                  <a:lnTo>
                    <a:pt x="352" y="142"/>
                  </a:lnTo>
                  <a:lnTo>
                    <a:pt x="355" y="130"/>
                  </a:lnTo>
                  <a:lnTo>
                    <a:pt x="356" y="117"/>
                  </a:lnTo>
                  <a:lnTo>
                    <a:pt x="356" y="117"/>
                  </a:lnTo>
                  <a:lnTo>
                    <a:pt x="355" y="105"/>
                  </a:lnTo>
                  <a:lnTo>
                    <a:pt x="352" y="95"/>
                  </a:lnTo>
                  <a:lnTo>
                    <a:pt x="347" y="83"/>
                  </a:lnTo>
                  <a:lnTo>
                    <a:pt x="339" y="72"/>
                  </a:lnTo>
                  <a:lnTo>
                    <a:pt x="330" y="62"/>
                  </a:lnTo>
                  <a:lnTo>
                    <a:pt x="318" y="51"/>
                  </a:lnTo>
                  <a:lnTo>
                    <a:pt x="305" y="42"/>
                  </a:lnTo>
                  <a:lnTo>
                    <a:pt x="290" y="33"/>
                  </a:lnTo>
                  <a:lnTo>
                    <a:pt x="29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103" name="Freeform 50"/>
            <p:cNvSpPr>
              <a:spLocks/>
            </p:cNvSpPr>
            <p:nvPr/>
          </p:nvSpPr>
          <p:spPr bwMode="auto">
            <a:xfrm>
              <a:off x="5337176" y="4240213"/>
              <a:ext cx="198438" cy="198438"/>
            </a:xfrm>
            <a:custGeom>
              <a:avLst/>
              <a:gdLst>
                <a:gd name="T0" fmla="*/ 63 w 125"/>
                <a:gd name="T1" fmla="*/ 125 h 125"/>
                <a:gd name="T2" fmla="*/ 63 w 125"/>
                <a:gd name="T3" fmla="*/ 125 h 125"/>
                <a:gd name="T4" fmla="*/ 75 w 125"/>
                <a:gd name="T5" fmla="*/ 124 h 125"/>
                <a:gd name="T6" fmla="*/ 87 w 125"/>
                <a:gd name="T7" fmla="*/ 120 h 125"/>
                <a:gd name="T8" fmla="*/ 97 w 125"/>
                <a:gd name="T9" fmla="*/ 115 h 125"/>
                <a:gd name="T10" fmla="*/ 106 w 125"/>
                <a:gd name="T11" fmla="*/ 107 h 125"/>
                <a:gd name="T12" fmla="*/ 114 w 125"/>
                <a:gd name="T13" fmla="*/ 98 h 125"/>
                <a:gd name="T14" fmla="*/ 120 w 125"/>
                <a:gd name="T15" fmla="*/ 87 h 125"/>
                <a:gd name="T16" fmla="*/ 124 w 125"/>
                <a:gd name="T17" fmla="*/ 75 h 125"/>
                <a:gd name="T18" fmla="*/ 125 w 125"/>
                <a:gd name="T19" fmla="*/ 62 h 125"/>
                <a:gd name="T20" fmla="*/ 125 w 125"/>
                <a:gd name="T21" fmla="*/ 62 h 125"/>
                <a:gd name="T22" fmla="*/ 124 w 125"/>
                <a:gd name="T23" fmla="*/ 50 h 125"/>
                <a:gd name="T24" fmla="*/ 120 w 125"/>
                <a:gd name="T25" fmla="*/ 38 h 125"/>
                <a:gd name="T26" fmla="*/ 114 w 125"/>
                <a:gd name="T27" fmla="*/ 28 h 125"/>
                <a:gd name="T28" fmla="*/ 106 w 125"/>
                <a:gd name="T29" fmla="*/ 19 h 125"/>
                <a:gd name="T30" fmla="*/ 97 w 125"/>
                <a:gd name="T31" fmla="*/ 11 h 125"/>
                <a:gd name="T32" fmla="*/ 87 w 125"/>
                <a:gd name="T33" fmla="*/ 5 h 125"/>
                <a:gd name="T34" fmla="*/ 75 w 125"/>
                <a:gd name="T35" fmla="*/ 1 h 125"/>
                <a:gd name="T36" fmla="*/ 63 w 125"/>
                <a:gd name="T37" fmla="*/ 0 h 125"/>
                <a:gd name="T38" fmla="*/ 63 w 125"/>
                <a:gd name="T39" fmla="*/ 0 h 125"/>
                <a:gd name="T40" fmla="*/ 50 w 125"/>
                <a:gd name="T41" fmla="*/ 1 h 125"/>
                <a:gd name="T42" fmla="*/ 38 w 125"/>
                <a:gd name="T43" fmla="*/ 5 h 125"/>
                <a:gd name="T44" fmla="*/ 27 w 125"/>
                <a:gd name="T45" fmla="*/ 11 h 125"/>
                <a:gd name="T46" fmla="*/ 18 w 125"/>
                <a:gd name="T47" fmla="*/ 19 h 125"/>
                <a:gd name="T48" fmla="*/ 11 w 125"/>
                <a:gd name="T49" fmla="*/ 28 h 125"/>
                <a:gd name="T50" fmla="*/ 5 w 125"/>
                <a:gd name="T51" fmla="*/ 38 h 125"/>
                <a:gd name="T52" fmla="*/ 1 w 125"/>
                <a:gd name="T53" fmla="*/ 50 h 125"/>
                <a:gd name="T54" fmla="*/ 0 w 125"/>
                <a:gd name="T55" fmla="*/ 62 h 125"/>
                <a:gd name="T56" fmla="*/ 0 w 125"/>
                <a:gd name="T57" fmla="*/ 62 h 125"/>
                <a:gd name="T58" fmla="*/ 1 w 125"/>
                <a:gd name="T59" fmla="*/ 75 h 125"/>
                <a:gd name="T60" fmla="*/ 5 w 125"/>
                <a:gd name="T61" fmla="*/ 87 h 125"/>
                <a:gd name="T62" fmla="*/ 11 w 125"/>
                <a:gd name="T63" fmla="*/ 98 h 125"/>
                <a:gd name="T64" fmla="*/ 18 w 125"/>
                <a:gd name="T65" fmla="*/ 107 h 125"/>
                <a:gd name="T66" fmla="*/ 27 w 125"/>
                <a:gd name="T67" fmla="*/ 115 h 125"/>
                <a:gd name="T68" fmla="*/ 38 w 125"/>
                <a:gd name="T69" fmla="*/ 120 h 125"/>
                <a:gd name="T70" fmla="*/ 50 w 125"/>
                <a:gd name="T71" fmla="*/ 124 h 125"/>
                <a:gd name="T72" fmla="*/ 63 w 125"/>
                <a:gd name="T73" fmla="*/ 125 h 125"/>
                <a:gd name="T74" fmla="*/ 63 w 125"/>
                <a:gd name="T7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25">
                  <a:moveTo>
                    <a:pt x="63" y="125"/>
                  </a:moveTo>
                  <a:lnTo>
                    <a:pt x="63" y="125"/>
                  </a:lnTo>
                  <a:lnTo>
                    <a:pt x="75" y="124"/>
                  </a:lnTo>
                  <a:lnTo>
                    <a:pt x="87" y="120"/>
                  </a:lnTo>
                  <a:lnTo>
                    <a:pt x="97" y="115"/>
                  </a:lnTo>
                  <a:lnTo>
                    <a:pt x="106" y="107"/>
                  </a:lnTo>
                  <a:lnTo>
                    <a:pt x="114" y="98"/>
                  </a:lnTo>
                  <a:lnTo>
                    <a:pt x="120" y="87"/>
                  </a:lnTo>
                  <a:lnTo>
                    <a:pt x="124" y="75"/>
                  </a:lnTo>
                  <a:lnTo>
                    <a:pt x="125" y="62"/>
                  </a:lnTo>
                  <a:lnTo>
                    <a:pt x="125" y="62"/>
                  </a:lnTo>
                  <a:lnTo>
                    <a:pt x="124" y="50"/>
                  </a:lnTo>
                  <a:lnTo>
                    <a:pt x="120" y="38"/>
                  </a:lnTo>
                  <a:lnTo>
                    <a:pt x="114" y="28"/>
                  </a:lnTo>
                  <a:lnTo>
                    <a:pt x="106" y="19"/>
                  </a:lnTo>
                  <a:lnTo>
                    <a:pt x="97" y="11"/>
                  </a:lnTo>
                  <a:lnTo>
                    <a:pt x="87" y="5"/>
                  </a:lnTo>
                  <a:lnTo>
                    <a:pt x="75" y="1"/>
                  </a:lnTo>
                  <a:lnTo>
                    <a:pt x="63" y="0"/>
                  </a:lnTo>
                  <a:lnTo>
                    <a:pt x="63" y="0"/>
                  </a:lnTo>
                  <a:lnTo>
                    <a:pt x="50" y="1"/>
                  </a:lnTo>
                  <a:lnTo>
                    <a:pt x="38" y="5"/>
                  </a:lnTo>
                  <a:lnTo>
                    <a:pt x="27" y="11"/>
                  </a:lnTo>
                  <a:lnTo>
                    <a:pt x="18" y="19"/>
                  </a:lnTo>
                  <a:lnTo>
                    <a:pt x="11" y="28"/>
                  </a:lnTo>
                  <a:lnTo>
                    <a:pt x="5" y="38"/>
                  </a:lnTo>
                  <a:lnTo>
                    <a:pt x="1" y="50"/>
                  </a:lnTo>
                  <a:lnTo>
                    <a:pt x="0" y="62"/>
                  </a:lnTo>
                  <a:lnTo>
                    <a:pt x="0" y="62"/>
                  </a:lnTo>
                  <a:lnTo>
                    <a:pt x="1" y="75"/>
                  </a:lnTo>
                  <a:lnTo>
                    <a:pt x="5" y="87"/>
                  </a:lnTo>
                  <a:lnTo>
                    <a:pt x="11" y="98"/>
                  </a:lnTo>
                  <a:lnTo>
                    <a:pt x="18" y="107"/>
                  </a:lnTo>
                  <a:lnTo>
                    <a:pt x="27" y="115"/>
                  </a:lnTo>
                  <a:lnTo>
                    <a:pt x="38" y="120"/>
                  </a:lnTo>
                  <a:lnTo>
                    <a:pt x="50" y="124"/>
                  </a:lnTo>
                  <a:lnTo>
                    <a:pt x="63" y="125"/>
                  </a:lnTo>
                  <a:lnTo>
                    <a:pt x="6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sp>
          <p:nvSpPr>
            <p:cNvPr id="106" name="Freeform 51"/>
            <p:cNvSpPr>
              <a:spLocks/>
            </p:cNvSpPr>
            <p:nvPr/>
          </p:nvSpPr>
          <p:spPr bwMode="auto">
            <a:xfrm>
              <a:off x="5340351" y="4483100"/>
              <a:ext cx="354013" cy="173038"/>
            </a:xfrm>
            <a:custGeom>
              <a:avLst/>
              <a:gdLst>
                <a:gd name="T0" fmla="*/ 210 w 223"/>
                <a:gd name="T1" fmla="*/ 40 h 109"/>
                <a:gd name="T2" fmla="*/ 209 w 223"/>
                <a:gd name="T3" fmla="*/ 38 h 109"/>
                <a:gd name="T4" fmla="*/ 211 w 223"/>
                <a:gd name="T5" fmla="*/ 0 h 109"/>
                <a:gd name="T6" fmla="*/ 203 w 223"/>
                <a:gd name="T7" fmla="*/ 4 h 109"/>
                <a:gd name="T8" fmla="*/ 201 w 223"/>
                <a:gd name="T9" fmla="*/ 5 h 109"/>
                <a:gd name="T10" fmla="*/ 199 w 223"/>
                <a:gd name="T11" fmla="*/ 36 h 109"/>
                <a:gd name="T12" fmla="*/ 197 w 223"/>
                <a:gd name="T13" fmla="*/ 34 h 109"/>
                <a:gd name="T14" fmla="*/ 194 w 223"/>
                <a:gd name="T15" fmla="*/ 34 h 109"/>
                <a:gd name="T16" fmla="*/ 185 w 223"/>
                <a:gd name="T17" fmla="*/ 37 h 109"/>
                <a:gd name="T18" fmla="*/ 173 w 223"/>
                <a:gd name="T19" fmla="*/ 48 h 109"/>
                <a:gd name="T20" fmla="*/ 168 w 223"/>
                <a:gd name="T21" fmla="*/ 62 h 109"/>
                <a:gd name="T22" fmla="*/ 170 w 223"/>
                <a:gd name="T23" fmla="*/ 71 h 109"/>
                <a:gd name="T24" fmla="*/ 174 w 223"/>
                <a:gd name="T25" fmla="*/ 79 h 109"/>
                <a:gd name="T26" fmla="*/ 178 w 223"/>
                <a:gd name="T27" fmla="*/ 83 h 109"/>
                <a:gd name="T28" fmla="*/ 166 w 223"/>
                <a:gd name="T29" fmla="*/ 92 h 109"/>
                <a:gd name="T30" fmla="*/ 147 w 223"/>
                <a:gd name="T31" fmla="*/ 99 h 109"/>
                <a:gd name="T32" fmla="*/ 112 w 223"/>
                <a:gd name="T33" fmla="*/ 96 h 109"/>
                <a:gd name="T34" fmla="*/ 73 w 223"/>
                <a:gd name="T35" fmla="*/ 79 h 109"/>
                <a:gd name="T36" fmla="*/ 70 w 223"/>
                <a:gd name="T37" fmla="*/ 77 h 109"/>
                <a:gd name="T38" fmla="*/ 64 w 223"/>
                <a:gd name="T39" fmla="*/ 73 h 109"/>
                <a:gd name="T40" fmla="*/ 61 w 223"/>
                <a:gd name="T41" fmla="*/ 71 h 109"/>
                <a:gd name="T42" fmla="*/ 60 w 223"/>
                <a:gd name="T43" fmla="*/ 70 h 109"/>
                <a:gd name="T44" fmla="*/ 58 w 223"/>
                <a:gd name="T45" fmla="*/ 69 h 109"/>
                <a:gd name="T46" fmla="*/ 57 w 223"/>
                <a:gd name="T47" fmla="*/ 67 h 109"/>
                <a:gd name="T48" fmla="*/ 11 w 223"/>
                <a:gd name="T49" fmla="*/ 28 h 109"/>
                <a:gd name="T50" fmla="*/ 0 w 223"/>
                <a:gd name="T51" fmla="*/ 26 h 109"/>
                <a:gd name="T52" fmla="*/ 36 w 223"/>
                <a:gd name="T53" fmla="*/ 63 h 109"/>
                <a:gd name="T54" fmla="*/ 49 w 223"/>
                <a:gd name="T55" fmla="*/ 74 h 109"/>
                <a:gd name="T56" fmla="*/ 50 w 223"/>
                <a:gd name="T57" fmla="*/ 75 h 109"/>
                <a:gd name="T58" fmla="*/ 53 w 223"/>
                <a:gd name="T59" fmla="*/ 77 h 109"/>
                <a:gd name="T60" fmla="*/ 58 w 223"/>
                <a:gd name="T61" fmla="*/ 80 h 109"/>
                <a:gd name="T62" fmla="*/ 62 w 223"/>
                <a:gd name="T63" fmla="*/ 83 h 109"/>
                <a:gd name="T64" fmla="*/ 100 w 223"/>
                <a:gd name="T65" fmla="*/ 103 h 109"/>
                <a:gd name="T66" fmla="*/ 136 w 223"/>
                <a:gd name="T67" fmla="*/ 109 h 109"/>
                <a:gd name="T68" fmla="*/ 154 w 223"/>
                <a:gd name="T69" fmla="*/ 107 h 109"/>
                <a:gd name="T70" fmla="*/ 172 w 223"/>
                <a:gd name="T71" fmla="*/ 100 h 109"/>
                <a:gd name="T72" fmla="*/ 186 w 223"/>
                <a:gd name="T73" fmla="*/ 87 h 109"/>
                <a:gd name="T74" fmla="*/ 191 w 223"/>
                <a:gd name="T75" fmla="*/ 88 h 109"/>
                <a:gd name="T76" fmla="*/ 195 w 223"/>
                <a:gd name="T77" fmla="*/ 90 h 109"/>
                <a:gd name="T78" fmla="*/ 211 w 223"/>
                <a:gd name="T79" fmla="*/ 84 h 109"/>
                <a:gd name="T80" fmla="*/ 220 w 223"/>
                <a:gd name="T81" fmla="*/ 73 h 109"/>
                <a:gd name="T82" fmla="*/ 223 w 223"/>
                <a:gd name="T83" fmla="*/ 62 h 109"/>
                <a:gd name="T84" fmla="*/ 216 w 223"/>
                <a:gd name="T85" fmla="*/ 4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109">
                  <a:moveTo>
                    <a:pt x="212" y="41"/>
                  </a:moveTo>
                  <a:lnTo>
                    <a:pt x="212" y="41"/>
                  </a:lnTo>
                  <a:lnTo>
                    <a:pt x="210" y="40"/>
                  </a:lnTo>
                  <a:lnTo>
                    <a:pt x="210" y="40"/>
                  </a:lnTo>
                  <a:lnTo>
                    <a:pt x="209" y="38"/>
                  </a:lnTo>
                  <a:lnTo>
                    <a:pt x="209" y="38"/>
                  </a:lnTo>
                  <a:lnTo>
                    <a:pt x="210" y="20"/>
                  </a:lnTo>
                  <a:lnTo>
                    <a:pt x="211" y="0"/>
                  </a:lnTo>
                  <a:lnTo>
                    <a:pt x="211" y="0"/>
                  </a:lnTo>
                  <a:lnTo>
                    <a:pt x="209" y="1"/>
                  </a:lnTo>
                  <a:lnTo>
                    <a:pt x="209" y="1"/>
                  </a:lnTo>
                  <a:lnTo>
                    <a:pt x="203" y="4"/>
                  </a:lnTo>
                  <a:lnTo>
                    <a:pt x="201" y="5"/>
                  </a:lnTo>
                  <a:lnTo>
                    <a:pt x="201" y="5"/>
                  </a:lnTo>
                  <a:lnTo>
                    <a:pt x="201" y="5"/>
                  </a:lnTo>
                  <a:lnTo>
                    <a:pt x="201" y="5"/>
                  </a:lnTo>
                  <a:lnTo>
                    <a:pt x="201" y="21"/>
                  </a:lnTo>
                  <a:lnTo>
                    <a:pt x="199" y="36"/>
                  </a:lnTo>
                  <a:lnTo>
                    <a:pt x="199" y="36"/>
                  </a:lnTo>
                  <a:lnTo>
                    <a:pt x="197" y="34"/>
                  </a:lnTo>
                  <a:lnTo>
                    <a:pt x="197" y="34"/>
                  </a:lnTo>
                  <a:lnTo>
                    <a:pt x="195" y="34"/>
                  </a:lnTo>
                  <a:lnTo>
                    <a:pt x="195" y="34"/>
                  </a:lnTo>
                  <a:lnTo>
                    <a:pt x="194" y="34"/>
                  </a:lnTo>
                  <a:lnTo>
                    <a:pt x="194" y="34"/>
                  </a:lnTo>
                  <a:lnTo>
                    <a:pt x="189" y="36"/>
                  </a:lnTo>
                  <a:lnTo>
                    <a:pt x="185" y="37"/>
                  </a:lnTo>
                  <a:lnTo>
                    <a:pt x="180" y="40"/>
                  </a:lnTo>
                  <a:lnTo>
                    <a:pt x="176" y="44"/>
                  </a:lnTo>
                  <a:lnTo>
                    <a:pt x="173" y="48"/>
                  </a:lnTo>
                  <a:lnTo>
                    <a:pt x="170" y="51"/>
                  </a:lnTo>
                  <a:lnTo>
                    <a:pt x="169" y="57"/>
                  </a:lnTo>
                  <a:lnTo>
                    <a:pt x="168" y="62"/>
                  </a:lnTo>
                  <a:lnTo>
                    <a:pt x="168" y="62"/>
                  </a:lnTo>
                  <a:lnTo>
                    <a:pt x="169" y="67"/>
                  </a:lnTo>
                  <a:lnTo>
                    <a:pt x="170" y="71"/>
                  </a:lnTo>
                  <a:lnTo>
                    <a:pt x="172" y="75"/>
                  </a:lnTo>
                  <a:lnTo>
                    <a:pt x="174" y="79"/>
                  </a:lnTo>
                  <a:lnTo>
                    <a:pt x="174" y="79"/>
                  </a:lnTo>
                  <a:lnTo>
                    <a:pt x="177" y="82"/>
                  </a:lnTo>
                  <a:lnTo>
                    <a:pt x="177" y="82"/>
                  </a:lnTo>
                  <a:lnTo>
                    <a:pt x="178" y="83"/>
                  </a:lnTo>
                  <a:lnTo>
                    <a:pt x="178" y="83"/>
                  </a:lnTo>
                  <a:lnTo>
                    <a:pt x="172" y="88"/>
                  </a:lnTo>
                  <a:lnTo>
                    <a:pt x="166" y="92"/>
                  </a:lnTo>
                  <a:lnTo>
                    <a:pt x="166" y="92"/>
                  </a:lnTo>
                  <a:lnTo>
                    <a:pt x="157" y="96"/>
                  </a:lnTo>
                  <a:lnTo>
                    <a:pt x="147" y="99"/>
                  </a:lnTo>
                  <a:lnTo>
                    <a:pt x="136" y="100"/>
                  </a:lnTo>
                  <a:lnTo>
                    <a:pt x="124" y="99"/>
                  </a:lnTo>
                  <a:lnTo>
                    <a:pt x="112" y="96"/>
                  </a:lnTo>
                  <a:lnTo>
                    <a:pt x="99" y="92"/>
                  </a:lnTo>
                  <a:lnTo>
                    <a:pt x="87" y="86"/>
                  </a:lnTo>
                  <a:lnTo>
                    <a:pt x="73" y="79"/>
                  </a:lnTo>
                  <a:lnTo>
                    <a:pt x="73" y="79"/>
                  </a:lnTo>
                  <a:lnTo>
                    <a:pt x="71" y="78"/>
                  </a:lnTo>
                  <a:lnTo>
                    <a:pt x="70" y="77"/>
                  </a:lnTo>
                  <a:lnTo>
                    <a:pt x="70" y="77"/>
                  </a:lnTo>
                  <a:lnTo>
                    <a:pt x="64" y="73"/>
                  </a:lnTo>
                  <a:lnTo>
                    <a:pt x="64" y="73"/>
                  </a:lnTo>
                  <a:lnTo>
                    <a:pt x="61" y="71"/>
                  </a:lnTo>
                  <a:lnTo>
                    <a:pt x="61" y="71"/>
                  </a:lnTo>
                  <a:lnTo>
                    <a:pt x="61" y="71"/>
                  </a:lnTo>
                  <a:lnTo>
                    <a:pt x="61" y="71"/>
                  </a:lnTo>
                  <a:lnTo>
                    <a:pt x="60" y="70"/>
                  </a:lnTo>
                  <a:lnTo>
                    <a:pt x="60" y="70"/>
                  </a:lnTo>
                  <a:lnTo>
                    <a:pt x="60" y="70"/>
                  </a:lnTo>
                  <a:lnTo>
                    <a:pt x="60" y="70"/>
                  </a:lnTo>
                  <a:lnTo>
                    <a:pt x="58" y="69"/>
                  </a:lnTo>
                  <a:lnTo>
                    <a:pt x="58" y="69"/>
                  </a:lnTo>
                  <a:lnTo>
                    <a:pt x="57" y="67"/>
                  </a:lnTo>
                  <a:lnTo>
                    <a:pt x="57" y="67"/>
                  </a:lnTo>
                  <a:lnTo>
                    <a:pt x="36" y="50"/>
                  </a:lnTo>
                  <a:lnTo>
                    <a:pt x="15" y="29"/>
                  </a:lnTo>
                  <a:lnTo>
                    <a:pt x="11" y="28"/>
                  </a:lnTo>
                  <a:lnTo>
                    <a:pt x="11" y="28"/>
                  </a:lnTo>
                  <a:lnTo>
                    <a:pt x="0" y="26"/>
                  </a:lnTo>
                  <a:lnTo>
                    <a:pt x="0" y="26"/>
                  </a:lnTo>
                  <a:lnTo>
                    <a:pt x="11" y="40"/>
                  </a:lnTo>
                  <a:lnTo>
                    <a:pt x="24" y="53"/>
                  </a:lnTo>
                  <a:lnTo>
                    <a:pt x="36" y="63"/>
                  </a:lnTo>
                  <a:lnTo>
                    <a:pt x="49" y="74"/>
                  </a:lnTo>
                  <a:lnTo>
                    <a:pt x="49" y="74"/>
                  </a:lnTo>
                  <a:lnTo>
                    <a:pt x="49" y="74"/>
                  </a:lnTo>
                  <a:lnTo>
                    <a:pt x="49" y="74"/>
                  </a:lnTo>
                  <a:lnTo>
                    <a:pt x="50" y="75"/>
                  </a:lnTo>
                  <a:lnTo>
                    <a:pt x="50" y="75"/>
                  </a:lnTo>
                  <a:lnTo>
                    <a:pt x="53" y="77"/>
                  </a:lnTo>
                  <a:lnTo>
                    <a:pt x="53" y="77"/>
                  </a:lnTo>
                  <a:lnTo>
                    <a:pt x="53" y="77"/>
                  </a:lnTo>
                  <a:lnTo>
                    <a:pt x="53" y="77"/>
                  </a:lnTo>
                  <a:lnTo>
                    <a:pt x="58" y="80"/>
                  </a:lnTo>
                  <a:lnTo>
                    <a:pt x="58" y="80"/>
                  </a:lnTo>
                  <a:lnTo>
                    <a:pt x="60" y="82"/>
                  </a:lnTo>
                  <a:lnTo>
                    <a:pt x="60" y="82"/>
                  </a:lnTo>
                  <a:lnTo>
                    <a:pt x="62" y="83"/>
                  </a:lnTo>
                  <a:lnTo>
                    <a:pt x="62" y="83"/>
                  </a:lnTo>
                  <a:lnTo>
                    <a:pt x="81" y="95"/>
                  </a:lnTo>
                  <a:lnTo>
                    <a:pt x="100" y="103"/>
                  </a:lnTo>
                  <a:lnTo>
                    <a:pt x="119" y="108"/>
                  </a:lnTo>
                  <a:lnTo>
                    <a:pt x="128" y="109"/>
                  </a:lnTo>
                  <a:lnTo>
                    <a:pt x="136" y="109"/>
                  </a:lnTo>
                  <a:lnTo>
                    <a:pt x="136" y="109"/>
                  </a:lnTo>
                  <a:lnTo>
                    <a:pt x="145" y="109"/>
                  </a:lnTo>
                  <a:lnTo>
                    <a:pt x="154" y="107"/>
                  </a:lnTo>
                  <a:lnTo>
                    <a:pt x="164" y="104"/>
                  </a:lnTo>
                  <a:lnTo>
                    <a:pt x="172" y="100"/>
                  </a:lnTo>
                  <a:lnTo>
                    <a:pt x="172" y="100"/>
                  </a:lnTo>
                  <a:lnTo>
                    <a:pt x="180" y="95"/>
                  </a:lnTo>
                  <a:lnTo>
                    <a:pt x="186" y="87"/>
                  </a:lnTo>
                  <a:lnTo>
                    <a:pt x="186" y="87"/>
                  </a:lnTo>
                  <a:lnTo>
                    <a:pt x="189" y="88"/>
                  </a:lnTo>
                  <a:lnTo>
                    <a:pt x="189" y="88"/>
                  </a:lnTo>
                  <a:lnTo>
                    <a:pt x="191" y="88"/>
                  </a:lnTo>
                  <a:lnTo>
                    <a:pt x="191" y="88"/>
                  </a:lnTo>
                  <a:lnTo>
                    <a:pt x="195" y="90"/>
                  </a:lnTo>
                  <a:lnTo>
                    <a:pt x="195" y="90"/>
                  </a:lnTo>
                  <a:lnTo>
                    <a:pt x="201" y="88"/>
                  </a:lnTo>
                  <a:lnTo>
                    <a:pt x="206" y="87"/>
                  </a:lnTo>
                  <a:lnTo>
                    <a:pt x="211" y="84"/>
                  </a:lnTo>
                  <a:lnTo>
                    <a:pt x="215" y="82"/>
                  </a:lnTo>
                  <a:lnTo>
                    <a:pt x="218" y="78"/>
                  </a:lnTo>
                  <a:lnTo>
                    <a:pt x="220" y="73"/>
                  </a:lnTo>
                  <a:lnTo>
                    <a:pt x="222" y="67"/>
                  </a:lnTo>
                  <a:lnTo>
                    <a:pt x="223" y="62"/>
                  </a:lnTo>
                  <a:lnTo>
                    <a:pt x="223" y="62"/>
                  </a:lnTo>
                  <a:lnTo>
                    <a:pt x="222" y="55"/>
                  </a:lnTo>
                  <a:lnTo>
                    <a:pt x="220" y="50"/>
                  </a:lnTo>
                  <a:lnTo>
                    <a:pt x="216" y="45"/>
                  </a:lnTo>
                  <a:lnTo>
                    <a:pt x="212" y="41"/>
                  </a:lnTo>
                  <a:lnTo>
                    <a:pt x="212"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191919"/>
                </a:solidFill>
              </a:endParaRPr>
            </a:p>
          </p:txBody>
        </p:sp>
      </p:grpSp>
      <p:sp>
        <p:nvSpPr>
          <p:cNvPr id="87" name="Title 1"/>
          <p:cNvSpPr txBox="1">
            <a:spLocks/>
          </p:cNvSpPr>
          <p:nvPr/>
        </p:nvSpPr>
        <p:spPr>
          <a:xfrm>
            <a:off x="7077099" y="4147868"/>
            <a:ext cx="1430421" cy="4406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z="1100" cap="all" dirty="0">
                <a:solidFill>
                  <a:srgbClr val="000000"/>
                </a:solidFill>
              </a:rPr>
              <a:t>Industrial solution </a:t>
            </a:r>
            <a:br>
              <a:rPr lang="en-US" sz="1100" cap="all" dirty="0">
                <a:solidFill>
                  <a:srgbClr val="000000"/>
                </a:solidFill>
              </a:rPr>
            </a:br>
            <a:r>
              <a:rPr lang="en-US" sz="600" cap="all" dirty="0">
                <a:solidFill>
                  <a:srgbClr val="000000"/>
                </a:solidFill>
              </a:rPr>
              <a:t>local industry Involvement</a:t>
            </a:r>
          </a:p>
        </p:txBody>
      </p:sp>
    </p:spTree>
    <p:extLst>
      <p:ext uri="{BB962C8B-B14F-4D97-AF65-F5344CB8AC3E}">
        <p14:creationId xmlns:p14="http://schemas.microsoft.com/office/powerpoint/2010/main" val="4160821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11" name="Object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141" name="think-cell Slide" r:id="rId25" imgW="360" imgH="360" progId="">
                  <p:embed/>
                </p:oleObj>
              </mc:Choice>
              <mc:Fallback>
                <p:oleObj name="think-cell Slide" r:id="rId25" imgW="360" imgH="360" progId="">
                  <p:embed/>
                  <p:pic>
                    <p:nvPicPr>
                      <p:cNvPr id="72711" name="Object 2" hidden="1"/>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2" name="Rectangle 3" hidden="1"/>
          <p:cNvSpPr>
            <a:spLocks noChangeArrowheads="1"/>
          </p:cNvSpPr>
          <p:nvPr>
            <p:custDataLst>
              <p:tags r:id="rId3"/>
            </p:custDataLst>
          </p:nvPr>
        </p:nvSpPr>
        <p:spPr bwMode="auto">
          <a:xfrm>
            <a:off x="0" y="0"/>
            <a:ext cx="146050" cy="158750"/>
          </a:xfrm>
          <a:prstGeom prst="rect">
            <a:avLst/>
          </a:prstGeom>
          <a:solidFill>
            <a:schemeClr val="accent1"/>
          </a:solidFill>
          <a:ln w="25400" algn="ctr">
            <a:solidFill>
              <a:srgbClr val="B35A03"/>
            </a:solidFill>
            <a:miter lim="800000"/>
            <a:headEnd/>
            <a:tailEnd/>
          </a:ln>
        </p:spPr>
        <p:txBody>
          <a:bodyPr wrap="none" lIns="0" tIns="0" rIns="0" bIns="0" anchor="ctr"/>
          <a:lstStyle/>
          <a:p>
            <a:pPr algn="ctr" defTabSz="743568"/>
            <a:endParaRPr lang="en-US" sz="1200" kern="0" dirty="0">
              <a:solidFill>
                <a:srgbClr val="FFFFFF"/>
              </a:solidFill>
              <a:sym typeface="Arial" pitchFamily="34" charset="0"/>
            </a:endParaRPr>
          </a:p>
        </p:txBody>
      </p:sp>
      <p:sp>
        <p:nvSpPr>
          <p:cNvPr id="126" name="Номер слайда 4"/>
          <p:cNvSpPr>
            <a:spLocks noGrp="1"/>
          </p:cNvSpPr>
          <p:nvPr>
            <p:ph type="sldNum" sz="quarter" idx="4"/>
          </p:nvPr>
        </p:nvSpPr>
        <p:spPr/>
        <p:txBody>
          <a:bodyPr/>
          <a:lstStyle/>
          <a:p>
            <a:fld id="{AD4F4A90-9DAF-410A-B921-1B31B18F5D7B}" type="slidenum">
              <a:rPr lang="ru-RU" smtClean="0">
                <a:solidFill>
                  <a:srgbClr val="003274"/>
                </a:solidFill>
              </a:rPr>
              <a:pPr/>
              <a:t>4</a:t>
            </a:fld>
            <a:endParaRPr lang="ru-RU" dirty="0">
              <a:solidFill>
                <a:srgbClr val="003274"/>
              </a:solidFill>
            </a:endParaRPr>
          </a:p>
        </p:txBody>
      </p:sp>
      <p:sp>
        <p:nvSpPr>
          <p:cNvPr id="8" name="Заголовок 7"/>
          <p:cNvSpPr>
            <a:spLocks noGrp="1"/>
          </p:cNvSpPr>
          <p:nvPr>
            <p:ph type="title"/>
          </p:nvPr>
        </p:nvSpPr>
        <p:spPr/>
        <p:txBody>
          <a:bodyPr/>
          <a:lstStyle/>
          <a:p>
            <a:pPr defTabSz="771014"/>
            <a:r>
              <a:rPr lang="en-US" dirty="0">
                <a:latin typeface="Arial" panose="020B0604020202020204" pitchFamily="34" charset="0"/>
                <a:sym typeface="Arial" pitchFamily="34" charset="0"/>
              </a:rPr>
              <a:t>Rosatom references: Global VVER Fleet</a:t>
            </a:r>
          </a:p>
        </p:txBody>
      </p:sp>
      <p:grpSp>
        <p:nvGrpSpPr>
          <p:cNvPr id="773" name="Group 104"/>
          <p:cNvGrpSpPr/>
          <p:nvPr>
            <p:custDataLst>
              <p:tags r:id="rId4"/>
            </p:custDataLst>
          </p:nvPr>
        </p:nvGrpSpPr>
        <p:grpSpPr bwMode="gray">
          <a:xfrm>
            <a:off x="-180528" y="908720"/>
            <a:ext cx="9217753" cy="6264696"/>
            <a:chOff x="1832767" y="1443381"/>
            <a:chExt cx="6240458" cy="3397253"/>
          </a:xfrm>
          <a:solidFill>
            <a:schemeClr val="bg1">
              <a:lumMod val="85000"/>
            </a:schemeClr>
          </a:solidFill>
        </p:grpSpPr>
        <p:sp>
          <p:nvSpPr>
            <p:cNvPr id="775" name="Freeform 54"/>
            <p:cNvSpPr>
              <a:spLocks noChangeAspect="1"/>
            </p:cNvSpPr>
            <p:nvPr/>
          </p:nvSpPr>
          <p:spPr bwMode="gray">
            <a:xfrm>
              <a:off x="6728614" y="3878608"/>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79" name="Freeform 58"/>
            <p:cNvSpPr>
              <a:spLocks noChangeAspect="1"/>
            </p:cNvSpPr>
            <p:nvPr/>
          </p:nvSpPr>
          <p:spPr bwMode="gray">
            <a:xfrm>
              <a:off x="5965028" y="2859432"/>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0" name="Freeform 59"/>
            <p:cNvSpPr>
              <a:spLocks noChangeAspect="1"/>
            </p:cNvSpPr>
            <p:nvPr/>
          </p:nvSpPr>
          <p:spPr bwMode="gray">
            <a:xfrm>
              <a:off x="5933277" y="2910233"/>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1" name="Freeform 60"/>
            <p:cNvSpPr>
              <a:spLocks noChangeAspect="1"/>
            </p:cNvSpPr>
            <p:nvPr/>
          </p:nvSpPr>
          <p:spPr bwMode="gray">
            <a:xfrm>
              <a:off x="5995189" y="2930871"/>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2" name="Freeform 61"/>
            <p:cNvSpPr>
              <a:spLocks noChangeAspect="1"/>
            </p:cNvSpPr>
            <p:nvPr/>
          </p:nvSpPr>
          <p:spPr bwMode="gray">
            <a:xfrm>
              <a:off x="6006302" y="2934046"/>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3" name="Freeform 62"/>
            <p:cNvSpPr>
              <a:spLocks noChangeAspect="1"/>
            </p:cNvSpPr>
            <p:nvPr/>
          </p:nvSpPr>
          <p:spPr bwMode="gray">
            <a:xfrm>
              <a:off x="5987252" y="2937221"/>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4" name="Freeform 63"/>
            <p:cNvSpPr>
              <a:spLocks noChangeAspect="1"/>
            </p:cNvSpPr>
            <p:nvPr/>
          </p:nvSpPr>
          <p:spPr bwMode="gray">
            <a:xfrm>
              <a:off x="5812627" y="2968970"/>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5" name="Freeform 64"/>
            <p:cNvSpPr>
              <a:spLocks noChangeAspect="1"/>
            </p:cNvSpPr>
            <p:nvPr/>
          </p:nvSpPr>
          <p:spPr bwMode="gray">
            <a:xfrm>
              <a:off x="6419051" y="3594445"/>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786" name="Freeform 65"/>
            <p:cNvSpPr>
              <a:spLocks noChangeAspect="1"/>
            </p:cNvSpPr>
            <p:nvPr/>
          </p:nvSpPr>
          <p:spPr bwMode="gray">
            <a:xfrm>
              <a:off x="6593676" y="3794470"/>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7" name="Freeform 66"/>
            <p:cNvSpPr>
              <a:spLocks noChangeAspect="1"/>
            </p:cNvSpPr>
            <p:nvPr/>
          </p:nvSpPr>
          <p:spPr bwMode="gray">
            <a:xfrm>
              <a:off x="6657177" y="3616670"/>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788" name="Freeform 67"/>
            <p:cNvSpPr>
              <a:spLocks noChangeAspect="1"/>
            </p:cNvSpPr>
            <p:nvPr/>
          </p:nvSpPr>
          <p:spPr bwMode="gray">
            <a:xfrm>
              <a:off x="7344563" y="3764307"/>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89" name="Freeform 68"/>
            <p:cNvSpPr>
              <a:spLocks noChangeAspect="1"/>
            </p:cNvSpPr>
            <p:nvPr/>
          </p:nvSpPr>
          <p:spPr bwMode="gray">
            <a:xfrm>
              <a:off x="7215977" y="3737321"/>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790" name="Group 69"/>
            <p:cNvGrpSpPr>
              <a:grpSpLocks noChangeAspect="1"/>
            </p:cNvGrpSpPr>
            <p:nvPr/>
          </p:nvGrpSpPr>
          <p:grpSpPr bwMode="gray">
            <a:xfrm>
              <a:off x="6801638" y="3364257"/>
              <a:ext cx="161925" cy="231775"/>
              <a:chOff x="3802" y="2280"/>
              <a:chExt cx="102" cy="146"/>
            </a:xfrm>
            <a:grpFill/>
          </p:grpSpPr>
          <p:sp>
            <p:nvSpPr>
              <p:cNvPr id="1099"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0"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1"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2"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3"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4"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5"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6"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7"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8"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109"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791" name="Freeform 81"/>
            <p:cNvSpPr>
              <a:spLocks noChangeAspect="1"/>
            </p:cNvSpPr>
            <p:nvPr/>
          </p:nvSpPr>
          <p:spPr bwMode="gray">
            <a:xfrm>
              <a:off x="6744489" y="3603970"/>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2" name="Freeform 82"/>
            <p:cNvSpPr>
              <a:spLocks noChangeAspect="1"/>
            </p:cNvSpPr>
            <p:nvPr/>
          </p:nvSpPr>
          <p:spPr bwMode="gray">
            <a:xfrm>
              <a:off x="6781001" y="3748432"/>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3" name="Freeform 83"/>
            <p:cNvSpPr>
              <a:spLocks noChangeAspect="1"/>
            </p:cNvSpPr>
            <p:nvPr/>
          </p:nvSpPr>
          <p:spPr bwMode="gray">
            <a:xfrm>
              <a:off x="6931814" y="3837332"/>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4" name="Freeform 84"/>
            <p:cNvSpPr>
              <a:spLocks noChangeAspect="1"/>
            </p:cNvSpPr>
            <p:nvPr/>
          </p:nvSpPr>
          <p:spPr bwMode="gray">
            <a:xfrm>
              <a:off x="6911176" y="3850032"/>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5" name="Freeform 85"/>
            <p:cNvSpPr>
              <a:spLocks noChangeAspect="1"/>
            </p:cNvSpPr>
            <p:nvPr/>
          </p:nvSpPr>
          <p:spPr bwMode="gray">
            <a:xfrm>
              <a:off x="6987376" y="3740495"/>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6" name="Freeform 86"/>
            <p:cNvSpPr>
              <a:spLocks noChangeAspect="1"/>
            </p:cNvSpPr>
            <p:nvPr/>
          </p:nvSpPr>
          <p:spPr bwMode="gray">
            <a:xfrm>
              <a:off x="6830214" y="3662707"/>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7" name="Freeform 87"/>
            <p:cNvSpPr>
              <a:spLocks noChangeAspect="1"/>
            </p:cNvSpPr>
            <p:nvPr/>
          </p:nvSpPr>
          <p:spPr bwMode="gray">
            <a:xfrm>
              <a:off x="6977851" y="3653182"/>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8" name="Freeform 88"/>
            <p:cNvSpPr>
              <a:spLocks noChangeAspect="1"/>
            </p:cNvSpPr>
            <p:nvPr/>
          </p:nvSpPr>
          <p:spPr bwMode="gray">
            <a:xfrm>
              <a:off x="7039763" y="3699220"/>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799" name="Freeform 89"/>
            <p:cNvSpPr>
              <a:spLocks noChangeAspect="1"/>
            </p:cNvSpPr>
            <p:nvPr/>
          </p:nvSpPr>
          <p:spPr bwMode="gray">
            <a:xfrm>
              <a:off x="7387426" y="3737321"/>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0" name="Freeform 90"/>
            <p:cNvSpPr>
              <a:spLocks noChangeAspect="1"/>
            </p:cNvSpPr>
            <p:nvPr/>
          </p:nvSpPr>
          <p:spPr bwMode="gray">
            <a:xfrm>
              <a:off x="6538114" y="3280121"/>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01" name="Freeform 91"/>
            <p:cNvSpPr>
              <a:spLocks noChangeAspect="1"/>
            </p:cNvSpPr>
            <p:nvPr/>
          </p:nvSpPr>
          <p:spPr bwMode="gray">
            <a:xfrm>
              <a:off x="6668289" y="3572220"/>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2" name="Freeform 92"/>
            <p:cNvSpPr>
              <a:spLocks noChangeAspect="1"/>
            </p:cNvSpPr>
            <p:nvPr/>
          </p:nvSpPr>
          <p:spPr bwMode="gray">
            <a:xfrm>
              <a:off x="6504776" y="3575395"/>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3" name="Freeform 93"/>
            <p:cNvSpPr>
              <a:spLocks noChangeAspect="1"/>
            </p:cNvSpPr>
            <p:nvPr/>
          </p:nvSpPr>
          <p:spPr bwMode="gray">
            <a:xfrm>
              <a:off x="6460327" y="3326157"/>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4" name="Freeform 94"/>
            <p:cNvSpPr>
              <a:spLocks noChangeAspect="1"/>
            </p:cNvSpPr>
            <p:nvPr/>
          </p:nvSpPr>
          <p:spPr bwMode="gray">
            <a:xfrm>
              <a:off x="6366664" y="3181696"/>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5" name="Freeform 95"/>
            <p:cNvSpPr>
              <a:spLocks noChangeAspect="1"/>
            </p:cNvSpPr>
            <p:nvPr/>
          </p:nvSpPr>
          <p:spPr bwMode="gray">
            <a:xfrm>
              <a:off x="6541289" y="3435695"/>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06" name="Freeform 96"/>
            <p:cNvSpPr>
              <a:spLocks noChangeAspect="1"/>
            </p:cNvSpPr>
            <p:nvPr/>
          </p:nvSpPr>
          <p:spPr bwMode="gray">
            <a:xfrm>
              <a:off x="6504776" y="3292821"/>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07" name="Group 97"/>
            <p:cNvGrpSpPr>
              <a:grpSpLocks noChangeAspect="1"/>
            </p:cNvGrpSpPr>
            <p:nvPr/>
          </p:nvGrpSpPr>
          <p:grpSpPr bwMode="gray">
            <a:xfrm>
              <a:off x="5818977" y="3002308"/>
              <a:ext cx="636588" cy="587375"/>
              <a:chOff x="3183" y="2052"/>
              <a:chExt cx="401" cy="370"/>
            </a:xfrm>
            <a:grpFill/>
          </p:grpSpPr>
          <p:sp>
            <p:nvSpPr>
              <p:cNvPr id="1092"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3"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4"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5"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6"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7"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1098"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08" name="Freeform 105"/>
            <p:cNvSpPr>
              <a:spLocks noChangeAspect="1"/>
            </p:cNvSpPr>
            <p:nvPr/>
          </p:nvSpPr>
          <p:spPr bwMode="gray">
            <a:xfrm>
              <a:off x="6850852" y="3240432"/>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09" name="Group 106"/>
            <p:cNvGrpSpPr>
              <a:grpSpLocks noChangeAspect="1"/>
            </p:cNvGrpSpPr>
            <p:nvPr/>
          </p:nvGrpSpPr>
          <p:grpSpPr bwMode="gray">
            <a:xfrm>
              <a:off x="7017539" y="2807045"/>
              <a:ext cx="282575" cy="320675"/>
              <a:chOff x="3938" y="1929"/>
              <a:chExt cx="178" cy="202"/>
            </a:xfrm>
            <a:grpFill/>
          </p:grpSpPr>
          <p:sp>
            <p:nvSpPr>
              <p:cNvPr id="1088"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9"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0"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91"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10" name="Freeform 111"/>
            <p:cNvSpPr>
              <a:spLocks noChangeAspect="1"/>
            </p:cNvSpPr>
            <p:nvPr/>
          </p:nvSpPr>
          <p:spPr bwMode="gray">
            <a:xfrm>
              <a:off x="6955627" y="2968970"/>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11" name="Freeform 112"/>
            <p:cNvSpPr>
              <a:spLocks noChangeAspect="1"/>
            </p:cNvSpPr>
            <p:nvPr/>
          </p:nvSpPr>
          <p:spPr bwMode="gray">
            <a:xfrm>
              <a:off x="6288877" y="2629245"/>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12" name="Freeform 113"/>
            <p:cNvSpPr>
              <a:spLocks noChangeAspect="1"/>
            </p:cNvSpPr>
            <p:nvPr/>
          </p:nvSpPr>
          <p:spPr bwMode="gray">
            <a:xfrm>
              <a:off x="6650827" y="3335682"/>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13" name="Freeform 114"/>
            <p:cNvSpPr>
              <a:spLocks noChangeAspect="1"/>
            </p:cNvSpPr>
            <p:nvPr/>
          </p:nvSpPr>
          <p:spPr bwMode="gray">
            <a:xfrm>
              <a:off x="6041227" y="2592732"/>
              <a:ext cx="1066799"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14" name="Freeform 115"/>
            <p:cNvSpPr>
              <a:spLocks noChangeAspect="1"/>
            </p:cNvSpPr>
            <p:nvPr/>
          </p:nvSpPr>
          <p:spPr bwMode="gray">
            <a:xfrm>
              <a:off x="6925464" y="2867370"/>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15" name="Group 116"/>
            <p:cNvGrpSpPr>
              <a:grpSpLocks noChangeAspect="1"/>
            </p:cNvGrpSpPr>
            <p:nvPr/>
          </p:nvGrpSpPr>
          <p:grpSpPr bwMode="gray">
            <a:xfrm>
              <a:off x="5099839" y="1476721"/>
              <a:ext cx="2973386" cy="1430337"/>
              <a:chOff x="2730" y="1091"/>
              <a:chExt cx="1873" cy="901"/>
            </a:xfrm>
            <a:grpFill/>
          </p:grpSpPr>
          <p:grpSp>
            <p:nvGrpSpPr>
              <p:cNvPr id="1073" name="Group 117"/>
              <p:cNvGrpSpPr>
                <a:grpSpLocks noChangeAspect="1"/>
              </p:cNvGrpSpPr>
              <p:nvPr/>
            </p:nvGrpSpPr>
            <p:grpSpPr bwMode="gray">
              <a:xfrm>
                <a:off x="3044" y="1129"/>
                <a:ext cx="1473" cy="312"/>
                <a:chOff x="3044" y="1129"/>
                <a:chExt cx="1473" cy="312"/>
              </a:xfrm>
              <a:grpFill/>
            </p:grpSpPr>
            <p:sp>
              <p:nvSpPr>
                <p:cNvPr id="1077"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78"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79"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0"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1"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2"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3"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4"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5"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6"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87"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74"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75"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DAEAF6"/>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1076"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nvGrpSpPr>
            <p:cNvPr id="816" name="Group 135"/>
            <p:cNvGrpSpPr>
              <a:grpSpLocks noChangeAspect="1"/>
            </p:cNvGrpSpPr>
            <p:nvPr/>
          </p:nvGrpSpPr>
          <p:grpSpPr bwMode="gray">
            <a:xfrm>
              <a:off x="5214139" y="2886420"/>
              <a:ext cx="647700" cy="585788"/>
              <a:chOff x="2802" y="1979"/>
              <a:chExt cx="408" cy="369"/>
            </a:xfrm>
            <a:grpFill/>
          </p:grpSpPr>
          <p:sp>
            <p:nvSpPr>
              <p:cNvPr id="1044"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45" name="Group 137"/>
              <p:cNvGrpSpPr>
                <a:grpSpLocks noChangeAspect="1"/>
              </p:cNvGrpSpPr>
              <p:nvPr/>
            </p:nvGrpSpPr>
            <p:grpSpPr bwMode="gray">
              <a:xfrm>
                <a:off x="2889" y="2101"/>
                <a:ext cx="17" cy="51"/>
                <a:chOff x="2889" y="2101"/>
                <a:chExt cx="17" cy="51"/>
              </a:xfrm>
              <a:grpFill/>
            </p:grpSpPr>
            <p:sp>
              <p:nvSpPr>
                <p:cNvPr id="1070"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71"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72"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46"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47" name="Group 142"/>
              <p:cNvGrpSpPr>
                <a:grpSpLocks noChangeAspect="1"/>
              </p:cNvGrpSpPr>
              <p:nvPr/>
            </p:nvGrpSpPr>
            <p:grpSpPr bwMode="gray">
              <a:xfrm>
                <a:off x="2896" y="2116"/>
                <a:ext cx="231" cy="189"/>
                <a:chOff x="2896" y="2116"/>
                <a:chExt cx="231" cy="189"/>
              </a:xfrm>
              <a:grpFill/>
            </p:grpSpPr>
            <p:sp>
              <p:nvSpPr>
                <p:cNvPr id="1068"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9"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solidFill>
                  <a:srgbClr val="D9D9D9"/>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grpSp>
          <p:grpSp>
            <p:nvGrpSpPr>
              <p:cNvPr id="1048" name="Group 145"/>
              <p:cNvGrpSpPr>
                <a:grpSpLocks noChangeAspect="1"/>
              </p:cNvGrpSpPr>
              <p:nvPr/>
            </p:nvGrpSpPr>
            <p:grpSpPr bwMode="gray">
              <a:xfrm>
                <a:off x="2984" y="2276"/>
                <a:ext cx="114" cy="72"/>
                <a:chOff x="2984" y="2276"/>
                <a:chExt cx="114" cy="72"/>
              </a:xfrm>
              <a:grpFill/>
            </p:grpSpPr>
            <p:sp>
              <p:nvSpPr>
                <p:cNvPr id="1066"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7"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49"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50" name="Group 149"/>
              <p:cNvGrpSpPr>
                <a:grpSpLocks noChangeAspect="1"/>
              </p:cNvGrpSpPr>
              <p:nvPr/>
            </p:nvGrpSpPr>
            <p:grpSpPr bwMode="gray">
              <a:xfrm>
                <a:off x="3086" y="2189"/>
                <a:ext cx="85" cy="114"/>
                <a:chOff x="3086" y="2189"/>
                <a:chExt cx="85" cy="114"/>
              </a:xfrm>
              <a:grpFill/>
            </p:grpSpPr>
            <p:sp>
              <p:nvSpPr>
                <p:cNvPr id="1064"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5"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51"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52" name="Group 153"/>
              <p:cNvGrpSpPr>
                <a:grpSpLocks noChangeAspect="1"/>
              </p:cNvGrpSpPr>
              <p:nvPr/>
            </p:nvGrpSpPr>
            <p:grpSpPr bwMode="gray">
              <a:xfrm>
                <a:off x="3000" y="2012"/>
                <a:ext cx="210" cy="192"/>
                <a:chOff x="3000" y="2012"/>
                <a:chExt cx="210" cy="192"/>
              </a:xfrm>
              <a:grpFill/>
            </p:grpSpPr>
            <p:sp>
              <p:nvSpPr>
                <p:cNvPr id="1062"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3"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53"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54"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55"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1056" name="Group 159"/>
              <p:cNvGrpSpPr>
                <a:grpSpLocks noChangeAspect="1"/>
              </p:cNvGrpSpPr>
              <p:nvPr/>
            </p:nvGrpSpPr>
            <p:grpSpPr bwMode="gray">
              <a:xfrm>
                <a:off x="2802" y="1979"/>
                <a:ext cx="205" cy="88"/>
                <a:chOff x="2802" y="1979"/>
                <a:chExt cx="205" cy="88"/>
              </a:xfrm>
              <a:grpFill/>
            </p:grpSpPr>
            <p:sp>
              <p:nvSpPr>
                <p:cNvPr id="1060"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61"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1057"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solidFill>
                <a:srgbClr val="D9D9D9"/>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1058"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59"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17" name="Freeform 165"/>
            <p:cNvSpPr>
              <a:spLocks noChangeAspect="1"/>
            </p:cNvSpPr>
            <p:nvPr/>
          </p:nvSpPr>
          <p:spPr bwMode="gray">
            <a:xfrm>
              <a:off x="5515764" y="2903883"/>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18" name="Freeform 166"/>
            <p:cNvSpPr>
              <a:spLocks noChangeAspect="1"/>
            </p:cNvSpPr>
            <p:nvPr/>
          </p:nvSpPr>
          <p:spPr bwMode="gray">
            <a:xfrm>
              <a:off x="5569739" y="2532407"/>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19" name="Freeform 167"/>
            <p:cNvSpPr>
              <a:spLocks noChangeAspect="1"/>
            </p:cNvSpPr>
            <p:nvPr/>
          </p:nvSpPr>
          <p:spPr bwMode="gray">
            <a:xfrm>
              <a:off x="5453852" y="2851495"/>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20" name="Freeform 168"/>
            <p:cNvSpPr>
              <a:spLocks noChangeAspect="1"/>
            </p:cNvSpPr>
            <p:nvPr/>
          </p:nvSpPr>
          <p:spPr bwMode="gray">
            <a:xfrm>
              <a:off x="5734839" y="2802282"/>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rgbClr val="DAEAF6"/>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21" name="Freeform 169"/>
            <p:cNvSpPr>
              <a:spLocks noChangeAspect="1"/>
            </p:cNvSpPr>
            <p:nvPr/>
          </p:nvSpPr>
          <p:spPr bwMode="gray">
            <a:xfrm>
              <a:off x="5672927" y="2868957"/>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22" name="Group 170"/>
            <p:cNvGrpSpPr>
              <a:grpSpLocks noChangeAspect="1"/>
            </p:cNvGrpSpPr>
            <p:nvPr/>
          </p:nvGrpSpPr>
          <p:grpSpPr bwMode="gray">
            <a:xfrm>
              <a:off x="5539577" y="2891182"/>
              <a:ext cx="96838" cy="77788"/>
              <a:chOff x="3007" y="1982"/>
              <a:chExt cx="61" cy="49"/>
            </a:xfrm>
            <a:grpFill/>
          </p:grpSpPr>
          <p:sp>
            <p:nvSpPr>
              <p:cNvPr id="1042"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43"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grpSp>
        <p:sp>
          <p:nvSpPr>
            <p:cNvPr id="823" name="Freeform 173"/>
            <p:cNvSpPr>
              <a:spLocks noChangeAspect="1"/>
            </p:cNvSpPr>
            <p:nvPr/>
          </p:nvSpPr>
          <p:spPr bwMode="gray">
            <a:xfrm>
              <a:off x="4333078" y="2130771"/>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24" name="Group 222"/>
            <p:cNvGrpSpPr>
              <a:grpSpLocks noChangeAspect="1"/>
            </p:cNvGrpSpPr>
            <p:nvPr/>
          </p:nvGrpSpPr>
          <p:grpSpPr bwMode="gray">
            <a:xfrm>
              <a:off x="5166589" y="1443381"/>
              <a:ext cx="1588" cy="3175"/>
              <a:chOff x="3340" y="1146"/>
              <a:chExt cx="1" cy="2"/>
            </a:xfrm>
            <a:grpFill/>
          </p:grpSpPr>
          <p:sp>
            <p:nvSpPr>
              <p:cNvPr id="1040"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41"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25" name="Freeform 229"/>
            <p:cNvSpPr>
              <a:spLocks noChangeAspect="1"/>
            </p:cNvSpPr>
            <p:nvPr/>
          </p:nvSpPr>
          <p:spPr bwMode="gray">
            <a:xfrm>
              <a:off x="3993354"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26" name="Freeform 230"/>
            <p:cNvSpPr>
              <a:spLocks noChangeAspect="1"/>
            </p:cNvSpPr>
            <p:nvPr/>
          </p:nvSpPr>
          <p:spPr bwMode="gray">
            <a:xfrm>
              <a:off x="4331490"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27" name="Freeform 231"/>
            <p:cNvSpPr>
              <a:spLocks noChangeAspect="1"/>
            </p:cNvSpPr>
            <p:nvPr/>
          </p:nvSpPr>
          <p:spPr bwMode="gray">
            <a:xfrm>
              <a:off x="4271166"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28" name="Freeform 232"/>
            <p:cNvSpPr>
              <a:spLocks noChangeAspect="1"/>
            </p:cNvSpPr>
            <p:nvPr/>
          </p:nvSpPr>
          <p:spPr bwMode="gray">
            <a:xfrm>
              <a:off x="3994941"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29" name="Freeform 234"/>
            <p:cNvSpPr>
              <a:spLocks noChangeAspect="1"/>
            </p:cNvSpPr>
            <p:nvPr/>
          </p:nvSpPr>
          <p:spPr bwMode="gray">
            <a:xfrm>
              <a:off x="3804441"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30" name="Group 236"/>
            <p:cNvGrpSpPr>
              <a:grpSpLocks noChangeAspect="1"/>
            </p:cNvGrpSpPr>
            <p:nvPr/>
          </p:nvGrpSpPr>
          <p:grpSpPr bwMode="gray">
            <a:xfrm>
              <a:off x="3344066" y="3475384"/>
              <a:ext cx="808037" cy="1365250"/>
              <a:chOff x="1624" y="2350"/>
              <a:chExt cx="509" cy="860"/>
            </a:xfrm>
            <a:grpFill/>
          </p:grpSpPr>
          <p:sp>
            <p:nvSpPr>
              <p:cNvPr id="1034"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1015"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16"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17"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18"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19"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0"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1"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2"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3"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4"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5"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6"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7"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1028"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29"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0"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1"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2"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3"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5"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6"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7"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8"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39"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31" name="Freeform 262"/>
            <p:cNvSpPr>
              <a:spLocks noChangeAspect="1"/>
            </p:cNvSpPr>
            <p:nvPr/>
          </p:nvSpPr>
          <p:spPr bwMode="gray">
            <a:xfrm>
              <a:off x="3234529" y="3429346"/>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32" name="Freeform 263"/>
            <p:cNvSpPr>
              <a:spLocks noChangeAspect="1"/>
            </p:cNvSpPr>
            <p:nvPr/>
          </p:nvSpPr>
          <p:spPr bwMode="gray">
            <a:xfrm>
              <a:off x="3313905" y="3524596"/>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33" name="Freeform 264"/>
            <p:cNvSpPr>
              <a:spLocks noChangeAspect="1"/>
            </p:cNvSpPr>
            <p:nvPr/>
          </p:nvSpPr>
          <p:spPr bwMode="gray">
            <a:xfrm>
              <a:off x="3153567"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34" name="Freeform 265"/>
            <p:cNvSpPr>
              <a:spLocks noChangeAspect="1"/>
            </p:cNvSpPr>
            <p:nvPr/>
          </p:nvSpPr>
          <p:spPr bwMode="gray">
            <a:xfrm>
              <a:off x="3205954"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35" name="Freeform 266"/>
            <p:cNvSpPr>
              <a:spLocks noChangeAspect="1"/>
            </p:cNvSpPr>
            <p:nvPr/>
          </p:nvSpPr>
          <p:spPr bwMode="gray">
            <a:xfrm>
              <a:off x="3191666"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36" name="Freeform 267"/>
            <p:cNvSpPr>
              <a:spLocks noChangeAspect="1"/>
            </p:cNvSpPr>
            <p:nvPr/>
          </p:nvSpPr>
          <p:spPr bwMode="gray">
            <a:xfrm>
              <a:off x="3264691" y="3497608"/>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37" name="Freeform 268"/>
            <p:cNvSpPr>
              <a:spLocks noChangeAspect="1"/>
            </p:cNvSpPr>
            <p:nvPr/>
          </p:nvSpPr>
          <p:spPr bwMode="gray">
            <a:xfrm>
              <a:off x="3202779" y="3411883"/>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38" name="Freeform 269"/>
            <p:cNvSpPr>
              <a:spLocks noChangeAspect="1"/>
            </p:cNvSpPr>
            <p:nvPr/>
          </p:nvSpPr>
          <p:spPr bwMode="gray">
            <a:xfrm>
              <a:off x="2721766"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39" name="Group 270"/>
            <p:cNvGrpSpPr>
              <a:grpSpLocks noChangeAspect="1"/>
            </p:cNvGrpSpPr>
            <p:nvPr/>
          </p:nvGrpSpPr>
          <p:grpSpPr bwMode="gray">
            <a:xfrm>
              <a:off x="1832767" y="1897409"/>
              <a:ext cx="1765298" cy="1346200"/>
              <a:chOff x="672" y="1356"/>
              <a:chExt cx="1112" cy="848"/>
            </a:xfrm>
            <a:grpFill/>
          </p:grpSpPr>
          <p:grpSp>
            <p:nvGrpSpPr>
              <p:cNvPr id="1003" name="Group 271"/>
              <p:cNvGrpSpPr>
                <a:grpSpLocks noChangeAspect="1"/>
              </p:cNvGrpSpPr>
              <p:nvPr/>
            </p:nvGrpSpPr>
            <p:grpSpPr bwMode="gray">
              <a:xfrm>
                <a:off x="672" y="1356"/>
                <a:ext cx="418" cy="413"/>
                <a:chOff x="672" y="1356"/>
                <a:chExt cx="418" cy="413"/>
              </a:xfrm>
              <a:grpFill/>
            </p:grpSpPr>
            <p:sp>
              <p:nvSpPr>
                <p:cNvPr id="1010"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11"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12"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13"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14"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nvGrpSpPr>
              <p:cNvPr id="1004" name="Group 277"/>
              <p:cNvGrpSpPr>
                <a:grpSpLocks noChangeAspect="1"/>
              </p:cNvGrpSpPr>
              <p:nvPr/>
            </p:nvGrpSpPr>
            <p:grpSpPr bwMode="gray">
              <a:xfrm>
                <a:off x="1149" y="1865"/>
                <a:ext cx="635" cy="339"/>
                <a:chOff x="1149" y="1865"/>
                <a:chExt cx="635" cy="339"/>
              </a:xfrm>
              <a:grpFill/>
            </p:grpSpPr>
            <p:sp>
              <p:nvSpPr>
                <p:cNvPr id="1005"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06"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07"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08"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09"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grpSp>
          <p:nvGrpSpPr>
            <p:cNvPr id="840" name="Group 283"/>
            <p:cNvGrpSpPr>
              <a:grpSpLocks noChangeAspect="1"/>
            </p:cNvGrpSpPr>
            <p:nvPr/>
          </p:nvGrpSpPr>
          <p:grpSpPr bwMode="gray">
            <a:xfrm>
              <a:off x="2304255" y="1543397"/>
              <a:ext cx="1538287" cy="1347788"/>
              <a:chOff x="969" y="1133"/>
              <a:chExt cx="969" cy="849"/>
            </a:xfrm>
            <a:grpFill/>
          </p:grpSpPr>
          <p:sp>
            <p:nvSpPr>
              <p:cNvPr id="985"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6"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7"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8"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9"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0"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1"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2"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3"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4"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5"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6"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7"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8"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99"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00"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01"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1002"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41" name="Freeform 313"/>
            <p:cNvSpPr>
              <a:spLocks noChangeAspect="1"/>
            </p:cNvSpPr>
            <p:nvPr/>
          </p:nvSpPr>
          <p:spPr bwMode="gray">
            <a:xfrm rot="21085610">
              <a:off x="3399630"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42" name="Freeform 314"/>
            <p:cNvSpPr>
              <a:spLocks noChangeAspect="1"/>
            </p:cNvSpPr>
            <p:nvPr/>
          </p:nvSpPr>
          <p:spPr bwMode="gray">
            <a:xfrm rot="21085610">
              <a:off x="3420267"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43" name="Freeform 315"/>
            <p:cNvSpPr>
              <a:spLocks noChangeAspect="1"/>
            </p:cNvSpPr>
            <p:nvPr/>
          </p:nvSpPr>
          <p:spPr bwMode="gray">
            <a:xfrm rot="21085610">
              <a:off x="3420267" y="3224558"/>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44" name="Freeform 316"/>
            <p:cNvSpPr>
              <a:spLocks noChangeAspect="1"/>
            </p:cNvSpPr>
            <p:nvPr/>
          </p:nvSpPr>
          <p:spPr bwMode="gray">
            <a:xfrm rot="21085610">
              <a:off x="3412330"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45" name="Freeform 317"/>
            <p:cNvSpPr>
              <a:spLocks noChangeAspect="1"/>
            </p:cNvSpPr>
            <p:nvPr/>
          </p:nvSpPr>
          <p:spPr bwMode="gray">
            <a:xfrm rot="21085610">
              <a:off x="3420267" y="3245196"/>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46" name="Freeform 318"/>
            <p:cNvSpPr>
              <a:spLocks noChangeAspect="1"/>
            </p:cNvSpPr>
            <p:nvPr/>
          </p:nvSpPr>
          <p:spPr bwMode="gray">
            <a:xfrm rot="21085610">
              <a:off x="3434555"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47" name="Freeform 319"/>
            <p:cNvSpPr>
              <a:spLocks noChangeAspect="1"/>
            </p:cNvSpPr>
            <p:nvPr/>
          </p:nvSpPr>
          <p:spPr bwMode="gray">
            <a:xfrm rot="21085610">
              <a:off x="3442491"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48" name="Freeform 320"/>
            <p:cNvSpPr>
              <a:spLocks noChangeAspect="1"/>
            </p:cNvSpPr>
            <p:nvPr/>
          </p:nvSpPr>
          <p:spPr bwMode="gray">
            <a:xfrm rot="21085610">
              <a:off x="3456779" y="3240433"/>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49" name="Freeform 321"/>
            <p:cNvSpPr>
              <a:spLocks noChangeAspect="1"/>
            </p:cNvSpPr>
            <p:nvPr/>
          </p:nvSpPr>
          <p:spPr bwMode="gray">
            <a:xfrm rot="21085610">
              <a:off x="3450429" y="3254721"/>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0" name="Freeform 322"/>
            <p:cNvSpPr>
              <a:spLocks noChangeAspect="1"/>
            </p:cNvSpPr>
            <p:nvPr/>
          </p:nvSpPr>
          <p:spPr bwMode="gray">
            <a:xfrm rot="21085610">
              <a:off x="3464716"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1" name="Freeform 323"/>
            <p:cNvSpPr>
              <a:spLocks noChangeAspect="1"/>
            </p:cNvSpPr>
            <p:nvPr/>
          </p:nvSpPr>
          <p:spPr bwMode="gray">
            <a:xfrm rot="21085610">
              <a:off x="3477417"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2" name="Freeform 324"/>
            <p:cNvSpPr>
              <a:spLocks noChangeAspect="1"/>
            </p:cNvSpPr>
            <p:nvPr/>
          </p:nvSpPr>
          <p:spPr bwMode="gray">
            <a:xfrm rot="21085610">
              <a:off x="3488530"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3" name="Freeform 325"/>
            <p:cNvSpPr>
              <a:spLocks noChangeAspect="1"/>
            </p:cNvSpPr>
            <p:nvPr/>
          </p:nvSpPr>
          <p:spPr bwMode="gray">
            <a:xfrm rot="21085610">
              <a:off x="3475829"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4" name="Freeform 326"/>
            <p:cNvSpPr>
              <a:spLocks noChangeAspect="1"/>
            </p:cNvSpPr>
            <p:nvPr/>
          </p:nvSpPr>
          <p:spPr bwMode="gray">
            <a:xfrm rot="21085610">
              <a:off x="3418680" y="3243608"/>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5" name="Freeform 327"/>
            <p:cNvSpPr>
              <a:spLocks noChangeAspect="1"/>
            </p:cNvSpPr>
            <p:nvPr/>
          </p:nvSpPr>
          <p:spPr bwMode="gray">
            <a:xfrm rot="21085610">
              <a:off x="3386929" y="3227733"/>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6" name="Freeform 328"/>
            <p:cNvSpPr>
              <a:spLocks noChangeAspect="1"/>
            </p:cNvSpPr>
            <p:nvPr/>
          </p:nvSpPr>
          <p:spPr bwMode="gray">
            <a:xfrm rot="21085610">
              <a:off x="3383754"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7" name="Freeform 329"/>
            <p:cNvSpPr>
              <a:spLocks noChangeAspect="1"/>
            </p:cNvSpPr>
            <p:nvPr/>
          </p:nvSpPr>
          <p:spPr bwMode="gray">
            <a:xfrm rot="21085610">
              <a:off x="3374229" y="3238846"/>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8" name="Freeform 330"/>
            <p:cNvSpPr>
              <a:spLocks noChangeAspect="1"/>
            </p:cNvSpPr>
            <p:nvPr/>
          </p:nvSpPr>
          <p:spPr bwMode="gray">
            <a:xfrm rot="20552049">
              <a:off x="3417092"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59" name="Freeform 331"/>
            <p:cNvSpPr>
              <a:spLocks noChangeAspect="1"/>
            </p:cNvSpPr>
            <p:nvPr/>
          </p:nvSpPr>
          <p:spPr bwMode="gray">
            <a:xfrm rot="20552049">
              <a:off x="3482179"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60" name="Freeform 332"/>
            <p:cNvSpPr>
              <a:spLocks noChangeAspect="1"/>
            </p:cNvSpPr>
            <p:nvPr/>
          </p:nvSpPr>
          <p:spPr bwMode="gray">
            <a:xfrm rot="20552049">
              <a:off x="3596480" y="3349971"/>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61" name="Freeform 333"/>
            <p:cNvSpPr>
              <a:spLocks noChangeAspect="1"/>
            </p:cNvSpPr>
            <p:nvPr/>
          </p:nvSpPr>
          <p:spPr bwMode="gray">
            <a:xfrm rot="20552049">
              <a:off x="3618705"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62" name="Freeform 334"/>
            <p:cNvSpPr>
              <a:spLocks noChangeAspect="1"/>
            </p:cNvSpPr>
            <p:nvPr/>
          </p:nvSpPr>
          <p:spPr bwMode="gray">
            <a:xfrm rot="20552049">
              <a:off x="3642516"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63" name="Freeform 335"/>
            <p:cNvSpPr>
              <a:spLocks noChangeAspect="1"/>
            </p:cNvSpPr>
            <p:nvPr/>
          </p:nvSpPr>
          <p:spPr bwMode="gray">
            <a:xfrm rot="20552049">
              <a:off x="3636166"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64" name="Freeform 336"/>
            <p:cNvSpPr>
              <a:spLocks noChangeAspect="1"/>
            </p:cNvSpPr>
            <p:nvPr/>
          </p:nvSpPr>
          <p:spPr bwMode="gray">
            <a:xfrm rot="20552049">
              <a:off x="3463129"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65" name="Group 337"/>
            <p:cNvGrpSpPr>
              <a:grpSpLocks noChangeAspect="1"/>
            </p:cNvGrpSpPr>
            <p:nvPr/>
          </p:nvGrpSpPr>
          <p:grpSpPr bwMode="gray">
            <a:xfrm>
              <a:off x="3455191" y="3327747"/>
              <a:ext cx="28575" cy="44450"/>
              <a:chOff x="1694" y="2257"/>
              <a:chExt cx="18" cy="28"/>
            </a:xfrm>
            <a:grpFill/>
          </p:grpSpPr>
          <p:sp>
            <p:nvSpPr>
              <p:cNvPr id="983"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4"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866" name="Freeform 340"/>
            <p:cNvSpPr>
              <a:spLocks noChangeAspect="1"/>
            </p:cNvSpPr>
            <p:nvPr/>
          </p:nvSpPr>
          <p:spPr bwMode="gray">
            <a:xfrm rot="20552049">
              <a:off x="3532980" y="3337271"/>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67" name="Freeform 341"/>
            <p:cNvSpPr>
              <a:spLocks noChangeAspect="1"/>
            </p:cNvSpPr>
            <p:nvPr/>
          </p:nvSpPr>
          <p:spPr bwMode="gray">
            <a:xfrm rot="20552049">
              <a:off x="3629816" y="3429346"/>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68" name="Freeform 342"/>
            <p:cNvSpPr>
              <a:spLocks noChangeAspect="1"/>
            </p:cNvSpPr>
            <p:nvPr/>
          </p:nvSpPr>
          <p:spPr bwMode="gray">
            <a:xfrm rot="20552049">
              <a:off x="3602830"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69" name="Freeform 343"/>
            <p:cNvSpPr>
              <a:spLocks noChangeAspect="1"/>
            </p:cNvSpPr>
            <p:nvPr/>
          </p:nvSpPr>
          <p:spPr bwMode="gray">
            <a:xfrm rot="20552049">
              <a:off x="3556791" y="3334096"/>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70" name="Freeform 344"/>
            <p:cNvSpPr>
              <a:spLocks noChangeAspect="1"/>
            </p:cNvSpPr>
            <p:nvPr/>
          </p:nvSpPr>
          <p:spPr bwMode="gray">
            <a:xfrm rot="20552049">
              <a:off x="3559966" y="3346796"/>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71" name="Freeform 345"/>
            <p:cNvSpPr>
              <a:spLocks noChangeAspect="1"/>
            </p:cNvSpPr>
            <p:nvPr/>
          </p:nvSpPr>
          <p:spPr bwMode="gray">
            <a:xfrm rot="20552049">
              <a:off x="3610767"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72" name="Freeform 346"/>
            <p:cNvSpPr>
              <a:spLocks noChangeAspect="1"/>
            </p:cNvSpPr>
            <p:nvPr/>
          </p:nvSpPr>
          <p:spPr bwMode="gray">
            <a:xfrm rot="20552049">
              <a:off x="3629816"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73" name="Freeform 347"/>
            <p:cNvSpPr>
              <a:spLocks noChangeAspect="1"/>
            </p:cNvSpPr>
            <p:nvPr/>
          </p:nvSpPr>
          <p:spPr bwMode="gray">
            <a:xfrm rot="20552049">
              <a:off x="3325016"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74"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75"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76" name="Freeform 350"/>
            <p:cNvSpPr>
              <a:spLocks noChangeAspect="1"/>
            </p:cNvSpPr>
            <p:nvPr/>
          </p:nvSpPr>
          <p:spPr bwMode="gray">
            <a:xfrm rot="20552049">
              <a:off x="3585368" y="3346796"/>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77"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78" name="Group 362"/>
            <p:cNvGrpSpPr/>
            <p:nvPr/>
          </p:nvGrpSpPr>
          <p:grpSpPr bwMode="gray">
            <a:xfrm>
              <a:off x="4580730" y="1911697"/>
              <a:ext cx="879476" cy="1109663"/>
              <a:chOff x="4580731" y="1911697"/>
              <a:chExt cx="879476" cy="1109663"/>
            </a:xfrm>
            <a:grpFill/>
          </p:grpSpPr>
          <p:sp>
            <p:nvSpPr>
              <p:cNvPr id="934"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35"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36"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37" name="Group 178"/>
              <p:cNvGrpSpPr>
                <a:grpSpLocks noChangeAspect="1"/>
              </p:cNvGrpSpPr>
              <p:nvPr/>
            </p:nvGrpSpPr>
            <p:grpSpPr bwMode="gray">
              <a:xfrm>
                <a:off x="4876006" y="2765772"/>
                <a:ext cx="204788" cy="242888"/>
                <a:chOff x="2589" y="1903"/>
                <a:chExt cx="129" cy="153"/>
              </a:xfrm>
              <a:grpFill/>
            </p:grpSpPr>
            <p:sp>
              <p:nvSpPr>
                <p:cNvPr id="980"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1"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82"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938"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39"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0"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1"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2"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3"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4"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45" name="Group 189"/>
              <p:cNvGrpSpPr>
                <a:grpSpLocks noChangeAspect="1"/>
              </p:cNvGrpSpPr>
              <p:nvPr/>
            </p:nvGrpSpPr>
            <p:grpSpPr bwMode="gray">
              <a:xfrm>
                <a:off x="4679156" y="2659410"/>
                <a:ext cx="247650" cy="244475"/>
                <a:chOff x="2465" y="1836"/>
                <a:chExt cx="156" cy="154"/>
              </a:xfrm>
              <a:grpFill/>
            </p:grpSpPr>
            <p:sp>
              <p:nvSpPr>
                <p:cNvPr id="978"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79"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nvGrpSpPr>
              <p:cNvPr id="946" name="Group 192"/>
              <p:cNvGrpSpPr>
                <a:grpSpLocks noChangeAspect="1"/>
              </p:cNvGrpSpPr>
              <p:nvPr/>
            </p:nvGrpSpPr>
            <p:grpSpPr bwMode="gray">
              <a:xfrm>
                <a:off x="4620419" y="2430810"/>
                <a:ext cx="171450" cy="258763"/>
                <a:chOff x="2428" y="1692"/>
                <a:chExt cx="108" cy="163"/>
              </a:xfrm>
              <a:grpFill/>
            </p:grpSpPr>
            <p:sp>
              <p:nvSpPr>
                <p:cNvPr id="976"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77"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grpSp>
          <p:sp>
            <p:nvSpPr>
              <p:cNvPr id="947"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8"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49"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0"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grpSp>
            <p:nvGrpSpPr>
              <p:cNvPr id="951" name="Group 199"/>
              <p:cNvGrpSpPr>
                <a:grpSpLocks noChangeAspect="1"/>
              </p:cNvGrpSpPr>
              <p:nvPr/>
            </p:nvGrpSpPr>
            <p:grpSpPr bwMode="gray">
              <a:xfrm>
                <a:off x="5033169" y="2808635"/>
                <a:ext cx="68263" cy="68263"/>
                <a:chOff x="2688" y="1930"/>
                <a:chExt cx="43" cy="43"/>
              </a:xfrm>
              <a:grpFill/>
            </p:grpSpPr>
            <p:sp>
              <p:nvSpPr>
                <p:cNvPr id="974"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75"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952"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3"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4"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55"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6"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7"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58"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59"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0"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1"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2"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3"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4"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5"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6"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7"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68"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69"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70"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71" name="Group 359"/>
              <p:cNvGrpSpPr/>
              <p:nvPr/>
            </p:nvGrpSpPr>
            <p:grpSpPr bwMode="gray">
              <a:xfrm>
                <a:off x="5080794" y="2788583"/>
                <a:ext cx="75600" cy="108000"/>
                <a:chOff x="4160739" y="2986112"/>
                <a:chExt cx="187325" cy="233362"/>
              </a:xfrm>
              <a:grpFill/>
            </p:grpSpPr>
            <p:sp>
              <p:nvSpPr>
                <p:cNvPr id="972"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73"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grpSp>
        <p:grpSp>
          <p:nvGrpSpPr>
            <p:cNvPr id="879" name="Group 368"/>
            <p:cNvGrpSpPr/>
            <p:nvPr/>
          </p:nvGrpSpPr>
          <p:grpSpPr bwMode="gray">
            <a:xfrm>
              <a:off x="4455318" y="2994372"/>
              <a:ext cx="1196974" cy="1339850"/>
              <a:chOff x="4455318" y="2994372"/>
              <a:chExt cx="1196974" cy="1339850"/>
            </a:xfrm>
            <a:grpFill/>
          </p:grpSpPr>
          <p:sp>
            <p:nvSpPr>
              <p:cNvPr id="880" name="Freeform 222"/>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1" name="Freeform 223"/>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882" name="Group 367"/>
              <p:cNvGrpSpPr/>
              <p:nvPr/>
            </p:nvGrpSpPr>
            <p:grpSpPr bwMode="gray">
              <a:xfrm>
                <a:off x="4455318" y="2994372"/>
                <a:ext cx="1196974" cy="1339850"/>
                <a:chOff x="4455318" y="2994372"/>
                <a:chExt cx="1196974" cy="1339850"/>
              </a:xfrm>
              <a:grpFill/>
            </p:grpSpPr>
            <p:sp>
              <p:nvSpPr>
                <p:cNvPr id="883" name="Freeform 225"/>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84" name="Freeform 226"/>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5" name="Freeform 227"/>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6" name="Freeform 228"/>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7" name="Freeform 229"/>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8" name="Freeform 230"/>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89" name="Freeform 231"/>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0" name="Freeform 232"/>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1" name="Freeform 233"/>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chemeClr val="accent6">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892" name="Freeform 234"/>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3" name="Freeform 235"/>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4" name="Freeform 236"/>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5" name="Freeform 237"/>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6" name="Freeform 238"/>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7"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8" name="Freeform 240"/>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899" name="Freeform 241"/>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00" name="Freeform 242"/>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1" name="Freeform 243"/>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02" name="Group 25"/>
                <p:cNvGrpSpPr>
                  <a:grpSpLocks noChangeAspect="1"/>
                </p:cNvGrpSpPr>
                <p:nvPr/>
              </p:nvGrpSpPr>
              <p:grpSpPr bwMode="gray">
                <a:xfrm>
                  <a:off x="4961730" y="3769072"/>
                  <a:ext cx="219075" cy="239713"/>
                  <a:chOff x="2643" y="2535"/>
                  <a:chExt cx="138" cy="151"/>
                </a:xfrm>
                <a:grpFill/>
              </p:grpSpPr>
              <p:sp>
                <p:nvSpPr>
                  <p:cNvPr id="932"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33"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sp>
              <p:nvSpPr>
                <p:cNvPr id="903"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4"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5"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6"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7"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8"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09"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0"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1"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2"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3"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4"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5"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chemeClr val="accent1">
                    <a:lumMod val="20000"/>
                    <a:lumOff val="80000"/>
                  </a:schemeClr>
                </a:solidFill>
                <a:ln w="3175" cap="flat" cmpd="sng">
                  <a:solidFill>
                    <a:schemeClr val="bg1"/>
                  </a:solidFill>
                  <a:prstDash val="solid"/>
                  <a:round/>
                  <a:headEnd type="none" w="med" len="med"/>
                  <a:tailEnd type="none" w="med" len="med"/>
                </a:ln>
                <a:effectLst/>
              </p:spPr>
              <p:txBody>
                <a:bodyPr/>
                <a:lstStyle/>
                <a:p>
                  <a:pPr defTabSz="914400"/>
                  <a:endParaRPr lang="en-US" kern="0" dirty="0">
                    <a:solidFill>
                      <a:sysClr val="windowText" lastClr="000000"/>
                    </a:solidFill>
                  </a:endParaRPr>
                </a:p>
              </p:txBody>
            </p:sp>
            <p:sp>
              <p:nvSpPr>
                <p:cNvPr id="916"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7"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8"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19"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0"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1"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2"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3"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4"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5"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6"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7"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sp>
              <p:nvSpPr>
                <p:cNvPr id="928"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US" kern="0" dirty="0">
                    <a:solidFill>
                      <a:sysClr val="windowText" lastClr="000000"/>
                    </a:solidFill>
                  </a:endParaRPr>
                </a:p>
              </p:txBody>
            </p:sp>
            <p:grpSp>
              <p:nvGrpSpPr>
                <p:cNvPr id="929" name="Group 364"/>
                <p:cNvGrpSpPr>
                  <a:grpSpLocks noChangeAspect="1"/>
                </p:cNvGrpSpPr>
                <p:nvPr/>
              </p:nvGrpSpPr>
              <p:grpSpPr bwMode="gray">
                <a:xfrm>
                  <a:off x="5141117" y="3280172"/>
                  <a:ext cx="289379" cy="349200"/>
                  <a:chOff x="3548063" y="12700"/>
                  <a:chExt cx="5667375" cy="6838950"/>
                </a:xfrm>
                <a:grpFill/>
              </p:grpSpPr>
              <p:sp>
                <p:nvSpPr>
                  <p:cNvPr id="930"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GB" kern="0" dirty="0">
                      <a:solidFill>
                        <a:sysClr val="windowText" lastClr="000000"/>
                      </a:solidFill>
                    </a:endParaRPr>
                  </a:p>
                </p:txBody>
              </p:sp>
              <p:sp>
                <p:nvSpPr>
                  <p:cNvPr id="931"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3175" cap="flat" cmpd="sng">
                    <a:solidFill>
                      <a:schemeClr val="bg1"/>
                    </a:solidFill>
                    <a:prstDash val="solid"/>
                    <a:round/>
                    <a:headEnd type="none" w="med" len="med"/>
                    <a:tailEnd type="none" w="med" len="med"/>
                  </a:ln>
                  <a:effectLst/>
                </p:spPr>
                <p:txBody>
                  <a:bodyPr/>
                  <a:lstStyle/>
                  <a:p>
                    <a:pPr defTabSz="914400">
                      <a:defRPr/>
                    </a:pPr>
                    <a:endParaRPr lang="en-GB" kern="0" dirty="0">
                      <a:solidFill>
                        <a:sysClr val="windowText" lastClr="000000"/>
                      </a:solidFill>
                    </a:endParaRPr>
                  </a:p>
                </p:txBody>
              </p:sp>
            </p:grpSp>
          </p:grpSp>
        </p:grpSp>
      </p:grpSp>
      <p:sp>
        <p:nvSpPr>
          <p:cNvPr id="429" name="Title 1"/>
          <p:cNvSpPr txBox="1">
            <a:spLocks/>
          </p:cNvSpPr>
          <p:nvPr/>
        </p:nvSpPr>
        <p:spPr>
          <a:xfrm>
            <a:off x="4730658" y="3470518"/>
            <a:ext cx="160202" cy="2111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endParaRPr lang="en-US" sz="800" b="1" dirty="0">
              <a:solidFill>
                <a:srgbClr val="FFFFFF"/>
              </a:solidFill>
              <a:latin typeface="Calibri"/>
            </a:endParaRPr>
          </a:p>
        </p:txBody>
      </p:sp>
      <p:grpSp>
        <p:nvGrpSpPr>
          <p:cNvPr id="21" name="Группа 20"/>
          <p:cNvGrpSpPr/>
          <p:nvPr/>
        </p:nvGrpSpPr>
        <p:grpSpPr>
          <a:xfrm>
            <a:off x="5842344" y="4324329"/>
            <a:ext cx="370491" cy="230012"/>
            <a:chOff x="5105328" y="5742983"/>
            <a:chExt cx="321289" cy="195251"/>
          </a:xfrm>
        </p:grpSpPr>
        <p:sp>
          <p:nvSpPr>
            <p:cNvPr id="608" name="Rectangle 3"/>
            <p:cNvSpPr/>
            <p:nvPr/>
          </p:nvSpPr>
          <p:spPr>
            <a:xfrm>
              <a:off x="5170886" y="5742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10"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2</a:t>
              </a:r>
            </a:p>
          </p:txBody>
        </p:sp>
      </p:grpSp>
      <p:grpSp>
        <p:nvGrpSpPr>
          <p:cNvPr id="611" name="Группа 610"/>
          <p:cNvGrpSpPr/>
          <p:nvPr/>
        </p:nvGrpSpPr>
        <p:grpSpPr>
          <a:xfrm>
            <a:off x="6083876" y="4324329"/>
            <a:ext cx="370491" cy="230012"/>
            <a:chOff x="5105328" y="5742983"/>
            <a:chExt cx="321289" cy="195251"/>
          </a:xfrm>
        </p:grpSpPr>
        <p:sp>
          <p:nvSpPr>
            <p:cNvPr id="612" name="Rectangle 3"/>
            <p:cNvSpPr/>
            <p:nvPr/>
          </p:nvSpPr>
          <p:spPr>
            <a:xfrm>
              <a:off x="5170886" y="5742983"/>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13"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4</a:t>
              </a:r>
            </a:p>
          </p:txBody>
        </p:sp>
      </p:grpSp>
      <p:cxnSp>
        <p:nvCxnSpPr>
          <p:cNvPr id="623" name="Прямая соединительная линия 622"/>
          <p:cNvCxnSpPr/>
          <p:nvPr/>
        </p:nvCxnSpPr>
        <p:spPr>
          <a:xfrm>
            <a:off x="6654821" y="4579515"/>
            <a:ext cx="880507"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4" name="Прямая соединительная линия 623"/>
          <p:cNvCxnSpPr/>
          <p:nvPr/>
        </p:nvCxnSpPr>
        <p:spPr>
          <a:xfrm flipH="1" flipV="1">
            <a:off x="6463134" y="4260392"/>
            <a:ext cx="192821" cy="315974"/>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grpSp>
        <p:nvGrpSpPr>
          <p:cNvPr id="625" name="Группа 624"/>
          <p:cNvGrpSpPr/>
          <p:nvPr/>
        </p:nvGrpSpPr>
        <p:grpSpPr>
          <a:xfrm>
            <a:off x="5244893" y="3881858"/>
            <a:ext cx="370491" cy="230012"/>
            <a:chOff x="5097708" y="5742983"/>
            <a:chExt cx="321289" cy="195251"/>
          </a:xfrm>
        </p:grpSpPr>
        <p:sp>
          <p:nvSpPr>
            <p:cNvPr id="626" name="Rectangle 3"/>
            <p:cNvSpPr/>
            <p:nvPr/>
          </p:nvSpPr>
          <p:spPr>
            <a:xfrm>
              <a:off x="5160253" y="5742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27" name="Title 1"/>
            <p:cNvSpPr txBox="1">
              <a:spLocks/>
            </p:cNvSpPr>
            <p:nvPr/>
          </p:nvSpPr>
          <p:spPr>
            <a:xfrm>
              <a:off x="509770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1</a:t>
              </a:r>
            </a:p>
          </p:txBody>
        </p:sp>
      </p:grpSp>
      <p:grpSp>
        <p:nvGrpSpPr>
          <p:cNvPr id="628" name="Группа 627"/>
          <p:cNvGrpSpPr/>
          <p:nvPr/>
        </p:nvGrpSpPr>
        <p:grpSpPr>
          <a:xfrm>
            <a:off x="5493998" y="3881858"/>
            <a:ext cx="370491" cy="230012"/>
            <a:chOff x="5108341" y="5742983"/>
            <a:chExt cx="321289" cy="195251"/>
          </a:xfrm>
        </p:grpSpPr>
        <p:sp>
          <p:nvSpPr>
            <p:cNvPr id="629" name="Rectangle 3"/>
            <p:cNvSpPr/>
            <p:nvPr/>
          </p:nvSpPr>
          <p:spPr>
            <a:xfrm>
              <a:off x="5170886" y="5742983"/>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30" name="Title 1"/>
            <p:cNvSpPr txBox="1">
              <a:spLocks/>
            </p:cNvSpPr>
            <p:nvPr/>
          </p:nvSpPr>
          <p:spPr>
            <a:xfrm>
              <a:off x="5108341"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8</a:t>
              </a:r>
              <a:endParaRPr lang="en-US" sz="1000" b="1" dirty="0">
                <a:solidFill>
                  <a:srgbClr val="FFFFFF"/>
                </a:solidFill>
                <a:latin typeface="Calibri"/>
              </a:endParaRPr>
            </a:p>
          </p:txBody>
        </p:sp>
      </p:grpSp>
      <p:grpSp>
        <p:nvGrpSpPr>
          <p:cNvPr id="634" name="Группа 633"/>
          <p:cNvGrpSpPr/>
          <p:nvPr/>
        </p:nvGrpSpPr>
        <p:grpSpPr>
          <a:xfrm>
            <a:off x="6471764" y="3775052"/>
            <a:ext cx="370491" cy="230012"/>
            <a:chOff x="5108341" y="5742983"/>
            <a:chExt cx="321289" cy="195251"/>
          </a:xfrm>
        </p:grpSpPr>
        <p:sp>
          <p:nvSpPr>
            <p:cNvPr id="635" name="Rectangle 3"/>
            <p:cNvSpPr/>
            <p:nvPr/>
          </p:nvSpPr>
          <p:spPr>
            <a:xfrm>
              <a:off x="5170886" y="5742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36" name="Title 1"/>
            <p:cNvSpPr txBox="1">
              <a:spLocks/>
            </p:cNvSpPr>
            <p:nvPr/>
          </p:nvSpPr>
          <p:spPr>
            <a:xfrm>
              <a:off x="5108341" y="5748039"/>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4</a:t>
              </a:r>
            </a:p>
          </p:txBody>
        </p:sp>
      </p:grpSp>
      <p:grpSp>
        <p:nvGrpSpPr>
          <p:cNvPr id="641" name="Группа 640"/>
          <p:cNvGrpSpPr/>
          <p:nvPr/>
        </p:nvGrpSpPr>
        <p:grpSpPr>
          <a:xfrm>
            <a:off x="6721789" y="3775052"/>
            <a:ext cx="370491" cy="230012"/>
            <a:chOff x="5109138" y="5742983"/>
            <a:chExt cx="321289" cy="195251"/>
          </a:xfrm>
        </p:grpSpPr>
        <p:sp>
          <p:nvSpPr>
            <p:cNvPr id="642" name="Rectangle 3"/>
            <p:cNvSpPr/>
            <p:nvPr/>
          </p:nvSpPr>
          <p:spPr>
            <a:xfrm>
              <a:off x="5170886" y="5742983"/>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43" name="Title 1"/>
            <p:cNvSpPr txBox="1">
              <a:spLocks/>
            </p:cNvSpPr>
            <p:nvPr/>
          </p:nvSpPr>
          <p:spPr>
            <a:xfrm>
              <a:off x="510913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4</a:t>
              </a:r>
            </a:p>
          </p:txBody>
        </p:sp>
      </p:grpSp>
      <p:cxnSp>
        <p:nvCxnSpPr>
          <p:cNvPr id="660" name="Прямая соединительная линия 659"/>
          <p:cNvCxnSpPr/>
          <p:nvPr/>
        </p:nvCxnSpPr>
        <p:spPr>
          <a:xfrm>
            <a:off x="4226775" y="2647615"/>
            <a:ext cx="516258"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1" name="Прямая соединительная линия 660"/>
          <p:cNvCxnSpPr/>
          <p:nvPr/>
        </p:nvCxnSpPr>
        <p:spPr>
          <a:xfrm>
            <a:off x="4731607" y="2651136"/>
            <a:ext cx="132128" cy="373757"/>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62" name="Прямая соединительная линия 661"/>
          <p:cNvCxnSpPr/>
          <p:nvPr/>
        </p:nvCxnSpPr>
        <p:spPr>
          <a:xfrm>
            <a:off x="5436096" y="3276019"/>
            <a:ext cx="747234"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3" name="Прямая соединительная линия 662"/>
          <p:cNvCxnSpPr/>
          <p:nvPr/>
        </p:nvCxnSpPr>
        <p:spPr>
          <a:xfrm flipH="1">
            <a:off x="5299726" y="3275228"/>
            <a:ext cx="144430" cy="353716"/>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69" name="Прямая соединительная линия 668"/>
          <p:cNvCxnSpPr/>
          <p:nvPr/>
        </p:nvCxnSpPr>
        <p:spPr>
          <a:xfrm>
            <a:off x="4147613" y="4072484"/>
            <a:ext cx="567621"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1" name="Прямая соединительная линия 670"/>
          <p:cNvCxnSpPr/>
          <p:nvPr/>
        </p:nvCxnSpPr>
        <p:spPr>
          <a:xfrm flipV="1">
            <a:off x="4712080" y="3585417"/>
            <a:ext cx="95000" cy="485537"/>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93" name="Прямая соединительная линия 692"/>
          <p:cNvCxnSpPr/>
          <p:nvPr/>
        </p:nvCxnSpPr>
        <p:spPr>
          <a:xfrm>
            <a:off x="3085744" y="4133467"/>
            <a:ext cx="457531" cy="1036"/>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5" name="Прямая соединительная линия 694"/>
          <p:cNvCxnSpPr>
            <a:endCxn id="972" idx="36"/>
          </p:cNvCxnSpPr>
          <p:nvPr/>
        </p:nvCxnSpPr>
        <p:spPr>
          <a:xfrm flipV="1">
            <a:off x="3544517" y="3389640"/>
            <a:ext cx="1079455" cy="746470"/>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97" name="Прямая соединительная линия 696"/>
          <p:cNvCxnSpPr/>
          <p:nvPr/>
        </p:nvCxnSpPr>
        <p:spPr>
          <a:xfrm>
            <a:off x="3528565" y="3509335"/>
            <a:ext cx="786911" cy="101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9" name="Прямая соединительная линия 698"/>
          <p:cNvCxnSpPr>
            <a:endCxn id="965" idx="52"/>
          </p:cNvCxnSpPr>
          <p:nvPr/>
        </p:nvCxnSpPr>
        <p:spPr>
          <a:xfrm flipV="1">
            <a:off x="4307790" y="3289129"/>
            <a:ext cx="354415" cy="220299"/>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grpSp>
        <p:nvGrpSpPr>
          <p:cNvPr id="712" name="Группа 711"/>
          <p:cNvGrpSpPr/>
          <p:nvPr/>
        </p:nvGrpSpPr>
        <p:grpSpPr>
          <a:xfrm>
            <a:off x="2873082" y="3131146"/>
            <a:ext cx="370491" cy="230012"/>
            <a:chOff x="5105328" y="5742983"/>
            <a:chExt cx="321289" cy="195251"/>
          </a:xfrm>
        </p:grpSpPr>
        <p:sp>
          <p:nvSpPr>
            <p:cNvPr id="713" name="Rectangle 3"/>
            <p:cNvSpPr/>
            <p:nvPr/>
          </p:nvSpPr>
          <p:spPr>
            <a:xfrm>
              <a:off x="5170886" y="5742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14"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6</a:t>
              </a:r>
              <a:endParaRPr lang="en-US" sz="1000" b="1" dirty="0">
                <a:solidFill>
                  <a:srgbClr val="FFFFFF"/>
                </a:solidFill>
                <a:latin typeface="Calibri"/>
              </a:endParaRPr>
            </a:p>
          </p:txBody>
        </p:sp>
      </p:grpSp>
      <p:cxnSp>
        <p:nvCxnSpPr>
          <p:cNvPr id="715" name="Прямая соединительная линия 714"/>
          <p:cNvCxnSpPr/>
          <p:nvPr/>
        </p:nvCxnSpPr>
        <p:spPr>
          <a:xfrm flipV="1">
            <a:off x="2765655" y="3096347"/>
            <a:ext cx="643617" cy="4657"/>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7" name="Прямая соединительная линия 716"/>
          <p:cNvCxnSpPr/>
          <p:nvPr/>
        </p:nvCxnSpPr>
        <p:spPr>
          <a:xfrm>
            <a:off x="3409272" y="3096347"/>
            <a:ext cx="1134823" cy="125157"/>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723" name="Прямая соединительная линия 722"/>
          <p:cNvCxnSpPr/>
          <p:nvPr/>
        </p:nvCxnSpPr>
        <p:spPr>
          <a:xfrm flipV="1">
            <a:off x="3376596" y="2515581"/>
            <a:ext cx="643617" cy="4657"/>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5" name="Прямая соединительная линия 724"/>
          <p:cNvCxnSpPr/>
          <p:nvPr/>
        </p:nvCxnSpPr>
        <p:spPr>
          <a:xfrm>
            <a:off x="4014961" y="2517440"/>
            <a:ext cx="366435" cy="595009"/>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6726065" y="2402121"/>
            <a:ext cx="225717" cy="230012"/>
            <a:chOff x="5935509" y="2198380"/>
            <a:chExt cx="195741" cy="195251"/>
          </a:xfrm>
        </p:grpSpPr>
        <p:sp>
          <p:nvSpPr>
            <p:cNvPr id="740" name="Rectangle 3"/>
            <p:cNvSpPr/>
            <p:nvPr/>
          </p:nvSpPr>
          <p:spPr>
            <a:xfrm>
              <a:off x="5935509" y="2198380"/>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41" name="Title 1"/>
            <p:cNvSpPr txBox="1">
              <a:spLocks/>
            </p:cNvSpPr>
            <p:nvPr/>
          </p:nvSpPr>
          <p:spPr>
            <a:xfrm>
              <a:off x="5961273" y="2208191"/>
              <a:ext cx="141945"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6</a:t>
              </a:r>
              <a:endParaRPr lang="en-US" sz="1000" b="1" dirty="0">
                <a:solidFill>
                  <a:srgbClr val="FFFFFF"/>
                </a:solidFill>
                <a:latin typeface="Calibri"/>
              </a:endParaRPr>
            </a:p>
          </p:txBody>
        </p:sp>
      </p:grpSp>
      <p:sp>
        <p:nvSpPr>
          <p:cNvPr id="730" name="Title 1"/>
          <p:cNvSpPr txBox="1">
            <a:spLocks/>
          </p:cNvSpPr>
          <p:nvPr/>
        </p:nvSpPr>
        <p:spPr>
          <a:xfrm>
            <a:off x="5230136" y="2382010"/>
            <a:ext cx="302428" cy="2018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endParaRPr lang="en-US" sz="1000" b="1" dirty="0">
              <a:solidFill>
                <a:srgbClr val="808080"/>
              </a:solidFill>
              <a:latin typeface="Calibri"/>
            </a:endParaRPr>
          </a:p>
        </p:txBody>
      </p:sp>
      <p:grpSp>
        <p:nvGrpSpPr>
          <p:cNvPr id="13" name="Группа 12"/>
          <p:cNvGrpSpPr/>
          <p:nvPr/>
        </p:nvGrpSpPr>
        <p:grpSpPr>
          <a:xfrm>
            <a:off x="6391601" y="2394508"/>
            <a:ext cx="386641" cy="230012"/>
            <a:chOff x="5614522" y="2191983"/>
            <a:chExt cx="335294" cy="195251"/>
          </a:xfrm>
        </p:grpSpPr>
        <p:sp>
          <p:nvSpPr>
            <p:cNvPr id="737" name="Rectangle 3"/>
            <p:cNvSpPr/>
            <p:nvPr/>
          </p:nvSpPr>
          <p:spPr>
            <a:xfrm>
              <a:off x="5688496" y="2191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38" name="Title 1"/>
            <p:cNvSpPr txBox="1">
              <a:spLocks/>
            </p:cNvSpPr>
            <p:nvPr/>
          </p:nvSpPr>
          <p:spPr>
            <a:xfrm>
              <a:off x="5614522" y="2197039"/>
              <a:ext cx="335294"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2</a:t>
              </a:r>
              <a:r>
                <a:rPr lang="en-US" sz="1000" b="1" dirty="0">
                  <a:solidFill>
                    <a:srgbClr val="FFFFFF"/>
                  </a:solidFill>
                  <a:latin typeface="Calibri"/>
                </a:rPr>
                <a:t>1</a:t>
              </a:r>
            </a:p>
          </p:txBody>
        </p:sp>
      </p:grpSp>
      <p:grpSp>
        <p:nvGrpSpPr>
          <p:cNvPr id="2" name="Группа 1"/>
          <p:cNvGrpSpPr/>
          <p:nvPr/>
        </p:nvGrpSpPr>
        <p:grpSpPr>
          <a:xfrm>
            <a:off x="6227714" y="2392565"/>
            <a:ext cx="225717" cy="230012"/>
            <a:chOff x="5472944" y="2190334"/>
            <a:chExt cx="195741" cy="195251"/>
          </a:xfrm>
        </p:grpSpPr>
        <p:sp>
          <p:nvSpPr>
            <p:cNvPr id="575" name="Rectangle 3"/>
            <p:cNvSpPr/>
            <p:nvPr/>
          </p:nvSpPr>
          <p:spPr>
            <a:xfrm>
              <a:off x="5472944" y="2190334"/>
              <a:ext cx="195741" cy="195251"/>
            </a:xfrm>
            <a:prstGeom prst="ellipse">
              <a:avLst/>
            </a:prstGeom>
            <a:solidFill>
              <a:schemeClr val="accent4"/>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577" name="Title 1"/>
            <p:cNvSpPr txBox="1">
              <a:spLocks/>
            </p:cNvSpPr>
            <p:nvPr/>
          </p:nvSpPr>
          <p:spPr>
            <a:xfrm>
              <a:off x="5501457" y="2195390"/>
              <a:ext cx="144016" cy="17135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3</a:t>
              </a:r>
              <a:endParaRPr lang="en-US" sz="1000" b="1" dirty="0">
                <a:solidFill>
                  <a:srgbClr val="FFFFFF"/>
                </a:solidFill>
                <a:latin typeface="Calibri"/>
              </a:endParaRPr>
            </a:p>
          </p:txBody>
        </p:sp>
      </p:grpSp>
      <p:grpSp>
        <p:nvGrpSpPr>
          <p:cNvPr id="581" name="Группа 580"/>
          <p:cNvGrpSpPr/>
          <p:nvPr/>
        </p:nvGrpSpPr>
        <p:grpSpPr>
          <a:xfrm>
            <a:off x="4396774" y="2701866"/>
            <a:ext cx="225717" cy="230012"/>
            <a:chOff x="5935509" y="2198380"/>
            <a:chExt cx="195741" cy="195251"/>
          </a:xfrm>
        </p:grpSpPr>
        <p:sp>
          <p:nvSpPr>
            <p:cNvPr id="592" name="Rectangle 3"/>
            <p:cNvSpPr/>
            <p:nvPr/>
          </p:nvSpPr>
          <p:spPr>
            <a:xfrm>
              <a:off x="5935509" y="2198380"/>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594" name="Title 1"/>
            <p:cNvSpPr txBox="1">
              <a:spLocks/>
            </p:cNvSpPr>
            <p:nvPr/>
          </p:nvSpPr>
          <p:spPr>
            <a:xfrm>
              <a:off x="5961273" y="2208191"/>
              <a:ext cx="141945"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2</a:t>
              </a:r>
              <a:endParaRPr lang="en-US" sz="1000" b="1" dirty="0">
                <a:solidFill>
                  <a:srgbClr val="FFFFFF"/>
                </a:solidFill>
                <a:latin typeface="Calibri"/>
              </a:endParaRPr>
            </a:p>
          </p:txBody>
        </p:sp>
      </p:grpSp>
      <p:grpSp>
        <p:nvGrpSpPr>
          <p:cNvPr id="595" name="Группа 594"/>
          <p:cNvGrpSpPr/>
          <p:nvPr/>
        </p:nvGrpSpPr>
        <p:grpSpPr>
          <a:xfrm>
            <a:off x="4535438" y="2258773"/>
            <a:ext cx="386641" cy="230012"/>
            <a:chOff x="5614522" y="2191983"/>
            <a:chExt cx="335294" cy="195251"/>
          </a:xfrm>
        </p:grpSpPr>
        <p:sp>
          <p:nvSpPr>
            <p:cNvPr id="609" name="Rectangle 3"/>
            <p:cNvSpPr/>
            <p:nvPr/>
          </p:nvSpPr>
          <p:spPr>
            <a:xfrm>
              <a:off x="5688496" y="2191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17" name="Title 1"/>
            <p:cNvSpPr txBox="1">
              <a:spLocks/>
            </p:cNvSpPr>
            <p:nvPr/>
          </p:nvSpPr>
          <p:spPr>
            <a:xfrm>
              <a:off x="5614522" y="2197039"/>
              <a:ext cx="335294"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2</a:t>
              </a:r>
              <a:endParaRPr lang="en-US" sz="1000" b="1" dirty="0">
                <a:solidFill>
                  <a:srgbClr val="FFFFFF"/>
                </a:solidFill>
                <a:latin typeface="Calibri"/>
              </a:endParaRPr>
            </a:p>
          </p:txBody>
        </p:sp>
      </p:grpSp>
      <p:grpSp>
        <p:nvGrpSpPr>
          <p:cNvPr id="673" name="Группа 672"/>
          <p:cNvGrpSpPr/>
          <p:nvPr/>
        </p:nvGrpSpPr>
        <p:grpSpPr>
          <a:xfrm>
            <a:off x="3559448" y="2552946"/>
            <a:ext cx="225717" cy="230012"/>
            <a:chOff x="5472944" y="2190334"/>
            <a:chExt cx="195741" cy="195251"/>
          </a:xfrm>
        </p:grpSpPr>
        <p:sp>
          <p:nvSpPr>
            <p:cNvPr id="674" name="Rectangle 3"/>
            <p:cNvSpPr/>
            <p:nvPr/>
          </p:nvSpPr>
          <p:spPr>
            <a:xfrm>
              <a:off x="5472944" y="2190334"/>
              <a:ext cx="195741" cy="195251"/>
            </a:xfrm>
            <a:prstGeom prst="ellipse">
              <a:avLst/>
            </a:prstGeom>
            <a:solidFill>
              <a:schemeClr val="accent4"/>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79" name="Title 1"/>
            <p:cNvSpPr txBox="1">
              <a:spLocks/>
            </p:cNvSpPr>
            <p:nvPr/>
          </p:nvSpPr>
          <p:spPr>
            <a:xfrm>
              <a:off x="5501457" y="2195390"/>
              <a:ext cx="144016"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6</a:t>
              </a:r>
              <a:endParaRPr lang="en-US" sz="1000" b="1" dirty="0">
                <a:solidFill>
                  <a:srgbClr val="FFFFFF"/>
                </a:solidFill>
                <a:latin typeface="Calibri"/>
              </a:endParaRPr>
            </a:p>
          </p:txBody>
        </p:sp>
      </p:grpSp>
      <p:grpSp>
        <p:nvGrpSpPr>
          <p:cNvPr id="680" name="Группа 679"/>
          <p:cNvGrpSpPr/>
          <p:nvPr/>
        </p:nvGrpSpPr>
        <p:grpSpPr>
          <a:xfrm>
            <a:off x="5942755" y="3298851"/>
            <a:ext cx="225717" cy="230012"/>
            <a:chOff x="5935509" y="2198380"/>
            <a:chExt cx="195741" cy="195251"/>
          </a:xfrm>
        </p:grpSpPr>
        <p:sp>
          <p:nvSpPr>
            <p:cNvPr id="681" name="Rectangle 3"/>
            <p:cNvSpPr/>
            <p:nvPr/>
          </p:nvSpPr>
          <p:spPr>
            <a:xfrm>
              <a:off x="5935509" y="2198380"/>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82" name="Title 1"/>
            <p:cNvSpPr txBox="1">
              <a:spLocks/>
            </p:cNvSpPr>
            <p:nvPr/>
          </p:nvSpPr>
          <p:spPr>
            <a:xfrm>
              <a:off x="5961273" y="2208191"/>
              <a:ext cx="141945"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1</a:t>
              </a:r>
              <a:endParaRPr lang="en-US" sz="1000" b="1" dirty="0">
                <a:solidFill>
                  <a:srgbClr val="FFFFFF"/>
                </a:solidFill>
                <a:latin typeface="Calibri"/>
              </a:endParaRPr>
            </a:p>
          </p:txBody>
        </p:sp>
      </p:grpSp>
      <p:grpSp>
        <p:nvGrpSpPr>
          <p:cNvPr id="683" name="Группа 682"/>
          <p:cNvGrpSpPr/>
          <p:nvPr/>
        </p:nvGrpSpPr>
        <p:grpSpPr>
          <a:xfrm>
            <a:off x="5608292" y="3291237"/>
            <a:ext cx="386641" cy="230012"/>
            <a:chOff x="5614522" y="2191983"/>
            <a:chExt cx="335294" cy="195251"/>
          </a:xfrm>
        </p:grpSpPr>
        <p:sp>
          <p:nvSpPr>
            <p:cNvPr id="684" name="Rectangle 3"/>
            <p:cNvSpPr/>
            <p:nvPr/>
          </p:nvSpPr>
          <p:spPr>
            <a:xfrm>
              <a:off x="5688496" y="2191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86" name="Title 1"/>
            <p:cNvSpPr txBox="1">
              <a:spLocks/>
            </p:cNvSpPr>
            <p:nvPr/>
          </p:nvSpPr>
          <p:spPr>
            <a:xfrm>
              <a:off x="5614522" y="2197039"/>
              <a:ext cx="335294"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1</a:t>
              </a:r>
              <a:endParaRPr lang="en-US" sz="1000" b="1" dirty="0">
                <a:solidFill>
                  <a:srgbClr val="FFFFFF"/>
                </a:solidFill>
                <a:latin typeface="Calibri"/>
              </a:endParaRPr>
            </a:p>
          </p:txBody>
        </p:sp>
      </p:grpSp>
      <p:grpSp>
        <p:nvGrpSpPr>
          <p:cNvPr id="690" name="Группа 689"/>
          <p:cNvGrpSpPr/>
          <p:nvPr/>
        </p:nvGrpSpPr>
        <p:grpSpPr>
          <a:xfrm>
            <a:off x="5444404" y="3289295"/>
            <a:ext cx="225717" cy="230012"/>
            <a:chOff x="5472944" y="2190334"/>
            <a:chExt cx="195741" cy="195251"/>
          </a:xfrm>
        </p:grpSpPr>
        <p:sp>
          <p:nvSpPr>
            <p:cNvPr id="691" name="Rectangle 3"/>
            <p:cNvSpPr/>
            <p:nvPr/>
          </p:nvSpPr>
          <p:spPr>
            <a:xfrm>
              <a:off x="5472944" y="2190334"/>
              <a:ext cx="195741" cy="195251"/>
            </a:xfrm>
            <a:prstGeom prst="ellipse">
              <a:avLst/>
            </a:prstGeom>
            <a:solidFill>
              <a:schemeClr val="accent4"/>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92" name="Title 1"/>
            <p:cNvSpPr txBox="1">
              <a:spLocks/>
            </p:cNvSpPr>
            <p:nvPr/>
          </p:nvSpPr>
          <p:spPr>
            <a:xfrm>
              <a:off x="5501457" y="2195390"/>
              <a:ext cx="144016" cy="17135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1</a:t>
              </a:r>
              <a:endParaRPr lang="en-US" sz="1000" b="1" dirty="0">
                <a:solidFill>
                  <a:srgbClr val="FFFFFF"/>
                </a:solidFill>
                <a:latin typeface="Calibri"/>
              </a:endParaRPr>
            </a:p>
          </p:txBody>
        </p:sp>
      </p:grpSp>
      <p:grpSp>
        <p:nvGrpSpPr>
          <p:cNvPr id="694" name="Группа 693"/>
          <p:cNvGrpSpPr/>
          <p:nvPr/>
        </p:nvGrpSpPr>
        <p:grpSpPr>
          <a:xfrm>
            <a:off x="4794251" y="3207493"/>
            <a:ext cx="386641" cy="230012"/>
            <a:chOff x="5614522" y="2191983"/>
            <a:chExt cx="335294" cy="195251"/>
          </a:xfrm>
        </p:grpSpPr>
        <p:sp>
          <p:nvSpPr>
            <p:cNvPr id="696" name="Rectangle 3"/>
            <p:cNvSpPr/>
            <p:nvPr/>
          </p:nvSpPr>
          <p:spPr>
            <a:xfrm>
              <a:off x="5688496" y="2191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698" name="Title 1"/>
            <p:cNvSpPr txBox="1">
              <a:spLocks/>
            </p:cNvSpPr>
            <p:nvPr/>
          </p:nvSpPr>
          <p:spPr>
            <a:xfrm>
              <a:off x="5614522" y="2197039"/>
              <a:ext cx="335294"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1</a:t>
              </a:r>
              <a:r>
                <a:rPr lang="ru-RU" sz="1000" b="1" dirty="0">
                  <a:solidFill>
                    <a:srgbClr val="FFFFFF"/>
                  </a:solidFill>
                  <a:latin typeface="Calibri"/>
                </a:rPr>
                <a:t>5</a:t>
              </a:r>
              <a:endParaRPr lang="en-US" sz="1000" b="1" dirty="0">
                <a:solidFill>
                  <a:srgbClr val="FFFFFF"/>
                </a:solidFill>
                <a:latin typeface="Calibri"/>
              </a:endParaRPr>
            </a:p>
          </p:txBody>
        </p:sp>
      </p:grpSp>
      <p:grpSp>
        <p:nvGrpSpPr>
          <p:cNvPr id="700" name="Группа 699"/>
          <p:cNvGrpSpPr/>
          <p:nvPr/>
        </p:nvGrpSpPr>
        <p:grpSpPr>
          <a:xfrm>
            <a:off x="4138145" y="4723382"/>
            <a:ext cx="370491" cy="230012"/>
            <a:chOff x="5108341" y="5742983"/>
            <a:chExt cx="321289" cy="195251"/>
          </a:xfrm>
        </p:grpSpPr>
        <p:sp>
          <p:nvSpPr>
            <p:cNvPr id="701" name="Rectangle 3"/>
            <p:cNvSpPr/>
            <p:nvPr/>
          </p:nvSpPr>
          <p:spPr>
            <a:xfrm>
              <a:off x="5170886" y="5742983"/>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02" name="Title 1"/>
            <p:cNvSpPr txBox="1">
              <a:spLocks/>
            </p:cNvSpPr>
            <p:nvPr/>
          </p:nvSpPr>
          <p:spPr>
            <a:xfrm>
              <a:off x="5108341"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2</a:t>
              </a:r>
            </a:p>
          </p:txBody>
        </p:sp>
      </p:grpSp>
      <p:grpSp>
        <p:nvGrpSpPr>
          <p:cNvPr id="706" name="Группа 705"/>
          <p:cNvGrpSpPr/>
          <p:nvPr/>
        </p:nvGrpSpPr>
        <p:grpSpPr>
          <a:xfrm>
            <a:off x="6877584" y="4624274"/>
            <a:ext cx="370491" cy="230012"/>
            <a:chOff x="5109138" y="5742983"/>
            <a:chExt cx="321289" cy="195251"/>
          </a:xfrm>
        </p:grpSpPr>
        <p:sp>
          <p:nvSpPr>
            <p:cNvPr id="707" name="Rectangle 3"/>
            <p:cNvSpPr/>
            <p:nvPr/>
          </p:nvSpPr>
          <p:spPr>
            <a:xfrm>
              <a:off x="5170886" y="5742983"/>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08" name="Title 1"/>
            <p:cNvSpPr txBox="1">
              <a:spLocks/>
            </p:cNvSpPr>
            <p:nvPr/>
          </p:nvSpPr>
          <p:spPr>
            <a:xfrm>
              <a:off x="510913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2</a:t>
              </a:r>
            </a:p>
          </p:txBody>
        </p:sp>
      </p:grpSp>
      <p:grpSp>
        <p:nvGrpSpPr>
          <p:cNvPr id="716" name="Группа 715"/>
          <p:cNvGrpSpPr/>
          <p:nvPr/>
        </p:nvGrpSpPr>
        <p:grpSpPr>
          <a:xfrm>
            <a:off x="4721460" y="4072484"/>
            <a:ext cx="370491" cy="230012"/>
            <a:chOff x="5105328" y="5742983"/>
            <a:chExt cx="321289" cy="195251"/>
          </a:xfrm>
        </p:grpSpPr>
        <p:sp>
          <p:nvSpPr>
            <p:cNvPr id="718" name="Rectangle 3"/>
            <p:cNvSpPr/>
            <p:nvPr/>
          </p:nvSpPr>
          <p:spPr>
            <a:xfrm>
              <a:off x="5170886" y="5742983"/>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19"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4</a:t>
              </a:r>
            </a:p>
          </p:txBody>
        </p:sp>
      </p:grpSp>
      <p:grpSp>
        <p:nvGrpSpPr>
          <p:cNvPr id="722" name="Группа 721"/>
          <p:cNvGrpSpPr/>
          <p:nvPr/>
        </p:nvGrpSpPr>
        <p:grpSpPr>
          <a:xfrm>
            <a:off x="4864687" y="3687521"/>
            <a:ext cx="370491" cy="230012"/>
            <a:chOff x="5105328" y="5742983"/>
            <a:chExt cx="321289" cy="195251"/>
          </a:xfrm>
        </p:grpSpPr>
        <p:sp>
          <p:nvSpPr>
            <p:cNvPr id="724" name="Rectangle 3"/>
            <p:cNvSpPr/>
            <p:nvPr/>
          </p:nvSpPr>
          <p:spPr>
            <a:xfrm>
              <a:off x="5170886" y="5742983"/>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26"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4</a:t>
              </a:r>
            </a:p>
          </p:txBody>
        </p:sp>
      </p:grpSp>
      <p:grpSp>
        <p:nvGrpSpPr>
          <p:cNvPr id="731" name="Группа 730"/>
          <p:cNvGrpSpPr/>
          <p:nvPr/>
        </p:nvGrpSpPr>
        <p:grpSpPr>
          <a:xfrm>
            <a:off x="4342154" y="4109653"/>
            <a:ext cx="370491" cy="230012"/>
            <a:chOff x="5105328" y="5742983"/>
            <a:chExt cx="321289" cy="195251"/>
          </a:xfrm>
        </p:grpSpPr>
        <p:sp>
          <p:nvSpPr>
            <p:cNvPr id="732" name="Rectangle 3"/>
            <p:cNvSpPr/>
            <p:nvPr/>
          </p:nvSpPr>
          <p:spPr>
            <a:xfrm>
              <a:off x="5170886" y="5742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33"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2</a:t>
              </a:r>
            </a:p>
          </p:txBody>
        </p:sp>
      </p:grpSp>
      <p:grpSp>
        <p:nvGrpSpPr>
          <p:cNvPr id="734" name="Группа 733"/>
          <p:cNvGrpSpPr/>
          <p:nvPr/>
        </p:nvGrpSpPr>
        <p:grpSpPr>
          <a:xfrm>
            <a:off x="4159964" y="4105383"/>
            <a:ext cx="225717" cy="230012"/>
            <a:chOff x="5472944" y="2190334"/>
            <a:chExt cx="195741" cy="195251"/>
          </a:xfrm>
        </p:grpSpPr>
        <p:sp>
          <p:nvSpPr>
            <p:cNvPr id="735" name="Rectangle 3"/>
            <p:cNvSpPr/>
            <p:nvPr/>
          </p:nvSpPr>
          <p:spPr>
            <a:xfrm>
              <a:off x="5472944" y="2190334"/>
              <a:ext cx="195741" cy="195251"/>
            </a:xfrm>
            <a:prstGeom prst="ellipse">
              <a:avLst/>
            </a:prstGeom>
            <a:solidFill>
              <a:schemeClr val="accent4"/>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42" name="Title 1"/>
            <p:cNvSpPr txBox="1">
              <a:spLocks/>
            </p:cNvSpPr>
            <p:nvPr/>
          </p:nvSpPr>
          <p:spPr>
            <a:xfrm>
              <a:off x="5501457" y="2195390"/>
              <a:ext cx="144016"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4</a:t>
              </a:r>
              <a:endParaRPr lang="en-US" sz="1000" b="1" dirty="0">
                <a:solidFill>
                  <a:srgbClr val="FFFFFF"/>
                </a:solidFill>
                <a:latin typeface="Calibri"/>
              </a:endParaRPr>
            </a:p>
          </p:txBody>
        </p:sp>
      </p:grpSp>
      <p:grpSp>
        <p:nvGrpSpPr>
          <p:cNvPr id="743" name="Группа 742"/>
          <p:cNvGrpSpPr/>
          <p:nvPr/>
        </p:nvGrpSpPr>
        <p:grpSpPr>
          <a:xfrm>
            <a:off x="3749901" y="3536194"/>
            <a:ext cx="370491" cy="230012"/>
            <a:chOff x="5105328" y="5742983"/>
            <a:chExt cx="321289" cy="195251"/>
          </a:xfrm>
        </p:grpSpPr>
        <p:sp>
          <p:nvSpPr>
            <p:cNvPr id="744" name="Rectangle 3"/>
            <p:cNvSpPr/>
            <p:nvPr/>
          </p:nvSpPr>
          <p:spPr>
            <a:xfrm>
              <a:off x="5170886" y="5742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45"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4</a:t>
              </a:r>
              <a:endParaRPr lang="en-US" sz="1000" b="1" dirty="0">
                <a:solidFill>
                  <a:srgbClr val="FFFFFF"/>
                </a:solidFill>
                <a:latin typeface="Calibri"/>
              </a:endParaRPr>
            </a:p>
          </p:txBody>
        </p:sp>
      </p:grpSp>
      <p:grpSp>
        <p:nvGrpSpPr>
          <p:cNvPr id="746" name="Группа 745"/>
          <p:cNvGrpSpPr/>
          <p:nvPr/>
        </p:nvGrpSpPr>
        <p:grpSpPr>
          <a:xfrm>
            <a:off x="3578099" y="3545500"/>
            <a:ext cx="225717" cy="230012"/>
            <a:chOff x="5472944" y="2190334"/>
            <a:chExt cx="195741" cy="195251"/>
          </a:xfrm>
        </p:grpSpPr>
        <p:sp>
          <p:nvSpPr>
            <p:cNvPr id="747" name="Rectangle 3"/>
            <p:cNvSpPr/>
            <p:nvPr/>
          </p:nvSpPr>
          <p:spPr>
            <a:xfrm>
              <a:off x="5472944" y="2190334"/>
              <a:ext cx="195741" cy="195251"/>
            </a:xfrm>
            <a:prstGeom prst="ellipse">
              <a:avLst/>
            </a:prstGeom>
            <a:solidFill>
              <a:schemeClr val="accent4"/>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48" name="Title 1"/>
            <p:cNvSpPr txBox="1">
              <a:spLocks/>
            </p:cNvSpPr>
            <p:nvPr/>
          </p:nvSpPr>
          <p:spPr>
            <a:xfrm>
              <a:off x="5501457" y="2195390"/>
              <a:ext cx="144016"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2</a:t>
              </a:r>
              <a:endParaRPr lang="en-US" sz="1000" b="1" dirty="0">
                <a:solidFill>
                  <a:srgbClr val="FFFFFF"/>
                </a:solidFill>
                <a:latin typeface="Calibri"/>
              </a:endParaRPr>
            </a:p>
          </p:txBody>
        </p:sp>
      </p:grpSp>
      <p:grpSp>
        <p:nvGrpSpPr>
          <p:cNvPr id="749" name="Группа 748"/>
          <p:cNvGrpSpPr/>
          <p:nvPr/>
        </p:nvGrpSpPr>
        <p:grpSpPr>
          <a:xfrm>
            <a:off x="3338171" y="4168350"/>
            <a:ext cx="225717" cy="230012"/>
            <a:chOff x="5935509" y="2198380"/>
            <a:chExt cx="195741" cy="195251"/>
          </a:xfrm>
        </p:grpSpPr>
        <p:sp>
          <p:nvSpPr>
            <p:cNvPr id="750" name="Rectangle 3"/>
            <p:cNvSpPr/>
            <p:nvPr/>
          </p:nvSpPr>
          <p:spPr>
            <a:xfrm>
              <a:off x="5935509" y="2198380"/>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57" name="Title 1"/>
            <p:cNvSpPr txBox="1">
              <a:spLocks/>
            </p:cNvSpPr>
            <p:nvPr/>
          </p:nvSpPr>
          <p:spPr>
            <a:xfrm>
              <a:off x="5961273" y="2208191"/>
              <a:ext cx="141945"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2</a:t>
              </a:r>
              <a:endParaRPr lang="en-US" sz="1000" b="1" dirty="0">
                <a:solidFill>
                  <a:srgbClr val="FFFFFF"/>
                </a:solidFill>
                <a:latin typeface="Calibri"/>
              </a:endParaRPr>
            </a:p>
          </p:txBody>
        </p:sp>
      </p:grpSp>
      <p:grpSp>
        <p:nvGrpSpPr>
          <p:cNvPr id="758" name="Группа 757"/>
          <p:cNvGrpSpPr/>
          <p:nvPr/>
        </p:nvGrpSpPr>
        <p:grpSpPr>
          <a:xfrm>
            <a:off x="3019111" y="4167213"/>
            <a:ext cx="370491" cy="230012"/>
            <a:chOff x="5105328" y="5742983"/>
            <a:chExt cx="321289" cy="195251"/>
          </a:xfrm>
        </p:grpSpPr>
        <p:sp>
          <p:nvSpPr>
            <p:cNvPr id="760" name="Rectangle 3"/>
            <p:cNvSpPr/>
            <p:nvPr/>
          </p:nvSpPr>
          <p:spPr>
            <a:xfrm>
              <a:off x="5170886" y="5742983"/>
              <a:ext cx="195741" cy="195251"/>
            </a:xfrm>
            <a:prstGeom prst="ellipse">
              <a:avLst/>
            </a:prstGeom>
            <a:solidFill>
              <a:schemeClr val="bg2"/>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66"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4</a:t>
              </a:r>
              <a:endParaRPr lang="en-US" sz="1000" b="1" dirty="0">
                <a:solidFill>
                  <a:srgbClr val="FFFFFF"/>
                </a:solidFill>
                <a:latin typeface="Calibri"/>
              </a:endParaRPr>
            </a:p>
          </p:txBody>
        </p:sp>
      </p:grpSp>
      <p:grpSp>
        <p:nvGrpSpPr>
          <p:cNvPr id="767" name="Группа 766"/>
          <p:cNvGrpSpPr/>
          <p:nvPr/>
        </p:nvGrpSpPr>
        <p:grpSpPr>
          <a:xfrm>
            <a:off x="4867986" y="2262884"/>
            <a:ext cx="225717" cy="230012"/>
            <a:chOff x="5935509" y="2198380"/>
            <a:chExt cx="195741" cy="195251"/>
          </a:xfrm>
        </p:grpSpPr>
        <p:sp>
          <p:nvSpPr>
            <p:cNvPr id="768" name="Rectangle 3"/>
            <p:cNvSpPr/>
            <p:nvPr/>
          </p:nvSpPr>
          <p:spPr>
            <a:xfrm>
              <a:off x="5935509" y="2198380"/>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769" name="Title 1"/>
            <p:cNvSpPr txBox="1">
              <a:spLocks/>
            </p:cNvSpPr>
            <p:nvPr/>
          </p:nvSpPr>
          <p:spPr>
            <a:xfrm>
              <a:off x="5961273" y="2208191"/>
              <a:ext cx="141945"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sz="1000" b="1" dirty="0">
                  <a:solidFill>
                    <a:srgbClr val="FFFFFF"/>
                  </a:solidFill>
                  <a:latin typeface="Calibri"/>
                </a:rPr>
                <a:t>1</a:t>
              </a:r>
              <a:endParaRPr lang="en-US" sz="1000" b="1" dirty="0">
                <a:solidFill>
                  <a:srgbClr val="FFFFFF"/>
                </a:solidFill>
                <a:latin typeface="Calibri"/>
              </a:endParaRPr>
            </a:p>
          </p:txBody>
        </p:sp>
      </p:grpSp>
      <p:grpSp>
        <p:nvGrpSpPr>
          <p:cNvPr id="26" name="Группа 25"/>
          <p:cNvGrpSpPr/>
          <p:nvPr/>
        </p:nvGrpSpPr>
        <p:grpSpPr>
          <a:xfrm>
            <a:off x="359751" y="3619634"/>
            <a:ext cx="3696407" cy="2805245"/>
            <a:chOff x="453033" y="3600385"/>
            <a:chExt cx="3696407" cy="2805245"/>
          </a:xfrm>
        </p:grpSpPr>
        <p:grpSp>
          <p:nvGrpSpPr>
            <p:cNvPr id="389" name="Group 5"/>
            <p:cNvGrpSpPr/>
            <p:nvPr/>
          </p:nvGrpSpPr>
          <p:grpSpPr>
            <a:xfrm>
              <a:off x="539474" y="5333704"/>
              <a:ext cx="3608990" cy="590955"/>
              <a:chOff x="592644" y="1891151"/>
              <a:chExt cx="3608990" cy="443221"/>
            </a:xfrm>
          </p:grpSpPr>
          <p:sp>
            <p:nvSpPr>
              <p:cNvPr id="391" name="Rectangle 3"/>
              <p:cNvSpPr/>
              <p:nvPr/>
            </p:nvSpPr>
            <p:spPr>
              <a:xfrm>
                <a:off x="602132" y="1891572"/>
                <a:ext cx="576064" cy="442800"/>
              </a:xfrm>
              <a:prstGeom prst="rect">
                <a:avLst/>
              </a:prstGeom>
              <a:solidFill>
                <a:schemeClr val="accent5"/>
              </a:solidFill>
              <a:ln w="25400" cap="flat" cmpd="sng" algn="ctr">
                <a:noFill/>
                <a:prstDash val="solid"/>
              </a:ln>
              <a:effectLst/>
            </p:spPr>
            <p:txBody>
              <a:bodyPr rtlCol="0" anchor="ctr"/>
              <a:lstStyle/>
              <a:p>
                <a:pPr algn="ctr" defTabSz="914400">
                  <a:spcBef>
                    <a:spcPct val="0"/>
                  </a:spcBef>
                  <a:defRPr/>
                </a:pPr>
                <a:r>
                  <a:rPr lang="ru-RU" sz="2400" b="1" dirty="0">
                    <a:solidFill>
                      <a:srgbClr val="F6F8F8"/>
                    </a:solidFill>
                  </a:rPr>
                  <a:t>42</a:t>
                </a:r>
                <a:endParaRPr lang="en-US" sz="2400" b="1" dirty="0">
                  <a:solidFill>
                    <a:srgbClr val="F6F8F8"/>
                  </a:solidFill>
                </a:endParaRPr>
              </a:p>
            </p:txBody>
          </p:sp>
          <p:sp>
            <p:nvSpPr>
              <p:cNvPr id="392" name="Rectangle 28"/>
              <p:cNvSpPr/>
              <p:nvPr/>
            </p:nvSpPr>
            <p:spPr>
              <a:xfrm>
                <a:off x="1167386" y="1891151"/>
                <a:ext cx="1771111" cy="443221"/>
              </a:xfrm>
              <a:prstGeom prst="rect">
                <a:avLst/>
              </a:prstGeom>
              <a:solidFill>
                <a:schemeClr val="accent5">
                  <a:lumMod val="60000"/>
                  <a:lumOff val="40000"/>
                </a:schemeClr>
              </a:solidFill>
              <a:ln w="25400" cap="flat" cmpd="sng" algn="ctr">
                <a:noFill/>
                <a:prstDash val="solid"/>
              </a:ln>
              <a:effectLst/>
            </p:spPr>
            <p:txBody>
              <a:bodyPr rtlCol="0" anchor="ctr"/>
              <a:lstStyle/>
              <a:p>
                <a:pPr defTabSz="914400">
                  <a:defRPr/>
                </a:pPr>
                <a:r>
                  <a:rPr lang="en-US" sz="1200" b="1" kern="0" cap="all" dirty="0">
                    <a:solidFill>
                      <a:srgbClr val="FF0000"/>
                    </a:solidFill>
                  </a:rPr>
                  <a:t>In implementation</a:t>
                </a:r>
              </a:p>
            </p:txBody>
          </p:sp>
          <p:sp>
            <p:nvSpPr>
              <p:cNvPr id="397" name="Title 1"/>
              <p:cNvSpPr txBox="1">
                <a:spLocks/>
              </p:cNvSpPr>
              <p:nvPr/>
            </p:nvSpPr>
            <p:spPr>
              <a:xfrm>
                <a:off x="592644" y="1971010"/>
                <a:ext cx="575056" cy="2483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endParaRPr lang="en-US" sz="2800" b="1" dirty="0">
                  <a:solidFill>
                    <a:srgbClr val="FFFFFF"/>
                  </a:solidFill>
                </a:endParaRPr>
              </a:p>
            </p:txBody>
          </p:sp>
          <p:sp>
            <p:nvSpPr>
              <p:cNvPr id="408" name="Rectangle 31"/>
              <p:cNvSpPr/>
              <p:nvPr/>
            </p:nvSpPr>
            <p:spPr>
              <a:xfrm>
                <a:off x="1178136" y="1928171"/>
                <a:ext cx="3023498" cy="386151"/>
              </a:xfrm>
              <a:prstGeom prst="rect">
                <a:avLst/>
              </a:prstGeom>
            </p:spPr>
            <p:txBody>
              <a:bodyPr wrap="square" anchor="ctr">
                <a:noAutofit/>
              </a:bodyPr>
              <a:lstStyle/>
              <a:p>
                <a:pPr defTabSz="914400">
                  <a:defRPr/>
                </a:pPr>
                <a:endParaRPr lang="en-US" sz="1200" b="1" kern="0" cap="all" dirty="0">
                  <a:solidFill>
                    <a:srgbClr val="FFFFFF"/>
                  </a:solidFill>
                </a:endParaRPr>
              </a:p>
            </p:txBody>
          </p:sp>
        </p:grpSp>
        <p:grpSp>
          <p:nvGrpSpPr>
            <p:cNvPr id="386" name="Group 5"/>
            <p:cNvGrpSpPr/>
            <p:nvPr/>
          </p:nvGrpSpPr>
          <p:grpSpPr>
            <a:xfrm>
              <a:off x="540450" y="4695426"/>
              <a:ext cx="3316202" cy="590402"/>
              <a:chOff x="602132" y="1894922"/>
              <a:chExt cx="3316202" cy="442801"/>
            </a:xfrm>
          </p:grpSpPr>
          <p:sp>
            <p:nvSpPr>
              <p:cNvPr id="387" name="Rectangle 3"/>
              <p:cNvSpPr/>
              <p:nvPr/>
            </p:nvSpPr>
            <p:spPr>
              <a:xfrm>
                <a:off x="611560" y="1894922"/>
                <a:ext cx="584654" cy="442800"/>
              </a:xfrm>
              <a:prstGeom prst="rect">
                <a:avLst/>
              </a:prstGeom>
              <a:solidFill>
                <a:schemeClr val="bg2"/>
              </a:solidFill>
              <a:ln w="25400" cap="flat" cmpd="sng" algn="ctr">
                <a:noFill/>
                <a:prstDash val="solid"/>
              </a:ln>
              <a:effectLst/>
            </p:spPr>
            <p:txBody>
              <a:bodyPr rtlCol="0" anchor="ctr"/>
              <a:lstStyle/>
              <a:p>
                <a:pPr algn="ctr" defTabSz="914400">
                  <a:defRPr/>
                </a:pPr>
                <a:endParaRPr lang="en-US" sz="1400" kern="0" dirty="0">
                  <a:solidFill>
                    <a:srgbClr val="F6F8F8"/>
                  </a:solidFill>
                </a:endParaRPr>
              </a:p>
            </p:txBody>
          </p:sp>
          <p:sp>
            <p:nvSpPr>
              <p:cNvPr id="388" name="Rectangle 28"/>
              <p:cNvSpPr/>
              <p:nvPr/>
            </p:nvSpPr>
            <p:spPr>
              <a:xfrm>
                <a:off x="1186303" y="1894923"/>
                <a:ext cx="1767126" cy="442800"/>
              </a:xfrm>
              <a:prstGeom prst="rect">
                <a:avLst/>
              </a:prstGeom>
              <a:solidFill>
                <a:schemeClr val="accent1">
                  <a:lumMod val="60000"/>
                  <a:lumOff val="40000"/>
                </a:schemeClr>
              </a:solidFill>
              <a:ln w="25400" cap="flat" cmpd="sng" algn="ctr">
                <a:noFill/>
                <a:prstDash val="solid"/>
              </a:ln>
              <a:effectLst/>
            </p:spPr>
            <p:txBody>
              <a:bodyPr rtlCol="0" anchor="ctr"/>
              <a:lstStyle/>
              <a:p>
                <a:pPr algn="ctr" defTabSz="914400">
                  <a:defRPr/>
                </a:pPr>
                <a:endParaRPr lang="en-US" kern="0" dirty="0">
                  <a:solidFill>
                    <a:srgbClr val="F6F8F8"/>
                  </a:solidFill>
                </a:endParaRPr>
              </a:p>
            </p:txBody>
          </p:sp>
          <p:sp>
            <p:nvSpPr>
              <p:cNvPr id="390" name="Title 1"/>
              <p:cNvSpPr txBox="1">
                <a:spLocks/>
              </p:cNvSpPr>
              <p:nvPr/>
            </p:nvSpPr>
            <p:spPr>
              <a:xfrm>
                <a:off x="602132" y="2002803"/>
                <a:ext cx="575056" cy="2483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b="1" dirty="0">
                    <a:solidFill>
                      <a:srgbClr val="F6F8F8"/>
                    </a:solidFill>
                  </a:rPr>
                  <a:t>6</a:t>
                </a:r>
                <a:r>
                  <a:rPr lang="en-US" b="1" dirty="0">
                    <a:solidFill>
                      <a:srgbClr val="F6F8F8"/>
                    </a:solidFill>
                  </a:rPr>
                  <a:t>2</a:t>
                </a:r>
              </a:p>
            </p:txBody>
          </p:sp>
          <p:sp>
            <p:nvSpPr>
              <p:cNvPr id="393" name="Rectangle 31"/>
              <p:cNvSpPr/>
              <p:nvPr/>
            </p:nvSpPr>
            <p:spPr>
              <a:xfrm>
                <a:off x="1187624" y="1929141"/>
                <a:ext cx="2730710" cy="386151"/>
              </a:xfrm>
              <a:prstGeom prst="rect">
                <a:avLst/>
              </a:prstGeom>
            </p:spPr>
            <p:txBody>
              <a:bodyPr wrap="square" anchor="ctr">
                <a:noAutofit/>
              </a:bodyPr>
              <a:lstStyle/>
              <a:p>
                <a:pPr defTabSz="914400">
                  <a:defRPr/>
                </a:pPr>
                <a:r>
                  <a:rPr lang="en-US" sz="1200" b="1" kern="0" cap="all" dirty="0">
                    <a:solidFill>
                      <a:srgbClr val="F6F8F8"/>
                    </a:solidFill>
                  </a:rPr>
                  <a:t>operational</a:t>
                </a:r>
              </a:p>
            </p:txBody>
          </p:sp>
        </p:grpSp>
        <p:sp>
          <p:nvSpPr>
            <p:cNvPr id="420" name="Rectangle 31"/>
            <p:cNvSpPr/>
            <p:nvPr/>
          </p:nvSpPr>
          <p:spPr>
            <a:xfrm>
              <a:off x="468382" y="3600385"/>
              <a:ext cx="3023498" cy="514869"/>
            </a:xfrm>
            <a:prstGeom prst="rect">
              <a:avLst/>
            </a:prstGeom>
          </p:spPr>
          <p:txBody>
            <a:bodyPr wrap="square" anchor="ctr">
              <a:noAutofit/>
            </a:bodyPr>
            <a:lstStyle/>
            <a:p>
              <a:pPr defTabSz="914400">
                <a:defRPr/>
              </a:pPr>
              <a:endParaRPr lang="en-US" sz="1400" b="1" kern="0" cap="all" dirty="0">
                <a:solidFill>
                  <a:srgbClr val="0070C0"/>
                </a:solidFill>
                <a:ea typeface="Tahoma" pitchFamily="34" charset="0"/>
                <a:cs typeface="Tahoma" pitchFamily="34" charset="0"/>
              </a:endParaRPr>
            </a:p>
          </p:txBody>
        </p:sp>
        <p:grpSp>
          <p:nvGrpSpPr>
            <p:cNvPr id="421" name="Group 5"/>
            <p:cNvGrpSpPr/>
            <p:nvPr/>
          </p:nvGrpSpPr>
          <p:grpSpPr>
            <a:xfrm>
              <a:off x="540450" y="4061691"/>
              <a:ext cx="3608990" cy="590405"/>
              <a:chOff x="592151" y="464126"/>
              <a:chExt cx="3608990" cy="442801"/>
            </a:xfrm>
          </p:grpSpPr>
          <p:sp>
            <p:nvSpPr>
              <p:cNvPr id="426" name="Rectangle 3"/>
              <p:cNvSpPr/>
              <p:nvPr/>
            </p:nvSpPr>
            <p:spPr>
              <a:xfrm>
                <a:off x="601579" y="464126"/>
                <a:ext cx="576064" cy="442800"/>
              </a:xfrm>
              <a:prstGeom prst="rect">
                <a:avLst/>
              </a:prstGeom>
              <a:solidFill>
                <a:schemeClr val="accent4"/>
              </a:solidFill>
              <a:ln w="25400" cap="flat" cmpd="sng" algn="ctr">
                <a:noFill/>
                <a:prstDash val="solid"/>
              </a:ln>
              <a:effectLst/>
            </p:spPr>
            <p:txBody>
              <a:bodyPr rtlCol="0" anchor="ctr"/>
              <a:lstStyle/>
              <a:p>
                <a:pPr algn="ctr" defTabSz="914400">
                  <a:defRPr/>
                </a:pPr>
                <a:endParaRPr lang="en-US" sz="1400" kern="0">
                  <a:solidFill>
                    <a:srgbClr val="F6F8F8"/>
                  </a:solidFill>
                </a:endParaRPr>
              </a:p>
            </p:txBody>
          </p:sp>
          <p:sp>
            <p:nvSpPr>
              <p:cNvPr id="427" name="Rectangle 28"/>
              <p:cNvSpPr/>
              <p:nvPr/>
            </p:nvSpPr>
            <p:spPr>
              <a:xfrm>
                <a:off x="1176322" y="464127"/>
                <a:ext cx="1765401" cy="442800"/>
              </a:xfrm>
              <a:prstGeom prst="rect">
                <a:avLst/>
              </a:prstGeom>
              <a:solidFill>
                <a:schemeClr val="accent4">
                  <a:lumMod val="60000"/>
                  <a:lumOff val="40000"/>
                </a:schemeClr>
              </a:solidFill>
              <a:ln w="25400" cap="flat" cmpd="sng" algn="ctr">
                <a:noFill/>
                <a:prstDash val="solid"/>
              </a:ln>
              <a:effectLst/>
            </p:spPr>
            <p:txBody>
              <a:bodyPr rtlCol="0" anchor="ctr"/>
              <a:lstStyle/>
              <a:p>
                <a:pPr algn="ctr" defTabSz="914400">
                  <a:defRPr/>
                </a:pPr>
                <a:endParaRPr lang="en-US" kern="0">
                  <a:solidFill>
                    <a:srgbClr val="F6F8F8"/>
                  </a:solidFill>
                </a:endParaRPr>
              </a:p>
            </p:txBody>
          </p:sp>
          <p:sp>
            <p:nvSpPr>
              <p:cNvPr id="431" name="Title 1"/>
              <p:cNvSpPr txBox="1">
                <a:spLocks/>
              </p:cNvSpPr>
              <p:nvPr/>
            </p:nvSpPr>
            <p:spPr>
              <a:xfrm>
                <a:off x="592151" y="572006"/>
                <a:ext cx="575056" cy="2483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ru-RU" b="1" dirty="0">
                    <a:solidFill>
                      <a:srgbClr val="F6F8F8"/>
                    </a:solidFill>
                  </a:rPr>
                  <a:t>1</a:t>
                </a:r>
                <a:r>
                  <a:rPr lang="en-US" b="1" dirty="0">
                    <a:solidFill>
                      <a:srgbClr val="F6F8F8"/>
                    </a:solidFill>
                  </a:rPr>
                  <a:t>6</a:t>
                </a:r>
              </a:p>
            </p:txBody>
          </p:sp>
          <p:sp>
            <p:nvSpPr>
              <p:cNvPr id="435" name="Rectangle 31"/>
              <p:cNvSpPr/>
              <p:nvPr/>
            </p:nvSpPr>
            <p:spPr>
              <a:xfrm>
                <a:off x="1177643" y="498345"/>
                <a:ext cx="3023498" cy="386151"/>
              </a:xfrm>
              <a:prstGeom prst="rect">
                <a:avLst/>
              </a:prstGeom>
            </p:spPr>
            <p:txBody>
              <a:bodyPr wrap="square" anchor="ctr">
                <a:noAutofit/>
              </a:bodyPr>
              <a:lstStyle/>
              <a:p>
                <a:pPr defTabSz="914400">
                  <a:defRPr/>
                </a:pPr>
                <a:r>
                  <a:rPr lang="en-US" sz="1200" b="1" kern="0" cap="all" dirty="0">
                    <a:solidFill>
                      <a:srgbClr val="F6F8F8"/>
                    </a:solidFill>
                  </a:rPr>
                  <a:t>Shutdown</a:t>
                </a:r>
              </a:p>
            </p:txBody>
          </p:sp>
        </p:grpSp>
        <p:sp>
          <p:nvSpPr>
            <p:cNvPr id="12" name="TextBox 11"/>
            <p:cNvSpPr txBox="1"/>
            <p:nvPr/>
          </p:nvSpPr>
          <p:spPr>
            <a:xfrm>
              <a:off x="453033" y="5995160"/>
              <a:ext cx="2336152" cy="307777"/>
            </a:xfrm>
            <a:prstGeom prst="rect">
              <a:avLst/>
            </a:prstGeom>
          </p:spPr>
          <p:txBody>
            <a:bodyPr wrap="square" anchor="ctr">
              <a:noAutofit/>
            </a:bodyPr>
            <a:lstStyle>
              <a:defPPr>
                <a:defRPr lang="ru-RU"/>
              </a:defPPr>
              <a:lvl1pPr defTabSz="914400">
                <a:defRPr sz="1400" b="1" kern="0">
                  <a:solidFill>
                    <a:srgbClr val="0070C0"/>
                  </a:solidFill>
                  <a:latin typeface="Tahoma" pitchFamily="34" charset="0"/>
                  <a:ea typeface="Tahoma" pitchFamily="34" charset="0"/>
                  <a:cs typeface="Tahoma" pitchFamily="34" charset="0"/>
                </a:defRPr>
              </a:lvl1pPr>
            </a:lstStyle>
            <a:p>
              <a:r>
                <a:rPr lang="en-US" sz="1600" cap="all" dirty="0">
                  <a:solidFill>
                    <a:srgbClr val="025EA1"/>
                  </a:solidFill>
                  <a:latin typeface="Arial" panose="020B0604020202020204"/>
                </a:rPr>
                <a:t>Total: </a:t>
              </a:r>
              <a:r>
                <a:rPr lang="ru-RU" sz="2400" dirty="0">
                  <a:solidFill>
                    <a:srgbClr val="025EA1"/>
                  </a:solidFill>
                  <a:latin typeface="Arial" panose="020B0604020202020204"/>
                </a:rPr>
                <a:t>120</a:t>
              </a:r>
            </a:p>
          </p:txBody>
        </p:sp>
        <p:sp>
          <p:nvSpPr>
            <p:cNvPr id="574" name="Title 1"/>
            <p:cNvSpPr txBox="1">
              <a:spLocks/>
            </p:cNvSpPr>
            <p:nvPr/>
          </p:nvSpPr>
          <p:spPr>
            <a:xfrm>
              <a:off x="539552" y="6074546"/>
              <a:ext cx="575056" cy="3310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endParaRPr lang="en-US" sz="2800" b="1" dirty="0">
                <a:solidFill>
                  <a:srgbClr val="F6F8F8"/>
                </a:solidFill>
              </a:endParaRPr>
            </a:p>
          </p:txBody>
        </p:sp>
      </p:grpSp>
      <p:sp>
        <p:nvSpPr>
          <p:cNvPr id="483" name="TextBox 222"/>
          <p:cNvSpPr txBox="1">
            <a:spLocks noChangeArrowheads="1"/>
          </p:cNvSpPr>
          <p:nvPr>
            <p:custDataLst>
              <p:tags r:id="rId5"/>
            </p:custDataLst>
          </p:nvPr>
        </p:nvSpPr>
        <p:spPr bwMode="auto">
          <a:xfrm>
            <a:off x="6254011" y="3576241"/>
            <a:ext cx="725147"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China</a:t>
            </a:r>
            <a:endParaRPr lang="ru-RU" sz="900" b="1" kern="0" dirty="0">
              <a:solidFill>
                <a:srgbClr val="808080">
                  <a:lumMod val="75000"/>
                </a:srgbClr>
              </a:solidFill>
              <a:sym typeface="Arial" pitchFamily="34" charset="0"/>
            </a:endParaRPr>
          </a:p>
        </p:txBody>
      </p:sp>
      <p:sp>
        <p:nvSpPr>
          <p:cNvPr id="484" name="TextBox 222"/>
          <p:cNvSpPr txBox="1">
            <a:spLocks noChangeArrowheads="1"/>
          </p:cNvSpPr>
          <p:nvPr>
            <p:custDataLst>
              <p:tags r:id="rId6"/>
            </p:custDataLst>
          </p:nvPr>
        </p:nvSpPr>
        <p:spPr bwMode="auto">
          <a:xfrm>
            <a:off x="5691726" y="4104709"/>
            <a:ext cx="869195"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India</a:t>
            </a:r>
            <a:endParaRPr lang="ru-RU" sz="900" b="1" kern="0" dirty="0">
              <a:solidFill>
                <a:srgbClr val="808080">
                  <a:lumMod val="75000"/>
                </a:srgbClr>
              </a:solidFill>
              <a:sym typeface="Arial" pitchFamily="34" charset="0"/>
            </a:endParaRPr>
          </a:p>
        </p:txBody>
      </p:sp>
      <p:sp>
        <p:nvSpPr>
          <p:cNvPr id="485" name="TextBox 222"/>
          <p:cNvSpPr txBox="1">
            <a:spLocks noChangeArrowheads="1"/>
          </p:cNvSpPr>
          <p:nvPr>
            <p:custDataLst>
              <p:tags r:id="rId7"/>
            </p:custDataLst>
          </p:nvPr>
        </p:nvSpPr>
        <p:spPr bwMode="auto">
          <a:xfrm>
            <a:off x="4311619" y="2041769"/>
            <a:ext cx="764437"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Finland</a:t>
            </a:r>
            <a:endParaRPr lang="ru-RU" sz="900" b="1" kern="0" dirty="0">
              <a:solidFill>
                <a:srgbClr val="808080">
                  <a:lumMod val="75000"/>
                </a:srgbClr>
              </a:solidFill>
              <a:sym typeface="Arial" pitchFamily="34" charset="0"/>
            </a:endParaRPr>
          </a:p>
        </p:txBody>
      </p:sp>
      <p:sp>
        <p:nvSpPr>
          <p:cNvPr id="486" name="TextBox 222"/>
          <p:cNvSpPr txBox="1">
            <a:spLocks noChangeArrowheads="1"/>
          </p:cNvSpPr>
          <p:nvPr>
            <p:custDataLst>
              <p:tags r:id="rId8"/>
            </p:custDataLst>
          </p:nvPr>
        </p:nvSpPr>
        <p:spPr bwMode="auto">
          <a:xfrm>
            <a:off x="5054083" y="3680663"/>
            <a:ext cx="662476"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Iran</a:t>
            </a:r>
            <a:endParaRPr lang="ru-RU" sz="900" b="1" kern="0" dirty="0">
              <a:solidFill>
                <a:srgbClr val="808080">
                  <a:lumMod val="75000"/>
                </a:srgbClr>
              </a:solidFill>
              <a:sym typeface="Arial" pitchFamily="34" charset="0"/>
            </a:endParaRPr>
          </a:p>
        </p:txBody>
      </p:sp>
      <p:sp>
        <p:nvSpPr>
          <p:cNvPr id="487" name="TextBox 222"/>
          <p:cNvSpPr txBox="1">
            <a:spLocks noChangeArrowheads="1"/>
          </p:cNvSpPr>
          <p:nvPr>
            <p:custDataLst>
              <p:tags r:id="rId9"/>
            </p:custDataLst>
          </p:nvPr>
        </p:nvSpPr>
        <p:spPr bwMode="auto">
          <a:xfrm>
            <a:off x="4427819" y="4242882"/>
            <a:ext cx="717984"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Egypt</a:t>
            </a:r>
            <a:endParaRPr lang="ru-RU" sz="900" b="1" kern="0" dirty="0">
              <a:solidFill>
                <a:srgbClr val="808080">
                  <a:lumMod val="75000"/>
                </a:srgbClr>
              </a:solidFill>
              <a:sym typeface="Arial" pitchFamily="34" charset="0"/>
            </a:endParaRPr>
          </a:p>
        </p:txBody>
      </p:sp>
      <p:sp>
        <p:nvSpPr>
          <p:cNvPr id="488" name="TextBox 222"/>
          <p:cNvSpPr txBox="1">
            <a:spLocks noChangeArrowheads="1"/>
          </p:cNvSpPr>
          <p:nvPr>
            <p:custDataLst>
              <p:tags r:id="rId10"/>
            </p:custDataLst>
          </p:nvPr>
        </p:nvSpPr>
        <p:spPr bwMode="auto">
          <a:xfrm>
            <a:off x="6228184" y="2133840"/>
            <a:ext cx="736346"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Russia</a:t>
            </a:r>
            <a:endParaRPr lang="ru-RU" sz="900" b="1" kern="0" dirty="0">
              <a:solidFill>
                <a:srgbClr val="808080">
                  <a:lumMod val="75000"/>
                </a:srgbClr>
              </a:solidFill>
              <a:sym typeface="Arial" pitchFamily="34" charset="0"/>
            </a:endParaRPr>
          </a:p>
        </p:txBody>
      </p:sp>
      <p:sp>
        <p:nvSpPr>
          <p:cNvPr id="489" name="TextBox 222"/>
          <p:cNvSpPr txBox="1">
            <a:spLocks noChangeArrowheads="1"/>
          </p:cNvSpPr>
          <p:nvPr>
            <p:custDataLst>
              <p:tags r:id="rId11"/>
            </p:custDataLst>
          </p:nvPr>
        </p:nvSpPr>
        <p:spPr bwMode="auto">
          <a:xfrm>
            <a:off x="4470333" y="3004610"/>
            <a:ext cx="780167"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Ukraine</a:t>
            </a:r>
            <a:endParaRPr lang="ru-RU" sz="900" b="1" kern="0" dirty="0">
              <a:solidFill>
                <a:srgbClr val="808080">
                  <a:lumMod val="75000"/>
                </a:srgbClr>
              </a:solidFill>
              <a:sym typeface="Arial" pitchFamily="34" charset="0"/>
            </a:endParaRPr>
          </a:p>
        </p:txBody>
      </p:sp>
      <p:sp>
        <p:nvSpPr>
          <p:cNvPr id="490" name="TextBox 222"/>
          <p:cNvSpPr txBox="1">
            <a:spLocks noChangeArrowheads="1"/>
          </p:cNvSpPr>
          <p:nvPr>
            <p:custDataLst>
              <p:tags r:id="rId12"/>
            </p:custDataLst>
          </p:nvPr>
        </p:nvSpPr>
        <p:spPr bwMode="auto">
          <a:xfrm>
            <a:off x="3329774" y="3290355"/>
            <a:ext cx="1007264"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Slovakia</a:t>
            </a:r>
            <a:endParaRPr lang="ru-RU" sz="900" b="1" kern="0" dirty="0">
              <a:solidFill>
                <a:srgbClr val="808080">
                  <a:lumMod val="75000"/>
                </a:srgbClr>
              </a:solidFill>
              <a:sym typeface="Arial" pitchFamily="34" charset="0"/>
            </a:endParaRPr>
          </a:p>
        </p:txBody>
      </p:sp>
      <p:sp>
        <p:nvSpPr>
          <p:cNvPr id="491" name="TextBox 222"/>
          <p:cNvSpPr txBox="1">
            <a:spLocks noChangeArrowheads="1"/>
          </p:cNvSpPr>
          <p:nvPr>
            <p:custDataLst>
              <p:tags r:id="rId13"/>
            </p:custDataLst>
          </p:nvPr>
        </p:nvSpPr>
        <p:spPr bwMode="auto">
          <a:xfrm>
            <a:off x="2612159" y="2730361"/>
            <a:ext cx="807602" cy="438998"/>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Czech</a:t>
            </a:r>
            <a:br>
              <a:rPr lang="en-US" sz="900" b="1" kern="0" dirty="0">
                <a:solidFill>
                  <a:srgbClr val="808080">
                    <a:lumMod val="75000"/>
                  </a:srgbClr>
                </a:solidFill>
                <a:sym typeface="Arial" pitchFamily="34" charset="0"/>
              </a:rPr>
            </a:br>
            <a:r>
              <a:rPr lang="en-US" sz="900" b="1" kern="0" dirty="0">
                <a:solidFill>
                  <a:srgbClr val="808080">
                    <a:lumMod val="75000"/>
                  </a:srgbClr>
                </a:solidFill>
                <a:sym typeface="Arial" pitchFamily="34" charset="0"/>
              </a:rPr>
              <a:t>Republic</a:t>
            </a:r>
            <a:endParaRPr lang="ru-RU" sz="900" b="1" kern="0" dirty="0">
              <a:solidFill>
                <a:srgbClr val="808080">
                  <a:lumMod val="75000"/>
                </a:srgbClr>
              </a:solidFill>
              <a:sym typeface="Arial" pitchFamily="34" charset="0"/>
            </a:endParaRPr>
          </a:p>
        </p:txBody>
      </p:sp>
      <p:sp>
        <p:nvSpPr>
          <p:cNvPr id="492" name="TextBox 222"/>
          <p:cNvSpPr txBox="1">
            <a:spLocks noChangeArrowheads="1"/>
          </p:cNvSpPr>
          <p:nvPr>
            <p:custDataLst>
              <p:tags r:id="rId14"/>
            </p:custDataLst>
          </p:nvPr>
        </p:nvSpPr>
        <p:spPr bwMode="auto">
          <a:xfrm>
            <a:off x="3869844" y="3857625"/>
            <a:ext cx="990188"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Bulgaria</a:t>
            </a:r>
            <a:endParaRPr lang="ru-RU" sz="900" b="1" kern="0" dirty="0">
              <a:solidFill>
                <a:srgbClr val="808080">
                  <a:lumMod val="75000"/>
                </a:srgbClr>
              </a:solidFill>
              <a:sym typeface="Arial" pitchFamily="34" charset="0"/>
            </a:endParaRPr>
          </a:p>
        </p:txBody>
      </p:sp>
      <p:sp>
        <p:nvSpPr>
          <p:cNvPr id="493" name="TextBox 222"/>
          <p:cNvSpPr txBox="1">
            <a:spLocks noChangeArrowheads="1"/>
          </p:cNvSpPr>
          <p:nvPr>
            <p:custDataLst>
              <p:tags r:id="rId15"/>
            </p:custDataLst>
          </p:nvPr>
        </p:nvSpPr>
        <p:spPr bwMode="auto">
          <a:xfrm>
            <a:off x="5191771" y="3023231"/>
            <a:ext cx="961048"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Armenia</a:t>
            </a:r>
            <a:endParaRPr lang="ru-RU" sz="900" b="1" kern="0" dirty="0">
              <a:solidFill>
                <a:srgbClr val="808080">
                  <a:lumMod val="75000"/>
                </a:srgbClr>
              </a:solidFill>
              <a:sym typeface="Arial" pitchFamily="34" charset="0"/>
            </a:endParaRPr>
          </a:p>
        </p:txBody>
      </p:sp>
      <p:sp>
        <p:nvSpPr>
          <p:cNvPr id="494" name="TextBox 222"/>
          <p:cNvSpPr txBox="1">
            <a:spLocks noChangeArrowheads="1"/>
          </p:cNvSpPr>
          <p:nvPr>
            <p:custDataLst>
              <p:tags r:id="rId16"/>
            </p:custDataLst>
          </p:nvPr>
        </p:nvSpPr>
        <p:spPr bwMode="auto">
          <a:xfrm>
            <a:off x="3145334" y="2310808"/>
            <a:ext cx="813273"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Germany</a:t>
            </a:r>
            <a:endParaRPr lang="ru-RU" sz="900" b="1" kern="0" dirty="0">
              <a:solidFill>
                <a:srgbClr val="808080">
                  <a:lumMod val="75000"/>
                </a:srgbClr>
              </a:solidFill>
              <a:sym typeface="Arial" pitchFamily="34" charset="0"/>
            </a:endParaRPr>
          </a:p>
        </p:txBody>
      </p:sp>
      <p:sp>
        <p:nvSpPr>
          <p:cNvPr id="495" name="TextBox 222"/>
          <p:cNvSpPr txBox="1">
            <a:spLocks noChangeArrowheads="1"/>
          </p:cNvSpPr>
          <p:nvPr>
            <p:custDataLst>
              <p:tags r:id="rId17"/>
            </p:custDataLst>
          </p:nvPr>
        </p:nvSpPr>
        <p:spPr bwMode="auto">
          <a:xfrm>
            <a:off x="2771800" y="3912652"/>
            <a:ext cx="835836" cy="275842"/>
          </a:xfrm>
          <a:prstGeom prst="rect">
            <a:avLst/>
          </a:prstGeom>
          <a:noFill/>
          <a:ln w="9525">
            <a:noFill/>
            <a:miter lim="800000"/>
            <a:headEnd/>
            <a:tailEnd/>
          </a:ln>
        </p:spPr>
        <p:txBody>
          <a:bodyPr wrap="square" lIns="94746" tIns="47365" rIns="94746" bIns="47365">
            <a:spAutoFit/>
          </a:bodyPr>
          <a:lstStyle/>
          <a:p>
            <a:pPr algn="r" defTabSz="743568"/>
            <a:r>
              <a:rPr lang="en-US" sz="900" b="1" kern="0" dirty="0">
                <a:solidFill>
                  <a:srgbClr val="808080">
                    <a:lumMod val="75000"/>
                  </a:srgbClr>
                </a:solidFill>
                <a:sym typeface="Arial" pitchFamily="34" charset="0"/>
              </a:rPr>
              <a:t>Hungary</a:t>
            </a:r>
            <a:endParaRPr lang="ru-RU" sz="900" b="1" kern="0" dirty="0">
              <a:solidFill>
                <a:srgbClr val="808080">
                  <a:lumMod val="75000"/>
                </a:srgbClr>
              </a:solidFill>
              <a:sym typeface="Arial" pitchFamily="34" charset="0"/>
            </a:endParaRPr>
          </a:p>
        </p:txBody>
      </p:sp>
      <p:sp>
        <p:nvSpPr>
          <p:cNvPr id="496" name="TextBox 222"/>
          <p:cNvSpPr txBox="1">
            <a:spLocks noChangeArrowheads="1"/>
          </p:cNvSpPr>
          <p:nvPr>
            <p:custDataLst>
              <p:tags r:id="rId18"/>
            </p:custDataLst>
          </p:nvPr>
        </p:nvSpPr>
        <p:spPr bwMode="auto">
          <a:xfrm>
            <a:off x="6561024" y="4364742"/>
            <a:ext cx="962425"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Bangladesh</a:t>
            </a:r>
            <a:endParaRPr lang="ru-RU" sz="900" b="1" kern="0" dirty="0">
              <a:solidFill>
                <a:srgbClr val="808080">
                  <a:lumMod val="75000"/>
                </a:srgbClr>
              </a:solidFill>
              <a:sym typeface="Arial" pitchFamily="34" charset="0"/>
            </a:endParaRPr>
          </a:p>
        </p:txBody>
      </p:sp>
      <p:sp>
        <p:nvSpPr>
          <p:cNvPr id="497" name="TextBox 222"/>
          <p:cNvSpPr txBox="1">
            <a:spLocks noChangeArrowheads="1"/>
          </p:cNvSpPr>
          <p:nvPr>
            <p:custDataLst>
              <p:tags r:id="rId19"/>
            </p:custDataLst>
          </p:nvPr>
        </p:nvSpPr>
        <p:spPr bwMode="auto">
          <a:xfrm>
            <a:off x="4646815" y="3490336"/>
            <a:ext cx="822021"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Turkey</a:t>
            </a:r>
            <a:endParaRPr lang="ru-RU" sz="900" b="1" kern="0" dirty="0">
              <a:solidFill>
                <a:srgbClr val="808080">
                  <a:lumMod val="75000"/>
                </a:srgbClr>
              </a:solidFill>
              <a:sym typeface="Arial" pitchFamily="34" charset="0"/>
            </a:endParaRPr>
          </a:p>
        </p:txBody>
      </p:sp>
      <p:sp>
        <p:nvSpPr>
          <p:cNvPr id="498" name="TextBox 222"/>
          <p:cNvSpPr txBox="1">
            <a:spLocks noChangeArrowheads="1"/>
          </p:cNvSpPr>
          <p:nvPr>
            <p:custDataLst>
              <p:tags r:id="rId20"/>
            </p:custDataLst>
          </p:nvPr>
        </p:nvSpPr>
        <p:spPr bwMode="auto">
          <a:xfrm>
            <a:off x="3995936" y="2433078"/>
            <a:ext cx="761239"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Belarus</a:t>
            </a:r>
            <a:endParaRPr lang="ru-RU" sz="900" b="1" kern="0" dirty="0">
              <a:solidFill>
                <a:srgbClr val="808080">
                  <a:lumMod val="75000"/>
                </a:srgbClr>
              </a:solidFill>
              <a:sym typeface="Arial" pitchFamily="34" charset="0"/>
            </a:endParaRPr>
          </a:p>
        </p:txBody>
      </p:sp>
      <p:sp>
        <p:nvSpPr>
          <p:cNvPr id="499" name="TextBox 222"/>
          <p:cNvSpPr txBox="1">
            <a:spLocks noChangeArrowheads="1"/>
          </p:cNvSpPr>
          <p:nvPr>
            <p:custDataLst>
              <p:tags r:id="rId21"/>
            </p:custDataLst>
          </p:nvPr>
        </p:nvSpPr>
        <p:spPr bwMode="auto">
          <a:xfrm>
            <a:off x="3628098" y="4905125"/>
            <a:ext cx="780167" cy="275842"/>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Nigeria</a:t>
            </a:r>
            <a:endParaRPr lang="ru-RU" sz="900" b="1" kern="0" dirty="0">
              <a:solidFill>
                <a:srgbClr val="808080">
                  <a:lumMod val="75000"/>
                </a:srgbClr>
              </a:solidFill>
              <a:sym typeface="Arial" pitchFamily="34" charset="0"/>
            </a:endParaRPr>
          </a:p>
        </p:txBody>
      </p:sp>
      <p:sp>
        <p:nvSpPr>
          <p:cNvPr id="501" name="Rectangle 31"/>
          <p:cNvSpPr/>
          <p:nvPr/>
        </p:nvSpPr>
        <p:spPr>
          <a:xfrm>
            <a:off x="363730" y="3632324"/>
            <a:ext cx="2460178" cy="509880"/>
          </a:xfrm>
          <a:prstGeom prst="rect">
            <a:avLst/>
          </a:prstGeom>
        </p:spPr>
        <p:txBody>
          <a:bodyPr wrap="square" anchor="ctr">
            <a:noAutofit/>
          </a:bodyPr>
          <a:lstStyle/>
          <a:p>
            <a:pPr defTabSz="914400">
              <a:defRPr/>
            </a:pPr>
            <a:r>
              <a:rPr lang="en-US" sz="1200" b="1" kern="0" cap="all" dirty="0">
                <a:solidFill>
                  <a:srgbClr val="025EA1"/>
                </a:solidFill>
                <a:ea typeface="Tahoma" pitchFamily="34" charset="0"/>
                <a:cs typeface="Tahoma" pitchFamily="34" charset="0"/>
              </a:rPr>
              <a:t>Rosatom Success Story:</a:t>
            </a:r>
          </a:p>
        </p:txBody>
      </p:sp>
      <p:grpSp>
        <p:nvGrpSpPr>
          <p:cNvPr id="478" name="Группа 477"/>
          <p:cNvGrpSpPr/>
          <p:nvPr/>
        </p:nvGrpSpPr>
        <p:grpSpPr>
          <a:xfrm>
            <a:off x="5566808" y="3547156"/>
            <a:ext cx="370491" cy="230012"/>
            <a:chOff x="5105328" y="5742983"/>
            <a:chExt cx="321289" cy="195251"/>
          </a:xfrm>
        </p:grpSpPr>
        <p:sp>
          <p:nvSpPr>
            <p:cNvPr id="479" name="Rectangle 3"/>
            <p:cNvSpPr/>
            <p:nvPr/>
          </p:nvSpPr>
          <p:spPr>
            <a:xfrm>
              <a:off x="5170886" y="5742983"/>
              <a:ext cx="195741" cy="195251"/>
            </a:xfrm>
            <a:prstGeom prst="ellipse">
              <a:avLst/>
            </a:prstGeom>
            <a:solidFill>
              <a:srgbClr val="92D050"/>
            </a:solidFill>
            <a:ln w="25400" cap="flat" cmpd="sng" algn="ctr">
              <a:noFill/>
              <a:prstDash val="solid"/>
            </a:ln>
            <a:effectLst/>
          </p:spPr>
          <p:txBody>
            <a:bodyPr rtlCol="0" anchor="ctr"/>
            <a:lstStyle/>
            <a:p>
              <a:pPr algn="ctr" defTabSz="914400"/>
              <a:endParaRPr lang="en-US" kern="0">
                <a:solidFill>
                  <a:srgbClr val="F6F8F8"/>
                </a:solidFill>
                <a:latin typeface="Calibri"/>
              </a:endParaRPr>
            </a:p>
          </p:txBody>
        </p:sp>
        <p:sp>
          <p:nvSpPr>
            <p:cNvPr id="480" name="Title 1"/>
            <p:cNvSpPr txBox="1">
              <a:spLocks/>
            </p:cNvSpPr>
            <p:nvPr/>
          </p:nvSpPr>
          <p:spPr>
            <a:xfrm>
              <a:off x="5105328" y="5756604"/>
              <a:ext cx="321289" cy="171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pPr algn="ctr">
                <a:defRPr/>
              </a:pPr>
              <a:r>
                <a:rPr lang="en-US" sz="1000" b="1" dirty="0">
                  <a:solidFill>
                    <a:srgbClr val="FFFFFF"/>
                  </a:solidFill>
                  <a:latin typeface="Calibri"/>
                </a:rPr>
                <a:t>2</a:t>
              </a:r>
            </a:p>
          </p:txBody>
        </p:sp>
      </p:grpSp>
      <p:cxnSp>
        <p:nvCxnSpPr>
          <p:cNvPr id="481" name="Прямая соединительная линия 480"/>
          <p:cNvCxnSpPr/>
          <p:nvPr/>
        </p:nvCxnSpPr>
        <p:spPr>
          <a:xfrm flipH="1">
            <a:off x="5909775" y="3564595"/>
            <a:ext cx="172797" cy="114573"/>
          </a:xfrm>
          <a:prstGeom prst="line">
            <a:avLst/>
          </a:prstGeom>
          <a:ln w="9525">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502" name="Прямая соединительная линия 501"/>
          <p:cNvCxnSpPr/>
          <p:nvPr/>
        </p:nvCxnSpPr>
        <p:spPr>
          <a:xfrm>
            <a:off x="6080414" y="3567203"/>
            <a:ext cx="675236"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sp>
        <p:nvSpPr>
          <p:cNvPr id="503" name="TextBox 222"/>
          <p:cNvSpPr txBox="1">
            <a:spLocks noChangeArrowheads="1"/>
          </p:cNvSpPr>
          <p:nvPr>
            <p:custDataLst>
              <p:tags r:id="rId22"/>
            </p:custDataLst>
          </p:nvPr>
        </p:nvSpPr>
        <p:spPr bwMode="auto">
          <a:xfrm>
            <a:off x="5972624" y="3363769"/>
            <a:ext cx="1007264" cy="234155"/>
          </a:xfrm>
          <a:prstGeom prst="rect">
            <a:avLst/>
          </a:prstGeom>
          <a:noFill/>
          <a:ln w="9525">
            <a:noFill/>
            <a:miter lim="800000"/>
            <a:headEnd/>
            <a:tailEnd/>
          </a:ln>
        </p:spPr>
        <p:txBody>
          <a:bodyPr wrap="square" lIns="94746" tIns="47365" rIns="94746" bIns="47365">
            <a:spAutoFit/>
          </a:bodyPr>
          <a:lstStyle/>
          <a:p>
            <a:pPr algn="ctr" defTabSz="743568"/>
            <a:r>
              <a:rPr lang="en-US" sz="900" b="1" kern="0" dirty="0">
                <a:solidFill>
                  <a:srgbClr val="808080">
                    <a:lumMod val="75000"/>
                  </a:srgbClr>
                </a:solidFill>
                <a:sym typeface="Arial" pitchFamily="34" charset="0"/>
              </a:rPr>
              <a:t>Uzbekistan</a:t>
            </a:r>
            <a:endParaRPr lang="ru-RU" sz="900" b="1" kern="0" dirty="0">
              <a:solidFill>
                <a:srgbClr val="808080">
                  <a:lumMod val="75000"/>
                </a:srgbClr>
              </a:solidFill>
              <a:sym typeface="Arial" pitchFamily="34" charset="0"/>
            </a:endParaRPr>
          </a:p>
        </p:txBody>
      </p:sp>
    </p:spTree>
    <p:extLst>
      <p:ext uri="{BB962C8B-B14F-4D97-AF65-F5344CB8AC3E}">
        <p14:creationId xmlns:p14="http://schemas.microsoft.com/office/powerpoint/2010/main" val="3497089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Пятиугольник 89"/>
          <p:cNvSpPr/>
          <p:nvPr/>
        </p:nvSpPr>
        <p:spPr>
          <a:xfrm>
            <a:off x="-187273" y="1050982"/>
            <a:ext cx="9725640" cy="590929"/>
          </a:xfrm>
          <a:prstGeom prst="homePlate">
            <a:avLst>
              <a:gd name="adj" fmla="val 40105"/>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dirty="0"/>
          </a:p>
        </p:txBody>
      </p:sp>
      <p:sp>
        <p:nvSpPr>
          <p:cNvPr id="61" name="Line Callout 1 (Accent Bar) 60"/>
          <p:cNvSpPr/>
          <p:nvPr/>
        </p:nvSpPr>
        <p:spPr>
          <a:xfrm rot="5400000">
            <a:off x="7673779" y="4599850"/>
            <a:ext cx="257369" cy="788404"/>
          </a:xfrm>
          <a:prstGeom prst="accentCallout1">
            <a:avLst>
              <a:gd name="adj1" fmla="val 55290"/>
              <a:gd name="adj2" fmla="val 26908"/>
              <a:gd name="adj3" fmla="val 54885"/>
              <a:gd name="adj4" fmla="val -426141"/>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lvl="0" algn="ctr">
              <a:spcAft>
                <a:spcPts val="1800"/>
              </a:spcAft>
            </a:pPr>
            <a:r>
              <a:rPr lang="en-US" sz="1200" b="1" spc="10" dirty="0" err="1">
                <a:solidFill>
                  <a:schemeClr val="tx2"/>
                </a:solidFill>
              </a:rPr>
              <a:t>Tianwan</a:t>
            </a:r>
            <a:r>
              <a:rPr lang="en-US" sz="1200" b="1" spc="10" dirty="0">
                <a:solidFill>
                  <a:schemeClr val="tx2"/>
                </a:solidFill>
              </a:rPr>
              <a:t> 3</a:t>
            </a:r>
            <a:endParaRPr lang="ru-RU" sz="1200" b="1" spc="10" dirty="0">
              <a:solidFill>
                <a:schemeClr val="tx2"/>
              </a:solidFill>
            </a:endParaRPr>
          </a:p>
        </p:txBody>
      </p:sp>
      <p:graphicFrame>
        <p:nvGraphicFramePr>
          <p:cNvPr id="72711" name="Object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349" name="think-cell Slide" r:id="rId6" imgW="360" imgH="360" progId="">
                  <p:embed/>
                </p:oleObj>
              </mc:Choice>
              <mc:Fallback>
                <p:oleObj name="think-cell Slide" r:id="rId6" imgW="360" imgH="3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2" name="Rectangle 3" hidden="1"/>
          <p:cNvSpPr>
            <a:spLocks noChangeArrowheads="1"/>
          </p:cNvSpPr>
          <p:nvPr>
            <p:custDataLst>
              <p:tags r:id="rId3"/>
            </p:custDataLst>
          </p:nvPr>
        </p:nvSpPr>
        <p:spPr bwMode="auto">
          <a:xfrm>
            <a:off x="0" y="0"/>
            <a:ext cx="146050" cy="158750"/>
          </a:xfrm>
          <a:prstGeom prst="rect">
            <a:avLst/>
          </a:prstGeom>
          <a:solidFill>
            <a:schemeClr val="accent1"/>
          </a:solidFill>
          <a:ln w="25400" algn="ctr">
            <a:solidFill>
              <a:srgbClr val="B35A03"/>
            </a:solidFill>
            <a:miter lim="800000"/>
            <a:headEnd/>
            <a:tailEnd/>
          </a:ln>
        </p:spPr>
        <p:txBody>
          <a:bodyPr wrap="none" lIns="0" tIns="0" rIns="0" bIns="0" anchor="ctr"/>
          <a:lstStyle/>
          <a:p>
            <a:pPr algn="ctr" defTabSz="743568"/>
            <a:endParaRPr lang="en-US" sz="1200" kern="0" dirty="0">
              <a:solidFill>
                <a:srgbClr val="FFFFFF"/>
              </a:solidFill>
              <a:sym typeface="Arial" pitchFamily="34" charset="0"/>
            </a:endParaRPr>
          </a:p>
        </p:txBody>
      </p:sp>
      <p:sp>
        <p:nvSpPr>
          <p:cNvPr id="251" name="Заголовок 7"/>
          <p:cNvSpPr txBox="1">
            <a:spLocks/>
          </p:cNvSpPr>
          <p:nvPr/>
        </p:nvSpPr>
        <p:spPr bwMode="auto">
          <a:xfrm>
            <a:off x="395288" y="8696"/>
            <a:ext cx="770535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43219" algn="l" rtl="0" fontAlgn="base">
              <a:spcBef>
                <a:spcPct val="0"/>
              </a:spcBef>
              <a:spcAft>
                <a:spcPct val="0"/>
              </a:spcAft>
              <a:defRPr sz="2000" b="1">
                <a:solidFill>
                  <a:schemeClr val="hlink"/>
                </a:solidFill>
                <a:latin typeface="Arial" charset="0"/>
                <a:cs typeface="Arial" charset="0"/>
              </a:defRPr>
            </a:lvl6pPr>
            <a:lvl7pPr marL="886491" algn="l" rtl="0" fontAlgn="base">
              <a:spcBef>
                <a:spcPct val="0"/>
              </a:spcBef>
              <a:spcAft>
                <a:spcPct val="0"/>
              </a:spcAft>
              <a:defRPr sz="2000" b="1">
                <a:solidFill>
                  <a:schemeClr val="hlink"/>
                </a:solidFill>
                <a:latin typeface="Arial" charset="0"/>
                <a:cs typeface="Arial" charset="0"/>
              </a:defRPr>
            </a:lvl7pPr>
            <a:lvl8pPr marL="1329757" algn="l" rtl="0" fontAlgn="base">
              <a:spcBef>
                <a:spcPct val="0"/>
              </a:spcBef>
              <a:spcAft>
                <a:spcPct val="0"/>
              </a:spcAft>
              <a:defRPr sz="2000" b="1">
                <a:solidFill>
                  <a:schemeClr val="hlink"/>
                </a:solidFill>
                <a:latin typeface="Arial" charset="0"/>
                <a:cs typeface="Arial" charset="0"/>
              </a:defRPr>
            </a:lvl8pPr>
            <a:lvl9pPr marL="1772998" algn="l" rtl="0" fontAlgn="base">
              <a:spcBef>
                <a:spcPct val="0"/>
              </a:spcBef>
              <a:spcAft>
                <a:spcPct val="0"/>
              </a:spcAft>
              <a:defRPr sz="2000" b="1">
                <a:solidFill>
                  <a:schemeClr val="hlink"/>
                </a:solidFill>
                <a:latin typeface="Arial" charset="0"/>
                <a:cs typeface="Arial" charset="0"/>
              </a:defRPr>
            </a:lvl9pPr>
          </a:lstStyle>
          <a:p>
            <a:pPr defTabSz="771014"/>
            <a:r>
              <a:rPr lang="en-US" kern="0" spc="30" dirty="0">
                <a:latin typeface="Arial" panose="020B0604020202020204" pitchFamily="34" charset="0"/>
                <a:sym typeface="Arial" pitchFamily="34" charset="0"/>
              </a:rPr>
              <a:t>ROSATOM: THE ONLY COMPANY IMPLEMENTING </a:t>
            </a:r>
            <a:br>
              <a:rPr lang="en-US" kern="0" spc="30" dirty="0">
                <a:latin typeface="Arial" panose="020B0604020202020204" pitchFamily="34" charset="0"/>
                <a:sym typeface="Arial" pitchFamily="34" charset="0"/>
              </a:rPr>
            </a:br>
            <a:r>
              <a:rPr lang="en-US" kern="0" spc="30" dirty="0">
                <a:latin typeface="Arial" panose="020B0604020202020204" pitchFamily="34" charset="0"/>
                <a:sym typeface="Arial" pitchFamily="34" charset="0"/>
              </a:rPr>
              <a:t>SERIAL NPP CONSTRUCTION</a:t>
            </a:r>
            <a:r>
              <a:rPr lang="ru-RU" kern="0" spc="30" dirty="0">
                <a:latin typeface="Arial" panose="020B0604020202020204" pitchFamily="34" charset="0"/>
                <a:sym typeface="Arial" pitchFamily="34" charset="0"/>
              </a:rPr>
              <a:t> </a:t>
            </a:r>
            <a:r>
              <a:rPr lang="en-US" kern="0" spc="30" dirty="0">
                <a:latin typeface="Arial" panose="020B0604020202020204" pitchFamily="34" charset="0"/>
                <a:sym typeface="Arial" pitchFamily="34" charset="0"/>
              </a:rPr>
              <a:t>DOMESTIC AND ABROAD</a:t>
            </a:r>
          </a:p>
        </p:txBody>
      </p:sp>
      <p:cxnSp>
        <p:nvCxnSpPr>
          <p:cNvPr id="15" name="Straight Connector 14"/>
          <p:cNvCxnSpPr/>
          <p:nvPr/>
        </p:nvCxnSpPr>
        <p:spPr>
          <a:xfrm>
            <a:off x="293548" y="3789040"/>
            <a:ext cx="8496944" cy="0"/>
          </a:xfrm>
          <a:prstGeom prst="line">
            <a:avLst/>
          </a:prstGeom>
          <a:ln w="19050">
            <a:solidFill>
              <a:srgbClr val="00327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38" name="Line Callout 1 (Accent Bar) 237"/>
          <p:cNvSpPr/>
          <p:nvPr/>
        </p:nvSpPr>
        <p:spPr>
          <a:xfrm rot="5400000">
            <a:off x="884944" y="4046488"/>
            <a:ext cx="257369" cy="864097"/>
          </a:xfrm>
          <a:prstGeom prst="accentCallout1">
            <a:avLst>
              <a:gd name="adj1" fmla="val 49555"/>
              <a:gd name="adj2" fmla="val -174"/>
              <a:gd name="adj3" fmla="val 18305"/>
              <a:gd name="adj4" fmla="val -176733"/>
            </a:avLst>
          </a:prstGeom>
          <a:noFill/>
          <a:ln w="19050">
            <a:solidFill>
              <a:srgbClr val="35C7AC"/>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lvl="0" algn="ctr">
              <a:spcAft>
                <a:spcPts val="1800"/>
              </a:spcAft>
            </a:pPr>
            <a:r>
              <a:rPr lang="en-US" sz="1200" b="1" spc="10" dirty="0" err="1">
                <a:solidFill>
                  <a:schemeClr val="tx2"/>
                </a:solidFill>
              </a:rPr>
              <a:t>Tianwan</a:t>
            </a:r>
            <a:r>
              <a:rPr lang="en-US" sz="1200" b="1" spc="10" dirty="0">
                <a:solidFill>
                  <a:schemeClr val="tx2"/>
                </a:solidFill>
              </a:rPr>
              <a:t> 2</a:t>
            </a:r>
          </a:p>
        </p:txBody>
      </p:sp>
      <p:sp>
        <p:nvSpPr>
          <p:cNvPr id="239" name="Line Callout 1 (Accent Bar) 238"/>
          <p:cNvSpPr/>
          <p:nvPr/>
        </p:nvSpPr>
        <p:spPr>
          <a:xfrm rot="16200000">
            <a:off x="2397237" y="2750219"/>
            <a:ext cx="257369" cy="864345"/>
          </a:xfrm>
          <a:prstGeom prst="accentCallout1">
            <a:avLst>
              <a:gd name="adj1" fmla="val 49187"/>
              <a:gd name="adj2" fmla="val -274"/>
              <a:gd name="adj3" fmla="val 69443"/>
              <a:gd name="adj4" fmla="val -138854"/>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lvl="0" algn="ctr">
              <a:spcAft>
                <a:spcPts val="1800"/>
              </a:spcAft>
            </a:pPr>
            <a:r>
              <a:rPr lang="en-US" sz="1200" b="1" spc="10" dirty="0">
                <a:solidFill>
                  <a:schemeClr val="tx2"/>
                </a:solidFill>
              </a:rPr>
              <a:t>Rostov 2</a:t>
            </a:r>
          </a:p>
        </p:txBody>
      </p:sp>
      <p:sp>
        <p:nvSpPr>
          <p:cNvPr id="241" name="Line Callout 1 (Accent Bar) 240"/>
          <p:cNvSpPr/>
          <p:nvPr/>
        </p:nvSpPr>
        <p:spPr>
          <a:xfrm rot="5400000">
            <a:off x="3027483" y="4100053"/>
            <a:ext cx="257369" cy="756968"/>
          </a:xfrm>
          <a:prstGeom prst="accentCallout1">
            <a:avLst>
              <a:gd name="adj1" fmla="val 50517"/>
              <a:gd name="adj2" fmla="val -2307"/>
              <a:gd name="adj3" fmla="val 16608"/>
              <a:gd name="adj4" fmla="val -169260"/>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lvl="0" algn="ctr">
              <a:spcAft>
                <a:spcPts val="1800"/>
              </a:spcAft>
            </a:pPr>
            <a:r>
              <a:rPr lang="en-US" sz="1200" b="1" spc="10" dirty="0" err="1">
                <a:solidFill>
                  <a:schemeClr val="tx2"/>
                </a:solidFill>
              </a:rPr>
              <a:t>Busher</a:t>
            </a:r>
            <a:r>
              <a:rPr lang="en-US" sz="1200" b="1" spc="10" dirty="0">
                <a:solidFill>
                  <a:schemeClr val="tx2"/>
                </a:solidFill>
              </a:rPr>
              <a:t> 1</a:t>
            </a:r>
          </a:p>
        </p:txBody>
      </p:sp>
      <p:sp>
        <p:nvSpPr>
          <p:cNvPr id="242" name="Line Callout 1 (Accent Bar) 241"/>
          <p:cNvSpPr/>
          <p:nvPr/>
        </p:nvSpPr>
        <p:spPr>
          <a:xfrm rot="16200000">
            <a:off x="3940930" y="2743904"/>
            <a:ext cx="257369" cy="824658"/>
          </a:xfrm>
          <a:prstGeom prst="accentCallout1">
            <a:avLst>
              <a:gd name="adj1" fmla="val 48638"/>
              <a:gd name="adj2" fmla="val 556"/>
              <a:gd name="adj3" fmla="val 75199"/>
              <a:gd name="adj4" fmla="val -141958"/>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lvl="0" algn="ctr">
              <a:spcAft>
                <a:spcPts val="1800"/>
              </a:spcAft>
            </a:pPr>
            <a:r>
              <a:rPr lang="en-US" sz="1200" b="1" spc="10" dirty="0">
                <a:solidFill>
                  <a:schemeClr val="tx2"/>
                </a:solidFill>
              </a:rPr>
              <a:t>Kalinin </a:t>
            </a:r>
            <a:r>
              <a:rPr lang="ru-RU" sz="1200" b="1" spc="10" dirty="0">
                <a:solidFill>
                  <a:schemeClr val="tx2"/>
                </a:solidFill>
              </a:rPr>
              <a:t>4</a:t>
            </a:r>
            <a:endParaRPr lang="en-US" sz="1200" b="1" spc="10" dirty="0">
              <a:solidFill>
                <a:schemeClr val="tx2"/>
              </a:solidFill>
            </a:endParaRPr>
          </a:p>
        </p:txBody>
      </p:sp>
      <p:sp>
        <p:nvSpPr>
          <p:cNvPr id="243" name="Line Callout 1 (Accent Bar) 242"/>
          <p:cNvSpPr/>
          <p:nvPr/>
        </p:nvSpPr>
        <p:spPr>
          <a:xfrm rot="5400000">
            <a:off x="4615874" y="3915957"/>
            <a:ext cx="257369" cy="1125158"/>
          </a:xfrm>
          <a:prstGeom prst="accentCallout1">
            <a:avLst>
              <a:gd name="adj1" fmla="val 49555"/>
              <a:gd name="adj2" fmla="val -2307"/>
              <a:gd name="adj3" fmla="val 32863"/>
              <a:gd name="adj4" fmla="val -190608"/>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lvl="0" algn="ctr">
              <a:spcAft>
                <a:spcPts val="1800"/>
              </a:spcAft>
            </a:pPr>
            <a:r>
              <a:rPr lang="en-US" sz="1200" b="1" spc="10" dirty="0" err="1">
                <a:solidFill>
                  <a:schemeClr val="tx2"/>
                </a:solidFill>
              </a:rPr>
              <a:t>Kudankulam</a:t>
            </a:r>
            <a:r>
              <a:rPr lang="en-US" sz="1200" b="1" spc="10" dirty="0">
                <a:solidFill>
                  <a:schemeClr val="tx2"/>
                </a:solidFill>
              </a:rPr>
              <a:t> 1</a:t>
            </a:r>
          </a:p>
        </p:txBody>
      </p:sp>
      <p:sp>
        <p:nvSpPr>
          <p:cNvPr id="244" name="Line Callout 1 (Accent Bar) 243"/>
          <p:cNvSpPr/>
          <p:nvPr/>
        </p:nvSpPr>
        <p:spPr>
          <a:xfrm rot="16200000">
            <a:off x="5457452" y="2714340"/>
            <a:ext cx="257369" cy="936102"/>
          </a:xfrm>
          <a:prstGeom prst="accentCallout1">
            <a:avLst>
              <a:gd name="adj1" fmla="val 49204"/>
              <a:gd name="adj2" fmla="val 556"/>
              <a:gd name="adj3" fmla="val 68690"/>
              <a:gd name="adj4" fmla="val -145161"/>
            </a:avLst>
          </a:prstGeom>
          <a:noFill/>
          <a:ln w="19050">
            <a:solidFill>
              <a:schemeClr val="bg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lvl="0" algn="ctr">
              <a:spcAft>
                <a:spcPts val="1800"/>
              </a:spcAft>
            </a:pPr>
            <a:r>
              <a:rPr lang="en-US" sz="1200" b="1" spc="10" dirty="0">
                <a:solidFill>
                  <a:schemeClr val="tx2"/>
                </a:solidFill>
              </a:rPr>
              <a:t>Rostov 3</a:t>
            </a:r>
          </a:p>
        </p:txBody>
      </p:sp>
      <p:sp>
        <p:nvSpPr>
          <p:cNvPr id="245" name="Line Callout 1 (Accent Bar) 244"/>
          <p:cNvSpPr/>
          <p:nvPr/>
        </p:nvSpPr>
        <p:spPr>
          <a:xfrm rot="5400000">
            <a:off x="6249540" y="4010484"/>
            <a:ext cx="257369" cy="936104"/>
          </a:xfrm>
          <a:prstGeom prst="accentCallout1">
            <a:avLst>
              <a:gd name="adj1" fmla="val 49555"/>
              <a:gd name="adj2" fmla="val 662"/>
              <a:gd name="adj3" fmla="val 37256"/>
              <a:gd name="adj4" fmla="val -186068"/>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lvl="0" algn="ctr">
              <a:spcAft>
                <a:spcPts val="1800"/>
              </a:spcAft>
            </a:pPr>
            <a:r>
              <a:rPr lang="en-US" sz="1200" b="1" spc="10" dirty="0" err="1">
                <a:solidFill>
                  <a:schemeClr val="tx2"/>
                </a:solidFill>
              </a:rPr>
              <a:t>Beloyarsk</a:t>
            </a:r>
            <a:r>
              <a:rPr lang="en-US" sz="1200" b="1" spc="10" dirty="0">
                <a:solidFill>
                  <a:schemeClr val="tx2"/>
                </a:solidFill>
              </a:rPr>
              <a:t> 4</a:t>
            </a:r>
            <a:endParaRPr lang="ru-RU" sz="1200" b="1" spc="10" dirty="0">
              <a:solidFill>
                <a:schemeClr val="tx2"/>
              </a:solidFill>
            </a:endParaRPr>
          </a:p>
        </p:txBody>
      </p:sp>
      <p:sp>
        <p:nvSpPr>
          <p:cNvPr id="246" name="Line Callout 1 (Accent Bar) 245"/>
          <p:cNvSpPr/>
          <p:nvPr/>
        </p:nvSpPr>
        <p:spPr>
          <a:xfrm rot="16200000">
            <a:off x="6747381" y="2594504"/>
            <a:ext cx="257369" cy="1175776"/>
          </a:xfrm>
          <a:prstGeom prst="accentCallout1">
            <a:avLst>
              <a:gd name="adj1" fmla="val 49555"/>
              <a:gd name="adj2" fmla="val 556"/>
              <a:gd name="adj3" fmla="val 86143"/>
              <a:gd name="adj4" fmla="val -183593"/>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lvl="0" algn="ctr">
              <a:spcAft>
                <a:spcPts val="1800"/>
              </a:spcAft>
            </a:pPr>
            <a:r>
              <a:rPr lang="en-US" sz="1200" b="1" spc="10" dirty="0" err="1">
                <a:solidFill>
                  <a:schemeClr val="tx2"/>
                </a:solidFill>
              </a:rPr>
              <a:t>Kudankulam</a:t>
            </a:r>
            <a:r>
              <a:rPr lang="en-US" sz="1200" b="1" spc="10" dirty="0">
                <a:solidFill>
                  <a:schemeClr val="tx2"/>
                </a:solidFill>
              </a:rPr>
              <a:t> 2</a:t>
            </a:r>
          </a:p>
        </p:txBody>
      </p:sp>
      <p:sp>
        <p:nvSpPr>
          <p:cNvPr id="247" name="Line Callout 1 (Accent Bar) 246"/>
          <p:cNvSpPr/>
          <p:nvPr/>
        </p:nvSpPr>
        <p:spPr>
          <a:xfrm rot="5400000">
            <a:off x="6717592" y="4830623"/>
            <a:ext cx="257369" cy="1223064"/>
          </a:xfrm>
          <a:prstGeom prst="accentCallout1">
            <a:avLst>
              <a:gd name="adj1" fmla="val 50032"/>
              <a:gd name="adj2" fmla="val 662"/>
              <a:gd name="adj3" fmla="val 16245"/>
              <a:gd name="adj4" fmla="val -605072"/>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lvl="0" algn="ctr">
              <a:spcAft>
                <a:spcPts val="1800"/>
              </a:spcAft>
            </a:pPr>
            <a:r>
              <a:rPr lang="en-US" sz="1200" b="1" spc="10" dirty="0" err="1">
                <a:solidFill>
                  <a:schemeClr val="tx2"/>
                </a:solidFill>
              </a:rPr>
              <a:t>Novovoronezh</a:t>
            </a:r>
            <a:r>
              <a:rPr lang="en-US" sz="1200" b="1" spc="10" dirty="0">
                <a:solidFill>
                  <a:schemeClr val="tx2"/>
                </a:solidFill>
              </a:rPr>
              <a:t> 6</a:t>
            </a:r>
          </a:p>
        </p:txBody>
      </p:sp>
      <p:sp>
        <p:nvSpPr>
          <p:cNvPr id="253" name="Line Callout 1 (Accent Bar) 252"/>
          <p:cNvSpPr/>
          <p:nvPr/>
        </p:nvSpPr>
        <p:spPr>
          <a:xfrm rot="16200000">
            <a:off x="596912" y="2750207"/>
            <a:ext cx="257369" cy="864095"/>
          </a:xfrm>
          <a:prstGeom prst="accentCallout1">
            <a:avLst>
              <a:gd name="adj1" fmla="val 49187"/>
              <a:gd name="adj2" fmla="val -274"/>
              <a:gd name="adj3" fmla="val 66932"/>
              <a:gd name="adj4" fmla="val -135651"/>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lvl="0" algn="ctr">
              <a:spcAft>
                <a:spcPts val="1800"/>
              </a:spcAft>
            </a:pPr>
            <a:r>
              <a:rPr lang="en-US" sz="1200" b="1" spc="10" dirty="0" err="1">
                <a:solidFill>
                  <a:schemeClr val="tx2"/>
                </a:solidFill>
              </a:rPr>
              <a:t>Tianwan</a:t>
            </a:r>
            <a:r>
              <a:rPr lang="en-US" sz="1200" b="1" spc="10" dirty="0">
                <a:solidFill>
                  <a:schemeClr val="tx2"/>
                </a:solidFill>
              </a:rPr>
              <a:t> 1</a:t>
            </a:r>
          </a:p>
        </p:txBody>
      </p:sp>
      <p:sp>
        <p:nvSpPr>
          <p:cNvPr id="12" name="Oval 11"/>
          <p:cNvSpPr>
            <a:spLocks noChangeAspect="1"/>
          </p:cNvSpPr>
          <p:nvPr/>
        </p:nvSpPr>
        <p:spPr>
          <a:xfrm>
            <a:off x="581580"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2006</a:t>
            </a:r>
          </a:p>
        </p:txBody>
      </p:sp>
      <p:sp>
        <p:nvSpPr>
          <p:cNvPr id="48" name="Oval 47"/>
          <p:cNvSpPr>
            <a:spLocks noChangeAspect="1"/>
          </p:cNvSpPr>
          <p:nvPr/>
        </p:nvSpPr>
        <p:spPr>
          <a:xfrm>
            <a:off x="1157644"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200</a:t>
            </a:r>
            <a:r>
              <a:rPr lang="ru-RU" sz="1000" dirty="0">
                <a:solidFill>
                  <a:schemeClr val="bg1"/>
                </a:solidFill>
              </a:rPr>
              <a:t>7</a:t>
            </a:r>
            <a:endParaRPr lang="en-US" sz="1000" dirty="0">
              <a:solidFill>
                <a:schemeClr val="bg1"/>
              </a:solidFill>
            </a:endParaRPr>
          </a:p>
        </p:txBody>
      </p:sp>
      <p:sp>
        <p:nvSpPr>
          <p:cNvPr id="49" name="Oval 48"/>
          <p:cNvSpPr>
            <a:spLocks noChangeAspect="1"/>
          </p:cNvSpPr>
          <p:nvPr/>
        </p:nvSpPr>
        <p:spPr>
          <a:xfrm>
            <a:off x="1661700" y="3611758"/>
            <a:ext cx="324000" cy="324000"/>
          </a:xfrm>
          <a:prstGeom prst="ellipse">
            <a:avLst/>
          </a:prstGeom>
          <a:solidFill>
            <a:schemeClr val="bg1"/>
          </a:solidFill>
          <a:ln w="3175">
            <a:solidFill>
              <a:srgbClr val="003272"/>
            </a:solidFill>
          </a:ln>
        </p:spPr>
        <p:txBody>
          <a:bodyPr wrap="square" lIns="0" tIns="0" rIns="0" bIns="0" rtlCol="0" anchor="ctr">
            <a:noAutofit/>
          </a:bodyPr>
          <a:lstStyle/>
          <a:p>
            <a:pPr algn="ctr"/>
            <a:r>
              <a:rPr lang="en-US" sz="800" dirty="0">
                <a:solidFill>
                  <a:srgbClr val="003272"/>
                </a:solidFill>
              </a:rPr>
              <a:t>200</a:t>
            </a:r>
            <a:r>
              <a:rPr lang="ru-RU" sz="800" dirty="0">
                <a:solidFill>
                  <a:srgbClr val="003272"/>
                </a:solidFill>
              </a:rPr>
              <a:t>8</a:t>
            </a:r>
            <a:endParaRPr lang="en-US" sz="800" dirty="0">
              <a:solidFill>
                <a:srgbClr val="003272"/>
              </a:solidFill>
            </a:endParaRPr>
          </a:p>
        </p:txBody>
      </p:sp>
      <p:sp>
        <p:nvSpPr>
          <p:cNvPr id="50" name="Oval 49"/>
          <p:cNvSpPr>
            <a:spLocks noChangeAspect="1"/>
          </p:cNvSpPr>
          <p:nvPr/>
        </p:nvSpPr>
        <p:spPr>
          <a:xfrm>
            <a:off x="2093748" y="3611758"/>
            <a:ext cx="324000" cy="324000"/>
          </a:xfrm>
          <a:prstGeom prst="ellipse">
            <a:avLst/>
          </a:prstGeom>
          <a:solidFill>
            <a:schemeClr val="bg1"/>
          </a:solidFill>
          <a:ln w="3175">
            <a:solidFill>
              <a:srgbClr val="003272"/>
            </a:solidFill>
          </a:ln>
        </p:spPr>
        <p:txBody>
          <a:bodyPr wrap="square" lIns="0" tIns="0" rIns="0" bIns="0" rtlCol="0" anchor="ctr">
            <a:noAutofit/>
          </a:bodyPr>
          <a:lstStyle/>
          <a:p>
            <a:pPr algn="ctr"/>
            <a:r>
              <a:rPr lang="en-US" sz="800" dirty="0">
                <a:solidFill>
                  <a:srgbClr val="003272"/>
                </a:solidFill>
              </a:rPr>
              <a:t>200</a:t>
            </a:r>
            <a:r>
              <a:rPr lang="ru-RU" sz="800" dirty="0">
                <a:solidFill>
                  <a:srgbClr val="003272"/>
                </a:solidFill>
              </a:rPr>
              <a:t>9</a:t>
            </a:r>
            <a:endParaRPr lang="en-US" sz="800" dirty="0">
              <a:solidFill>
                <a:srgbClr val="003272"/>
              </a:solidFill>
            </a:endParaRPr>
          </a:p>
        </p:txBody>
      </p:sp>
      <p:sp>
        <p:nvSpPr>
          <p:cNvPr id="51" name="Oval 50"/>
          <p:cNvSpPr>
            <a:spLocks noChangeAspect="1"/>
          </p:cNvSpPr>
          <p:nvPr/>
        </p:nvSpPr>
        <p:spPr>
          <a:xfrm>
            <a:off x="2503373"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10</a:t>
            </a:r>
            <a:endParaRPr lang="en-US" sz="1000" dirty="0">
              <a:solidFill>
                <a:schemeClr val="bg1"/>
              </a:solidFill>
            </a:endParaRPr>
          </a:p>
        </p:txBody>
      </p:sp>
      <p:sp>
        <p:nvSpPr>
          <p:cNvPr id="52" name="Oval 51"/>
          <p:cNvSpPr>
            <a:spLocks noChangeAspect="1"/>
          </p:cNvSpPr>
          <p:nvPr/>
        </p:nvSpPr>
        <p:spPr>
          <a:xfrm>
            <a:off x="3267804"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11</a:t>
            </a:r>
            <a:endParaRPr lang="en-US" sz="1000" dirty="0">
              <a:solidFill>
                <a:schemeClr val="bg1"/>
              </a:solidFill>
            </a:endParaRPr>
          </a:p>
        </p:txBody>
      </p:sp>
      <p:sp>
        <p:nvSpPr>
          <p:cNvPr id="53" name="Oval 52"/>
          <p:cNvSpPr>
            <a:spLocks noChangeAspect="1"/>
          </p:cNvSpPr>
          <p:nvPr/>
        </p:nvSpPr>
        <p:spPr>
          <a:xfrm>
            <a:off x="4032235"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12</a:t>
            </a:r>
            <a:endParaRPr lang="en-US" sz="1000" dirty="0">
              <a:solidFill>
                <a:schemeClr val="bg1"/>
              </a:solidFill>
            </a:endParaRPr>
          </a:p>
        </p:txBody>
      </p:sp>
      <p:sp>
        <p:nvSpPr>
          <p:cNvPr id="54" name="Oval 53"/>
          <p:cNvSpPr>
            <a:spLocks noChangeAspect="1"/>
          </p:cNvSpPr>
          <p:nvPr/>
        </p:nvSpPr>
        <p:spPr>
          <a:xfrm>
            <a:off x="4796666"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13</a:t>
            </a:r>
            <a:endParaRPr lang="en-US" sz="1000" dirty="0">
              <a:solidFill>
                <a:schemeClr val="bg1"/>
              </a:solidFill>
            </a:endParaRPr>
          </a:p>
        </p:txBody>
      </p:sp>
      <p:sp>
        <p:nvSpPr>
          <p:cNvPr id="55" name="Oval 54"/>
          <p:cNvSpPr>
            <a:spLocks noChangeAspect="1"/>
          </p:cNvSpPr>
          <p:nvPr/>
        </p:nvSpPr>
        <p:spPr>
          <a:xfrm>
            <a:off x="5561097"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14</a:t>
            </a:r>
            <a:endParaRPr lang="en-US" sz="1000" dirty="0">
              <a:solidFill>
                <a:schemeClr val="bg1"/>
              </a:solidFill>
            </a:endParaRPr>
          </a:p>
        </p:txBody>
      </p:sp>
      <p:sp>
        <p:nvSpPr>
          <p:cNvPr id="56" name="Oval 55"/>
          <p:cNvSpPr>
            <a:spLocks noChangeAspect="1"/>
          </p:cNvSpPr>
          <p:nvPr/>
        </p:nvSpPr>
        <p:spPr>
          <a:xfrm>
            <a:off x="6325528"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15</a:t>
            </a:r>
            <a:endParaRPr lang="en-US" sz="1000" dirty="0">
              <a:solidFill>
                <a:schemeClr val="bg1"/>
              </a:solidFill>
            </a:endParaRPr>
          </a:p>
        </p:txBody>
      </p:sp>
      <p:sp>
        <p:nvSpPr>
          <p:cNvPr id="57" name="Oval 56"/>
          <p:cNvSpPr>
            <a:spLocks noChangeAspect="1"/>
          </p:cNvSpPr>
          <p:nvPr/>
        </p:nvSpPr>
        <p:spPr>
          <a:xfrm>
            <a:off x="7089959" y="3575758"/>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16</a:t>
            </a:r>
            <a:endParaRPr lang="en-US" sz="1000" dirty="0">
              <a:solidFill>
                <a:schemeClr val="bg1"/>
              </a:solidFill>
            </a:endParaRPr>
          </a:p>
        </p:txBody>
      </p:sp>
      <p:sp>
        <p:nvSpPr>
          <p:cNvPr id="58" name="Oval 57"/>
          <p:cNvSpPr>
            <a:spLocks noChangeAspect="1"/>
          </p:cNvSpPr>
          <p:nvPr/>
        </p:nvSpPr>
        <p:spPr>
          <a:xfrm>
            <a:off x="7628568" y="3575926"/>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17</a:t>
            </a:r>
            <a:endParaRPr lang="en-US" sz="1000" dirty="0">
              <a:solidFill>
                <a:schemeClr val="bg1"/>
              </a:solidFill>
            </a:endParaRPr>
          </a:p>
        </p:txBody>
      </p:sp>
      <p:sp>
        <p:nvSpPr>
          <p:cNvPr id="59" name="Line Callout 1 (Accent Bar) 58"/>
          <p:cNvSpPr/>
          <p:nvPr/>
        </p:nvSpPr>
        <p:spPr>
          <a:xfrm rot="16200000">
            <a:off x="7622543" y="2436428"/>
            <a:ext cx="257369" cy="792088"/>
          </a:xfrm>
          <a:prstGeom prst="accentCallout1">
            <a:avLst>
              <a:gd name="adj1" fmla="val 49204"/>
              <a:gd name="adj2" fmla="val 556"/>
              <a:gd name="adj3" fmla="val 53509"/>
              <a:gd name="adj4" fmla="val -271150"/>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lvl="0" algn="ctr">
              <a:spcAft>
                <a:spcPts val="1800"/>
              </a:spcAft>
            </a:pPr>
            <a:r>
              <a:rPr lang="en-US" sz="1200" b="1" spc="10" dirty="0">
                <a:solidFill>
                  <a:schemeClr val="tx2"/>
                </a:solidFill>
              </a:rPr>
              <a:t>Rostov</a:t>
            </a:r>
            <a:r>
              <a:rPr lang="ru-RU" sz="1200" b="1" spc="10" dirty="0">
                <a:solidFill>
                  <a:schemeClr val="tx2"/>
                </a:solidFill>
              </a:rPr>
              <a:t> 4</a:t>
            </a:r>
            <a:endParaRPr lang="en-US" sz="1200" b="1" spc="10" dirty="0">
              <a:solidFill>
                <a:schemeClr val="tx2"/>
              </a:solidFill>
            </a:endParaRPr>
          </a:p>
        </p:txBody>
      </p:sp>
      <p:sp>
        <p:nvSpPr>
          <p:cNvPr id="60" name="Line Callout 1 (Accent Bar) 59"/>
          <p:cNvSpPr/>
          <p:nvPr/>
        </p:nvSpPr>
        <p:spPr>
          <a:xfrm rot="5400000">
            <a:off x="8411697" y="3966050"/>
            <a:ext cx="257369" cy="1147276"/>
          </a:xfrm>
          <a:prstGeom prst="accentCallout1">
            <a:avLst>
              <a:gd name="adj1" fmla="val 53684"/>
              <a:gd name="adj2" fmla="val 662"/>
              <a:gd name="adj3" fmla="val 106721"/>
              <a:gd name="adj4" fmla="val -229356"/>
            </a:avLst>
          </a:prstGeom>
          <a:noFill/>
          <a:ln w="19050">
            <a:solidFill>
              <a:srgbClr val="00327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36000" tIns="0" rIns="36000" bIns="0" rtlCol="0" anchor="ctr">
            <a:spAutoFit/>
          </a:bodyPr>
          <a:lstStyle/>
          <a:p>
            <a:pPr lvl="0" algn="ctr">
              <a:spcAft>
                <a:spcPts val="1800"/>
              </a:spcAft>
            </a:pPr>
            <a:r>
              <a:rPr lang="en-US" sz="1200" b="1" spc="10" dirty="0">
                <a:solidFill>
                  <a:schemeClr val="tx2"/>
                </a:solidFill>
              </a:rPr>
              <a:t>Leningrad</a:t>
            </a:r>
            <a:r>
              <a:rPr lang="ru-RU" sz="1200" b="1" spc="10" dirty="0">
                <a:solidFill>
                  <a:schemeClr val="tx2"/>
                </a:solidFill>
              </a:rPr>
              <a:t> 2</a:t>
            </a:r>
            <a:r>
              <a:rPr lang="en-US" sz="1200" b="1" spc="10" dirty="0">
                <a:solidFill>
                  <a:schemeClr val="tx2"/>
                </a:solidFill>
              </a:rPr>
              <a:t>-1</a:t>
            </a:r>
            <a:endParaRPr lang="ru-RU" sz="1200" b="1" spc="10" dirty="0">
              <a:solidFill>
                <a:schemeClr val="tx2"/>
              </a:solidFill>
            </a:endParaRPr>
          </a:p>
        </p:txBody>
      </p:sp>
      <p:grpSp>
        <p:nvGrpSpPr>
          <p:cNvPr id="6" name="Группа 5"/>
          <p:cNvGrpSpPr/>
          <p:nvPr/>
        </p:nvGrpSpPr>
        <p:grpSpPr>
          <a:xfrm>
            <a:off x="1517684" y="1772952"/>
            <a:ext cx="1260000" cy="1260000"/>
            <a:chOff x="1547664" y="1772952"/>
            <a:chExt cx="1260000" cy="1260000"/>
          </a:xfrm>
        </p:grpSpPr>
        <p:pic>
          <p:nvPicPr>
            <p:cNvPr id="64" name="Picture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1664" y="1826952"/>
              <a:ext cx="1152000" cy="1152000"/>
            </a:xfrm>
            <a:prstGeom prst="ellipse">
              <a:avLst/>
            </a:prstGeom>
            <a:ln w="50800" cap="rnd">
              <a:solidFill>
                <a:schemeClr val="bg1"/>
              </a:solidFill>
            </a:ln>
            <a:effectLst/>
          </p:spPr>
        </p:pic>
        <p:sp>
          <p:nvSpPr>
            <p:cNvPr id="87" name="Oval 86"/>
            <p:cNvSpPr>
              <a:spLocks noChangeAspect="1"/>
            </p:cNvSpPr>
            <p:nvPr/>
          </p:nvSpPr>
          <p:spPr>
            <a:xfrm>
              <a:off x="1547664" y="1772952"/>
              <a:ext cx="1260000" cy="1260000"/>
            </a:xfrm>
            <a:prstGeom prst="ellipse">
              <a:avLst/>
            </a:prstGeom>
            <a:noFill/>
            <a:ln w="22225">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9" name="Группа 8"/>
          <p:cNvGrpSpPr/>
          <p:nvPr/>
        </p:nvGrpSpPr>
        <p:grpSpPr>
          <a:xfrm>
            <a:off x="4598825" y="1892283"/>
            <a:ext cx="1116057" cy="1116057"/>
            <a:chOff x="4716016" y="1772952"/>
            <a:chExt cx="1260000" cy="1260000"/>
          </a:xfrm>
        </p:grpSpPr>
        <p:pic>
          <p:nvPicPr>
            <p:cNvPr id="81" name="Picture 8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69953" y="1826952"/>
              <a:ext cx="1152127" cy="1152000"/>
            </a:xfrm>
            <a:prstGeom prst="ellipse">
              <a:avLst/>
            </a:prstGeom>
            <a:ln w="50800" cap="rnd">
              <a:solidFill>
                <a:schemeClr val="bg1"/>
              </a:solidFill>
            </a:ln>
            <a:effectLst/>
          </p:spPr>
        </p:pic>
        <p:sp>
          <p:nvSpPr>
            <p:cNvPr id="89" name="Oval 88"/>
            <p:cNvSpPr/>
            <p:nvPr/>
          </p:nvSpPr>
          <p:spPr>
            <a:xfrm>
              <a:off x="4716016" y="1772952"/>
              <a:ext cx="1260000" cy="1260000"/>
            </a:xfrm>
            <a:prstGeom prst="ellipse">
              <a:avLst/>
            </a:prstGeom>
            <a:noFill/>
            <a:ln w="2540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72" name="Rectangle 71"/>
          <p:cNvSpPr/>
          <p:nvPr/>
        </p:nvSpPr>
        <p:spPr>
          <a:xfrm>
            <a:off x="719572" y="1148184"/>
            <a:ext cx="7704856" cy="374718"/>
          </a:xfrm>
          <a:prstGeom prst="rect">
            <a:avLst/>
          </a:prstGeom>
        </p:spPr>
        <p:txBody>
          <a:bodyPr wrap="square" lIns="0" tIns="0" rIns="0" bIns="0">
            <a:spAutoFit/>
          </a:bodyPr>
          <a:lstStyle/>
          <a:p>
            <a:pPr algn="ctr">
              <a:lnSpc>
                <a:spcPct val="110000"/>
              </a:lnSpc>
            </a:pPr>
            <a:r>
              <a:rPr lang="en-US" sz="2400" b="1" spc="30" dirty="0">
                <a:solidFill>
                  <a:schemeClr val="bg2"/>
                </a:solidFill>
              </a:rPr>
              <a:t>Continuous success:</a:t>
            </a:r>
            <a:r>
              <a:rPr lang="en-US" sz="2400" b="1" spc="30" dirty="0">
                <a:solidFill>
                  <a:schemeClr val="bg1"/>
                </a:solidFill>
              </a:rPr>
              <a:t> </a:t>
            </a:r>
            <a:r>
              <a:rPr lang="en-US" sz="2400" b="1" spc="30" dirty="0">
                <a:solidFill>
                  <a:schemeClr val="accent1"/>
                </a:solidFill>
              </a:rPr>
              <a:t>1</a:t>
            </a:r>
            <a:r>
              <a:rPr lang="ru-RU" sz="2400" b="1" spc="30" dirty="0">
                <a:solidFill>
                  <a:schemeClr val="accent1"/>
                </a:solidFill>
              </a:rPr>
              <a:t>4</a:t>
            </a:r>
            <a:r>
              <a:rPr lang="en-US" sz="2400" b="1" spc="30" dirty="0">
                <a:solidFill>
                  <a:schemeClr val="accent1"/>
                </a:solidFill>
              </a:rPr>
              <a:t> NPPs in 12 YEARS</a:t>
            </a:r>
            <a:endParaRPr lang="en-US" sz="2400" b="1" spc="40" dirty="0">
              <a:solidFill>
                <a:schemeClr val="accent1"/>
              </a:solidFill>
            </a:endParaRPr>
          </a:p>
        </p:txBody>
      </p:sp>
      <p:grpSp>
        <p:nvGrpSpPr>
          <p:cNvPr id="5" name="Группа 4"/>
          <p:cNvGrpSpPr/>
          <p:nvPr/>
        </p:nvGrpSpPr>
        <p:grpSpPr>
          <a:xfrm>
            <a:off x="87847" y="1782015"/>
            <a:ext cx="1260140" cy="1260000"/>
            <a:chOff x="251520" y="1988976"/>
            <a:chExt cx="1260140" cy="1260000"/>
          </a:xfrm>
        </p:grpSpPr>
        <p:sp>
          <p:nvSpPr>
            <p:cNvPr id="3" name="Oval 2"/>
            <p:cNvSpPr>
              <a:spLocks noChangeAspect="1"/>
            </p:cNvSpPr>
            <p:nvPr/>
          </p:nvSpPr>
          <p:spPr>
            <a:xfrm>
              <a:off x="251520" y="1988976"/>
              <a:ext cx="1260140" cy="1260000"/>
            </a:xfrm>
            <a:prstGeom prst="ellipse">
              <a:avLst/>
            </a:prstGeom>
            <a:noFill/>
            <a:ln w="28575">
              <a:solidFill>
                <a:srgbClr val="05BA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4" name="Рисунок 3"/>
            <p:cNvPicPr>
              <a:picLocks noChangeAspect="1"/>
            </p:cNvPicPr>
            <p:nvPr/>
          </p:nvPicPr>
          <p:blipFill rotWithShape="1">
            <a:blip r:embed="rId10" cstate="print">
              <a:extLst>
                <a:ext uri="{28A0092B-C50C-407E-A947-70E740481C1C}">
                  <a14:useLocalDpi xmlns:a14="http://schemas.microsoft.com/office/drawing/2010/main" val="0"/>
                </a:ext>
              </a:extLst>
            </a:blip>
            <a:srcRect l="16733" r="16733"/>
            <a:stretch/>
          </p:blipFill>
          <p:spPr>
            <a:xfrm>
              <a:off x="305590" y="2042976"/>
              <a:ext cx="1152000" cy="1152000"/>
            </a:xfrm>
            <a:prstGeom prst="ellipse">
              <a:avLst/>
            </a:prstGeom>
          </p:spPr>
        </p:pic>
      </p:grpSp>
      <p:grpSp>
        <p:nvGrpSpPr>
          <p:cNvPr id="8" name="Группа 7"/>
          <p:cNvGrpSpPr/>
          <p:nvPr/>
        </p:nvGrpSpPr>
        <p:grpSpPr>
          <a:xfrm>
            <a:off x="3101860" y="1772952"/>
            <a:ext cx="1260000" cy="1260000"/>
            <a:chOff x="3131840" y="1772952"/>
            <a:chExt cx="1260000" cy="1260000"/>
          </a:xfrm>
        </p:grpSpPr>
        <p:sp>
          <p:nvSpPr>
            <p:cNvPr id="88" name="Oval 87"/>
            <p:cNvSpPr/>
            <p:nvPr/>
          </p:nvSpPr>
          <p:spPr>
            <a:xfrm>
              <a:off x="3131840" y="1772952"/>
              <a:ext cx="1260000" cy="1260000"/>
            </a:xfrm>
            <a:prstGeom prst="ellipse">
              <a:avLst/>
            </a:prstGeom>
            <a:noFill/>
            <a:ln w="2540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7" name="Рисунок 6"/>
            <p:cNvPicPr>
              <a:picLocks noChangeAspect="1"/>
            </p:cNvPicPr>
            <p:nvPr/>
          </p:nvPicPr>
          <p:blipFill rotWithShape="1">
            <a:blip r:embed="rId11" cstate="print">
              <a:extLst>
                <a:ext uri="{28A0092B-C50C-407E-A947-70E740481C1C}">
                  <a14:useLocalDpi xmlns:a14="http://schemas.microsoft.com/office/drawing/2010/main" val="0"/>
                </a:ext>
              </a:extLst>
            </a:blip>
            <a:srcRect l="14625" r="14625"/>
            <a:stretch/>
          </p:blipFill>
          <p:spPr>
            <a:xfrm>
              <a:off x="3185840" y="1826952"/>
              <a:ext cx="1152000" cy="1152000"/>
            </a:xfrm>
            <a:prstGeom prst="ellipse">
              <a:avLst/>
            </a:prstGeom>
          </p:spPr>
        </p:pic>
      </p:grpSp>
      <p:grpSp>
        <p:nvGrpSpPr>
          <p:cNvPr id="11" name="Группа 10"/>
          <p:cNvGrpSpPr/>
          <p:nvPr/>
        </p:nvGrpSpPr>
        <p:grpSpPr>
          <a:xfrm>
            <a:off x="5917574" y="1772952"/>
            <a:ext cx="1260000" cy="1260000"/>
            <a:chOff x="6156176" y="1988976"/>
            <a:chExt cx="1260000" cy="1260000"/>
          </a:xfrm>
        </p:grpSpPr>
        <p:sp>
          <p:nvSpPr>
            <p:cNvPr id="84" name="Oval 83"/>
            <p:cNvSpPr/>
            <p:nvPr/>
          </p:nvSpPr>
          <p:spPr>
            <a:xfrm>
              <a:off x="6156176" y="1988976"/>
              <a:ext cx="1260000" cy="1260000"/>
            </a:xfrm>
            <a:prstGeom prst="ellipse">
              <a:avLst/>
            </a:prstGeom>
            <a:noFill/>
            <a:ln w="254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10" name="Рисунок 9"/>
            <p:cNvPicPr>
              <a:picLocks noChangeAspect="1"/>
            </p:cNvPicPr>
            <p:nvPr/>
          </p:nvPicPr>
          <p:blipFill rotWithShape="1">
            <a:blip r:embed="rId12" cstate="print">
              <a:extLst>
                <a:ext uri="{28A0092B-C50C-407E-A947-70E740481C1C}">
                  <a14:useLocalDpi xmlns:a14="http://schemas.microsoft.com/office/drawing/2010/main" val="0"/>
                </a:ext>
              </a:extLst>
            </a:blip>
            <a:srcRect l="16721" r="16721"/>
            <a:stretch/>
          </p:blipFill>
          <p:spPr>
            <a:xfrm>
              <a:off x="6210176" y="2042976"/>
              <a:ext cx="1152000" cy="1152000"/>
            </a:xfrm>
            <a:prstGeom prst="ellipse">
              <a:avLst/>
            </a:prstGeom>
          </p:spPr>
        </p:pic>
      </p:grpSp>
      <p:grpSp>
        <p:nvGrpSpPr>
          <p:cNvPr id="16" name="Группа 15"/>
          <p:cNvGrpSpPr/>
          <p:nvPr/>
        </p:nvGrpSpPr>
        <p:grpSpPr>
          <a:xfrm>
            <a:off x="3983996" y="4679688"/>
            <a:ext cx="1323143" cy="1323143"/>
            <a:chOff x="3743908" y="4653136"/>
            <a:chExt cx="1656184" cy="1656184"/>
          </a:xfrm>
        </p:grpSpPr>
        <p:sp>
          <p:nvSpPr>
            <p:cNvPr id="91" name="Oval 90"/>
            <p:cNvSpPr/>
            <p:nvPr/>
          </p:nvSpPr>
          <p:spPr>
            <a:xfrm>
              <a:off x="3743908" y="4653136"/>
              <a:ext cx="1656184" cy="1656184"/>
            </a:xfrm>
            <a:prstGeom prst="ellipse">
              <a:avLst/>
            </a:prstGeom>
            <a:noFill/>
            <a:ln w="254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3" name="Рисунок 12"/>
            <p:cNvPicPr>
              <a:picLocks noChangeAspect="1"/>
            </p:cNvPicPr>
            <p:nvPr/>
          </p:nvPicPr>
          <p:blipFill rotWithShape="1">
            <a:blip r:embed="rId13" cstate="print">
              <a:extLst>
                <a:ext uri="{28A0092B-C50C-407E-A947-70E740481C1C}">
                  <a14:useLocalDpi xmlns:a14="http://schemas.microsoft.com/office/drawing/2010/main" val="0"/>
                </a:ext>
              </a:extLst>
            </a:blip>
            <a:srcRect l="16721" r="16721"/>
            <a:stretch/>
          </p:blipFill>
          <p:spPr>
            <a:xfrm>
              <a:off x="3798000" y="4707228"/>
              <a:ext cx="1548000" cy="1548000"/>
            </a:xfrm>
            <a:prstGeom prst="ellipse">
              <a:avLst/>
            </a:prstGeom>
          </p:spPr>
        </p:pic>
      </p:grpSp>
      <p:grpSp>
        <p:nvGrpSpPr>
          <p:cNvPr id="22" name="Группа 21"/>
          <p:cNvGrpSpPr/>
          <p:nvPr/>
        </p:nvGrpSpPr>
        <p:grpSpPr>
          <a:xfrm>
            <a:off x="394700" y="4635994"/>
            <a:ext cx="1371303" cy="1371303"/>
            <a:chOff x="179512" y="4653272"/>
            <a:chExt cx="1512168" cy="1512168"/>
          </a:xfrm>
        </p:grpSpPr>
        <p:sp>
          <p:nvSpPr>
            <p:cNvPr id="86" name="Oval 85"/>
            <p:cNvSpPr/>
            <p:nvPr/>
          </p:nvSpPr>
          <p:spPr>
            <a:xfrm>
              <a:off x="179512" y="4653272"/>
              <a:ext cx="1512168" cy="1512168"/>
            </a:xfrm>
            <a:prstGeom prst="ellipse">
              <a:avLst/>
            </a:prstGeom>
            <a:noFill/>
            <a:ln w="25400">
              <a:solidFill>
                <a:srgbClr val="05BA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9" name="Рисунок 18"/>
            <p:cNvPicPr>
              <a:picLocks noChangeAspect="1"/>
            </p:cNvPicPr>
            <p:nvPr/>
          </p:nvPicPr>
          <p:blipFill rotWithShape="1">
            <a:blip r:embed="rId14" cstate="print">
              <a:extLst>
                <a:ext uri="{28A0092B-C50C-407E-A947-70E740481C1C}">
                  <a14:useLocalDpi xmlns:a14="http://schemas.microsoft.com/office/drawing/2010/main" val="0"/>
                </a:ext>
              </a:extLst>
            </a:blip>
            <a:srcRect l="9243" t="-310" r="24195" b="310"/>
            <a:stretch/>
          </p:blipFill>
          <p:spPr>
            <a:xfrm>
              <a:off x="233596" y="4707356"/>
              <a:ext cx="1404000" cy="1404000"/>
            </a:xfrm>
            <a:prstGeom prst="ellipse">
              <a:avLst/>
            </a:prstGeom>
          </p:spPr>
        </p:pic>
      </p:grpSp>
      <p:grpSp>
        <p:nvGrpSpPr>
          <p:cNvPr id="21" name="Группа 20"/>
          <p:cNvGrpSpPr/>
          <p:nvPr/>
        </p:nvGrpSpPr>
        <p:grpSpPr>
          <a:xfrm>
            <a:off x="7408262" y="5175292"/>
            <a:ext cx="1224000" cy="1224000"/>
            <a:chOff x="7740352" y="5157328"/>
            <a:chExt cx="1224000" cy="1224000"/>
          </a:xfrm>
        </p:grpSpPr>
        <p:sp>
          <p:nvSpPr>
            <p:cNvPr id="85" name="Oval 84"/>
            <p:cNvSpPr/>
            <p:nvPr/>
          </p:nvSpPr>
          <p:spPr>
            <a:xfrm>
              <a:off x="7740352" y="5157328"/>
              <a:ext cx="1224000" cy="1224000"/>
            </a:xfrm>
            <a:prstGeom prst="ellipse">
              <a:avLst/>
            </a:prstGeom>
            <a:noFill/>
            <a:ln w="254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Рисунок 19"/>
            <p:cNvPicPr>
              <a:picLocks noChangeAspect="1"/>
            </p:cNvPicPr>
            <p:nvPr/>
          </p:nvPicPr>
          <p:blipFill rotWithShape="1">
            <a:blip r:embed="rId15" cstate="print">
              <a:extLst>
                <a:ext uri="{28A0092B-C50C-407E-A947-70E740481C1C}">
                  <a14:useLocalDpi xmlns:a14="http://schemas.microsoft.com/office/drawing/2010/main" val="0"/>
                </a:ext>
              </a:extLst>
            </a:blip>
            <a:srcRect l="24154" t="1974" r="9180" b="-1974"/>
            <a:stretch/>
          </p:blipFill>
          <p:spPr>
            <a:xfrm>
              <a:off x="7794352" y="5211328"/>
              <a:ext cx="1116000" cy="1116000"/>
            </a:xfrm>
            <a:prstGeom prst="ellipse">
              <a:avLst/>
            </a:prstGeom>
          </p:spPr>
        </p:pic>
      </p:grpSp>
      <p:grpSp>
        <p:nvGrpSpPr>
          <p:cNvPr id="24" name="Группа 23"/>
          <p:cNvGrpSpPr/>
          <p:nvPr/>
        </p:nvGrpSpPr>
        <p:grpSpPr>
          <a:xfrm>
            <a:off x="8250710" y="4715492"/>
            <a:ext cx="792088" cy="792088"/>
            <a:chOff x="7308304" y="4436976"/>
            <a:chExt cx="792088" cy="792088"/>
          </a:xfrm>
        </p:grpSpPr>
        <p:sp>
          <p:nvSpPr>
            <p:cNvPr id="98" name="Oval 97"/>
            <p:cNvSpPr/>
            <p:nvPr/>
          </p:nvSpPr>
          <p:spPr>
            <a:xfrm>
              <a:off x="7308304" y="4436976"/>
              <a:ext cx="792088" cy="792088"/>
            </a:xfrm>
            <a:prstGeom prst="ellipse">
              <a:avLst/>
            </a:prstGeom>
            <a:noFill/>
            <a:ln w="2540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3" name="Рисунок 22"/>
            <p:cNvPicPr>
              <a:picLocks noChangeAspect="1"/>
            </p:cNvPicPr>
            <p:nvPr/>
          </p:nvPicPr>
          <p:blipFill rotWithShape="1">
            <a:blip r:embed="rId16" cstate="print">
              <a:extLst>
                <a:ext uri="{28A0092B-C50C-407E-A947-70E740481C1C}">
                  <a14:useLocalDpi xmlns:a14="http://schemas.microsoft.com/office/drawing/2010/main" val="0"/>
                </a:ext>
              </a:extLst>
            </a:blip>
            <a:srcRect l="-755" t="49" r="34671" b="-49"/>
            <a:stretch/>
          </p:blipFill>
          <p:spPr>
            <a:xfrm>
              <a:off x="7362348" y="4491020"/>
              <a:ext cx="684000" cy="684000"/>
            </a:xfrm>
            <a:prstGeom prst="ellipse">
              <a:avLst/>
            </a:prstGeom>
          </p:spPr>
        </p:pic>
      </p:grpSp>
      <p:grpSp>
        <p:nvGrpSpPr>
          <p:cNvPr id="26" name="Группа 25"/>
          <p:cNvGrpSpPr/>
          <p:nvPr/>
        </p:nvGrpSpPr>
        <p:grpSpPr>
          <a:xfrm>
            <a:off x="5550132" y="4653136"/>
            <a:ext cx="792088" cy="792088"/>
            <a:chOff x="5580112" y="4653136"/>
            <a:chExt cx="792088" cy="792088"/>
          </a:xfrm>
        </p:grpSpPr>
        <p:sp>
          <p:nvSpPr>
            <p:cNvPr id="95" name="Oval 94"/>
            <p:cNvSpPr/>
            <p:nvPr/>
          </p:nvSpPr>
          <p:spPr>
            <a:xfrm>
              <a:off x="5580112" y="4653136"/>
              <a:ext cx="792088" cy="792088"/>
            </a:xfrm>
            <a:prstGeom prst="ellipse">
              <a:avLst/>
            </a:prstGeom>
            <a:noFill/>
            <a:ln w="2540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25" name="Рисунок 24"/>
            <p:cNvPicPr>
              <a:picLocks noChangeAspect="1"/>
            </p:cNvPicPr>
            <p:nvPr/>
          </p:nvPicPr>
          <p:blipFill rotWithShape="1">
            <a:blip r:embed="rId17" cstate="print">
              <a:extLst>
                <a:ext uri="{28A0092B-C50C-407E-A947-70E740481C1C}">
                  <a14:useLocalDpi xmlns:a14="http://schemas.microsoft.com/office/drawing/2010/main" val="0"/>
                </a:ext>
              </a:extLst>
            </a:blip>
            <a:srcRect l="9191" t="-388" r="24143" b="388"/>
            <a:stretch/>
          </p:blipFill>
          <p:spPr>
            <a:xfrm>
              <a:off x="5634156" y="4707180"/>
              <a:ext cx="684000" cy="684000"/>
            </a:xfrm>
            <a:prstGeom prst="ellipse">
              <a:avLst/>
            </a:prstGeom>
          </p:spPr>
        </p:pic>
      </p:grpSp>
      <p:grpSp>
        <p:nvGrpSpPr>
          <p:cNvPr id="28" name="Группа 27"/>
          <p:cNvGrpSpPr/>
          <p:nvPr/>
        </p:nvGrpSpPr>
        <p:grpSpPr>
          <a:xfrm>
            <a:off x="6342220" y="5589240"/>
            <a:ext cx="792088" cy="792088"/>
            <a:chOff x="6372200" y="5589240"/>
            <a:chExt cx="792088" cy="792088"/>
          </a:xfrm>
        </p:grpSpPr>
        <p:sp>
          <p:nvSpPr>
            <p:cNvPr id="100" name="Oval 99"/>
            <p:cNvSpPr/>
            <p:nvPr/>
          </p:nvSpPr>
          <p:spPr>
            <a:xfrm>
              <a:off x="6372200" y="5589240"/>
              <a:ext cx="792088" cy="792088"/>
            </a:xfrm>
            <a:prstGeom prst="ellipse">
              <a:avLst/>
            </a:prstGeom>
            <a:noFill/>
            <a:ln w="2540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Рисунок 26"/>
            <p:cNvPicPr>
              <a:picLocks noChangeAspect="1"/>
            </p:cNvPicPr>
            <p:nvPr/>
          </p:nvPicPr>
          <p:blipFill rotWithShape="1">
            <a:blip r:embed="rId18" cstate="print">
              <a:extLst>
                <a:ext uri="{28A0092B-C50C-407E-A947-70E740481C1C}">
                  <a14:useLocalDpi xmlns:a14="http://schemas.microsoft.com/office/drawing/2010/main" val="0"/>
                </a:ext>
              </a:extLst>
            </a:blip>
            <a:srcRect l="-295" t="-442" r="33555" b="442"/>
            <a:stretch/>
          </p:blipFill>
          <p:spPr>
            <a:xfrm>
              <a:off x="6426244" y="5643284"/>
              <a:ext cx="684000" cy="684000"/>
            </a:xfrm>
            <a:prstGeom prst="ellipse">
              <a:avLst/>
            </a:prstGeom>
          </p:spPr>
        </p:pic>
      </p:grpSp>
      <p:grpSp>
        <p:nvGrpSpPr>
          <p:cNvPr id="30" name="Группа 29"/>
          <p:cNvGrpSpPr/>
          <p:nvPr/>
        </p:nvGrpSpPr>
        <p:grpSpPr>
          <a:xfrm>
            <a:off x="2319547" y="4635911"/>
            <a:ext cx="1340368" cy="1340368"/>
            <a:chOff x="1970748" y="4609859"/>
            <a:chExt cx="1656184" cy="1656184"/>
          </a:xfrm>
        </p:grpSpPr>
        <p:sp>
          <p:nvSpPr>
            <p:cNvPr id="92" name="Oval 91"/>
            <p:cNvSpPr/>
            <p:nvPr/>
          </p:nvSpPr>
          <p:spPr>
            <a:xfrm>
              <a:off x="1970748" y="4609859"/>
              <a:ext cx="1656184" cy="1656184"/>
            </a:xfrm>
            <a:prstGeom prst="ellipse">
              <a:avLst/>
            </a:prstGeom>
            <a:noFill/>
            <a:ln w="254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9" name="Рисунок 28"/>
            <p:cNvPicPr>
              <a:picLocks noChangeAspect="1"/>
            </p:cNvPicPr>
            <p:nvPr/>
          </p:nvPicPr>
          <p:blipFill rotWithShape="1">
            <a:blip r:embed="rId19" cstate="print">
              <a:extLst>
                <a:ext uri="{28A0092B-C50C-407E-A947-70E740481C1C}">
                  <a14:useLocalDpi xmlns:a14="http://schemas.microsoft.com/office/drawing/2010/main" val="0"/>
                </a:ext>
              </a:extLst>
            </a:blip>
            <a:srcRect l="12625" r="12625"/>
            <a:stretch/>
          </p:blipFill>
          <p:spPr>
            <a:xfrm>
              <a:off x="2024840" y="4663951"/>
              <a:ext cx="1548000" cy="1548000"/>
            </a:xfrm>
            <a:prstGeom prst="ellipse">
              <a:avLst/>
            </a:prstGeom>
          </p:spPr>
        </p:pic>
      </p:grpSp>
      <p:sp>
        <p:nvSpPr>
          <p:cNvPr id="2" name="Прямоугольник 1"/>
          <p:cNvSpPr/>
          <p:nvPr/>
        </p:nvSpPr>
        <p:spPr>
          <a:xfrm>
            <a:off x="473726" y="6281818"/>
            <a:ext cx="766407" cy="72008"/>
          </a:xfrm>
          <a:prstGeom prst="rect">
            <a:avLst/>
          </a:prstGeom>
          <a:solidFill>
            <a:srgbClr val="35C7A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p:cNvSpPr/>
          <p:nvPr/>
        </p:nvSpPr>
        <p:spPr>
          <a:xfrm>
            <a:off x="3220152" y="6281818"/>
            <a:ext cx="766407" cy="72008"/>
          </a:xfrm>
          <a:prstGeom prst="rect">
            <a:avLst/>
          </a:prstGeom>
          <a:solidFill>
            <a:srgbClr val="00327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211164" y="6179322"/>
            <a:ext cx="2125739" cy="276999"/>
          </a:xfrm>
          <a:prstGeom prst="rect">
            <a:avLst/>
          </a:prstGeom>
          <a:noFill/>
        </p:spPr>
        <p:txBody>
          <a:bodyPr wrap="square" rtlCol="0">
            <a:spAutoFit/>
          </a:bodyPr>
          <a:lstStyle/>
          <a:p>
            <a:r>
              <a:rPr lang="en-US" sz="1200" dirty="0"/>
              <a:t>NPP construction abroad</a:t>
            </a:r>
            <a:endParaRPr lang="ru-RU" sz="1200" dirty="0"/>
          </a:p>
        </p:txBody>
      </p:sp>
      <p:sp>
        <p:nvSpPr>
          <p:cNvPr id="77" name="TextBox 76"/>
          <p:cNvSpPr txBox="1"/>
          <p:nvPr/>
        </p:nvSpPr>
        <p:spPr>
          <a:xfrm>
            <a:off x="3960140" y="6170819"/>
            <a:ext cx="2125739" cy="276999"/>
          </a:xfrm>
          <a:prstGeom prst="rect">
            <a:avLst/>
          </a:prstGeom>
          <a:noFill/>
        </p:spPr>
        <p:txBody>
          <a:bodyPr wrap="square" rtlCol="0">
            <a:spAutoFit/>
          </a:bodyPr>
          <a:lstStyle/>
          <a:p>
            <a:r>
              <a:rPr lang="en-US" sz="1200" dirty="0"/>
              <a:t>NPP construction in Russia</a:t>
            </a:r>
            <a:endParaRPr lang="ru-RU" sz="1200" dirty="0"/>
          </a:p>
        </p:txBody>
      </p:sp>
      <p:sp>
        <p:nvSpPr>
          <p:cNvPr id="18" name="Номер слайда 17"/>
          <p:cNvSpPr>
            <a:spLocks noGrp="1"/>
          </p:cNvSpPr>
          <p:nvPr>
            <p:ph type="sldNum" sz="quarter" idx="4"/>
          </p:nvPr>
        </p:nvSpPr>
        <p:spPr/>
        <p:txBody>
          <a:bodyPr/>
          <a:lstStyle/>
          <a:p>
            <a:fld id="{671F52DB-673C-4812-A1B7-CAD3549D9649}" type="slidenum">
              <a:rPr lang="ru-RU" smtClean="0">
                <a:sym typeface="Arial"/>
              </a:rPr>
              <a:pPr/>
              <a:t>5</a:t>
            </a:fld>
            <a:endParaRPr lang="ru-RU" dirty="0">
              <a:sym typeface="Arial"/>
            </a:endParaRPr>
          </a:p>
        </p:txBody>
      </p:sp>
      <p:grpSp>
        <p:nvGrpSpPr>
          <p:cNvPr id="17" name="Группа 16"/>
          <p:cNvGrpSpPr/>
          <p:nvPr/>
        </p:nvGrpSpPr>
        <p:grpSpPr>
          <a:xfrm>
            <a:off x="7300276" y="2058266"/>
            <a:ext cx="724292" cy="677566"/>
            <a:chOff x="7566004" y="1580751"/>
            <a:chExt cx="724292" cy="677566"/>
          </a:xfrm>
        </p:grpSpPr>
        <p:sp>
          <p:nvSpPr>
            <p:cNvPr id="97" name="Oval 96"/>
            <p:cNvSpPr/>
            <p:nvPr/>
          </p:nvSpPr>
          <p:spPr>
            <a:xfrm>
              <a:off x="7566004" y="1580751"/>
              <a:ext cx="724292" cy="677566"/>
            </a:xfrm>
            <a:prstGeom prst="ellipse">
              <a:avLst/>
            </a:prstGeom>
            <a:noFill/>
            <a:ln w="25400">
              <a:solidFill>
                <a:srgbClr val="0032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225470" name="Picture 190" descr="ii_jj6rn4l70_16464177ef9d1b4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03573" y="1623481"/>
              <a:ext cx="649154" cy="572721"/>
            </a:xfrm>
            <a:prstGeom prst="ellipse">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 name="Oval 84"/>
          <p:cNvSpPr/>
          <p:nvPr/>
        </p:nvSpPr>
        <p:spPr>
          <a:xfrm>
            <a:off x="8092697" y="1954342"/>
            <a:ext cx="933190" cy="918473"/>
          </a:xfrm>
          <a:prstGeom prst="ellipse">
            <a:avLst/>
          </a:prstGeom>
          <a:noFill/>
          <a:ln w="254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Line Callout 1 (Accent Bar) 245"/>
          <p:cNvSpPr/>
          <p:nvPr/>
        </p:nvSpPr>
        <p:spPr>
          <a:xfrm rot="16200000">
            <a:off x="8472005" y="2577247"/>
            <a:ext cx="257369" cy="1005150"/>
          </a:xfrm>
          <a:prstGeom prst="accentCallout1">
            <a:avLst>
              <a:gd name="adj1" fmla="val 49555"/>
              <a:gd name="adj2" fmla="val 556"/>
              <a:gd name="adj3" fmla="val 38624"/>
              <a:gd name="adj4" fmla="val -170983"/>
            </a:avLst>
          </a:prstGeom>
          <a:noFill/>
          <a:ln w="19050">
            <a:solidFill>
              <a:schemeClr val="accent2"/>
            </a:solidFill>
            <a:round/>
            <a:headEnd type="none"/>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36000" tIns="0" rIns="36000" bIns="0" rtlCol="0" anchor="ctr">
            <a:spAutoFit/>
          </a:bodyPr>
          <a:lstStyle/>
          <a:p>
            <a:pPr lvl="0" algn="ctr">
              <a:spcAft>
                <a:spcPts val="1800"/>
              </a:spcAft>
            </a:pPr>
            <a:r>
              <a:rPr lang="en-US" sz="1200" b="1" spc="10" dirty="0" err="1">
                <a:solidFill>
                  <a:schemeClr val="tx2"/>
                </a:solidFill>
              </a:rPr>
              <a:t>Tianwan</a:t>
            </a:r>
            <a:r>
              <a:rPr lang="en-US" sz="1200" b="1" spc="10" dirty="0">
                <a:solidFill>
                  <a:schemeClr val="tx2"/>
                </a:solidFill>
              </a:rPr>
              <a:t> 4</a:t>
            </a:r>
          </a:p>
        </p:txBody>
      </p:sp>
      <p:pic>
        <p:nvPicPr>
          <p:cNvPr id="31" name="Рисунок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123192" y="1995035"/>
            <a:ext cx="872985" cy="847628"/>
          </a:xfrm>
          <a:prstGeom prst="ellipse">
            <a:avLst/>
          </a:prstGeom>
        </p:spPr>
      </p:pic>
      <p:sp>
        <p:nvSpPr>
          <p:cNvPr id="79" name="Oval 57"/>
          <p:cNvSpPr>
            <a:spLocks noChangeAspect="1"/>
          </p:cNvSpPr>
          <p:nvPr/>
        </p:nvSpPr>
        <p:spPr>
          <a:xfrm>
            <a:off x="8236262" y="3571102"/>
            <a:ext cx="396000" cy="396000"/>
          </a:xfrm>
          <a:prstGeom prst="ellipse">
            <a:avLst/>
          </a:prstGeom>
          <a:solidFill>
            <a:srgbClr val="003272"/>
          </a:solidFill>
          <a:ln>
            <a:solidFill>
              <a:srgbClr val="003272"/>
            </a:solidFill>
          </a:ln>
        </p:spPr>
        <p:txBody>
          <a:bodyPr wrap="square" lIns="0" tIns="0" rIns="0" bIns="0" rtlCol="0" anchor="ctr">
            <a:noAutofit/>
          </a:bodyPr>
          <a:lstStyle/>
          <a:p>
            <a:pPr algn="ctr"/>
            <a:r>
              <a:rPr lang="en-US" sz="1000" dirty="0">
                <a:solidFill>
                  <a:schemeClr val="bg1"/>
                </a:solidFill>
              </a:rPr>
              <a:t>20</a:t>
            </a:r>
            <a:r>
              <a:rPr lang="ru-RU" sz="1000" dirty="0">
                <a:solidFill>
                  <a:schemeClr val="bg1"/>
                </a:solidFill>
              </a:rPr>
              <a:t>18</a:t>
            </a:r>
            <a:endParaRPr lang="en-US" sz="1000" dirty="0">
              <a:solidFill>
                <a:schemeClr val="bg1"/>
              </a:solidFill>
            </a:endParaRPr>
          </a:p>
        </p:txBody>
      </p:sp>
    </p:spTree>
    <p:extLst>
      <p:ext uri="{BB962C8B-B14F-4D97-AF65-F5344CB8AC3E}">
        <p14:creationId xmlns:p14="http://schemas.microsoft.com/office/powerpoint/2010/main" val="2709266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Прямоугольник 47"/>
          <p:cNvSpPr/>
          <p:nvPr/>
        </p:nvSpPr>
        <p:spPr>
          <a:xfrm>
            <a:off x="3854524" y="4549718"/>
            <a:ext cx="5400600" cy="892552"/>
          </a:xfrm>
          <a:prstGeom prst="rect">
            <a:avLst/>
          </a:prstGeom>
          <a:solidFill>
            <a:schemeClr val="accent1">
              <a:lumMod val="20000"/>
              <a:lumOff val="80000"/>
            </a:schemeClr>
          </a:solidFill>
          <a:ln w="28575">
            <a:solidFill>
              <a:srgbClr val="0070C0"/>
            </a:solidFill>
          </a:ln>
        </p:spPr>
        <p:txBody>
          <a:bodyPr wrap="square" lIns="288000">
            <a:spAutoFit/>
          </a:bodyPr>
          <a:lstStyle/>
          <a:p>
            <a:r>
              <a:rPr lang="en-US" sz="2000" b="1" cap="all" dirty="0">
                <a:solidFill>
                  <a:srgbClr val="FF0000"/>
                </a:solidFill>
                <a:latin typeface="Arial" panose="020B0604020202020204" pitchFamily="34" charset="0"/>
                <a:cs typeface="Arial" panose="020B0604020202020204" pitchFamily="34" charset="0"/>
              </a:rPr>
              <a:t> </a:t>
            </a:r>
            <a:r>
              <a:rPr lang="ru-RU" sz="2000" b="1" cap="all" dirty="0">
                <a:solidFill>
                  <a:srgbClr val="FF0000"/>
                </a:solidFill>
                <a:latin typeface="Arial" panose="020B0604020202020204" pitchFamily="34" charset="0"/>
                <a:cs typeface="Arial" panose="020B0604020202020204" pitchFamily="34" charset="0"/>
              </a:rPr>
              <a:t> </a:t>
            </a:r>
            <a:r>
              <a:rPr lang="en-US" sz="2000" b="1" cap="all" dirty="0">
                <a:solidFill>
                  <a:schemeClr val="bg2"/>
                </a:solidFill>
                <a:latin typeface="Arial" panose="020B0604020202020204" pitchFamily="34" charset="0"/>
                <a:cs typeface="Arial" panose="020B0604020202020204" pitchFamily="34" charset="0"/>
              </a:rPr>
              <a:t>MULTIPLE Subcontracts MODEL</a:t>
            </a:r>
            <a:endParaRPr lang="ru-RU" sz="2000" b="1" cap="all" dirty="0">
              <a:solidFill>
                <a:schemeClr val="bg2"/>
              </a:solidFill>
              <a:latin typeface="Arial" panose="020B0604020202020204" pitchFamily="34" charset="0"/>
              <a:cs typeface="Arial" panose="020B0604020202020204" pitchFamily="34" charset="0"/>
            </a:endParaRPr>
          </a:p>
          <a:p>
            <a:pPr lvl="0"/>
            <a:r>
              <a:rPr lang="en-US" sz="1600" cap="all" dirty="0">
                <a:solidFill>
                  <a:schemeClr val="bg2"/>
                </a:solidFill>
                <a:latin typeface="Arial" panose="020B0604020202020204" pitchFamily="34" charset="0"/>
                <a:cs typeface="Arial" panose="020B0604020202020204" pitchFamily="34" charset="0"/>
              </a:rPr>
              <a:t>    FRAMEWORK CONTRACT, Technical   </a:t>
            </a:r>
            <a:br>
              <a:rPr lang="en-US" sz="1600" cap="all" dirty="0">
                <a:solidFill>
                  <a:schemeClr val="bg2"/>
                </a:solidFill>
                <a:latin typeface="Arial" panose="020B0604020202020204" pitchFamily="34" charset="0"/>
                <a:cs typeface="Arial" panose="020B0604020202020204" pitchFamily="34" charset="0"/>
              </a:rPr>
            </a:br>
            <a:r>
              <a:rPr lang="en-US" sz="1600" cap="all" dirty="0">
                <a:solidFill>
                  <a:schemeClr val="bg2"/>
                </a:solidFill>
                <a:latin typeface="Arial" panose="020B0604020202020204" pitchFamily="34" charset="0"/>
                <a:cs typeface="Arial" panose="020B0604020202020204" pitchFamily="34" charset="0"/>
              </a:rPr>
              <a:t>     Design Contract, General contract </a:t>
            </a:r>
            <a:r>
              <a:rPr lang="en-US" sz="1600" dirty="0" err="1">
                <a:solidFill>
                  <a:srgbClr val="025EA1"/>
                </a:solidFill>
              </a:rPr>
              <a:t>etc</a:t>
            </a:r>
            <a:endParaRPr lang="en-US" sz="1600" cap="all" dirty="0">
              <a:solidFill>
                <a:srgbClr val="025EA1"/>
              </a:solidFill>
              <a:latin typeface="Arial" panose="020B0604020202020204" pitchFamily="34" charset="0"/>
              <a:cs typeface="Arial" panose="020B0604020202020204" pitchFamily="34" charset="0"/>
            </a:endParaRPr>
          </a:p>
        </p:txBody>
      </p:sp>
      <p:sp>
        <p:nvSpPr>
          <p:cNvPr id="60" name="Прямоугольник 50"/>
          <p:cNvSpPr/>
          <p:nvPr/>
        </p:nvSpPr>
        <p:spPr>
          <a:xfrm>
            <a:off x="468922" y="1528483"/>
            <a:ext cx="8418887" cy="338554"/>
          </a:xfrm>
          <a:prstGeom prst="rect">
            <a:avLst/>
          </a:prstGeom>
        </p:spPr>
        <p:txBody>
          <a:bodyPr wrap="square">
            <a:spAutoFit/>
          </a:bodyPr>
          <a:lstStyle/>
          <a:p>
            <a:pPr lvl="0">
              <a:spcAft>
                <a:spcPts val="600"/>
              </a:spcAft>
            </a:pPr>
            <a:endParaRPr lang="en-US" sz="1600" cap="all" dirty="0">
              <a:solidFill>
                <a:schemeClr val="bg2"/>
              </a:solidFill>
              <a:latin typeface="Arial" panose="020B0604020202020204" pitchFamily="34" charset="0"/>
              <a:cs typeface="Arial" panose="020B0604020202020204" pitchFamily="34" charset="0"/>
            </a:endParaRPr>
          </a:p>
        </p:txBody>
      </p:sp>
      <p:sp>
        <p:nvSpPr>
          <p:cNvPr id="61" name="Прямоугольник 60"/>
          <p:cNvSpPr/>
          <p:nvPr/>
        </p:nvSpPr>
        <p:spPr>
          <a:xfrm>
            <a:off x="3059832" y="1064930"/>
            <a:ext cx="6195292" cy="707886"/>
          </a:xfrm>
          <a:prstGeom prst="rect">
            <a:avLst/>
          </a:prstGeom>
          <a:solidFill>
            <a:schemeClr val="accent1">
              <a:lumMod val="20000"/>
              <a:lumOff val="80000"/>
            </a:schemeClr>
          </a:solidFill>
          <a:ln w="28575">
            <a:solidFill>
              <a:schemeClr val="bg2"/>
            </a:solidFill>
          </a:ln>
        </p:spPr>
        <p:txBody>
          <a:bodyPr wrap="square" lIns="288000">
            <a:spAutoFit/>
          </a:bodyPr>
          <a:lstStyle/>
          <a:p>
            <a:r>
              <a:rPr lang="en-US" sz="2000" b="1" cap="all" dirty="0">
                <a:solidFill>
                  <a:schemeClr val="bg2"/>
                </a:solidFill>
                <a:latin typeface="Arial" panose="020B0604020202020204" pitchFamily="34" charset="0"/>
                <a:cs typeface="Arial" panose="020B0604020202020204" pitchFamily="34" charset="0"/>
              </a:rPr>
              <a:t> EPC Model</a:t>
            </a:r>
            <a:br>
              <a:rPr lang="en-US" sz="2000" b="1" cap="all" dirty="0">
                <a:solidFill>
                  <a:schemeClr val="bg2"/>
                </a:solidFill>
                <a:latin typeface="Arial" panose="020B0604020202020204" pitchFamily="34" charset="0"/>
                <a:cs typeface="Arial" panose="020B0604020202020204" pitchFamily="34" charset="0"/>
              </a:rPr>
            </a:br>
            <a:r>
              <a:rPr lang="en-US" sz="2000" b="1" cap="all" dirty="0">
                <a:solidFill>
                  <a:schemeClr val="bg2"/>
                </a:solidFill>
                <a:latin typeface="Arial" panose="020B0604020202020204" pitchFamily="34" charset="0"/>
                <a:cs typeface="Arial" panose="020B0604020202020204" pitchFamily="34" charset="0"/>
              </a:rPr>
              <a:t>  </a:t>
            </a:r>
            <a:r>
              <a:rPr lang="en-US" sz="1600" cap="all" dirty="0">
                <a:solidFill>
                  <a:schemeClr val="bg2"/>
                </a:solidFill>
                <a:latin typeface="Arial" panose="020B0604020202020204" pitchFamily="34" charset="0"/>
                <a:cs typeface="Arial" panose="020B0604020202020204" pitchFamily="34" charset="0"/>
              </a:rPr>
              <a:t>Engineering, procurement, Construction</a:t>
            </a:r>
          </a:p>
        </p:txBody>
      </p:sp>
      <p:sp>
        <p:nvSpPr>
          <p:cNvPr id="93" name="Номер слайда 2"/>
          <p:cNvSpPr>
            <a:spLocks noGrp="1"/>
          </p:cNvSpPr>
          <p:nvPr>
            <p:ph type="sldNum" sz="quarter" idx="4"/>
          </p:nvPr>
        </p:nvSpPr>
        <p:spPr/>
        <p:txBody>
          <a:bodyPr/>
          <a:lstStyle/>
          <a:p>
            <a:fld id="{671F52DB-673C-4812-A1B7-CAD3549D9649}" type="slidenum">
              <a:rPr lang="ru-RU" smtClean="0">
                <a:sym typeface="Arial"/>
              </a:rPr>
              <a:pPr/>
              <a:t>6</a:t>
            </a:fld>
            <a:endParaRPr lang="ru-RU" dirty="0">
              <a:sym typeface="Arial"/>
            </a:endParaRPr>
          </a:p>
        </p:txBody>
      </p:sp>
      <p:sp>
        <p:nvSpPr>
          <p:cNvPr id="3" name="Заголовок 2"/>
          <p:cNvSpPr>
            <a:spLocks noGrp="1"/>
          </p:cNvSpPr>
          <p:nvPr>
            <p:ph type="title"/>
          </p:nvPr>
        </p:nvSpPr>
        <p:spPr>
          <a:xfrm>
            <a:off x="468923" y="3"/>
            <a:ext cx="5906973" cy="962025"/>
          </a:xfrm>
        </p:spPr>
        <p:txBody>
          <a:bodyPr/>
          <a:lstStyle/>
          <a:p>
            <a:r>
              <a:rPr lang="en-US" dirty="0"/>
              <a:t>IMPLEMENTING VARIOUS MODELS: FLEXIBILITY FOR PROJECTS</a:t>
            </a:r>
            <a:endParaRPr lang="ru-RU" dirty="0"/>
          </a:p>
        </p:txBody>
      </p:sp>
      <p:sp>
        <p:nvSpPr>
          <p:cNvPr id="2" name="Прямоугольник 1"/>
          <p:cNvSpPr/>
          <p:nvPr/>
        </p:nvSpPr>
        <p:spPr>
          <a:xfrm>
            <a:off x="3566492" y="2972299"/>
            <a:ext cx="5688632" cy="646331"/>
          </a:xfrm>
          <a:prstGeom prst="rect">
            <a:avLst/>
          </a:prstGeom>
          <a:solidFill>
            <a:schemeClr val="accent1">
              <a:lumMod val="20000"/>
              <a:lumOff val="80000"/>
            </a:schemeClr>
          </a:solidFill>
          <a:ln w="28575">
            <a:solidFill>
              <a:srgbClr val="0070C0"/>
            </a:solidFill>
          </a:ln>
        </p:spPr>
        <p:txBody>
          <a:bodyPr wrap="square" lIns="288000">
            <a:spAutoFit/>
          </a:bodyPr>
          <a:lstStyle/>
          <a:p>
            <a:r>
              <a:rPr lang="en-US" sz="2000" b="1" cap="all" dirty="0">
                <a:solidFill>
                  <a:schemeClr val="bg2"/>
                </a:solidFill>
                <a:latin typeface="Arial" panose="020B0604020202020204" pitchFamily="34" charset="0"/>
                <a:cs typeface="Arial" panose="020B0604020202020204" pitchFamily="34" charset="0"/>
              </a:rPr>
              <a:t> </a:t>
            </a:r>
            <a:r>
              <a:rPr lang="ru-RU" sz="2000" b="1" cap="all" dirty="0">
                <a:solidFill>
                  <a:schemeClr val="bg2"/>
                </a:solidFill>
                <a:latin typeface="Arial" panose="020B0604020202020204" pitchFamily="34" charset="0"/>
                <a:cs typeface="Arial" panose="020B0604020202020204" pitchFamily="34" charset="0"/>
              </a:rPr>
              <a:t>ВОО</a:t>
            </a:r>
            <a:r>
              <a:rPr lang="en-US" sz="2000" b="1" cap="all" dirty="0">
                <a:solidFill>
                  <a:schemeClr val="bg2"/>
                </a:solidFill>
                <a:latin typeface="Arial" panose="020B0604020202020204" pitchFamily="34" charset="0"/>
                <a:cs typeface="Arial" panose="020B0604020202020204" pitchFamily="34" charset="0"/>
              </a:rPr>
              <a:t> MODEL</a:t>
            </a:r>
            <a:endParaRPr lang="ru-RU" sz="2000" b="1" cap="all" dirty="0">
              <a:solidFill>
                <a:schemeClr val="bg2"/>
              </a:solidFill>
              <a:latin typeface="Arial" panose="020B0604020202020204" pitchFamily="34" charset="0"/>
              <a:cs typeface="Arial" panose="020B0604020202020204" pitchFamily="34" charset="0"/>
            </a:endParaRPr>
          </a:p>
          <a:p>
            <a:pPr lvl="0"/>
            <a:r>
              <a:rPr lang="en-US" sz="1600" cap="all" dirty="0">
                <a:solidFill>
                  <a:schemeClr val="bg2"/>
                </a:solidFill>
                <a:latin typeface="Arial" panose="020B0604020202020204" pitchFamily="34" charset="0"/>
                <a:cs typeface="Arial" panose="020B0604020202020204" pitchFamily="34" charset="0"/>
              </a:rPr>
              <a:t>   BUILT, OWN, OPERATE</a:t>
            </a:r>
          </a:p>
        </p:txBody>
      </p:sp>
      <p:grpSp>
        <p:nvGrpSpPr>
          <p:cNvPr id="10" name="Группа 9"/>
          <p:cNvGrpSpPr/>
          <p:nvPr/>
        </p:nvGrpSpPr>
        <p:grpSpPr>
          <a:xfrm>
            <a:off x="4378800" y="3790247"/>
            <a:ext cx="2713480" cy="576000"/>
            <a:chOff x="5314904" y="5557314"/>
            <a:chExt cx="2713480" cy="576000"/>
          </a:xfrm>
        </p:grpSpPr>
        <p:sp>
          <p:nvSpPr>
            <p:cNvPr id="91" name="TextBox 90"/>
            <p:cNvSpPr txBox="1"/>
            <p:nvPr/>
          </p:nvSpPr>
          <p:spPr>
            <a:xfrm>
              <a:off x="6484345" y="5660648"/>
              <a:ext cx="1544039" cy="369332"/>
            </a:xfrm>
            <a:prstGeom prst="rect">
              <a:avLst/>
            </a:prstGeom>
            <a:noFill/>
          </p:spPr>
          <p:txBody>
            <a:bodyPr wrap="square" rtlCol="0">
              <a:spAutoFit/>
            </a:bodyPr>
            <a:lstStyle/>
            <a:p>
              <a:r>
                <a:rPr lang="en-US" dirty="0"/>
                <a:t>Finland</a:t>
              </a:r>
              <a:endParaRPr lang="ru-RU" dirty="0"/>
            </a:p>
          </p:txBody>
        </p:sp>
        <p:pic>
          <p:nvPicPr>
            <p:cNvPr id="36" name="Рисунок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904" y="5557314"/>
              <a:ext cx="864000" cy="576000"/>
            </a:xfrm>
            <a:prstGeom prst="rect">
              <a:avLst/>
            </a:prstGeom>
            <a:ln w="9525">
              <a:solidFill>
                <a:schemeClr val="bg1">
                  <a:lumMod val="75000"/>
                </a:schemeClr>
              </a:solidFill>
            </a:ln>
          </p:spPr>
        </p:pic>
      </p:grpSp>
      <p:grpSp>
        <p:nvGrpSpPr>
          <p:cNvPr id="9" name="Группа 8"/>
          <p:cNvGrpSpPr/>
          <p:nvPr/>
        </p:nvGrpSpPr>
        <p:grpSpPr>
          <a:xfrm>
            <a:off x="6750386" y="3777576"/>
            <a:ext cx="2388177" cy="576000"/>
            <a:chOff x="1535751" y="5550180"/>
            <a:chExt cx="2388177" cy="576000"/>
          </a:xfrm>
        </p:grpSpPr>
        <p:sp>
          <p:nvSpPr>
            <p:cNvPr id="32" name="TextBox 31"/>
            <p:cNvSpPr txBox="1"/>
            <p:nvPr/>
          </p:nvSpPr>
          <p:spPr>
            <a:xfrm>
              <a:off x="2745512" y="5660648"/>
              <a:ext cx="1178416" cy="369332"/>
            </a:xfrm>
            <a:prstGeom prst="rect">
              <a:avLst/>
            </a:prstGeom>
            <a:noFill/>
          </p:spPr>
          <p:txBody>
            <a:bodyPr wrap="square" rtlCol="0">
              <a:spAutoFit/>
            </a:bodyPr>
            <a:lstStyle/>
            <a:p>
              <a:r>
                <a:rPr lang="en-US" dirty="0"/>
                <a:t>Turkey</a:t>
              </a:r>
              <a:endParaRPr lang="ru-RU" dirty="0"/>
            </a:p>
          </p:txBody>
        </p:sp>
        <p:pic>
          <p:nvPicPr>
            <p:cNvPr id="37" name="Рисунок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751" y="5550180"/>
              <a:ext cx="864000" cy="576000"/>
            </a:xfrm>
            <a:prstGeom prst="rect">
              <a:avLst/>
            </a:prstGeom>
            <a:ln w="9525">
              <a:solidFill>
                <a:schemeClr val="bg1">
                  <a:lumMod val="75000"/>
                </a:schemeClr>
              </a:solidFill>
            </a:ln>
          </p:spPr>
        </p:pic>
      </p:grpSp>
      <p:grpSp>
        <p:nvGrpSpPr>
          <p:cNvPr id="13" name="Группа 12"/>
          <p:cNvGrpSpPr/>
          <p:nvPr/>
        </p:nvGrpSpPr>
        <p:grpSpPr>
          <a:xfrm>
            <a:off x="7092280" y="5638412"/>
            <a:ext cx="1965174" cy="576000"/>
            <a:chOff x="6756516" y="2221192"/>
            <a:chExt cx="1965174" cy="576000"/>
          </a:xfrm>
        </p:grpSpPr>
        <p:sp>
          <p:nvSpPr>
            <p:cNvPr id="67" name="TextBox 66"/>
            <p:cNvSpPr txBox="1"/>
            <p:nvPr/>
          </p:nvSpPr>
          <p:spPr>
            <a:xfrm>
              <a:off x="7543274" y="2324526"/>
              <a:ext cx="1178416" cy="369332"/>
            </a:xfrm>
            <a:prstGeom prst="rect">
              <a:avLst/>
            </a:prstGeom>
            <a:noFill/>
          </p:spPr>
          <p:txBody>
            <a:bodyPr wrap="square" rtlCol="0">
              <a:spAutoFit/>
            </a:bodyPr>
            <a:lstStyle/>
            <a:p>
              <a:r>
                <a:rPr lang="en-US" dirty="0"/>
                <a:t>  India</a:t>
              </a:r>
              <a:endParaRPr lang="ru-RU" dirty="0"/>
            </a:p>
          </p:txBody>
        </p:sp>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6516" y="2221192"/>
              <a:ext cx="859888" cy="576000"/>
            </a:xfrm>
            <a:prstGeom prst="rect">
              <a:avLst/>
            </a:prstGeom>
            <a:ln w="9525">
              <a:solidFill>
                <a:schemeClr val="bg1">
                  <a:lumMod val="75000"/>
                </a:schemeClr>
              </a:solidFill>
            </a:ln>
          </p:spPr>
        </p:pic>
      </p:grpSp>
      <p:grpSp>
        <p:nvGrpSpPr>
          <p:cNvPr id="12" name="Группа 11"/>
          <p:cNvGrpSpPr/>
          <p:nvPr/>
        </p:nvGrpSpPr>
        <p:grpSpPr>
          <a:xfrm>
            <a:off x="4022787" y="1858105"/>
            <a:ext cx="1635483" cy="438231"/>
            <a:chOff x="4180320" y="3234373"/>
            <a:chExt cx="2149638" cy="576000"/>
          </a:xfrm>
        </p:grpSpPr>
        <p:sp>
          <p:nvSpPr>
            <p:cNvPr id="66" name="TextBox 65"/>
            <p:cNvSpPr txBox="1"/>
            <p:nvPr/>
          </p:nvSpPr>
          <p:spPr>
            <a:xfrm>
              <a:off x="5151542" y="3337707"/>
              <a:ext cx="1178416" cy="369332"/>
            </a:xfrm>
            <a:prstGeom prst="rect">
              <a:avLst/>
            </a:prstGeom>
            <a:noFill/>
          </p:spPr>
          <p:txBody>
            <a:bodyPr wrap="square" rtlCol="0">
              <a:spAutoFit/>
            </a:bodyPr>
            <a:lstStyle/>
            <a:p>
              <a:r>
                <a:rPr lang="en-US" dirty="0"/>
                <a:t> Egypt</a:t>
              </a:r>
              <a:endParaRPr lang="ru-RU" dirty="0"/>
            </a:p>
          </p:txBody>
        </p:sp>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0320" y="3234373"/>
              <a:ext cx="859886" cy="576000"/>
            </a:xfrm>
            <a:prstGeom prst="rect">
              <a:avLst/>
            </a:prstGeom>
            <a:ln w="9525">
              <a:solidFill>
                <a:schemeClr val="bg1">
                  <a:lumMod val="75000"/>
                </a:schemeClr>
              </a:solidFill>
            </a:ln>
          </p:spPr>
        </p:pic>
      </p:grpSp>
      <p:grpSp>
        <p:nvGrpSpPr>
          <p:cNvPr id="11" name="Группа 10"/>
          <p:cNvGrpSpPr/>
          <p:nvPr/>
        </p:nvGrpSpPr>
        <p:grpSpPr>
          <a:xfrm>
            <a:off x="4284784" y="2420888"/>
            <a:ext cx="2016224" cy="450003"/>
            <a:chOff x="1216349" y="2206714"/>
            <a:chExt cx="2944504" cy="657186"/>
          </a:xfrm>
        </p:grpSpPr>
        <p:sp>
          <p:nvSpPr>
            <p:cNvPr id="65" name="TextBox 64"/>
            <p:cNvSpPr txBox="1"/>
            <p:nvPr/>
          </p:nvSpPr>
          <p:spPr>
            <a:xfrm>
              <a:off x="2176847" y="2324526"/>
              <a:ext cx="1984006" cy="539374"/>
            </a:xfrm>
            <a:prstGeom prst="rect">
              <a:avLst/>
            </a:prstGeom>
            <a:noFill/>
          </p:spPr>
          <p:txBody>
            <a:bodyPr wrap="square" rtlCol="0">
              <a:spAutoFit/>
            </a:bodyPr>
            <a:lstStyle/>
            <a:p>
              <a:r>
                <a:rPr lang="en-US" dirty="0"/>
                <a:t>Belarus</a:t>
              </a:r>
              <a:endParaRPr lang="ru-RU" dirty="0"/>
            </a:p>
          </p:txBody>
        </p:sp>
        <p:pic>
          <p:nvPicPr>
            <p:cNvPr id="45" name="Рисунок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6349" y="2206714"/>
              <a:ext cx="955422" cy="641497"/>
            </a:xfrm>
            <a:prstGeom prst="rect">
              <a:avLst/>
            </a:prstGeom>
            <a:ln w="9525">
              <a:solidFill>
                <a:schemeClr val="bg1">
                  <a:lumMod val="75000"/>
                </a:schemeClr>
              </a:solidFill>
            </a:ln>
          </p:spPr>
        </p:pic>
      </p:grpSp>
      <p:sp>
        <p:nvSpPr>
          <p:cNvPr id="33" name="TextBox 32"/>
          <p:cNvSpPr txBox="1"/>
          <p:nvPr/>
        </p:nvSpPr>
        <p:spPr>
          <a:xfrm>
            <a:off x="5639859" y="5748332"/>
            <a:ext cx="1178416" cy="369332"/>
          </a:xfrm>
          <a:prstGeom prst="rect">
            <a:avLst/>
          </a:prstGeom>
          <a:noFill/>
        </p:spPr>
        <p:txBody>
          <a:bodyPr wrap="square" rtlCol="0">
            <a:spAutoFit/>
          </a:bodyPr>
          <a:lstStyle/>
          <a:p>
            <a:r>
              <a:rPr lang="en-US" dirty="0"/>
              <a:t>  China</a:t>
            </a:r>
            <a:endParaRPr lang="ru-RU" dirty="0"/>
          </a:p>
        </p:txBody>
      </p:sp>
      <p:pic>
        <p:nvPicPr>
          <p:cNvPr id="34" name="Рисунок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0532" y="5638412"/>
            <a:ext cx="857872" cy="576000"/>
          </a:xfrm>
          <a:prstGeom prst="rect">
            <a:avLst/>
          </a:prstGeom>
          <a:ln w="9525">
            <a:solidFill>
              <a:schemeClr val="bg1">
                <a:lumMod val="75000"/>
              </a:schemeClr>
            </a:solidFill>
          </a:ln>
        </p:spPr>
      </p:pic>
      <p:grpSp>
        <p:nvGrpSpPr>
          <p:cNvPr id="4" name="Группа 3"/>
          <p:cNvGrpSpPr/>
          <p:nvPr/>
        </p:nvGrpSpPr>
        <p:grpSpPr>
          <a:xfrm>
            <a:off x="6375896" y="2425819"/>
            <a:ext cx="2198320" cy="445071"/>
            <a:chOff x="5883887" y="2247392"/>
            <a:chExt cx="2999292" cy="607235"/>
          </a:xfrm>
        </p:grpSpPr>
        <p:sp>
          <p:nvSpPr>
            <p:cNvPr id="35" name="TextBox 34"/>
            <p:cNvSpPr txBox="1"/>
            <p:nvPr/>
          </p:nvSpPr>
          <p:spPr>
            <a:xfrm>
              <a:off x="6844384" y="2350726"/>
              <a:ext cx="2038795" cy="503901"/>
            </a:xfrm>
            <a:prstGeom prst="rect">
              <a:avLst/>
            </a:prstGeom>
            <a:noFill/>
          </p:spPr>
          <p:txBody>
            <a:bodyPr wrap="square" rtlCol="0">
              <a:spAutoFit/>
            </a:bodyPr>
            <a:lstStyle/>
            <a:p>
              <a:r>
                <a:rPr lang="en-US" dirty="0">
                  <a:cs typeface="Arial" pitchFamily="34" charset="0"/>
                </a:rPr>
                <a:t>Bangladesh</a:t>
              </a:r>
              <a:endParaRPr lang="ru-RU" dirty="0"/>
            </a:p>
          </p:txBody>
        </p:sp>
        <p:pic>
          <p:nvPicPr>
            <p:cNvPr id="38" name="Рисунок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3887" y="2247392"/>
              <a:ext cx="864000" cy="576000"/>
            </a:xfrm>
            <a:prstGeom prst="rect">
              <a:avLst/>
            </a:prstGeom>
            <a:ln w="9525">
              <a:solidFill>
                <a:schemeClr val="bg1">
                  <a:lumMod val="75000"/>
                </a:schemeClr>
              </a:solidFill>
            </a:ln>
          </p:spPr>
        </p:pic>
      </p:grpSp>
      <p:grpSp>
        <p:nvGrpSpPr>
          <p:cNvPr id="5" name="Группа 4"/>
          <p:cNvGrpSpPr/>
          <p:nvPr/>
        </p:nvGrpSpPr>
        <p:grpSpPr>
          <a:xfrm>
            <a:off x="6119213" y="1867037"/>
            <a:ext cx="1788521" cy="422795"/>
            <a:chOff x="6962202" y="2017743"/>
            <a:chExt cx="2448272" cy="578756"/>
          </a:xfrm>
        </p:grpSpPr>
        <p:pic>
          <p:nvPicPr>
            <p:cNvPr id="31" name="Рисунок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2202" y="2017743"/>
              <a:ext cx="864000" cy="578756"/>
            </a:xfrm>
            <a:prstGeom prst="rect">
              <a:avLst/>
            </a:prstGeom>
            <a:ln w="9525">
              <a:solidFill>
                <a:schemeClr val="bg1">
                  <a:lumMod val="75000"/>
                </a:schemeClr>
              </a:solidFill>
            </a:ln>
          </p:spPr>
        </p:pic>
        <p:sp>
          <p:nvSpPr>
            <p:cNvPr id="46" name="TextBox 45"/>
            <p:cNvSpPr txBox="1"/>
            <p:nvPr/>
          </p:nvSpPr>
          <p:spPr>
            <a:xfrm>
              <a:off x="7922700" y="2123215"/>
              <a:ext cx="1487774" cy="369332"/>
            </a:xfrm>
            <a:prstGeom prst="rect">
              <a:avLst/>
            </a:prstGeom>
            <a:noFill/>
          </p:spPr>
          <p:txBody>
            <a:bodyPr wrap="square" rtlCol="0">
              <a:spAutoFit/>
            </a:bodyPr>
            <a:lstStyle/>
            <a:p>
              <a:r>
                <a:rPr lang="en-US" dirty="0">
                  <a:cs typeface="Arial" pitchFamily="34" charset="0"/>
                </a:rPr>
                <a:t>Hungary</a:t>
              </a:r>
              <a:endParaRPr lang="ru-RU" dirty="0"/>
            </a:p>
          </p:txBody>
        </p:sp>
      </p:grpSp>
      <p:sp>
        <p:nvSpPr>
          <p:cNvPr id="39" name="Блок-схема: задержка 42"/>
          <p:cNvSpPr/>
          <p:nvPr/>
        </p:nvSpPr>
        <p:spPr>
          <a:xfrm rot="10800000" flipV="1">
            <a:off x="-3420887" y="1000129"/>
            <a:ext cx="7920879" cy="5353360"/>
          </a:xfrm>
          <a:prstGeom prst="parallelogram">
            <a:avLst/>
          </a:prstGeom>
          <a:solidFill>
            <a:schemeClr val="bg1"/>
          </a:solidFill>
          <a:ln w="38100" cap="rnd">
            <a:gradFill>
              <a:gsLst>
                <a:gs pos="0">
                  <a:srgbClr val="94D6C7">
                    <a:alpha val="0"/>
                  </a:srgbClr>
                </a:gs>
                <a:gs pos="100000">
                  <a:schemeClr val="bg1"/>
                </a:gs>
                <a:gs pos="0">
                  <a:schemeClr val="bg1"/>
                </a:gs>
                <a:gs pos="0">
                  <a:schemeClr val="bg1">
                    <a:alpha val="0"/>
                  </a:schemeClr>
                </a:gs>
                <a:gs pos="100000">
                  <a:schemeClr val="accent1">
                    <a:lumMod val="0"/>
                    <a:lumOff val="100000"/>
                    <a:alpha val="0"/>
                  </a:schemeClr>
                </a:gs>
                <a:gs pos="5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srgbClr val="FFFFFF"/>
              </a:solidFill>
            </a:endParaRPr>
          </a:p>
        </p:txBody>
      </p:sp>
      <p:sp>
        <p:nvSpPr>
          <p:cNvPr id="6" name="Прямоугольник 5"/>
          <p:cNvSpPr/>
          <p:nvPr/>
        </p:nvSpPr>
        <p:spPr>
          <a:xfrm>
            <a:off x="395536" y="1863669"/>
            <a:ext cx="3048734" cy="830997"/>
          </a:xfrm>
          <a:prstGeom prst="rect">
            <a:avLst/>
          </a:prstGeom>
        </p:spPr>
        <p:txBody>
          <a:bodyPr wrap="square">
            <a:spAutoFit/>
          </a:bodyPr>
          <a:lstStyle/>
          <a:p>
            <a:r>
              <a:rPr lang="en-US" sz="2400" b="1" dirty="0">
                <a:solidFill>
                  <a:schemeClr val="accent1"/>
                </a:solidFill>
              </a:rPr>
              <a:t>FINANCIAL FLEXIBILITY:</a:t>
            </a:r>
            <a:endParaRPr lang="ru-RU" sz="2400" b="1" dirty="0">
              <a:solidFill>
                <a:schemeClr val="accent1"/>
              </a:solidFill>
            </a:endParaRPr>
          </a:p>
        </p:txBody>
      </p:sp>
      <p:sp>
        <p:nvSpPr>
          <p:cNvPr id="7" name="Прямоугольник 6"/>
          <p:cNvSpPr/>
          <p:nvPr/>
        </p:nvSpPr>
        <p:spPr>
          <a:xfrm>
            <a:off x="395536" y="2811877"/>
            <a:ext cx="3288041" cy="2677656"/>
          </a:xfrm>
          <a:prstGeom prst="rect">
            <a:avLst/>
          </a:prstGeom>
        </p:spPr>
        <p:txBody>
          <a:bodyPr wrap="square">
            <a:spAutoFit/>
          </a:bodyPr>
          <a:lstStyle/>
          <a:p>
            <a:r>
              <a:rPr lang="en-US" sz="2400" dirty="0">
                <a:solidFill>
                  <a:schemeClr val="bg2"/>
                </a:solidFill>
              </a:rPr>
              <a:t>Rosatom provides </a:t>
            </a:r>
            <a:r>
              <a:rPr lang="ru-RU" sz="2400" dirty="0" err="1">
                <a:solidFill>
                  <a:schemeClr val="bg2"/>
                </a:solidFill>
              </a:rPr>
              <a:t>opportunit</a:t>
            </a:r>
            <a:r>
              <a:rPr lang="en-US" sz="2400" dirty="0">
                <a:solidFill>
                  <a:schemeClr val="bg2"/>
                </a:solidFill>
              </a:rPr>
              <a:t>y</a:t>
            </a:r>
            <a:r>
              <a:rPr lang="ru-RU" sz="2400" dirty="0">
                <a:solidFill>
                  <a:schemeClr val="bg2"/>
                </a:solidFill>
              </a:rPr>
              <a:t> </a:t>
            </a:r>
            <a:r>
              <a:rPr lang="en-US" sz="2400" dirty="0">
                <a:solidFill>
                  <a:schemeClr val="bg2"/>
                </a:solidFill>
              </a:rPr>
              <a:t>to </a:t>
            </a:r>
            <a:r>
              <a:rPr lang="ru-RU" sz="2400" dirty="0" err="1">
                <a:solidFill>
                  <a:schemeClr val="bg2"/>
                </a:solidFill>
              </a:rPr>
              <a:t>implement</a:t>
            </a:r>
            <a:r>
              <a:rPr lang="ru-RU" sz="2400" dirty="0">
                <a:solidFill>
                  <a:schemeClr val="bg2"/>
                </a:solidFill>
              </a:rPr>
              <a:t> </a:t>
            </a:r>
            <a:r>
              <a:rPr lang="en-US" sz="2400" b="1" dirty="0">
                <a:solidFill>
                  <a:schemeClr val="bg2"/>
                </a:solidFill>
              </a:rPr>
              <a:t>VARIOUS FINANCIAL </a:t>
            </a:r>
            <a:r>
              <a:rPr lang="ru-RU" sz="2400" b="1" dirty="0">
                <a:solidFill>
                  <a:schemeClr val="bg2"/>
                </a:solidFill>
              </a:rPr>
              <a:t>MODELS </a:t>
            </a:r>
            <a:r>
              <a:rPr lang="ru-RU" sz="2400" dirty="0" err="1">
                <a:solidFill>
                  <a:schemeClr val="bg2"/>
                </a:solidFill>
              </a:rPr>
              <a:t>depending</a:t>
            </a:r>
            <a:r>
              <a:rPr lang="ru-RU" sz="2400" dirty="0">
                <a:solidFill>
                  <a:schemeClr val="bg2"/>
                </a:solidFill>
              </a:rPr>
              <a:t> </a:t>
            </a:r>
            <a:r>
              <a:rPr lang="ru-RU" sz="2400" dirty="0" err="1">
                <a:solidFill>
                  <a:schemeClr val="bg2"/>
                </a:solidFill>
              </a:rPr>
              <a:t>on</a:t>
            </a:r>
            <a:r>
              <a:rPr lang="ru-RU" sz="2400" dirty="0">
                <a:solidFill>
                  <a:schemeClr val="bg2"/>
                </a:solidFill>
              </a:rPr>
              <a:t> </a:t>
            </a:r>
            <a:r>
              <a:rPr lang="ru-RU" sz="2400" dirty="0" err="1">
                <a:solidFill>
                  <a:schemeClr val="bg2"/>
                </a:solidFill>
              </a:rPr>
              <a:t>the</a:t>
            </a:r>
            <a:r>
              <a:rPr lang="ru-RU" sz="2400" dirty="0">
                <a:solidFill>
                  <a:schemeClr val="bg2"/>
                </a:solidFill>
              </a:rPr>
              <a:t> </a:t>
            </a:r>
            <a:r>
              <a:rPr lang="en-US" sz="2400" dirty="0">
                <a:solidFill>
                  <a:schemeClr val="bg2"/>
                </a:solidFill>
              </a:rPr>
              <a:t>special features of the partner country</a:t>
            </a:r>
            <a:endParaRPr lang="ru-RU" sz="2400" dirty="0">
              <a:solidFill>
                <a:schemeClr val="bg2"/>
              </a:solidFill>
            </a:endParaRPr>
          </a:p>
        </p:txBody>
      </p:sp>
    </p:spTree>
    <p:extLst>
      <p:ext uri="{BB962C8B-B14F-4D97-AF65-F5344CB8AC3E}">
        <p14:creationId xmlns:p14="http://schemas.microsoft.com/office/powerpoint/2010/main" val="64756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4" name="Номер слайда"/>
          <p:cNvSpPr txBox="1">
            <a:spLocks noGrp="1"/>
          </p:cNvSpPr>
          <p:nvPr>
            <p:ph type="sldNum" sz="quarter" idx="4294967295"/>
          </p:nvPr>
        </p:nvSpPr>
        <p:spPr>
          <a:prstGeom prst="rect">
            <a:avLst/>
          </a:prstGeom>
          <a:noFill/>
          <a:ln w="9525">
            <a:noFill/>
            <a:miter lim="800000"/>
            <a:headEnd/>
            <a:tailEnd/>
          </a:ln>
          <a:effectLst/>
          <a:extLst>
            <a:ext uri="{C572A759-6A51-4108-AA02-DFA0A04FC94B}">
              <ma14:wrappingTextBoxFlag xmlns:ma14="http://schemas.microsoft.com/office/mac/drawingml/2011/main" xmlns="" val="1"/>
            </a:ext>
          </a:extLst>
        </p:spPr>
        <p:txBody>
          <a:bodyPr vert="horz" wrap="square" lIns="0" tIns="0" rIns="0" bIns="0" numCol="1" anchor="ctr" anchorCtr="1" compatLnSpc="1">
            <a:prstTxWarp prst="textNoShape">
              <a:avLst/>
            </a:prstTxWarp>
          </a:bodyPr>
          <a:lstStyle/>
          <a:p>
            <a:fld id="{86CB4B4D-7CA3-9044-876B-883B54F8677D}" type="slidenum">
              <a:rPr sz="1200"/>
              <a:pPr/>
              <a:t>7</a:t>
            </a:fld>
            <a:endParaRPr sz="1200"/>
          </a:p>
        </p:txBody>
      </p:sp>
      <p:sp>
        <p:nvSpPr>
          <p:cNvPr id="3665" name="Rectangle 3"/>
          <p:cNvSpPr txBox="1"/>
          <p:nvPr/>
        </p:nvSpPr>
        <p:spPr>
          <a:xfrm>
            <a:off x="325428" y="3986215"/>
            <a:ext cx="8007360" cy="2579456"/>
          </a:xfrm>
          <a:prstGeom prst="rect">
            <a:avLst/>
          </a:prstGeom>
          <a:ln w="12700">
            <a:miter lim="400000"/>
          </a:ln>
          <a:extLst>
            <a:ext uri="{C572A759-6A51-4108-AA02-DFA0A04FC94B}">
              <ma14:wrappingTextBoxFlag xmlns:ma14="http://schemas.microsoft.com/office/mac/drawingml/2011/main" xmlns="" val="1"/>
            </a:ext>
          </a:extLst>
        </p:spPr>
        <p:txBody>
          <a:bodyPr wrap="square" lIns="46625" tIns="46625" rIns="46625" bIns="46625">
            <a:spAutoFit/>
          </a:bodyPr>
          <a:lstStyle/>
          <a:p>
            <a:pPr defTabSz="886226">
              <a:spcBef>
                <a:spcPts val="300"/>
              </a:spcBef>
              <a:tabLst>
                <a:tab pos="444500" algn="l"/>
                <a:tab pos="889000" algn="l"/>
                <a:tab pos="1333500" algn="l"/>
                <a:tab pos="1778000" algn="l"/>
                <a:tab pos="2235200" algn="l"/>
                <a:tab pos="2679700" algn="l"/>
                <a:tab pos="3124200" algn="l"/>
                <a:tab pos="3568700" algn="l"/>
                <a:tab pos="4025900" algn="l"/>
                <a:tab pos="4470400" algn="l"/>
                <a:tab pos="4914900" algn="l"/>
                <a:tab pos="5359400" algn="l"/>
                <a:tab pos="5816600" algn="l"/>
                <a:tab pos="6261100" algn="l"/>
                <a:tab pos="6705600" algn="l"/>
                <a:tab pos="7150100" algn="l"/>
                <a:tab pos="7607300" algn="l"/>
                <a:tab pos="8051800" algn="l"/>
                <a:tab pos="8496300" algn="l"/>
                <a:tab pos="8940800" algn="l"/>
              </a:tabLst>
              <a:defRPr sz="1700">
                <a:solidFill>
                  <a:srgbClr val="020202"/>
                </a:solidFill>
              </a:defRPr>
            </a:pPr>
            <a:r>
              <a:rPr lang="en-US" sz="1600" dirty="0" err="1">
                <a:latin typeface="+mj-lt"/>
                <a:ea typeface="MS PGothic" pitchFamily="34" charset="-128"/>
                <a:cs typeface="Roboto Light"/>
              </a:rPr>
              <a:t>Kozloduy</a:t>
            </a:r>
            <a:r>
              <a:rPr lang="en-US" sz="1600" dirty="0">
                <a:latin typeface="+mj-lt"/>
                <a:ea typeface="MS PGothic" pitchFamily="34" charset="-128"/>
                <a:cs typeface="Roboto Light"/>
              </a:rPr>
              <a:t> NPP, Bulgaria  </a:t>
            </a:r>
          </a:p>
          <a:p>
            <a:pPr defTabSz="886226">
              <a:spcBef>
                <a:spcPts val="300"/>
              </a:spcBef>
              <a:tabLst>
                <a:tab pos="444500" algn="l"/>
                <a:tab pos="889000" algn="l"/>
                <a:tab pos="1333500" algn="l"/>
                <a:tab pos="1778000" algn="l"/>
                <a:tab pos="2235200" algn="l"/>
                <a:tab pos="2679700" algn="l"/>
                <a:tab pos="3124200" algn="l"/>
                <a:tab pos="3568700" algn="l"/>
                <a:tab pos="4025900" algn="l"/>
                <a:tab pos="4470400" algn="l"/>
                <a:tab pos="4914900" algn="l"/>
                <a:tab pos="5359400" algn="l"/>
                <a:tab pos="5816600" algn="l"/>
                <a:tab pos="6261100" algn="l"/>
                <a:tab pos="6705600" algn="l"/>
                <a:tab pos="7150100" algn="l"/>
                <a:tab pos="7607300" algn="l"/>
                <a:tab pos="8051800" algn="l"/>
                <a:tab pos="8496300" algn="l"/>
                <a:tab pos="8940800" algn="l"/>
              </a:tabLst>
              <a:defRPr sz="1700">
                <a:solidFill>
                  <a:srgbClr val="020202"/>
                </a:solidFill>
              </a:defRPr>
            </a:pPr>
            <a:r>
              <a:rPr lang="en-US" sz="1600" b="0" i="1" dirty="0">
                <a:latin typeface="+mj-lt"/>
              </a:rPr>
              <a:t>Service, Life-time extension, Fuel supply </a:t>
            </a:r>
          </a:p>
          <a:p>
            <a:pPr defTabSz="886226">
              <a:spcBef>
                <a:spcPts val="300"/>
              </a:spcBef>
              <a:tabLst>
                <a:tab pos="444500" algn="l"/>
                <a:tab pos="889000" algn="l"/>
                <a:tab pos="1333500" algn="l"/>
                <a:tab pos="1778000" algn="l"/>
                <a:tab pos="2235200" algn="l"/>
                <a:tab pos="2679700" algn="l"/>
                <a:tab pos="3124200" algn="l"/>
                <a:tab pos="3568700" algn="l"/>
                <a:tab pos="4025900" algn="l"/>
                <a:tab pos="4470400" algn="l"/>
                <a:tab pos="4914900" algn="l"/>
                <a:tab pos="5359400" algn="l"/>
                <a:tab pos="5816600" algn="l"/>
                <a:tab pos="6261100" algn="l"/>
                <a:tab pos="6705600" algn="l"/>
                <a:tab pos="7150100" algn="l"/>
                <a:tab pos="7607300" algn="l"/>
                <a:tab pos="8051800" algn="l"/>
                <a:tab pos="8496300" algn="l"/>
                <a:tab pos="8940800" algn="l"/>
              </a:tabLst>
              <a:defRPr sz="1700">
                <a:solidFill>
                  <a:srgbClr val="020202"/>
                </a:solidFill>
              </a:defRPr>
            </a:pPr>
            <a:endParaRPr sz="1600" dirty="0">
              <a:latin typeface="+mj-lt"/>
            </a:endParaRPr>
          </a:p>
          <a:p>
            <a:pPr defTabSz="886226">
              <a:spcBef>
                <a:spcPts val="300"/>
              </a:spcBef>
              <a:tabLst>
                <a:tab pos="444500" algn="l"/>
                <a:tab pos="889000" algn="l"/>
                <a:tab pos="1333500" algn="l"/>
                <a:tab pos="1778000" algn="l"/>
                <a:tab pos="2235200" algn="l"/>
                <a:tab pos="2679700" algn="l"/>
                <a:tab pos="3124200" algn="l"/>
                <a:tab pos="3568700" algn="l"/>
                <a:tab pos="4025900" algn="l"/>
                <a:tab pos="4470400" algn="l"/>
                <a:tab pos="4914900" algn="l"/>
                <a:tab pos="5359400" algn="l"/>
                <a:tab pos="5816600" algn="l"/>
                <a:tab pos="6261100" algn="l"/>
                <a:tab pos="6705600" algn="l"/>
                <a:tab pos="7150100" algn="l"/>
                <a:tab pos="7607300" algn="l"/>
                <a:tab pos="8051800" algn="l"/>
                <a:tab pos="8496300" algn="l"/>
                <a:tab pos="8940800" algn="l"/>
              </a:tabLst>
              <a:defRPr sz="1700" b="0">
                <a:solidFill>
                  <a:srgbClr val="020202"/>
                </a:solidFill>
              </a:defRPr>
            </a:pPr>
            <a:r>
              <a:rPr lang="en-US" sz="1600" dirty="0">
                <a:latin typeface="+mj-lt"/>
              </a:rPr>
              <a:t>Reactor type: VVER-1000</a:t>
            </a:r>
          </a:p>
          <a:p>
            <a:pPr defTabSz="886226">
              <a:spcBef>
                <a:spcPts val="300"/>
              </a:spcBef>
              <a:tabLst>
                <a:tab pos="444500" algn="l"/>
                <a:tab pos="889000" algn="l"/>
                <a:tab pos="1333500" algn="l"/>
                <a:tab pos="1778000" algn="l"/>
                <a:tab pos="2235200" algn="l"/>
                <a:tab pos="2679700" algn="l"/>
                <a:tab pos="3124200" algn="l"/>
                <a:tab pos="3568700" algn="l"/>
                <a:tab pos="4025900" algn="l"/>
                <a:tab pos="4470400" algn="l"/>
                <a:tab pos="4914900" algn="l"/>
                <a:tab pos="5359400" algn="l"/>
                <a:tab pos="5816600" algn="l"/>
                <a:tab pos="6261100" algn="l"/>
                <a:tab pos="6705600" algn="l"/>
                <a:tab pos="7150100" algn="l"/>
                <a:tab pos="7607300" algn="l"/>
                <a:tab pos="8051800" algn="l"/>
                <a:tab pos="8496300" algn="l"/>
                <a:tab pos="8940800" algn="l"/>
              </a:tabLst>
              <a:defRPr sz="1700" b="0">
                <a:solidFill>
                  <a:srgbClr val="020202"/>
                </a:solidFill>
              </a:defRPr>
            </a:pPr>
            <a:r>
              <a:rPr lang="en-US" sz="1600" dirty="0">
                <a:latin typeface="+mj-lt"/>
              </a:rPr>
              <a:t>Capacity: 2 x 1000 MW</a:t>
            </a:r>
          </a:p>
          <a:p>
            <a:pPr marL="285750" indent="-285750" defTabSz="886226">
              <a:spcBef>
                <a:spcPts val="300"/>
              </a:spcBef>
              <a:buFont typeface="Arial" panose="020B0604020202020204" pitchFamily="34" charset="0"/>
              <a:buChar char="•"/>
              <a:tabLst>
                <a:tab pos="444500" algn="l"/>
                <a:tab pos="889000" algn="l"/>
                <a:tab pos="1333500" algn="l"/>
                <a:tab pos="1778000" algn="l"/>
                <a:tab pos="2235200" algn="l"/>
                <a:tab pos="2679700" algn="l"/>
                <a:tab pos="3124200" algn="l"/>
                <a:tab pos="3568700" algn="l"/>
                <a:tab pos="4025900" algn="l"/>
                <a:tab pos="4470400" algn="l"/>
                <a:tab pos="4914900" algn="l"/>
                <a:tab pos="5359400" algn="l"/>
                <a:tab pos="5816600" algn="l"/>
                <a:tab pos="6261100" algn="l"/>
                <a:tab pos="6705600" algn="l"/>
                <a:tab pos="7150100" algn="l"/>
                <a:tab pos="7607300" algn="l"/>
                <a:tab pos="8051800" algn="l"/>
                <a:tab pos="8496300" algn="l"/>
                <a:tab pos="8940800" algn="l"/>
              </a:tabLst>
              <a:defRPr sz="1700" b="0">
                <a:solidFill>
                  <a:srgbClr val="020202"/>
                </a:solidFill>
              </a:defRPr>
            </a:pPr>
            <a:r>
              <a:rPr lang="en-US" sz="1600" dirty="0">
                <a:latin typeface="+mj-lt"/>
              </a:rPr>
              <a:t>Operating reactors - Russian design</a:t>
            </a:r>
          </a:p>
          <a:p>
            <a:pPr marL="285750" indent="-285750" defTabSz="886226">
              <a:spcBef>
                <a:spcPts val="300"/>
              </a:spcBef>
              <a:buFont typeface="Arial" panose="020B0604020202020204" pitchFamily="34" charset="0"/>
              <a:buChar char="•"/>
              <a:tabLst>
                <a:tab pos="444500" algn="l"/>
                <a:tab pos="889000" algn="l"/>
                <a:tab pos="1333500" algn="l"/>
                <a:tab pos="1778000" algn="l"/>
                <a:tab pos="2235200" algn="l"/>
                <a:tab pos="2679700" algn="l"/>
                <a:tab pos="3124200" algn="l"/>
                <a:tab pos="3568700" algn="l"/>
                <a:tab pos="4025900" algn="l"/>
                <a:tab pos="4470400" algn="l"/>
                <a:tab pos="4914900" algn="l"/>
                <a:tab pos="5359400" algn="l"/>
                <a:tab pos="5816600" algn="l"/>
                <a:tab pos="6261100" algn="l"/>
                <a:tab pos="6705600" algn="l"/>
                <a:tab pos="7150100" algn="l"/>
                <a:tab pos="7607300" algn="l"/>
                <a:tab pos="8051800" algn="l"/>
                <a:tab pos="8496300" algn="l"/>
                <a:tab pos="8940800" algn="l"/>
              </a:tabLst>
              <a:defRPr sz="1700" b="0">
                <a:solidFill>
                  <a:srgbClr val="020202"/>
                </a:solidFill>
              </a:defRPr>
            </a:pPr>
            <a:r>
              <a:rPr lang="en-US" altLang="en-US" sz="1600" b="0" dirty="0">
                <a:solidFill>
                  <a:srgbClr val="000000"/>
                </a:solidFill>
                <a:latin typeface="+mj-lt"/>
                <a:ea typeface="MS PGothic" pitchFamily="34" charset="-128"/>
                <a:cs typeface="Arial" charset="0"/>
              </a:rPr>
              <a:t>Supplies of nuclear fuel by TVEL</a:t>
            </a:r>
          </a:p>
          <a:p>
            <a:pPr marL="285750" indent="-285750" eaLnBrk="1" hangingPunct="1">
              <a:buFont typeface="Arial" panose="020B0604020202020204" pitchFamily="34" charset="0"/>
              <a:buChar char="•"/>
              <a:defRPr/>
            </a:pPr>
            <a:r>
              <a:rPr lang="en-US" altLang="en-US" sz="1600" b="0" dirty="0">
                <a:solidFill>
                  <a:srgbClr val="000000"/>
                </a:solidFill>
                <a:latin typeface="+mj-lt"/>
                <a:ea typeface="MS PGothic" pitchFamily="34" charset="-128"/>
                <a:cs typeface="Arial" charset="0"/>
              </a:rPr>
              <a:t>Cooperation in Lifetime Extension project </a:t>
            </a:r>
            <a:r>
              <a:rPr lang="en-US" altLang="en-US" sz="1600" b="0" dirty="0" err="1">
                <a:solidFill>
                  <a:srgbClr val="000000"/>
                </a:solidFill>
                <a:latin typeface="+mj-lt"/>
                <a:ea typeface="MS PGothic" pitchFamily="34" charset="-128"/>
                <a:cs typeface="Arial" charset="0"/>
              </a:rPr>
              <a:t>Rusatom</a:t>
            </a:r>
            <a:r>
              <a:rPr lang="en-US" altLang="en-US" sz="1600" b="0" dirty="0">
                <a:solidFill>
                  <a:srgbClr val="000000"/>
                </a:solidFill>
                <a:latin typeface="+mj-lt"/>
                <a:ea typeface="MS PGothic" pitchFamily="34" charset="-128"/>
                <a:cs typeface="Arial" charset="0"/>
              </a:rPr>
              <a:t> Service</a:t>
            </a:r>
            <a:endParaRPr lang="sk-SK" altLang="en-US" sz="1600" b="0" dirty="0">
              <a:solidFill>
                <a:srgbClr val="000000"/>
              </a:solidFill>
              <a:latin typeface="+mj-lt"/>
              <a:ea typeface="MS PGothic" pitchFamily="34" charset="-128"/>
              <a:cs typeface="Arial" charset="0"/>
            </a:endParaRPr>
          </a:p>
          <a:p>
            <a:pPr defTabSz="886226">
              <a:spcBef>
                <a:spcPts val="300"/>
              </a:spcBef>
              <a:tabLst>
                <a:tab pos="444500" algn="l"/>
                <a:tab pos="889000" algn="l"/>
                <a:tab pos="1333500" algn="l"/>
                <a:tab pos="1778000" algn="l"/>
                <a:tab pos="2235200" algn="l"/>
                <a:tab pos="2679700" algn="l"/>
                <a:tab pos="3124200" algn="l"/>
                <a:tab pos="3568700" algn="l"/>
                <a:tab pos="4025900" algn="l"/>
                <a:tab pos="4470400" algn="l"/>
                <a:tab pos="4914900" algn="l"/>
                <a:tab pos="5359400" algn="l"/>
                <a:tab pos="5816600" algn="l"/>
                <a:tab pos="6261100" algn="l"/>
                <a:tab pos="6705600" algn="l"/>
                <a:tab pos="7150100" algn="l"/>
                <a:tab pos="7607300" algn="l"/>
                <a:tab pos="8051800" algn="l"/>
                <a:tab pos="8496300" algn="l"/>
                <a:tab pos="8940800" algn="l"/>
              </a:tabLst>
              <a:defRPr sz="1700" b="0">
                <a:solidFill>
                  <a:srgbClr val="020202"/>
                </a:solidFill>
              </a:defRPr>
            </a:pPr>
            <a:endParaRPr lang="en-US" sz="1600" dirty="0">
              <a:latin typeface="+mj-lt"/>
            </a:endParaRPr>
          </a:p>
        </p:txBody>
      </p:sp>
      <p:pic>
        <p:nvPicPr>
          <p:cNvPr id="29698" name="69620AB8-7A5A-4B1F-B8D4-0DDE858D89B8" descr="FC98747C-2E82-4F4A-802F-BD797995C202"/>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9525" y="0"/>
            <a:ext cx="9134475" cy="3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054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 t="20550" r="563" b="4354"/>
          <a:stretch/>
        </p:blipFill>
        <p:spPr bwMode="auto">
          <a:xfrm>
            <a:off x="-1" y="1052736"/>
            <a:ext cx="9270523"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1"/>
            <a:r>
              <a:rPr lang="en-US" dirty="0">
                <a:solidFill>
                  <a:schemeClr val="tx2"/>
                </a:solidFill>
              </a:rPr>
              <a:t>World’s first floating nuclear power plant</a:t>
            </a:r>
            <a:r>
              <a:rPr lang="ru-RU" dirty="0">
                <a:solidFill>
                  <a:schemeClr val="tx2"/>
                </a:solidFill>
              </a:rPr>
              <a:t> </a:t>
            </a:r>
            <a:r>
              <a:rPr lang="en-US" dirty="0">
                <a:solidFill>
                  <a:schemeClr val="tx2"/>
                </a:solidFill>
              </a:rPr>
              <a:t>FNPP </a:t>
            </a:r>
            <a:r>
              <a:rPr lang="en-US" dirty="0" err="1">
                <a:solidFill>
                  <a:schemeClr val="tx2"/>
                </a:solidFill>
              </a:rPr>
              <a:t>Akademik</a:t>
            </a:r>
            <a:r>
              <a:rPr lang="en-US" dirty="0">
                <a:solidFill>
                  <a:schemeClr val="tx2"/>
                </a:solidFill>
              </a:rPr>
              <a:t> </a:t>
            </a:r>
            <a:r>
              <a:rPr lang="en-US" dirty="0" err="1">
                <a:solidFill>
                  <a:schemeClr val="tx2"/>
                </a:solidFill>
              </a:rPr>
              <a:t>Lomonosov</a:t>
            </a:r>
            <a:endParaRPr lang="ru-RU" dirty="0">
              <a:solidFill>
                <a:schemeClr val="tx2"/>
              </a:solidFill>
            </a:endParaRPr>
          </a:p>
        </p:txBody>
      </p:sp>
      <p:sp>
        <p:nvSpPr>
          <p:cNvPr id="9" name="Прямоугольник 8"/>
          <p:cNvSpPr/>
          <p:nvPr/>
        </p:nvSpPr>
        <p:spPr>
          <a:xfrm>
            <a:off x="467544" y="1556792"/>
            <a:ext cx="5460397" cy="1338828"/>
          </a:xfrm>
          <a:prstGeom prst="rect">
            <a:avLst/>
          </a:prstGeom>
        </p:spPr>
        <p:txBody>
          <a:bodyPr wrap="square">
            <a:spAutoFit/>
          </a:bodyPr>
          <a:lstStyle/>
          <a:p>
            <a:pPr defTabSz="685800" fontAlgn="base">
              <a:spcBef>
                <a:spcPct val="0"/>
              </a:spcBef>
              <a:spcAft>
                <a:spcPct val="0"/>
              </a:spcAft>
            </a:pPr>
            <a:r>
              <a:rPr lang="en-US" sz="3300" kern="0" dirty="0">
                <a:solidFill>
                  <a:schemeClr val="bg1"/>
                </a:solidFill>
                <a:latin typeface="Arial" panose="020B0604020202020204" pitchFamily="34" charset="0"/>
              </a:rPr>
              <a:t>AKADEMIK LOMONOSOV </a:t>
            </a:r>
          </a:p>
          <a:p>
            <a:pPr defTabSz="685800" fontAlgn="base">
              <a:lnSpc>
                <a:spcPct val="80000"/>
              </a:lnSpc>
              <a:spcBef>
                <a:spcPct val="0"/>
              </a:spcBef>
              <a:spcAft>
                <a:spcPct val="0"/>
              </a:spcAft>
            </a:pPr>
            <a:r>
              <a:rPr lang="en-US" sz="6000" b="1" kern="0" dirty="0">
                <a:solidFill>
                  <a:schemeClr val="bg1"/>
                </a:solidFill>
              </a:rPr>
              <a:t>FNPP</a:t>
            </a:r>
            <a:endParaRPr lang="ru-RU" sz="3000" b="1" kern="0" dirty="0">
              <a:solidFill>
                <a:schemeClr val="bg1"/>
              </a:solidFill>
            </a:endParaRPr>
          </a:p>
        </p:txBody>
      </p:sp>
      <p:sp>
        <p:nvSpPr>
          <p:cNvPr id="5" name="Прямоугольник 4"/>
          <p:cNvSpPr/>
          <p:nvPr/>
        </p:nvSpPr>
        <p:spPr>
          <a:xfrm>
            <a:off x="2589271" y="2081332"/>
            <a:ext cx="2779175" cy="646331"/>
          </a:xfrm>
          <a:prstGeom prst="rect">
            <a:avLst/>
          </a:prstGeom>
        </p:spPr>
        <p:txBody>
          <a:bodyPr wrap="square">
            <a:spAutoFit/>
          </a:bodyPr>
          <a:lstStyle/>
          <a:p>
            <a:pPr marL="0" lvl="2">
              <a:spcAft>
                <a:spcPts val="338"/>
              </a:spcAft>
              <a:buClr>
                <a:srgbClr val="002960"/>
              </a:buClr>
            </a:pPr>
            <a:r>
              <a:rPr lang="en-US" dirty="0">
                <a:solidFill>
                  <a:schemeClr val="bg1"/>
                </a:solidFill>
              </a:rPr>
              <a:t>THE FIRST-OF-A-KIND PROJECT </a:t>
            </a:r>
            <a:endParaRPr lang="ru-RU" dirty="0">
              <a:solidFill>
                <a:schemeClr val="bg1"/>
              </a:solidFill>
            </a:endParaRPr>
          </a:p>
        </p:txBody>
      </p:sp>
      <p:grpSp>
        <p:nvGrpSpPr>
          <p:cNvPr id="10" name="Группа 9"/>
          <p:cNvGrpSpPr/>
          <p:nvPr/>
        </p:nvGrpSpPr>
        <p:grpSpPr>
          <a:xfrm>
            <a:off x="464433" y="301509"/>
            <a:ext cx="701703" cy="359012"/>
            <a:chOff x="852488" y="1852613"/>
            <a:chExt cx="1501775" cy="768350"/>
          </a:xfrm>
          <a:solidFill>
            <a:schemeClr val="tx2"/>
          </a:solidFill>
        </p:grpSpPr>
        <p:sp>
          <p:nvSpPr>
            <p:cNvPr id="11" name="Freeform 113"/>
            <p:cNvSpPr>
              <a:spLocks noEditPoints="1"/>
            </p:cNvSpPr>
            <p:nvPr/>
          </p:nvSpPr>
          <p:spPr bwMode="auto">
            <a:xfrm>
              <a:off x="865188" y="1862138"/>
              <a:ext cx="1235075" cy="425450"/>
            </a:xfrm>
            <a:custGeom>
              <a:avLst/>
              <a:gdLst>
                <a:gd name="T0" fmla="*/ 746 w 778"/>
                <a:gd name="T1" fmla="*/ 252 h 268"/>
                <a:gd name="T2" fmla="*/ 778 w 778"/>
                <a:gd name="T3" fmla="*/ 210 h 268"/>
                <a:gd name="T4" fmla="*/ 716 w 778"/>
                <a:gd name="T5" fmla="*/ 182 h 268"/>
                <a:gd name="T6" fmla="*/ 514 w 778"/>
                <a:gd name="T7" fmla="*/ 150 h 268"/>
                <a:gd name="T8" fmla="*/ 500 w 778"/>
                <a:gd name="T9" fmla="*/ 0 h 268"/>
                <a:gd name="T10" fmla="*/ 468 w 778"/>
                <a:gd name="T11" fmla="*/ 14 h 268"/>
                <a:gd name="T12" fmla="*/ 432 w 778"/>
                <a:gd name="T13" fmla="*/ 12 h 268"/>
                <a:gd name="T14" fmla="*/ 424 w 778"/>
                <a:gd name="T15" fmla="*/ 88 h 268"/>
                <a:gd name="T16" fmla="*/ 248 w 778"/>
                <a:gd name="T17" fmla="*/ 64 h 268"/>
                <a:gd name="T18" fmla="*/ 182 w 778"/>
                <a:gd name="T19" fmla="*/ 88 h 268"/>
                <a:gd name="T20" fmla="*/ 420 w 778"/>
                <a:gd name="T21" fmla="*/ 124 h 268"/>
                <a:gd name="T22" fmla="*/ 418 w 778"/>
                <a:gd name="T23" fmla="*/ 134 h 268"/>
                <a:gd name="T24" fmla="*/ 258 w 778"/>
                <a:gd name="T25" fmla="*/ 108 h 268"/>
                <a:gd name="T26" fmla="*/ 168 w 778"/>
                <a:gd name="T27" fmla="*/ 94 h 268"/>
                <a:gd name="T28" fmla="*/ 144 w 778"/>
                <a:gd name="T29" fmla="*/ 90 h 268"/>
                <a:gd name="T30" fmla="*/ 0 w 778"/>
                <a:gd name="T31" fmla="*/ 150 h 268"/>
                <a:gd name="T32" fmla="*/ 650 w 778"/>
                <a:gd name="T33" fmla="*/ 268 h 268"/>
                <a:gd name="T34" fmla="*/ 746 w 778"/>
                <a:gd name="T35" fmla="*/ 252 h 268"/>
                <a:gd name="T36" fmla="*/ 462 w 778"/>
                <a:gd name="T37" fmla="*/ 140 h 268"/>
                <a:gd name="T38" fmla="*/ 462 w 778"/>
                <a:gd name="T39" fmla="*/ 194 h 268"/>
                <a:gd name="T40" fmla="*/ 180 w 778"/>
                <a:gd name="T41" fmla="*/ 144 h 268"/>
                <a:gd name="T42" fmla="*/ 180 w 778"/>
                <a:gd name="T43" fmla="*/ 108 h 268"/>
                <a:gd name="T44" fmla="*/ 418 w 778"/>
                <a:gd name="T45" fmla="*/ 146 h 268"/>
                <a:gd name="T46" fmla="*/ 430 w 778"/>
                <a:gd name="T47" fmla="*/ 146 h 268"/>
                <a:gd name="T48" fmla="*/ 430 w 778"/>
                <a:gd name="T49" fmla="*/ 136 h 268"/>
                <a:gd name="T50" fmla="*/ 430 w 778"/>
                <a:gd name="T51" fmla="*/ 134 h 268"/>
                <a:gd name="T52" fmla="*/ 432 w 778"/>
                <a:gd name="T53" fmla="*/ 126 h 268"/>
                <a:gd name="T54" fmla="*/ 436 w 778"/>
                <a:gd name="T55" fmla="*/ 90 h 268"/>
                <a:gd name="T56" fmla="*/ 442 w 778"/>
                <a:gd name="T57" fmla="*/ 24 h 268"/>
                <a:gd name="T58" fmla="*/ 462 w 778"/>
                <a:gd name="T59" fmla="*/ 26 h 268"/>
                <a:gd name="T60" fmla="*/ 462 w 778"/>
                <a:gd name="T61" fmla="*/ 140 h 268"/>
                <a:gd name="T62" fmla="*/ 474 w 778"/>
                <a:gd name="T63" fmla="*/ 186 h 268"/>
                <a:gd name="T64" fmla="*/ 474 w 778"/>
                <a:gd name="T65" fmla="*/ 142 h 268"/>
                <a:gd name="T66" fmla="*/ 474 w 778"/>
                <a:gd name="T67" fmla="*/ 26 h 268"/>
                <a:gd name="T68" fmla="*/ 490 w 778"/>
                <a:gd name="T69" fmla="*/ 18 h 268"/>
                <a:gd name="T70" fmla="*/ 502 w 778"/>
                <a:gd name="T71" fmla="*/ 148 h 268"/>
                <a:gd name="T72" fmla="*/ 504 w 778"/>
                <a:gd name="T73" fmla="*/ 162 h 268"/>
                <a:gd name="T74" fmla="*/ 474 w 778"/>
                <a:gd name="T75" fmla="*/ 18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8" h="268">
                  <a:moveTo>
                    <a:pt x="746" y="252"/>
                  </a:moveTo>
                  <a:lnTo>
                    <a:pt x="778" y="210"/>
                  </a:lnTo>
                  <a:lnTo>
                    <a:pt x="716" y="182"/>
                  </a:lnTo>
                  <a:lnTo>
                    <a:pt x="514" y="150"/>
                  </a:lnTo>
                  <a:lnTo>
                    <a:pt x="500" y="0"/>
                  </a:lnTo>
                  <a:lnTo>
                    <a:pt x="468" y="14"/>
                  </a:lnTo>
                  <a:lnTo>
                    <a:pt x="432" y="12"/>
                  </a:lnTo>
                  <a:lnTo>
                    <a:pt x="424" y="88"/>
                  </a:lnTo>
                  <a:lnTo>
                    <a:pt x="248" y="64"/>
                  </a:lnTo>
                  <a:lnTo>
                    <a:pt x="182" y="88"/>
                  </a:lnTo>
                  <a:lnTo>
                    <a:pt x="420" y="124"/>
                  </a:lnTo>
                  <a:lnTo>
                    <a:pt x="418" y="134"/>
                  </a:lnTo>
                  <a:lnTo>
                    <a:pt x="258" y="108"/>
                  </a:lnTo>
                  <a:lnTo>
                    <a:pt x="168" y="94"/>
                  </a:lnTo>
                  <a:lnTo>
                    <a:pt x="144" y="90"/>
                  </a:lnTo>
                  <a:lnTo>
                    <a:pt x="0" y="150"/>
                  </a:lnTo>
                  <a:lnTo>
                    <a:pt x="650" y="268"/>
                  </a:lnTo>
                  <a:lnTo>
                    <a:pt x="746" y="252"/>
                  </a:lnTo>
                  <a:close/>
                  <a:moveTo>
                    <a:pt x="462" y="140"/>
                  </a:moveTo>
                  <a:lnTo>
                    <a:pt x="462" y="194"/>
                  </a:lnTo>
                  <a:lnTo>
                    <a:pt x="180" y="144"/>
                  </a:lnTo>
                  <a:lnTo>
                    <a:pt x="180" y="108"/>
                  </a:lnTo>
                  <a:lnTo>
                    <a:pt x="418" y="146"/>
                  </a:lnTo>
                  <a:lnTo>
                    <a:pt x="430" y="146"/>
                  </a:lnTo>
                  <a:lnTo>
                    <a:pt x="430" y="136"/>
                  </a:lnTo>
                  <a:lnTo>
                    <a:pt x="430" y="134"/>
                  </a:lnTo>
                  <a:lnTo>
                    <a:pt x="432" y="126"/>
                  </a:lnTo>
                  <a:lnTo>
                    <a:pt x="436" y="90"/>
                  </a:lnTo>
                  <a:lnTo>
                    <a:pt x="442" y="24"/>
                  </a:lnTo>
                  <a:lnTo>
                    <a:pt x="462" y="26"/>
                  </a:lnTo>
                  <a:lnTo>
                    <a:pt x="462" y="140"/>
                  </a:lnTo>
                  <a:close/>
                  <a:moveTo>
                    <a:pt x="474" y="186"/>
                  </a:moveTo>
                  <a:lnTo>
                    <a:pt x="474" y="142"/>
                  </a:lnTo>
                  <a:lnTo>
                    <a:pt x="474" y="26"/>
                  </a:lnTo>
                  <a:lnTo>
                    <a:pt x="490" y="18"/>
                  </a:lnTo>
                  <a:lnTo>
                    <a:pt x="502" y="148"/>
                  </a:lnTo>
                  <a:lnTo>
                    <a:pt x="504" y="162"/>
                  </a:lnTo>
                  <a:lnTo>
                    <a:pt x="474"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ru-RU" sz="1013"/>
            </a:p>
          </p:txBody>
        </p:sp>
        <p:sp>
          <p:nvSpPr>
            <p:cNvPr id="13" name="Freeform 114"/>
            <p:cNvSpPr>
              <a:spLocks noEditPoints="1"/>
            </p:cNvSpPr>
            <p:nvPr/>
          </p:nvSpPr>
          <p:spPr bwMode="auto">
            <a:xfrm>
              <a:off x="1906588" y="2281238"/>
              <a:ext cx="136525" cy="196850"/>
            </a:xfrm>
            <a:custGeom>
              <a:avLst/>
              <a:gdLst>
                <a:gd name="T0" fmla="*/ 0 w 86"/>
                <a:gd name="T1" fmla="*/ 14 h 124"/>
                <a:gd name="T2" fmla="*/ 0 w 86"/>
                <a:gd name="T3" fmla="*/ 124 h 124"/>
                <a:gd name="T4" fmla="*/ 86 w 86"/>
                <a:gd name="T5" fmla="*/ 104 h 124"/>
                <a:gd name="T6" fmla="*/ 86 w 86"/>
                <a:gd name="T7" fmla="*/ 0 h 124"/>
                <a:gd name="T8" fmla="*/ 0 w 86"/>
                <a:gd name="T9" fmla="*/ 14 h 124"/>
                <a:gd name="T10" fmla="*/ 74 w 86"/>
                <a:gd name="T11" fmla="*/ 96 h 124"/>
                <a:gd name="T12" fmla="*/ 12 w 86"/>
                <a:gd name="T13" fmla="*/ 110 h 124"/>
                <a:gd name="T14" fmla="*/ 12 w 86"/>
                <a:gd name="T15" fmla="*/ 24 h 124"/>
                <a:gd name="T16" fmla="*/ 74 w 86"/>
                <a:gd name="T17" fmla="*/ 14 h 124"/>
                <a:gd name="T18" fmla="*/ 74 w 86"/>
                <a:gd name="T19" fmla="*/ 9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24">
                  <a:moveTo>
                    <a:pt x="0" y="14"/>
                  </a:moveTo>
                  <a:lnTo>
                    <a:pt x="0" y="124"/>
                  </a:lnTo>
                  <a:lnTo>
                    <a:pt x="86" y="104"/>
                  </a:lnTo>
                  <a:lnTo>
                    <a:pt x="86" y="0"/>
                  </a:lnTo>
                  <a:lnTo>
                    <a:pt x="0" y="14"/>
                  </a:lnTo>
                  <a:close/>
                  <a:moveTo>
                    <a:pt x="74" y="96"/>
                  </a:moveTo>
                  <a:lnTo>
                    <a:pt x="12" y="110"/>
                  </a:lnTo>
                  <a:lnTo>
                    <a:pt x="12" y="24"/>
                  </a:lnTo>
                  <a:lnTo>
                    <a:pt x="74" y="14"/>
                  </a:lnTo>
                  <a:lnTo>
                    <a:pt x="74"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ru-RU" sz="1013"/>
            </a:p>
          </p:txBody>
        </p:sp>
        <p:sp>
          <p:nvSpPr>
            <p:cNvPr id="14" name="Freeform 115"/>
            <p:cNvSpPr>
              <a:spLocks noEditPoints="1"/>
            </p:cNvSpPr>
            <p:nvPr/>
          </p:nvSpPr>
          <p:spPr bwMode="auto">
            <a:xfrm>
              <a:off x="2052638" y="2211388"/>
              <a:ext cx="50800" cy="234950"/>
            </a:xfrm>
            <a:custGeom>
              <a:avLst/>
              <a:gdLst>
                <a:gd name="T0" fmla="*/ 0 w 32"/>
                <a:gd name="T1" fmla="*/ 148 h 148"/>
                <a:gd name="T2" fmla="*/ 32 w 32"/>
                <a:gd name="T3" fmla="*/ 106 h 148"/>
                <a:gd name="T4" fmla="*/ 32 w 32"/>
                <a:gd name="T5" fmla="*/ 0 h 148"/>
                <a:gd name="T6" fmla="*/ 0 w 32"/>
                <a:gd name="T7" fmla="*/ 44 h 148"/>
                <a:gd name="T8" fmla="*/ 0 w 32"/>
                <a:gd name="T9" fmla="*/ 148 h 148"/>
                <a:gd name="T10" fmla="*/ 12 w 32"/>
                <a:gd name="T11" fmla="*/ 48 h 148"/>
                <a:gd name="T12" fmla="*/ 20 w 32"/>
                <a:gd name="T13" fmla="*/ 36 h 148"/>
                <a:gd name="T14" fmla="*/ 20 w 32"/>
                <a:gd name="T15" fmla="*/ 102 h 148"/>
                <a:gd name="T16" fmla="*/ 12 w 32"/>
                <a:gd name="T17" fmla="*/ 114 h 148"/>
                <a:gd name="T18" fmla="*/ 12 w 32"/>
                <a:gd name="T19" fmla="*/ 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48">
                  <a:moveTo>
                    <a:pt x="0" y="148"/>
                  </a:moveTo>
                  <a:lnTo>
                    <a:pt x="32" y="106"/>
                  </a:lnTo>
                  <a:lnTo>
                    <a:pt x="32" y="0"/>
                  </a:lnTo>
                  <a:lnTo>
                    <a:pt x="0" y="44"/>
                  </a:lnTo>
                  <a:lnTo>
                    <a:pt x="0" y="148"/>
                  </a:lnTo>
                  <a:close/>
                  <a:moveTo>
                    <a:pt x="12" y="48"/>
                  </a:moveTo>
                  <a:lnTo>
                    <a:pt x="20" y="36"/>
                  </a:lnTo>
                  <a:lnTo>
                    <a:pt x="20" y="102"/>
                  </a:lnTo>
                  <a:lnTo>
                    <a:pt x="12" y="114"/>
                  </a:lnTo>
                  <a:lnTo>
                    <a:pt x="12"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ru-RU" sz="1013"/>
            </a:p>
          </p:txBody>
        </p:sp>
        <p:sp>
          <p:nvSpPr>
            <p:cNvPr id="15" name="Freeform 116"/>
            <p:cNvSpPr>
              <a:spLocks noEditPoints="1"/>
            </p:cNvSpPr>
            <p:nvPr/>
          </p:nvSpPr>
          <p:spPr bwMode="auto">
            <a:xfrm>
              <a:off x="852488" y="2109788"/>
              <a:ext cx="1044575" cy="365125"/>
            </a:xfrm>
            <a:custGeom>
              <a:avLst/>
              <a:gdLst>
                <a:gd name="T0" fmla="*/ 658 w 658"/>
                <a:gd name="T1" fmla="*/ 120 h 230"/>
                <a:gd name="T2" fmla="*/ 0 w 658"/>
                <a:gd name="T3" fmla="*/ 0 h 230"/>
                <a:gd name="T4" fmla="*/ 0 w 658"/>
                <a:gd name="T5" fmla="*/ 110 h 230"/>
                <a:gd name="T6" fmla="*/ 658 w 658"/>
                <a:gd name="T7" fmla="*/ 230 h 230"/>
                <a:gd name="T8" fmla="*/ 658 w 658"/>
                <a:gd name="T9" fmla="*/ 120 h 230"/>
                <a:gd name="T10" fmla="*/ 646 w 658"/>
                <a:gd name="T11" fmla="*/ 216 h 230"/>
                <a:gd name="T12" fmla="*/ 12 w 658"/>
                <a:gd name="T13" fmla="*/ 100 h 230"/>
                <a:gd name="T14" fmla="*/ 12 w 658"/>
                <a:gd name="T15" fmla="*/ 14 h 230"/>
                <a:gd name="T16" fmla="*/ 646 w 658"/>
                <a:gd name="T17" fmla="*/ 130 h 230"/>
                <a:gd name="T18" fmla="*/ 646 w 658"/>
                <a:gd name="T19" fmla="*/ 2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8" h="230">
                  <a:moveTo>
                    <a:pt x="658" y="120"/>
                  </a:moveTo>
                  <a:lnTo>
                    <a:pt x="0" y="0"/>
                  </a:lnTo>
                  <a:lnTo>
                    <a:pt x="0" y="110"/>
                  </a:lnTo>
                  <a:lnTo>
                    <a:pt x="658" y="230"/>
                  </a:lnTo>
                  <a:lnTo>
                    <a:pt x="658" y="120"/>
                  </a:lnTo>
                  <a:close/>
                  <a:moveTo>
                    <a:pt x="646" y="216"/>
                  </a:moveTo>
                  <a:lnTo>
                    <a:pt x="12" y="100"/>
                  </a:lnTo>
                  <a:lnTo>
                    <a:pt x="12" y="14"/>
                  </a:lnTo>
                  <a:lnTo>
                    <a:pt x="646" y="130"/>
                  </a:lnTo>
                  <a:lnTo>
                    <a:pt x="646" y="2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ru-RU" sz="1013"/>
            </a:p>
          </p:txBody>
        </p:sp>
        <p:sp>
          <p:nvSpPr>
            <p:cNvPr id="16" name="Freeform 117"/>
            <p:cNvSpPr>
              <a:spLocks noEditPoints="1"/>
            </p:cNvSpPr>
            <p:nvPr/>
          </p:nvSpPr>
          <p:spPr bwMode="auto">
            <a:xfrm>
              <a:off x="852488" y="2306638"/>
              <a:ext cx="1501775" cy="314325"/>
            </a:xfrm>
            <a:custGeom>
              <a:avLst/>
              <a:gdLst>
                <a:gd name="T0" fmla="*/ 764 w 946"/>
                <a:gd name="T1" fmla="*/ 126 h 198"/>
                <a:gd name="T2" fmla="*/ 662 w 946"/>
                <a:gd name="T3" fmla="*/ 118 h 198"/>
                <a:gd name="T4" fmla="*/ 0 w 946"/>
                <a:gd name="T5" fmla="*/ 46 h 198"/>
                <a:gd name="T6" fmla="*/ 0 w 946"/>
                <a:gd name="T7" fmla="*/ 56 h 198"/>
                <a:gd name="T8" fmla="*/ 4 w 946"/>
                <a:gd name="T9" fmla="*/ 66 h 198"/>
                <a:gd name="T10" fmla="*/ 20 w 946"/>
                <a:gd name="T11" fmla="*/ 78 h 198"/>
                <a:gd name="T12" fmla="*/ 66 w 946"/>
                <a:gd name="T13" fmla="*/ 92 h 198"/>
                <a:gd name="T14" fmla="*/ 326 w 946"/>
                <a:gd name="T15" fmla="*/ 142 h 198"/>
                <a:gd name="T16" fmla="*/ 572 w 946"/>
                <a:gd name="T17" fmla="*/ 186 h 198"/>
                <a:gd name="T18" fmla="*/ 602 w 946"/>
                <a:gd name="T19" fmla="*/ 192 h 198"/>
                <a:gd name="T20" fmla="*/ 696 w 946"/>
                <a:gd name="T21" fmla="*/ 198 h 198"/>
                <a:gd name="T22" fmla="*/ 730 w 946"/>
                <a:gd name="T23" fmla="*/ 196 h 198"/>
                <a:gd name="T24" fmla="*/ 792 w 946"/>
                <a:gd name="T25" fmla="*/ 188 h 198"/>
                <a:gd name="T26" fmla="*/ 842 w 946"/>
                <a:gd name="T27" fmla="*/ 174 h 198"/>
                <a:gd name="T28" fmla="*/ 880 w 946"/>
                <a:gd name="T29" fmla="*/ 158 h 198"/>
                <a:gd name="T30" fmla="*/ 908 w 946"/>
                <a:gd name="T31" fmla="*/ 138 h 198"/>
                <a:gd name="T32" fmla="*/ 936 w 946"/>
                <a:gd name="T33" fmla="*/ 114 h 198"/>
                <a:gd name="T34" fmla="*/ 946 w 946"/>
                <a:gd name="T35" fmla="*/ 98 h 198"/>
                <a:gd name="T36" fmla="*/ 934 w 946"/>
                <a:gd name="T37" fmla="*/ 104 h 198"/>
                <a:gd name="T38" fmla="*/ 874 w 946"/>
                <a:gd name="T39" fmla="*/ 118 h 198"/>
                <a:gd name="T40" fmla="*/ 764 w 946"/>
                <a:gd name="T41" fmla="*/ 126 h 198"/>
                <a:gd name="T42" fmla="*/ 696 w 946"/>
                <a:gd name="T43" fmla="*/ 186 h 198"/>
                <a:gd name="T44" fmla="*/ 650 w 946"/>
                <a:gd name="T45" fmla="*/ 184 h 198"/>
                <a:gd name="T46" fmla="*/ 602 w 946"/>
                <a:gd name="T47" fmla="*/ 180 h 198"/>
                <a:gd name="T48" fmla="*/ 602 w 946"/>
                <a:gd name="T49" fmla="*/ 180 h 198"/>
                <a:gd name="T50" fmla="*/ 406 w 946"/>
                <a:gd name="T51" fmla="*/ 144 h 198"/>
                <a:gd name="T52" fmla="*/ 68 w 946"/>
                <a:gd name="T53" fmla="*/ 80 h 198"/>
                <a:gd name="T54" fmla="*/ 24 w 946"/>
                <a:gd name="T55" fmla="*/ 68 h 198"/>
                <a:gd name="T56" fmla="*/ 14 w 946"/>
                <a:gd name="T57" fmla="*/ 60 h 198"/>
                <a:gd name="T58" fmla="*/ 12 w 946"/>
                <a:gd name="T59" fmla="*/ 54 h 198"/>
                <a:gd name="T60" fmla="*/ 12 w 946"/>
                <a:gd name="T61" fmla="*/ 14 h 198"/>
                <a:gd name="T62" fmla="*/ 660 w 946"/>
                <a:gd name="T63" fmla="*/ 130 h 198"/>
                <a:gd name="T64" fmla="*/ 764 w 946"/>
                <a:gd name="T65" fmla="*/ 138 h 198"/>
                <a:gd name="T66" fmla="*/ 804 w 946"/>
                <a:gd name="T67" fmla="*/ 136 h 198"/>
                <a:gd name="T68" fmla="*/ 878 w 946"/>
                <a:gd name="T69" fmla="*/ 130 h 198"/>
                <a:gd name="T70" fmla="*/ 910 w 946"/>
                <a:gd name="T71" fmla="*/ 124 h 198"/>
                <a:gd name="T72" fmla="*/ 880 w 946"/>
                <a:gd name="T73" fmla="*/ 144 h 198"/>
                <a:gd name="T74" fmla="*/ 834 w 946"/>
                <a:gd name="T75" fmla="*/ 164 h 198"/>
                <a:gd name="T76" fmla="*/ 774 w 946"/>
                <a:gd name="T77" fmla="*/ 180 h 198"/>
                <a:gd name="T78" fmla="*/ 696 w 946"/>
                <a:gd name="T79"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6" h="198">
                  <a:moveTo>
                    <a:pt x="764" y="126"/>
                  </a:moveTo>
                  <a:lnTo>
                    <a:pt x="764" y="126"/>
                  </a:lnTo>
                  <a:lnTo>
                    <a:pt x="712" y="124"/>
                  </a:lnTo>
                  <a:lnTo>
                    <a:pt x="662" y="118"/>
                  </a:lnTo>
                  <a:lnTo>
                    <a:pt x="0" y="0"/>
                  </a:lnTo>
                  <a:lnTo>
                    <a:pt x="0" y="46"/>
                  </a:lnTo>
                  <a:lnTo>
                    <a:pt x="0" y="46"/>
                  </a:lnTo>
                  <a:lnTo>
                    <a:pt x="0" y="56"/>
                  </a:lnTo>
                  <a:lnTo>
                    <a:pt x="4" y="66"/>
                  </a:lnTo>
                  <a:lnTo>
                    <a:pt x="4" y="66"/>
                  </a:lnTo>
                  <a:lnTo>
                    <a:pt x="10" y="72"/>
                  </a:lnTo>
                  <a:lnTo>
                    <a:pt x="20" y="78"/>
                  </a:lnTo>
                  <a:lnTo>
                    <a:pt x="38" y="84"/>
                  </a:lnTo>
                  <a:lnTo>
                    <a:pt x="66" y="92"/>
                  </a:lnTo>
                  <a:lnTo>
                    <a:pt x="66" y="92"/>
                  </a:lnTo>
                  <a:lnTo>
                    <a:pt x="326" y="142"/>
                  </a:lnTo>
                  <a:lnTo>
                    <a:pt x="508" y="176"/>
                  </a:lnTo>
                  <a:lnTo>
                    <a:pt x="572" y="186"/>
                  </a:lnTo>
                  <a:lnTo>
                    <a:pt x="602" y="192"/>
                  </a:lnTo>
                  <a:lnTo>
                    <a:pt x="602" y="192"/>
                  </a:lnTo>
                  <a:lnTo>
                    <a:pt x="650" y="196"/>
                  </a:lnTo>
                  <a:lnTo>
                    <a:pt x="696" y="198"/>
                  </a:lnTo>
                  <a:lnTo>
                    <a:pt x="696" y="198"/>
                  </a:lnTo>
                  <a:lnTo>
                    <a:pt x="730" y="196"/>
                  </a:lnTo>
                  <a:lnTo>
                    <a:pt x="764" y="194"/>
                  </a:lnTo>
                  <a:lnTo>
                    <a:pt x="792" y="188"/>
                  </a:lnTo>
                  <a:lnTo>
                    <a:pt x="818" y="182"/>
                  </a:lnTo>
                  <a:lnTo>
                    <a:pt x="842" y="174"/>
                  </a:lnTo>
                  <a:lnTo>
                    <a:pt x="862" y="166"/>
                  </a:lnTo>
                  <a:lnTo>
                    <a:pt x="880" y="158"/>
                  </a:lnTo>
                  <a:lnTo>
                    <a:pt x="896" y="148"/>
                  </a:lnTo>
                  <a:lnTo>
                    <a:pt x="908" y="138"/>
                  </a:lnTo>
                  <a:lnTo>
                    <a:pt x="920" y="130"/>
                  </a:lnTo>
                  <a:lnTo>
                    <a:pt x="936" y="114"/>
                  </a:lnTo>
                  <a:lnTo>
                    <a:pt x="944" y="102"/>
                  </a:lnTo>
                  <a:lnTo>
                    <a:pt x="946" y="98"/>
                  </a:lnTo>
                  <a:lnTo>
                    <a:pt x="946" y="98"/>
                  </a:lnTo>
                  <a:lnTo>
                    <a:pt x="934" y="104"/>
                  </a:lnTo>
                  <a:lnTo>
                    <a:pt x="918" y="110"/>
                  </a:lnTo>
                  <a:lnTo>
                    <a:pt x="874" y="118"/>
                  </a:lnTo>
                  <a:lnTo>
                    <a:pt x="822" y="124"/>
                  </a:lnTo>
                  <a:lnTo>
                    <a:pt x="764" y="126"/>
                  </a:lnTo>
                  <a:lnTo>
                    <a:pt x="764" y="126"/>
                  </a:lnTo>
                  <a:close/>
                  <a:moveTo>
                    <a:pt x="696" y="186"/>
                  </a:moveTo>
                  <a:lnTo>
                    <a:pt x="696" y="186"/>
                  </a:lnTo>
                  <a:lnTo>
                    <a:pt x="650" y="184"/>
                  </a:lnTo>
                  <a:lnTo>
                    <a:pt x="602" y="180"/>
                  </a:lnTo>
                  <a:lnTo>
                    <a:pt x="602" y="180"/>
                  </a:lnTo>
                  <a:lnTo>
                    <a:pt x="602" y="180"/>
                  </a:lnTo>
                  <a:lnTo>
                    <a:pt x="602" y="180"/>
                  </a:lnTo>
                  <a:lnTo>
                    <a:pt x="540" y="170"/>
                  </a:lnTo>
                  <a:lnTo>
                    <a:pt x="406" y="144"/>
                  </a:lnTo>
                  <a:lnTo>
                    <a:pt x="68" y="80"/>
                  </a:lnTo>
                  <a:lnTo>
                    <a:pt x="68" y="80"/>
                  </a:lnTo>
                  <a:lnTo>
                    <a:pt x="40" y="74"/>
                  </a:lnTo>
                  <a:lnTo>
                    <a:pt x="24" y="68"/>
                  </a:lnTo>
                  <a:lnTo>
                    <a:pt x="18" y="64"/>
                  </a:lnTo>
                  <a:lnTo>
                    <a:pt x="14" y="60"/>
                  </a:lnTo>
                  <a:lnTo>
                    <a:pt x="14" y="60"/>
                  </a:lnTo>
                  <a:lnTo>
                    <a:pt x="12" y="54"/>
                  </a:lnTo>
                  <a:lnTo>
                    <a:pt x="12" y="46"/>
                  </a:lnTo>
                  <a:lnTo>
                    <a:pt x="12" y="14"/>
                  </a:lnTo>
                  <a:lnTo>
                    <a:pt x="660" y="130"/>
                  </a:lnTo>
                  <a:lnTo>
                    <a:pt x="660" y="130"/>
                  </a:lnTo>
                  <a:lnTo>
                    <a:pt x="710" y="136"/>
                  </a:lnTo>
                  <a:lnTo>
                    <a:pt x="764" y="138"/>
                  </a:lnTo>
                  <a:lnTo>
                    <a:pt x="764" y="138"/>
                  </a:lnTo>
                  <a:lnTo>
                    <a:pt x="804" y="136"/>
                  </a:lnTo>
                  <a:lnTo>
                    <a:pt x="842" y="134"/>
                  </a:lnTo>
                  <a:lnTo>
                    <a:pt x="878" y="130"/>
                  </a:lnTo>
                  <a:lnTo>
                    <a:pt x="910" y="124"/>
                  </a:lnTo>
                  <a:lnTo>
                    <a:pt x="910" y="124"/>
                  </a:lnTo>
                  <a:lnTo>
                    <a:pt x="896" y="134"/>
                  </a:lnTo>
                  <a:lnTo>
                    <a:pt x="880" y="144"/>
                  </a:lnTo>
                  <a:lnTo>
                    <a:pt x="858" y="154"/>
                  </a:lnTo>
                  <a:lnTo>
                    <a:pt x="834" y="164"/>
                  </a:lnTo>
                  <a:lnTo>
                    <a:pt x="806" y="174"/>
                  </a:lnTo>
                  <a:lnTo>
                    <a:pt x="774" y="180"/>
                  </a:lnTo>
                  <a:lnTo>
                    <a:pt x="738" y="184"/>
                  </a:lnTo>
                  <a:lnTo>
                    <a:pt x="696" y="186"/>
                  </a:lnTo>
                  <a:lnTo>
                    <a:pt x="696"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ru-RU" sz="1013"/>
            </a:p>
          </p:txBody>
        </p:sp>
        <p:sp>
          <p:nvSpPr>
            <p:cNvPr id="17" name="Freeform 118"/>
            <p:cNvSpPr>
              <a:spLocks/>
            </p:cNvSpPr>
            <p:nvPr/>
          </p:nvSpPr>
          <p:spPr bwMode="auto">
            <a:xfrm>
              <a:off x="1941513" y="2351088"/>
              <a:ext cx="409575" cy="139700"/>
            </a:xfrm>
            <a:custGeom>
              <a:avLst/>
              <a:gdLst>
                <a:gd name="T0" fmla="*/ 76 w 258"/>
                <a:gd name="T1" fmla="*/ 68 h 88"/>
                <a:gd name="T2" fmla="*/ 0 w 258"/>
                <a:gd name="T3" fmla="*/ 84 h 88"/>
                <a:gd name="T4" fmla="*/ 0 w 258"/>
                <a:gd name="T5" fmla="*/ 84 h 88"/>
                <a:gd name="T6" fmla="*/ 58 w 258"/>
                <a:gd name="T7" fmla="*/ 88 h 88"/>
                <a:gd name="T8" fmla="*/ 110 w 258"/>
                <a:gd name="T9" fmla="*/ 88 h 88"/>
                <a:gd name="T10" fmla="*/ 154 w 258"/>
                <a:gd name="T11" fmla="*/ 86 h 88"/>
                <a:gd name="T12" fmla="*/ 190 w 258"/>
                <a:gd name="T13" fmla="*/ 80 h 88"/>
                <a:gd name="T14" fmla="*/ 220 w 258"/>
                <a:gd name="T15" fmla="*/ 76 h 88"/>
                <a:gd name="T16" fmla="*/ 240 w 258"/>
                <a:gd name="T17" fmla="*/ 70 h 88"/>
                <a:gd name="T18" fmla="*/ 258 w 258"/>
                <a:gd name="T19" fmla="*/ 66 h 88"/>
                <a:gd name="T20" fmla="*/ 258 w 258"/>
                <a:gd name="T21" fmla="*/ 66 h 88"/>
                <a:gd name="T22" fmla="*/ 252 w 258"/>
                <a:gd name="T23" fmla="*/ 60 h 88"/>
                <a:gd name="T24" fmla="*/ 244 w 258"/>
                <a:gd name="T25" fmla="*/ 54 h 88"/>
                <a:gd name="T26" fmla="*/ 230 w 258"/>
                <a:gd name="T27" fmla="*/ 46 h 88"/>
                <a:gd name="T28" fmla="*/ 210 w 258"/>
                <a:gd name="T29" fmla="*/ 36 h 88"/>
                <a:gd name="T30" fmla="*/ 184 w 258"/>
                <a:gd name="T31" fmla="*/ 26 h 88"/>
                <a:gd name="T32" fmla="*/ 150 w 258"/>
                <a:gd name="T33" fmla="*/ 14 h 88"/>
                <a:gd name="T34" fmla="*/ 108 w 258"/>
                <a:gd name="T35" fmla="*/ 0 h 88"/>
                <a:gd name="T36" fmla="*/ 108 w 258"/>
                <a:gd name="T37" fmla="*/ 0 h 88"/>
                <a:gd name="T38" fmla="*/ 108 w 258"/>
                <a:gd name="T39" fmla="*/ 18 h 88"/>
                <a:gd name="T40" fmla="*/ 76 w 258"/>
                <a:gd name="T41" fmla="*/ 6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 h="88">
                  <a:moveTo>
                    <a:pt x="76" y="68"/>
                  </a:moveTo>
                  <a:lnTo>
                    <a:pt x="0" y="84"/>
                  </a:lnTo>
                  <a:lnTo>
                    <a:pt x="0" y="84"/>
                  </a:lnTo>
                  <a:lnTo>
                    <a:pt x="58" y="88"/>
                  </a:lnTo>
                  <a:lnTo>
                    <a:pt x="110" y="88"/>
                  </a:lnTo>
                  <a:lnTo>
                    <a:pt x="154" y="86"/>
                  </a:lnTo>
                  <a:lnTo>
                    <a:pt x="190" y="80"/>
                  </a:lnTo>
                  <a:lnTo>
                    <a:pt x="220" y="76"/>
                  </a:lnTo>
                  <a:lnTo>
                    <a:pt x="240" y="70"/>
                  </a:lnTo>
                  <a:lnTo>
                    <a:pt x="258" y="66"/>
                  </a:lnTo>
                  <a:lnTo>
                    <a:pt x="258" y="66"/>
                  </a:lnTo>
                  <a:lnTo>
                    <a:pt x="252" y="60"/>
                  </a:lnTo>
                  <a:lnTo>
                    <a:pt x="244" y="54"/>
                  </a:lnTo>
                  <a:lnTo>
                    <a:pt x="230" y="46"/>
                  </a:lnTo>
                  <a:lnTo>
                    <a:pt x="210" y="36"/>
                  </a:lnTo>
                  <a:lnTo>
                    <a:pt x="184" y="26"/>
                  </a:lnTo>
                  <a:lnTo>
                    <a:pt x="150" y="14"/>
                  </a:lnTo>
                  <a:lnTo>
                    <a:pt x="108" y="0"/>
                  </a:lnTo>
                  <a:lnTo>
                    <a:pt x="108" y="0"/>
                  </a:lnTo>
                  <a:lnTo>
                    <a:pt x="108" y="18"/>
                  </a:lnTo>
                  <a:lnTo>
                    <a:pt x="76" y="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ru-RU" sz="1013"/>
            </a:p>
          </p:txBody>
        </p:sp>
        <p:sp>
          <p:nvSpPr>
            <p:cNvPr id="18" name="Freeform 119"/>
            <p:cNvSpPr>
              <a:spLocks/>
            </p:cNvSpPr>
            <p:nvPr/>
          </p:nvSpPr>
          <p:spPr bwMode="auto">
            <a:xfrm>
              <a:off x="1554163" y="1852613"/>
              <a:ext cx="101600" cy="22225"/>
            </a:xfrm>
            <a:custGeom>
              <a:avLst/>
              <a:gdLst>
                <a:gd name="T0" fmla="*/ 64 w 64"/>
                <a:gd name="T1" fmla="*/ 2 h 14"/>
                <a:gd name="T2" fmla="*/ 30 w 64"/>
                <a:gd name="T3" fmla="*/ 0 h 14"/>
                <a:gd name="T4" fmla="*/ 0 w 64"/>
                <a:gd name="T5" fmla="*/ 12 h 14"/>
                <a:gd name="T6" fmla="*/ 34 w 64"/>
                <a:gd name="T7" fmla="*/ 14 h 14"/>
                <a:gd name="T8" fmla="*/ 64 w 64"/>
                <a:gd name="T9" fmla="*/ 2 h 14"/>
              </a:gdLst>
              <a:ahLst/>
              <a:cxnLst>
                <a:cxn ang="0">
                  <a:pos x="T0" y="T1"/>
                </a:cxn>
                <a:cxn ang="0">
                  <a:pos x="T2" y="T3"/>
                </a:cxn>
                <a:cxn ang="0">
                  <a:pos x="T4" y="T5"/>
                </a:cxn>
                <a:cxn ang="0">
                  <a:pos x="T6" y="T7"/>
                </a:cxn>
                <a:cxn ang="0">
                  <a:pos x="T8" y="T9"/>
                </a:cxn>
              </a:cxnLst>
              <a:rect l="0" t="0" r="r" b="b"/>
              <a:pathLst>
                <a:path w="64" h="14">
                  <a:moveTo>
                    <a:pt x="64" y="2"/>
                  </a:moveTo>
                  <a:lnTo>
                    <a:pt x="30" y="0"/>
                  </a:lnTo>
                  <a:lnTo>
                    <a:pt x="0" y="12"/>
                  </a:lnTo>
                  <a:lnTo>
                    <a:pt x="34" y="14"/>
                  </a:lnTo>
                  <a:lnTo>
                    <a:pt x="64"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ru-RU" sz="1013"/>
            </a:p>
          </p:txBody>
        </p:sp>
      </p:grpSp>
      <p:grpSp>
        <p:nvGrpSpPr>
          <p:cNvPr id="3" name="Группа 2"/>
          <p:cNvGrpSpPr/>
          <p:nvPr/>
        </p:nvGrpSpPr>
        <p:grpSpPr>
          <a:xfrm>
            <a:off x="3977934" y="3552980"/>
            <a:ext cx="6258009" cy="2828348"/>
            <a:chOff x="5303912" y="3212976"/>
            <a:chExt cx="8344012" cy="3771130"/>
          </a:xfrm>
        </p:grpSpPr>
        <p:sp>
          <p:nvSpPr>
            <p:cNvPr id="19" name="Параллелограмм 18"/>
            <p:cNvSpPr/>
            <p:nvPr/>
          </p:nvSpPr>
          <p:spPr>
            <a:xfrm>
              <a:off x="5447928" y="3970960"/>
              <a:ext cx="8199996" cy="3013146"/>
            </a:xfrm>
            <a:prstGeom prst="parallelogram">
              <a:avLst>
                <a:gd name="adj" fmla="val 44826"/>
              </a:avLst>
            </a:prstGeom>
            <a:solidFill>
              <a:schemeClr val="bg2">
                <a:alpha val="5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Прямоугольник 11"/>
            <p:cNvSpPr/>
            <p:nvPr/>
          </p:nvSpPr>
          <p:spPr>
            <a:xfrm>
              <a:off x="5303912" y="3527529"/>
              <a:ext cx="5129695" cy="455509"/>
            </a:xfrm>
            <a:prstGeom prst="rect">
              <a:avLst/>
            </a:prstGeom>
          </p:spPr>
          <p:txBody>
            <a:bodyPr wrap="square">
              <a:spAutoFit/>
            </a:bodyPr>
            <a:lstStyle/>
            <a:p>
              <a:pPr marL="0" lvl="1" algn="r" fontAlgn="base">
                <a:lnSpc>
                  <a:spcPct val="90000"/>
                </a:lnSpc>
                <a:spcBef>
                  <a:spcPct val="0"/>
                </a:spcBef>
                <a:spcAft>
                  <a:spcPct val="0"/>
                </a:spcAft>
              </a:pPr>
              <a:r>
                <a:rPr lang="fi-FI" kern="0" dirty="0">
                  <a:solidFill>
                    <a:schemeClr val="bg1"/>
                  </a:solidFill>
                  <a:latin typeface="Arial" panose="020B0604020202020204" pitchFamily="34" charset="0"/>
                </a:rPr>
                <a:t>COMMISSIONING DATE</a:t>
              </a:r>
              <a:r>
                <a:rPr lang="ru-RU" kern="0" dirty="0">
                  <a:solidFill>
                    <a:schemeClr val="bg1"/>
                  </a:solidFill>
                  <a:latin typeface="Arial" panose="020B0604020202020204" pitchFamily="34" charset="0"/>
                </a:rPr>
                <a:t>:</a:t>
              </a:r>
              <a:endParaRPr lang="ru-RU" kern="0" dirty="0">
                <a:solidFill>
                  <a:schemeClr val="bg1"/>
                </a:solidFill>
              </a:endParaRPr>
            </a:p>
          </p:txBody>
        </p:sp>
        <p:sp>
          <p:nvSpPr>
            <p:cNvPr id="7" name="TextBox 6"/>
            <p:cNvSpPr txBox="1"/>
            <p:nvPr/>
          </p:nvSpPr>
          <p:spPr>
            <a:xfrm>
              <a:off x="6240017" y="4295808"/>
              <a:ext cx="5400600" cy="2339101"/>
            </a:xfrm>
            <a:prstGeom prst="rect">
              <a:avLst/>
            </a:prstGeom>
            <a:noFill/>
          </p:spPr>
          <p:txBody>
            <a:bodyPr wrap="square" rtlCol="0">
              <a:spAutoFit/>
            </a:bodyPr>
            <a:lstStyle/>
            <a:p>
              <a:pPr algn="r"/>
              <a:r>
                <a:rPr lang="en-US" dirty="0">
                  <a:solidFill>
                    <a:schemeClr val="bg1"/>
                  </a:solidFill>
                </a:rPr>
                <a:t>After commissioning FNPP will replace aging power generating capacities providing electrical power to the city of Pevek, one of the major Arctic ports in the North-East of Russia</a:t>
              </a:r>
              <a:endParaRPr lang="ru-RU" dirty="0">
                <a:solidFill>
                  <a:schemeClr val="bg1"/>
                </a:solidFill>
              </a:endParaRPr>
            </a:p>
          </p:txBody>
        </p:sp>
        <p:sp>
          <p:nvSpPr>
            <p:cNvPr id="6" name="Прямоугольник 5"/>
            <p:cNvSpPr/>
            <p:nvPr/>
          </p:nvSpPr>
          <p:spPr>
            <a:xfrm>
              <a:off x="10322379" y="3212976"/>
              <a:ext cx="1502976" cy="800219"/>
            </a:xfrm>
            <a:prstGeom prst="rect">
              <a:avLst/>
            </a:prstGeom>
          </p:spPr>
          <p:txBody>
            <a:bodyPr wrap="none">
              <a:spAutoFit/>
            </a:bodyPr>
            <a:lstStyle/>
            <a:p>
              <a:r>
                <a:rPr lang="fi-FI" sz="3300" kern="0" dirty="0">
                  <a:solidFill>
                    <a:schemeClr val="bg1"/>
                  </a:solidFill>
                </a:rPr>
                <a:t>2019</a:t>
              </a:r>
              <a:endParaRPr lang="ru-RU" sz="3300" dirty="0">
                <a:solidFill>
                  <a:schemeClr val="bg1"/>
                </a:solidFill>
              </a:endParaRPr>
            </a:p>
          </p:txBody>
        </p:sp>
      </p:grpSp>
      <p:sp>
        <p:nvSpPr>
          <p:cNvPr id="21" name="Номер слайда 3"/>
          <p:cNvSpPr>
            <a:spLocks noGrp="1"/>
          </p:cNvSpPr>
          <p:nvPr>
            <p:ph type="sldNum" sz="quarter" idx="4294967295"/>
          </p:nvPr>
        </p:nvSpPr>
        <p:spPr>
          <a:xfrm>
            <a:off x="8260624" y="6448967"/>
            <a:ext cx="627185" cy="377825"/>
          </a:xfrm>
          <a:prstGeom prst="rect">
            <a:avLst/>
          </a:prstGeom>
        </p:spPr>
        <p:txBody>
          <a:bodyPr/>
          <a:lstStyle/>
          <a:p>
            <a:pPr algn="r" defTabSz="666976" fontAlgn="base">
              <a:spcBef>
                <a:spcPct val="0"/>
              </a:spcBef>
              <a:spcAft>
                <a:spcPct val="0"/>
              </a:spcAft>
              <a:defRPr/>
            </a:pPr>
            <a:r>
              <a:rPr lang="en-US" b="1" dirty="0">
                <a:solidFill>
                  <a:srgbClr val="003274"/>
                </a:solidFill>
                <a:latin typeface="Arial" pitchFamily="34" charset="0"/>
                <a:cs typeface="Arial" pitchFamily="34" charset="0"/>
                <a:sym typeface="Arial"/>
              </a:rPr>
              <a:t>16</a:t>
            </a:r>
            <a:endParaRPr lang="ru-RU" b="1" dirty="0">
              <a:solidFill>
                <a:srgbClr val="003274"/>
              </a:solidFill>
              <a:latin typeface="Arial" pitchFamily="34" charset="0"/>
              <a:cs typeface="Arial" pitchFamily="34" charset="0"/>
              <a:sym typeface="Arial"/>
            </a:endParaRPr>
          </a:p>
        </p:txBody>
      </p:sp>
    </p:spTree>
    <p:extLst>
      <p:ext uri="{BB962C8B-B14F-4D97-AF65-F5344CB8AC3E}">
        <p14:creationId xmlns:p14="http://schemas.microsoft.com/office/powerpoint/2010/main" val="1513367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en-US" dirty="0"/>
              <a:t>Thank you for your attention!</a:t>
            </a:r>
            <a:endParaRPr lang="ru-RU" dirty="0"/>
          </a:p>
        </p:txBody>
      </p:sp>
    </p:spTree>
    <p:extLst>
      <p:ext uri="{BB962C8B-B14F-4D97-AF65-F5344CB8AC3E}">
        <p14:creationId xmlns:p14="http://schemas.microsoft.com/office/powerpoint/2010/main" val="1424293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5cYXR_9dE.BD.sUymzEt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5cYXR_9dE.BD.sUymzE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5cYXR_9dE.BD.sUymzE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5cYXR_9dE.BD.sUymzEtA"/>
</p:tagLst>
</file>

<file path=ppt/tags/tag7.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eRpowPRT0mkGTz7sAQi9A"/>
</p:tagLst>
</file>

<file path=ppt/theme/theme1.xml><?xml version="1.0" encoding="utf-8"?>
<a:theme xmlns:a="http://schemas.openxmlformats.org/drawingml/2006/main" name="Rosatom_EN">
  <a:themeElements>
    <a:clrScheme name="RAOS">
      <a:dk1>
        <a:srgbClr val="191919"/>
      </a:dk1>
      <a:lt1>
        <a:srgbClr val="FFFFFF"/>
      </a:lt1>
      <a:dk2>
        <a:srgbClr val="003274"/>
      </a:dk2>
      <a:lt2>
        <a:srgbClr val="025EA1"/>
      </a:lt2>
      <a:accent1>
        <a:srgbClr val="4596D1"/>
      </a:accent1>
      <a:accent2>
        <a:srgbClr val="16A685"/>
      </a:accent2>
      <a:accent3>
        <a:srgbClr val="FFFFFF"/>
      </a:accent3>
      <a:accent4>
        <a:srgbClr val="3BA0BB"/>
      </a:accent4>
      <a:accent5>
        <a:srgbClr val="8EC13F"/>
      </a:accent5>
      <a:accent6>
        <a:srgbClr val="3E87BD"/>
      </a:accent6>
      <a:hlink>
        <a:srgbClr val="4596D1"/>
      </a:hlink>
      <a:folHlink>
        <a:srgbClr val="00327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9525">
          <a:solidFill>
            <a:schemeClr val="tx1">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8CB408E0B0A046B00E2332777C42F3" ma:contentTypeVersion="2" ma:contentTypeDescription="Create a new document." ma:contentTypeScope="" ma:versionID="f5bd7d40f84a5ef162b14f8aef1e01fe">
  <xsd:schema xmlns:xsd="http://www.w3.org/2001/XMLSchema" xmlns:xs="http://www.w3.org/2001/XMLSchema" xmlns:p="http://schemas.microsoft.com/office/2006/metadata/properties" xmlns:ns2="3d196190-de7d-4704-bac1-0965097ba6b7" xmlns:ns3="2169ba21-dcb0-4b6f-a629-00f07f34de95" targetNamespace="http://schemas.microsoft.com/office/2006/metadata/properties" ma:root="true" ma:fieldsID="d6f80bbe08a5a632fffbf39e5afe8a41" ns2:_="" ns3:_="">
    <xsd:import namespace="3d196190-de7d-4704-bac1-0965097ba6b7"/>
    <xsd:import namespace="2169ba21-dcb0-4b6f-a629-00f07f34de95"/>
    <xsd:element name="properties">
      <xsd:complexType>
        <xsd:sequence>
          <xsd:element name="documentManagement">
            <xsd:complexType>
              <xsd:all>
                <xsd:element ref="ns2:_x0428__x0430__x0431__x043b__x043e__x043d__x044b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96190-de7d-4704-bac1-0965097ba6b7" elementFormDefault="qualified">
    <xsd:import namespace="http://schemas.microsoft.com/office/2006/documentManagement/types"/>
    <xsd:import namespace="http://schemas.microsoft.com/office/infopath/2007/PartnerControls"/>
    <xsd:element name="_x0428__x0430__x0431__x043b__x043e__x043d__x044b_" ma:index="8" nillable="true" ma:displayName="Шаблоны" ma:default="Шаблоны" ma:format="Dropdown" ma:internalName="_x0428__x0430__x0431__x043b__x043e__x043d__x044b_">
      <xsd:simpleType>
        <xsd:restriction base="dms:Choice">
          <xsd:enumeration value="Шаблоны"/>
          <xsd:enumeration value="Наборы заготовок"/>
          <xsd:enumeration value="Инструкция"/>
        </xsd:restriction>
      </xsd:simpleType>
    </xsd:element>
  </xsd:schema>
  <xsd:schema xmlns:xsd="http://www.w3.org/2001/XMLSchema" xmlns:xs="http://www.w3.org/2001/XMLSchema" xmlns:dms="http://schemas.microsoft.com/office/2006/documentManagement/types" xmlns:pc="http://schemas.microsoft.com/office/infopath/2007/PartnerControls" targetNamespace="2169ba21-dcb0-4b6f-a629-00f07f34de95"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428__x0430__x0431__x043b__x043e__x043d__x044b_ xmlns="3d196190-de7d-4704-bac1-0965097ba6b7">Шаблоны</_x0428__x0430__x0431__x043b__x043e__x043d__x044b_>
  </documentManagement>
</p:properties>
</file>

<file path=customXml/itemProps1.xml><?xml version="1.0" encoding="utf-8"?>
<ds:datastoreItem xmlns:ds="http://schemas.openxmlformats.org/officeDocument/2006/customXml" ds:itemID="{48C7BAC2-E648-4DD9-B296-9B2279D35E09}">
  <ds:schemaRefs>
    <ds:schemaRef ds:uri="http://schemas.microsoft.com/sharepoint/v3/contenttype/forms"/>
  </ds:schemaRefs>
</ds:datastoreItem>
</file>

<file path=customXml/itemProps2.xml><?xml version="1.0" encoding="utf-8"?>
<ds:datastoreItem xmlns:ds="http://schemas.openxmlformats.org/officeDocument/2006/customXml" ds:itemID="{A4666A2F-B1B0-4FE5-9636-5C1700F4B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96190-de7d-4704-bac1-0965097ba6b7"/>
    <ds:schemaRef ds:uri="2169ba21-dcb0-4b6f-a629-00f07f34de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BA7FD1-517F-4C3B-BBBB-1E7DEDB19F8B}">
  <ds:schemaRefs>
    <ds:schemaRef ds:uri="http://schemas.microsoft.com/office/infopath/2007/PartnerControls"/>
    <ds:schemaRef ds:uri="2169ba21-dcb0-4b6f-a629-00f07f34de95"/>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3d196190-de7d-4704-bac1-0965097ba6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35564</TotalTime>
  <Words>394</Words>
  <Application>Microsoft Office PowerPoint</Application>
  <PresentationFormat>On-screen Show (4:3)</PresentationFormat>
  <Paragraphs>160</Paragraphs>
  <Slides>9</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Roboto Light</vt:lpstr>
      <vt:lpstr>Rosatom_EN</vt:lpstr>
      <vt:lpstr>think-cell Slide</vt:lpstr>
      <vt:lpstr> Rosatom: market solutions for EU customers  </vt:lpstr>
      <vt:lpstr>ROSATOM: Energy Major with Global Outreach</vt:lpstr>
      <vt:lpstr>Rosatom Integrated Offer</vt:lpstr>
      <vt:lpstr>Rosatom references: Global VVER Fleet</vt:lpstr>
      <vt:lpstr>PowerPoint Presentation</vt:lpstr>
      <vt:lpstr>IMPLEMENTING VARIOUS MODELS: FLEXIBILITY FOR PROJECTS</vt:lpstr>
      <vt:lpstr>PowerPoint Presentation</vt:lpstr>
      <vt:lpstr>World’s first floating nuclear power plant FNPP Akademik Lomonosov</vt:lpstr>
      <vt:lpstr>Thank you for your attention!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Ilya Solovyev</cp:lastModifiedBy>
  <cp:revision>2402</cp:revision>
  <cp:lastPrinted>2019-02-13T08:13:46Z</cp:lastPrinted>
  <dcterms:created xsi:type="dcterms:W3CDTF">2016-02-25T07:17:59Z</dcterms:created>
  <dcterms:modified xsi:type="dcterms:W3CDTF">2019-05-17T05:46:39Z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0x010100468CB408E0B0A046B00E2332777C42F3</vt:lpwstr>
  </property>
</Properties>
</file>