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5" r:id="rId5"/>
    <p:sldId id="266" r:id="rId6"/>
    <p:sldId id="267" r:id="rId7"/>
    <p:sldId id="263" r:id="rId8"/>
    <p:sldId id="264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4" autoAdjust="0"/>
    <p:restoredTop sz="99338" autoAdjust="0"/>
  </p:normalViewPr>
  <p:slideViewPr>
    <p:cSldViewPr>
      <p:cViewPr>
        <p:scale>
          <a:sx n="100" d="100"/>
          <a:sy n="100" d="100"/>
        </p:scale>
        <p:origin x="-33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12ED9B-2C69-4241-82A1-22715E49F54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BA63FA-1A3D-49F5-8B26-51060DEAD268}">
      <dgm:prSet phldrT="[Text]"/>
      <dgm:spPr/>
      <dgm:t>
        <a:bodyPr/>
        <a:lstStyle/>
        <a:p>
          <a:r>
            <a:rPr lang="bg-BG"/>
            <a:t>финансови застраховки и заеми</a:t>
          </a:r>
          <a:endParaRPr lang="en-US"/>
        </a:p>
      </dgm:t>
    </dgm:pt>
    <dgm:pt modelId="{18538922-F4CD-4B84-A145-DCE031B333F5}" type="parTrans" cxnId="{F90F4459-8E8D-4C2B-93D4-8B0A034B0193}">
      <dgm:prSet/>
      <dgm:spPr/>
      <dgm:t>
        <a:bodyPr/>
        <a:lstStyle/>
        <a:p>
          <a:endParaRPr lang="en-US"/>
        </a:p>
      </dgm:t>
    </dgm:pt>
    <dgm:pt modelId="{7D6C9F5C-DCB6-4321-8F7E-E3FE6DBADBB7}" type="sibTrans" cxnId="{F90F4459-8E8D-4C2B-93D4-8B0A034B0193}">
      <dgm:prSet/>
      <dgm:spPr/>
      <dgm:t>
        <a:bodyPr/>
        <a:lstStyle/>
        <a:p>
          <a:endParaRPr lang="en-US"/>
        </a:p>
      </dgm:t>
    </dgm:pt>
    <dgm:pt modelId="{B695A9AC-1D0C-4623-BA18-072101CA4E62}">
      <dgm:prSet phldrT="[Text]"/>
      <dgm:spPr/>
      <dgm:t>
        <a:bodyPr/>
        <a:lstStyle/>
        <a:p>
          <a:r>
            <a:rPr lang="bg-BG"/>
            <a:t>собствено участие</a:t>
          </a:r>
          <a:endParaRPr lang="en-US"/>
        </a:p>
      </dgm:t>
    </dgm:pt>
    <dgm:pt modelId="{D2ADCF81-442F-40FD-887D-13635EC88D31}" type="parTrans" cxnId="{119887A5-AFAD-4331-800C-CCA89EB97E52}">
      <dgm:prSet/>
      <dgm:spPr/>
      <dgm:t>
        <a:bodyPr/>
        <a:lstStyle/>
        <a:p>
          <a:endParaRPr lang="en-US"/>
        </a:p>
      </dgm:t>
    </dgm:pt>
    <dgm:pt modelId="{D34DD8F3-92F8-41C9-A90F-A2934FE24A28}" type="sibTrans" cxnId="{119887A5-AFAD-4331-800C-CCA89EB97E52}">
      <dgm:prSet/>
      <dgm:spPr/>
      <dgm:t>
        <a:bodyPr/>
        <a:lstStyle/>
        <a:p>
          <a:endParaRPr lang="en-US"/>
        </a:p>
      </dgm:t>
    </dgm:pt>
    <dgm:pt modelId="{B54231D4-B2F3-486D-BDE8-5759551AFCC9}">
      <dgm:prSet phldrT="[Text]"/>
      <dgm:spPr/>
      <dgm:t>
        <a:bodyPr/>
        <a:lstStyle/>
        <a:p>
          <a:r>
            <a:rPr lang="bg-BG"/>
            <a:t>изкупуване на електрическата енергия</a:t>
          </a:r>
          <a:endParaRPr lang="en-US"/>
        </a:p>
      </dgm:t>
    </dgm:pt>
    <dgm:pt modelId="{2A52B00C-C309-4CBA-8DDD-4B7E4AE42F93}" type="parTrans" cxnId="{D8B2C120-00B1-4D56-AF2C-A8F836D74486}">
      <dgm:prSet/>
      <dgm:spPr/>
      <dgm:t>
        <a:bodyPr/>
        <a:lstStyle/>
        <a:p>
          <a:endParaRPr lang="en-US"/>
        </a:p>
      </dgm:t>
    </dgm:pt>
    <dgm:pt modelId="{5662A8EF-FD20-4227-B0E8-1F533C1BB2AE}" type="sibTrans" cxnId="{D8B2C120-00B1-4D56-AF2C-A8F836D74486}">
      <dgm:prSet/>
      <dgm:spPr/>
      <dgm:t>
        <a:bodyPr/>
        <a:lstStyle/>
        <a:p>
          <a:endParaRPr lang="en-US"/>
        </a:p>
      </dgm:t>
    </dgm:pt>
    <dgm:pt modelId="{AB88F40E-E2C7-4A53-8F74-EDE6D539391D}">
      <dgm:prSet phldrT="[Text]"/>
      <dgm:spPr/>
      <dgm:t>
        <a:bodyPr/>
        <a:lstStyle/>
        <a:p>
          <a:r>
            <a:rPr lang="bg-BG"/>
            <a:t>Изграждане под ключ</a:t>
          </a:r>
          <a:endParaRPr lang="en-US"/>
        </a:p>
      </dgm:t>
    </dgm:pt>
    <dgm:pt modelId="{86BCC3ED-96A8-4C47-9A0E-DEF56200B025}" type="parTrans" cxnId="{E6772D5D-D86C-4F07-B574-9BE8F55ED463}">
      <dgm:prSet/>
      <dgm:spPr/>
      <dgm:t>
        <a:bodyPr/>
        <a:lstStyle/>
        <a:p>
          <a:endParaRPr lang="en-US"/>
        </a:p>
      </dgm:t>
    </dgm:pt>
    <dgm:pt modelId="{02ED8229-70BF-4EC7-B48C-52F9C0ADD7DE}" type="sibTrans" cxnId="{E6772D5D-D86C-4F07-B574-9BE8F55ED463}">
      <dgm:prSet/>
      <dgm:spPr/>
      <dgm:t>
        <a:bodyPr/>
        <a:lstStyle/>
        <a:p>
          <a:endParaRPr lang="en-US"/>
        </a:p>
      </dgm:t>
    </dgm:pt>
    <dgm:pt modelId="{A708718C-88E1-4E5B-A24B-8F7825DECCA1}">
      <dgm:prSet phldrT="[Text]"/>
      <dgm:spPr/>
      <dgm:t>
        <a:bodyPr/>
        <a:lstStyle/>
        <a:p>
          <a:r>
            <a:rPr lang="bg-BG"/>
            <a:t>ядрено-горивен цикъл</a:t>
          </a:r>
          <a:endParaRPr lang="en-US"/>
        </a:p>
      </dgm:t>
    </dgm:pt>
    <dgm:pt modelId="{760D2D7B-0AFA-4425-BFEB-8D3707D61766}" type="parTrans" cxnId="{811BF91C-C0BE-43C9-A56E-5010697928B4}">
      <dgm:prSet/>
      <dgm:spPr/>
      <dgm:t>
        <a:bodyPr/>
        <a:lstStyle/>
        <a:p>
          <a:endParaRPr lang="en-US"/>
        </a:p>
      </dgm:t>
    </dgm:pt>
    <dgm:pt modelId="{63AC607D-033A-49CC-8C7B-8CD45BB0C65D}" type="sibTrans" cxnId="{811BF91C-C0BE-43C9-A56E-5010697928B4}">
      <dgm:prSet/>
      <dgm:spPr/>
      <dgm:t>
        <a:bodyPr/>
        <a:lstStyle/>
        <a:p>
          <a:endParaRPr lang="en-US"/>
        </a:p>
      </dgm:t>
    </dgm:pt>
    <dgm:pt modelId="{1D858224-3B8F-4E0C-BA03-30CEE2400794}">
      <dgm:prSet phldrT="[Text]"/>
      <dgm:spPr/>
      <dgm:t>
        <a:bodyPr/>
        <a:lstStyle/>
        <a:p>
          <a:r>
            <a:rPr lang="bg-BG"/>
            <a:t>краен етап на управление</a:t>
          </a:r>
          <a:endParaRPr lang="en-US"/>
        </a:p>
      </dgm:t>
    </dgm:pt>
    <dgm:pt modelId="{CE2962A8-B09C-4025-858B-0C9A03660055}" type="parTrans" cxnId="{C4FC242D-A3D4-45B1-BDD7-AEC0A50546A6}">
      <dgm:prSet/>
      <dgm:spPr/>
      <dgm:t>
        <a:bodyPr/>
        <a:lstStyle/>
        <a:p>
          <a:endParaRPr lang="en-US"/>
        </a:p>
      </dgm:t>
    </dgm:pt>
    <dgm:pt modelId="{1651D1A1-42D7-4DEA-991A-AE85B92E1361}" type="sibTrans" cxnId="{C4FC242D-A3D4-45B1-BDD7-AEC0A50546A6}">
      <dgm:prSet/>
      <dgm:spPr/>
      <dgm:t>
        <a:bodyPr/>
        <a:lstStyle/>
        <a:p>
          <a:endParaRPr lang="en-US"/>
        </a:p>
      </dgm:t>
    </dgm:pt>
    <dgm:pt modelId="{D02E91A3-2410-4D43-B486-B8B71B32D26E}" type="pres">
      <dgm:prSet presAssocID="{6412ED9B-2C69-4241-82A1-22715E49F5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753F6F-ABE5-4C25-A93B-9540E72977F2}" type="pres">
      <dgm:prSet presAssocID="{06BA63FA-1A3D-49F5-8B26-51060DEAD268}" presName="dummy" presStyleCnt="0"/>
      <dgm:spPr/>
    </dgm:pt>
    <dgm:pt modelId="{E417AD2F-2C56-4CCB-A9BC-3CBF79563E97}" type="pres">
      <dgm:prSet presAssocID="{06BA63FA-1A3D-49F5-8B26-51060DEAD268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08C23-0FA5-4710-8F4A-0E3926257224}" type="pres">
      <dgm:prSet presAssocID="{7D6C9F5C-DCB6-4321-8F7E-E3FE6DBADBB7}" presName="sibTrans" presStyleLbl="node1" presStyleIdx="0" presStyleCnt="6"/>
      <dgm:spPr/>
      <dgm:t>
        <a:bodyPr/>
        <a:lstStyle/>
        <a:p>
          <a:endParaRPr lang="en-US"/>
        </a:p>
      </dgm:t>
    </dgm:pt>
    <dgm:pt modelId="{D34A05A5-CDD0-4C76-B45B-DD44DE408560}" type="pres">
      <dgm:prSet presAssocID="{B695A9AC-1D0C-4623-BA18-072101CA4E62}" presName="dummy" presStyleCnt="0"/>
      <dgm:spPr/>
    </dgm:pt>
    <dgm:pt modelId="{076DF63E-425B-4155-8DC1-3683D381A48D}" type="pres">
      <dgm:prSet presAssocID="{B695A9AC-1D0C-4623-BA18-072101CA4E62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A299E-97AC-493B-8423-0AF6B5D17668}" type="pres">
      <dgm:prSet presAssocID="{D34DD8F3-92F8-41C9-A90F-A2934FE24A28}" presName="sibTrans" presStyleLbl="node1" presStyleIdx="1" presStyleCnt="6"/>
      <dgm:spPr/>
      <dgm:t>
        <a:bodyPr/>
        <a:lstStyle/>
        <a:p>
          <a:endParaRPr lang="en-US"/>
        </a:p>
      </dgm:t>
    </dgm:pt>
    <dgm:pt modelId="{4B2A8271-9E49-4BFA-83D8-DBC65D738A07}" type="pres">
      <dgm:prSet presAssocID="{1D858224-3B8F-4E0C-BA03-30CEE2400794}" presName="dummy" presStyleCnt="0"/>
      <dgm:spPr/>
    </dgm:pt>
    <dgm:pt modelId="{17AF8816-F787-445A-811C-64053D3AF274}" type="pres">
      <dgm:prSet presAssocID="{1D858224-3B8F-4E0C-BA03-30CEE2400794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42230B-014E-499E-9C5C-9A9BC79E9C68}" type="pres">
      <dgm:prSet presAssocID="{1651D1A1-42D7-4DEA-991A-AE85B92E1361}" presName="sibTrans" presStyleLbl="node1" presStyleIdx="2" presStyleCnt="6"/>
      <dgm:spPr/>
      <dgm:t>
        <a:bodyPr/>
        <a:lstStyle/>
        <a:p>
          <a:endParaRPr lang="en-US"/>
        </a:p>
      </dgm:t>
    </dgm:pt>
    <dgm:pt modelId="{47C410A8-6F6B-46E1-9834-775A0455FEC0}" type="pres">
      <dgm:prSet presAssocID="{B54231D4-B2F3-486D-BDE8-5759551AFCC9}" presName="dummy" presStyleCnt="0"/>
      <dgm:spPr/>
    </dgm:pt>
    <dgm:pt modelId="{D017841E-B5A6-443C-9276-5A9AE28A77E7}" type="pres">
      <dgm:prSet presAssocID="{B54231D4-B2F3-486D-BDE8-5759551AFCC9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1258A-DFA9-4773-951A-DE340C19B553}" type="pres">
      <dgm:prSet presAssocID="{5662A8EF-FD20-4227-B0E8-1F533C1BB2AE}" presName="sibTrans" presStyleLbl="node1" presStyleIdx="3" presStyleCnt="6"/>
      <dgm:spPr/>
      <dgm:t>
        <a:bodyPr/>
        <a:lstStyle/>
        <a:p>
          <a:endParaRPr lang="en-US"/>
        </a:p>
      </dgm:t>
    </dgm:pt>
    <dgm:pt modelId="{082C10F7-D129-4BFE-B59D-D2D9A3D106BF}" type="pres">
      <dgm:prSet presAssocID="{AB88F40E-E2C7-4A53-8F74-EDE6D539391D}" presName="dummy" presStyleCnt="0"/>
      <dgm:spPr/>
    </dgm:pt>
    <dgm:pt modelId="{D1A879F8-1B23-4E3D-984A-F0F37C326F2E}" type="pres">
      <dgm:prSet presAssocID="{AB88F40E-E2C7-4A53-8F74-EDE6D539391D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2F2D4E-CAA5-408E-8FFF-D671FE69377E}" type="pres">
      <dgm:prSet presAssocID="{02ED8229-70BF-4EC7-B48C-52F9C0ADD7DE}" presName="sibTrans" presStyleLbl="node1" presStyleIdx="4" presStyleCnt="6"/>
      <dgm:spPr/>
      <dgm:t>
        <a:bodyPr/>
        <a:lstStyle/>
        <a:p>
          <a:endParaRPr lang="en-US"/>
        </a:p>
      </dgm:t>
    </dgm:pt>
    <dgm:pt modelId="{CAA4CCE0-EBD8-4101-993A-1F6E939C4EBB}" type="pres">
      <dgm:prSet presAssocID="{A708718C-88E1-4E5B-A24B-8F7825DECCA1}" presName="dummy" presStyleCnt="0"/>
      <dgm:spPr/>
    </dgm:pt>
    <dgm:pt modelId="{74FADDA8-B089-40D5-ADCC-724442D0912C}" type="pres">
      <dgm:prSet presAssocID="{A708718C-88E1-4E5B-A24B-8F7825DECCA1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0B60F-45EC-4563-B149-093E5568B945}" type="pres">
      <dgm:prSet presAssocID="{63AC607D-033A-49CC-8C7B-8CD45BB0C65D}" presName="sibTrans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7CC8CB87-1281-4FD1-9356-98D1276182AC}" type="presOf" srcId="{63AC607D-033A-49CC-8C7B-8CD45BB0C65D}" destId="{E680B60F-45EC-4563-B149-093E5568B945}" srcOrd="0" destOrd="0" presId="urn:microsoft.com/office/officeart/2005/8/layout/cycle1"/>
    <dgm:cxn modelId="{C4FC242D-A3D4-45B1-BDD7-AEC0A50546A6}" srcId="{6412ED9B-2C69-4241-82A1-22715E49F542}" destId="{1D858224-3B8F-4E0C-BA03-30CEE2400794}" srcOrd="2" destOrd="0" parTransId="{CE2962A8-B09C-4025-858B-0C9A03660055}" sibTransId="{1651D1A1-42D7-4DEA-991A-AE85B92E1361}"/>
    <dgm:cxn modelId="{CA0F093E-E02C-40B5-B590-EEF81B0DA727}" type="presOf" srcId="{D34DD8F3-92F8-41C9-A90F-A2934FE24A28}" destId="{E7DA299E-97AC-493B-8423-0AF6B5D17668}" srcOrd="0" destOrd="0" presId="urn:microsoft.com/office/officeart/2005/8/layout/cycle1"/>
    <dgm:cxn modelId="{D51F5C7B-E483-4170-81C2-830A48F1ADFD}" type="presOf" srcId="{02ED8229-70BF-4EC7-B48C-52F9C0ADD7DE}" destId="{492F2D4E-CAA5-408E-8FFF-D671FE69377E}" srcOrd="0" destOrd="0" presId="urn:microsoft.com/office/officeart/2005/8/layout/cycle1"/>
    <dgm:cxn modelId="{E6772D5D-D86C-4F07-B574-9BE8F55ED463}" srcId="{6412ED9B-2C69-4241-82A1-22715E49F542}" destId="{AB88F40E-E2C7-4A53-8F74-EDE6D539391D}" srcOrd="4" destOrd="0" parTransId="{86BCC3ED-96A8-4C47-9A0E-DEF56200B025}" sibTransId="{02ED8229-70BF-4EC7-B48C-52F9C0ADD7DE}"/>
    <dgm:cxn modelId="{D8B2C120-00B1-4D56-AF2C-A8F836D74486}" srcId="{6412ED9B-2C69-4241-82A1-22715E49F542}" destId="{B54231D4-B2F3-486D-BDE8-5759551AFCC9}" srcOrd="3" destOrd="0" parTransId="{2A52B00C-C309-4CBA-8DDD-4B7E4AE42F93}" sibTransId="{5662A8EF-FD20-4227-B0E8-1F533C1BB2AE}"/>
    <dgm:cxn modelId="{119887A5-AFAD-4331-800C-CCA89EB97E52}" srcId="{6412ED9B-2C69-4241-82A1-22715E49F542}" destId="{B695A9AC-1D0C-4623-BA18-072101CA4E62}" srcOrd="1" destOrd="0" parTransId="{D2ADCF81-442F-40FD-887D-13635EC88D31}" sibTransId="{D34DD8F3-92F8-41C9-A90F-A2934FE24A28}"/>
    <dgm:cxn modelId="{54D6193F-2752-4703-BACD-4E3F39ED305B}" type="presOf" srcId="{AB88F40E-E2C7-4A53-8F74-EDE6D539391D}" destId="{D1A879F8-1B23-4E3D-984A-F0F37C326F2E}" srcOrd="0" destOrd="0" presId="urn:microsoft.com/office/officeart/2005/8/layout/cycle1"/>
    <dgm:cxn modelId="{02E295A8-676A-422C-812E-96AE93333E96}" type="presOf" srcId="{B695A9AC-1D0C-4623-BA18-072101CA4E62}" destId="{076DF63E-425B-4155-8DC1-3683D381A48D}" srcOrd="0" destOrd="0" presId="urn:microsoft.com/office/officeart/2005/8/layout/cycle1"/>
    <dgm:cxn modelId="{9ECAAE96-673E-49C9-97A2-B3863699141D}" type="presOf" srcId="{B54231D4-B2F3-486D-BDE8-5759551AFCC9}" destId="{D017841E-B5A6-443C-9276-5A9AE28A77E7}" srcOrd="0" destOrd="0" presId="urn:microsoft.com/office/officeart/2005/8/layout/cycle1"/>
    <dgm:cxn modelId="{C6456200-4C1B-4E97-809D-887D6718C60C}" type="presOf" srcId="{5662A8EF-FD20-4227-B0E8-1F533C1BB2AE}" destId="{4EE1258A-DFA9-4773-951A-DE340C19B553}" srcOrd="0" destOrd="0" presId="urn:microsoft.com/office/officeart/2005/8/layout/cycle1"/>
    <dgm:cxn modelId="{10B45685-E39D-46BC-B4BB-EBECC57D69BA}" type="presOf" srcId="{6412ED9B-2C69-4241-82A1-22715E49F542}" destId="{D02E91A3-2410-4D43-B486-B8B71B32D26E}" srcOrd="0" destOrd="0" presId="urn:microsoft.com/office/officeart/2005/8/layout/cycle1"/>
    <dgm:cxn modelId="{F90F4459-8E8D-4C2B-93D4-8B0A034B0193}" srcId="{6412ED9B-2C69-4241-82A1-22715E49F542}" destId="{06BA63FA-1A3D-49F5-8B26-51060DEAD268}" srcOrd="0" destOrd="0" parTransId="{18538922-F4CD-4B84-A145-DCE031B333F5}" sibTransId="{7D6C9F5C-DCB6-4321-8F7E-E3FE6DBADBB7}"/>
    <dgm:cxn modelId="{09F5F2B9-6C02-4AAF-AD4A-0CB08FB27C76}" type="presOf" srcId="{1651D1A1-42D7-4DEA-991A-AE85B92E1361}" destId="{B942230B-014E-499E-9C5C-9A9BC79E9C68}" srcOrd="0" destOrd="0" presId="urn:microsoft.com/office/officeart/2005/8/layout/cycle1"/>
    <dgm:cxn modelId="{811BF91C-C0BE-43C9-A56E-5010697928B4}" srcId="{6412ED9B-2C69-4241-82A1-22715E49F542}" destId="{A708718C-88E1-4E5B-A24B-8F7825DECCA1}" srcOrd="5" destOrd="0" parTransId="{760D2D7B-0AFA-4425-BFEB-8D3707D61766}" sibTransId="{63AC607D-033A-49CC-8C7B-8CD45BB0C65D}"/>
    <dgm:cxn modelId="{55F2D5D7-67E0-46A0-BC9C-81B56FFF61ED}" type="presOf" srcId="{7D6C9F5C-DCB6-4321-8F7E-E3FE6DBADBB7}" destId="{A6208C23-0FA5-4710-8F4A-0E3926257224}" srcOrd="0" destOrd="0" presId="urn:microsoft.com/office/officeart/2005/8/layout/cycle1"/>
    <dgm:cxn modelId="{67381052-92BE-4692-A055-1F5C9E3DBB6D}" type="presOf" srcId="{06BA63FA-1A3D-49F5-8B26-51060DEAD268}" destId="{E417AD2F-2C56-4CCB-A9BC-3CBF79563E97}" srcOrd="0" destOrd="0" presId="urn:microsoft.com/office/officeart/2005/8/layout/cycle1"/>
    <dgm:cxn modelId="{5C6723D7-79AB-4481-B347-B45FB592E776}" type="presOf" srcId="{A708718C-88E1-4E5B-A24B-8F7825DECCA1}" destId="{74FADDA8-B089-40D5-ADCC-724442D0912C}" srcOrd="0" destOrd="0" presId="urn:microsoft.com/office/officeart/2005/8/layout/cycle1"/>
    <dgm:cxn modelId="{933050F6-CF33-486B-ADC5-EE5364DB496F}" type="presOf" srcId="{1D858224-3B8F-4E0C-BA03-30CEE2400794}" destId="{17AF8816-F787-445A-811C-64053D3AF274}" srcOrd="0" destOrd="0" presId="urn:microsoft.com/office/officeart/2005/8/layout/cycle1"/>
    <dgm:cxn modelId="{4F7173D6-170B-4956-B4B9-A54611488B78}" type="presParOf" srcId="{D02E91A3-2410-4D43-B486-B8B71B32D26E}" destId="{D7753F6F-ABE5-4C25-A93B-9540E72977F2}" srcOrd="0" destOrd="0" presId="urn:microsoft.com/office/officeart/2005/8/layout/cycle1"/>
    <dgm:cxn modelId="{AD9D1E50-883C-4CFC-BAC6-CCE23997B008}" type="presParOf" srcId="{D02E91A3-2410-4D43-B486-B8B71B32D26E}" destId="{E417AD2F-2C56-4CCB-A9BC-3CBF79563E97}" srcOrd="1" destOrd="0" presId="urn:microsoft.com/office/officeart/2005/8/layout/cycle1"/>
    <dgm:cxn modelId="{1874EBB0-0C72-43FD-BB58-5653F1A98FFE}" type="presParOf" srcId="{D02E91A3-2410-4D43-B486-B8B71B32D26E}" destId="{A6208C23-0FA5-4710-8F4A-0E3926257224}" srcOrd="2" destOrd="0" presId="urn:microsoft.com/office/officeart/2005/8/layout/cycle1"/>
    <dgm:cxn modelId="{762BC453-CF63-4CB3-909D-F5BA2C4A4954}" type="presParOf" srcId="{D02E91A3-2410-4D43-B486-B8B71B32D26E}" destId="{D34A05A5-CDD0-4C76-B45B-DD44DE408560}" srcOrd="3" destOrd="0" presId="urn:microsoft.com/office/officeart/2005/8/layout/cycle1"/>
    <dgm:cxn modelId="{9C2B038B-100A-471B-BE2F-5E9EDC517778}" type="presParOf" srcId="{D02E91A3-2410-4D43-B486-B8B71B32D26E}" destId="{076DF63E-425B-4155-8DC1-3683D381A48D}" srcOrd="4" destOrd="0" presId="urn:microsoft.com/office/officeart/2005/8/layout/cycle1"/>
    <dgm:cxn modelId="{BBC04443-3D1A-4F7B-A1E6-77F3933E014D}" type="presParOf" srcId="{D02E91A3-2410-4D43-B486-B8B71B32D26E}" destId="{E7DA299E-97AC-493B-8423-0AF6B5D17668}" srcOrd="5" destOrd="0" presId="urn:microsoft.com/office/officeart/2005/8/layout/cycle1"/>
    <dgm:cxn modelId="{922E2688-7286-4D7E-96CD-DB1B1364B354}" type="presParOf" srcId="{D02E91A3-2410-4D43-B486-B8B71B32D26E}" destId="{4B2A8271-9E49-4BFA-83D8-DBC65D738A07}" srcOrd="6" destOrd="0" presId="urn:microsoft.com/office/officeart/2005/8/layout/cycle1"/>
    <dgm:cxn modelId="{4AF544C7-54B8-48ED-8C6B-DACF0432C0EE}" type="presParOf" srcId="{D02E91A3-2410-4D43-B486-B8B71B32D26E}" destId="{17AF8816-F787-445A-811C-64053D3AF274}" srcOrd="7" destOrd="0" presId="urn:microsoft.com/office/officeart/2005/8/layout/cycle1"/>
    <dgm:cxn modelId="{06898085-F153-48FE-B61F-F3EA97335E8F}" type="presParOf" srcId="{D02E91A3-2410-4D43-B486-B8B71B32D26E}" destId="{B942230B-014E-499E-9C5C-9A9BC79E9C68}" srcOrd="8" destOrd="0" presId="urn:microsoft.com/office/officeart/2005/8/layout/cycle1"/>
    <dgm:cxn modelId="{CF548ADE-B901-4223-80FF-7B08BA59CFFC}" type="presParOf" srcId="{D02E91A3-2410-4D43-B486-B8B71B32D26E}" destId="{47C410A8-6F6B-46E1-9834-775A0455FEC0}" srcOrd="9" destOrd="0" presId="urn:microsoft.com/office/officeart/2005/8/layout/cycle1"/>
    <dgm:cxn modelId="{148A389B-29A7-4E7A-8986-B363BBA98A67}" type="presParOf" srcId="{D02E91A3-2410-4D43-B486-B8B71B32D26E}" destId="{D017841E-B5A6-443C-9276-5A9AE28A77E7}" srcOrd="10" destOrd="0" presId="urn:microsoft.com/office/officeart/2005/8/layout/cycle1"/>
    <dgm:cxn modelId="{D64E952A-BC45-45DD-9378-8CF7472E3F7A}" type="presParOf" srcId="{D02E91A3-2410-4D43-B486-B8B71B32D26E}" destId="{4EE1258A-DFA9-4773-951A-DE340C19B553}" srcOrd="11" destOrd="0" presId="urn:microsoft.com/office/officeart/2005/8/layout/cycle1"/>
    <dgm:cxn modelId="{254BA834-1ACD-49BA-8335-20AD1C9CF8ED}" type="presParOf" srcId="{D02E91A3-2410-4D43-B486-B8B71B32D26E}" destId="{082C10F7-D129-4BFE-B59D-D2D9A3D106BF}" srcOrd="12" destOrd="0" presId="urn:microsoft.com/office/officeart/2005/8/layout/cycle1"/>
    <dgm:cxn modelId="{E814416F-1F5E-42FD-9D83-0C5AA8013534}" type="presParOf" srcId="{D02E91A3-2410-4D43-B486-B8B71B32D26E}" destId="{D1A879F8-1B23-4E3D-984A-F0F37C326F2E}" srcOrd="13" destOrd="0" presId="urn:microsoft.com/office/officeart/2005/8/layout/cycle1"/>
    <dgm:cxn modelId="{473218F8-476B-4C91-9071-1AC541A01B41}" type="presParOf" srcId="{D02E91A3-2410-4D43-B486-B8B71B32D26E}" destId="{492F2D4E-CAA5-408E-8FFF-D671FE69377E}" srcOrd="14" destOrd="0" presId="urn:microsoft.com/office/officeart/2005/8/layout/cycle1"/>
    <dgm:cxn modelId="{DD1B22D0-87B0-4627-9B4E-B94759CFBF9D}" type="presParOf" srcId="{D02E91A3-2410-4D43-B486-B8B71B32D26E}" destId="{CAA4CCE0-EBD8-4101-993A-1F6E939C4EBB}" srcOrd="15" destOrd="0" presId="urn:microsoft.com/office/officeart/2005/8/layout/cycle1"/>
    <dgm:cxn modelId="{46871F4A-EDB0-4455-BEA2-878107E454D5}" type="presParOf" srcId="{D02E91A3-2410-4D43-B486-B8B71B32D26E}" destId="{74FADDA8-B089-40D5-ADCC-724442D0912C}" srcOrd="16" destOrd="0" presId="urn:microsoft.com/office/officeart/2005/8/layout/cycle1"/>
    <dgm:cxn modelId="{00760E59-50B3-4C82-8CFC-63528AEE87C4}" type="presParOf" srcId="{D02E91A3-2410-4D43-B486-B8B71B32D26E}" destId="{E680B60F-45EC-4563-B149-093E5568B945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7AD2F-2C56-4CCB-A9BC-3CBF79563E97}">
      <dsp:nvSpPr>
        <dsp:cNvPr id="0" name=""/>
        <dsp:cNvSpPr/>
      </dsp:nvSpPr>
      <dsp:spPr>
        <a:xfrm>
          <a:off x="3145991" y="7808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финансови застраховки и заеми</a:t>
          </a:r>
          <a:endParaRPr lang="en-US" sz="600" kern="1200"/>
        </a:p>
      </dsp:txBody>
      <dsp:txXfrm>
        <a:off x="3145991" y="7808"/>
        <a:ext cx="654992" cy="654992"/>
      </dsp:txXfrm>
    </dsp:sp>
    <dsp:sp modelId="{A6208C23-0FA5-4710-8F4A-0E3926257224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20571990"/>
            <a:gd name="adj4" fmla="val 18984261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DF63E-425B-4155-8DC1-3683D381A48D}">
      <dsp:nvSpPr>
        <dsp:cNvPr id="0" name=""/>
        <dsp:cNvSpPr/>
      </dsp:nvSpPr>
      <dsp:spPr>
        <a:xfrm>
          <a:off x="3876278" y="1272703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собствено участие</a:t>
          </a:r>
          <a:endParaRPr lang="en-US" sz="600" kern="1200"/>
        </a:p>
      </dsp:txBody>
      <dsp:txXfrm>
        <a:off x="3876278" y="1272703"/>
        <a:ext cx="654992" cy="654992"/>
      </dsp:txXfrm>
    </dsp:sp>
    <dsp:sp modelId="{E7DA299E-97AC-493B-8423-0AF6B5D17668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2365165"/>
            <a:gd name="adj4" fmla="val 777436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F8816-F787-445A-811C-64053D3AF274}">
      <dsp:nvSpPr>
        <dsp:cNvPr id="0" name=""/>
        <dsp:cNvSpPr/>
      </dsp:nvSpPr>
      <dsp:spPr>
        <a:xfrm>
          <a:off x="3145991" y="2537598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краен етап на управление</a:t>
          </a:r>
          <a:endParaRPr lang="en-US" sz="600" kern="1200"/>
        </a:p>
      </dsp:txBody>
      <dsp:txXfrm>
        <a:off x="3145991" y="2537598"/>
        <a:ext cx="654992" cy="654992"/>
      </dsp:txXfrm>
    </dsp:sp>
    <dsp:sp modelId="{B942230B-014E-499E-9C5C-9A9BC79E9C68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6109921"/>
            <a:gd name="adj4" fmla="val 4439505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7841E-B5A6-443C-9276-5A9AE28A77E7}">
      <dsp:nvSpPr>
        <dsp:cNvPr id="0" name=""/>
        <dsp:cNvSpPr/>
      </dsp:nvSpPr>
      <dsp:spPr>
        <a:xfrm>
          <a:off x="1685416" y="2537598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изкупуване на електрическата енергия</a:t>
          </a:r>
          <a:endParaRPr lang="en-US" sz="600" kern="1200"/>
        </a:p>
      </dsp:txBody>
      <dsp:txXfrm>
        <a:off x="1685416" y="2537598"/>
        <a:ext cx="654992" cy="654992"/>
      </dsp:txXfrm>
    </dsp:sp>
    <dsp:sp modelId="{4EE1258A-DFA9-4773-951A-DE340C19B553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9771990"/>
            <a:gd name="adj4" fmla="val 8184261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879F8-1B23-4E3D-984A-F0F37C326F2E}">
      <dsp:nvSpPr>
        <dsp:cNvPr id="0" name=""/>
        <dsp:cNvSpPr/>
      </dsp:nvSpPr>
      <dsp:spPr>
        <a:xfrm>
          <a:off x="955128" y="1272703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Изграждане под ключ</a:t>
          </a:r>
          <a:endParaRPr lang="en-US" sz="600" kern="1200"/>
        </a:p>
      </dsp:txBody>
      <dsp:txXfrm>
        <a:off x="955128" y="1272703"/>
        <a:ext cx="654992" cy="654992"/>
      </dsp:txXfrm>
    </dsp:sp>
    <dsp:sp modelId="{492F2D4E-CAA5-408E-8FFF-D671FE69377E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13165165"/>
            <a:gd name="adj4" fmla="val 11577436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ADDA8-B089-40D5-ADCC-724442D0912C}">
      <dsp:nvSpPr>
        <dsp:cNvPr id="0" name=""/>
        <dsp:cNvSpPr/>
      </dsp:nvSpPr>
      <dsp:spPr>
        <a:xfrm>
          <a:off x="1685416" y="7808"/>
          <a:ext cx="654992" cy="654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00" kern="1200"/>
            <a:t>ядрено-горивен цикъл</a:t>
          </a:r>
          <a:endParaRPr lang="en-US" sz="600" kern="1200"/>
        </a:p>
      </dsp:txBody>
      <dsp:txXfrm>
        <a:off x="1685416" y="7808"/>
        <a:ext cx="654992" cy="654992"/>
      </dsp:txXfrm>
    </dsp:sp>
    <dsp:sp modelId="{E680B60F-45EC-4563-B149-093E5568B945}">
      <dsp:nvSpPr>
        <dsp:cNvPr id="0" name=""/>
        <dsp:cNvSpPr/>
      </dsp:nvSpPr>
      <dsp:spPr>
        <a:xfrm>
          <a:off x="1144257" y="1257"/>
          <a:ext cx="3197884" cy="3197884"/>
        </a:xfrm>
        <a:prstGeom prst="circularArrow">
          <a:avLst>
            <a:gd name="adj1" fmla="val 3994"/>
            <a:gd name="adj2" fmla="val 250574"/>
            <a:gd name="adj3" fmla="val 16909921"/>
            <a:gd name="adj4" fmla="val 15239505"/>
            <a:gd name="adj5" fmla="val 46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9BC0A-FB95-4267-923E-5C95FC5B9324}" type="datetimeFigureOut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19-20 септември 2016г.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28B29-5B05-4625-BB34-BA4B69F7A9D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162233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39B0B-07AA-4DAA-B073-6330597CF911}" type="datetimeFigureOut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19-20 септември 2016г.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5923-022E-49B6-B719-32A2182385B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952013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3570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3435701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7FE1-D8B5-4643-A36C-511AB879C2F2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CF6C-2E68-4722-AE95-FBDBD48777CB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DD8A-3725-4675-8900-B36EB00148D1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7EF1-24D5-4B14-89CA-DBA3CFF44942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51C1-3F12-4C77-BD86-C7CDACA8FE36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1FEA-2B39-49BD-92AC-C1E7FBD85A75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83F-FF34-46B8-8AFE-D92DE9DAA322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8CA7-A73F-4D54-A134-B4E8869B25FB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14CE-0E2B-4BC5-9EF4-1E2645352F6C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3F52-EC89-4339-A304-88543B7674E8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EBC1-F840-432D-B8D1-86F38EB3E2FE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815335D-E5EB-43F1-8FBE-577A98685604}" type="datetime1">
              <a:rPr lang="bg-BG" smtClean="0"/>
              <a:pPr/>
              <a:t>15.5.2019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Осма регионална енергийна конференция, 17 май 2019г.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8CA7EE3-E8FB-49D5-865B-65D00DEA2364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585" y="1124744"/>
            <a:ext cx="8424935" cy="3816425"/>
          </a:xfrm>
        </p:spPr>
        <p:txBody>
          <a:bodyPr>
            <a:normAutofit fontScale="90000"/>
          </a:bodyPr>
          <a:lstStyle/>
          <a:p>
            <a:r>
              <a:rPr lang="bg-BG" i="1" dirty="0"/>
              <a:t>Приложими бизнес-модели на нови ядрени мощности на либерализирани енергийни </a:t>
            </a:r>
            <a:r>
              <a:rPr lang="bg-BG" i="1" dirty="0" smtClean="0"/>
              <a:t>пазари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504" y="5157192"/>
            <a:ext cx="6400800" cy="72008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bg-BG" b="1" dirty="0"/>
              <a:t>Антон </a:t>
            </a:r>
            <a:r>
              <a:rPr lang="bg-BG" b="1" dirty="0" smtClean="0"/>
              <a:t>Иванов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527376" cy="329184"/>
          </a:xfrm>
        </p:spPr>
        <p:txBody>
          <a:bodyPr/>
          <a:lstStyle/>
          <a:p>
            <a:r>
              <a:rPr lang="ru-RU" dirty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55976" y="5157192"/>
            <a:ext cx="4573339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ru-RU" altLang="bg-BG" sz="1400" i="1" dirty="0">
                <a:latin typeface="Arial Black" pitchFamily="34" charset="0"/>
              </a:rPr>
              <a:t>БЪЛГАРСКИ  ЕНЕРГИЕН  ФОРУМ</a:t>
            </a:r>
          </a:p>
          <a:p>
            <a:pPr algn="ctr"/>
            <a:r>
              <a:rPr lang="de-DE" altLang="bg-BG" sz="1400" b="1" dirty="0">
                <a:latin typeface="Arial Black" pitchFamily="34" charset="0"/>
              </a:rPr>
              <a:t>BULGARIAN  ENERGY  FORUM</a:t>
            </a:r>
          </a:p>
          <a:p>
            <a:pPr algn="ctr"/>
            <a:r>
              <a:rPr lang="de-DE" altLang="bg-BG" sz="800" dirty="0"/>
              <a:t>1000 Sofia, 4, Trapezitsa str., Tel/Fax. </a:t>
            </a:r>
            <a:r>
              <a:rPr lang="en-US" altLang="bg-BG" sz="800" dirty="0"/>
              <a:t>+359 2 989 89 50</a:t>
            </a:r>
          </a:p>
          <a:p>
            <a:pPr algn="ctr"/>
            <a:r>
              <a:rPr lang="de-DE" altLang="bg-BG" sz="800" dirty="0"/>
              <a:t>E-mail : office@bulenergo.com, web site : </a:t>
            </a:r>
            <a:r>
              <a:rPr lang="de-DE" altLang="bg-BG" sz="800" u="sng" dirty="0">
                <a:solidFill>
                  <a:srgbClr val="0000FF"/>
                </a:solidFill>
              </a:rPr>
              <a:t>www.bulenergynews.org</a:t>
            </a:r>
          </a:p>
          <a:p>
            <a:pPr algn="ctr"/>
            <a:endParaRPr lang="de-DE" altLang="bg-BG" sz="800" dirty="0"/>
          </a:p>
          <a:p>
            <a:pPr algn="ctr"/>
            <a:endParaRPr lang="de-DE" altLang="bg-BG" sz="1400" b="1" dirty="0">
              <a:latin typeface="Arial Black" pitchFamily="34" charset="0"/>
            </a:endParaRPr>
          </a:p>
          <a:p>
            <a:endParaRPr lang="de-DE" altLang="bg-BG" sz="1200" dirty="0"/>
          </a:p>
          <a:p>
            <a:endParaRPr lang="de-DE" altLang="bg-BG" sz="1200" dirty="0"/>
          </a:p>
          <a:p>
            <a:endParaRPr lang="de-DE" altLang="bg-BG" sz="1200" dirty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de-DE" altLang="bg-BG" sz="1400" i="1" dirty="0">
                <a:latin typeface="Arial Black" pitchFamily="34" charset="0"/>
              </a:rPr>
              <a:t>  </a:t>
            </a:r>
            <a:endParaRPr lang="en-US" altLang="bg-BG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25654333"/>
              </p:ext>
            </p:extLst>
          </p:nvPr>
        </p:nvGraphicFramePr>
        <p:xfrm>
          <a:off x="4000376" y="5268973"/>
          <a:ext cx="711200" cy="659087"/>
        </p:xfrm>
        <a:graphic>
          <a:graphicData uri="http://schemas.openxmlformats.org/presentationml/2006/ole">
            <p:oleObj spid="_x0000_s1035" r:id="rId4" imgW="1093320" imgH="7020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2401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Autofit/>
          </a:bodyPr>
          <a:lstStyle/>
          <a:p>
            <a:r>
              <a:rPr lang="bg-BG" sz="3600" dirty="0" smtClean="0"/>
              <a:t>П</a:t>
            </a:r>
            <a:r>
              <a:rPr lang="en-US" sz="3600" dirty="0" smtClean="0"/>
              <a:t>ерспективните </a:t>
            </a:r>
            <a:r>
              <a:rPr lang="en-US" sz="3600" dirty="0"/>
              <a:t>технологии за </a:t>
            </a:r>
            <a:r>
              <a:rPr lang="en-US" sz="3600" dirty="0" smtClean="0"/>
              <a:t>нови </a:t>
            </a:r>
            <a:r>
              <a:rPr lang="en-US" sz="3600" dirty="0"/>
              <a:t>електрогенериращи мощности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/>
              <a:t>Политиките, които определят рамката за развитие на нови енергийни проекти са:</a:t>
            </a:r>
          </a:p>
          <a:p>
            <a:pPr lvl="1"/>
            <a:r>
              <a:rPr lang="bg-BG" dirty="0"/>
              <a:t>Ниско въглеродна енергетика;</a:t>
            </a:r>
          </a:p>
          <a:p>
            <a:pPr lvl="1"/>
            <a:r>
              <a:rPr lang="bg-BG" dirty="0" smtClean="0"/>
              <a:t>Децентрализирано производство;</a:t>
            </a:r>
            <a:endParaRPr lang="bg-BG" dirty="0"/>
          </a:p>
          <a:p>
            <a:pPr lvl="1"/>
            <a:r>
              <a:rPr lang="bg-BG" dirty="0" smtClean="0"/>
              <a:t>Използване на иновативни технологии;</a:t>
            </a:r>
            <a:endParaRPr lang="bg-BG" dirty="0"/>
          </a:p>
          <a:p>
            <a:pPr lvl="1"/>
            <a:r>
              <a:rPr lang="bg-BG" dirty="0"/>
              <a:t>Осигуряване на </a:t>
            </a:r>
            <a:r>
              <a:rPr lang="bg-BG" dirty="0" smtClean="0"/>
              <a:t>възможности </a:t>
            </a:r>
            <a:r>
              <a:rPr lang="bg-BG" dirty="0"/>
              <a:t>за </a:t>
            </a:r>
            <a:r>
              <a:rPr lang="bg-BG" dirty="0" smtClean="0"/>
              <a:t>участие на </a:t>
            </a:r>
            <a:r>
              <a:rPr lang="bg-BG" dirty="0"/>
              <a:t>потребителите.</a:t>
            </a:r>
          </a:p>
          <a:p>
            <a:pPr lvl="0"/>
            <a:r>
              <a:rPr lang="bg-BG" dirty="0" smtClean="0"/>
              <a:t>П</a:t>
            </a:r>
            <a:r>
              <a:rPr lang="en-US" dirty="0" smtClean="0"/>
              <a:t>ерспективните </a:t>
            </a:r>
            <a:r>
              <a:rPr lang="en-US" dirty="0"/>
              <a:t>технологии за реализация на нови електрогенериращи мощности в хоризонта 2030 година </a:t>
            </a:r>
            <a:r>
              <a:rPr lang="en-US" dirty="0" smtClean="0"/>
              <a:t>са</a:t>
            </a:r>
            <a:r>
              <a:rPr lang="bg-BG" dirty="0"/>
              <a:t>:</a:t>
            </a:r>
            <a:r>
              <a:rPr lang="bg-BG" dirty="0" smtClean="0"/>
              <a:t> </a:t>
            </a:r>
            <a:endParaRPr lang="en-US" dirty="0" smtClean="0"/>
          </a:p>
          <a:p>
            <a:pPr lvl="1"/>
            <a:r>
              <a:rPr lang="bg-BG" dirty="0"/>
              <a:t>ВЕИ</a:t>
            </a:r>
          </a:p>
          <a:p>
            <a:pPr lvl="1"/>
            <a:r>
              <a:rPr lang="bg-BG" dirty="0"/>
              <a:t>АЕЦ</a:t>
            </a:r>
          </a:p>
          <a:p>
            <a:pPr lvl="1"/>
            <a:r>
              <a:rPr lang="bg-BG" dirty="0"/>
              <a:t>ТЕЦ на газ</a:t>
            </a:r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6408712" cy="385018"/>
          </a:xfrm>
        </p:spPr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699792" y="18288"/>
            <a:ext cx="5544616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6231795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i="1" dirty="0" smtClean="0"/>
              <a:t>(1) </a:t>
            </a:r>
            <a:r>
              <a:rPr lang="en-US" sz="1200" i="1" dirty="0" smtClean="0"/>
              <a:t>Energy </a:t>
            </a:r>
            <a:r>
              <a:rPr lang="en-US" sz="1200" i="1" dirty="0"/>
              <a:t>prices and costs in Europe, REPORT FROM THE COMMISSION, COM(2018)773</a:t>
            </a:r>
            <a:endParaRPr lang="bg-BG" sz="1200" i="1" dirty="0"/>
          </a:p>
        </p:txBody>
      </p:sp>
    </p:spTree>
    <p:extLst>
      <p:ext uri="{BB962C8B-B14F-4D97-AF65-F5344CB8AC3E}">
        <p14:creationId xmlns="" xmlns:p14="http://schemas.microsoft.com/office/powerpoint/2010/main" val="15609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Пазарна конкуренция или формиране на пазара</a:t>
            </a:r>
            <a:endParaRPr lang="bg-BG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648" y="6466183"/>
            <a:ext cx="6408712" cy="385018"/>
          </a:xfrm>
        </p:spPr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2699792" y="18288"/>
            <a:ext cx="5544616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6046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dirty="0" smtClean="0"/>
              <a:t>Постигане на </a:t>
            </a:r>
            <a:r>
              <a:rPr lang="en-US" dirty="0" smtClean="0"/>
              <a:t>пазарни цени</a:t>
            </a:r>
            <a:r>
              <a:rPr lang="bg-BG" dirty="0" smtClean="0"/>
              <a:t>, които</a:t>
            </a:r>
            <a:r>
              <a:rPr lang="en-US" dirty="0" smtClean="0"/>
              <a:t> осигуря</a:t>
            </a:r>
            <a:r>
              <a:rPr lang="bg-BG" dirty="0" smtClean="0"/>
              <a:t>ват</a:t>
            </a:r>
            <a:r>
              <a:rPr lang="en-US" dirty="0" smtClean="0"/>
              <a:t> инвестиции</a:t>
            </a:r>
            <a:r>
              <a:rPr lang="bg-BG" dirty="0" smtClean="0"/>
              <a:t>те в</a:t>
            </a:r>
            <a:r>
              <a:rPr lang="en-US" dirty="0" smtClean="0"/>
              <a:t> </a:t>
            </a:r>
            <a:r>
              <a:rPr lang="en-US" dirty="0"/>
              <a:t>най-разпространените технологии за възобновяема енергия, без нуждата от публично подпомагане</a:t>
            </a:r>
            <a:endParaRPr lang="bg-BG" dirty="0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7416824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21695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Управление на финансовия риск при ядрените проекти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676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dirty="0" smtClean="0"/>
              <a:t>Реализацията на ядрени проекти се основава на система от разпределение на финансовия риск между широк кръг от участници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5175448" cy="329184"/>
          </a:xfrm>
        </p:spPr>
        <p:txBody>
          <a:bodyPr/>
          <a:lstStyle/>
          <a:p>
            <a:r>
              <a:rPr lang="ru-RU" dirty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6381328"/>
            <a:ext cx="770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i="1" dirty="0"/>
              <a:t>(2) </a:t>
            </a:r>
            <a:r>
              <a:rPr lang="en-US" sz="1200" i="1" dirty="0"/>
              <a:t>Managing the financial risk associated with the financing of new nuclear power plant projects, IAEA, 2017</a:t>
            </a:r>
            <a:endParaRPr lang="bg-BG" sz="1200" i="1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0838" y="2335213"/>
            <a:ext cx="5900737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2" name="Diagram 21"/>
          <p:cNvGraphicFramePr/>
          <p:nvPr/>
        </p:nvGraphicFramePr>
        <p:xfrm>
          <a:off x="1763688" y="2420888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" name="Content Placeholder 2"/>
          <p:cNvSpPr txBox="1">
            <a:spLocks/>
          </p:cNvSpPr>
          <p:nvPr/>
        </p:nvSpPr>
        <p:spPr>
          <a:xfrm>
            <a:off x="683568" y="580526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r>
              <a:rPr lang="bg-BG" sz="2400" dirty="0" smtClean="0"/>
              <a:t>Ангажиментът </a:t>
            </a:r>
            <a:r>
              <a:rPr lang="bg-BG" sz="2400" dirty="0" smtClean="0"/>
              <a:t>на държавата към проектната компания е определящ фактор за формиране на пакета договори за изграждане на АЕЦ</a:t>
            </a:r>
            <a:endParaRPr kumimoji="0" lang="bg-BG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397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Механизми за осъществяване на инвестициите в нови ядрени централи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Модели на собственост и осигуряване на собствено финансиране за изграждане на АЕЦ 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Механизми за преразпределяне на финансовите рискове към потребитлите</a:t>
            </a:r>
          </a:p>
          <a:p>
            <a:pPr lvl="2"/>
            <a:r>
              <a:rPr lang="bg-BG" dirty="0" smtClean="0"/>
              <a:t>Регулирани тарифи</a:t>
            </a:r>
            <a:endParaRPr lang="en-US" dirty="0" smtClean="0"/>
          </a:p>
          <a:p>
            <a:pPr lvl="2"/>
            <a:r>
              <a:rPr lang="bg-BG" dirty="0" smtClean="0"/>
              <a:t>Дългосрочни договори </a:t>
            </a:r>
            <a:endParaRPr lang="en-US" dirty="0" smtClean="0"/>
          </a:p>
          <a:p>
            <a:pPr lvl="2"/>
            <a:r>
              <a:rPr lang="en-US" dirty="0" smtClean="0"/>
              <a:t>PPA – </a:t>
            </a:r>
            <a:r>
              <a:rPr lang="bg-BG" dirty="0" smtClean="0"/>
              <a:t>договор за изкупуване на произведената енергия</a:t>
            </a:r>
            <a:endParaRPr lang="en-US" dirty="0" smtClean="0"/>
          </a:p>
          <a:p>
            <a:pPr lvl="2"/>
            <a:r>
              <a:rPr lang="en-US" dirty="0" smtClean="0"/>
              <a:t>CFD – </a:t>
            </a:r>
            <a:r>
              <a:rPr lang="bg-BG" dirty="0" smtClean="0"/>
              <a:t>договори за разлики</a:t>
            </a:r>
            <a:endParaRPr lang="en-US" dirty="0" smtClean="0"/>
          </a:p>
          <a:p>
            <a:r>
              <a:rPr lang="bg-BG" dirty="0" smtClean="0"/>
              <a:t>Съществен остава въпросът за обосноваването на прилагане </a:t>
            </a:r>
            <a:r>
              <a:rPr lang="bg-BG" dirty="0" smtClean="0"/>
              <a:t>на инструменти за насърчаване на инвестициите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599384" cy="329184"/>
          </a:xfrm>
        </p:spPr>
        <p:txBody>
          <a:bodyPr/>
          <a:lstStyle/>
          <a:p>
            <a:r>
              <a:rPr lang="ru-RU" dirty="0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6370482"/>
            <a:ext cx="504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i="1" dirty="0" smtClean="0"/>
              <a:t>(3) </a:t>
            </a:r>
            <a:r>
              <a:rPr lang="en-US" sz="1200" dirty="0"/>
              <a:t>Financing Nuclear Power in Evolving Electricity Markets, IAEA, 2018</a:t>
            </a:r>
            <a:endParaRPr lang="bg-BG" sz="1200" i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6938348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662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dirty="0" smtClean="0"/>
              <a:t>Преход от държавно управлявани програми към търговски иновативни програми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0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Съвременни комерсиализирани ядрени инсталации – типизирани проекти от генерация </a:t>
            </a:r>
            <a:r>
              <a:rPr lang="en-US" dirty="0" smtClean="0"/>
              <a:t>III+</a:t>
            </a:r>
            <a:endParaRPr lang="bg-BG" dirty="0" smtClean="0"/>
          </a:p>
          <a:p>
            <a:r>
              <a:rPr lang="bg-BG" dirty="0" smtClean="0"/>
              <a:t>Очаквания за Малки Модулни Реактори</a:t>
            </a:r>
          </a:p>
          <a:p>
            <a:pPr lvl="1"/>
            <a:r>
              <a:rPr lang="bg-BG" dirty="0" smtClean="0"/>
              <a:t>Понастоящем в етап за реализация на прототипи в редица държави</a:t>
            </a:r>
          </a:p>
          <a:p>
            <a:pPr lvl="1"/>
            <a:r>
              <a:rPr lang="bg-BG" dirty="0" smtClean="0"/>
              <a:t>Очакване за достигане до етап на комерсиално предлагане след 2035 г.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743400" cy="329184"/>
          </a:xfrm>
        </p:spPr>
        <p:txBody>
          <a:bodyPr/>
          <a:lstStyle/>
          <a:p>
            <a:r>
              <a:rPr lang="ru-RU" dirty="0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1619672" y="6350168"/>
            <a:ext cx="70567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i="1" dirty="0" smtClean="0"/>
              <a:t>(4) </a:t>
            </a:r>
            <a:r>
              <a:rPr lang="en-US" sz="1200" i="1" dirty="0" smtClean="0"/>
              <a:t>The </a:t>
            </a:r>
            <a:r>
              <a:rPr lang="en-US" sz="1200" i="1" dirty="0"/>
              <a:t>Future of Nuclear Energy in a Carbon-Constrained World</a:t>
            </a:r>
            <a:r>
              <a:rPr lang="bg-BG" sz="1200" i="1" dirty="0"/>
              <a:t>, </a:t>
            </a:r>
            <a:r>
              <a:rPr lang="en-US" sz="1200" i="1" dirty="0"/>
              <a:t>an interdisciplinary MIT study, 2018</a:t>
            </a:r>
            <a:endParaRPr lang="bg-BG" sz="12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068960"/>
            <a:ext cx="6153150" cy="337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02108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bg-BG" dirty="0" smtClean="0"/>
              <a:t>Теми за дискусия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Ниско въглеродната енергетика </a:t>
            </a:r>
            <a:r>
              <a:rPr lang="bg-BG" dirty="0" smtClean="0"/>
              <a:t>все още има </a:t>
            </a:r>
            <a:r>
              <a:rPr lang="bg-BG" dirty="0" smtClean="0"/>
              <a:t>нужда от </a:t>
            </a:r>
            <a:r>
              <a:rPr lang="bg-BG" dirty="0" smtClean="0"/>
              <a:t>устойчива производствена база, каквато осигуряват АЕЦ.</a:t>
            </a:r>
            <a:endParaRPr lang="bg-BG" dirty="0" smtClean="0"/>
          </a:p>
          <a:p>
            <a:r>
              <a:rPr lang="bg-BG" dirty="0" smtClean="0"/>
              <a:t>Развитието на всеки нов ядрен проект е свързано с преодоляване на редица типични затруднения, поради което е ключово наличието на национална </a:t>
            </a:r>
            <a:r>
              <a:rPr lang="bg-BG" dirty="0" smtClean="0"/>
              <a:t>политика и инфраструктура </a:t>
            </a:r>
            <a:r>
              <a:rPr lang="bg-BG" dirty="0" smtClean="0"/>
              <a:t>в ядрената област. </a:t>
            </a:r>
          </a:p>
          <a:p>
            <a:r>
              <a:rPr lang="bg-BG" dirty="0" smtClean="0"/>
              <a:t>Все още ядрените мощности са пряко свързани с национални стратегически интереси и са част от национаните планове за развитие.</a:t>
            </a:r>
          </a:p>
          <a:p>
            <a:r>
              <a:rPr lang="bg-BG" dirty="0" smtClean="0"/>
              <a:t>България е избрала вариант за реализация на ядрен проект за блокове от поколение </a:t>
            </a:r>
            <a:r>
              <a:rPr lang="en-US" dirty="0" smtClean="0"/>
              <a:t>III </a:t>
            </a:r>
            <a:r>
              <a:rPr lang="bg-BG" dirty="0" smtClean="0"/>
              <a:t>чрез формиране на проектна компания, на пазарен принцип и без държавна помощ.</a:t>
            </a:r>
            <a:endParaRPr lang="en-US" dirty="0" smtClean="0"/>
          </a:p>
          <a:p>
            <a:r>
              <a:rPr lang="bg-BG" dirty="0" smtClean="0"/>
              <a:t>У нас има и възможност да се реализира проект на база на корпоративно финансиране с привличане на банково кредитиране в етапа на строителние работи.</a:t>
            </a:r>
          </a:p>
          <a:p>
            <a:r>
              <a:rPr lang="bg-BG" dirty="0" smtClean="0"/>
              <a:t>България </a:t>
            </a:r>
            <a:r>
              <a:rPr lang="bg-BG" dirty="0" smtClean="0"/>
              <a:t>изостава при осигуряване на </a:t>
            </a:r>
            <a:r>
              <a:rPr lang="bg-BG" dirty="0" smtClean="0"/>
              <a:t>бъдещи възможности </a:t>
            </a:r>
            <a:r>
              <a:rPr lang="bg-BG" dirty="0" smtClean="0"/>
              <a:t>за развитие на Малките Модулни Реактори, поради ниската </a:t>
            </a:r>
            <a:r>
              <a:rPr lang="bg-BG" dirty="0" smtClean="0"/>
              <a:t>степен на подкрепа за проучвания и иновации в </a:t>
            </a:r>
            <a:r>
              <a:rPr lang="bg-BG" dirty="0" smtClean="0"/>
              <a:t>тази област.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5319464" cy="314368"/>
          </a:xfrm>
        </p:spPr>
        <p:txBody>
          <a:bodyPr/>
          <a:lstStyle/>
          <a:p>
            <a:r>
              <a:rPr lang="ru-RU" dirty="0"/>
              <a:t>Осма регионална енергийна конференция, 17 май 2019г.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40285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БЛАГОДАРЯ ЗА ВНИМАНИЕТО!</a:t>
            </a:r>
          </a:p>
          <a:p>
            <a:pPr marL="457200" lvl="1" indent="0">
              <a:buNone/>
            </a:pPr>
            <a:r>
              <a:rPr lang="bg-BG" dirty="0" smtClean="0"/>
              <a:t>	</a:t>
            </a:r>
          </a:p>
          <a:p>
            <a:pPr marL="457200" lvl="1" indent="0">
              <a:buNone/>
            </a:pPr>
            <a:r>
              <a:rPr lang="bg-BG" dirty="0"/>
              <a:t>	</a:t>
            </a:r>
            <a:r>
              <a:rPr lang="bg-BG" dirty="0" smtClean="0"/>
              <a:t>Антон Иванов, </a:t>
            </a:r>
          </a:p>
          <a:p>
            <a:pPr marL="457200" lvl="1" indent="0">
              <a:buNone/>
            </a:pPr>
            <a:r>
              <a:rPr lang="bg-BG" dirty="0" smtClean="0"/>
              <a:t>			</a:t>
            </a:r>
            <a:r>
              <a:rPr lang="en-US" dirty="0" smtClean="0"/>
              <a:t>ai@ecoenergia-bg.eu</a:t>
            </a:r>
            <a:endParaRPr lang="bg-BG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6408712" cy="385018"/>
          </a:xfrm>
        </p:spPr>
        <p:txBody>
          <a:bodyPr/>
          <a:lstStyle/>
          <a:p>
            <a:r>
              <a:rPr lang="ru-RU" smtClean="0"/>
              <a:t>Осма регионална енергийна конференция, 17 май 2019г.</a:t>
            </a:r>
            <a:endParaRPr lang="bg-BG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6957" y="4149080"/>
            <a:ext cx="49688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ru-RU" altLang="bg-BG" sz="1400" i="1" dirty="0">
                <a:latin typeface="Arial Black" pitchFamily="34" charset="0"/>
              </a:rPr>
              <a:t>БЪЛГАРСКИ  ЕНЕРГИЕН  ФОРУМ</a:t>
            </a:r>
          </a:p>
          <a:p>
            <a:pPr algn="ctr"/>
            <a:r>
              <a:rPr lang="de-DE" altLang="bg-BG" sz="1400" b="1" dirty="0">
                <a:latin typeface="Arial Black" pitchFamily="34" charset="0"/>
              </a:rPr>
              <a:t>BULGARIAN  ENERGY  FORUM</a:t>
            </a:r>
          </a:p>
          <a:p>
            <a:pPr algn="ctr"/>
            <a:r>
              <a:rPr lang="de-DE" altLang="bg-BG" sz="800" dirty="0"/>
              <a:t>1000 Sofia, 4, Trapezitsa str., Tel/Fax. </a:t>
            </a:r>
            <a:r>
              <a:rPr lang="en-US" altLang="bg-BG" sz="800" dirty="0"/>
              <a:t>+359 2 989 89 50</a:t>
            </a:r>
          </a:p>
          <a:p>
            <a:pPr algn="ctr"/>
            <a:r>
              <a:rPr lang="de-DE" altLang="bg-BG" sz="800" dirty="0"/>
              <a:t>E-mail : office@bulenergo.com, web site : </a:t>
            </a:r>
            <a:r>
              <a:rPr lang="de-DE" altLang="bg-BG" sz="800" u="sng" dirty="0">
                <a:solidFill>
                  <a:srgbClr val="0000FF"/>
                </a:solidFill>
              </a:rPr>
              <a:t>www.bulenergynews.org</a:t>
            </a:r>
          </a:p>
          <a:p>
            <a:pPr algn="ctr"/>
            <a:endParaRPr lang="de-DE" altLang="bg-BG" sz="800" dirty="0"/>
          </a:p>
          <a:p>
            <a:pPr algn="ctr"/>
            <a:endParaRPr lang="de-DE" altLang="bg-BG" sz="1400" b="1" dirty="0">
              <a:latin typeface="Arial Black" pitchFamily="34" charset="0"/>
            </a:endParaRPr>
          </a:p>
          <a:p>
            <a:endParaRPr lang="de-DE" altLang="bg-BG" sz="1200" dirty="0"/>
          </a:p>
          <a:p>
            <a:endParaRPr lang="de-DE" altLang="bg-BG" sz="1200" dirty="0"/>
          </a:p>
          <a:p>
            <a:endParaRPr lang="de-DE" altLang="bg-BG" sz="1200" dirty="0"/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de-DE" altLang="bg-BG" sz="1400" i="1" dirty="0">
                <a:latin typeface="Arial Black" pitchFamily="34" charset="0"/>
              </a:rPr>
              <a:t>  </a:t>
            </a:r>
            <a:endParaRPr lang="en-US" altLang="bg-BG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98638560"/>
              </p:ext>
            </p:extLst>
          </p:nvPr>
        </p:nvGraphicFramePr>
        <p:xfrm>
          <a:off x="2267744" y="4170922"/>
          <a:ext cx="711200" cy="587375"/>
        </p:xfrm>
        <a:graphic>
          <a:graphicData uri="http://schemas.openxmlformats.org/presentationml/2006/ole">
            <p:oleObj spid="_x0000_s2059" r:id="rId3" imgW="1093320" imgH="702000" progId="">
              <p:embed/>
            </p:oleObj>
          </a:graphicData>
        </a:graphic>
      </p:graphicFrame>
      <p:sp>
        <p:nvSpPr>
          <p:cNvPr id="8" name="Footer Placeholder 3"/>
          <p:cNvSpPr txBox="1">
            <a:spLocks/>
          </p:cNvSpPr>
          <p:nvPr/>
        </p:nvSpPr>
        <p:spPr>
          <a:xfrm>
            <a:off x="2699792" y="18288"/>
            <a:ext cx="5544616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Осма регионална енергийна конференция, 17 май 2019г.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7815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231</TotalTime>
  <Words>617</Words>
  <Application>Microsoft Office PowerPoint</Application>
  <PresentationFormat>On-screen Show (4:3)</PresentationFormat>
  <Paragraphs>86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Приложими бизнес-модели на нови ядрени мощности на либерализирани енергийни пазари</vt:lpstr>
      <vt:lpstr>Перспективните технологии за нови електрогенериращи мощности</vt:lpstr>
      <vt:lpstr>Пазарна конкуренция или формиране на пазара</vt:lpstr>
      <vt:lpstr>Управление на финансовия риск при ядрените проекти</vt:lpstr>
      <vt:lpstr>Механизми за осъществяване на инвестициите в нови ядрени централи</vt:lpstr>
      <vt:lpstr>Преход от държавно управлявани програми към търговски иновативни програми</vt:lpstr>
      <vt:lpstr>Теми за дискусия</vt:lpstr>
      <vt:lpstr>Slide 8</vt:lpstr>
    </vt:vector>
  </TitlesOfParts>
  <Company>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изграждане на един ядрен блок с реактор ВВЕР-1000 на площадката на АЕЦ „Козлодуй“: технически аспекти и държавни ангажименти</dc:title>
  <dc:creator>anton.ivanov</dc:creator>
  <cp:lastModifiedBy>Petar Petrov</cp:lastModifiedBy>
  <cp:revision>27</cp:revision>
  <dcterms:created xsi:type="dcterms:W3CDTF">2016-09-12T11:45:20Z</dcterms:created>
  <dcterms:modified xsi:type="dcterms:W3CDTF">2019-05-15T11:59:58Z</dcterms:modified>
</cp:coreProperties>
</file>