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65" r:id="rId4"/>
    <p:sldId id="267" r:id="rId5"/>
    <p:sldId id="266" r:id="rId6"/>
    <p:sldId id="268" r:id="rId7"/>
    <p:sldId id="269" r:id="rId8"/>
    <p:sldId id="272" r:id="rId9"/>
    <p:sldId id="270" r:id="rId10"/>
    <p:sldId id="271" r:id="rId11"/>
    <p:sldId id="258" r:id="rId1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7"/>
    <a:srgbClr val="3FA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0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49079"/>
            <a:ext cx="12192000" cy="1808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Rectangle 8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008" y="1758467"/>
            <a:ext cx="7611140" cy="2387600"/>
          </a:xfrm>
        </p:spPr>
        <p:txBody>
          <a:bodyPr anchor="b">
            <a:normAutofit/>
          </a:bodyPr>
          <a:lstStyle>
            <a:lvl1pPr marL="361950" indent="-361950" algn="l">
              <a:buFontTx/>
              <a:buBlip>
                <a:blip r:embed="rId2"/>
              </a:buBlip>
              <a:defRPr sz="3600">
                <a:solidFill>
                  <a:srgbClr val="004A87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5236" y="4238142"/>
            <a:ext cx="721491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3FAB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 за редакция стил подзагл. обр.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44990" y="490330"/>
            <a:ext cx="3747010" cy="48502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622" y="2976976"/>
            <a:ext cx="2914650" cy="3209925"/>
          </a:xfrm>
          <a:prstGeom prst="rect">
            <a:avLst/>
          </a:prstGeom>
        </p:spPr>
      </p:pic>
      <p:grpSp>
        <p:nvGrpSpPr>
          <p:cNvPr id="14" name="Group 3"/>
          <p:cNvGrpSpPr>
            <a:grpSpLocks/>
          </p:cNvGrpSpPr>
          <p:nvPr userDrawn="1"/>
        </p:nvGrpSpPr>
        <p:grpSpPr bwMode="auto">
          <a:xfrm>
            <a:off x="10492477" y="5637966"/>
            <a:ext cx="517525" cy="577850"/>
            <a:chOff x="13017" y="8932"/>
            <a:chExt cx="815" cy="911"/>
          </a:xfrm>
          <a:solidFill>
            <a:srgbClr val="3FAB3C"/>
          </a:solidFill>
        </p:grpSpPr>
        <p:sp>
          <p:nvSpPr>
            <p:cNvPr id="15" name="Freeform 4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668 w 815"/>
                <a:gd name="T1" fmla="*/ 0 h 911"/>
                <a:gd name="T2" fmla="*/ 649 w 815"/>
                <a:gd name="T3" fmla="*/ 2 h 911"/>
                <a:gd name="T4" fmla="*/ 630 w 815"/>
                <a:gd name="T5" fmla="*/ 8 h 911"/>
                <a:gd name="T6" fmla="*/ 611 w 815"/>
                <a:gd name="T7" fmla="*/ 16 h 911"/>
                <a:gd name="T8" fmla="*/ 72 w 815"/>
                <a:gd name="T9" fmla="*/ 328 h 911"/>
                <a:gd name="T10" fmla="*/ 54 w 815"/>
                <a:gd name="T11" fmla="*/ 339 h 911"/>
                <a:gd name="T12" fmla="*/ 39 w 815"/>
                <a:gd name="T13" fmla="*/ 352 h 911"/>
                <a:gd name="T14" fmla="*/ 26 w 815"/>
                <a:gd name="T15" fmla="*/ 368 h 911"/>
                <a:gd name="T16" fmla="*/ 15 w 815"/>
                <a:gd name="T17" fmla="*/ 385 h 911"/>
                <a:gd name="T18" fmla="*/ 8 w 815"/>
                <a:gd name="T19" fmla="*/ 404 h 911"/>
                <a:gd name="T20" fmla="*/ 2 w 815"/>
                <a:gd name="T21" fmla="*/ 425 h 911"/>
                <a:gd name="T22" fmla="*/ 0 w 815"/>
                <a:gd name="T23" fmla="*/ 448 h 911"/>
                <a:gd name="T24" fmla="*/ 1 w 815"/>
                <a:gd name="T25" fmla="*/ 471 h 911"/>
                <a:gd name="T26" fmla="*/ 4 w 815"/>
                <a:gd name="T27" fmla="*/ 493 h 911"/>
                <a:gd name="T28" fmla="*/ 10 w 815"/>
                <a:gd name="T29" fmla="*/ 514 h 911"/>
                <a:gd name="T30" fmla="*/ 19 w 815"/>
                <a:gd name="T31" fmla="*/ 533 h 911"/>
                <a:gd name="T32" fmla="*/ 29 w 815"/>
                <a:gd name="T33" fmla="*/ 549 h 911"/>
                <a:gd name="T34" fmla="*/ 43 w 815"/>
                <a:gd name="T35" fmla="*/ 564 h 911"/>
                <a:gd name="T36" fmla="*/ 59 w 815"/>
                <a:gd name="T37" fmla="*/ 576 h 911"/>
                <a:gd name="T38" fmla="*/ 595 w 815"/>
                <a:gd name="T39" fmla="*/ 888 h 911"/>
                <a:gd name="T40" fmla="*/ 614 w 815"/>
                <a:gd name="T41" fmla="*/ 897 h 911"/>
                <a:gd name="T42" fmla="*/ 633 w 815"/>
                <a:gd name="T43" fmla="*/ 905 h 911"/>
                <a:gd name="T44" fmla="*/ 652 w 815"/>
                <a:gd name="T45" fmla="*/ 911 h 911"/>
                <a:gd name="T46" fmla="*/ 679 w 815"/>
                <a:gd name="T47" fmla="*/ 910 h 911"/>
                <a:gd name="T48" fmla="*/ 703 w 815"/>
                <a:gd name="T49" fmla="*/ 906 h 911"/>
                <a:gd name="T50" fmla="*/ 726 w 815"/>
                <a:gd name="T51" fmla="*/ 899 h 911"/>
                <a:gd name="T52" fmla="*/ 746 w 815"/>
                <a:gd name="T53" fmla="*/ 890 h 911"/>
                <a:gd name="T54" fmla="*/ 763 w 815"/>
                <a:gd name="T55" fmla="*/ 878 h 911"/>
                <a:gd name="T56" fmla="*/ 779 w 815"/>
                <a:gd name="T57" fmla="*/ 864 h 911"/>
                <a:gd name="T58" fmla="*/ 791 w 815"/>
                <a:gd name="T59" fmla="*/ 848 h 911"/>
                <a:gd name="T60" fmla="*/ 798 w 815"/>
                <a:gd name="T61" fmla="*/ 835 h 911"/>
                <a:gd name="T62" fmla="*/ 665 w 815"/>
                <a:gd name="T63" fmla="*/ 835 h 911"/>
                <a:gd name="T64" fmla="*/ 649 w 815"/>
                <a:gd name="T65" fmla="*/ 830 h 911"/>
                <a:gd name="T66" fmla="*/ 108 w 815"/>
                <a:gd name="T67" fmla="*/ 511 h 911"/>
                <a:gd name="T68" fmla="*/ 94 w 815"/>
                <a:gd name="T69" fmla="*/ 497 h 911"/>
                <a:gd name="T70" fmla="*/ 85 w 815"/>
                <a:gd name="T71" fmla="*/ 481 h 911"/>
                <a:gd name="T72" fmla="*/ 81 w 815"/>
                <a:gd name="T73" fmla="*/ 462 h 911"/>
                <a:gd name="T74" fmla="*/ 82 w 815"/>
                <a:gd name="T75" fmla="*/ 442 h 911"/>
                <a:gd name="T76" fmla="*/ 88 w 815"/>
                <a:gd name="T77" fmla="*/ 424 h 911"/>
                <a:gd name="T78" fmla="*/ 100 w 815"/>
                <a:gd name="T79" fmla="*/ 409 h 911"/>
                <a:gd name="T80" fmla="*/ 644 w 815"/>
                <a:gd name="T81" fmla="*/ 97 h 911"/>
                <a:gd name="T82" fmla="*/ 659 w 815"/>
                <a:gd name="T83" fmla="*/ 86 h 911"/>
                <a:gd name="T84" fmla="*/ 675 w 815"/>
                <a:gd name="T85" fmla="*/ 82 h 911"/>
                <a:gd name="T86" fmla="*/ 799 w 815"/>
                <a:gd name="T87" fmla="*/ 82 h 911"/>
                <a:gd name="T88" fmla="*/ 789 w 815"/>
                <a:gd name="T89" fmla="*/ 65 h 911"/>
                <a:gd name="T90" fmla="*/ 776 w 815"/>
                <a:gd name="T91" fmla="*/ 48 h 911"/>
                <a:gd name="T92" fmla="*/ 760 w 815"/>
                <a:gd name="T93" fmla="*/ 33 h 911"/>
                <a:gd name="T94" fmla="*/ 742 w 815"/>
                <a:gd name="T95" fmla="*/ 20 h 911"/>
                <a:gd name="T96" fmla="*/ 722 w 815"/>
                <a:gd name="T97" fmla="*/ 10 h 911"/>
                <a:gd name="T98" fmla="*/ 700 w 815"/>
                <a:gd name="T99" fmla="*/ 3 h 911"/>
                <a:gd name="T100" fmla="*/ 676 w 815"/>
                <a:gd name="T101" fmla="*/ 0 h 911"/>
                <a:gd name="T102" fmla="*/ 668 w 815"/>
                <a:gd name="T103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5" h="911">
                  <a:moveTo>
                    <a:pt x="668" y="0"/>
                  </a:moveTo>
                  <a:lnTo>
                    <a:pt x="649" y="2"/>
                  </a:lnTo>
                  <a:lnTo>
                    <a:pt x="630" y="8"/>
                  </a:lnTo>
                  <a:lnTo>
                    <a:pt x="611" y="16"/>
                  </a:lnTo>
                  <a:lnTo>
                    <a:pt x="72" y="328"/>
                  </a:lnTo>
                  <a:lnTo>
                    <a:pt x="54" y="339"/>
                  </a:lnTo>
                  <a:lnTo>
                    <a:pt x="39" y="352"/>
                  </a:lnTo>
                  <a:lnTo>
                    <a:pt x="26" y="368"/>
                  </a:lnTo>
                  <a:lnTo>
                    <a:pt x="15" y="385"/>
                  </a:lnTo>
                  <a:lnTo>
                    <a:pt x="8" y="404"/>
                  </a:lnTo>
                  <a:lnTo>
                    <a:pt x="2" y="425"/>
                  </a:lnTo>
                  <a:lnTo>
                    <a:pt x="0" y="448"/>
                  </a:lnTo>
                  <a:lnTo>
                    <a:pt x="1" y="471"/>
                  </a:lnTo>
                  <a:lnTo>
                    <a:pt x="4" y="493"/>
                  </a:lnTo>
                  <a:lnTo>
                    <a:pt x="10" y="514"/>
                  </a:lnTo>
                  <a:lnTo>
                    <a:pt x="19" y="533"/>
                  </a:lnTo>
                  <a:lnTo>
                    <a:pt x="29" y="549"/>
                  </a:lnTo>
                  <a:lnTo>
                    <a:pt x="43" y="564"/>
                  </a:lnTo>
                  <a:lnTo>
                    <a:pt x="59" y="576"/>
                  </a:lnTo>
                  <a:lnTo>
                    <a:pt x="595" y="888"/>
                  </a:lnTo>
                  <a:lnTo>
                    <a:pt x="614" y="897"/>
                  </a:lnTo>
                  <a:lnTo>
                    <a:pt x="633" y="905"/>
                  </a:lnTo>
                  <a:lnTo>
                    <a:pt x="652" y="911"/>
                  </a:lnTo>
                  <a:lnTo>
                    <a:pt x="679" y="910"/>
                  </a:lnTo>
                  <a:lnTo>
                    <a:pt x="703" y="906"/>
                  </a:lnTo>
                  <a:lnTo>
                    <a:pt x="726" y="899"/>
                  </a:lnTo>
                  <a:lnTo>
                    <a:pt x="746" y="890"/>
                  </a:lnTo>
                  <a:lnTo>
                    <a:pt x="763" y="878"/>
                  </a:lnTo>
                  <a:lnTo>
                    <a:pt x="779" y="864"/>
                  </a:lnTo>
                  <a:lnTo>
                    <a:pt x="791" y="848"/>
                  </a:lnTo>
                  <a:lnTo>
                    <a:pt x="798" y="835"/>
                  </a:lnTo>
                  <a:lnTo>
                    <a:pt x="665" y="835"/>
                  </a:lnTo>
                  <a:lnTo>
                    <a:pt x="649" y="830"/>
                  </a:lnTo>
                  <a:lnTo>
                    <a:pt x="108" y="511"/>
                  </a:lnTo>
                  <a:lnTo>
                    <a:pt x="94" y="497"/>
                  </a:lnTo>
                  <a:lnTo>
                    <a:pt x="85" y="481"/>
                  </a:lnTo>
                  <a:lnTo>
                    <a:pt x="81" y="462"/>
                  </a:lnTo>
                  <a:lnTo>
                    <a:pt x="82" y="442"/>
                  </a:lnTo>
                  <a:lnTo>
                    <a:pt x="88" y="424"/>
                  </a:lnTo>
                  <a:lnTo>
                    <a:pt x="100" y="409"/>
                  </a:lnTo>
                  <a:lnTo>
                    <a:pt x="644" y="97"/>
                  </a:lnTo>
                  <a:lnTo>
                    <a:pt x="659" y="86"/>
                  </a:lnTo>
                  <a:lnTo>
                    <a:pt x="675" y="82"/>
                  </a:lnTo>
                  <a:lnTo>
                    <a:pt x="799" y="82"/>
                  </a:lnTo>
                  <a:lnTo>
                    <a:pt x="789" y="65"/>
                  </a:lnTo>
                  <a:lnTo>
                    <a:pt x="776" y="48"/>
                  </a:lnTo>
                  <a:lnTo>
                    <a:pt x="760" y="33"/>
                  </a:lnTo>
                  <a:lnTo>
                    <a:pt x="742" y="20"/>
                  </a:lnTo>
                  <a:lnTo>
                    <a:pt x="722" y="10"/>
                  </a:lnTo>
                  <a:lnTo>
                    <a:pt x="700" y="3"/>
                  </a:lnTo>
                  <a:lnTo>
                    <a:pt x="676" y="0"/>
                  </a:lnTo>
                  <a:lnTo>
                    <a:pt x="66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799 w 815"/>
                <a:gd name="T1" fmla="*/ 82 h 911"/>
                <a:gd name="T2" fmla="*/ 675 w 815"/>
                <a:gd name="T3" fmla="*/ 82 h 911"/>
                <a:gd name="T4" fmla="*/ 692 w 815"/>
                <a:gd name="T5" fmla="*/ 84 h 911"/>
                <a:gd name="T6" fmla="*/ 708 w 815"/>
                <a:gd name="T7" fmla="*/ 90 h 911"/>
                <a:gd name="T8" fmla="*/ 722 w 815"/>
                <a:gd name="T9" fmla="*/ 101 h 911"/>
                <a:gd name="T10" fmla="*/ 732 w 815"/>
                <a:gd name="T11" fmla="*/ 115 h 911"/>
                <a:gd name="T12" fmla="*/ 739 w 815"/>
                <a:gd name="T13" fmla="*/ 131 h 911"/>
                <a:gd name="T14" fmla="*/ 740 w 815"/>
                <a:gd name="T15" fmla="*/ 197 h 911"/>
                <a:gd name="T16" fmla="*/ 740 w 815"/>
                <a:gd name="T17" fmla="*/ 230 h 911"/>
                <a:gd name="T18" fmla="*/ 740 w 815"/>
                <a:gd name="T19" fmla="*/ 295 h 911"/>
                <a:gd name="T20" fmla="*/ 741 w 815"/>
                <a:gd name="T21" fmla="*/ 352 h 911"/>
                <a:gd name="T22" fmla="*/ 741 w 815"/>
                <a:gd name="T23" fmla="*/ 404 h 911"/>
                <a:gd name="T24" fmla="*/ 741 w 815"/>
                <a:gd name="T25" fmla="*/ 481 h 911"/>
                <a:gd name="T26" fmla="*/ 741 w 815"/>
                <a:gd name="T27" fmla="*/ 767 h 911"/>
                <a:gd name="T28" fmla="*/ 738 w 815"/>
                <a:gd name="T29" fmla="*/ 786 h 911"/>
                <a:gd name="T30" fmla="*/ 729 w 815"/>
                <a:gd name="T31" fmla="*/ 803 h 911"/>
                <a:gd name="T32" fmla="*/ 716 w 815"/>
                <a:gd name="T33" fmla="*/ 817 h 911"/>
                <a:gd name="T34" fmla="*/ 700 w 815"/>
                <a:gd name="T35" fmla="*/ 828 h 911"/>
                <a:gd name="T36" fmla="*/ 683 w 815"/>
                <a:gd name="T37" fmla="*/ 834 h 911"/>
                <a:gd name="T38" fmla="*/ 665 w 815"/>
                <a:gd name="T39" fmla="*/ 835 h 911"/>
                <a:gd name="T40" fmla="*/ 798 w 815"/>
                <a:gd name="T41" fmla="*/ 835 h 911"/>
                <a:gd name="T42" fmla="*/ 801 w 815"/>
                <a:gd name="T43" fmla="*/ 830 h 911"/>
                <a:gd name="T44" fmla="*/ 808 w 815"/>
                <a:gd name="T45" fmla="*/ 810 h 911"/>
                <a:gd name="T46" fmla="*/ 813 w 815"/>
                <a:gd name="T47" fmla="*/ 789 h 911"/>
                <a:gd name="T48" fmla="*/ 814 w 815"/>
                <a:gd name="T49" fmla="*/ 424 h 911"/>
                <a:gd name="T50" fmla="*/ 814 w 815"/>
                <a:gd name="T51" fmla="*/ 295 h 911"/>
                <a:gd name="T52" fmla="*/ 814 w 815"/>
                <a:gd name="T53" fmla="*/ 145 h 911"/>
                <a:gd name="T54" fmla="*/ 813 w 815"/>
                <a:gd name="T55" fmla="*/ 124 h 911"/>
                <a:gd name="T56" fmla="*/ 808 w 815"/>
                <a:gd name="T57" fmla="*/ 104 h 911"/>
                <a:gd name="T58" fmla="*/ 800 w 815"/>
                <a:gd name="T59" fmla="*/ 84 h 911"/>
                <a:gd name="T60" fmla="*/ 799 w 815"/>
                <a:gd name="T61" fmla="*/ 82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15" h="911">
                  <a:moveTo>
                    <a:pt x="799" y="82"/>
                  </a:moveTo>
                  <a:lnTo>
                    <a:pt x="675" y="82"/>
                  </a:lnTo>
                  <a:lnTo>
                    <a:pt x="692" y="84"/>
                  </a:lnTo>
                  <a:lnTo>
                    <a:pt x="708" y="90"/>
                  </a:lnTo>
                  <a:lnTo>
                    <a:pt x="722" y="101"/>
                  </a:lnTo>
                  <a:lnTo>
                    <a:pt x="732" y="115"/>
                  </a:lnTo>
                  <a:lnTo>
                    <a:pt x="739" y="131"/>
                  </a:lnTo>
                  <a:lnTo>
                    <a:pt x="740" y="197"/>
                  </a:lnTo>
                  <a:lnTo>
                    <a:pt x="740" y="230"/>
                  </a:lnTo>
                  <a:lnTo>
                    <a:pt x="740" y="295"/>
                  </a:lnTo>
                  <a:lnTo>
                    <a:pt x="741" y="352"/>
                  </a:lnTo>
                  <a:lnTo>
                    <a:pt x="741" y="404"/>
                  </a:lnTo>
                  <a:lnTo>
                    <a:pt x="741" y="481"/>
                  </a:lnTo>
                  <a:lnTo>
                    <a:pt x="741" y="767"/>
                  </a:lnTo>
                  <a:lnTo>
                    <a:pt x="738" y="786"/>
                  </a:lnTo>
                  <a:lnTo>
                    <a:pt x="729" y="803"/>
                  </a:lnTo>
                  <a:lnTo>
                    <a:pt x="716" y="817"/>
                  </a:lnTo>
                  <a:lnTo>
                    <a:pt x="700" y="828"/>
                  </a:lnTo>
                  <a:lnTo>
                    <a:pt x="683" y="834"/>
                  </a:lnTo>
                  <a:lnTo>
                    <a:pt x="665" y="835"/>
                  </a:lnTo>
                  <a:lnTo>
                    <a:pt x="798" y="835"/>
                  </a:lnTo>
                  <a:lnTo>
                    <a:pt x="801" y="830"/>
                  </a:lnTo>
                  <a:lnTo>
                    <a:pt x="808" y="810"/>
                  </a:lnTo>
                  <a:lnTo>
                    <a:pt x="813" y="789"/>
                  </a:lnTo>
                  <a:lnTo>
                    <a:pt x="814" y="424"/>
                  </a:lnTo>
                  <a:lnTo>
                    <a:pt x="814" y="295"/>
                  </a:lnTo>
                  <a:lnTo>
                    <a:pt x="814" y="145"/>
                  </a:lnTo>
                  <a:lnTo>
                    <a:pt x="813" y="124"/>
                  </a:lnTo>
                  <a:lnTo>
                    <a:pt x="808" y="104"/>
                  </a:lnTo>
                  <a:lnTo>
                    <a:pt x="800" y="84"/>
                  </a:lnTo>
                  <a:lnTo>
                    <a:pt x="799" y="8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</p:grpSp>
      <p:sp>
        <p:nvSpPr>
          <p:cNvPr id="17" name="TextBox 16"/>
          <p:cNvSpPr txBox="1"/>
          <p:nvPr userDrawn="1"/>
        </p:nvSpPr>
        <p:spPr>
          <a:xfrm rot="19811092">
            <a:off x="8573239" y="2213113"/>
            <a:ext cx="1697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www.emic-bg.org</a:t>
            </a:r>
            <a:endParaRPr lang="bg-BG" sz="1600" b="1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90" y="199763"/>
            <a:ext cx="2889581" cy="147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635" y="1509732"/>
            <a:ext cx="11333341" cy="43513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01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 marL="361950" indent="-361950">
              <a:defRPr>
                <a:solidFill>
                  <a:srgbClr val="004A87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125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196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25562"/>
            <a:ext cx="12192000" cy="5532438"/>
          </a:xfrm>
          <a:prstGeom prst="rect">
            <a:avLst/>
          </a:prstGeom>
          <a:solidFill>
            <a:srgbClr val="004A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714375" indent="-357188">
              <a:buFontTx/>
              <a:buBlip>
                <a:blip r:embed="rId2"/>
              </a:buBlip>
              <a:defRPr>
                <a:solidFill>
                  <a:srgbClr val="3FAB3C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Freeform 2"/>
          <p:cNvSpPr>
            <a:spLocks/>
          </p:cNvSpPr>
          <p:nvPr userDrawn="1"/>
        </p:nvSpPr>
        <p:spPr bwMode="auto">
          <a:xfrm>
            <a:off x="11091862" y="5119687"/>
            <a:ext cx="1100138" cy="1419225"/>
          </a:xfrm>
          <a:custGeom>
            <a:avLst/>
            <a:gdLst>
              <a:gd name="T0" fmla="*/ 1732 w 1732"/>
              <a:gd name="T1" fmla="*/ 0 h 2236"/>
              <a:gd name="T2" fmla="*/ 103 w 1732"/>
              <a:gd name="T3" fmla="*/ 937 h 2236"/>
              <a:gd name="T4" fmla="*/ 83 w 1732"/>
              <a:gd name="T5" fmla="*/ 951 h 2236"/>
              <a:gd name="T6" fmla="*/ 66 w 1732"/>
              <a:gd name="T7" fmla="*/ 966 h 2236"/>
              <a:gd name="T8" fmla="*/ 50 w 1732"/>
              <a:gd name="T9" fmla="*/ 982 h 2236"/>
              <a:gd name="T10" fmla="*/ 37 w 1732"/>
              <a:gd name="T11" fmla="*/ 1000 h 2236"/>
              <a:gd name="T12" fmla="*/ 25 w 1732"/>
              <a:gd name="T13" fmla="*/ 1019 h 2236"/>
              <a:gd name="T14" fmla="*/ 16 w 1732"/>
              <a:gd name="T15" fmla="*/ 1038 h 2236"/>
              <a:gd name="T16" fmla="*/ 9 w 1732"/>
              <a:gd name="T17" fmla="*/ 1058 h 2236"/>
              <a:gd name="T18" fmla="*/ 4 w 1732"/>
              <a:gd name="T19" fmla="*/ 1079 h 2236"/>
              <a:gd name="T20" fmla="*/ 1 w 1732"/>
              <a:gd name="T21" fmla="*/ 1100 h 2236"/>
              <a:gd name="T22" fmla="*/ 0 w 1732"/>
              <a:gd name="T23" fmla="*/ 1121 h 2236"/>
              <a:gd name="T24" fmla="*/ 1 w 1732"/>
              <a:gd name="T25" fmla="*/ 1142 h 2236"/>
              <a:gd name="T26" fmla="*/ 4 w 1732"/>
              <a:gd name="T27" fmla="*/ 1162 h 2236"/>
              <a:gd name="T28" fmla="*/ 9 w 1732"/>
              <a:gd name="T29" fmla="*/ 1183 h 2236"/>
              <a:gd name="T30" fmla="*/ 16 w 1732"/>
              <a:gd name="T31" fmla="*/ 1202 h 2236"/>
              <a:gd name="T32" fmla="*/ 25 w 1732"/>
              <a:gd name="T33" fmla="*/ 1221 h 2236"/>
              <a:gd name="T34" fmla="*/ 37 w 1732"/>
              <a:gd name="T35" fmla="*/ 1239 h 2236"/>
              <a:gd name="T36" fmla="*/ 50 w 1732"/>
              <a:gd name="T37" fmla="*/ 1256 h 2236"/>
              <a:gd name="T38" fmla="*/ 66 w 1732"/>
              <a:gd name="T39" fmla="*/ 1272 h 2236"/>
              <a:gd name="T40" fmla="*/ 83 w 1732"/>
              <a:gd name="T41" fmla="*/ 1286 h 2236"/>
              <a:gd name="T42" fmla="*/ 103 w 1732"/>
              <a:gd name="T43" fmla="*/ 1298 h 2236"/>
              <a:gd name="T44" fmla="*/ 1732 w 1732"/>
              <a:gd name="T45" fmla="*/ 2235 h 2236"/>
              <a:gd name="T46" fmla="*/ 1732 w 1732"/>
              <a:gd name="T47" fmla="*/ 0 h 2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32" h="2236">
                <a:moveTo>
                  <a:pt x="1732" y="0"/>
                </a:moveTo>
                <a:lnTo>
                  <a:pt x="103" y="937"/>
                </a:lnTo>
                <a:lnTo>
                  <a:pt x="83" y="951"/>
                </a:lnTo>
                <a:lnTo>
                  <a:pt x="66" y="966"/>
                </a:lnTo>
                <a:lnTo>
                  <a:pt x="50" y="982"/>
                </a:lnTo>
                <a:lnTo>
                  <a:pt x="37" y="1000"/>
                </a:lnTo>
                <a:lnTo>
                  <a:pt x="25" y="1019"/>
                </a:lnTo>
                <a:lnTo>
                  <a:pt x="16" y="1038"/>
                </a:lnTo>
                <a:lnTo>
                  <a:pt x="9" y="1058"/>
                </a:lnTo>
                <a:lnTo>
                  <a:pt x="4" y="1079"/>
                </a:lnTo>
                <a:lnTo>
                  <a:pt x="1" y="1100"/>
                </a:lnTo>
                <a:lnTo>
                  <a:pt x="0" y="1121"/>
                </a:lnTo>
                <a:lnTo>
                  <a:pt x="1" y="1142"/>
                </a:lnTo>
                <a:lnTo>
                  <a:pt x="4" y="1162"/>
                </a:lnTo>
                <a:lnTo>
                  <a:pt x="9" y="1183"/>
                </a:lnTo>
                <a:lnTo>
                  <a:pt x="16" y="1202"/>
                </a:lnTo>
                <a:lnTo>
                  <a:pt x="25" y="1221"/>
                </a:lnTo>
                <a:lnTo>
                  <a:pt x="37" y="1239"/>
                </a:lnTo>
                <a:lnTo>
                  <a:pt x="50" y="1256"/>
                </a:lnTo>
                <a:lnTo>
                  <a:pt x="66" y="1272"/>
                </a:lnTo>
                <a:lnTo>
                  <a:pt x="83" y="1286"/>
                </a:lnTo>
                <a:lnTo>
                  <a:pt x="103" y="1298"/>
                </a:lnTo>
                <a:lnTo>
                  <a:pt x="1732" y="2235"/>
                </a:lnTo>
                <a:lnTo>
                  <a:pt x="1732" y="0"/>
                </a:lnTo>
              </a:path>
            </a:pathLst>
          </a:custGeom>
          <a:solidFill>
            <a:srgbClr val="3FAB3C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grpSp>
        <p:nvGrpSpPr>
          <p:cNvPr id="10" name="Group 3"/>
          <p:cNvGrpSpPr>
            <a:grpSpLocks/>
          </p:cNvGrpSpPr>
          <p:nvPr userDrawn="1"/>
        </p:nvGrpSpPr>
        <p:grpSpPr bwMode="auto">
          <a:xfrm>
            <a:off x="11314112" y="5894387"/>
            <a:ext cx="517525" cy="577850"/>
            <a:chOff x="13017" y="8932"/>
            <a:chExt cx="815" cy="911"/>
          </a:xfrm>
          <a:solidFill>
            <a:schemeClr val="bg1"/>
          </a:solidFill>
        </p:grpSpPr>
        <p:sp>
          <p:nvSpPr>
            <p:cNvPr id="11" name="Freeform 4"/>
            <p:cNvSpPr>
              <a:spLocks/>
            </p:cNvSpPr>
            <p:nvPr userDrawn="1"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668 w 815"/>
                <a:gd name="T1" fmla="*/ 0 h 911"/>
                <a:gd name="T2" fmla="*/ 649 w 815"/>
                <a:gd name="T3" fmla="*/ 2 h 911"/>
                <a:gd name="T4" fmla="*/ 630 w 815"/>
                <a:gd name="T5" fmla="*/ 8 h 911"/>
                <a:gd name="T6" fmla="*/ 611 w 815"/>
                <a:gd name="T7" fmla="*/ 16 h 911"/>
                <a:gd name="T8" fmla="*/ 72 w 815"/>
                <a:gd name="T9" fmla="*/ 328 h 911"/>
                <a:gd name="T10" fmla="*/ 54 w 815"/>
                <a:gd name="T11" fmla="*/ 339 h 911"/>
                <a:gd name="T12" fmla="*/ 39 w 815"/>
                <a:gd name="T13" fmla="*/ 352 h 911"/>
                <a:gd name="T14" fmla="*/ 26 w 815"/>
                <a:gd name="T15" fmla="*/ 368 h 911"/>
                <a:gd name="T16" fmla="*/ 15 w 815"/>
                <a:gd name="T17" fmla="*/ 385 h 911"/>
                <a:gd name="T18" fmla="*/ 8 w 815"/>
                <a:gd name="T19" fmla="*/ 404 h 911"/>
                <a:gd name="T20" fmla="*/ 2 w 815"/>
                <a:gd name="T21" fmla="*/ 425 h 911"/>
                <a:gd name="T22" fmla="*/ 0 w 815"/>
                <a:gd name="T23" fmla="*/ 448 h 911"/>
                <a:gd name="T24" fmla="*/ 1 w 815"/>
                <a:gd name="T25" fmla="*/ 471 h 911"/>
                <a:gd name="T26" fmla="*/ 4 w 815"/>
                <a:gd name="T27" fmla="*/ 493 h 911"/>
                <a:gd name="T28" fmla="*/ 10 w 815"/>
                <a:gd name="T29" fmla="*/ 514 h 911"/>
                <a:gd name="T30" fmla="*/ 19 w 815"/>
                <a:gd name="T31" fmla="*/ 533 h 911"/>
                <a:gd name="T32" fmla="*/ 29 w 815"/>
                <a:gd name="T33" fmla="*/ 549 h 911"/>
                <a:gd name="T34" fmla="*/ 43 w 815"/>
                <a:gd name="T35" fmla="*/ 564 h 911"/>
                <a:gd name="T36" fmla="*/ 59 w 815"/>
                <a:gd name="T37" fmla="*/ 576 h 911"/>
                <a:gd name="T38" fmla="*/ 595 w 815"/>
                <a:gd name="T39" fmla="*/ 888 h 911"/>
                <a:gd name="T40" fmla="*/ 614 w 815"/>
                <a:gd name="T41" fmla="*/ 897 h 911"/>
                <a:gd name="T42" fmla="*/ 633 w 815"/>
                <a:gd name="T43" fmla="*/ 905 h 911"/>
                <a:gd name="T44" fmla="*/ 652 w 815"/>
                <a:gd name="T45" fmla="*/ 911 h 911"/>
                <a:gd name="T46" fmla="*/ 679 w 815"/>
                <a:gd name="T47" fmla="*/ 910 h 911"/>
                <a:gd name="T48" fmla="*/ 703 w 815"/>
                <a:gd name="T49" fmla="*/ 906 h 911"/>
                <a:gd name="T50" fmla="*/ 726 w 815"/>
                <a:gd name="T51" fmla="*/ 899 h 911"/>
                <a:gd name="T52" fmla="*/ 746 w 815"/>
                <a:gd name="T53" fmla="*/ 890 h 911"/>
                <a:gd name="T54" fmla="*/ 763 w 815"/>
                <a:gd name="T55" fmla="*/ 878 h 911"/>
                <a:gd name="T56" fmla="*/ 779 w 815"/>
                <a:gd name="T57" fmla="*/ 864 h 911"/>
                <a:gd name="T58" fmla="*/ 791 w 815"/>
                <a:gd name="T59" fmla="*/ 848 h 911"/>
                <a:gd name="T60" fmla="*/ 798 w 815"/>
                <a:gd name="T61" fmla="*/ 835 h 911"/>
                <a:gd name="T62" fmla="*/ 665 w 815"/>
                <a:gd name="T63" fmla="*/ 835 h 911"/>
                <a:gd name="T64" fmla="*/ 649 w 815"/>
                <a:gd name="T65" fmla="*/ 830 h 911"/>
                <a:gd name="T66" fmla="*/ 108 w 815"/>
                <a:gd name="T67" fmla="*/ 511 h 911"/>
                <a:gd name="T68" fmla="*/ 94 w 815"/>
                <a:gd name="T69" fmla="*/ 497 h 911"/>
                <a:gd name="T70" fmla="*/ 85 w 815"/>
                <a:gd name="T71" fmla="*/ 481 h 911"/>
                <a:gd name="T72" fmla="*/ 81 w 815"/>
                <a:gd name="T73" fmla="*/ 462 h 911"/>
                <a:gd name="T74" fmla="*/ 82 w 815"/>
                <a:gd name="T75" fmla="*/ 442 h 911"/>
                <a:gd name="T76" fmla="*/ 88 w 815"/>
                <a:gd name="T77" fmla="*/ 424 h 911"/>
                <a:gd name="T78" fmla="*/ 100 w 815"/>
                <a:gd name="T79" fmla="*/ 409 h 911"/>
                <a:gd name="T80" fmla="*/ 644 w 815"/>
                <a:gd name="T81" fmla="*/ 97 h 911"/>
                <a:gd name="T82" fmla="*/ 659 w 815"/>
                <a:gd name="T83" fmla="*/ 86 h 911"/>
                <a:gd name="T84" fmla="*/ 675 w 815"/>
                <a:gd name="T85" fmla="*/ 82 h 911"/>
                <a:gd name="T86" fmla="*/ 799 w 815"/>
                <a:gd name="T87" fmla="*/ 82 h 911"/>
                <a:gd name="T88" fmla="*/ 789 w 815"/>
                <a:gd name="T89" fmla="*/ 65 h 911"/>
                <a:gd name="T90" fmla="*/ 776 w 815"/>
                <a:gd name="T91" fmla="*/ 48 h 911"/>
                <a:gd name="T92" fmla="*/ 760 w 815"/>
                <a:gd name="T93" fmla="*/ 33 h 911"/>
                <a:gd name="T94" fmla="*/ 742 w 815"/>
                <a:gd name="T95" fmla="*/ 20 h 911"/>
                <a:gd name="T96" fmla="*/ 722 w 815"/>
                <a:gd name="T97" fmla="*/ 10 h 911"/>
                <a:gd name="T98" fmla="*/ 700 w 815"/>
                <a:gd name="T99" fmla="*/ 3 h 911"/>
                <a:gd name="T100" fmla="*/ 676 w 815"/>
                <a:gd name="T101" fmla="*/ 0 h 911"/>
                <a:gd name="T102" fmla="*/ 668 w 815"/>
                <a:gd name="T103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5" h="911">
                  <a:moveTo>
                    <a:pt x="668" y="0"/>
                  </a:moveTo>
                  <a:lnTo>
                    <a:pt x="649" y="2"/>
                  </a:lnTo>
                  <a:lnTo>
                    <a:pt x="630" y="8"/>
                  </a:lnTo>
                  <a:lnTo>
                    <a:pt x="611" y="16"/>
                  </a:lnTo>
                  <a:lnTo>
                    <a:pt x="72" y="328"/>
                  </a:lnTo>
                  <a:lnTo>
                    <a:pt x="54" y="339"/>
                  </a:lnTo>
                  <a:lnTo>
                    <a:pt x="39" y="352"/>
                  </a:lnTo>
                  <a:lnTo>
                    <a:pt x="26" y="368"/>
                  </a:lnTo>
                  <a:lnTo>
                    <a:pt x="15" y="385"/>
                  </a:lnTo>
                  <a:lnTo>
                    <a:pt x="8" y="404"/>
                  </a:lnTo>
                  <a:lnTo>
                    <a:pt x="2" y="425"/>
                  </a:lnTo>
                  <a:lnTo>
                    <a:pt x="0" y="448"/>
                  </a:lnTo>
                  <a:lnTo>
                    <a:pt x="1" y="471"/>
                  </a:lnTo>
                  <a:lnTo>
                    <a:pt x="4" y="493"/>
                  </a:lnTo>
                  <a:lnTo>
                    <a:pt x="10" y="514"/>
                  </a:lnTo>
                  <a:lnTo>
                    <a:pt x="19" y="533"/>
                  </a:lnTo>
                  <a:lnTo>
                    <a:pt x="29" y="549"/>
                  </a:lnTo>
                  <a:lnTo>
                    <a:pt x="43" y="564"/>
                  </a:lnTo>
                  <a:lnTo>
                    <a:pt x="59" y="576"/>
                  </a:lnTo>
                  <a:lnTo>
                    <a:pt x="595" y="888"/>
                  </a:lnTo>
                  <a:lnTo>
                    <a:pt x="614" y="897"/>
                  </a:lnTo>
                  <a:lnTo>
                    <a:pt x="633" y="905"/>
                  </a:lnTo>
                  <a:lnTo>
                    <a:pt x="652" y="911"/>
                  </a:lnTo>
                  <a:lnTo>
                    <a:pt x="679" y="910"/>
                  </a:lnTo>
                  <a:lnTo>
                    <a:pt x="703" y="906"/>
                  </a:lnTo>
                  <a:lnTo>
                    <a:pt x="726" y="899"/>
                  </a:lnTo>
                  <a:lnTo>
                    <a:pt x="746" y="890"/>
                  </a:lnTo>
                  <a:lnTo>
                    <a:pt x="763" y="878"/>
                  </a:lnTo>
                  <a:lnTo>
                    <a:pt x="779" y="864"/>
                  </a:lnTo>
                  <a:lnTo>
                    <a:pt x="791" y="848"/>
                  </a:lnTo>
                  <a:lnTo>
                    <a:pt x="798" y="835"/>
                  </a:lnTo>
                  <a:lnTo>
                    <a:pt x="665" y="835"/>
                  </a:lnTo>
                  <a:lnTo>
                    <a:pt x="649" y="830"/>
                  </a:lnTo>
                  <a:lnTo>
                    <a:pt x="108" y="511"/>
                  </a:lnTo>
                  <a:lnTo>
                    <a:pt x="94" y="497"/>
                  </a:lnTo>
                  <a:lnTo>
                    <a:pt x="85" y="481"/>
                  </a:lnTo>
                  <a:lnTo>
                    <a:pt x="81" y="462"/>
                  </a:lnTo>
                  <a:lnTo>
                    <a:pt x="82" y="442"/>
                  </a:lnTo>
                  <a:lnTo>
                    <a:pt x="88" y="424"/>
                  </a:lnTo>
                  <a:lnTo>
                    <a:pt x="100" y="409"/>
                  </a:lnTo>
                  <a:lnTo>
                    <a:pt x="644" y="97"/>
                  </a:lnTo>
                  <a:lnTo>
                    <a:pt x="659" y="86"/>
                  </a:lnTo>
                  <a:lnTo>
                    <a:pt x="675" y="82"/>
                  </a:lnTo>
                  <a:lnTo>
                    <a:pt x="799" y="82"/>
                  </a:lnTo>
                  <a:lnTo>
                    <a:pt x="789" y="65"/>
                  </a:lnTo>
                  <a:lnTo>
                    <a:pt x="776" y="48"/>
                  </a:lnTo>
                  <a:lnTo>
                    <a:pt x="760" y="33"/>
                  </a:lnTo>
                  <a:lnTo>
                    <a:pt x="742" y="20"/>
                  </a:lnTo>
                  <a:lnTo>
                    <a:pt x="722" y="10"/>
                  </a:lnTo>
                  <a:lnTo>
                    <a:pt x="700" y="3"/>
                  </a:lnTo>
                  <a:lnTo>
                    <a:pt x="676" y="0"/>
                  </a:lnTo>
                  <a:lnTo>
                    <a:pt x="66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799 w 815"/>
                <a:gd name="T1" fmla="*/ 82 h 911"/>
                <a:gd name="T2" fmla="*/ 675 w 815"/>
                <a:gd name="T3" fmla="*/ 82 h 911"/>
                <a:gd name="T4" fmla="*/ 692 w 815"/>
                <a:gd name="T5" fmla="*/ 84 h 911"/>
                <a:gd name="T6" fmla="*/ 708 w 815"/>
                <a:gd name="T7" fmla="*/ 90 h 911"/>
                <a:gd name="T8" fmla="*/ 722 w 815"/>
                <a:gd name="T9" fmla="*/ 101 h 911"/>
                <a:gd name="T10" fmla="*/ 732 w 815"/>
                <a:gd name="T11" fmla="*/ 115 h 911"/>
                <a:gd name="T12" fmla="*/ 739 w 815"/>
                <a:gd name="T13" fmla="*/ 131 h 911"/>
                <a:gd name="T14" fmla="*/ 740 w 815"/>
                <a:gd name="T15" fmla="*/ 197 h 911"/>
                <a:gd name="T16" fmla="*/ 740 w 815"/>
                <a:gd name="T17" fmla="*/ 230 h 911"/>
                <a:gd name="T18" fmla="*/ 740 w 815"/>
                <a:gd name="T19" fmla="*/ 295 h 911"/>
                <a:gd name="T20" fmla="*/ 741 w 815"/>
                <a:gd name="T21" fmla="*/ 352 h 911"/>
                <a:gd name="T22" fmla="*/ 741 w 815"/>
                <a:gd name="T23" fmla="*/ 404 h 911"/>
                <a:gd name="T24" fmla="*/ 741 w 815"/>
                <a:gd name="T25" fmla="*/ 481 h 911"/>
                <a:gd name="T26" fmla="*/ 741 w 815"/>
                <a:gd name="T27" fmla="*/ 767 h 911"/>
                <a:gd name="T28" fmla="*/ 738 w 815"/>
                <a:gd name="T29" fmla="*/ 786 h 911"/>
                <a:gd name="T30" fmla="*/ 729 w 815"/>
                <a:gd name="T31" fmla="*/ 803 h 911"/>
                <a:gd name="T32" fmla="*/ 716 w 815"/>
                <a:gd name="T33" fmla="*/ 817 h 911"/>
                <a:gd name="T34" fmla="*/ 700 w 815"/>
                <a:gd name="T35" fmla="*/ 828 h 911"/>
                <a:gd name="T36" fmla="*/ 683 w 815"/>
                <a:gd name="T37" fmla="*/ 834 h 911"/>
                <a:gd name="T38" fmla="*/ 665 w 815"/>
                <a:gd name="T39" fmla="*/ 835 h 911"/>
                <a:gd name="T40" fmla="*/ 798 w 815"/>
                <a:gd name="T41" fmla="*/ 835 h 911"/>
                <a:gd name="T42" fmla="*/ 801 w 815"/>
                <a:gd name="T43" fmla="*/ 830 h 911"/>
                <a:gd name="T44" fmla="*/ 808 w 815"/>
                <a:gd name="T45" fmla="*/ 810 h 911"/>
                <a:gd name="T46" fmla="*/ 813 w 815"/>
                <a:gd name="T47" fmla="*/ 789 h 911"/>
                <a:gd name="T48" fmla="*/ 814 w 815"/>
                <a:gd name="T49" fmla="*/ 424 h 911"/>
                <a:gd name="T50" fmla="*/ 814 w 815"/>
                <a:gd name="T51" fmla="*/ 295 h 911"/>
                <a:gd name="T52" fmla="*/ 814 w 815"/>
                <a:gd name="T53" fmla="*/ 145 h 911"/>
                <a:gd name="T54" fmla="*/ 813 w 815"/>
                <a:gd name="T55" fmla="*/ 124 h 911"/>
                <a:gd name="T56" fmla="*/ 808 w 815"/>
                <a:gd name="T57" fmla="*/ 104 h 911"/>
                <a:gd name="T58" fmla="*/ 800 w 815"/>
                <a:gd name="T59" fmla="*/ 84 h 911"/>
                <a:gd name="T60" fmla="*/ 799 w 815"/>
                <a:gd name="T61" fmla="*/ 82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15" h="911">
                  <a:moveTo>
                    <a:pt x="799" y="82"/>
                  </a:moveTo>
                  <a:lnTo>
                    <a:pt x="675" y="82"/>
                  </a:lnTo>
                  <a:lnTo>
                    <a:pt x="692" y="84"/>
                  </a:lnTo>
                  <a:lnTo>
                    <a:pt x="708" y="90"/>
                  </a:lnTo>
                  <a:lnTo>
                    <a:pt x="722" y="101"/>
                  </a:lnTo>
                  <a:lnTo>
                    <a:pt x="732" y="115"/>
                  </a:lnTo>
                  <a:lnTo>
                    <a:pt x="739" y="131"/>
                  </a:lnTo>
                  <a:lnTo>
                    <a:pt x="740" y="197"/>
                  </a:lnTo>
                  <a:lnTo>
                    <a:pt x="740" y="230"/>
                  </a:lnTo>
                  <a:lnTo>
                    <a:pt x="740" y="295"/>
                  </a:lnTo>
                  <a:lnTo>
                    <a:pt x="741" y="352"/>
                  </a:lnTo>
                  <a:lnTo>
                    <a:pt x="741" y="404"/>
                  </a:lnTo>
                  <a:lnTo>
                    <a:pt x="741" y="481"/>
                  </a:lnTo>
                  <a:lnTo>
                    <a:pt x="741" y="767"/>
                  </a:lnTo>
                  <a:lnTo>
                    <a:pt x="738" y="786"/>
                  </a:lnTo>
                  <a:lnTo>
                    <a:pt x="729" y="803"/>
                  </a:lnTo>
                  <a:lnTo>
                    <a:pt x="716" y="817"/>
                  </a:lnTo>
                  <a:lnTo>
                    <a:pt x="700" y="828"/>
                  </a:lnTo>
                  <a:lnTo>
                    <a:pt x="683" y="834"/>
                  </a:lnTo>
                  <a:lnTo>
                    <a:pt x="665" y="835"/>
                  </a:lnTo>
                  <a:lnTo>
                    <a:pt x="798" y="835"/>
                  </a:lnTo>
                  <a:lnTo>
                    <a:pt x="801" y="830"/>
                  </a:lnTo>
                  <a:lnTo>
                    <a:pt x="808" y="810"/>
                  </a:lnTo>
                  <a:lnTo>
                    <a:pt x="813" y="789"/>
                  </a:lnTo>
                  <a:lnTo>
                    <a:pt x="814" y="424"/>
                  </a:lnTo>
                  <a:lnTo>
                    <a:pt x="814" y="295"/>
                  </a:lnTo>
                  <a:lnTo>
                    <a:pt x="814" y="145"/>
                  </a:lnTo>
                  <a:lnTo>
                    <a:pt x="813" y="124"/>
                  </a:lnTo>
                  <a:lnTo>
                    <a:pt x="808" y="104"/>
                  </a:lnTo>
                  <a:lnTo>
                    <a:pt x="800" y="84"/>
                  </a:lnTo>
                  <a:lnTo>
                    <a:pt x="799" y="8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35" y="6016487"/>
            <a:ext cx="1357970" cy="69083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0494804" y="1007166"/>
            <a:ext cx="1697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4A87"/>
                </a:solidFill>
              </a:rPr>
              <a:t>www.emic-bg.org</a:t>
            </a:r>
            <a:endParaRPr lang="bg-BG" sz="1600" b="1" dirty="0">
              <a:solidFill>
                <a:srgbClr val="004A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20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101389"/>
            <a:ext cx="12192000" cy="1756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ectangle 13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Freeform 5"/>
          <p:cNvSpPr>
            <a:spLocks/>
          </p:cNvSpPr>
          <p:nvPr userDrawn="1"/>
        </p:nvSpPr>
        <p:spPr bwMode="auto">
          <a:xfrm>
            <a:off x="11091862" y="4800600"/>
            <a:ext cx="1100138" cy="1419225"/>
          </a:xfrm>
          <a:custGeom>
            <a:avLst/>
            <a:gdLst>
              <a:gd name="T0" fmla="*/ 1732 w 1732"/>
              <a:gd name="T1" fmla="*/ 0 h 2236"/>
              <a:gd name="T2" fmla="*/ 103 w 1732"/>
              <a:gd name="T3" fmla="*/ 937 h 2236"/>
              <a:gd name="T4" fmla="*/ 83 w 1732"/>
              <a:gd name="T5" fmla="*/ 951 h 2236"/>
              <a:gd name="T6" fmla="*/ 66 w 1732"/>
              <a:gd name="T7" fmla="*/ 966 h 2236"/>
              <a:gd name="T8" fmla="*/ 50 w 1732"/>
              <a:gd name="T9" fmla="*/ 982 h 2236"/>
              <a:gd name="T10" fmla="*/ 37 w 1732"/>
              <a:gd name="T11" fmla="*/ 1000 h 2236"/>
              <a:gd name="T12" fmla="*/ 25 w 1732"/>
              <a:gd name="T13" fmla="*/ 1019 h 2236"/>
              <a:gd name="T14" fmla="*/ 16 w 1732"/>
              <a:gd name="T15" fmla="*/ 1038 h 2236"/>
              <a:gd name="T16" fmla="*/ 9 w 1732"/>
              <a:gd name="T17" fmla="*/ 1058 h 2236"/>
              <a:gd name="T18" fmla="*/ 4 w 1732"/>
              <a:gd name="T19" fmla="*/ 1079 h 2236"/>
              <a:gd name="T20" fmla="*/ 1 w 1732"/>
              <a:gd name="T21" fmla="*/ 1100 h 2236"/>
              <a:gd name="T22" fmla="*/ 0 w 1732"/>
              <a:gd name="T23" fmla="*/ 1121 h 2236"/>
              <a:gd name="T24" fmla="*/ 1 w 1732"/>
              <a:gd name="T25" fmla="*/ 1142 h 2236"/>
              <a:gd name="T26" fmla="*/ 4 w 1732"/>
              <a:gd name="T27" fmla="*/ 1162 h 2236"/>
              <a:gd name="T28" fmla="*/ 9 w 1732"/>
              <a:gd name="T29" fmla="*/ 1183 h 2236"/>
              <a:gd name="T30" fmla="*/ 16 w 1732"/>
              <a:gd name="T31" fmla="*/ 1202 h 2236"/>
              <a:gd name="T32" fmla="*/ 25 w 1732"/>
              <a:gd name="T33" fmla="*/ 1221 h 2236"/>
              <a:gd name="T34" fmla="*/ 37 w 1732"/>
              <a:gd name="T35" fmla="*/ 1239 h 2236"/>
              <a:gd name="T36" fmla="*/ 50 w 1732"/>
              <a:gd name="T37" fmla="*/ 1256 h 2236"/>
              <a:gd name="T38" fmla="*/ 66 w 1732"/>
              <a:gd name="T39" fmla="*/ 1272 h 2236"/>
              <a:gd name="T40" fmla="*/ 83 w 1732"/>
              <a:gd name="T41" fmla="*/ 1286 h 2236"/>
              <a:gd name="T42" fmla="*/ 103 w 1732"/>
              <a:gd name="T43" fmla="*/ 1298 h 2236"/>
              <a:gd name="T44" fmla="*/ 1732 w 1732"/>
              <a:gd name="T45" fmla="*/ 2235 h 2236"/>
              <a:gd name="T46" fmla="*/ 1732 w 1732"/>
              <a:gd name="T47" fmla="*/ 0 h 2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32" h="2236">
                <a:moveTo>
                  <a:pt x="1732" y="0"/>
                </a:moveTo>
                <a:lnTo>
                  <a:pt x="103" y="937"/>
                </a:lnTo>
                <a:lnTo>
                  <a:pt x="83" y="951"/>
                </a:lnTo>
                <a:lnTo>
                  <a:pt x="66" y="966"/>
                </a:lnTo>
                <a:lnTo>
                  <a:pt x="50" y="982"/>
                </a:lnTo>
                <a:lnTo>
                  <a:pt x="37" y="1000"/>
                </a:lnTo>
                <a:lnTo>
                  <a:pt x="25" y="1019"/>
                </a:lnTo>
                <a:lnTo>
                  <a:pt x="16" y="1038"/>
                </a:lnTo>
                <a:lnTo>
                  <a:pt x="9" y="1058"/>
                </a:lnTo>
                <a:lnTo>
                  <a:pt x="4" y="1079"/>
                </a:lnTo>
                <a:lnTo>
                  <a:pt x="1" y="1100"/>
                </a:lnTo>
                <a:lnTo>
                  <a:pt x="0" y="1121"/>
                </a:lnTo>
                <a:lnTo>
                  <a:pt x="1" y="1142"/>
                </a:lnTo>
                <a:lnTo>
                  <a:pt x="4" y="1162"/>
                </a:lnTo>
                <a:lnTo>
                  <a:pt x="9" y="1183"/>
                </a:lnTo>
                <a:lnTo>
                  <a:pt x="16" y="1202"/>
                </a:lnTo>
                <a:lnTo>
                  <a:pt x="25" y="1221"/>
                </a:lnTo>
                <a:lnTo>
                  <a:pt x="37" y="1239"/>
                </a:lnTo>
                <a:lnTo>
                  <a:pt x="50" y="1256"/>
                </a:lnTo>
                <a:lnTo>
                  <a:pt x="66" y="1272"/>
                </a:lnTo>
                <a:lnTo>
                  <a:pt x="83" y="1286"/>
                </a:lnTo>
                <a:lnTo>
                  <a:pt x="103" y="1298"/>
                </a:lnTo>
                <a:lnTo>
                  <a:pt x="1732" y="2235"/>
                </a:lnTo>
                <a:lnTo>
                  <a:pt x="1732" y="0"/>
                </a:lnTo>
              </a:path>
            </a:pathLst>
          </a:custGeom>
          <a:solidFill>
            <a:srgbClr val="3FAB3C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grpSp>
        <p:nvGrpSpPr>
          <p:cNvPr id="9" name="Group 6"/>
          <p:cNvGrpSpPr>
            <a:grpSpLocks/>
          </p:cNvGrpSpPr>
          <p:nvPr userDrawn="1"/>
        </p:nvGrpSpPr>
        <p:grpSpPr bwMode="auto">
          <a:xfrm>
            <a:off x="11314112" y="5575300"/>
            <a:ext cx="517525" cy="577850"/>
            <a:chOff x="13017" y="8932"/>
            <a:chExt cx="815" cy="911"/>
          </a:xfrm>
          <a:solidFill>
            <a:srgbClr val="004A87"/>
          </a:solidFill>
        </p:grpSpPr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668 w 815"/>
                <a:gd name="T1" fmla="*/ 0 h 911"/>
                <a:gd name="T2" fmla="*/ 649 w 815"/>
                <a:gd name="T3" fmla="*/ 2 h 911"/>
                <a:gd name="T4" fmla="*/ 630 w 815"/>
                <a:gd name="T5" fmla="*/ 8 h 911"/>
                <a:gd name="T6" fmla="*/ 611 w 815"/>
                <a:gd name="T7" fmla="*/ 16 h 911"/>
                <a:gd name="T8" fmla="*/ 72 w 815"/>
                <a:gd name="T9" fmla="*/ 328 h 911"/>
                <a:gd name="T10" fmla="*/ 54 w 815"/>
                <a:gd name="T11" fmla="*/ 339 h 911"/>
                <a:gd name="T12" fmla="*/ 39 w 815"/>
                <a:gd name="T13" fmla="*/ 352 h 911"/>
                <a:gd name="T14" fmla="*/ 26 w 815"/>
                <a:gd name="T15" fmla="*/ 368 h 911"/>
                <a:gd name="T16" fmla="*/ 15 w 815"/>
                <a:gd name="T17" fmla="*/ 385 h 911"/>
                <a:gd name="T18" fmla="*/ 8 w 815"/>
                <a:gd name="T19" fmla="*/ 404 h 911"/>
                <a:gd name="T20" fmla="*/ 2 w 815"/>
                <a:gd name="T21" fmla="*/ 425 h 911"/>
                <a:gd name="T22" fmla="*/ 0 w 815"/>
                <a:gd name="T23" fmla="*/ 448 h 911"/>
                <a:gd name="T24" fmla="*/ 1 w 815"/>
                <a:gd name="T25" fmla="*/ 471 h 911"/>
                <a:gd name="T26" fmla="*/ 4 w 815"/>
                <a:gd name="T27" fmla="*/ 493 h 911"/>
                <a:gd name="T28" fmla="*/ 10 w 815"/>
                <a:gd name="T29" fmla="*/ 514 h 911"/>
                <a:gd name="T30" fmla="*/ 19 w 815"/>
                <a:gd name="T31" fmla="*/ 533 h 911"/>
                <a:gd name="T32" fmla="*/ 29 w 815"/>
                <a:gd name="T33" fmla="*/ 549 h 911"/>
                <a:gd name="T34" fmla="*/ 43 w 815"/>
                <a:gd name="T35" fmla="*/ 564 h 911"/>
                <a:gd name="T36" fmla="*/ 59 w 815"/>
                <a:gd name="T37" fmla="*/ 576 h 911"/>
                <a:gd name="T38" fmla="*/ 595 w 815"/>
                <a:gd name="T39" fmla="*/ 888 h 911"/>
                <a:gd name="T40" fmla="*/ 614 w 815"/>
                <a:gd name="T41" fmla="*/ 897 h 911"/>
                <a:gd name="T42" fmla="*/ 633 w 815"/>
                <a:gd name="T43" fmla="*/ 905 h 911"/>
                <a:gd name="T44" fmla="*/ 652 w 815"/>
                <a:gd name="T45" fmla="*/ 911 h 911"/>
                <a:gd name="T46" fmla="*/ 679 w 815"/>
                <a:gd name="T47" fmla="*/ 910 h 911"/>
                <a:gd name="T48" fmla="*/ 703 w 815"/>
                <a:gd name="T49" fmla="*/ 906 h 911"/>
                <a:gd name="T50" fmla="*/ 726 w 815"/>
                <a:gd name="T51" fmla="*/ 899 h 911"/>
                <a:gd name="T52" fmla="*/ 746 w 815"/>
                <a:gd name="T53" fmla="*/ 890 h 911"/>
                <a:gd name="T54" fmla="*/ 763 w 815"/>
                <a:gd name="T55" fmla="*/ 878 h 911"/>
                <a:gd name="T56" fmla="*/ 779 w 815"/>
                <a:gd name="T57" fmla="*/ 864 h 911"/>
                <a:gd name="T58" fmla="*/ 791 w 815"/>
                <a:gd name="T59" fmla="*/ 848 h 911"/>
                <a:gd name="T60" fmla="*/ 798 w 815"/>
                <a:gd name="T61" fmla="*/ 835 h 911"/>
                <a:gd name="T62" fmla="*/ 665 w 815"/>
                <a:gd name="T63" fmla="*/ 835 h 911"/>
                <a:gd name="T64" fmla="*/ 649 w 815"/>
                <a:gd name="T65" fmla="*/ 830 h 911"/>
                <a:gd name="T66" fmla="*/ 108 w 815"/>
                <a:gd name="T67" fmla="*/ 511 h 911"/>
                <a:gd name="T68" fmla="*/ 94 w 815"/>
                <a:gd name="T69" fmla="*/ 497 h 911"/>
                <a:gd name="T70" fmla="*/ 85 w 815"/>
                <a:gd name="T71" fmla="*/ 481 h 911"/>
                <a:gd name="T72" fmla="*/ 81 w 815"/>
                <a:gd name="T73" fmla="*/ 462 h 911"/>
                <a:gd name="T74" fmla="*/ 82 w 815"/>
                <a:gd name="T75" fmla="*/ 442 h 911"/>
                <a:gd name="T76" fmla="*/ 88 w 815"/>
                <a:gd name="T77" fmla="*/ 424 h 911"/>
                <a:gd name="T78" fmla="*/ 100 w 815"/>
                <a:gd name="T79" fmla="*/ 409 h 911"/>
                <a:gd name="T80" fmla="*/ 644 w 815"/>
                <a:gd name="T81" fmla="*/ 97 h 911"/>
                <a:gd name="T82" fmla="*/ 659 w 815"/>
                <a:gd name="T83" fmla="*/ 86 h 911"/>
                <a:gd name="T84" fmla="*/ 675 w 815"/>
                <a:gd name="T85" fmla="*/ 82 h 911"/>
                <a:gd name="T86" fmla="*/ 799 w 815"/>
                <a:gd name="T87" fmla="*/ 82 h 911"/>
                <a:gd name="T88" fmla="*/ 789 w 815"/>
                <a:gd name="T89" fmla="*/ 65 h 911"/>
                <a:gd name="T90" fmla="*/ 776 w 815"/>
                <a:gd name="T91" fmla="*/ 48 h 911"/>
                <a:gd name="T92" fmla="*/ 760 w 815"/>
                <a:gd name="T93" fmla="*/ 33 h 911"/>
                <a:gd name="T94" fmla="*/ 742 w 815"/>
                <a:gd name="T95" fmla="*/ 20 h 911"/>
                <a:gd name="T96" fmla="*/ 722 w 815"/>
                <a:gd name="T97" fmla="*/ 10 h 911"/>
                <a:gd name="T98" fmla="*/ 700 w 815"/>
                <a:gd name="T99" fmla="*/ 3 h 911"/>
                <a:gd name="T100" fmla="*/ 676 w 815"/>
                <a:gd name="T101" fmla="*/ 0 h 911"/>
                <a:gd name="T102" fmla="*/ 668 w 815"/>
                <a:gd name="T103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5" h="911">
                  <a:moveTo>
                    <a:pt x="668" y="0"/>
                  </a:moveTo>
                  <a:lnTo>
                    <a:pt x="649" y="2"/>
                  </a:lnTo>
                  <a:lnTo>
                    <a:pt x="630" y="8"/>
                  </a:lnTo>
                  <a:lnTo>
                    <a:pt x="611" y="16"/>
                  </a:lnTo>
                  <a:lnTo>
                    <a:pt x="72" y="328"/>
                  </a:lnTo>
                  <a:lnTo>
                    <a:pt x="54" y="339"/>
                  </a:lnTo>
                  <a:lnTo>
                    <a:pt x="39" y="352"/>
                  </a:lnTo>
                  <a:lnTo>
                    <a:pt x="26" y="368"/>
                  </a:lnTo>
                  <a:lnTo>
                    <a:pt x="15" y="385"/>
                  </a:lnTo>
                  <a:lnTo>
                    <a:pt x="8" y="404"/>
                  </a:lnTo>
                  <a:lnTo>
                    <a:pt x="2" y="425"/>
                  </a:lnTo>
                  <a:lnTo>
                    <a:pt x="0" y="448"/>
                  </a:lnTo>
                  <a:lnTo>
                    <a:pt x="1" y="471"/>
                  </a:lnTo>
                  <a:lnTo>
                    <a:pt x="4" y="493"/>
                  </a:lnTo>
                  <a:lnTo>
                    <a:pt x="10" y="514"/>
                  </a:lnTo>
                  <a:lnTo>
                    <a:pt x="19" y="533"/>
                  </a:lnTo>
                  <a:lnTo>
                    <a:pt x="29" y="549"/>
                  </a:lnTo>
                  <a:lnTo>
                    <a:pt x="43" y="564"/>
                  </a:lnTo>
                  <a:lnTo>
                    <a:pt x="59" y="576"/>
                  </a:lnTo>
                  <a:lnTo>
                    <a:pt x="595" y="888"/>
                  </a:lnTo>
                  <a:lnTo>
                    <a:pt x="614" y="897"/>
                  </a:lnTo>
                  <a:lnTo>
                    <a:pt x="633" y="905"/>
                  </a:lnTo>
                  <a:lnTo>
                    <a:pt x="652" y="911"/>
                  </a:lnTo>
                  <a:lnTo>
                    <a:pt x="679" y="910"/>
                  </a:lnTo>
                  <a:lnTo>
                    <a:pt x="703" y="906"/>
                  </a:lnTo>
                  <a:lnTo>
                    <a:pt x="726" y="899"/>
                  </a:lnTo>
                  <a:lnTo>
                    <a:pt x="746" y="890"/>
                  </a:lnTo>
                  <a:lnTo>
                    <a:pt x="763" y="878"/>
                  </a:lnTo>
                  <a:lnTo>
                    <a:pt x="779" y="864"/>
                  </a:lnTo>
                  <a:lnTo>
                    <a:pt x="791" y="848"/>
                  </a:lnTo>
                  <a:lnTo>
                    <a:pt x="798" y="835"/>
                  </a:lnTo>
                  <a:lnTo>
                    <a:pt x="665" y="835"/>
                  </a:lnTo>
                  <a:lnTo>
                    <a:pt x="649" y="830"/>
                  </a:lnTo>
                  <a:lnTo>
                    <a:pt x="108" y="511"/>
                  </a:lnTo>
                  <a:lnTo>
                    <a:pt x="94" y="497"/>
                  </a:lnTo>
                  <a:lnTo>
                    <a:pt x="85" y="481"/>
                  </a:lnTo>
                  <a:lnTo>
                    <a:pt x="81" y="462"/>
                  </a:lnTo>
                  <a:lnTo>
                    <a:pt x="82" y="442"/>
                  </a:lnTo>
                  <a:lnTo>
                    <a:pt x="88" y="424"/>
                  </a:lnTo>
                  <a:lnTo>
                    <a:pt x="100" y="409"/>
                  </a:lnTo>
                  <a:lnTo>
                    <a:pt x="644" y="97"/>
                  </a:lnTo>
                  <a:lnTo>
                    <a:pt x="659" y="86"/>
                  </a:lnTo>
                  <a:lnTo>
                    <a:pt x="675" y="82"/>
                  </a:lnTo>
                  <a:lnTo>
                    <a:pt x="799" y="82"/>
                  </a:lnTo>
                  <a:lnTo>
                    <a:pt x="789" y="65"/>
                  </a:lnTo>
                  <a:lnTo>
                    <a:pt x="776" y="48"/>
                  </a:lnTo>
                  <a:lnTo>
                    <a:pt x="760" y="33"/>
                  </a:lnTo>
                  <a:lnTo>
                    <a:pt x="742" y="20"/>
                  </a:lnTo>
                  <a:lnTo>
                    <a:pt x="722" y="10"/>
                  </a:lnTo>
                  <a:lnTo>
                    <a:pt x="700" y="3"/>
                  </a:lnTo>
                  <a:lnTo>
                    <a:pt x="676" y="0"/>
                  </a:lnTo>
                  <a:lnTo>
                    <a:pt x="66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799 w 815"/>
                <a:gd name="T1" fmla="*/ 82 h 911"/>
                <a:gd name="T2" fmla="*/ 675 w 815"/>
                <a:gd name="T3" fmla="*/ 82 h 911"/>
                <a:gd name="T4" fmla="*/ 692 w 815"/>
                <a:gd name="T5" fmla="*/ 84 h 911"/>
                <a:gd name="T6" fmla="*/ 708 w 815"/>
                <a:gd name="T7" fmla="*/ 90 h 911"/>
                <a:gd name="T8" fmla="*/ 722 w 815"/>
                <a:gd name="T9" fmla="*/ 101 h 911"/>
                <a:gd name="T10" fmla="*/ 732 w 815"/>
                <a:gd name="T11" fmla="*/ 115 h 911"/>
                <a:gd name="T12" fmla="*/ 739 w 815"/>
                <a:gd name="T13" fmla="*/ 131 h 911"/>
                <a:gd name="T14" fmla="*/ 740 w 815"/>
                <a:gd name="T15" fmla="*/ 197 h 911"/>
                <a:gd name="T16" fmla="*/ 740 w 815"/>
                <a:gd name="T17" fmla="*/ 230 h 911"/>
                <a:gd name="T18" fmla="*/ 740 w 815"/>
                <a:gd name="T19" fmla="*/ 295 h 911"/>
                <a:gd name="T20" fmla="*/ 741 w 815"/>
                <a:gd name="T21" fmla="*/ 352 h 911"/>
                <a:gd name="T22" fmla="*/ 741 w 815"/>
                <a:gd name="T23" fmla="*/ 404 h 911"/>
                <a:gd name="T24" fmla="*/ 741 w 815"/>
                <a:gd name="T25" fmla="*/ 481 h 911"/>
                <a:gd name="T26" fmla="*/ 741 w 815"/>
                <a:gd name="T27" fmla="*/ 767 h 911"/>
                <a:gd name="T28" fmla="*/ 738 w 815"/>
                <a:gd name="T29" fmla="*/ 786 h 911"/>
                <a:gd name="T30" fmla="*/ 729 w 815"/>
                <a:gd name="T31" fmla="*/ 803 h 911"/>
                <a:gd name="T32" fmla="*/ 716 w 815"/>
                <a:gd name="T33" fmla="*/ 817 h 911"/>
                <a:gd name="T34" fmla="*/ 700 w 815"/>
                <a:gd name="T35" fmla="*/ 828 h 911"/>
                <a:gd name="T36" fmla="*/ 683 w 815"/>
                <a:gd name="T37" fmla="*/ 834 h 911"/>
                <a:gd name="T38" fmla="*/ 665 w 815"/>
                <a:gd name="T39" fmla="*/ 835 h 911"/>
                <a:gd name="T40" fmla="*/ 798 w 815"/>
                <a:gd name="T41" fmla="*/ 835 h 911"/>
                <a:gd name="T42" fmla="*/ 801 w 815"/>
                <a:gd name="T43" fmla="*/ 830 h 911"/>
                <a:gd name="T44" fmla="*/ 808 w 815"/>
                <a:gd name="T45" fmla="*/ 810 h 911"/>
                <a:gd name="T46" fmla="*/ 813 w 815"/>
                <a:gd name="T47" fmla="*/ 789 h 911"/>
                <a:gd name="T48" fmla="*/ 814 w 815"/>
                <a:gd name="T49" fmla="*/ 424 h 911"/>
                <a:gd name="T50" fmla="*/ 814 w 815"/>
                <a:gd name="T51" fmla="*/ 295 h 911"/>
                <a:gd name="T52" fmla="*/ 814 w 815"/>
                <a:gd name="T53" fmla="*/ 145 h 911"/>
                <a:gd name="T54" fmla="*/ 813 w 815"/>
                <a:gd name="T55" fmla="*/ 124 h 911"/>
                <a:gd name="T56" fmla="*/ 808 w 815"/>
                <a:gd name="T57" fmla="*/ 104 h 911"/>
                <a:gd name="T58" fmla="*/ 800 w 815"/>
                <a:gd name="T59" fmla="*/ 84 h 911"/>
                <a:gd name="T60" fmla="*/ 799 w 815"/>
                <a:gd name="T61" fmla="*/ 82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15" h="911">
                  <a:moveTo>
                    <a:pt x="799" y="82"/>
                  </a:moveTo>
                  <a:lnTo>
                    <a:pt x="675" y="82"/>
                  </a:lnTo>
                  <a:lnTo>
                    <a:pt x="692" y="84"/>
                  </a:lnTo>
                  <a:lnTo>
                    <a:pt x="708" y="90"/>
                  </a:lnTo>
                  <a:lnTo>
                    <a:pt x="722" y="101"/>
                  </a:lnTo>
                  <a:lnTo>
                    <a:pt x="732" y="115"/>
                  </a:lnTo>
                  <a:lnTo>
                    <a:pt x="739" y="131"/>
                  </a:lnTo>
                  <a:lnTo>
                    <a:pt x="740" y="197"/>
                  </a:lnTo>
                  <a:lnTo>
                    <a:pt x="740" y="230"/>
                  </a:lnTo>
                  <a:lnTo>
                    <a:pt x="740" y="295"/>
                  </a:lnTo>
                  <a:lnTo>
                    <a:pt x="741" y="352"/>
                  </a:lnTo>
                  <a:lnTo>
                    <a:pt x="741" y="404"/>
                  </a:lnTo>
                  <a:lnTo>
                    <a:pt x="741" y="481"/>
                  </a:lnTo>
                  <a:lnTo>
                    <a:pt x="741" y="767"/>
                  </a:lnTo>
                  <a:lnTo>
                    <a:pt x="738" y="786"/>
                  </a:lnTo>
                  <a:lnTo>
                    <a:pt x="729" y="803"/>
                  </a:lnTo>
                  <a:lnTo>
                    <a:pt x="716" y="817"/>
                  </a:lnTo>
                  <a:lnTo>
                    <a:pt x="700" y="828"/>
                  </a:lnTo>
                  <a:lnTo>
                    <a:pt x="683" y="834"/>
                  </a:lnTo>
                  <a:lnTo>
                    <a:pt x="665" y="835"/>
                  </a:lnTo>
                  <a:lnTo>
                    <a:pt x="798" y="835"/>
                  </a:lnTo>
                  <a:lnTo>
                    <a:pt x="801" y="830"/>
                  </a:lnTo>
                  <a:lnTo>
                    <a:pt x="808" y="810"/>
                  </a:lnTo>
                  <a:lnTo>
                    <a:pt x="813" y="789"/>
                  </a:lnTo>
                  <a:lnTo>
                    <a:pt x="814" y="424"/>
                  </a:lnTo>
                  <a:lnTo>
                    <a:pt x="814" y="295"/>
                  </a:lnTo>
                  <a:lnTo>
                    <a:pt x="814" y="145"/>
                  </a:lnTo>
                  <a:lnTo>
                    <a:pt x="813" y="124"/>
                  </a:lnTo>
                  <a:lnTo>
                    <a:pt x="808" y="104"/>
                  </a:lnTo>
                  <a:lnTo>
                    <a:pt x="800" y="84"/>
                  </a:lnTo>
                  <a:lnTo>
                    <a:pt x="799" y="8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</p:grpSp>
      <p:sp>
        <p:nvSpPr>
          <p:cNvPr id="12" name="Freeform 9"/>
          <p:cNvSpPr>
            <a:spLocks/>
          </p:cNvSpPr>
          <p:nvPr/>
        </p:nvSpPr>
        <p:spPr bwMode="auto">
          <a:xfrm>
            <a:off x="4877700" y="2803107"/>
            <a:ext cx="12700" cy="1431925"/>
          </a:xfrm>
          <a:custGeom>
            <a:avLst/>
            <a:gdLst>
              <a:gd name="T0" fmla="*/ 0 w 20"/>
              <a:gd name="T1" fmla="*/ 0 h 2254"/>
              <a:gd name="T2" fmla="*/ 0 w 20"/>
              <a:gd name="T3" fmla="*/ 2254 h 22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2254">
                <a:moveTo>
                  <a:pt x="0" y="0"/>
                </a:moveTo>
                <a:lnTo>
                  <a:pt x="0" y="2254"/>
                </a:lnTo>
              </a:path>
            </a:pathLst>
          </a:custGeom>
          <a:noFill/>
          <a:ln w="38100">
            <a:solidFill>
              <a:srgbClr val="3FAB3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0" y="0"/>
            <a:ext cx="3392905" cy="3537284"/>
          </a:xfrm>
          <a:custGeom>
            <a:avLst/>
            <a:gdLst>
              <a:gd name="T0" fmla="*/ 3241 w 4941"/>
              <a:gd name="T1" fmla="*/ 0 h 4550"/>
              <a:gd name="T2" fmla="*/ 0 w 4941"/>
              <a:gd name="T3" fmla="*/ 0 h 4550"/>
              <a:gd name="T4" fmla="*/ 0 w 4941"/>
              <a:gd name="T5" fmla="*/ 4550 h 4550"/>
              <a:gd name="T6" fmla="*/ 4629 w 4941"/>
              <a:gd name="T7" fmla="*/ 1887 h 4550"/>
              <a:gd name="T8" fmla="*/ 4688 w 4941"/>
              <a:gd name="T9" fmla="*/ 1849 h 4550"/>
              <a:gd name="T10" fmla="*/ 4741 w 4941"/>
              <a:gd name="T11" fmla="*/ 1807 h 4550"/>
              <a:gd name="T12" fmla="*/ 4788 w 4941"/>
              <a:gd name="T13" fmla="*/ 1760 h 4550"/>
              <a:gd name="T14" fmla="*/ 4828 w 4941"/>
              <a:gd name="T15" fmla="*/ 1709 h 4550"/>
              <a:gd name="T16" fmla="*/ 4863 w 4941"/>
              <a:gd name="T17" fmla="*/ 1655 h 4550"/>
              <a:gd name="T18" fmla="*/ 4891 w 4941"/>
              <a:gd name="T19" fmla="*/ 1598 h 4550"/>
              <a:gd name="T20" fmla="*/ 4913 w 4941"/>
              <a:gd name="T21" fmla="*/ 1539 h 4550"/>
              <a:gd name="T22" fmla="*/ 4928 w 4941"/>
              <a:gd name="T23" fmla="*/ 1478 h 4550"/>
              <a:gd name="T24" fmla="*/ 4938 w 4941"/>
              <a:gd name="T25" fmla="*/ 1415 h 4550"/>
              <a:gd name="T26" fmla="*/ 4941 w 4941"/>
              <a:gd name="T27" fmla="*/ 1352 h 4550"/>
              <a:gd name="T28" fmla="*/ 4938 w 4941"/>
              <a:gd name="T29" fmla="*/ 1289 h 4550"/>
              <a:gd name="T30" fmla="*/ 4928 w 4941"/>
              <a:gd name="T31" fmla="*/ 1226 h 4550"/>
              <a:gd name="T32" fmla="*/ 4913 w 4941"/>
              <a:gd name="T33" fmla="*/ 1164 h 4550"/>
              <a:gd name="T34" fmla="*/ 4891 w 4941"/>
              <a:gd name="T35" fmla="*/ 1103 h 4550"/>
              <a:gd name="T36" fmla="*/ 4863 w 4941"/>
              <a:gd name="T37" fmla="*/ 1045 h 4550"/>
              <a:gd name="T38" fmla="*/ 4828 w 4941"/>
              <a:gd name="T39" fmla="*/ 988 h 4550"/>
              <a:gd name="T40" fmla="*/ 4788 w 4941"/>
              <a:gd name="T41" fmla="*/ 935 h 4550"/>
              <a:gd name="T42" fmla="*/ 4741 w 4941"/>
              <a:gd name="T43" fmla="*/ 885 h 4550"/>
              <a:gd name="T44" fmla="*/ 4688 w 4941"/>
              <a:gd name="T45" fmla="*/ 839 h 4550"/>
              <a:gd name="T46" fmla="*/ 4629 w 4941"/>
              <a:gd name="T47" fmla="*/ 798 h 4550"/>
              <a:gd name="T48" fmla="*/ 3241 w 4941"/>
              <a:gd name="T49" fmla="*/ 0 h 4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41" h="4550">
                <a:moveTo>
                  <a:pt x="3241" y="0"/>
                </a:moveTo>
                <a:lnTo>
                  <a:pt x="0" y="0"/>
                </a:lnTo>
                <a:lnTo>
                  <a:pt x="0" y="4550"/>
                </a:lnTo>
                <a:lnTo>
                  <a:pt x="4629" y="1887"/>
                </a:lnTo>
                <a:lnTo>
                  <a:pt x="4688" y="1849"/>
                </a:lnTo>
                <a:lnTo>
                  <a:pt x="4741" y="1807"/>
                </a:lnTo>
                <a:lnTo>
                  <a:pt x="4788" y="1760"/>
                </a:lnTo>
                <a:lnTo>
                  <a:pt x="4828" y="1709"/>
                </a:lnTo>
                <a:lnTo>
                  <a:pt x="4863" y="1655"/>
                </a:lnTo>
                <a:lnTo>
                  <a:pt x="4891" y="1598"/>
                </a:lnTo>
                <a:lnTo>
                  <a:pt x="4913" y="1539"/>
                </a:lnTo>
                <a:lnTo>
                  <a:pt x="4928" y="1478"/>
                </a:lnTo>
                <a:lnTo>
                  <a:pt x="4938" y="1415"/>
                </a:lnTo>
                <a:lnTo>
                  <a:pt x="4941" y="1352"/>
                </a:lnTo>
                <a:lnTo>
                  <a:pt x="4938" y="1289"/>
                </a:lnTo>
                <a:lnTo>
                  <a:pt x="4928" y="1226"/>
                </a:lnTo>
                <a:lnTo>
                  <a:pt x="4913" y="1164"/>
                </a:lnTo>
                <a:lnTo>
                  <a:pt x="4891" y="1103"/>
                </a:lnTo>
                <a:lnTo>
                  <a:pt x="4863" y="1045"/>
                </a:lnTo>
                <a:lnTo>
                  <a:pt x="4828" y="988"/>
                </a:lnTo>
                <a:lnTo>
                  <a:pt x="4788" y="935"/>
                </a:lnTo>
                <a:lnTo>
                  <a:pt x="4741" y="885"/>
                </a:lnTo>
                <a:lnTo>
                  <a:pt x="4688" y="839"/>
                </a:lnTo>
                <a:lnTo>
                  <a:pt x="4629" y="798"/>
                </a:lnTo>
                <a:lnTo>
                  <a:pt x="3241" y="0"/>
                </a:lnTo>
              </a:path>
            </a:pathLst>
          </a:custGeom>
          <a:solidFill>
            <a:srgbClr val="3FAB3C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96253" y="2856287"/>
            <a:ext cx="4687782" cy="1325563"/>
          </a:xfrm>
        </p:spPr>
        <p:txBody>
          <a:bodyPr>
            <a:normAutofit/>
          </a:bodyPr>
          <a:lstStyle>
            <a:lvl1pPr marL="357187" indent="0" algn="r">
              <a:buFont typeface="Arial" panose="020B0604020202020204" pitchFamily="34" charset="0"/>
              <a:buNone/>
              <a:defRPr lang="bg-BG" sz="3600" b="1" smtClean="0">
                <a:solidFill>
                  <a:srgbClr val="3FAB3C"/>
                </a:solidFill>
                <a:effectLst/>
              </a:defRPr>
            </a:lvl1pPr>
          </a:lstStyle>
          <a:p>
            <a:r>
              <a:rPr lang="bg-BG" sz="2700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THANK</a:t>
            </a:r>
            <a:r>
              <a:rPr lang="bg-BG" sz="2700" spc="35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bg-BG" sz="2700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</a:t>
            </a:r>
            <a:r>
              <a:rPr lang="bg-BG" sz="2700" spc="-10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bg-BG" sz="2700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!</a:t>
            </a:r>
            <a:r>
              <a:rPr lang="bg-BG" sz="2700" spc="-610" dirty="0">
                <a:solidFill>
                  <a:srgbClr val="0935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bg-BG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4916556" y="2855913"/>
            <a:ext cx="6437243" cy="1306512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rgbClr val="004A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66700" indent="0">
              <a:buNone/>
              <a:defRPr sz="1800">
                <a:solidFill>
                  <a:srgbClr val="004A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39750" indent="0">
              <a:buNone/>
              <a:defRPr sz="1800">
                <a:solidFill>
                  <a:srgbClr val="004A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6450" indent="0">
              <a:buNone/>
              <a:defRPr sz="1800">
                <a:solidFill>
                  <a:srgbClr val="004A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71562" indent="0">
              <a:buNone/>
              <a:defRPr sz="1800">
                <a:solidFill>
                  <a:srgbClr val="004A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5" name="TextBox 14"/>
          <p:cNvSpPr txBox="1"/>
          <p:nvPr userDrawn="1"/>
        </p:nvSpPr>
        <p:spPr>
          <a:xfrm rot="19608696">
            <a:off x="1523081" y="1590262"/>
            <a:ext cx="1697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www.emic-bg.org</a:t>
            </a:r>
            <a:endParaRPr lang="bg-BG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71510"/>
            <a:ext cx="10515600" cy="2330634"/>
          </a:xfrm>
        </p:spPr>
        <p:txBody>
          <a:bodyPr anchor="b">
            <a:normAutofit/>
          </a:bodyPr>
          <a:lstStyle>
            <a:lvl1pPr marL="627063" indent="-627063">
              <a:buFontTx/>
              <a:buBlip>
                <a:blip r:embed="rId2"/>
              </a:buBlip>
              <a:defRPr sz="4400">
                <a:solidFill>
                  <a:srgbClr val="004A87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558" y="4040366"/>
            <a:ext cx="9858892" cy="1911055"/>
          </a:xfrm>
        </p:spPr>
        <p:txBody>
          <a:bodyPr/>
          <a:lstStyle>
            <a:lvl1pPr marL="0" indent="0">
              <a:buNone/>
              <a:defRPr sz="2400">
                <a:solidFill>
                  <a:srgbClr val="3FAB3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825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816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36"/>
            <a:ext cx="121920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4723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A8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271149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47237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A8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71149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97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665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96" y="457200"/>
            <a:ext cx="4251030" cy="1600200"/>
          </a:xfrm>
        </p:spPr>
        <p:txBody>
          <a:bodyPr anchor="b">
            <a:normAutofit/>
          </a:bodyPr>
          <a:lstStyle>
            <a:lvl1pPr marL="361950" indent="-361950">
              <a:defRPr sz="2800">
                <a:solidFill>
                  <a:srgbClr val="004A87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457201"/>
            <a:ext cx="6491361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96" y="2057400"/>
            <a:ext cx="425103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TextBox 8"/>
          <p:cNvSpPr txBox="1"/>
          <p:nvPr userDrawn="1"/>
        </p:nvSpPr>
        <p:spPr>
          <a:xfrm>
            <a:off x="9606908" y="6400801"/>
            <a:ext cx="1697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4A87"/>
                </a:solidFill>
              </a:rPr>
              <a:t>www.emic-bg.org</a:t>
            </a:r>
            <a:endParaRPr lang="bg-BG" sz="1600" b="1" dirty="0">
              <a:solidFill>
                <a:srgbClr val="004A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6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2"/>
          <p:cNvSpPr>
            <a:spLocks/>
          </p:cNvSpPr>
          <p:nvPr/>
        </p:nvSpPr>
        <p:spPr bwMode="auto">
          <a:xfrm>
            <a:off x="11091862" y="5287335"/>
            <a:ext cx="1100138" cy="1419225"/>
          </a:xfrm>
          <a:custGeom>
            <a:avLst/>
            <a:gdLst>
              <a:gd name="T0" fmla="*/ 1732 w 1732"/>
              <a:gd name="T1" fmla="*/ 0 h 2236"/>
              <a:gd name="T2" fmla="*/ 103 w 1732"/>
              <a:gd name="T3" fmla="*/ 937 h 2236"/>
              <a:gd name="T4" fmla="*/ 83 w 1732"/>
              <a:gd name="T5" fmla="*/ 951 h 2236"/>
              <a:gd name="T6" fmla="*/ 66 w 1732"/>
              <a:gd name="T7" fmla="*/ 966 h 2236"/>
              <a:gd name="T8" fmla="*/ 50 w 1732"/>
              <a:gd name="T9" fmla="*/ 982 h 2236"/>
              <a:gd name="T10" fmla="*/ 37 w 1732"/>
              <a:gd name="T11" fmla="*/ 1000 h 2236"/>
              <a:gd name="T12" fmla="*/ 25 w 1732"/>
              <a:gd name="T13" fmla="*/ 1019 h 2236"/>
              <a:gd name="T14" fmla="*/ 16 w 1732"/>
              <a:gd name="T15" fmla="*/ 1038 h 2236"/>
              <a:gd name="T16" fmla="*/ 9 w 1732"/>
              <a:gd name="T17" fmla="*/ 1058 h 2236"/>
              <a:gd name="T18" fmla="*/ 4 w 1732"/>
              <a:gd name="T19" fmla="*/ 1079 h 2236"/>
              <a:gd name="T20" fmla="*/ 1 w 1732"/>
              <a:gd name="T21" fmla="*/ 1100 h 2236"/>
              <a:gd name="T22" fmla="*/ 0 w 1732"/>
              <a:gd name="T23" fmla="*/ 1121 h 2236"/>
              <a:gd name="T24" fmla="*/ 1 w 1732"/>
              <a:gd name="T25" fmla="*/ 1142 h 2236"/>
              <a:gd name="T26" fmla="*/ 4 w 1732"/>
              <a:gd name="T27" fmla="*/ 1162 h 2236"/>
              <a:gd name="T28" fmla="*/ 9 w 1732"/>
              <a:gd name="T29" fmla="*/ 1183 h 2236"/>
              <a:gd name="T30" fmla="*/ 16 w 1732"/>
              <a:gd name="T31" fmla="*/ 1202 h 2236"/>
              <a:gd name="T32" fmla="*/ 25 w 1732"/>
              <a:gd name="T33" fmla="*/ 1221 h 2236"/>
              <a:gd name="T34" fmla="*/ 37 w 1732"/>
              <a:gd name="T35" fmla="*/ 1239 h 2236"/>
              <a:gd name="T36" fmla="*/ 50 w 1732"/>
              <a:gd name="T37" fmla="*/ 1256 h 2236"/>
              <a:gd name="T38" fmla="*/ 66 w 1732"/>
              <a:gd name="T39" fmla="*/ 1272 h 2236"/>
              <a:gd name="T40" fmla="*/ 83 w 1732"/>
              <a:gd name="T41" fmla="*/ 1286 h 2236"/>
              <a:gd name="T42" fmla="*/ 103 w 1732"/>
              <a:gd name="T43" fmla="*/ 1298 h 2236"/>
              <a:gd name="T44" fmla="*/ 1732 w 1732"/>
              <a:gd name="T45" fmla="*/ 2235 h 2236"/>
              <a:gd name="T46" fmla="*/ 1732 w 1732"/>
              <a:gd name="T47" fmla="*/ 0 h 2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32" h="2236">
                <a:moveTo>
                  <a:pt x="1732" y="0"/>
                </a:moveTo>
                <a:lnTo>
                  <a:pt x="103" y="937"/>
                </a:lnTo>
                <a:lnTo>
                  <a:pt x="83" y="951"/>
                </a:lnTo>
                <a:lnTo>
                  <a:pt x="66" y="966"/>
                </a:lnTo>
                <a:lnTo>
                  <a:pt x="50" y="982"/>
                </a:lnTo>
                <a:lnTo>
                  <a:pt x="37" y="1000"/>
                </a:lnTo>
                <a:lnTo>
                  <a:pt x="25" y="1019"/>
                </a:lnTo>
                <a:lnTo>
                  <a:pt x="16" y="1038"/>
                </a:lnTo>
                <a:lnTo>
                  <a:pt x="9" y="1058"/>
                </a:lnTo>
                <a:lnTo>
                  <a:pt x="4" y="1079"/>
                </a:lnTo>
                <a:lnTo>
                  <a:pt x="1" y="1100"/>
                </a:lnTo>
                <a:lnTo>
                  <a:pt x="0" y="1121"/>
                </a:lnTo>
                <a:lnTo>
                  <a:pt x="1" y="1142"/>
                </a:lnTo>
                <a:lnTo>
                  <a:pt x="4" y="1162"/>
                </a:lnTo>
                <a:lnTo>
                  <a:pt x="9" y="1183"/>
                </a:lnTo>
                <a:lnTo>
                  <a:pt x="16" y="1202"/>
                </a:lnTo>
                <a:lnTo>
                  <a:pt x="25" y="1221"/>
                </a:lnTo>
                <a:lnTo>
                  <a:pt x="37" y="1239"/>
                </a:lnTo>
                <a:lnTo>
                  <a:pt x="50" y="1256"/>
                </a:lnTo>
                <a:lnTo>
                  <a:pt x="66" y="1272"/>
                </a:lnTo>
                <a:lnTo>
                  <a:pt x="83" y="1286"/>
                </a:lnTo>
                <a:lnTo>
                  <a:pt x="103" y="1298"/>
                </a:lnTo>
                <a:lnTo>
                  <a:pt x="1732" y="2235"/>
                </a:lnTo>
                <a:lnTo>
                  <a:pt x="1732" y="0"/>
                </a:lnTo>
              </a:path>
            </a:pathLst>
          </a:custGeom>
          <a:solidFill>
            <a:srgbClr val="004A87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6" name="Rectangle 15"/>
          <p:cNvSpPr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rgbClr val="3FA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45403" y="6356350"/>
            <a:ext cx="1134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A2EB5-1EC5-48AC-BDC2-A81CE6DB2517}" type="datetimeFigureOut">
              <a:rPr lang="bg-BG" smtClean="0"/>
              <a:t>2019-4-24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16978" y="6356350"/>
            <a:ext cx="400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081F-61ED-4F6D-A7CC-0D6C56D16DE1}" type="slidenum">
              <a:rPr lang="bg-BG" smtClean="0"/>
              <a:t>‹#›</a:t>
            </a:fld>
            <a:endParaRPr lang="bg-BG"/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11314112" y="6062035"/>
            <a:ext cx="517525" cy="577850"/>
            <a:chOff x="13017" y="8932"/>
            <a:chExt cx="815" cy="911"/>
          </a:xfrm>
          <a:solidFill>
            <a:srgbClr val="3FAB3C"/>
          </a:solidFill>
        </p:grpSpPr>
        <p:sp>
          <p:nvSpPr>
            <p:cNvPr id="11" name="Freeform 4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668 w 815"/>
                <a:gd name="T1" fmla="*/ 0 h 911"/>
                <a:gd name="T2" fmla="*/ 649 w 815"/>
                <a:gd name="T3" fmla="*/ 2 h 911"/>
                <a:gd name="T4" fmla="*/ 630 w 815"/>
                <a:gd name="T5" fmla="*/ 8 h 911"/>
                <a:gd name="T6" fmla="*/ 611 w 815"/>
                <a:gd name="T7" fmla="*/ 16 h 911"/>
                <a:gd name="T8" fmla="*/ 72 w 815"/>
                <a:gd name="T9" fmla="*/ 328 h 911"/>
                <a:gd name="T10" fmla="*/ 54 w 815"/>
                <a:gd name="T11" fmla="*/ 339 h 911"/>
                <a:gd name="T12" fmla="*/ 39 w 815"/>
                <a:gd name="T13" fmla="*/ 352 h 911"/>
                <a:gd name="T14" fmla="*/ 26 w 815"/>
                <a:gd name="T15" fmla="*/ 368 h 911"/>
                <a:gd name="T16" fmla="*/ 15 w 815"/>
                <a:gd name="T17" fmla="*/ 385 h 911"/>
                <a:gd name="T18" fmla="*/ 8 w 815"/>
                <a:gd name="T19" fmla="*/ 404 h 911"/>
                <a:gd name="T20" fmla="*/ 2 w 815"/>
                <a:gd name="T21" fmla="*/ 425 h 911"/>
                <a:gd name="T22" fmla="*/ 0 w 815"/>
                <a:gd name="T23" fmla="*/ 448 h 911"/>
                <a:gd name="T24" fmla="*/ 1 w 815"/>
                <a:gd name="T25" fmla="*/ 471 h 911"/>
                <a:gd name="T26" fmla="*/ 4 w 815"/>
                <a:gd name="T27" fmla="*/ 493 h 911"/>
                <a:gd name="T28" fmla="*/ 10 w 815"/>
                <a:gd name="T29" fmla="*/ 514 h 911"/>
                <a:gd name="T30" fmla="*/ 19 w 815"/>
                <a:gd name="T31" fmla="*/ 533 h 911"/>
                <a:gd name="T32" fmla="*/ 29 w 815"/>
                <a:gd name="T33" fmla="*/ 549 h 911"/>
                <a:gd name="T34" fmla="*/ 43 w 815"/>
                <a:gd name="T35" fmla="*/ 564 h 911"/>
                <a:gd name="T36" fmla="*/ 59 w 815"/>
                <a:gd name="T37" fmla="*/ 576 h 911"/>
                <a:gd name="T38" fmla="*/ 595 w 815"/>
                <a:gd name="T39" fmla="*/ 888 h 911"/>
                <a:gd name="T40" fmla="*/ 614 w 815"/>
                <a:gd name="T41" fmla="*/ 897 h 911"/>
                <a:gd name="T42" fmla="*/ 633 w 815"/>
                <a:gd name="T43" fmla="*/ 905 h 911"/>
                <a:gd name="T44" fmla="*/ 652 w 815"/>
                <a:gd name="T45" fmla="*/ 911 h 911"/>
                <a:gd name="T46" fmla="*/ 679 w 815"/>
                <a:gd name="T47" fmla="*/ 910 h 911"/>
                <a:gd name="T48" fmla="*/ 703 w 815"/>
                <a:gd name="T49" fmla="*/ 906 h 911"/>
                <a:gd name="T50" fmla="*/ 726 w 815"/>
                <a:gd name="T51" fmla="*/ 899 h 911"/>
                <a:gd name="T52" fmla="*/ 746 w 815"/>
                <a:gd name="T53" fmla="*/ 890 h 911"/>
                <a:gd name="T54" fmla="*/ 763 w 815"/>
                <a:gd name="T55" fmla="*/ 878 h 911"/>
                <a:gd name="T56" fmla="*/ 779 w 815"/>
                <a:gd name="T57" fmla="*/ 864 h 911"/>
                <a:gd name="T58" fmla="*/ 791 w 815"/>
                <a:gd name="T59" fmla="*/ 848 h 911"/>
                <a:gd name="T60" fmla="*/ 798 w 815"/>
                <a:gd name="T61" fmla="*/ 835 h 911"/>
                <a:gd name="T62" fmla="*/ 665 w 815"/>
                <a:gd name="T63" fmla="*/ 835 h 911"/>
                <a:gd name="T64" fmla="*/ 649 w 815"/>
                <a:gd name="T65" fmla="*/ 830 h 911"/>
                <a:gd name="T66" fmla="*/ 108 w 815"/>
                <a:gd name="T67" fmla="*/ 511 h 911"/>
                <a:gd name="T68" fmla="*/ 94 w 815"/>
                <a:gd name="T69" fmla="*/ 497 h 911"/>
                <a:gd name="T70" fmla="*/ 85 w 815"/>
                <a:gd name="T71" fmla="*/ 481 h 911"/>
                <a:gd name="T72" fmla="*/ 81 w 815"/>
                <a:gd name="T73" fmla="*/ 462 h 911"/>
                <a:gd name="T74" fmla="*/ 82 w 815"/>
                <a:gd name="T75" fmla="*/ 442 h 911"/>
                <a:gd name="T76" fmla="*/ 88 w 815"/>
                <a:gd name="T77" fmla="*/ 424 h 911"/>
                <a:gd name="T78" fmla="*/ 100 w 815"/>
                <a:gd name="T79" fmla="*/ 409 h 911"/>
                <a:gd name="T80" fmla="*/ 644 w 815"/>
                <a:gd name="T81" fmla="*/ 97 h 911"/>
                <a:gd name="T82" fmla="*/ 659 w 815"/>
                <a:gd name="T83" fmla="*/ 86 h 911"/>
                <a:gd name="T84" fmla="*/ 675 w 815"/>
                <a:gd name="T85" fmla="*/ 82 h 911"/>
                <a:gd name="T86" fmla="*/ 799 w 815"/>
                <a:gd name="T87" fmla="*/ 82 h 911"/>
                <a:gd name="T88" fmla="*/ 789 w 815"/>
                <a:gd name="T89" fmla="*/ 65 h 911"/>
                <a:gd name="T90" fmla="*/ 776 w 815"/>
                <a:gd name="T91" fmla="*/ 48 h 911"/>
                <a:gd name="T92" fmla="*/ 760 w 815"/>
                <a:gd name="T93" fmla="*/ 33 h 911"/>
                <a:gd name="T94" fmla="*/ 742 w 815"/>
                <a:gd name="T95" fmla="*/ 20 h 911"/>
                <a:gd name="T96" fmla="*/ 722 w 815"/>
                <a:gd name="T97" fmla="*/ 10 h 911"/>
                <a:gd name="T98" fmla="*/ 700 w 815"/>
                <a:gd name="T99" fmla="*/ 3 h 911"/>
                <a:gd name="T100" fmla="*/ 676 w 815"/>
                <a:gd name="T101" fmla="*/ 0 h 911"/>
                <a:gd name="T102" fmla="*/ 668 w 815"/>
                <a:gd name="T103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5" h="911">
                  <a:moveTo>
                    <a:pt x="668" y="0"/>
                  </a:moveTo>
                  <a:lnTo>
                    <a:pt x="649" y="2"/>
                  </a:lnTo>
                  <a:lnTo>
                    <a:pt x="630" y="8"/>
                  </a:lnTo>
                  <a:lnTo>
                    <a:pt x="611" y="16"/>
                  </a:lnTo>
                  <a:lnTo>
                    <a:pt x="72" y="328"/>
                  </a:lnTo>
                  <a:lnTo>
                    <a:pt x="54" y="339"/>
                  </a:lnTo>
                  <a:lnTo>
                    <a:pt x="39" y="352"/>
                  </a:lnTo>
                  <a:lnTo>
                    <a:pt x="26" y="368"/>
                  </a:lnTo>
                  <a:lnTo>
                    <a:pt x="15" y="385"/>
                  </a:lnTo>
                  <a:lnTo>
                    <a:pt x="8" y="404"/>
                  </a:lnTo>
                  <a:lnTo>
                    <a:pt x="2" y="425"/>
                  </a:lnTo>
                  <a:lnTo>
                    <a:pt x="0" y="448"/>
                  </a:lnTo>
                  <a:lnTo>
                    <a:pt x="1" y="471"/>
                  </a:lnTo>
                  <a:lnTo>
                    <a:pt x="4" y="493"/>
                  </a:lnTo>
                  <a:lnTo>
                    <a:pt x="10" y="514"/>
                  </a:lnTo>
                  <a:lnTo>
                    <a:pt x="19" y="533"/>
                  </a:lnTo>
                  <a:lnTo>
                    <a:pt x="29" y="549"/>
                  </a:lnTo>
                  <a:lnTo>
                    <a:pt x="43" y="564"/>
                  </a:lnTo>
                  <a:lnTo>
                    <a:pt x="59" y="576"/>
                  </a:lnTo>
                  <a:lnTo>
                    <a:pt x="595" y="888"/>
                  </a:lnTo>
                  <a:lnTo>
                    <a:pt x="614" y="897"/>
                  </a:lnTo>
                  <a:lnTo>
                    <a:pt x="633" y="905"/>
                  </a:lnTo>
                  <a:lnTo>
                    <a:pt x="652" y="911"/>
                  </a:lnTo>
                  <a:lnTo>
                    <a:pt x="679" y="910"/>
                  </a:lnTo>
                  <a:lnTo>
                    <a:pt x="703" y="906"/>
                  </a:lnTo>
                  <a:lnTo>
                    <a:pt x="726" y="899"/>
                  </a:lnTo>
                  <a:lnTo>
                    <a:pt x="746" y="890"/>
                  </a:lnTo>
                  <a:lnTo>
                    <a:pt x="763" y="878"/>
                  </a:lnTo>
                  <a:lnTo>
                    <a:pt x="779" y="864"/>
                  </a:lnTo>
                  <a:lnTo>
                    <a:pt x="791" y="848"/>
                  </a:lnTo>
                  <a:lnTo>
                    <a:pt x="798" y="835"/>
                  </a:lnTo>
                  <a:lnTo>
                    <a:pt x="665" y="835"/>
                  </a:lnTo>
                  <a:lnTo>
                    <a:pt x="649" y="830"/>
                  </a:lnTo>
                  <a:lnTo>
                    <a:pt x="108" y="511"/>
                  </a:lnTo>
                  <a:lnTo>
                    <a:pt x="94" y="497"/>
                  </a:lnTo>
                  <a:lnTo>
                    <a:pt x="85" y="481"/>
                  </a:lnTo>
                  <a:lnTo>
                    <a:pt x="81" y="462"/>
                  </a:lnTo>
                  <a:lnTo>
                    <a:pt x="82" y="442"/>
                  </a:lnTo>
                  <a:lnTo>
                    <a:pt x="88" y="424"/>
                  </a:lnTo>
                  <a:lnTo>
                    <a:pt x="100" y="409"/>
                  </a:lnTo>
                  <a:lnTo>
                    <a:pt x="644" y="97"/>
                  </a:lnTo>
                  <a:lnTo>
                    <a:pt x="659" y="86"/>
                  </a:lnTo>
                  <a:lnTo>
                    <a:pt x="675" y="82"/>
                  </a:lnTo>
                  <a:lnTo>
                    <a:pt x="799" y="82"/>
                  </a:lnTo>
                  <a:lnTo>
                    <a:pt x="789" y="65"/>
                  </a:lnTo>
                  <a:lnTo>
                    <a:pt x="776" y="48"/>
                  </a:lnTo>
                  <a:lnTo>
                    <a:pt x="760" y="33"/>
                  </a:lnTo>
                  <a:lnTo>
                    <a:pt x="742" y="20"/>
                  </a:lnTo>
                  <a:lnTo>
                    <a:pt x="722" y="10"/>
                  </a:lnTo>
                  <a:lnTo>
                    <a:pt x="700" y="3"/>
                  </a:lnTo>
                  <a:lnTo>
                    <a:pt x="676" y="0"/>
                  </a:lnTo>
                  <a:lnTo>
                    <a:pt x="66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3017" y="8932"/>
              <a:ext cx="815" cy="911"/>
            </a:xfrm>
            <a:custGeom>
              <a:avLst/>
              <a:gdLst>
                <a:gd name="T0" fmla="*/ 799 w 815"/>
                <a:gd name="T1" fmla="*/ 82 h 911"/>
                <a:gd name="T2" fmla="*/ 675 w 815"/>
                <a:gd name="T3" fmla="*/ 82 h 911"/>
                <a:gd name="T4" fmla="*/ 692 w 815"/>
                <a:gd name="T5" fmla="*/ 84 h 911"/>
                <a:gd name="T6" fmla="*/ 708 w 815"/>
                <a:gd name="T7" fmla="*/ 90 h 911"/>
                <a:gd name="T8" fmla="*/ 722 w 815"/>
                <a:gd name="T9" fmla="*/ 101 h 911"/>
                <a:gd name="T10" fmla="*/ 732 w 815"/>
                <a:gd name="T11" fmla="*/ 115 h 911"/>
                <a:gd name="T12" fmla="*/ 739 w 815"/>
                <a:gd name="T13" fmla="*/ 131 h 911"/>
                <a:gd name="T14" fmla="*/ 740 w 815"/>
                <a:gd name="T15" fmla="*/ 197 h 911"/>
                <a:gd name="T16" fmla="*/ 740 w 815"/>
                <a:gd name="T17" fmla="*/ 230 h 911"/>
                <a:gd name="T18" fmla="*/ 740 w 815"/>
                <a:gd name="T19" fmla="*/ 295 h 911"/>
                <a:gd name="T20" fmla="*/ 741 w 815"/>
                <a:gd name="T21" fmla="*/ 352 h 911"/>
                <a:gd name="T22" fmla="*/ 741 w 815"/>
                <a:gd name="T23" fmla="*/ 404 h 911"/>
                <a:gd name="T24" fmla="*/ 741 w 815"/>
                <a:gd name="T25" fmla="*/ 481 h 911"/>
                <a:gd name="T26" fmla="*/ 741 w 815"/>
                <a:gd name="T27" fmla="*/ 767 h 911"/>
                <a:gd name="T28" fmla="*/ 738 w 815"/>
                <a:gd name="T29" fmla="*/ 786 h 911"/>
                <a:gd name="T30" fmla="*/ 729 w 815"/>
                <a:gd name="T31" fmla="*/ 803 h 911"/>
                <a:gd name="T32" fmla="*/ 716 w 815"/>
                <a:gd name="T33" fmla="*/ 817 h 911"/>
                <a:gd name="T34" fmla="*/ 700 w 815"/>
                <a:gd name="T35" fmla="*/ 828 h 911"/>
                <a:gd name="T36" fmla="*/ 683 w 815"/>
                <a:gd name="T37" fmla="*/ 834 h 911"/>
                <a:gd name="T38" fmla="*/ 665 w 815"/>
                <a:gd name="T39" fmla="*/ 835 h 911"/>
                <a:gd name="T40" fmla="*/ 798 w 815"/>
                <a:gd name="T41" fmla="*/ 835 h 911"/>
                <a:gd name="T42" fmla="*/ 801 w 815"/>
                <a:gd name="T43" fmla="*/ 830 h 911"/>
                <a:gd name="T44" fmla="*/ 808 w 815"/>
                <a:gd name="T45" fmla="*/ 810 h 911"/>
                <a:gd name="T46" fmla="*/ 813 w 815"/>
                <a:gd name="T47" fmla="*/ 789 h 911"/>
                <a:gd name="T48" fmla="*/ 814 w 815"/>
                <a:gd name="T49" fmla="*/ 424 h 911"/>
                <a:gd name="T50" fmla="*/ 814 w 815"/>
                <a:gd name="T51" fmla="*/ 295 h 911"/>
                <a:gd name="T52" fmla="*/ 814 w 815"/>
                <a:gd name="T53" fmla="*/ 145 h 911"/>
                <a:gd name="T54" fmla="*/ 813 w 815"/>
                <a:gd name="T55" fmla="*/ 124 h 911"/>
                <a:gd name="T56" fmla="*/ 808 w 815"/>
                <a:gd name="T57" fmla="*/ 104 h 911"/>
                <a:gd name="T58" fmla="*/ 800 w 815"/>
                <a:gd name="T59" fmla="*/ 84 h 911"/>
                <a:gd name="T60" fmla="*/ 799 w 815"/>
                <a:gd name="T61" fmla="*/ 82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15" h="911">
                  <a:moveTo>
                    <a:pt x="799" y="82"/>
                  </a:moveTo>
                  <a:lnTo>
                    <a:pt x="675" y="82"/>
                  </a:lnTo>
                  <a:lnTo>
                    <a:pt x="692" y="84"/>
                  </a:lnTo>
                  <a:lnTo>
                    <a:pt x="708" y="90"/>
                  </a:lnTo>
                  <a:lnTo>
                    <a:pt x="722" y="101"/>
                  </a:lnTo>
                  <a:lnTo>
                    <a:pt x="732" y="115"/>
                  </a:lnTo>
                  <a:lnTo>
                    <a:pt x="739" y="131"/>
                  </a:lnTo>
                  <a:lnTo>
                    <a:pt x="740" y="197"/>
                  </a:lnTo>
                  <a:lnTo>
                    <a:pt x="740" y="230"/>
                  </a:lnTo>
                  <a:lnTo>
                    <a:pt x="740" y="295"/>
                  </a:lnTo>
                  <a:lnTo>
                    <a:pt x="741" y="352"/>
                  </a:lnTo>
                  <a:lnTo>
                    <a:pt x="741" y="404"/>
                  </a:lnTo>
                  <a:lnTo>
                    <a:pt x="741" y="481"/>
                  </a:lnTo>
                  <a:lnTo>
                    <a:pt x="741" y="767"/>
                  </a:lnTo>
                  <a:lnTo>
                    <a:pt x="738" y="786"/>
                  </a:lnTo>
                  <a:lnTo>
                    <a:pt x="729" y="803"/>
                  </a:lnTo>
                  <a:lnTo>
                    <a:pt x="716" y="817"/>
                  </a:lnTo>
                  <a:lnTo>
                    <a:pt x="700" y="828"/>
                  </a:lnTo>
                  <a:lnTo>
                    <a:pt x="683" y="834"/>
                  </a:lnTo>
                  <a:lnTo>
                    <a:pt x="665" y="835"/>
                  </a:lnTo>
                  <a:lnTo>
                    <a:pt x="798" y="835"/>
                  </a:lnTo>
                  <a:lnTo>
                    <a:pt x="801" y="830"/>
                  </a:lnTo>
                  <a:lnTo>
                    <a:pt x="808" y="810"/>
                  </a:lnTo>
                  <a:lnTo>
                    <a:pt x="813" y="789"/>
                  </a:lnTo>
                  <a:lnTo>
                    <a:pt x="814" y="424"/>
                  </a:lnTo>
                  <a:lnTo>
                    <a:pt x="814" y="295"/>
                  </a:lnTo>
                  <a:lnTo>
                    <a:pt x="814" y="145"/>
                  </a:lnTo>
                  <a:lnTo>
                    <a:pt x="813" y="124"/>
                  </a:lnTo>
                  <a:lnTo>
                    <a:pt x="808" y="104"/>
                  </a:lnTo>
                  <a:lnTo>
                    <a:pt x="800" y="84"/>
                  </a:lnTo>
                  <a:lnTo>
                    <a:pt x="799" y="8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635" y="1509732"/>
            <a:ext cx="113333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bg-B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5858442"/>
            <a:ext cx="1745131" cy="8877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94804" y="1007166"/>
            <a:ext cx="1697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www.emic-bg.org</a:t>
            </a:r>
            <a:endParaRPr lang="bg-BG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4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814387" indent="-457200" algn="l" defTabSz="914400" rtl="0" eaLnBrk="1" latinLnBrk="0" hangingPunct="1">
        <a:lnSpc>
          <a:spcPct val="90000"/>
        </a:lnSpc>
        <a:spcBef>
          <a:spcPct val="0"/>
        </a:spcBef>
        <a:buFontTx/>
        <a:buBlip>
          <a:blip r:embed="rId14"/>
        </a:buBlip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just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SzPct val="100000"/>
        <a:buFontTx/>
        <a:buBlip>
          <a:blip r:embed="rId15"/>
        </a:buBlip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1pPr>
      <a:lvl2pPr marL="539750" indent="-273050" algn="just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3FAB3C"/>
        </a:buClr>
        <a:buSzPct val="11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2pPr>
      <a:lvl3pPr marL="806450" indent="-266700" algn="just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3FAB3C"/>
        </a:buClr>
        <a:buSzPct val="90000"/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3pPr>
      <a:lvl4pPr marL="1071563" indent="-265113" algn="just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3FAB3C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4pPr>
      <a:lvl5pPr marL="1346200" indent="-274638" algn="just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3FAB3C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B3965A35-8833-412B-A0BF-8AF83015B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408" y="3185160"/>
            <a:ext cx="9753600" cy="1109472"/>
          </a:xfrm>
        </p:spPr>
        <p:txBody>
          <a:bodyPr>
            <a:noAutofit/>
          </a:bodyPr>
          <a:lstStyle/>
          <a:p>
            <a:pPr algn="ctr"/>
            <a:r>
              <a:rPr lang="bg-BG" sz="4000" b="1" dirty="0">
                <a:latin typeface="+mn-lt"/>
              </a:rPr>
              <a:t>Електрическа мобилност </a:t>
            </a:r>
            <a:br>
              <a:rPr lang="bg-BG" sz="4000" b="1" dirty="0">
                <a:latin typeface="+mn-lt"/>
              </a:rPr>
            </a:br>
            <a:r>
              <a:rPr lang="bg-BG" sz="4000" b="1" dirty="0">
                <a:latin typeface="+mn-lt"/>
              </a:rPr>
              <a:t>и енергиен преход в България</a:t>
            </a:r>
            <a:endParaRPr lang="bg-BG" sz="4000" dirty="0">
              <a:latin typeface="+mn-lt"/>
            </a:endParaRPr>
          </a:p>
        </p:txBody>
      </p:sp>
      <p:sp>
        <p:nvSpPr>
          <p:cNvPr id="5" name="Подзаглавие 4">
            <a:extLst>
              <a:ext uri="{FF2B5EF4-FFF2-40B4-BE49-F238E27FC236}">
                <a16:creationId xmlns:a16="http://schemas.microsoft.com/office/drawing/2014/main" id="{A51A4FBC-9D3D-4AAF-A9AD-ECFF291E4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" y="5695269"/>
            <a:ext cx="11935968" cy="1109472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004A87"/>
                </a:solidFill>
                <a:latin typeface="+mn-lt"/>
              </a:rPr>
              <a:t>8-ма Регионална енергийна конференция </a:t>
            </a:r>
          </a:p>
          <a:p>
            <a:pPr algn="ctr"/>
            <a:r>
              <a:rPr lang="bg-BG" b="1" dirty="0">
                <a:solidFill>
                  <a:srgbClr val="004A87"/>
                </a:solidFill>
                <a:latin typeface="+mn-lt"/>
              </a:rPr>
              <a:t>София, 17 май 2019 г.</a:t>
            </a: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15157738-CE65-402E-9EAD-9457C30D2BE6}"/>
              </a:ext>
            </a:extLst>
          </p:cNvPr>
          <p:cNvSpPr txBox="1"/>
          <p:nvPr/>
        </p:nvSpPr>
        <p:spPr>
          <a:xfrm>
            <a:off x="3157728" y="317765"/>
            <a:ext cx="627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solidFill>
                  <a:srgbClr val="00B050"/>
                </a:solidFill>
              </a:rPr>
              <a:t>НАЦИОНАЛНА БРАНШОВА ОРГАНИЗАЦИЯ ЗА ЕЛЕКТРИЧЕСКА МОБИЛНОСТ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F98E561F-ADFA-4839-8DE0-4481D362682C}"/>
              </a:ext>
            </a:extLst>
          </p:cNvPr>
          <p:cNvSpPr txBox="1"/>
          <p:nvPr/>
        </p:nvSpPr>
        <p:spPr>
          <a:xfrm>
            <a:off x="5474208" y="1201821"/>
            <a:ext cx="123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solidFill>
                  <a:srgbClr val="00B050"/>
                </a:solidFill>
              </a:rPr>
              <a:t>ИКЕМ</a:t>
            </a:r>
          </a:p>
        </p:txBody>
      </p:sp>
    </p:spTree>
    <p:extLst>
      <p:ext uri="{BB962C8B-B14F-4D97-AF65-F5344CB8AC3E}">
        <p14:creationId xmlns:p14="http://schemas.microsoft.com/office/powerpoint/2010/main" val="3028180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ИЗВОДИ</a:t>
            </a:r>
          </a:p>
        </p:txBody>
      </p:sp>
      <p:sp>
        <p:nvSpPr>
          <p:cNvPr id="7" name="Правоъгълник 6">
            <a:extLst>
              <a:ext uri="{FF2B5EF4-FFF2-40B4-BE49-F238E27FC236}">
                <a16:creationId xmlns:a16="http://schemas.microsoft.com/office/drawing/2014/main" id="{D08876EE-8C9B-47EC-A67D-7F9269C095BF}"/>
              </a:ext>
            </a:extLst>
          </p:cNvPr>
          <p:cNvSpPr/>
          <p:nvPr/>
        </p:nvSpPr>
        <p:spPr>
          <a:xfrm>
            <a:off x="414528" y="1560540"/>
            <a:ext cx="11314176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bg-BG" dirty="0">
              <a:solidFill>
                <a:srgbClr val="004A87"/>
              </a:solidFill>
            </a:endParaRP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0013006B-A69F-49E7-8BCF-8C99D30785E2}"/>
              </a:ext>
            </a:extLst>
          </p:cNvPr>
          <p:cNvSpPr/>
          <p:nvPr/>
        </p:nvSpPr>
        <p:spPr>
          <a:xfrm>
            <a:off x="463296" y="1560540"/>
            <a:ext cx="11497056" cy="4579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bg-BG" b="1" dirty="0">
                <a:solidFill>
                  <a:srgbClr val="004A87"/>
                </a:solidFill>
              </a:rPr>
              <a:t>Нужна е национална стратегия </a:t>
            </a:r>
            <a:r>
              <a:rPr lang="bg-BG" dirty="0">
                <a:solidFill>
                  <a:srgbClr val="004A87"/>
                </a:solidFill>
              </a:rPr>
              <a:t>за съвместното развитие и управление на електромобилността и разпределителните мрежи.</a:t>
            </a:r>
          </a:p>
          <a:p>
            <a:pPr lvl="0"/>
            <a:endParaRPr lang="bg-BG" dirty="0">
              <a:solidFill>
                <a:srgbClr val="004A87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bg-BG" b="1" dirty="0">
                <a:solidFill>
                  <a:srgbClr val="004A87"/>
                </a:solidFill>
              </a:rPr>
              <a:t>Нужен е преглед и актуализация на регулаторните правила и политики</a:t>
            </a:r>
            <a:r>
              <a:rPr lang="bg-BG" dirty="0">
                <a:solidFill>
                  <a:srgbClr val="004A87"/>
                </a:solidFill>
              </a:rPr>
              <a:t>, които да стимулират ЕРП да инвестират в изпреварващо развитие на електроразпределителните мрежи.</a:t>
            </a:r>
          </a:p>
          <a:p>
            <a:pPr lvl="0"/>
            <a:endParaRPr lang="bg-BG" dirty="0">
              <a:solidFill>
                <a:srgbClr val="004A87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bg-BG" b="1" dirty="0">
                <a:solidFill>
                  <a:srgbClr val="004A87"/>
                </a:solidFill>
              </a:rPr>
              <a:t>Необходимо е тясно сътрудничество между ЕРП и Общините </a:t>
            </a:r>
            <a:r>
              <a:rPr lang="bg-BG" dirty="0">
                <a:solidFill>
                  <a:srgbClr val="004A87"/>
                </a:solidFill>
              </a:rPr>
              <a:t>с цел разработване на планове за развитие на електрозарядната инфраструктура.</a:t>
            </a:r>
          </a:p>
          <a:p>
            <a:pPr lvl="0"/>
            <a:endParaRPr lang="bg-BG" dirty="0">
              <a:solidFill>
                <a:srgbClr val="004A87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bg-BG" b="1" dirty="0">
                <a:solidFill>
                  <a:srgbClr val="004A87"/>
                </a:solidFill>
              </a:rPr>
              <a:t>Необходими са технически стандарти за изграждане и управление </a:t>
            </a:r>
            <a:r>
              <a:rPr lang="bg-BG" dirty="0">
                <a:solidFill>
                  <a:srgbClr val="004A87"/>
                </a:solidFill>
              </a:rPr>
              <a:t>на публичните станции за зареждане на електромобили.</a:t>
            </a:r>
          </a:p>
          <a:p>
            <a:pPr marL="285750" lvl="0" indent="-285750">
              <a:buFontTx/>
              <a:buChar char="-"/>
            </a:pPr>
            <a:endParaRPr lang="bg-BG" dirty="0">
              <a:solidFill>
                <a:srgbClr val="004A87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bg-BG" b="1" dirty="0">
                <a:solidFill>
                  <a:srgbClr val="004A87"/>
                </a:solidFill>
              </a:rPr>
              <a:t>Възможно решение е национална платформа „</a:t>
            </a:r>
            <a:r>
              <a:rPr lang="en-US" b="1" dirty="0">
                <a:solidFill>
                  <a:srgbClr val="004A87"/>
                </a:solidFill>
              </a:rPr>
              <a:t>BULCHARGE</a:t>
            </a:r>
            <a:r>
              <a:rPr lang="bg-BG" b="1" dirty="0">
                <a:solidFill>
                  <a:srgbClr val="004A87"/>
                </a:solidFill>
              </a:rPr>
              <a:t>“, </a:t>
            </a:r>
            <a:r>
              <a:rPr lang="bg-BG" dirty="0">
                <a:solidFill>
                  <a:srgbClr val="004A87"/>
                </a:solidFill>
              </a:rPr>
              <a:t>единна среда за участие на всички страни в процеса, предоставяща механизми за „умно управление“ и взаимодействие.</a:t>
            </a:r>
          </a:p>
          <a:p>
            <a:pPr lvl="0">
              <a:lnSpc>
                <a:spcPts val="252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187960" algn="l"/>
              </a:tabLst>
            </a:pPr>
            <a:endParaRPr lang="bg-BG" dirty="0">
              <a:solidFill>
                <a:srgbClr val="004A87"/>
              </a:solidFill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61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3FAB3C"/>
                </a:solidFill>
              </a:rPr>
              <a:t>БЛАГОДАРЯ ЗА ВНИМАНИЕТО!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b="1" dirty="0"/>
              <a:t>Иван Костов</a:t>
            </a:r>
          </a:p>
          <a:p>
            <a:r>
              <a:rPr lang="bg-BG" dirty="0"/>
              <a:t>Член на УС и Главен секретар на ИКЕМ</a:t>
            </a:r>
          </a:p>
          <a:p>
            <a:r>
              <a:rPr lang="bg-BG" dirty="0"/>
              <a:t>тел.</a:t>
            </a:r>
            <a:r>
              <a:rPr lang="en-US" dirty="0"/>
              <a:t>:+</a:t>
            </a:r>
            <a:r>
              <a:rPr lang="bg-BG" dirty="0"/>
              <a:t>359 888 269 128, </a:t>
            </a:r>
            <a:r>
              <a:rPr lang="en-US" dirty="0"/>
              <a:t>email : office@emic-bg.org</a:t>
            </a:r>
            <a:endParaRPr lang="bg-BG" dirty="0"/>
          </a:p>
        </p:txBody>
      </p:sp>
      <p:sp>
        <p:nvSpPr>
          <p:cNvPr id="2" name="Правоъгълник 1">
            <a:extLst>
              <a:ext uri="{FF2B5EF4-FFF2-40B4-BE49-F238E27FC236}">
                <a16:creationId xmlns:a16="http://schemas.microsoft.com/office/drawing/2014/main" id="{2CBA35E3-544E-4284-9444-19020409F7EC}"/>
              </a:ext>
            </a:extLst>
          </p:cNvPr>
          <p:cNvSpPr/>
          <p:nvPr/>
        </p:nvSpPr>
        <p:spPr>
          <a:xfrm>
            <a:off x="3535680" y="33825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b="1" dirty="0">
                <a:solidFill>
                  <a:srgbClr val="00B050"/>
                </a:solidFill>
              </a:rPr>
              <a:t>НАЦИОНАЛНА БРАНШОВА ОРГАНИЗАЦИЯ ЗА ЕЛЕКТРИЧЕСКА МОБИЛНОСТ</a:t>
            </a: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8A2298CA-B998-4EA6-BC15-F088785A0B9A}"/>
              </a:ext>
            </a:extLst>
          </p:cNvPr>
          <p:cNvSpPr txBox="1"/>
          <p:nvPr/>
        </p:nvSpPr>
        <p:spPr>
          <a:xfrm>
            <a:off x="5967984" y="1104285"/>
            <a:ext cx="123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solidFill>
                  <a:srgbClr val="00B050"/>
                </a:solidFill>
              </a:rPr>
              <a:t>ИКЕМ</a:t>
            </a:r>
          </a:p>
        </p:txBody>
      </p:sp>
    </p:spTree>
    <p:extLst>
      <p:ext uri="{BB962C8B-B14F-4D97-AF65-F5344CB8AC3E}">
        <p14:creationId xmlns:p14="http://schemas.microsoft.com/office/powerpoint/2010/main" val="421639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ЗА ИКЕМ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509732"/>
            <a:ext cx="11948159" cy="4351338"/>
          </a:xfrm>
        </p:spPr>
        <p:txBody>
          <a:bodyPr>
            <a:normAutofit/>
          </a:bodyPr>
          <a:lstStyle/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ИКЕМ 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е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учреден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 на </a:t>
            </a:r>
            <a:r>
              <a:rPr lang="en-US" b="1" dirty="0">
                <a:solidFill>
                  <a:srgbClr val="004A87"/>
                </a:solidFill>
                <a:latin typeface="+mn-lt"/>
                <a:cs typeface="Arial" charset="0"/>
              </a:rPr>
              <a:t>25.11.2009</a:t>
            </a: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г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. 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като сдружение 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– </a:t>
            </a: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Индустриален Клъстер „Електромобили“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;</a:t>
            </a: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С решение на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Общото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 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събрание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от 7 март 2014 г.: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Национална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браншова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организация за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електрическа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мобилност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;</a:t>
            </a: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endParaRPr lang="ru-RU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 </a:t>
            </a:r>
          </a:p>
          <a:p>
            <a:pPr marL="180975" lvl="0" indent="-180975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r>
              <a:rPr lang="en-US" b="1" dirty="0">
                <a:solidFill>
                  <a:srgbClr val="004A87"/>
                </a:solidFill>
                <a:latin typeface="+mn-lt"/>
                <a:cs typeface="Arial" charset="0"/>
              </a:rPr>
              <a:t>  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Към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  <a:cs typeface="Arial" charset="0"/>
              </a:rPr>
              <a:t>днешна</a:t>
            </a:r>
            <a:r>
              <a:rPr lang="ru-RU" b="1" dirty="0">
                <a:solidFill>
                  <a:srgbClr val="004A87"/>
                </a:solidFill>
                <a:latin typeface="+mn-lt"/>
                <a:cs typeface="Arial" charset="0"/>
              </a:rPr>
              <a:t> дата</a:t>
            </a: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:</a:t>
            </a:r>
          </a:p>
          <a:p>
            <a:pPr marL="180975" lvl="0" indent="-180975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endParaRPr lang="bg-BG" b="1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В ИКЕМ членуват 70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индустриални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 компании, ЕРП дружества, БАН, технически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университети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, </a:t>
            </a:r>
            <a:r>
              <a:rPr lang="ru-RU" dirty="0" err="1">
                <a:solidFill>
                  <a:srgbClr val="004A87"/>
                </a:solidFill>
                <a:latin typeface="+mn-lt"/>
                <a:cs typeface="Arial" charset="0"/>
              </a:rPr>
              <a:t>професионални</a:t>
            </a:r>
            <a:r>
              <a:rPr lang="ru-RU" dirty="0">
                <a:solidFill>
                  <a:srgbClr val="004A87"/>
                </a:solidFill>
                <a:latin typeface="+mn-lt"/>
                <a:cs typeface="Arial" charset="0"/>
              </a:rPr>
              <a:t> гимназии, 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организации и фирми от инженерния, индустриалния и други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 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сектори от различни региони на страната</a:t>
            </a:r>
            <a:r>
              <a:rPr lang="en-US" dirty="0">
                <a:solidFill>
                  <a:srgbClr val="004A87"/>
                </a:solidFill>
                <a:latin typeface="+mn-lt"/>
                <a:cs typeface="Arial" charset="0"/>
              </a:rPr>
              <a:t>;</a:t>
            </a: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180975" algn="l"/>
              </a:tabLst>
            </a:pP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Официалните партньори на ИКЕМ са 71 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– български обществени организации, фондации, сдружения и др.</a:t>
            </a: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endParaRPr lang="bg-BG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pPr marL="180975" lvl="0" indent="-180975" algn="l" fontAlgn="base">
              <a:spcBef>
                <a:spcPct val="0"/>
              </a:spcBef>
              <a:spcAft>
                <a:spcPct val="0"/>
              </a:spcAft>
              <a:buSzTx/>
              <a:buFontTx/>
              <a:buChar char="-"/>
              <a:tabLst>
                <a:tab pos="180975" algn="l"/>
              </a:tabLst>
            </a:pPr>
            <a:r>
              <a:rPr lang="bg-BG" b="1" dirty="0">
                <a:solidFill>
                  <a:srgbClr val="004A87"/>
                </a:solidFill>
                <a:latin typeface="+mn-lt"/>
                <a:cs typeface="Arial" charset="0"/>
              </a:rPr>
              <a:t>Официални партньори на ИКЕМ са 16 български общини</a:t>
            </a:r>
            <a:r>
              <a:rPr lang="bg-BG" dirty="0">
                <a:solidFill>
                  <a:srgbClr val="004A87"/>
                </a:solidFill>
                <a:latin typeface="+mn-lt"/>
                <a:cs typeface="Arial" charset="0"/>
              </a:rPr>
              <a:t>.</a:t>
            </a:r>
            <a:endParaRPr lang="en-US" dirty="0">
              <a:solidFill>
                <a:srgbClr val="004A87"/>
              </a:solidFill>
              <a:latin typeface="+mn-lt"/>
              <a:cs typeface="Arial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3277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ПРИОРИТЕТИ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509732"/>
            <a:ext cx="119481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  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Създаване и развитие на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нов икономически сектор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в България –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„Електрическа мобилност“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;</a:t>
            </a:r>
            <a:endParaRPr lang="bg-BG" sz="2100" dirty="0">
              <a:solidFill>
                <a:srgbClr val="004A87"/>
              </a:solidFill>
              <a:latin typeface="+mn-lt"/>
            </a:endParaRPr>
          </a:p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Насърчаване на нови производства за повишаване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конкурентоспособност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та на европейските и световни пазари в сектора;</a:t>
            </a:r>
          </a:p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Обединяване усилията на членовете за създаване на Национална зарядна инфраструктура – „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BULCHARGE“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;</a:t>
            </a:r>
            <a:endParaRPr lang="bg-BG" sz="2100" dirty="0">
              <a:solidFill>
                <a:srgbClr val="004A87"/>
              </a:solidFill>
              <a:latin typeface="+mn-lt"/>
            </a:endParaRPr>
          </a:p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Създаване на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общностни модели с Общини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и сътрудничество с всички администрации за въвеждане на норми и стандарти в сектора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;</a:t>
            </a:r>
            <a:endParaRPr lang="bg-BG" sz="2100" dirty="0">
              <a:solidFill>
                <a:srgbClr val="004A87"/>
              </a:solidFill>
              <a:latin typeface="+mn-lt"/>
            </a:endParaRPr>
          </a:p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  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Изграждане на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устойчиви образователни модели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;</a:t>
            </a:r>
            <a:endParaRPr lang="bg-BG" sz="2100" dirty="0">
              <a:solidFill>
                <a:srgbClr val="004A87"/>
              </a:solidFill>
              <a:latin typeface="+mn-lt"/>
            </a:endParaRPr>
          </a:p>
          <a:p>
            <a:pPr marL="0" indent="0">
              <a:buNone/>
            </a:pPr>
            <a:r>
              <a:rPr lang="bg-BG" sz="2100" b="1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b="1" dirty="0">
                <a:solidFill>
                  <a:srgbClr val="004A87"/>
                </a:solidFill>
                <a:latin typeface="+mn-lt"/>
              </a:rPr>
              <a:t>   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Иновации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 и интегриране на възобновяемите, водородните и енергоспестяващи източници;</a:t>
            </a:r>
            <a:endParaRPr lang="en-US" sz="2100" dirty="0">
              <a:solidFill>
                <a:srgbClr val="004A87"/>
              </a:solidFill>
              <a:latin typeface="+mn-lt"/>
            </a:endParaRPr>
          </a:p>
          <a:p>
            <a:pPr marL="0" indent="0">
              <a:buNone/>
            </a:pPr>
            <a:r>
              <a:rPr lang="bg-BG" sz="2100" dirty="0">
                <a:solidFill>
                  <a:srgbClr val="004A87"/>
                </a:solidFill>
                <a:latin typeface="+mn-lt"/>
              </a:rPr>
              <a:t>- </a:t>
            </a:r>
            <a:r>
              <a:rPr lang="en-US" sz="2100" dirty="0">
                <a:solidFill>
                  <a:srgbClr val="004A87"/>
                </a:solidFill>
                <a:latin typeface="+mn-lt"/>
              </a:rPr>
              <a:t>    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Модели за електрическа мобилност в контекста на темата – </a:t>
            </a:r>
            <a:r>
              <a:rPr lang="bg-BG" sz="2100" b="1" dirty="0">
                <a:solidFill>
                  <a:srgbClr val="004A87"/>
                </a:solidFill>
                <a:latin typeface="+mn-lt"/>
              </a:rPr>
              <a:t>Енергийна и кибер сигурност</a:t>
            </a:r>
            <a:r>
              <a:rPr lang="bg-BG" sz="2100" dirty="0">
                <a:solidFill>
                  <a:srgbClr val="004A87"/>
                </a:solidFill>
                <a:latin typeface="+mn-lt"/>
              </a:rPr>
              <a:t> и др.</a:t>
            </a:r>
            <a:endParaRPr lang="en-US" sz="2100" dirty="0">
              <a:solidFill>
                <a:srgbClr val="004A87"/>
              </a:solidFill>
              <a:latin typeface="+mn-lt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2256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ЕЛЕКТРИЧЕСКАТА МОБИЛНОСТ В СВЕТА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1509732"/>
            <a:ext cx="11948159" cy="965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004A87"/>
                </a:solidFill>
                <a:latin typeface="+mn-lt"/>
              </a:rPr>
              <a:t>Докладът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bg-BG" b="1" dirty="0">
                <a:solidFill>
                  <a:srgbClr val="004A87"/>
                </a:solidFill>
                <a:latin typeface="+mn-lt"/>
              </a:rPr>
              <a:t>„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Global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EV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Outlook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201</a:t>
            </a:r>
            <a:r>
              <a:rPr lang="bg-BG" b="1" dirty="0">
                <a:solidFill>
                  <a:srgbClr val="004A87"/>
                </a:solidFill>
                <a:latin typeface="+mn-lt"/>
              </a:rPr>
              <a:t>“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 на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Международната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Енергийна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Агенция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(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International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Energy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Agency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- IEA)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дава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обстойни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обобщения на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съществуващото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положение и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прогнозите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за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навлизането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на електромобилите и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свързаната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с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тях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зарядна инфраструктура на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основните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пазари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в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световен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4A87"/>
                </a:solidFill>
                <a:latin typeface="+mn-lt"/>
              </a:rPr>
              <a:t>мащаб</a:t>
            </a:r>
            <a:r>
              <a:rPr lang="ru-RU" b="1" dirty="0">
                <a:solidFill>
                  <a:srgbClr val="004A87"/>
                </a:solidFill>
                <a:latin typeface="+mn-lt"/>
              </a:rPr>
              <a:t>.</a:t>
            </a:r>
            <a:endParaRPr lang="bg-BG" b="1" dirty="0">
              <a:solidFill>
                <a:srgbClr val="004A87"/>
              </a:solidFill>
              <a:latin typeface="+mn-lt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67979AC-F405-4842-895B-7B3101C1ACB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35221" y="1947147"/>
            <a:ext cx="17255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bg-BG" altLang="bg-B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bg-BG" altLang="bg-B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авоъгълник 11">
            <a:extLst>
              <a:ext uri="{FF2B5EF4-FFF2-40B4-BE49-F238E27FC236}">
                <a16:creationId xmlns:a16="http://schemas.microsoft.com/office/drawing/2014/main" id="{335B1C5C-CD7A-4D92-8FA0-D1D3FA2CEB9B}"/>
              </a:ext>
            </a:extLst>
          </p:cNvPr>
          <p:cNvSpPr/>
          <p:nvPr/>
        </p:nvSpPr>
        <p:spPr>
          <a:xfrm>
            <a:off x="329184" y="24749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600" dirty="0">
                <a:solidFill>
                  <a:srgbClr val="004A87"/>
                </a:solidFill>
              </a:rPr>
              <a:t>През 2017 г. в Китай са продадени над 1 милион електромобила. Общият брой на електрическите автомобили на пътя надхвърля 3 милиона в световен мащаб, което е увеличение с над 50 % от 2016 година.</a:t>
            </a:r>
          </a:p>
        </p:txBody>
      </p:sp>
      <p:sp>
        <p:nvSpPr>
          <p:cNvPr id="15" name="Правоъгълник 14">
            <a:extLst>
              <a:ext uri="{FF2B5EF4-FFF2-40B4-BE49-F238E27FC236}">
                <a16:creationId xmlns:a16="http://schemas.microsoft.com/office/drawing/2014/main" id="{753419A3-787E-4F27-BD60-A98B9724DEC1}"/>
              </a:ext>
            </a:extLst>
          </p:cNvPr>
          <p:cNvSpPr/>
          <p:nvPr/>
        </p:nvSpPr>
        <p:spPr>
          <a:xfrm>
            <a:off x="329184" y="358386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600" dirty="0">
                <a:solidFill>
                  <a:srgbClr val="004A87"/>
                </a:solidFill>
              </a:rPr>
              <a:t>По отношение на дела, Норвегия остава най-напредналият пазар за продажби на електрически автомобили в света, с над 39 % от новите продажби.</a:t>
            </a:r>
          </a:p>
        </p:txBody>
      </p:sp>
      <p:pic>
        <p:nvPicPr>
          <p:cNvPr id="17" name="Картина 16">
            <a:extLst>
              <a:ext uri="{FF2B5EF4-FFF2-40B4-BE49-F238E27FC236}">
                <a16:creationId xmlns:a16="http://schemas.microsoft.com/office/drawing/2014/main" id="{A475FB9E-91DD-499A-A3BF-226D03EF5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064" y="2443135"/>
            <a:ext cx="5618786" cy="1971729"/>
          </a:xfrm>
          <a:prstGeom prst="rect">
            <a:avLst/>
          </a:prstGeom>
        </p:spPr>
      </p:pic>
      <p:pic>
        <p:nvPicPr>
          <p:cNvPr id="18" name="Картина 17">
            <a:extLst>
              <a:ext uri="{FF2B5EF4-FFF2-40B4-BE49-F238E27FC236}">
                <a16:creationId xmlns:a16="http://schemas.microsoft.com/office/drawing/2014/main" id="{DBEC3C3A-B752-4F69-844E-BA7D1CEF5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072" y="4414864"/>
            <a:ext cx="5803392" cy="233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5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ЕЛЕКТРИЧЕСКАТА МОБИЛНОСТ В БЪЛГАРИЯ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7" y="1463040"/>
            <a:ext cx="11948159" cy="9691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004A87"/>
                </a:solidFill>
                <a:latin typeface="+mn-lt"/>
              </a:rPr>
              <a:t>Електромобилен парк</a:t>
            </a:r>
          </a:p>
          <a:p>
            <a:pPr marL="0" indent="0">
              <a:buNone/>
            </a:pPr>
            <a:r>
              <a:rPr lang="bg-BG" b="1" dirty="0">
                <a:solidFill>
                  <a:srgbClr val="004A87"/>
                </a:solidFill>
                <a:latin typeface="+mn-lt"/>
              </a:rPr>
              <a:t>Интерполация на съществуващото положение и потенциалното развитие на електромобилния парк в България рисува следната възможна картина за броя на електромобилния парк в страната в средносрочен план:</a:t>
            </a:r>
          </a:p>
          <a:p>
            <a:pPr marL="0" indent="0">
              <a:buNone/>
            </a:pPr>
            <a:endParaRPr lang="bg-BG" dirty="0">
              <a:solidFill>
                <a:srgbClr val="004A87"/>
              </a:solidFill>
              <a:latin typeface="+mn-lt"/>
            </a:endParaRPr>
          </a:p>
        </p:txBody>
      </p:sp>
      <p:sp>
        <p:nvSpPr>
          <p:cNvPr id="12" name="Правоъгълник 11">
            <a:extLst>
              <a:ext uri="{FF2B5EF4-FFF2-40B4-BE49-F238E27FC236}">
                <a16:creationId xmlns:a16="http://schemas.microsoft.com/office/drawing/2014/main" id="{25E6E009-ED75-4C30-974F-5ED20DE16F1B}"/>
              </a:ext>
            </a:extLst>
          </p:cNvPr>
          <p:cNvSpPr/>
          <p:nvPr/>
        </p:nvSpPr>
        <p:spPr>
          <a:xfrm>
            <a:off x="2060448" y="2432228"/>
            <a:ext cx="9985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bg-BG" sz="16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Таблица 4. Сценарии за брой електромобили в България до 2030 г. </a:t>
            </a:r>
            <a:endParaRPr lang="bg-BG" sz="1600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9F1B3BFF-7DBC-4F53-8BB9-A4DCF7633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52696"/>
              </p:ext>
            </p:extLst>
          </p:nvPr>
        </p:nvGraphicFramePr>
        <p:xfrm>
          <a:off x="2060448" y="2770782"/>
          <a:ext cx="8887969" cy="3191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8403">
                  <a:extLst>
                    <a:ext uri="{9D8B030D-6E8A-4147-A177-3AD203B41FA5}">
                      <a16:colId xmlns:a16="http://schemas.microsoft.com/office/drawing/2014/main" val="2102402751"/>
                    </a:ext>
                  </a:extLst>
                </a:gridCol>
                <a:gridCol w="1481910">
                  <a:extLst>
                    <a:ext uri="{9D8B030D-6E8A-4147-A177-3AD203B41FA5}">
                      <a16:colId xmlns:a16="http://schemas.microsoft.com/office/drawing/2014/main" val="2854807212"/>
                    </a:ext>
                  </a:extLst>
                </a:gridCol>
                <a:gridCol w="1602690">
                  <a:extLst>
                    <a:ext uri="{9D8B030D-6E8A-4147-A177-3AD203B41FA5}">
                      <a16:colId xmlns:a16="http://schemas.microsoft.com/office/drawing/2014/main" val="1124607879"/>
                    </a:ext>
                  </a:extLst>
                </a:gridCol>
                <a:gridCol w="1834966">
                  <a:extLst>
                    <a:ext uri="{9D8B030D-6E8A-4147-A177-3AD203B41FA5}">
                      <a16:colId xmlns:a16="http://schemas.microsoft.com/office/drawing/2014/main" val="1262972626"/>
                    </a:ext>
                  </a:extLst>
                </a:gridCol>
              </a:tblGrid>
              <a:tr h="550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2020</a:t>
                      </a:r>
                      <a:r>
                        <a:rPr lang="bg-BG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прог</a:t>
                      </a:r>
                      <a:r>
                        <a:rPr lang="bg-BG" sz="1400" b="1" dirty="0" err="1">
                          <a:effectLst/>
                        </a:rPr>
                        <a:t>ноза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2025</a:t>
                      </a:r>
                      <a:r>
                        <a:rPr lang="bg-BG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прог</a:t>
                      </a:r>
                      <a:r>
                        <a:rPr lang="bg-BG" sz="1400" b="1" dirty="0" err="1">
                          <a:effectLst/>
                        </a:rPr>
                        <a:t>ноза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2030</a:t>
                      </a:r>
                      <a:r>
                        <a:rPr lang="bg-BG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прог</a:t>
                      </a:r>
                      <a:r>
                        <a:rPr lang="bg-BG" sz="1400" b="1" dirty="0" err="1">
                          <a:effectLst/>
                        </a:rPr>
                        <a:t>ноза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10272567"/>
                  </a:ext>
                </a:extLst>
              </a:tr>
              <a:tr h="88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електромобили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сценарий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                            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„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</a:rPr>
                        <a:t>без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</a:rPr>
                        <a:t>промяна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"</a:t>
                      </a:r>
                      <a:endParaRPr lang="bg-BG" sz="1400" b="1" u="sng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5 </a:t>
                      </a:r>
                      <a:r>
                        <a:rPr lang="en-US" sz="1400" b="1" dirty="0">
                          <a:effectLst/>
                        </a:rPr>
                        <a:t>000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10</a:t>
                      </a:r>
                      <a:r>
                        <a:rPr lang="bg-BG" sz="1400" b="1" dirty="0">
                          <a:effectLst/>
                        </a:rPr>
                        <a:t>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30 000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5046524"/>
                  </a:ext>
                </a:extLst>
              </a:tr>
              <a:tr h="88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електромобили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                </a:t>
                      </a: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“Конвенционален сценарий“</a:t>
                      </a:r>
                      <a:endParaRPr lang="bg-BG" sz="1400" b="1" u="sng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15 </a:t>
                      </a:r>
                      <a:r>
                        <a:rPr lang="en-US" sz="1400" b="1" dirty="0">
                          <a:effectLst/>
                        </a:rPr>
                        <a:t>000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50 000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100 000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0841474"/>
                  </a:ext>
                </a:extLst>
              </a:tr>
              <a:tr h="88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електромобили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–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bg-BG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                  </a:t>
                      </a: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„Проактивен сценарий“</a:t>
                      </a:r>
                      <a:endParaRPr lang="bg-BG" sz="1400" b="1" u="sng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30 0</a:t>
                      </a:r>
                      <a:r>
                        <a:rPr lang="en-US" sz="1400" b="1" dirty="0">
                          <a:effectLst/>
                        </a:rPr>
                        <a:t>00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100 000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&gt; </a:t>
                      </a:r>
                      <a:r>
                        <a:rPr lang="bg-BG" sz="1400" b="1" dirty="0">
                          <a:effectLst/>
                        </a:rPr>
                        <a:t>500 000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740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12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ЕЛЕКТРИЧЕСКАТА МОБИЛНОСТ В БЪЛГАРИЯ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8D5035F-9FDE-487B-9013-8AE6272C195B}"/>
              </a:ext>
            </a:extLst>
          </p:cNvPr>
          <p:cNvSpPr/>
          <p:nvPr/>
        </p:nvSpPr>
        <p:spPr>
          <a:xfrm>
            <a:off x="121920" y="1325563"/>
            <a:ext cx="12070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bg-BG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Зарядна инфраструктура</a:t>
            </a:r>
            <a:endParaRPr lang="bg-BG" sz="2000" dirty="0">
              <a:solidFill>
                <a:srgbClr val="004A87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bg-BG" sz="2000" dirty="0">
              <a:solidFill>
                <a:srgbClr val="004A87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Парижката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декларация за климата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поставя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цел за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поне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20%-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тен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дял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електрическите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превозни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средства по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пътищата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през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2030 г.,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включително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поне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100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милиона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електромобила. За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постигане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тази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цел,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според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Международната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енергийна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агенция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електрическите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превозни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средства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трябва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да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представляват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поне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35% от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продажбите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през</a:t>
            </a:r>
            <a:r>
              <a:rPr lang="ru-RU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2030 година</a:t>
            </a:r>
            <a:r>
              <a:rPr lang="en-US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bg-BG" b="1" dirty="0">
                <a:solidFill>
                  <a:srgbClr val="004A87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257BACF-B44B-4B70-9DDB-BE65BFD29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415131"/>
              </p:ext>
            </p:extLst>
          </p:nvPr>
        </p:nvGraphicFramePr>
        <p:xfrm>
          <a:off x="1572228" y="4072128"/>
          <a:ext cx="8912891" cy="1703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6924">
                  <a:extLst>
                    <a:ext uri="{9D8B030D-6E8A-4147-A177-3AD203B41FA5}">
                      <a16:colId xmlns:a16="http://schemas.microsoft.com/office/drawing/2014/main" val="840803153"/>
                    </a:ext>
                  </a:extLst>
                </a:gridCol>
                <a:gridCol w="4315967">
                  <a:extLst>
                    <a:ext uri="{9D8B030D-6E8A-4147-A177-3AD203B41FA5}">
                      <a16:colId xmlns:a16="http://schemas.microsoft.com/office/drawing/2014/main" val="3778793356"/>
                    </a:ext>
                  </a:extLst>
                </a:gridCol>
              </a:tblGrid>
              <a:tr h="42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</a:t>
                      </a:r>
                      <a:r>
                        <a:rPr lang="bg-BG" sz="1400" b="1" dirty="0">
                          <a:effectLst/>
                        </a:rPr>
                        <a:t>3</a:t>
                      </a:r>
                      <a:r>
                        <a:rPr lang="en-US" sz="1400" b="1" dirty="0">
                          <a:effectLst/>
                        </a:rPr>
                        <a:t>0</a:t>
                      </a:r>
                      <a:r>
                        <a:rPr lang="bg-BG" sz="1400" b="1" dirty="0">
                          <a:effectLst/>
                        </a:rPr>
                        <a:t> година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0099671"/>
                  </a:ext>
                </a:extLst>
              </a:tr>
              <a:tr h="42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зарядни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точки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в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сценарий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                                       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 „</a:t>
                      </a: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Б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</a:rPr>
                        <a:t>ез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</a:rPr>
                        <a:t>промяна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</a:rPr>
                        <a:t>"</a:t>
                      </a:r>
                      <a:endParaRPr lang="bg-BG" sz="1400" b="1" u="sng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3 0</a:t>
                      </a:r>
                      <a:r>
                        <a:rPr lang="en-US" sz="1400" b="1" dirty="0">
                          <a:effectLst/>
                        </a:rPr>
                        <a:t>00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85132394"/>
                  </a:ext>
                </a:extLst>
              </a:tr>
              <a:tr h="42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зарядни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точки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в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bg-BG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                        </a:t>
                      </a: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„Конвенционален сценарий“</a:t>
                      </a:r>
                      <a:endParaRPr lang="bg-BG" sz="1400" b="1" u="sng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10 0</a:t>
                      </a:r>
                      <a:r>
                        <a:rPr lang="en-US" sz="1400" b="1" dirty="0">
                          <a:effectLst/>
                        </a:rPr>
                        <a:t>00 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38336803"/>
                  </a:ext>
                </a:extLst>
              </a:tr>
              <a:tr h="42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Брой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зарядни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точки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 в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</a:rPr>
                        <a:t>България</a:t>
                      </a: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solidFill>
                            <a:schemeClr val="bg1"/>
                          </a:solidFill>
                          <a:effectLst/>
                        </a:rPr>
                        <a:t>                              „</a:t>
                      </a:r>
                      <a:r>
                        <a:rPr lang="bg-BG" sz="1400" b="1" u="sng" dirty="0">
                          <a:solidFill>
                            <a:schemeClr val="bg1"/>
                          </a:solidFill>
                          <a:effectLst/>
                        </a:rPr>
                        <a:t>Проактивен сценарий“</a:t>
                      </a:r>
                      <a:endParaRPr lang="bg-BG" sz="14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bg-BG" sz="1400" b="1" dirty="0">
                          <a:effectLst/>
                        </a:rPr>
                        <a:t>25 000</a:t>
                      </a:r>
                      <a:endParaRPr lang="bg-BG" sz="1400" b="1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31728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CA3AD9A-2E21-4A1B-BDCA-5C9D39508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718" y="3633887"/>
            <a:ext cx="718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Таблица: </a:t>
            </a:r>
            <a:r>
              <a:rPr lang="bg-BG" altLang="bg-BG" sz="14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Сценарии за </a:t>
            </a:r>
            <a:r>
              <a:rPr kumimoji="0" lang="bg-BG" altLang="bg-BG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брой публично достъпни зарядни точки в България</a:t>
            </a:r>
            <a:endParaRPr kumimoji="0" lang="bg-BG" altLang="bg-BG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altLang="bg-B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8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ПРЕДИЗВИКАТЕЛСТВА</a:t>
            </a:r>
          </a:p>
        </p:txBody>
      </p:sp>
      <p:sp>
        <p:nvSpPr>
          <p:cNvPr id="7" name="Правоъгълник 6">
            <a:extLst>
              <a:ext uri="{FF2B5EF4-FFF2-40B4-BE49-F238E27FC236}">
                <a16:creationId xmlns:a16="http://schemas.microsoft.com/office/drawing/2014/main" id="{D08876EE-8C9B-47EC-A67D-7F9269C095BF}"/>
              </a:ext>
            </a:extLst>
          </p:cNvPr>
          <p:cNvSpPr/>
          <p:nvPr/>
        </p:nvSpPr>
        <p:spPr>
          <a:xfrm>
            <a:off x="280416" y="1414236"/>
            <a:ext cx="11448288" cy="4544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Очаквани сценарии:</a:t>
            </a:r>
          </a:p>
          <a:p>
            <a:pPr>
              <a:lnSpc>
                <a:spcPts val="1920"/>
              </a:lnSpc>
              <a:spcAft>
                <a:spcPts val="0"/>
              </a:spcAft>
            </a:pPr>
            <a:endParaRPr lang="bg-BG" b="1" dirty="0">
              <a:solidFill>
                <a:srgbClr val="004A87"/>
              </a:solidFill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Предвид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разликата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във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функционалността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цената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бъдещото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разпространение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на зарядна инфраструктура в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България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ще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включва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както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бързи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зарядни станции с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капацитет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50 – 100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kW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DC по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протежение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основната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TEN-T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транспортна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мрежа,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така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и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масово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разпространени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стандартни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зарядни точки с единичен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капацитет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от 22 - 44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kW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AC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разположени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на публично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</a:rPr>
              <a:t>достъпни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</a:rPr>
              <a:t> локации.</a:t>
            </a:r>
            <a:endParaRPr lang="en-US" dirty="0">
              <a:solidFill>
                <a:srgbClr val="004A87"/>
              </a:solidFill>
              <a:ea typeface="Arial" panose="020B0604020202020204" pitchFamily="34" charset="0"/>
            </a:endParaRPr>
          </a:p>
          <a:p>
            <a:pPr>
              <a:lnSpc>
                <a:spcPts val="1920"/>
              </a:lnSpc>
              <a:spcAft>
                <a:spcPts val="0"/>
              </a:spcAft>
            </a:pPr>
            <a:endParaRPr lang="en-US" dirty="0">
              <a:solidFill>
                <a:srgbClr val="004A87"/>
              </a:solidFill>
              <a:ea typeface="Arial" panose="020B0604020202020204" pitchFamily="34" charset="0"/>
            </a:endParaRPr>
          </a:p>
          <a:p>
            <a:pPr marL="285750" indent="-285750">
              <a:lnSpc>
                <a:spcPts val="1920"/>
              </a:lnSpc>
              <a:spcAft>
                <a:spcPts val="0"/>
              </a:spcAft>
              <a:buFontTx/>
              <a:buChar char="-"/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Ако останем на този темп,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до 2030 г. 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в България ще има около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30 000 електромобила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,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 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обслужвани от зарядна инфраструктура от около 3 000 зарядни станции, с необходима обща мощност от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150 мегавата. </a:t>
            </a:r>
          </a:p>
          <a:p>
            <a:pPr>
              <a:lnSpc>
                <a:spcPts val="1920"/>
              </a:lnSpc>
              <a:spcAft>
                <a:spcPts val="0"/>
              </a:spcAft>
            </a:pPr>
            <a:endParaRPr lang="bg-BG" dirty="0">
              <a:solidFill>
                <a:srgbClr val="004A87"/>
              </a:solidFill>
              <a:ea typeface="Arial" panose="020B0604020202020204" pitchFamily="34" charset="0"/>
            </a:endParaRPr>
          </a:p>
          <a:p>
            <a:pPr marL="285750" indent="-285750">
              <a:lnSpc>
                <a:spcPts val="1920"/>
              </a:lnSpc>
              <a:spcAft>
                <a:spcPts val="0"/>
              </a:spcAft>
              <a:buFontTx/>
              <a:buChar char="-"/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При „Конвенционален сценарий“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до 2030 г. 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ще има около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100 000 електромобила, 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обслужвани от зарядна инфраструктура от около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10 000 зарядни станции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, с необходима обща мощност от около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500 мегавата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. </a:t>
            </a:r>
          </a:p>
          <a:p>
            <a:pPr>
              <a:lnSpc>
                <a:spcPts val="1920"/>
              </a:lnSpc>
              <a:spcAft>
                <a:spcPts val="0"/>
              </a:spcAft>
            </a:pPr>
            <a:endParaRPr lang="bg-BG" dirty="0">
              <a:solidFill>
                <a:srgbClr val="004A87"/>
              </a:solidFill>
              <a:ea typeface="Arial" panose="020B0604020202020204" pitchFamily="34" charset="0"/>
            </a:endParaRPr>
          </a:p>
          <a:p>
            <a:pPr marL="285750" indent="-285750">
              <a:lnSpc>
                <a:spcPts val="1920"/>
              </a:lnSpc>
              <a:spcAft>
                <a:spcPts val="0"/>
              </a:spcAft>
              <a:buFontTx/>
              <a:buChar char="-"/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При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„Проактивен сценарий“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,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до 2030 г. 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ще има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500 000 електромобила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 обслужвани от зарядна инфраструктура от около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30 000 зарядни станции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, с необходима обща мощност от над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</a:rPr>
              <a:t>1 500 мегавата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</a:rPr>
              <a:t>. </a:t>
            </a:r>
          </a:p>
          <a:p>
            <a:pPr>
              <a:lnSpc>
                <a:spcPts val="1920"/>
              </a:lnSpc>
              <a:spcAft>
                <a:spcPts val="0"/>
              </a:spcAft>
            </a:pPr>
            <a:endParaRPr lang="bg-BG" dirty="0">
              <a:solidFill>
                <a:srgbClr val="004A87"/>
              </a:solidFill>
              <a:ea typeface="Arial" panose="020B0604020202020204" pitchFamily="34" charset="0"/>
            </a:endParaRPr>
          </a:p>
          <a:p>
            <a:r>
              <a:rPr lang="bg-BG" dirty="0">
                <a:solidFill>
                  <a:srgbClr val="004A87"/>
                </a:solidFill>
              </a:rPr>
              <a:t>Тази неяснота изисква предварителна готовност по отделните сценарии за инвестиции за създаване на правила, технически стандарти и протоколи за комуникация с цел проактивно управление на товарите.</a:t>
            </a:r>
          </a:p>
        </p:txBody>
      </p:sp>
    </p:spTree>
    <p:extLst>
      <p:ext uri="{BB962C8B-B14F-4D97-AF65-F5344CB8AC3E}">
        <p14:creationId xmlns:p14="http://schemas.microsoft.com/office/powerpoint/2010/main" val="138248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ЕНЕРГИЙНА ЕФЕКТИВНОСТ</a:t>
            </a:r>
          </a:p>
        </p:txBody>
      </p:sp>
      <p:sp>
        <p:nvSpPr>
          <p:cNvPr id="7" name="Правоъгълник 6">
            <a:extLst>
              <a:ext uri="{FF2B5EF4-FFF2-40B4-BE49-F238E27FC236}">
                <a16:creationId xmlns:a16="http://schemas.microsoft.com/office/drawing/2014/main" id="{D08876EE-8C9B-47EC-A67D-7F9269C095BF}"/>
              </a:ext>
            </a:extLst>
          </p:cNvPr>
          <p:cNvSpPr/>
          <p:nvPr/>
        </p:nvSpPr>
        <p:spPr>
          <a:xfrm>
            <a:off x="280416" y="1414236"/>
            <a:ext cx="11448288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endParaRPr lang="bg-BG" dirty="0">
              <a:solidFill>
                <a:srgbClr val="004A87"/>
              </a:solidFill>
            </a:endParaRPr>
          </a:p>
        </p:txBody>
      </p:sp>
      <p:sp>
        <p:nvSpPr>
          <p:cNvPr id="3" name="Правоъгълник 2">
            <a:extLst>
              <a:ext uri="{FF2B5EF4-FFF2-40B4-BE49-F238E27FC236}">
                <a16:creationId xmlns:a16="http://schemas.microsoft.com/office/drawing/2014/main" id="{B0B886DA-BFED-478B-ADEA-CC61EDDD793B}"/>
              </a:ext>
            </a:extLst>
          </p:cNvPr>
          <p:cNvSpPr/>
          <p:nvPr/>
        </p:nvSpPr>
        <p:spPr>
          <a:xfrm>
            <a:off x="377952" y="1582230"/>
            <a:ext cx="11533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От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разпростанението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на ЕПС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се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очаква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: А/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да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намалят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около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20%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от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производството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/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вноса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на 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течни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горива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; Б/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значително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да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намалят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замърсяването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в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големите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градове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; В/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почти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да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елиминират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шумът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от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транспорта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; Г/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да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намалят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задръстванията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в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трафика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 и </a:t>
            </a:r>
            <a:r>
              <a:rPr lang="en-US" sz="1600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паркингите</a:t>
            </a:r>
            <a:r>
              <a:rPr lang="en-US" sz="1600" b="1" dirty="0">
                <a:solidFill>
                  <a:srgbClr val="004A87"/>
                </a:solidFill>
                <a:ea typeface="Times New Roman" panose="02020603050405020304" pitchFamily="18" charset="0"/>
              </a:rPr>
              <a:t>.</a:t>
            </a:r>
            <a:endParaRPr lang="bg-BG" sz="1600" b="1" dirty="0">
              <a:solidFill>
                <a:srgbClr val="004A87"/>
              </a:solidFill>
              <a:ea typeface="Times New Roman" panose="02020603050405020304" pitchFamily="18" charset="0"/>
            </a:endParaRPr>
          </a:p>
          <a:p>
            <a:endParaRPr lang="bg-BG" sz="1600" b="1" dirty="0">
              <a:solidFill>
                <a:srgbClr val="004A87"/>
              </a:solidFill>
            </a:endParaRPr>
          </a:p>
          <a:p>
            <a:r>
              <a:rPr lang="bg-BG" sz="1600" b="1" dirty="0">
                <a:solidFill>
                  <a:srgbClr val="004A87"/>
                </a:solidFill>
              </a:rPr>
              <a:t>Пример:</a:t>
            </a:r>
            <a:endParaRPr lang="bg-BG" sz="1600" dirty="0">
              <a:solidFill>
                <a:srgbClr val="004A87"/>
              </a:solidFill>
            </a:endParaRP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AD2C7796-E302-4E7C-AF4C-1B2F00F126A2}"/>
              </a:ext>
            </a:extLst>
          </p:cNvPr>
          <p:cNvSpPr/>
          <p:nvPr/>
        </p:nvSpPr>
        <p:spPr>
          <a:xfrm>
            <a:off x="371856" y="3000009"/>
            <a:ext cx="1153363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445">
              <a:spcAft>
                <a:spcPts val="0"/>
              </a:spcAft>
            </a:pPr>
            <a:r>
              <a:rPr lang="bg-BG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Автомобил </a:t>
            </a:r>
            <a:r>
              <a:rPr lang="en-US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(</a:t>
            </a:r>
            <a:r>
              <a:rPr lang="bg-BG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хибрид</a:t>
            </a:r>
            <a:r>
              <a:rPr lang="en-US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) </a:t>
            </a:r>
            <a:r>
              <a:rPr lang="bg-BG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с </a:t>
            </a:r>
            <a:r>
              <a:rPr lang="en-US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ДВГ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–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разход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4.3 л. на 100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км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и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емисия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СО2  - 104 г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р.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1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Умножено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37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мегаджаула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литър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гориво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 и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разделено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3.6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мегаджаула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киловатчас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, 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това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прави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  44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кВтч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100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..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Като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вземем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предвид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и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загубите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преработка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на 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петрола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, 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които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са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около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20%,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или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80%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ефективност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,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получаваме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44 / 0.8 = </a:t>
            </a:r>
            <a:r>
              <a:rPr lang="en-US" b="1" dirty="0">
                <a:solidFill>
                  <a:srgbClr val="004A87"/>
                </a:solidFill>
                <a:ea typeface="Times New Roman" panose="02020603050405020304" pitchFamily="18" charset="0"/>
              </a:rPr>
              <a:t>55 </a:t>
            </a:r>
            <a:r>
              <a:rPr lang="en-US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кВтч</a:t>
            </a:r>
            <a:r>
              <a:rPr lang="en-US" b="1" dirty="0">
                <a:solidFill>
                  <a:srgbClr val="004A87"/>
                </a:solidFill>
                <a:ea typeface="Times New Roman" panose="02020603050405020304" pitchFamily="18" charset="0"/>
              </a:rPr>
              <a:t> на 100 </a:t>
            </a:r>
            <a:r>
              <a:rPr lang="en-US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км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първична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енергия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от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нефт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и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респективно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122 г</a:t>
            </a:r>
            <a:r>
              <a:rPr lang="bg-BG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р.</a:t>
            </a:r>
            <a:r>
              <a:rPr lang="en-US" b="1" dirty="0">
                <a:solidFill>
                  <a:srgbClr val="004A87"/>
                </a:solidFill>
                <a:ea typeface="Times New Roman" panose="02020603050405020304" pitchFamily="18" charset="0"/>
              </a:rPr>
              <a:t> СО2 на 1 </a:t>
            </a:r>
            <a:r>
              <a:rPr lang="en-US" b="1" dirty="0" err="1">
                <a:solidFill>
                  <a:srgbClr val="004A87"/>
                </a:solidFill>
                <a:ea typeface="Times New Roman" panose="02020603050405020304" pitchFamily="18" charset="0"/>
              </a:rPr>
              <a:t>км</a:t>
            </a:r>
            <a:r>
              <a:rPr lang="en-US" b="1" dirty="0">
                <a:solidFill>
                  <a:srgbClr val="004A87"/>
                </a:solidFill>
                <a:ea typeface="Times New Roman" panose="02020603050405020304" pitchFamily="18" charset="0"/>
              </a:rPr>
              <a:t>.</a:t>
            </a:r>
            <a:r>
              <a:rPr lang="bg-BG" b="1" dirty="0">
                <a:solidFill>
                  <a:srgbClr val="004A87"/>
                </a:solidFill>
                <a:ea typeface="Times New Roman" panose="02020603050405020304" pitchFamily="18" charset="0"/>
              </a:rPr>
              <a:t>.</a:t>
            </a:r>
            <a:endParaRPr lang="bg-BG" dirty="0">
              <a:solidFill>
                <a:srgbClr val="004A87"/>
              </a:solidFill>
              <a:ea typeface="Times New Roman" panose="02020603050405020304" pitchFamily="18" charset="0"/>
            </a:endParaRPr>
          </a:p>
        </p:txBody>
      </p:sp>
      <p:sp>
        <p:nvSpPr>
          <p:cNvPr id="5" name="Правоъгълник 4">
            <a:extLst>
              <a:ext uri="{FF2B5EF4-FFF2-40B4-BE49-F238E27FC236}">
                <a16:creationId xmlns:a16="http://schemas.microsoft.com/office/drawing/2014/main" id="{21BE6DE1-D9C2-4583-87CA-BC0BBA3503EE}"/>
              </a:ext>
            </a:extLst>
          </p:cNvPr>
          <p:cNvSpPr/>
          <p:nvPr/>
        </p:nvSpPr>
        <p:spPr>
          <a:xfrm>
            <a:off x="371856" y="4274213"/>
            <a:ext cx="114482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b="1" u="sng" dirty="0">
                <a:solidFill>
                  <a:srgbClr val="004A87"/>
                </a:solidFill>
                <a:ea typeface="Times New Roman" panose="02020603050405020304" pitchFamily="18" charset="0"/>
              </a:rPr>
              <a:t>Електромобил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80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пробег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с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едно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зареждане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9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кВтч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заряд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или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11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квтч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за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100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км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пробег</a:t>
            </a:r>
            <a:r>
              <a:rPr lang="bg-BG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en-US" sz="1600" b="1" dirty="0" err="1"/>
              <a:t>При</a:t>
            </a:r>
            <a:r>
              <a:rPr lang="en-US" sz="1600" b="1" dirty="0"/>
              <a:t> 37% </a:t>
            </a:r>
            <a:r>
              <a:rPr lang="en-US" sz="1600" b="1" dirty="0" err="1"/>
              <a:t>ефективност</a:t>
            </a:r>
            <a:r>
              <a:rPr lang="en-US" sz="1600" b="1" dirty="0"/>
              <a:t> </a:t>
            </a:r>
            <a:r>
              <a:rPr lang="en-US" sz="1600" b="1" dirty="0" err="1"/>
              <a:t>при</a:t>
            </a:r>
            <a:r>
              <a:rPr lang="en-US" sz="1600" b="1" dirty="0"/>
              <a:t> </a:t>
            </a:r>
            <a:r>
              <a:rPr lang="en-US" sz="1600" b="1" dirty="0" err="1"/>
              <a:t>производството</a:t>
            </a:r>
            <a:r>
              <a:rPr lang="en-US" sz="1600" b="1" dirty="0"/>
              <a:t> на </a:t>
            </a:r>
            <a:r>
              <a:rPr lang="en-US" sz="1600" b="1" dirty="0" err="1"/>
              <a:t>електроенергията</a:t>
            </a:r>
            <a:r>
              <a:rPr lang="en-US" sz="1600" b="1" dirty="0"/>
              <a:t>, </a:t>
            </a:r>
            <a:r>
              <a:rPr lang="en-US" sz="1600" b="1" dirty="0" err="1"/>
              <a:t>имаме</a:t>
            </a:r>
            <a:r>
              <a:rPr lang="en-US" sz="1600" b="1" dirty="0"/>
              <a:t> 11кВтч / 0.37 = </a:t>
            </a:r>
            <a:r>
              <a:rPr lang="en-US" b="1" dirty="0">
                <a:solidFill>
                  <a:srgbClr val="004A87"/>
                </a:solidFill>
              </a:rPr>
              <a:t>30 </a:t>
            </a:r>
            <a:r>
              <a:rPr lang="en-US" b="1" dirty="0" err="1">
                <a:solidFill>
                  <a:srgbClr val="004A87"/>
                </a:solidFill>
              </a:rPr>
              <a:t>кВтч</a:t>
            </a:r>
            <a:r>
              <a:rPr lang="en-US" b="1" dirty="0">
                <a:solidFill>
                  <a:srgbClr val="004A87"/>
                </a:solidFill>
              </a:rPr>
              <a:t> на 100 </a:t>
            </a:r>
            <a:r>
              <a:rPr lang="en-US" b="1" dirty="0" err="1">
                <a:solidFill>
                  <a:srgbClr val="004A87"/>
                </a:solidFill>
              </a:rPr>
              <a:t>км</a:t>
            </a:r>
            <a:r>
              <a:rPr lang="en-US" b="1" dirty="0">
                <a:solidFill>
                  <a:srgbClr val="004A87"/>
                </a:solidFill>
              </a:rPr>
              <a:t> </a:t>
            </a:r>
            <a:r>
              <a:rPr lang="en-US" sz="1600" b="1" dirty="0" err="1"/>
              <a:t>първична</a:t>
            </a:r>
            <a:r>
              <a:rPr lang="en-US" sz="1600" b="1" dirty="0"/>
              <a:t> </a:t>
            </a:r>
            <a:r>
              <a:rPr lang="en-US" sz="1600" b="1" dirty="0" err="1"/>
              <a:t>енергия</a:t>
            </a:r>
            <a:r>
              <a:rPr lang="en-US" sz="1600" b="1" dirty="0"/>
              <a:t>  </a:t>
            </a:r>
            <a:r>
              <a:rPr lang="en-US" sz="1600" b="1" dirty="0" err="1"/>
              <a:t>от</a:t>
            </a:r>
            <a:r>
              <a:rPr lang="en-US" sz="1600" b="1" dirty="0"/>
              <a:t> </a:t>
            </a:r>
            <a:r>
              <a:rPr lang="en-US" sz="1600" b="1" dirty="0" err="1"/>
              <a:t>въглища</a:t>
            </a:r>
            <a:r>
              <a:rPr lang="en-US" sz="1600" b="1" dirty="0"/>
              <a:t> и </a:t>
            </a:r>
            <a:r>
              <a:rPr lang="en-US" sz="1600" b="1" dirty="0" err="1"/>
              <a:t>др</a:t>
            </a:r>
            <a:r>
              <a:rPr lang="en-US" sz="1600" b="1" dirty="0"/>
              <a:t>.</a:t>
            </a:r>
            <a:r>
              <a:rPr lang="bg-BG" sz="1600" b="1" dirty="0"/>
              <a:t> </a:t>
            </a:r>
            <a:r>
              <a:rPr lang="en-US" sz="1600" b="1" dirty="0"/>
              <a:t>СО2 </a:t>
            </a:r>
            <a:r>
              <a:rPr lang="en-US" sz="1600" b="1" dirty="0" err="1"/>
              <a:t>емисии</a:t>
            </a:r>
            <a:r>
              <a:rPr lang="en-US" sz="1600" b="1" dirty="0"/>
              <a:t>,  </a:t>
            </a:r>
            <a:r>
              <a:rPr lang="en-US" sz="1600" b="1" dirty="0" err="1"/>
              <a:t>за</a:t>
            </a:r>
            <a:r>
              <a:rPr lang="en-US" sz="1600" b="1" dirty="0"/>
              <a:t> 11 </a:t>
            </a:r>
            <a:r>
              <a:rPr lang="en-US" sz="1600" b="1" dirty="0" err="1"/>
              <a:t>кВтч</a:t>
            </a:r>
            <a:r>
              <a:rPr lang="en-US" sz="1600" b="1" dirty="0"/>
              <a:t> на 100 </a:t>
            </a:r>
            <a:r>
              <a:rPr lang="en-US" sz="1600" b="1" dirty="0" err="1"/>
              <a:t>км</a:t>
            </a:r>
            <a:r>
              <a:rPr lang="en-US" sz="1600" b="1" dirty="0"/>
              <a:t> </a:t>
            </a:r>
            <a:r>
              <a:rPr lang="en-US" sz="1600" b="1" dirty="0" err="1"/>
              <a:t>при</a:t>
            </a:r>
            <a:r>
              <a:rPr lang="en-US" sz="1600" b="1" dirty="0"/>
              <a:t> </a:t>
            </a:r>
            <a:r>
              <a:rPr lang="en-US" sz="1600" b="1" dirty="0" err="1"/>
              <a:t>норма</a:t>
            </a:r>
            <a:r>
              <a:rPr lang="en-US" sz="1600" b="1" dirty="0"/>
              <a:t> </a:t>
            </a:r>
            <a:r>
              <a:rPr lang="en-US" sz="1600" b="1" dirty="0" err="1"/>
              <a:t>по</a:t>
            </a:r>
            <a:r>
              <a:rPr lang="en-US" sz="1600" b="1" dirty="0"/>
              <a:t> 443 г</a:t>
            </a:r>
            <a:r>
              <a:rPr lang="bg-BG" sz="1600" b="1" dirty="0"/>
              <a:t>р.</a:t>
            </a:r>
            <a:r>
              <a:rPr lang="en-US" sz="1600" b="1" dirty="0"/>
              <a:t>  СО2 на </a:t>
            </a:r>
            <a:r>
              <a:rPr lang="en-US" sz="1600" b="1" dirty="0" err="1"/>
              <a:t>кВтч</a:t>
            </a:r>
            <a:r>
              <a:rPr lang="en-US" sz="1600" b="1" dirty="0"/>
              <a:t> </a:t>
            </a:r>
            <a:r>
              <a:rPr lang="en-US" sz="1600" b="1" dirty="0" err="1"/>
              <a:t>при</a:t>
            </a:r>
            <a:r>
              <a:rPr lang="en-US" sz="1600" b="1" dirty="0"/>
              <a:t> </a:t>
            </a:r>
            <a:r>
              <a:rPr lang="en-US" sz="1600" b="1" dirty="0" err="1"/>
              <a:t>производство</a:t>
            </a:r>
            <a:r>
              <a:rPr lang="en-US" sz="1600" b="1" dirty="0"/>
              <a:t> на </a:t>
            </a:r>
            <a:r>
              <a:rPr lang="en-US" sz="1600" b="1" dirty="0" err="1"/>
              <a:t>електроенергия</a:t>
            </a:r>
            <a:r>
              <a:rPr lang="en-US" sz="1600" b="1" dirty="0"/>
              <a:t> </a:t>
            </a:r>
            <a:r>
              <a:rPr lang="en-US" sz="1600" b="1" dirty="0" err="1"/>
              <a:t>средно</a:t>
            </a:r>
            <a:r>
              <a:rPr lang="en-US" sz="1600" b="1" dirty="0"/>
              <a:t> </a:t>
            </a:r>
            <a:r>
              <a:rPr lang="en-US" sz="1600" b="1" dirty="0" err="1"/>
              <a:t>за</a:t>
            </a:r>
            <a:r>
              <a:rPr lang="en-US" sz="1600" b="1" dirty="0"/>
              <a:t> </a:t>
            </a:r>
            <a:r>
              <a:rPr lang="en-US" sz="1600" b="1" dirty="0" err="1"/>
              <a:t>Европа</a:t>
            </a:r>
            <a:r>
              <a:rPr lang="en-US" sz="1600" b="1" dirty="0"/>
              <a:t>  </a:t>
            </a:r>
            <a:r>
              <a:rPr lang="en-US" sz="1600" b="1" dirty="0" err="1"/>
              <a:t>се</a:t>
            </a:r>
            <a:r>
              <a:rPr lang="en-US" sz="1600" b="1" dirty="0"/>
              <a:t> </a:t>
            </a:r>
            <a:r>
              <a:rPr lang="en-US" sz="1600" b="1" dirty="0" err="1"/>
              <a:t>получават</a:t>
            </a:r>
            <a:r>
              <a:rPr lang="en-US" sz="1600" b="1" dirty="0"/>
              <a:t> </a:t>
            </a:r>
            <a:r>
              <a:rPr lang="en-US" sz="1600" b="1" dirty="0" err="1"/>
              <a:t>емисии</a:t>
            </a:r>
            <a:r>
              <a:rPr lang="en-US" b="1" dirty="0"/>
              <a:t>  </a:t>
            </a:r>
            <a:r>
              <a:rPr lang="en-US" b="1" dirty="0">
                <a:solidFill>
                  <a:srgbClr val="004A87"/>
                </a:solidFill>
              </a:rPr>
              <a:t>50 г</a:t>
            </a:r>
            <a:r>
              <a:rPr lang="bg-BG" b="1" dirty="0">
                <a:solidFill>
                  <a:srgbClr val="004A87"/>
                </a:solidFill>
              </a:rPr>
              <a:t>р.</a:t>
            </a:r>
            <a:r>
              <a:rPr lang="en-US" b="1" dirty="0">
                <a:solidFill>
                  <a:srgbClr val="004A87"/>
                </a:solidFill>
              </a:rPr>
              <a:t> СО2 на 1 </a:t>
            </a:r>
            <a:r>
              <a:rPr lang="en-US" b="1" dirty="0" err="1">
                <a:solidFill>
                  <a:srgbClr val="004A87"/>
                </a:solidFill>
              </a:rPr>
              <a:t>км</a:t>
            </a:r>
            <a:r>
              <a:rPr lang="bg-BG" b="1" dirty="0"/>
              <a:t>..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2448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ИЗВОДИ</a:t>
            </a:r>
          </a:p>
        </p:txBody>
      </p:sp>
      <p:sp>
        <p:nvSpPr>
          <p:cNvPr id="7" name="Правоъгълник 6">
            <a:extLst>
              <a:ext uri="{FF2B5EF4-FFF2-40B4-BE49-F238E27FC236}">
                <a16:creationId xmlns:a16="http://schemas.microsoft.com/office/drawing/2014/main" id="{D08876EE-8C9B-47EC-A67D-7F9269C095BF}"/>
              </a:ext>
            </a:extLst>
          </p:cNvPr>
          <p:cNvSpPr/>
          <p:nvPr/>
        </p:nvSpPr>
        <p:spPr>
          <a:xfrm>
            <a:off x="414528" y="1560540"/>
            <a:ext cx="11314176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bg-BG" dirty="0">
              <a:solidFill>
                <a:srgbClr val="004A87"/>
              </a:solidFill>
            </a:endParaRP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0013006B-A69F-49E7-8BCF-8C99D30785E2}"/>
              </a:ext>
            </a:extLst>
          </p:cNvPr>
          <p:cNvSpPr/>
          <p:nvPr/>
        </p:nvSpPr>
        <p:spPr>
          <a:xfrm>
            <a:off x="463296" y="1560540"/>
            <a:ext cx="11497056" cy="420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52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187960" algn="l"/>
              </a:tabLst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- Масовото навлизане на електромобили в съвкупност с конвенционални зарядни станции </a:t>
            </a:r>
            <a:r>
              <a:rPr lang="bg-BG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ще окаже негативен ефект върху сегашните разпределителни мрежи</a:t>
            </a: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g-BG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неясни са районите и гъстотата на разпространение на електрическите транспортни средства; изминаваната дневна дистанция, капацитета на батериите, типа на зареждане; </a:t>
            </a:r>
            <a:r>
              <a:rPr lang="bg-BG" i="1" dirty="0">
                <a:solidFill>
                  <a:srgbClr val="004A87"/>
                </a:solidFill>
              </a:rPr>
              <a:t>инвестициите, които не са планирани в сегашните средно и дългосрочно планиране</a:t>
            </a:r>
            <a:r>
              <a:rPr lang="en-US" dirty="0">
                <a:solidFill>
                  <a:srgbClr val="004A87"/>
                </a:solidFill>
              </a:rPr>
              <a:t>).</a:t>
            </a:r>
            <a:endParaRPr lang="bg-BG" dirty="0">
              <a:solidFill>
                <a:srgbClr val="004A87"/>
              </a:solidFill>
            </a:endParaRPr>
          </a:p>
          <a:p>
            <a:pPr lvl="0">
              <a:lnSpc>
                <a:spcPts val="252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187960" algn="l"/>
              </a:tabLst>
            </a:pPr>
            <a:r>
              <a:rPr lang="bg-BG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Интелигентните</a:t>
            </a:r>
            <a:r>
              <a:rPr lang="ru-RU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зарядни станции </a:t>
            </a:r>
            <a:r>
              <a:rPr lang="ru-RU" b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намалят</a:t>
            </a:r>
            <a:r>
              <a:rPr lang="ru-RU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негативния</a:t>
            </a:r>
            <a:r>
              <a:rPr lang="ru-RU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ефект</a:t>
            </a:r>
            <a:r>
              <a:rPr lang="ru-RU" b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масовото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навлизане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на електромобили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върху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мрежата</a:t>
            </a:r>
            <a:r>
              <a:rPr lang="ru-RU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Разположението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станциите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режимът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зареждане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първостепенно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значение за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планирането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i="1" dirty="0" err="1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мрежата</a:t>
            </a:r>
            <a:r>
              <a:rPr lang="ru-RU" i="1" dirty="0">
                <a:solidFill>
                  <a:srgbClr val="004A87"/>
                </a:solidFill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2520"/>
              </a:lnSpc>
              <a:spcBef>
                <a:spcPts val="2400"/>
              </a:spcBef>
              <a:buClr>
                <a:srgbClr val="000000"/>
              </a:buClr>
              <a:buSzPts val="1300"/>
              <a:tabLst>
                <a:tab pos="187960" algn="l"/>
              </a:tabLst>
            </a:pPr>
            <a:r>
              <a:rPr lang="ru-RU" b="1" dirty="0">
                <a:solidFill>
                  <a:srgbClr val="004A87"/>
                </a:solidFill>
                <a:cs typeface="Arial" pitchFamily="34" charset="0"/>
              </a:rPr>
              <a:t>- </a:t>
            </a:r>
            <a:r>
              <a:rPr lang="ru-RU" b="1" dirty="0" err="1">
                <a:solidFill>
                  <a:srgbClr val="004A87"/>
                </a:solidFill>
                <a:cs typeface="Arial" pitchFamily="34" charset="0"/>
              </a:rPr>
              <a:t>Броят</a:t>
            </a:r>
            <a:r>
              <a:rPr lang="ru-RU" b="1" dirty="0">
                <a:solidFill>
                  <a:srgbClr val="004A87"/>
                </a:solidFill>
                <a:cs typeface="Arial" pitchFamily="34" charset="0"/>
              </a:rPr>
              <a:t> на Електромобилите </a:t>
            </a:r>
            <a:r>
              <a:rPr lang="ru-RU" b="1" dirty="0" err="1">
                <a:solidFill>
                  <a:srgbClr val="004A87"/>
                </a:solidFill>
                <a:cs typeface="Arial" pitchFamily="34" charset="0"/>
              </a:rPr>
              <a:t>ще</a:t>
            </a:r>
            <a:r>
              <a:rPr lang="ru-RU" b="1" dirty="0">
                <a:solidFill>
                  <a:srgbClr val="004A87"/>
                </a:solidFill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cs typeface="Arial" pitchFamily="34" charset="0"/>
              </a:rPr>
              <a:t>има</a:t>
            </a:r>
            <a:r>
              <a:rPr lang="ru-RU" b="1" dirty="0">
                <a:solidFill>
                  <a:srgbClr val="004A87"/>
                </a:solidFill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4A87"/>
                </a:solidFill>
                <a:cs typeface="Arial" pitchFamily="34" charset="0"/>
              </a:rPr>
              <a:t>съществено</a:t>
            </a:r>
            <a:r>
              <a:rPr lang="ru-RU" b="1" dirty="0">
                <a:solidFill>
                  <a:srgbClr val="004A87"/>
                </a:solidFill>
                <a:cs typeface="Arial" pitchFamily="34" charset="0"/>
              </a:rPr>
              <a:t> значение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за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енергийната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система,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като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част от „умните мрежи”,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подпомагайки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изглаждането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на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пиковете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в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периодите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на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най-висока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консумация</a:t>
            </a:r>
            <a:r>
              <a:rPr lang="ru-RU" dirty="0">
                <a:solidFill>
                  <a:srgbClr val="004A87"/>
                </a:solidFill>
                <a:cs typeface="Arial" pitchFamily="34" charset="0"/>
              </a:rPr>
              <a:t> на </a:t>
            </a:r>
            <a:r>
              <a:rPr lang="ru-RU" dirty="0" err="1">
                <a:solidFill>
                  <a:srgbClr val="004A87"/>
                </a:solidFill>
                <a:cs typeface="Arial" pitchFamily="34" charset="0"/>
              </a:rPr>
              <a:t>електроенерги</a:t>
            </a:r>
            <a:r>
              <a:rPr lang="bg-BG" dirty="0">
                <a:solidFill>
                  <a:srgbClr val="004A87"/>
                </a:solidFill>
                <a:cs typeface="Arial" pitchFamily="34" charset="0"/>
              </a:rPr>
              <a:t>я.</a:t>
            </a:r>
            <a:endParaRPr lang="en-US" dirty="0">
              <a:solidFill>
                <a:srgbClr val="004A87"/>
              </a:solidFill>
              <a:cs typeface="Arial" pitchFamily="34" charset="0"/>
            </a:endParaRPr>
          </a:p>
          <a:p>
            <a:pPr lvl="0">
              <a:lnSpc>
                <a:spcPts val="252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187960" algn="l"/>
              </a:tabLst>
            </a:pPr>
            <a:endParaRPr lang="bg-BG" dirty="0">
              <a:solidFill>
                <a:srgbClr val="004A87"/>
              </a:solidFill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87286"/>
      </p:ext>
    </p:extLst>
  </p:cSld>
  <p:clrMapOvr>
    <a:masterClrMapping/>
  </p:clrMapOvr>
</p:sld>
</file>

<file path=ppt/theme/theme1.xml><?xml version="1.0" encoding="utf-8"?>
<a:theme xmlns:a="http://schemas.openxmlformats.org/drawingml/2006/main" name="IKEM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00ACAFB-3262-4AC7-9A32-55318873AB2E}" vid="{C3AC7B10-B235-4068-83BC-79461D8E3C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IKEM_template</Template>
  <TotalTime>2127</TotalTime>
  <Words>1222</Words>
  <Application>Microsoft Office PowerPoint</Application>
  <PresentationFormat>Широк екран</PresentationFormat>
  <Paragraphs>110</Paragraphs>
  <Slides>11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Cambria</vt:lpstr>
      <vt:lpstr>Wingdings</vt:lpstr>
      <vt:lpstr>IKEM_template</vt:lpstr>
      <vt:lpstr>Електрическа мобилност  и енергиен преход в България</vt:lpstr>
      <vt:lpstr>ЗА ИКЕМ</vt:lpstr>
      <vt:lpstr>ПРИОРИТЕТИ</vt:lpstr>
      <vt:lpstr>ЕЛЕКТРИЧЕСКАТА МОБИЛНОСТ В СВЕТА</vt:lpstr>
      <vt:lpstr>ЕЛЕКТРИЧЕСКАТА МОБИЛНОСТ В БЪЛГАРИЯ</vt:lpstr>
      <vt:lpstr>ЕЛЕКТРИЧЕСКАТА МОБИЛНОСТ В БЪЛГАРИЯ</vt:lpstr>
      <vt:lpstr>ПРЕДИЗВИКАТЕЛСТВА</vt:lpstr>
      <vt:lpstr>ЕНЕРГИЙНА ЕФЕКТИВНОСТ</vt:lpstr>
      <vt:lpstr>ИЗВОДИ</vt:lpstr>
      <vt:lpstr>ИЗВОДИ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Ivan Kostov</dc:creator>
  <cp:lastModifiedBy>Ivan Kostov</cp:lastModifiedBy>
  <cp:revision>82</cp:revision>
  <dcterms:created xsi:type="dcterms:W3CDTF">2018-03-25T16:39:44Z</dcterms:created>
  <dcterms:modified xsi:type="dcterms:W3CDTF">2019-04-24T13:11:09Z</dcterms:modified>
</cp:coreProperties>
</file>