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sldIdLst>
    <p:sldId id="256" r:id="rId2"/>
    <p:sldId id="257" r:id="rId3"/>
    <p:sldId id="265" r:id="rId4"/>
    <p:sldId id="267" r:id="rId5"/>
    <p:sldId id="266" r:id="rId6"/>
    <p:sldId id="268" r:id="rId7"/>
    <p:sldId id="269" r:id="rId8"/>
    <p:sldId id="272" r:id="rId9"/>
    <p:sldId id="270" r:id="rId10"/>
    <p:sldId id="271" r:id="rId11"/>
    <p:sldId id="258" r:id="rId12"/>
  </p:sldIdLst>
  <p:sldSz cx="12192000" cy="6858000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A87"/>
    <a:srgbClr val="3FAB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ен стил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79" d="100"/>
          <a:sy n="79" d="100"/>
        </p:scale>
        <p:origin x="120" y="6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Заглавен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5049079"/>
            <a:ext cx="12192000" cy="180892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9" name="Rectangle 8"/>
          <p:cNvSpPr/>
          <p:nvPr/>
        </p:nvSpPr>
        <p:spPr>
          <a:xfrm>
            <a:off x="0" y="-1"/>
            <a:ext cx="12192000" cy="13255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29008" y="1758467"/>
            <a:ext cx="7611140" cy="2387600"/>
          </a:xfrm>
        </p:spPr>
        <p:txBody>
          <a:bodyPr anchor="b">
            <a:normAutofit/>
          </a:bodyPr>
          <a:lstStyle>
            <a:lvl1pPr marL="361950" indent="-361950" algn="l">
              <a:buFontTx/>
              <a:buBlip>
                <a:blip r:embed="rId2"/>
              </a:buBlip>
              <a:defRPr sz="3600">
                <a:solidFill>
                  <a:srgbClr val="004A87"/>
                </a:solidFill>
              </a:defRPr>
            </a:lvl1pPr>
          </a:lstStyle>
          <a:p>
            <a:r>
              <a:rPr lang="bg-BG"/>
              <a:t>Редакт. стил загл. образец</a:t>
            </a:r>
            <a:endParaRPr lang="bg-B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25236" y="4238142"/>
            <a:ext cx="7214912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rgbClr val="3FAB3C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bg-BG"/>
              <a:t>Щракнете за редакция стил подзагл. обр.</a:t>
            </a:r>
            <a:endParaRPr lang="bg-BG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444990" y="490330"/>
            <a:ext cx="3747010" cy="4850296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2622" y="2976976"/>
            <a:ext cx="2914650" cy="3209925"/>
          </a:xfrm>
          <a:prstGeom prst="rect">
            <a:avLst/>
          </a:prstGeom>
        </p:spPr>
      </p:pic>
      <p:grpSp>
        <p:nvGrpSpPr>
          <p:cNvPr id="14" name="Group 3"/>
          <p:cNvGrpSpPr>
            <a:grpSpLocks/>
          </p:cNvGrpSpPr>
          <p:nvPr userDrawn="1"/>
        </p:nvGrpSpPr>
        <p:grpSpPr bwMode="auto">
          <a:xfrm>
            <a:off x="10492477" y="5637966"/>
            <a:ext cx="517525" cy="577850"/>
            <a:chOff x="13017" y="8932"/>
            <a:chExt cx="815" cy="911"/>
          </a:xfrm>
          <a:solidFill>
            <a:srgbClr val="3FAB3C"/>
          </a:solidFill>
        </p:grpSpPr>
        <p:sp>
          <p:nvSpPr>
            <p:cNvPr id="15" name="Freeform 4"/>
            <p:cNvSpPr>
              <a:spLocks/>
            </p:cNvSpPr>
            <p:nvPr/>
          </p:nvSpPr>
          <p:spPr bwMode="auto">
            <a:xfrm>
              <a:off x="13017" y="8932"/>
              <a:ext cx="815" cy="911"/>
            </a:xfrm>
            <a:custGeom>
              <a:avLst/>
              <a:gdLst>
                <a:gd name="T0" fmla="*/ 668 w 815"/>
                <a:gd name="T1" fmla="*/ 0 h 911"/>
                <a:gd name="T2" fmla="*/ 649 w 815"/>
                <a:gd name="T3" fmla="*/ 2 h 911"/>
                <a:gd name="T4" fmla="*/ 630 w 815"/>
                <a:gd name="T5" fmla="*/ 8 h 911"/>
                <a:gd name="T6" fmla="*/ 611 w 815"/>
                <a:gd name="T7" fmla="*/ 16 h 911"/>
                <a:gd name="T8" fmla="*/ 72 w 815"/>
                <a:gd name="T9" fmla="*/ 328 h 911"/>
                <a:gd name="T10" fmla="*/ 54 w 815"/>
                <a:gd name="T11" fmla="*/ 339 h 911"/>
                <a:gd name="T12" fmla="*/ 39 w 815"/>
                <a:gd name="T13" fmla="*/ 352 h 911"/>
                <a:gd name="T14" fmla="*/ 26 w 815"/>
                <a:gd name="T15" fmla="*/ 368 h 911"/>
                <a:gd name="T16" fmla="*/ 15 w 815"/>
                <a:gd name="T17" fmla="*/ 385 h 911"/>
                <a:gd name="T18" fmla="*/ 8 w 815"/>
                <a:gd name="T19" fmla="*/ 404 h 911"/>
                <a:gd name="T20" fmla="*/ 2 w 815"/>
                <a:gd name="T21" fmla="*/ 425 h 911"/>
                <a:gd name="T22" fmla="*/ 0 w 815"/>
                <a:gd name="T23" fmla="*/ 448 h 911"/>
                <a:gd name="T24" fmla="*/ 1 w 815"/>
                <a:gd name="T25" fmla="*/ 471 h 911"/>
                <a:gd name="T26" fmla="*/ 4 w 815"/>
                <a:gd name="T27" fmla="*/ 493 h 911"/>
                <a:gd name="T28" fmla="*/ 10 w 815"/>
                <a:gd name="T29" fmla="*/ 514 h 911"/>
                <a:gd name="T30" fmla="*/ 19 w 815"/>
                <a:gd name="T31" fmla="*/ 533 h 911"/>
                <a:gd name="T32" fmla="*/ 29 w 815"/>
                <a:gd name="T33" fmla="*/ 549 h 911"/>
                <a:gd name="T34" fmla="*/ 43 w 815"/>
                <a:gd name="T35" fmla="*/ 564 h 911"/>
                <a:gd name="T36" fmla="*/ 59 w 815"/>
                <a:gd name="T37" fmla="*/ 576 h 911"/>
                <a:gd name="T38" fmla="*/ 595 w 815"/>
                <a:gd name="T39" fmla="*/ 888 h 911"/>
                <a:gd name="T40" fmla="*/ 614 w 815"/>
                <a:gd name="T41" fmla="*/ 897 h 911"/>
                <a:gd name="T42" fmla="*/ 633 w 815"/>
                <a:gd name="T43" fmla="*/ 905 h 911"/>
                <a:gd name="T44" fmla="*/ 652 w 815"/>
                <a:gd name="T45" fmla="*/ 911 h 911"/>
                <a:gd name="T46" fmla="*/ 679 w 815"/>
                <a:gd name="T47" fmla="*/ 910 h 911"/>
                <a:gd name="T48" fmla="*/ 703 w 815"/>
                <a:gd name="T49" fmla="*/ 906 h 911"/>
                <a:gd name="T50" fmla="*/ 726 w 815"/>
                <a:gd name="T51" fmla="*/ 899 h 911"/>
                <a:gd name="T52" fmla="*/ 746 w 815"/>
                <a:gd name="T53" fmla="*/ 890 h 911"/>
                <a:gd name="T54" fmla="*/ 763 w 815"/>
                <a:gd name="T55" fmla="*/ 878 h 911"/>
                <a:gd name="T56" fmla="*/ 779 w 815"/>
                <a:gd name="T57" fmla="*/ 864 h 911"/>
                <a:gd name="T58" fmla="*/ 791 w 815"/>
                <a:gd name="T59" fmla="*/ 848 h 911"/>
                <a:gd name="T60" fmla="*/ 798 w 815"/>
                <a:gd name="T61" fmla="*/ 835 h 911"/>
                <a:gd name="T62" fmla="*/ 665 w 815"/>
                <a:gd name="T63" fmla="*/ 835 h 911"/>
                <a:gd name="T64" fmla="*/ 649 w 815"/>
                <a:gd name="T65" fmla="*/ 830 h 911"/>
                <a:gd name="T66" fmla="*/ 108 w 815"/>
                <a:gd name="T67" fmla="*/ 511 h 911"/>
                <a:gd name="T68" fmla="*/ 94 w 815"/>
                <a:gd name="T69" fmla="*/ 497 h 911"/>
                <a:gd name="T70" fmla="*/ 85 w 815"/>
                <a:gd name="T71" fmla="*/ 481 h 911"/>
                <a:gd name="T72" fmla="*/ 81 w 815"/>
                <a:gd name="T73" fmla="*/ 462 h 911"/>
                <a:gd name="T74" fmla="*/ 82 w 815"/>
                <a:gd name="T75" fmla="*/ 442 h 911"/>
                <a:gd name="T76" fmla="*/ 88 w 815"/>
                <a:gd name="T77" fmla="*/ 424 h 911"/>
                <a:gd name="T78" fmla="*/ 100 w 815"/>
                <a:gd name="T79" fmla="*/ 409 h 911"/>
                <a:gd name="T80" fmla="*/ 644 w 815"/>
                <a:gd name="T81" fmla="*/ 97 h 911"/>
                <a:gd name="T82" fmla="*/ 659 w 815"/>
                <a:gd name="T83" fmla="*/ 86 h 911"/>
                <a:gd name="T84" fmla="*/ 675 w 815"/>
                <a:gd name="T85" fmla="*/ 82 h 911"/>
                <a:gd name="T86" fmla="*/ 799 w 815"/>
                <a:gd name="T87" fmla="*/ 82 h 911"/>
                <a:gd name="T88" fmla="*/ 789 w 815"/>
                <a:gd name="T89" fmla="*/ 65 h 911"/>
                <a:gd name="T90" fmla="*/ 776 w 815"/>
                <a:gd name="T91" fmla="*/ 48 h 911"/>
                <a:gd name="T92" fmla="*/ 760 w 815"/>
                <a:gd name="T93" fmla="*/ 33 h 911"/>
                <a:gd name="T94" fmla="*/ 742 w 815"/>
                <a:gd name="T95" fmla="*/ 20 h 911"/>
                <a:gd name="T96" fmla="*/ 722 w 815"/>
                <a:gd name="T97" fmla="*/ 10 h 911"/>
                <a:gd name="T98" fmla="*/ 700 w 815"/>
                <a:gd name="T99" fmla="*/ 3 h 911"/>
                <a:gd name="T100" fmla="*/ 676 w 815"/>
                <a:gd name="T101" fmla="*/ 0 h 911"/>
                <a:gd name="T102" fmla="*/ 668 w 815"/>
                <a:gd name="T103" fmla="*/ 0 h 9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815" h="911">
                  <a:moveTo>
                    <a:pt x="668" y="0"/>
                  </a:moveTo>
                  <a:lnTo>
                    <a:pt x="649" y="2"/>
                  </a:lnTo>
                  <a:lnTo>
                    <a:pt x="630" y="8"/>
                  </a:lnTo>
                  <a:lnTo>
                    <a:pt x="611" y="16"/>
                  </a:lnTo>
                  <a:lnTo>
                    <a:pt x="72" y="328"/>
                  </a:lnTo>
                  <a:lnTo>
                    <a:pt x="54" y="339"/>
                  </a:lnTo>
                  <a:lnTo>
                    <a:pt x="39" y="352"/>
                  </a:lnTo>
                  <a:lnTo>
                    <a:pt x="26" y="368"/>
                  </a:lnTo>
                  <a:lnTo>
                    <a:pt x="15" y="385"/>
                  </a:lnTo>
                  <a:lnTo>
                    <a:pt x="8" y="404"/>
                  </a:lnTo>
                  <a:lnTo>
                    <a:pt x="2" y="425"/>
                  </a:lnTo>
                  <a:lnTo>
                    <a:pt x="0" y="448"/>
                  </a:lnTo>
                  <a:lnTo>
                    <a:pt x="1" y="471"/>
                  </a:lnTo>
                  <a:lnTo>
                    <a:pt x="4" y="493"/>
                  </a:lnTo>
                  <a:lnTo>
                    <a:pt x="10" y="514"/>
                  </a:lnTo>
                  <a:lnTo>
                    <a:pt x="19" y="533"/>
                  </a:lnTo>
                  <a:lnTo>
                    <a:pt x="29" y="549"/>
                  </a:lnTo>
                  <a:lnTo>
                    <a:pt x="43" y="564"/>
                  </a:lnTo>
                  <a:lnTo>
                    <a:pt x="59" y="576"/>
                  </a:lnTo>
                  <a:lnTo>
                    <a:pt x="595" y="888"/>
                  </a:lnTo>
                  <a:lnTo>
                    <a:pt x="614" y="897"/>
                  </a:lnTo>
                  <a:lnTo>
                    <a:pt x="633" y="905"/>
                  </a:lnTo>
                  <a:lnTo>
                    <a:pt x="652" y="911"/>
                  </a:lnTo>
                  <a:lnTo>
                    <a:pt x="679" y="910"/>
                  </a:lnTo>
                  <a:lnTo>
                    <a:pt x="703" y="906"/>
                  </a:lnTo>
                  <a:lnTo>
                    <a:pt x="726" y="899"/>
                  </a:lnTo>
                  <a:lnTo>
                    <a:pt x="746" y="890"/>
                  </a:lnTo>
                  <a:lnTo>
                    <a:pt x="763" y="878"/>
                  </a:lnTo>
                  <a:lnTo>
                    <a:pt x="779" y="864"/>
                  </a:lnTo>
                  <a:lnTo>
                    <a:pt x="791" y="848"/>
                  </a:lnTo>
                  <a:lnTo>
                    <a:pt x="798" y="835"/>
                  </a:lnTo>
                  <a:lnTo>
                    <a:pt x="665" y="835"/>
                  </a:lnTo>
                  <a:lnTo>
                    <a:pt x="649" y="830"/>
                  </a:lnTo>
                  <a:lnTo>
                    <a:pt x="108" y="511"/>
                  </a:lnTo>
                  <a:lnTo>
                    <a:pt x="94" y="497"/>
                  </a:lnTo>
                  <a:lnTo>
                    <a:pt x="85" y="481"/>
                  </a:lnTo>
                  <a:lnTo>
                    <a:pt x="81" y="462"/>
                  </a:lnTo>
                  <a:lnTo>
                    <a:pt x="82" y="442"/>
                  </a:lnTo>
                  <a:lnTo>
                    <a:pt x="88" y="424"/>
                  </a:lnTo>
                  <a:lnTo>
                    <a:pt x="100" y="409"/>
                  </a:lnTo>
                  <a:lnTo>
                    <a:pt x="644" y="97"/>
                  </a:lnTo>
                  <a:lnTo>
                    <a:pt x="659" y="86"/>
                  </a:lnTo>
                  <a:lnTo>
                    <a:pt x="675" y="82"/>
                  </a:lnTo>
                  <a:lnTo>
                    <a:pt x="799" y="82"/>
                  </a:lnTo>
                  <a:lnTo>
                    <a:pt x="789" y="65"/>
                  </a:lnTo>
                  <a:lnTo>
                    <a:pt x="776" y="48"/>
                  </a:lnTo>
                  <a:lnTo>
                    <a:pt x="760" y="33"/>
                  </a:lnTo>
                  <a:lnTo>
                    <a:pt x="742" y="20"/>
                  </a:lnTo>
                  <a:lnTo>
                    <a:pt x="722" y="10"/>
                  </a:lnTo>
                  <a:lnTo>
                    <a:pt x="700" y="3"/>
                  </a:lnTo>
                  <a:lnTo>
                    <a:pt x="676" y="0"/>
                  </a:lnTo>
                  <a:lnTo>
                    <a:pt x="668" y="0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/>
            </a:p>
          </p:txBody>
        </p:sp>
        <p:sp>
          <p:nvSpPr>
            <p:cNvPr id="16" name="Freeform 5"/>
            <p:cNvSpPr>
              <a:spLocks/>
            </p:cNvSpPr>
            <p:nvPr/>
          </p:nvSpPr>
          <p:spPr bwMode="auto">
            <a:xfrm>
              <a:off x="13017" y="8932"/>
              <a:ext cx="815" cy="911"/>
            </a:xfrm>
            <a:custGeom>
              <a:avLst/>
              <a:gdLst>
                <a:gd name="T0" fmla="*/ 799 w 815"/>
                <a:gd name="T1" fmla="*/ 82 h 911"/>
                <a:gd name="T2" fmla="*/ 675 w 815"/>
                <a:gd name="T3" fmla="*/ 82 h 911"/>
                <a:gd name="T4" fmla="*/ 692 w 815"/>
                <a:gd name="T5" fmla="*/ 84 h 911"/>
                <a:gd name="T6" fmla="*/ 708 w 815"/>
                <a:gd name="T7" fmla="*/ 90 h 911"/>
                <a:gd name="T8" fmla="*/ 722 w 815"/>
                <a:gd name="T9" fmla="*/ 101 h 911"/>
                <a:gd name="T10" fmla="*/ 732 w 815"/>
                <a:gd name="T11" fmla="*/ 115 h 911"/>
                <a:gd name="T12" fmla="*/ 739 w 815"/>
                <a:gd name="T13" fmla="*/ 131 h 911"/>
                <a:gd name="T14" fmla="*/ 740 w 815"/>
                <a:gd name="T15" fmla="*/ 197 h 911"/>
                <a:gd name="T16" fmla="*/ 740 w 815"/>
                <a:gd name="T17" fmla="*/ 230 h 911"/>
                <a:gd name="T18" fmla="*/ 740 w 815"/>
                <a:gd name="T19" fmla="*/ 295 h 911"/>
                <a:gd name="T20" fmla="*/ 741 w 815"/>
                <a:gd name="T21" fmla="*/ 352 h 911"/>
                <a:gd name="T22" fmla="*/ 741 w 815"/>
                <a:gd name="T23" fmla="*/ 404 h 911"/>
                <a:gd name="T24" fmla="*/ 741 w 815"/>
                <a:gd name="T25" fmla="*/ 481 h 911"/>
                <a:gd name="T26" fmla="*/ 741 w 815"/>
                <a:gd name="T27" fmla="*/ 767 h 911"/>
                <a:gd name="T28" fmla="*/ 738 w 815"/>
                <a:gd name="T29" fmla="*/ 786 h 911"/>
                <a:gd name="T30" fmla="*/ 729 w 815"/>
                <a:gd name="T31" fmla="*/ 803 h 911"/>
                <a:gd name="T32" fmla="*/ 716 w 815"/>
                <a:gd name="T33" fmla="*/ 817 h 911"/>
                <a:gd name="T34" fmla="*/ 700 w 815"/>
                <a:gd name="T35" fmla="*/ 828 h 911"/>
                <a:gd name="T36" fmla="*/ 683 w 815"/>
                <a:gd name="T37" fmla="*/ 834 h 911"/>
                <a:gd name="T38" fmla="*/ 665 w 815"/>
                <a:gd name="T39" fmla="*/ 835 h 911"/>
                <a:gd name="T40" fmla="*/ 798 w 815"/>
                <a:gd name="T41" fmla="*/ 835 h 911"/>
                <a:gd name="T42" fmla="*/ 801 w 815"/>
                <a:gd name="T43" fmla="*/ 830 h 911"/>
                <a:gd name="T44" fmla="*/ 808 w 815"/>
                <a:gd name="T45" fmla="*/ 810 h 911"/>
                <a:gd name="T46" fmla="*/ 813 w 815"/>
                <a:gd name="T47" fmla="*/ 789 h 911"/>
                <a:gd name="T48" fmla="*/ 814 w 815"/>
                <a:gd name="T49" fmla="*/ 424 h 911"/>
                <a:gd name="T50" fmla="*/ 814 w 815"/>
                <a:gd name="T51" fmla="*/ 295 h 911"/>
                <a:gd name="T52" fmla="*/ 814 w 815"/>
                <a:gd name="T53" fmla="*/ 145 h 911"/>
                <a:gd name="T54" fmla="*/ 813 w 815"/>
                <a:gd name="T55" fmla="*/ 124 h 911"/>
                <a:gd name="T56" fmla="*/ 808 w 815"/>
                <a:gd name="T57" fmla="*/ 104 h 911"/>
                <a:gd name="T58" fmla="*/ 800 w 815"/>
                <a:gd name="T59" fmla="*/ 84 h 911"/>
                <a:gd name="T60" fmla="*/ 799 w 815"/>
                <a:gd name="T61" fmla="*/ 82 h 9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815" h="911">
                  <a:moveTo>
                    <a:pt x="799" y="82"/>
                  </a:moveTo>
                  <a:lnTo>
                    <a:pt x="675" y="82"/>
                  </a:lnTo>
                  <a:lnTo>
                    <a:pt x="692" y="84"/>
                  </a:lnTo>
                  <a:lnTo>
                    <a:pt x="708" y="90"/>
                  </a:lnTo>
                  <a:lnTo>
                    <a:pt x="722" y="101"/>
                  </a:lnTo>
                  <a:lnTo>
                    <a:pt x="732" y="115"/>
                  </a:lnTo>
                  <a:lnTo>
                    <a:pt x="739" y="131"/>
                  </a:lnTo>
                  <a:lnTo>
                    <a:pt x="740" y="197"/>
                  </a:lnTo>
                  <a:lnTo>
                    <a:pt x="740" y="230"/>
                  </a:lnTo>
                  <a:lnTo>
                    <a:pt x="740" y="295"/>
                  </a:lnTo>
                  <a:lnTo>
                    <a:pt x="741" y="352"/>
                  </a:lnTo>
                  <a:lnTo>
                    <a:pt x="741" y="404"/>
                  </a:lnTo>
                  <a:lnTo>
                    <a:pt x="741" y="481"/>
                  </a:lnTo>
                  <a:lnTo>
                    <a:pt x="741" y="767"/>
                  </a:lnTo>
                  <a:lnTo>
                    <a:pt x="738" y="786"/>
                  </a:lnTo>
                  <a:lnTo>
                    <a:pt x="729" y="803"/>
                  </a:lnTo>
                  <a:lnTo>
                    <a:pt x="716" y="817"/>
                  </a:lnTo>
                  <a:lnTo>
                    <a:pt x="700" y="828"/>
                  </a:lnTo>
                  <a:lnTo>
                    <a:pt x="683" y="834"/>
                  </a:lnTo>
                  <a:lnTo>
                    <a:pt x="665" y="835"/>
                  </a:lnTo>
                  <a:lnTo>
                    <a:pt x="798" y="835"/>
                  </a:lnTo>
                  <a:lnTo>
                    <a:pt x="801" y="830"/>
                  </a:lnTo>
                  <a:lnTo>
                    <a:pt x="808" y="810"/>
                  </a:lnTo>
                  <a:lnTo>
                    <a:pt x="813" y="789"/>
                  </a:lnTo>
                  <a:lnTo>
                    <a:pt x="814" y="424"/>
                  </a:lnTo>
                  <a:lnTo>
                    <a:pt x="814" y="295"/>
                  </a:lnTo>
                  <a:lnTo>
                    <a:pt x="814" y="145"/>
                  </a:lnTo>
                  <a:lnTo>
                    <a:pt x="813" y="124"/>
                  </a:lnTo>
                  <a:lnTo>
                    <a:pt x="808" y="104"/>
                  </a:lnTo>
                  <a:lnTo>
                    <a:pt x="800" y="84"/>
                  </a:lnTo>
                  <a:lnTo>
                    <a:pt x="799" y="82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/>
            </a:p>
          </p:txBody>
        </p:sp>
      </p:grpSp>
      <p:sp>
        <p:nvSpPr>
          <p:cNvPr id="17" name="TextBox 16"/>
          <p:cNvSpPr txBox="1"/>
          <p:nvPr userDrawn="1"/>
        </p:nvSpPr>
        <p:spPr>
          <a:xfrm rot="19811092">
            <a:off x="8573239" y="2213113"/>
            <a:ext cx="169719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chemeClr val="bg1"/>
                </a:solidFill>
              </a:rPr>
              <a:t>www.emic-bg.org</a:t>
            </a:r>
            <a:endParaRPr lang="bg-BG" sz="1600" b="1" dirty="0">
              <a:solidFill>
                <a:schemeClr val="bg1"/>
              </a:solidFill>
            </a:endParaRPr>
          </a:p>
        </p:txBody>
      </p:sp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790" y="199763"/>
            <a:ext cx="2889581" cy="14700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1948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Редакт. стил загл. образец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15635" y="1509732"/>
            <a:ext cx="11333341" cy="4351338"/>
          </a:xfrm>
        </p:spPr>
        <p:txBody>
          <a:bodyPr vert="eaVert"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A2EB5-1EC5-48AC-BDC2-A81CE6DB2517}" type="datetimeFigureOut">
              <a:rPr lang="bg-BG" smtClean="0"/>
              <a:t>2019-4-24</a:t>
            </a:fld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0081F-61ED-4F6D-A7CC-0D6C56D16DE1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410124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о заглав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12192000" cy="13255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>
            <a:lvl1pPr marL="361950" indent="-361950">
              <a:defRPr>
                <a:solidFill>
                  <a:srgbClr val="004A87"/>
                </a:solidFill>
              </a:defRPr>
            </a:lvl1pPr>
          </a:lstStyle>
          <a:p>
            <a:r>
              <a:rPr lang="bg-BG"/>
              <a:t>Редакт. стил загл. образец</a:t>
            </a:r>
            <a:endParaRPr lang="bg-BG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A2EB5-1EC5-48AC-BDC2-A81CE6DB2517}" type="datetimeFigureOut">
              <a:rPr lang="bg-BG" smtClean="0"/>
              <a:t>2019-4-24</a:t>
            </a:fld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0081F-61ED-4F6D-A7CC-0D6C56D16DE1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6512549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Редакт. стил загл. образец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A2EB5-1EC5-48AC-BDC2-A81CE6DB2517}" type="datetimeFigureOut">
              <a:rPr lang="bg-BG" smtClean="0"/>
              <a:t>2019-4-24</a:t>
            </a:fld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0081F-61ED-4F6D-A7CC-0D6C56D16DE1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5419609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1325562"/>
            <a:ext cx="12192000" cy="5532438"/>
          </a:xfrm>
          <a:prstGeom prst="rect">
            <a:avLst/>
          </a:prstGeom>
          <a:solidFill>
            <a:srgbClr val="004A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7" name="Rectangle 6"/>
          <p:cNvSpPr/>
          <p:nvPr/>
        </p:nvSpPr>
        <p:spPr>
          <a:xfrm>
            <a:off x="0" y="-1"/>
            <a:ext cx="12192000" cy="13255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714375" indent="-357188">
              <a:buFontTx/>
              <a:buBlip>
                <a:blip r:embed="rId2"/>
              </a:buBlip>
              <a:defRPr>
                <a:solidFill>
                  <a:srgbClr val="3FAB3C"/>
                </a:solidFill>
              </a:defRPr>
            </a:lvl1pPr>
          </a:lstStyle>
          <a:p>
            <a:r>
              <a:rPr lang="bg-BG"/>
              <a:t>Редакт. стил загл. образец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28600" indent="-228600">
              <a:buFontTx/>
              <a:buBlip>
                <a:blip r:embed="rId3"/>
              </a:buBlip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bg-BG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A2EB5-1EC5-48AC-BDC2-A81CE6DB2517}" type="datetimeFigureOut">
              <a:rPr lang="bg-BG" smtClean="0"/>
              <a:t>2019-4-24</a:t>
            </a:fld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0081F-61ED-4F6D-A7CC-0D6C56D16DE1}" type="slidenum">
              <a:rPr lang="bg-BG" smtClean="0"/>
              <a:t>‹#›</a:t>
            </a:fld>
            <a:endParaRPr lang="bg-BG"/>
          </a:p>
        </p:txBody>
      </p:sp>
      <p:sp>
        <p:nvSpPr>
          <p:cNvPr id="9" name="Freeform 2"/>
          <p:cNvSpPr>
            <a:spLocks/>
          </p:cNvSpPr>
          <p:nvPr userDrawn="1"/>
        </p:nvSpPr>
        <p:spPr bwMode="auto">
          <a:xfrm>
            <a:off x="11091862" y="5119687"/>
            <a:ext cx="1100138" cy="1419225"/>
          </a:xfrm>
          <a:custGeom>
            <a:avLst/>
            <a:gdLst>
              <a:gd name="T0" fmla="*/ 1732 w 1732"/>
              <a:gd name="T1" fmla="*/ 0 h 2236"/>
              <a:gd name="T2" fmla="*/ 103 w 1732"/>
              <a:gd name="T3" fmla="*/ 937 h 2236"/>
              <a:gd name="T4" fmla="*/ 83 w 1732"/>
              <a:gd name="T5" fmla="*/ 951 h 2236"/>
              <a:gd name="T6" fmla="*/ 66 w 1732"/>
              <a:gd name="T7" fmla="*/ 966 h 2236"/>
              <a:gd name="T8" fmla="*/ 50 w 1732"/>
              <a:gd name="T9" fmla="*/ 982 h 2236"/>
              <a:gd name="T10" fmla="*/ 37 w 1732"/>
              <a:gd name="T11" fmla="*/ 1000 h 2236"/>
              <a:gd name="T12" fmla="*/ 25 w 1732"/>
              <a:gd name="T13" fmla="*/ 1019 h 2236"/>
              <a:gd name="T14" fmla="*/ 16 w 1732"/>
              <a:gd name="T15" fmla="*/ 1038 h 2236"/>
              <a:gd name="T16" fmla="*/ 9 w 1732"/>
              <a:gd name="T17" fmla="*/ 1058 h 2236"/>
              <a:gd name="T18" fmla="*/ 4 w 1732"/>
              <a:gd name="T19" fmla="*/ 1079 h 2236"/>
              <a:gd name="T20" fmla="*/ 1 w 1732"/>
              <a:gd name="T21" fmla="*/ 1100 h 2236"/>
              <a:gd name="T22" fmla="*/ 0 w 1732"/>
              <a:gd name="T23" fmla="*/ 1121 h 2236"/>
              <a:gd name="T24" fmla="*/ 1 w 1732"/>
              <a:gd name="T25" fmla="*/ 1142 h 2236"/>
              <a:gd name="T26" fmla="*/ 4 w 1732"/>
              <a:gd name="T27" fmla="*/ 1162 h 2236"/>
              <a:gd name="T28" fmla="*/ 9 w 1732"/>
              <a:gd name="T29" fmla="*/ 1183 h 2236"/>
              <a:gd name="T30" fmla="*/ 16 w 1732"/>
              <a:gd name="T31" fmla="*/ 1202 h 2236"/>
              <a:gd name="T32" fmla="*/ 25 w 1732"/>
              <a:gd name="T33" fmla="*/ 1221 h 2236"/>
              <a:gd name="T34" fmla="*/ 37 w 1732"/>
              <a:gd name="T35" fmla="*/ 1239 h 2236"/>
              <a:gd name="T36" fmla="*/ 50 w 1732"/>
              <a:gd name="T37" fmla="*/ 1256 h 2236"/>
              <a:gd name="T38" fmla="*/ 66 w 1732"/>
              <a:gd name="T39" fmla="*/ 1272 h 2236"/>
              <a:gd name="T40" fmla="*/ 83 w 1732"/>
              <a:gd name="T41" fmla="*/ 1286 h 2236"/>
              <a:gd name="T42" fmla="*/ 103 w 1732"/>
              <a:gd name="T43" fmla="*/ 1298 h 2236"/>
              <a:gd name="T44" fmla="*/ 1732 w 1732"/>
              <a:gd name="T45" fmla="*/ 2235 h 2236"/>
              <a:gd name="T46" fmla="*/ 1732 w 1732"/>
              <a:gd name="T47" fmla="*/ 0 h 22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1732" h="2236">
                <a:moveTo>
                  <a:pt x="1732" y="0"/>
                </a:moveTo>
                <a:lnTo>
                  <a:pt x="103" y="937"/>
                </a:lnTo>
                <a:lnTo>
                  <a:pt x="83" y="951"/>
                </a:lnTo>
                <a:lnTo>
                  <a:pt x="66" y="966"/>
                </a:lnTo>
                <a:lnTo>
                  <a:pt x="50" y="982"/>
                </a:lnTo>
                <a:lnTo>
                  <a:pt x="37" y="1000"/>
                </a:lnTo>
                <a:lnTo>
                  <a:pt x="25" y="1019"/>
                </a:lnTo>
                <a:lnTo>
                  <a:pt x="16" y="1038"/>
                </a:lnTo>
                <a:lnTo>
                  <a:pt x="9" y="1058"/>
                </a:lnTo>
                <a:lnTo>
                  <a:pt x="4" y="1079"/>
                </a:lnTo>
                <a:lnTo>
                  <a:pt x="1" y="1100"/>
                </a:lnTo>
                <a:lnTo>
                  <a:pt x="0" y="1121"/>
                </a:lnTo>
                <a:lnTo>
                  <a:pt x="1" y="1142"/>
                </a:lnTo>
                <a:lnTo>
                  <a:pt x="4" y="1162"/>
                </a:lnTo>
                <a:lnTo>
                  <a:pt x="9" y="1183"/>
                </a:lnTo>
                <a:lnTo>
                  <a:pt x="16" y="1202"/>
                </a:lnTo>
                <a:lnTo>
                  <a:pt x="25" y="1221"/>
                </a:lnTo>
                <a:lnTo>
                  <a:pt x="37" y="1239"/>
                </a:lnTo>
                <a:lnTo>
                  <a:pt x="50" y="1256"/>
                </a:lnTo>
                <a:lnTo>
                  <a:pt x="66" y="1272"/>
                </a:lnTo>
                <a:lnTo>
                  <a:pt x="83" y="1286"/>
                </a:lnTo>
                <a:lnTo>
                  <a:pt x="103" y="1298"/>
                </a:lnTo>
                <a:lnTo>
                  <a:pt x="1732" y="2235"/>
                </a:lnTo>
                <a:lnTo>
                  <a:pt x="1732" y="0"/>
                </a:lnTo>
              </a:path>
            </a:pathLst>
          </a:custGeom>
          <a:solidFill>
            <a:srgbClr val="3FAB3C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bg-BG"/>
          </a:p>
        </p:txBody>
      </p:sp>
      <p:grpSp>
        <p:nvGrpSpPr>
          <p:cNvPr id="10" name="Group 3"/>
          <p:cNvGrpSpPr>
            <a:grpSpLocks/>
          </p:cNvGrpSpPr>
          <p:nvPr userDrawn="1"/>
        </p:nvGrpSpPr>
        <p:grpSpPr bwMode="auto">
          <a:xfrm>
            <a:off x="11314112" y="5894387"/>
            <a:ext cx="517525" cy="577850"/>
            <a:chOff x="13017" y="8932"/>
            <a:chExt cx="815" cy="911"/>
          </a:xfrm>
          <a:solidFill>
            <a:schemeClr val="bg1"/>
          </a:solidFill>
        </p:grpSpPr>
        <p:sp>
          <p:nvSpPr>
            <p:cNvPr id="11" name="Freeform 4"/>
            <p:cNvSpPr>
              <a:spLocks/>
            </p:cNvSpPr>
            <p:nvPr userDrawn="1"/>
          </p:nvSpPr>
          <p:spPr bwMode="auto">
            <a:xfrm>
              <a:off x="13017" y="8932"/>
              <a:ext cx="815" cy="911"/>
            </a:xfrm>
            <a:custGeom>
              <a:avLst/>
              <a:gdLst>
                <a:gd name="T0" fmla="*/ 668 w 815"/>
                <a:gd name="T1" fmla="*/ 0 h 911"/>
                <a:gd name="T2" fmla="*/ 649 w 815"/>
                <a:gd name="T3" fmla="*/ 2 h 911"/>
                <a:gd name="T4" fmla="*/ 630 w 815"/>
                <a:gd name="T5" fmla="*/ 8 h 911"/>
                <a:gd name="T6" fmla="*/ 611 w 815"/>
                <a:gd name="T7" fmla="*/ 16 h 911"/>
                <a:gd name="T8" fmla="*/ 72 w 815"/>
                <a:gd name="T9" fmla="*/ 328 h 911"/>
                <a:gd name="T10" fmla="*/ 54 w 815"/>
                <a:gd name="T11" fmla="*/ 339 h 911"/>
                <a:gd name="T12" fmla="*/ 39 w 815"/>
                <a:gd name="T13" fmla="*/ 352 h 911"/>
                <a:gd name="T14" fmla="*/ 26 w 815"/>
                <a:gd name="T15" fmla="*/ 368 h 911"/>
                <a:gd name="T16" fmla="*/ 15 w 815"/>
                <a:gd name="T17" fmla="*/ 385 h 911"/>
                <a:gd name="T18" fmla="*/ 8 w 815"/>
                <a:gd name="T19" fmla="*/ 404 h 911"/>
                <a:gd name="T20" fmla="*/ 2 w 815"/>
                <a:gd name="T21" fmla="*/ 425 h 911"/>
                <a:gd name="T22" fmla="*/ 0 w 815"/>
                <a:gd name="T23" fmla="*/ 448 h 911"/>
                <a:gd name="T24" fmla="*/ 1 w 815"/>
                <a:gd name="T25" fmla="*/ 471 h 911"/>
                <a:gd name="T26" fmla="*/ 4 w 815"/>
                <a:gd name="T27" fmla="*/ 493 h 911"/>
                <a:gd name="T28" fmla="*/ 10 w 815"/>
                <a:gd name="T29" fmla="*/ 514 h 911"/>
                <a:gd name="T30" fmla="*/ 19 w 815"/>
                <a:gd name="T31" fmla="*/ 533 h 911"/>
                <a:gd name="T32" fmla="*/ 29 w 815"/>
                <a:gd name="T33" fmla="*/ 549 h 911"/>
                <a:gd name="T34" fmla="*/ 43 w 815"/>
                <a:gd name="T35" fmla="*/ 564 h 911"/>
                <a:gd name="T36" fmla="*/ 59 w 815"/>
                <a:gd name="T37" fmla="*/ 576 h 911"/>
                <a:gd name="T38" fmla="*/ 595 w 815"/>
                <a:gd name="T39" fmla="*/ 888 h 911"/>
                <a:gd name="T40" fmla="*/ 614 w 815"/>
                <a:gd name="T41" fmla="*/ 897 h 911"/>
                <a:gd name="T42" fmla="*/ 633 w 815"/>
                <a:gd name="T43" fmla="*/ 905 h 911"/>
                <a:gd name="T44" fmla="*/ 652 w 815"/>
                <a:gd name="T45" fmla="*/ 911 h 911"/>
                <a:gd name="T46" fmla="*/ 679 w 815"/>
                <a:gd name="T47" fmla="*/ 910 h 911"/>
                <a:gd name="T48" fmla="*/ 703 w 815"/>
                <a:gd name="T49" fmla="*/ 906 h 911"/>
                <a:gd name="T50" fmla="*/ 726 w 815"/>
                <a:gd name="T51" fmla="*/ 899 h 911"/>
                <a:gd name="T52" fmla="*/ 746 w 815"/>
                <a:gd name="T53" fmla="*/ 890 h 911"/>
                <a:gd name="T54" fmla="*/ 763 w 815"/>
                <a:gd name="T55" fmla="*/ 878 h 911"/>
                <a:gd name="T56" fmla="*/ 779 w 815"/>
                <a:gd name="T57" fmla="*/ 864 h 911"/>
                <a:gd name="T58" fmla="*/ 791 w 815"/>
                <a:gd name="T59" fmla="*/ 848 h 911"/>
                <a:gd name="T60" fmla="*/ 798 w 815"/>
                <a:gd name="T61" fmla="*/ 835 h 911"/>
                <a:gd name="T62" fmla="*/ 665 w 815"/>
                <a:gd name="T63" fmla="*/ 835 h 911"/>
                <a:gd name="T64" fmla="*/ 649 w 815"/>
                <a:gd name="T65" fmla="*/ 830 h 911"/>
                <a:gd name="T66" fmla="*/ 108 w 815"/>
                <a:gd name="T67" fmla="*/ 511 h 911"/>
                <a:gd name="T68" fmla="*/ 94 w 815"/>
                <a:gd name="T69" fmla="*/ 497 h 911"/>
                <a:gd name="T70" fmla="*/ 85 w 815"/>
                <a:gd name="T71" fmla="*/ 481 h 911"/>
                <a:gd name="T72" fmla="*/ 81 w 815"/>
                <a:gd name="T73" fmla="*/ 462 h 911"/>
                <a:gd name="T74" fmla="*/ 82 w 815"/>
                <a:gd name="T75" fmla="*/ 442 h 911"/>
                <a:gd name="T76" fmla="*/ 88 w 815"/>
                <a:gd name="T77" fmla="*/ 424 h 911"/>
                <a:gd name="T78" fmla="*/ 100 w 815"/>
                <a:gd name="T79" fmla="*/ 409 h 911"/>
                <a:gd name="T80" fmla="*/ 644 w 815"/>
                <a:gd name="T81" fmla="*/ 97 h 911"/>
                <a:gd name="T82" fmla="*/ 659 w 815"/>
                <a:gd name="T83" fmla="*/ 86 h 911"/>
                <a:gd name="T84" fmla="*/ 675 w 815"/>
                <a:gd name="T85" fmla="*/ 82 h 911"/>
                <a:gd name="T86" fmla="*/ 799 w 815"/>
                <a:gd name="T87" fmla="*/ 82 h 911"/>
                <a:gd name="T88" fmla="*/ 789 w 815"/>
                <a:gd name="T89" fmla="*/ 65 h 911"/>
                <a:gd name="T90" fmla="*/ 776 w 815"/>
                <a:gd name="T91" fmla="*/ 48 h 911"/>
                <a:gd name="T92" fmla="*/ 760 w 815"/>
                <a:gd name="T93" fmla="*/ 33 h 911"/>
                <a:gd name="T94" fmla="*/ 742 w 815"/>
                <a:gd name="T95" fmla="*/ 20 h 911"/>
                <a:gd name="T96" fmla="*/ 722 w 815"/>
                <a:gd name="T97" fmla="*/ 10 h 911"/>
                <a:gd name="T98" fmla="*/ 700 w 815"/>
                <a:gd name="T99" fmla="*/ 3 h 911"/>
                <a:gd name="T100" fmla="*/ 676 w 815"/>
                <a:gd name="T101" fmla="*/ 0 h 911"/>
                <a:gd name="T102" fmla="*/ 668 w 815"/>
                <a:gd name="T103" fmla="*/ 0 h 9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815" h="911">
                  <a:moveTo>
                    <a:pt x="668" y="0"/>
                  </a:moveTo>
                  <a:lnTo>
                    <a:pt x="649" y="2"/>
                  </a:lnTo>
                  <a:lnTo>
                    <a:pt x="630" y="8"/>
                  </a:lnTo>
                  <a:lnTo>
                    <a:pt x="611" y="16"/>
                  </a:lnTo>
                  <a:lnTo>
                    <a:pt x="72" y="328"/>
                  </a:lnTo>
                  <a:lnTo>
                    <a:pt x="54" y="339"/>
                  </a:lnTo>
                  <a:lnTo>
                    <a:pt x="39" y="352"/>
                  </a:lnTo>
                  <a:lnTo>
                    <a:pt x="26" y="368"/>
                  </a:lnTo>
                  <a:lnTo>
                    <a:pt x="15" y="385"/>
                  </a:lnTo>
                  <a:lnTo>
                    <a:pt x="8" y="404"/>
                  </a:lnTo>
                  <a:lnTo>
                    <a:pt x="2" y="425"/>
                  </a:lnTo>
                  <a:lnTo>
                    <a:pt x="0" y="448"/>
                  </a:lnTo>
                  <a:lnTo>
                    <a:pt x="1" y="471"/>
                  </a:lnTo>
                  <a:lnTo>
                    <a:pt x="4" y="493"/>
                  </a:lnTo>
                  <a:lnTo>
                    <a:pt x="10" y="514"/>
                  </a:lnTo>
                  <a:lnTo>
                    <a:pt x="19" y="533"/>
                  </a:lnTo>
                  <a:lnTo>
                    <a:pt x="29" y="549"/>
                  </a:lnTo>
                  <a:lnTo>
                    <a:pt x="43" y="564"/>
                  </a:lnTo>
                  <a:lnTo>
                    <a:pt x="59" y="576"/>
                  </a:lnTo>
                  <a:lnTo>
                    <a:pt x="595" y="888"/>
                  </a:lnTo>
                  <a:lnTo>
                    <a:pt x="614" y="897"/>
                  </a:lnTo>
                  <a:lnTo>
                    <a:pt x="633" y="905"/>
                  </a:lnTo>
                  <a:lnTo>
                    <a:pt x="652" y="911"/>
                  </a:lnTo>
                  <a:lnTo>
                    <a:pt x="679" y="910"/>
                  </a:lnTo>
                  <a:lnTo>
                    <a:pt x="703" y="906"/>
                  </a:lnTo>
                  <a:lnTo>
                    <a:pt x="726" y="899"/>
                  </a:lnTo>
                  <a:lnTo>
                    <a:pt x="746" y="890"/>
                  </a:lnTo>
                  <a:lnTo>
                    <a:pt x="763" y="878"/>
                  </a:lnTo>
                  <a:lnTo>
                    <a:pt x="779" y="864"/>
                  </a:lnTo>
                  <a:lnTo>
                    <a:pt x="791" y="848"/>
                  </a:lnTo>
                  <a:lnTo>
                    <a:pt x="798" y="835"/>
                  </a:lnTo>
                  <a:lnTo>
                    <a:pt x="665" y="835"/>
                  </a:lnTo>
                  <a:lnTo>
                    <a:pt x="649" y="830"/>
                  </a:lnTo>
                  <a:lnTo>
                    <a:pt x="108" y="511"/>
                  </a:lnTo>
                  <a:lnTo>
                    <a:pt x="94" y="497"/>
                  </a:lnTo>
                  <a:lnTo>
                    <a:pt x="85" y="481"/>
                  </a:lnTo>
                  <a:lnTo>
                    <a:pt x="81" y="462"/>
                  </a:lnTo>
                  <a:lnTo>
                    <a:pt x="82" y="442"/>
                  </a:lnTo>
                  <a:lnTo>
                    <a:pt x="88" y="424"/>
                  </a:lnTo>
                  <a:lnTo>
                    <a:pt x="100" y="409"/>
                  </a:lnTo>
                  <a:lnTo>
                    <a:pt x="644" y="97"/>
                  </a:lnTo>
                  <a:lnTo>
                    <a:pt x="659" y="86"/>
                  </a:lnTo>
                  <a:lnTo>
                    <a:pt x="675" y="82"/>
                  </a:lnTo>
                  <a:lnTo>
                    <a:pt x="799" y="82"/>
                  </a:lnTo>
                  <a:lnTo>
                    <a:pt x="789" y="65"/>
                  </a:lnTo>
                  <a:lnTo>
                    <a:pt x="776" y="48"/>
                  </a:lnTo>
                  <a:lnTo>
                    <a:pt x="760" y="33"/>
                  </a:lnTo>
                  <a:lnTo>
                    <a:pt x="742" y="20"/>
                  </a:lnTo>
                  <a:lnTo>
                    <a:pt x="722" y="10"/>
                  </a:lnTo>
                  <a:lnTo>
                    <a:pt x="700" y="3"/>
                  </a:lnTo>
                  <a:lnTo>
                    <a:pt x="676" y="0"/>
                  </a:lnTo>
                  <a:lnTo>
                    <a:pt x="668" y="0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/>
            </a:p>
          </p:txBody>
        </p:sp>
        <p:sp>
          <p:nvSpPr>
            <p:cNvPr id="12" name="Freeform 5"/>
            <p:cNvSpPr>
              <a:spLocks/>
            </p:cNvSpPr>
            <p:nvPr/>
          </p:nvSpPr>
          <p:spPr bwMode="auto">
            <a:xfrm>
              <a:off x="13017" y="8932"/>
              <a:ext cx="815" cy="911"/>
            </a:xfrm>
            <a:custGeom>
              <a:avLst/>
              <a:gdLst>
                <a:gd name="T0" fmla="*/ 799 w 815"/>
                <a:gd name="T1" fmla="*/ 82 h 911"/>
                <a:gd name="T2" fmla="*/ 675 w 815"/>
                <a:gd name="T3" fmla="*/ 82 h 911"/>
                <a:gd name="T4" fmla="*/ 692 w 815"/>
                <a:gd name="T5" fmla="*/ 84 h 911"/>
                <a:gd name="T6" fmla="*/ 708 w 815"/>
                <a:gd name="T7" fmla="*/ 90 h 911"/>
                <a:gd name="T8" fmla="*/ 722 w 815"/>
                <a:gd name="T9" fmla="*/ 101 h 911"/>
                <a:gd name="T10" fmla="*/ 732 w 815"/>
                <a:gd name="T11" fmla="*/ 115 h 911"/>
                <a:gd name="T12" fmla="*/ 739 w 815"/>
                <a:gd name="T13" fmla="*/ 131 h 911"/>
                <a:gd name="T14" fmla="*/ 740 w 815"/>
                <a:gd name="T15" fmla="*/ 197 h 911"/>
                <a:gd name="T16" fmla="*/ 740 w 815"/>
                <a:gd name="T17" fmla="*/ 230 h 911"/>
                <a:gd name="T18" fmla="*/ 740 w 815"/>
                <a:gd name="T19" fmla="*/ 295 h 911"/>
                <a:gd name="T20" fmla="*/ 741 w 815"/>
                <a:gd name="T21" fmla="*/ 352 h 911"/>
                <a:gd name="T22" fmla="*/ 741 w 815"/>
                <a:gd name="T23" fmla="*/ 404 h 911"/>
                <a:gd name="T24" fmla="*/ 741 w 815"/>
                <a:gd name="T25" fmla="*/ 481 h 911"/>
                <a:gd name="T26" fmla="*/ 741 w 815"/>
                <a:gd name="T27" fmla="*/ 767 h 911"/>
                <a:gd name="T28" fmla="*/ 738 w 815"/>
                <a:gd name="T29" fmla="*/ 786 h 911"/>
                <a:gd name="T30" fmla="*/ 729 w 815"/>
                <a:gd name="T31" fmla="*/ 803 h 911"/>
                <a:gd name="T32" fmla="*/ 716 w 815"/>
                <a:gd name="T33" fmla="*/ 817 h 911"/>
                <a:gd name="T34" fmla="*/ 700 w 815"/>
                <a:gd name="T35" fmla="*/ 828 h 911"/>
                <a:gd name="T36" fmla="*/ 683 w 815"/>
                <a:gd name="T37" fmla="*/ 834 h 911"/>
                <a:gd name="T38" fmla="*/ 665 w 815"/>
                <a:gd name="T39" fmla="*/ 835 h 911"/>
                <a:gd name="T40" fmla="*/ 798 w 815"/>
                <a:gd name="T41" fmla="*/ 835 h 911"/>
                <a:gd name="T42" fmla="*/ 801 w 815"/>
                <a:gd name="T43" fmla="*/ 830 h 911"/>
                <a:gd name="T44" fmla="*/ 808 w 815"/>
                <a:gd name="T45" fmla="*/ 810 h 911"/>
                <a:gd name="T46" fmla="*/ 813 w 815"/>
                <a:gd name="T47" fmla="*/ 789 h 911"/>
                <a:gd name="T48" fmla="*/ 814 w 815"/>
                <a:gd name="T49" fmla="*/ 424 h 911"/>
                <a:gd name="T50" fmla="*/ 814 w 815"/>
                <a:gd name="T51" fmla="*/ 295 h 911"/>
                <a:gd name="T52" fmla="*/ 814 w 815"/>
                <a:gd name="T53" fmla="*/ 145 h 911"/>
                <a:gd name="T54" fmla="*/ 813 w 815"/>
                <a:gd name="T55" fmla="*/ 124 h 911"/>
                <a:gd name="T56" fmla="*/ 808 w 815"/>
                <a:gd name="T57" fmla="*/ 104 h 911"/>
                <a:gd name="T58" fmla="*/ 800 w 815"/>
                <a:gd name="T59" fmla="*/ 84 h 911"/>
                <a:gd name="T60" fmla="*/ 799 w 815"/>
                <a:gd name="T61" fmla="*/ 82 h 9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815" h="911">
                  <a:moveTo>
                    <a:pt x="799" y="82"/>
                  </a:moveTo>
                  <a:lnTo>
                    <a:pt x="675" y="82"/>
                  </a:lnTo>
                  <a:lnTo>
                    <a:pt x="692" y="84"/>
                  </a:lnTo>
                  <a:lnTo>
                    <a:pt x="708" y="90"/>
                  </a:lnTo>
                  <a:lnTo>
                    <a:pt x="722" y="101"/>
                  </a:lnTo>
                  <a:lnTo>
                    <a:pt x="732" y="115"/>
                  </a:lnTo>
                  <a:lnTo>
                    <a:pt x="739" y="131"/>
                  </a:lnTo>
                  <a:lnTo>
                    <a:pt x="740" y="197"/>
                  </a:lnTo>
                  <a:lnTo>
                    <a:pt x="740" y="230"/>
                  </a:lnTo>
                  <a:lnTo>
                    <a:pt x="740" y="295"/>
                  </a:lnTo>
                  <a:lnTo>
                    <a:pt x="741" y="352"/>
                  </a:lnTo>
                  <a:lnTo>
                    <a:pt x="741" y="404"/>
                  </a:lnTo>
                  <a:lnTo>
                    <a:pt x="741" y="481"/>
                  </a:lnTo>
                  <a:lnTo>
                    <a:pt x="741" y="767"/>
                  </a:lnTo>
                  <a:lnTo>
                    <a:pt x="738" y="786"/>
                  </a:lnTo>
                  <a:lnTo>
                    <a:pt x="729" y="803"/>
                  </a:lnTo>
                  <a:lnTo>
                    <a:pt x="716" y="817"/>
                  </a:lnTo>
                  <a:lnTo>
                    <a:pt x="700" y="828"/>
                  </a:lnTo>
                  <a:lnTo>
                    <a:pt x="683" y="834"/>
                  </a:lnTo>
                  <a:lnTo>
                    <a:pt x="665" y="835"/>
                  </a:lnTo>
                  <a:lnTo>
                    <a:pt x="798" y="835"/>
                  </a:lnTo>
                  <a:lnTo>
                    <a:pt x="801" y="830"/>
                  </a:lnTo>
                  <a:lnTo>
                    <a:pt x="808" y="810"/>
                  </a:lnTo>
                  <a:lnTo>
                    <a:pt x="813" y="789"/>
                  </a:lnTo>
                  <a:lnTo>
                    <a:pt x="814" y="424"/>
                  </a:lnTo>
                  <a:lnTo>
                    <a:pt x="814" y="295"/>
                  </a:lnTo>
                  <a:lnTo>
                    <a:pt x="814" y="145"/>
                  </a:lnTo>
                  <a:lnTo>
                    <a:pt x="813" y="124"/>
                  </a:lnTo>
                  <a:lnTo>
                    <a:pt x="808" y="104"/>
                  </a:lnTo>
                  <a:lnTo>
                    <a:pt x="800" y="84"/>
                  </a:lnTo>
                  <a:lnTo>
                    <a:pt x="799" y="82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/>
            </a:p>
          </p:txBody>
        </p:sp>
      </p:grp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235" y="6016487"/>
            <a:ext cx="1357970" cy="690838"/>
          </a:xfrm>
          <a:prstGeom prst="rect">
            <a:avLst/>
          </a:prstGeom>
        </p:spPr>
      </p:pic>
      <p:sp>
        <p:nvSpPr>
          <p:cNvPr id="15" name="TextBox 14"/>
          <p:cNvSpPr txBox="1"/>
          <p:nvPr userDrawn="1"/>
        </p:nvSpPr>
        <p:spPr>
          <a:xfrm>
            <a:off x="10494804" y="1007166"/>
            <a:ext cx="169719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rgbClr val="004A87"/>
                </a:solidFill>
              </a:rPr>
              <a:t>www.emic-bg.org</a:t>
            </a:r>
            <a:endParaRPr lang="bg-BG" sz="1600" b="1" dirty="0">
              <a:solidFill>
                <a:srgbClr val="004A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82090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разе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5101389"/>
            <a:ext cx="12192000" cy="175661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14" name="Rectangle 13"/>
          <p:cNvSpPr/>
          <p:nvPr/>
        </p:nvSpPr>
        <p:spPr>
          <a:xfrm>
            <a:off x="0" y="-1"/>
            <a:ext cx="12192000" cy="13255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A2EB5-1EC5-48AC-BDC2-A81CE6DB2517}" type="datetimeFigureOut">
              <a:rPr lang="bg-BG" smtClean="0"/>
              <a:t>2019-4-24</a:t>
            </a:fld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0081F-61ED-4F6D-A7CC-0D6C56D16DE1}" type="slidenum">
              <a:rPr lang="bg-BG" smtClean="0"/>
              <a:t>‹#›</a:t>
            </a:fld>
            <a:endParaRPr lang="bg-BG"/>
          </a:p>
        </p:txBody>
      </p:sp>
      <p:sp>
        <p:nvSpPr>
          <p:cNvPr id="8" name="Freeform 5"/>
          <p:cNvSpPr>
            <a:spLocks/>
          </p:cNvSpPr>
          <p:nvPr userDrawn="1"/>
        </p:nvSpPr>
        <p:spPr bwMode="auto">
          <a:xfrm>
            <a:off x="11091862" y="4800600"/>
            <a:ext cx="1100138" cy="1419225"/>
          </a:xfrm>
          <a:custGeom>
            <a:avLst/>
            <a:gdLst>
              <a:gd name="T0" fmla="*/ 1732 w 1732"/>
              <a:gd name="T1" fmla="*/ 0 h 2236"/>
              <a:gd name="T2" fmla="*/ 103 w 1732"/>
              <a:gd name="T3" fmla="*/ 937 h 2236"/>
              <a:gd name="T4" fmla="*/ 83 w 1732"/>
              <a:gd name="T5" fmla="*/ 951 h 2236"/>
              <a:gd name="T6" fmla="*/ 66 w 1732"/>
              <a:gd name="T7" fmla="*/ 966 h 2236"/>
              <a:gd name="T8" fmla="*/ 50 w 1732"/>
              <a:gd name="T9" fmla="*/ 982 h 2236"/>
              <a:gd name="T10" fmla="*/ 37 w 1732"/>
              <a:gd name="T11" fmla="*/ 1000 h 2236"/>
              <a:gd name="T12" fmla="*/ 25 w 1732"/>
              <a:gd name="T13" fmla="*/ 1019 h 2236"/>
              <a:gd name="T14" fmla="*/ 16 w 1732"/>
              <a:gd name="T15" fmla="*/ 1038 h 2236"/>
              <a:gd name="T16" fmla="*/ 9 w 1732"/>
              <a:gd name="T17" fmla="*/ 1058 h 2236"/>
              <a:gd name="T18" fmla="*/ 4 w 1732"/>
              <a:gd name="T19" fmla="*/ 1079 h 2236"/>
              <a:gd name="T20" fmla="*/ 1 w 1732"/>
              <a:gd name="T21" fmla="*/ 1100 h 2236"/>
              <a:gd name="T22" fmla="*/ 0 w 1732"/>
              <a:gd name="T23" fmla="*/ 1121 h 2236"/>
              <a:gd name="T24" fmla="*/ 1 w 1732"/>
              <a:gd name="T25" fmla="*/ 1142 h 2236"/>
              <a:gd name="T26" fmla="*/ 4 w 1732"/>
              <a:gd name="T27" fmla="*/ 1162 h 2236"/>
              <a:gd name="T28" fmla="*/ 9 w 1732"/>
              <a:gd name="T29" fmla="*/ 1183 h 2236"/>
              <a:gd name="T30" fmla="*/ 16 w 1732"/>
              <a:gd name="T31" fmla="*/ 1202 h 2236"/>
              <a:gd name="T32" fmla="*/ 25 w 1732"/>
              <a:gd name="T33" fmla="*/ 1221 h 2236"/>
              <a:gd name="T34" fmla="*/ 37 w 1732"/>
              <a:gd name="T35" fmla="*/ 1239 h 2236"/>
              <a:gd name="T36" fmla="*/ 50 w 1732"/>
              <a:gd name="T37" fmla="*/ 1256 h 2236"/>
              <a:gd name="T38" fmla="*/ 66 w 1732"/>
              <a:gd name="T39" fmla="*/ 1272 h 2236"/>
              <a:gd name="T40" fmla="*/ 83 w 1732"/>
              <a:gd name="T41" fmla="*/ 1286 h 2236"/>
              <a:gd name="T42" fmla="*/ 103 w 1732"/>
              <a:gd name="T43" fmla="*/ 1298 h 2236"/>
              <a:gd name="T44" fmla="*/ 1732 w 1732"/>
              <a:gd name="T45" fmla="*/ 2235 h 2236"/>
              <a:gd name="T46" fmla="*/ 1732 w 1732"/>
              <a:gd name="T47" fmla="*/ 0 h 22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1732" h="2236">
                <a:moveTo>
                  <a:pt x="1732" y="0"/>
                </a:moveTo>
                <a:lnTo>
                  <a:pt x="103" y="937"/>
                </a:lnTo>
                <a:lnTo>
                  <a:pt x="83" y="951"/>
                </a:lnTo>
                <a:lnTo>
                  <a:pt x="66" y="966"/>
                </a:lnTo>
                <a:lnTo>
                  <a:pt x="50" y="982"/>
                </a:lnTo>
                <a:lnTo>
                  <a:pt x="37" y="1000"/>
                </a:lnTo>
                <a:lnTo>
                  <a:pt x="25" y="1019"/>
                </a:lnTo>
                <a:lnTo>
                  <a:pt x="16" y="1038"/>
                </a:lnTo>
                <a:lnTo>
                  <a:pt x="9" y="1058"/>
                </a:lnTo>
                <a:lnTo>
                  <a:pt x="4" y="1079"/>
                </a:lnTo>
                <a:lnTo>
                  <a:pt x="1" y="1100"/>
                </a:lnTo>
                <a:lnTo>
                  <a:pt x="0" y="1121"/>
                </a:lnTo>
                <a:lnTo>
                  <a:pt x="1" y="1142"/>
                </a:lnTo>
                <a:lnTo>
                  <a:pt x="4" y="1162"/>
                </a:lnTo>
                <a:lnTo>
                  <a:pt x="9" y="1183"/>
                </a:lnTo>
                <a:lnTo>
                  <a:pt x="16" y="1202"/>
                </a:lnTo>
                <a:lnTo>
                  <a:pt x="25" y="1221"/>
                </a:lnTo>
                <a:lnTo>
                  <a:pt x="37" y="1239"/>
                </a:lnTo>
                <a:lnTo>
                  <a:pt x="50" y="1256"/>
                </a:lnTo>
                <a:lnTo>
                  <a:pt x="66" y="1272"/>
                </a:lnTo>
                <a:lnTo>
                  <a:pt x="83" y="1286"/>
                </a:lnTo>
                <a:lnTo>
                  <a:pt x="103" y="1298"/>
                </a:lnTo>
                <a:lnTo>
                  <a:pt x="1732" y="2235"/>
                </a:lnTo>
                <a:lnTo>
                  <a:pt x="1732" y="0"/>
                </a:lnTo>
              </a:path>
            </a:pathLst>
          </a:custGeom>
          <a:solidFill>
            <a:srgbClr val="3FAB3C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bg-BG"/>
          </a:p>
        </p:txBody>
      </p:sp>
      <p:grpSp>
        <p:nvGrpSpPr>
          <p:cNvPr id="9" name="Group 6"/>
          <p:cNvGrpSpPr>
            <a:grpSpLocks/>
          </p:cNvGrpSpPr>
          <p:nvPr userDrawn="1"/>
        </p:nvGrpSpPr>
        <p:grpSpPr bwMode="auto">
          <a:xfrm>
            <a:off x="11314112" y="5575300"/>
            <a:ext cx="517525" cy="577850"/>
            <a:chOff x="13017" y="8932"/>
            <a:chExt cx="815" cy="911"/>
          </a:xfrm>
          <a:solidFill>
            <a:srgbClr val="004A87"/>
          </a:solidFill>
        </p:grpSpPr>
        <p:sp>
          <p:nvSpPr>
            <p:cNvPr id="10" name="Freeform 7"/>
            <p:cNvSpPr>
              <a:spLocks/>
            </p:cNvSpPr>
            <p:nvPr/>
          </p:nvSpPr>
          <p:spPr bwMode="auto">
            <a:xfrm>
              <a:off x="13017" y="8932"/>
              <a:ext cx="815" cy="911"/>
            </a:xfrm>
            <a:custGeom>
              <a:avLst/>
              <a:gdLst>
                <a:gd name="T0" fmla="*/ 668 w 815"/>
                <a:gd name="T1" fmla="*/ 0 h 911"/>
                <a:gd name="T2" fmla="*/ 649 w 815"/>
                <a:gd name="T3" fmla="*/ 2 h 911"/>
                <a:gd name="T4" fmla="*/ 630 w 815"/>
                <a:gd name="T5" fmla="*/ 8 h 911"/>
                <a:gd name="T6" fmla="*/ 611 w 815"/>
                <a:gd name="T7" fmla="*/ 16 h 911"/>
                <a:gd name="T8" fmla="*/ 72 w 815"/>
                <a:gd name="T9" fmla="*/ 328 h 911"/>
                <a:gd name="T10" fmla="*/ 54 w 815"/>
                <a:gd name="T11" fmla="*/ 339 h 911"/>
                <a:gd name="T12" fmla="*/ 39 w 815"/>
                <a:gd name="T13" fmla="*/ 352 h 911"/>
                <a:gd name="T14" fmla="*/ 26 w 815"/>
                <a:gd name="T15" fmla="*/ 368 h 911"/>
                <a:gd name="T16" fmla="*/ 15 w 815"/>
                <a:gd name="T17" fmla="*/ 385 h 911"/>
                <a:gd name="T18" fmla="*/ 8 w 815"/>
                <a:gd name="T19" fmla="*/ 404 h 911"/>
                <a:gd name="T20" fmla="*/ 2 w 815"/>
                <a:gd name="T21" fmla="*/ 425 h 911"/>
                <a:gd name="T22" fmla="*/ 0 w 815"/>
                <a:gd name="T23" fmla="*/ 448 h 911"/>
                <a:gd name="T24" fmla="*/ 1 w 815"/>
                <a:gd name="T25" fmla="*/ 471 h 911"/>
                <a:gd name="T26" fmla="*/ 4 w 815"/>
                <a:gd name="T27" fmla="*/ 493 h 911"/>
                <a:gd name="T28" fmla="*/ 10 w 815"/>
                <a:gd name="T29" fmla="*/ 514 h 911"/>
                <a:gd name="T30" fmla="*/ 19 w 815"/>
                <a:gd name="T31" fmla="*/ 533 h 911"/>
                <a:gd name="T32" fmla="*/ 29 w 815"/>
                <a:gd name="T33" fmla="*/ 549 h 911"/>
                <a:gd name="T34" fmla="*/ 43 w 815"/>
                <a:gd name="T35" fmla="*/ 564 h 911"/>
                <a:gd name="T36" fmla="*/ 59 w 815"/>
                <a:gd name="T37" fmla="*/ 576 h 911"/>
                <a:gd name="T38" fmla="*/ 595 w 815"/>
                <a:gd name="T39" fmla="*/ 888 h 911"/>
                <a:gd name="T40" fmla="*/ 614 w 815"/>
                <a:gd name="T41" fmla="*/ 897 h 911"/>
                <a:gd name="T42" fmla="*/ 633 w 815"/>
                <a:gd name="T43" fmla="*/ 905 h 911"/>
                <a:gd name="T44" fmla="*/ 652 w 815"/>
                <a:gd name="T45" fmla="*/ 911 h 911"/>
                <a:gd name="T46" fmla="*/ 679 w 815"/>
                <a:gd name="T47" fmla="*/ 910 h 911"/>
                <a:gd name="T48" fmla="*/ 703 w 815"/>
                <a:gd name="T49" fmla="*/ 906 h 911"/>
                <a:gd name="T50" fmla="*/ 726 w 815"/>
                <a:gd name="T51" fmla="*/ 899 h 911"/>
                <a:gd name="T52" fmla="*/ 746 w 815"/>
                <a:gd name="T53" fmla="*/ 890 h 911"/>
                <a:gd name="T54" fmla="*/ 763 w 815"/>
                <a:gd name="T55" fmla="*/ 878 h 911"/>
                <a:gd name="T56" fmla="*/ 779 w 815"/>
                <a:gd name="T57" fmla="*/ 864 h 911"/>
                <a:gd name="T58" fmla="*/ 791 w 815"/>
                <a:gd name="T59" fmla="*/ 848 h 911"/>
                <a:gd name="T60" fmla="*/ 798 w 815"/>
                <a:gd name="T61" fmla="*/ 835 h 911"/>
                <a:gd name="T62" fmla="*/ 665 w 815"/>
                <a:gd name="T63" fmla="*/ 835 h 911"/>
                <a:gd name="T64" fmla="*/ 649 w 815"/>
                <a:gd name="T65" fmla="*/ 830 h 911"/>
                <a:gd name="T66" fmla="*/ 108 w 815"/>
                <a:gd name="T67" fmla="*/ 511 h 911"/>
                <a:gd name="T68" fmla="*/ 94 w 815"/>
                <a:gd name="T69" fmla="*/ 497 h 911"/>
                <a:gd name="T70" fmla="*/ 85 w 815"/>
                <a:gd name="T71" fmla="*/ 481 h 911"/>
                <a:gd name="T72" fmla="*/ 81 w 815"/>
                <a:gd name="T73" fmla="*/ 462 h 911"/>
                <a:gd name="T74" fmla="*/ 82 w 815"/>
                <a:gd name="T75" fmla="*/ 442 h 911"/>
                <a:gd name="T76" fmla="*/ 88 w 815"/>
                <a:gd name="T77" fmla="*/ 424 h 911"/>
                <a:gd name="T78" fmla="*/ 100 w 815"/>
                <a:gd name="T79" fmla="*/ 409 h 911"/>
                <a:gd name="T80" fmla="*/ 644 w 815"/>
                <a:gd name="T81" fmla="*/ 97 h 911"/>
                <a:gd name="T82" fmla="*/ 659 w 815"/>
                <a:gd name="T83" fmla="*/ 86 h 911"/>
                <a:gd name="T84" fmla="*/ 675 w 815"/>
                <a:gd name="T85" fmla="*/ 82 h 911"/>
                <a:gd name="T86" fmla="*/ 799 w 815"/>
                <a:gd name="T87" fmla="*/ 82 h 911"/>
                <a:gd name="T88" fmla="*/ 789 w 815"/>
                <a:gd name="T89" fmla="*/ 65 h 911"/>
                <a:gd name="T90" fmla="*/ 776 w 815"/>
                <a:gd name="T91" fmla="*/ 48 h 911"/>
                <a:gd name="T92" fmla="*/ 760 w 815"/>
                <a:gd name="T93" fmla="*/ 33 h 911"/>
                <a:gd name="T94" fmla="*/ 742 w 815"/>
                <a:gd name="T95" fmla="*/ 20 h 911"/>
                <a:gd name="T96" fmla="*/ 722 w 815"/>
                <a:gd name="T97" fmla="*/ 10 h 911"/>
                <a:gd name="T98" fmla="*/ 700 w 815"/>
                <a:gd name="T99" fmla="*/ 3 h 911"/>
                <a:gd name="T100" fmla="*/ 676 w 815"/>
                <a:gd name="T101" fmla="*/ 0 h 911"/>
                <a:gd name="T102" fmla="*/ 668 w 815"/>
                <a:gd name="T103" fmla="*/ 0 h 9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815" h="911">
                  <a:moveTo>
                    <a:pt x="668" y="0"/>
                  </a:moveTo>
                  <a:lnTo>
                    <a:pt x="649" y="2"/>
                  </a:lnTo>
                  <a:lnTo>
                    <a:pt x="630" y="8"/>
                  </a:lnTo>
                  <a:lnTo>
                    <a:pt x="611" y="16"/>
                  </a:lnTo>
                  <a:lnTo>
                    <a:pt x="72" y="328"/>
                  </a:lnTo>
                  <a:lnTo>
                    <a:pt x="54" y="339"/>
                  </a:lnTo>
                  <a:lnTo>
                    <a:pt x="39" y="352"/>
                  </a:lnTo>
                  <a:lnTo>
                    <a:pt x="26" y="368"/>
                  </a:lnTo>
                  <a:lnTo>
                    <a:pt x="15" y="385"/>
                  </a:lnTo>
                  <a:lnTo>
                    <a:pt x="8" y="404"/>
                  </a:lnTo>
                  <a:lnTo>
                    <a:pt x="2" y="425"/>
                  </a:lnTo>
                  <a:lnTo>
                    <a:pt x="0" y="448"/>
                  </a:lnTo>
                  <a:lnTo>
                    <a:pt x="1" y="471"/>
                  </a:lnTo>
                  <a:lnTo>
                    <a:pt x="4" y="493"/>
                  </a:lnTo>
                  <a:lnTo>
                    <a:pt x="10" y="514"/>
                  </a:lnTo>
                  <a:lnTo>
                    <a:pt x="19" y="533"/>
                  </a:lnTo>
                  <a:lnTo>
                    <a:pt x="29" y="549"/>
                  </a:lnTo>
                  <a:lnTo>
                    <a:pt x="43" y="564"/>
                  </a:lnTo>
                  <a:lnTo>
                    <a:pt x="59" y="576"/>
                  </a:lnTo>
                  <a:lnTo>
                    <a:pt x="595" y="888"/>
                  </a:lnTo>
                  <a:lnTo>
                    <a:pt x="614" y="897"/>
                  </a:lnTo>
                  <a:lnTo>
                    <a:pt x="633" y="905"/>
                  </a:lnTo>
                  <a:lnTo>
                    <a:pt x="652" y="911"/>
                  </a:lnTo>
                  <a:lnTo>
                    <a:pt x="679" y="910"/>
                  </a:lnTo>
                  <a:lnTo>
                    <a:pt x="703" y="906"/>
                  </a:lnTo>
                  <a:lnTo>
                    <a:pt x="726" y="899"/>
                  </a:lnTo>
                  <a:lnTo>
                    <a:pt x="746" y="890"/>
                  </a:lnTo>
                  <a:lnTo>
                    <a:pt x="763" y="878"/>
                  </a:lnTo>
                  <a:lnTo>
                    <a:pt x="779" y="864"/>
                  </a:lnTo>
                  <a:lnTo>
                    <a:pt x="791" y="848"/>
                  </a:lnTo>
                  <a:lnTo>
                    <a:pt x="798" y="835"/>
                  </a:lnTo>
                  <a:lnTo>
                    <a:pt x="665" y="835"/>
                  </a:lnTo>
                  <a:lnTo>
                    <a:pt x="649" y="830"/>
                  </a:lnTo>
                  <a:lnTo>
                    <a:pt x="108" y="511"/>
                  </a:lnTo>
                  <a:lnTo>
                    <a:pt x="94" y="497"/>
                  </a:lnTo>
                  <a:lnTo>
                    <a:pt x="85" y="481"/>
                  </a:lnTo>
                  <a:lnTo>
                    <a:pt x="81" y="462"/>
                  </a:lnTo>
                  <a:lnTo>
                    <a:pt x="82" y="442"/>
                  </a:lnTo>
                  <a:lnTo>
                    <a:pt x="88" y="424"/>
                  </a:lnTo>
                  <a:lnTo>
                    <a:pt x="100" y="409"/>
                  </a:lnTo>
                  <a:lnTo>
                    <a:pt x="644" y="97"/>
                  </a:lnTo>
                  <a:lnTo>
                    <a:pt x="659" y="86"/>
                  </a:lnTo>
                  <a:lnTo>
                    <a:pt x="675" y="82"/>
                  </a:lnTo>
                  <a:lnTo>
                    <a:pt x="799" y="82"/>
                  </a:lnTo>
                  <a:lnTo>
                    <a:pt x="789" y="65"/>
                  </a:lnTo>
                  <a:lnTo>
                    <a:pt x="776" y="48"/>
                  </a:lnTo>
                  <a:lnTo>
                    <a:pt x="760" y="33"/>
                  </a:lnTo>
                  <a:lnTo>
                    <a:pt x="742" y="20"/>
                  </a:lnTo>
                  <a:lnTo>
                    <a:pt x="722" y="10"/>
                  </a:lnTo>
                  <a:lnTo>
                    <a:pt x="700" y="3"/>
                  </a:lnTo>
                  <a:lnTo>
                    <a:pt x="676" y="0"/>
                  </a:lnTo>
                  <a:lnTo>
                    <a:pt x="668" y="0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/>
            </a:p>
          </p:txBody>
        </p:sp>
        <p:sp>
          <p:nvSpPr>
            <p:cNvPr id="11" name="Freeform 8"/>
            <p:cNvSpPr>
              <a:spLocks/>
            </p:cNvSpPr>
            <p:nvPr/>
          </p:nvSpPr>
          <p:spPr bwMode="auto">
            <a:xfrm>
              <a:off x="13017" y="8932"/>
              <a:ext cx="815" cy="911"/>
            </a:xfrm>
            <a:custGeom>
              <a:avLst/>
              <a:gdLst>
                <a:gd name="T0" fmla="*/ 799 w 815"/>
                <a:gd name="T1" fmla="*/ 82 h 911"/>
                <a:gd name="T2" fmla="*/ 675 w 815"/>
                <a:gd name="T3" fmla="*/ 82 h 911"/>
                <a:gd name="T4" fmla="*/ 692 w 815"/>
                <a:gd name="T5" fmla="*/ 84 h 911"/>
                <a:gd name="T6" fmla="*/ 708 w 815"/>
                <a:gd name="T7" fmla="*/ 90 h 911"/>
                <a:gd name="T8" fmla="*/ 722 w 815"/>
                <a:gd name="T9" fmla="*/ 101 h 911"/>
                <a:gd name="T10" fmla="*/ 732 w 815"/>
                <a:gd name="T11" fmla="*/ 115 h 911"/>
                <a:gd name="T12" fmla="*/ 739 w 815"/>
                <a:gd name="T13" fmla="*/ 131 h 911"/>
                <a:gd name="T14" fmla="*/ 740 w 815"/>
                <a:gd name="T15" fmla="*/ 197 h 911"/>
                <a:gd name="T16" fmla="*/ 740 w 815"/>
                <a:gd name="T17" fmla="*/ 230 h 911"/>
                <a:gd name="T18" fmla="*/ 740 w 815"/>
                <a:gd name="T19" fmla="*/ 295 h 911"/>
                <a:gd name="T20" fmla="*/ 741 w 815"/>
                <a:gd name="T21" fmla="*/ 352 h 911"/>
                <a:gd name="T22" fmla="*/ 741 w 815"/>
                <a:gd name="T23" fmla="*/ 404 h 911"/>
                <a:gd name="T24" fmla="*/ 741 w 815"/>
                <a:gd name="T25" fmla="*/ 481 h 911"/>
                <a:gd name="T26" fmla="*/ 741 w 815"/>
                <a:gd name="T27" fmla="*/ 767 h 911"/>
                <a:gd name="T28" fmla="*/ 738 w 815"/>
                <a:gd name="T29" fmla="*/ 786 h 911"/>
                <a:gd name="T30" fmla="*/ 729 w 815"/>
                <a:gd name="T31" fmla="*/ 803 h 911"/>
                <a:gd name="T32" fmla="*/ 716 w 815"/>
                <a:gd name="T33" fmla="*/ 817 h 911"/>
                <a:gd name="T34" fmla="*/ 700 w 815"/>
                <a:gd name="T35" fmla="*/ 828 h 911"/>
                <a:gd name="T36" fmla="*/ 683 w 815"/>
                <a:gd name="T37" fmla="*/ 834 h 911"/>
                <a:gd name="T38" fmla="*/ 665 w 815"/>
                <a:gd name="T39" fmla="*/ 835 h 911"/>
                <a:gd name="T40" fmla="*/ 798 w 815"/>
                <a:gd name="T41" fmla="*/ 835 h 911"/>
                <a:gd name="T42" fmla="*/ 801 w 815"/>
                <a:gd name="T43" fmla="*/ 830 h 911"/>
                <a:gd name="T44" fmla="*/ 808 w 815"/>
                <a:gd name="T45" fmla="*/ 810 h 911"/>
                <a:gd name="T46" fmla="*/ 813 w 815"/>
                <a:gd name="T47" fmla="*/ 789 h 911"/>
                <a:gd name="T48" fmla="*/ 814 w 815"/>
                <a:gd name="T49" fmla="*/ 424 h 911"/>
                <a:gd name="T50" fmla="*/ 814 w 815"/>
                <a:gd name="T51" fmla="*/ 295 h 911"/>
                <a:gd name="T52" fmla="*/ 814 w 815"/>
                <a:gd name="T53" fmla="*/ 145 h 911"/>
                <a:gd name="T54" fmla="*/ 813 w 815"/>
                <a:gd name="T55" fmla="*/ 124 h 911"/>
                <a:gd name="T56" fmla="*/ 808 w 815"/>
                <a:gd name="T57" fmla="*/ 104 h 911"/>
                <a:gd name="T58" fmla="*/ 800 w 815"/>
                <a:gd name="T59" fmla="*/ 84 h 911"/>
                <a:gd name="T60" fmla="*/ 799 w 815"/>
                <a:gd name="T61" fmla="*/ 82 h 9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815" h="911">
                  <a:moveTo>
                    <a:pt x="799" y="82"/>
                  </a:moveTo>
                  <a:lnTo>
                    <a:pt x="675" y="82"/>
                  </a:lnTo>
                  <a:lnTo>
                    <a:pt x="692" y="84"/>
                  </a:lnTo>
                  <a:lnTo>
                    <a:pt x="708" y="90"/>
                  </a:lnTo>
                  <a:lnTo>
                    <a:pt x="722" y="101"/>
                  </a:lnTo>
                  <a:lnTo>
                    <a:pt x="732" y="115"/>
                  </a:lnTo>
                  <a:lnTo>
                    <a:pt x="739" y="131"/>
                  </a:lnTo>
                  <a:lnTo>
                    <a:pt x="740" y="197"/>
                  </a:lnTo>
                  <a:lnTo>
                    <a:pt x="740" y="230"/>
                  </a:lnTo>
                  <a:lnTo>
                    <a:pt x="740" y="295"/>
                  </a:lnTo>
                  <a:lnTo>
                    <a:pt x="741" y="352"/>
                  </a:lnTo>
                  <a:lnTo>
                    <a:pt x="741" y="404"/>
                  </a:lnTo>
                  <a:lnTo>
                    <a:pt x="741" y="481"/>
                  </a:lnTo>
                  <a:lnTo>
                    <a:pt x="741" y="767"/>
                  </a:lnTo>
                  <a:lnTo>
                    <a:pt x="738" y="786"/>
                  </a:lnTo>
                  <a:lnTo>
                    <a:pt x="729" y="803"/>
                  </a:lnTo>
                  <a:lnTo>
                    <a:pt x="716" y="817"/>
                  </a:lnTo>
                  <a:lnTo>
                    <a:pt x="700" y="828"/>
                  </a:lnTo>
                  <a:lnTo>
                    <a:pt x="683" y="834"/>
                  </a:lnTo>
                  <a:lnTo>
                    <a:pt x="665" y="835"/>
                  </a:lnTo>
                  <a:lnTo>
                    <a:pt x="798" y="835"/>
                  </a:lnTo>
                  <a:lnTo>
                    <a:pt x="801" y="830"/>
                  </a:lnTo>
                  <a:lnTo>
                    <a:pt x="808" y="810"/>
                  </a:lnTo>
                  <a:lnTo>
                    <a:pt x="813" y="789"/>
                  </a:lnTo>
                  <a:lnTo>
                    <a:pt x="814" y="424"/>
                  </a:lnTo>
                  <a:lnTo>
                    <a:pt x="814" y="295"/>
                  </a:lnTo>
                  <a:lnTo>
                    <a:pt x="814" y="145"/>
                  </a:lnTo>
                  <a:lnTo>
                    <a:pt x="813" y="124"/>
                  </a:lnTo>
                  <a:lnTo>
                    <a:pt x="808" y="104"/>
                  </a:lnTo>
                  <a:lnTo>
                    <a:pt x="800" y="84"/>
                  </a:lnTo>
                  <a:lnTo>
                    <a:pt x="799" y="82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/>
            </a:p>
          </p:txBody>
        </p:sp>
      </p:grpSp>
      <p:sp>
        <p:nvSpPr>
          <p:cNvPr id="12" name="Freeform 9"/>
          <p:cNvSpPr>
            <a:spLocks/>
          </p:cNvSpPr>
          <p:nvPr/>
        </p:nvSpPr>
        <p:spPr bwMode="auto">
          <a:xfrm>
            <a:off x="4877700" y="2803107"/>
            <a:ext cx="12700" cy="1431925"/>
          </a:xfrm>
          <a:custGeom>
            <a:avLst/>
            <a:gdLst>
              <a:gd name="T0" fmla="*/ 0 w 20"/>
              <a:gd name="T1" fmla="*/ 0 h 2254"/>
              <a:gd name="T2" fmla="*/ 0 w 20"/>
              <a:gd name="T3" fmla="*/ 2254 h 2254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20" h="2254">
                <a:moveTo>
                  <a:pt x="0" y="0"/>
                </a:moveTo>
                <a:lnTo>
                  <a:pt x="0" y="2254"/>
                </a:lnTo>
              </a:path>
            </a:pathLst>
          </a:custGeom>
          <a:noFill/>
          <a:ln w="38100">
            <a:solidFill>
              <a:srgbClr val="3FAB3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bg-BG"/>
          </a:p>
        </p:txBody>
      </p:sp>
      <p:sp>
        <p:nvSpPr>
          <p:cNvPr id="13" name="Freeform 10"/>
          <p:cNvSpPr>
            <a:spLocks/>
          </p:cNvSpPr>
          <p:nvPr/>
        </p:nvSpPr>
        <p:spPr bwMode="auto">
          <a:xfrm>
            <a:off x="0" y="0"/>
            <a:ext cx="3392905" cy="3537284"/>
          </a:xfrm>
          <a:custGeom>
            <a:avLst/>
            <a:gdLst>
              <a:gd name="T0" fmla="*/ 3241 w 4941"/>
              <a:gd name="T1" fmla="*/ 0 h 4550"/>
              <a:gd name="T2" fmla="*/ 0 w 4941"/>
              <a:gd name="T3" fmla="*/ 0 h 4550"/>
              <a:gd name="T4" fmla="*/ 0 w 4941"/>
              <a:gd name="T5" fmla="*/ 4550 h 4550"/>
              <a:gd name="T6" fmla="*/ 4629 w 4941"/>
              <a:gd name="T7" fmla="*/ 1887 h 4550"/>
              <a:gd name="T8" fmla="*/ 4688 w 4941"/>
              <a:gd name="T9" fmla="*/ 1849 h 4550"/>
              <a:gd name="T10" fmla="*/ 4741 w 4941"/>
              <a:gd name="T11" fmla="*/ 1807 h 4550"/>
              <a:gd name="T12" fmla="*/ 4788 w 4941"/>
              <a:gd name="T13" fmla="*/ 1760 h 4550"/>
              <a:gd name="T14" fmla="*/ 4828 w 4941"/>
              <a:gd name="T15" fmla="*/ 1709 h 4550"/>
              <a:gd name="T16" fmla="*/ 4863 w 4941"/>
              <a:gd name="T17" fmla="*/ 1655 h 4550"/>
              <a:gd name="T18" fmla="*/ 4891 w 4941"/>
              <a:gd name="T19" fmla="*/ 1598 h 4550"/>
              <a:gd name="T20" fmla="*/ 4913 w 4941"/>
              <a:gd name="T21" fmla="*/ 1539 h 4550"/>
              <a:gd name="T22" fmla="*/ 4928 w 4941"/>
              <a:gd name="T23" fmla="*/ 1478 h 4550"/>
              <a:gd name="T24" fmla="*/ 4938 w 4941"/>
              <a:gd name="T25" fmla="*/ 1415 h 4550"/>
              <a:gd name="T26" fmla="*/ 4941 w 4941"/>
              <a:gd name="T27" fmla="*/ 1352 h 4550"/>
              <a:gd name="T28" fmla="*/ 4938 w 4941"/>
              <a:gd name="T29" fmla="*/ 1289 h 4550"/>
              <a:gd name="T30" fmla="*/ 4928 w 4941"/>
              <a:gd name="T31" fmla="*/ 1226 h 4550"/>
              <a:gd name="T32" fmla="*/ 4913 w 4941"/>
              <a:gd name="T33" fmla="*/ 1164 h 4550"/>
              <a:gd name="T34" fmla="*/ 4891 w 4941"/>
              <a:gd name="T35" fmla="*/ 1103 h 4550"/>
              <a:gd name="T36" fmla="*/ 4863 w 4941"/>
              <a:gd name="T37" fmla="*/ 1045 h 4550"/>
              <a:gd name="T38" fmla="*/ 4828 w 4941"/>
              <a:gd name="T39" fmla="*/ 988 h 4550"/>
              <a:gd name="T40" fmla="*/ 4788 w 4941"/>
              <a:gd name="T41" fmla="*/ 935 h 4550"/>
              <a:gd name="T42" fmla="*/ 4741 w 4941"/>
              <a:gd name="T43" fmla="*/ 885 h 4550"/>
              <a:gd name="T44" fmla="*/ 4688 w 4941"/>
              <a:gd name="T45" fmla="*/ 839 h 4550"/>
              <a:gd name="T46" fmla="*/ 4629 w 4941"/>
              <a:gd name="T47" fmla="*/ 798 h 4550"/>
              <a:gd name="T48" fmla="*/ 3241 w 4941"/>
              <a:gd name="T49" fmla="*/ 0 h 45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4941" h="4550">
                <a:moveTo>
                  <a:pt x="3241" y="0"/>
                </a:moveTo>
                <a:lnTo>
                  <a:pt x="0" y="0"/>
                </a:lnTo>
                <a:lnTo>
                  <a:pt x="0" y="4550"/>
                </a:lnTo>
                <a:lnTo>
                  <a:pt x="4629" y="1887"/>
                </a:lnTo>
                <a:lnTo>
                  <a:pt x="4688" y="1849"/>
                </a:lnTo>
                <a:lnTo>
                  <a:pt x="4741" y="1807"/>
                </a:lnTo>
                <a:lnTo>
                  <a:pt x="4788" y="1760"/>
                </a:lnTo>
                <a:lnTo>
                  <a:pt x="4828" y="1709"/>
                </a:lnTo>
                <a:lnTo>
                  <a:pt x="4863" y="1655"/>
                </a:lnTo>
                <a:lnTo>
                  <a:pt x="4891" y="1598"/>
                </a:lnTo>
                <a:lnTo>
                  <a:pt x="4913" y="1539"/>
                </a:lnTo>
                <a:lnTo>
                  <a:pt x="4928" y="1478"/>
                </a:lnTo>
                <a:lnTo>
                  <a:pt x="4938" y="1415"/>
                </a:lnTo>
                <a:lnTo>
                  <a:pt x="4941" y="1352"/>
                </a:lnTo>
                <a:lnTo>
                  <a:pt x="4938" y="1289"/>
                </a:lnTo>
                <a:lnTo>
                  <a:pt x="4928" y="1226"/>
                </a:lnTo>
                <a:lnTo>
                  <a:pt x="4913" y="1164"/>
                </a:lnTo>
                <a:lnTo>
                  <a:pt x="4891" y="1103"/>
                </a:lnTo>
                <a:lnTo>
                  <a:pt x="4863" y="1045"/>
                </a:lnTo>
                <a:lnTo>
                  <a:pt x="4828" y="988"/>
                </a:lnTo>
                <a:lnTo>
                  <a:pt x="4788" y="935"/>
                </a:lnTo>
                <a:lnTo>
                  <a:pt x="4741" y="885"/>
                </a:lnTo>
                <a:lnTo>
                  <a:pt x="4688" y="839"/>
                </a:lnTo>
                <a:lnTo>
                  <a:pt x="4629" y="798"/>
                </a:lnTo>
                <a:lnTo>
                  <a:pt x="3241" y="0"/>
                </a:lnTo>
              </a:path>
            </a:pathLst>
          </a:custGeom>
          <a:solidFill>
            <a:srgbClr val="3FAB3C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bg-BG"/>
          </a:p>
        </p:txBody>
      </p:sp>
      <p:sp>
        <p:nvSpPr>
          <p:cNvPr id="20" name="Title 19"/>
          <p:cNvSpPr>
            <a:spLocks noGrp="1"/>
          </p:cNvSpPr>
          <p:nvPr>
            <p:ph type="title" hasCustomPrompt="1"/>
          </p:nvPr>
        </p:nvSpPr>
        <p:spPr>
          <a:xfrm>
            <a:off x="96253" y="2856287"/>
            <a:ext cx="4687782" cy="1325563"/>
          </a:xfrm>
        </p:spPr>
        <p:txBody>
          <a:bodyPr>
            <a:normAutofit/>
          </a:bodyPr>
          <a:lstStyle>
            <a:lvl1pPr marL="357187" indent="0" algn="r">
              <a:buFont typeface="Arial" panose="020B0604020202020204" pitchFamily="34" charset="0"/>
              <a:buNone/>
              <a:defRPr lang="bg-BG" sz="3600" b="1" smtClean="0">
                <a:solidFill>
                  <a:srgbClr val="3FAB3C"/>
                </a:solidFill>
                <a:effectLst/>
              </a:defRPr>
            </a:lvl1pPr>
          </a:lstStyle>
          <a:p>
            <a:r>
              <a:rPr lang="bg-BG" sz="2700" dirty="0">
                <a:solidFill>
                  <a:srgbClr val="09356B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THANK</a:t>
            </a:r>
            <a:r>
              <a:rPr lang="bg-BG" sz="2700" spc="35" dirty="0">
                <a:solidFill>
                  <a:srgbClr val="09356B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bg-BG" sz="2700" dirty="0">
                <a:solidFill>
                  <a:srgbClr val="09356B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YO</a:t>
            </a:r>
            <a:r>
              <a:rPr lang="bg-BG" sz="2700" spc="-10" dirty="0">
                <a:solidFill>
                  <a:srgbClr val="09356B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U</a:t>
            </a:r>
            <a:r>
              <a:rPr lang="bg-BG" sz="2700" dirty="0">
                <a:solidFill>
                  <a:srgbClr val="09356B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!</a:t>
            </a:r>
            <a:r>
              <a:rPr lang="bg-BG" sz="2700" spc="-610" dirty="0">
                <a:solidFill>
                  <a:srgbClr val="09356B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endParaRPr lang="bg-BG" dirty="0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3"/>
          </p:nvPr>
        </p:nvSpPr>
        <p:spPr>
          <a:xfrm>
            <a:off x="4916556" y="2855913"/>
            <a:ext cx="6437243" cy="1306512"/>
          </a:xfrm>
        </p:spPr>
        <p:txBody>
          <a:bodyPr anchor="ctr">
            <a:noAutofit/>
          </a:bodyPr>
          <a:lstStyle>
            <a:lvl1pPr marL="0" indent="0">
              <a:buFont typeface="Arial" panose="020B0604020202020204" pitchFamily="34" charset="0"/>
              <a:buNone/>
              <a:defRPr sz="2000">
                <a:solidFill>
                  <a:srgbClr val="004A8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266700" indent="0">
              <a:buNone/>
              <a:defRPr sz="1800">
                <a:solidFill>
                  <a:srgbClr val="004A8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539750" indent="0">
              <a:buNone/>
              <a:defRPr sz="1800">
                <a:solidFill>
                  <a:srgbClr val="004A8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806450" indent="0">
              <a:buNone/>
              <a:defRPr sz="1800">
                <a:solidFill>
                  <a:srgbClr val="004A8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071562" indent="0">
              <a:buNone/>
              <a:defRPr sz="1800">
                <a:solidFill>
                  <a:srgbClr val="004A8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15" name="TextBox 14"/>
          <p:cNvSpPr txBox="1"/>
          <p:nvPr userDrawn="1"/>
        </p:nvSpPr>
        <p:spPr>
          <a:xfrm rot="19608696">
            <a:off x="1523081" y="1590262"/>
            <a:ext cx="169719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chemeClr val="bg1"/>
                </a:solidFill>
              </a:rPr>
              <a:t>www.emic-bg.org</a:t>
            </a:r>
            <a:endParaRPr lang="bg-BG" sz="1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41676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ка на секц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571510"/>
            <a:ext cx="10515600" cy="2330634"/>
          </a:xfrm>
        </p:spPr>
        <p:txBody>
          <a:bodyPr anchor="b">
            <a:normAutofit/>
          </a:bodyPr>
          <a:lstStyle>
            <a:lvl1pPr marL="627063" indent="-627063">
              <a:buFontTx/>
              <a:buBlip>
                <a:blip r:embed="rId2"/>
              </a:buBlip>
              <a:defRPr sz="4400">
                <a:solidFill>
                  <a:srgbClr val="004A87"/>
                </a:solidFill>
              </a:defRPr>
            </a:lvl1pPr>
          </a:lstStyle>
          <a:p>
            <a:r>
              <a:rPr lang="bg-BG"/>
              <a:t>Редакт. стил загл. образец</a:t>
            </a:r>
            <a:endParaRPr lang="bg-BG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8558" y="4040366"/>
            <a:ext cx="9858892" cy="1911055"/>
          </a:xfrm>
        </p:spPr>
        <p:txBody>
          <a:bodyPr/>
          <a:lstStyle>
            <a:lvl1pPr marL="0" indent="0">
              <a:buNone/>
              <a:defRPr sz="2400">
                <a:solidFill>
                  <a:srgbClr val="3FAB3C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A2EB5-1EC5-48AC-BDC2-A81CE6DB2517}" type="datetimeFigureOut">
              <a:rPr lang="bg-BG" smtClean="0"/>
              <a:t>2019-4-24</a:t>
            </a:fld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0081F-61ED-4F6D-A7CC-0D6C56D16DE1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1282579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съдъ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Редакт. стил загл. образец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A2EB5-1EC5-48AC-BDC2-A81CE6DB2517}" type="datetimeFigureOut">
              <a:rPr lang="bg-BG" smtClean="0"/>
              <a:t>2019-4-24</a:t>
            </a:fld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0081F-61ED-4F6D-A7CC-0D6C56D16DE1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9281601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4236"/>
            <a:ext cx="12192000" cy="1325563"/>
          </a:xfrm>
        </p:spPr>
        <p:txBody>
          <a:bodyPr/>
          <a:lstStyle/>
          <a:p>
            <a:r>
              <a:rPr lang="bg-BG"/>
              <a:t>Редакт. стил загл. образец</a:t>
            </a:r>
            <a:endParaRPr lang="bg-BG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447237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04A87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271149"/>
            <a:ext cx="5157787" cy="3684588"/>
          </a:xfrm>
        </p:spPr>
        <p:txBody>
          <a:bodyPr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447237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04A87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271149"/>
            <a:ext cx="5183188" cy="3684588"/>
          </a:xfrm>
        </p:spPr>
        <p:txBody>
          <a:bodyPr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A2EB5-1EC5-48AC-BDC2-A81CE6DB2517}" type="datetimeFigureOut">
              <a:rPr lang="bg-BG" smtClean="0"/>
              <a:t>2019-4-24</a:t>
            </a:fld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0081F-61ED-4F6D-A7CC-0D6C56D16DE1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2797132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заглав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Редакт. стил загл. образец</a:t>
            </a:r>
            <a:endParaRPr lang="bg-BG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A2EB5-1EC5-48AC-BDC2-A81CE6DB2517}" type="datetimeFigureOut">
              <a:rPr lang="bg-BG" smtClean="0"/>
              <a:t>2019-4-24</a:t>
            </a:fld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0081F-61ED-4F6D-A7CC-0D6C56D16DE1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366653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ъдържание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-1"/>
            <a:ext cx="12192000" cy="13255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96" y="457200"/>
            <a:ext cx="4251030" cy="1600200"/>
          </a:xfrm>
        </p:spPr>
        <p:txBody>
          <a:bodyPr anchor="b">
            <a:normAutofit/>
          </a:bodyPr>
          <a:lstStyle>
            <a:lvl1pPr marL="361950" indent="-361950">
              <a:defRPr sz="2800">
                <a:solidFill>
                  <a:srgbClr val="004A87"/>
                </a:solidFill>
              </a:defRPr>
            </a:lvl1pPr>
          </a:lstStyle>
          <a:p>
            <a:r>
              <a:rPr lang="bg-BG"/>
              <a:t>Редакт. стил загл. образец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7" y="457201"/>
            <a:ext cx="6491361" cy="540385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bg-BG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996" y="2057400"/>
            <a:ext cx="425103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A2EB5-1EC5-48AC-BDC2-A81CE6DB2517}" type="datetimeFigureOut">
              <a:rPr lang="bg-BG" smtClean="0"/>
              <a:t>2019-4-24</a:t>
            </a:fld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0081F-61ED-4F6D-A7CC-0D6C56D16DE1}" type="slidenum">
              <a:rPr lang="bg-BG" smtClean="0"/>
              <a:t>‹#›</a:t>
            </a:fld>
            <a:endParaRPr lang="bg-BG"/>
          </a:p>
        </p:txBody>
      </p:sp>
      <p:sp>
        <p:nvSpPr>
          <p:cNvPr id="9" name="TextBox 8"/>
          <p:cNvSpPr txBox="1"/>
          <p:nvPr userDrawn="1"/>
        </p:nvSpPr>
        <p:spPr>
          <a:xfrm>
            <a:off x="9606908" y="6400801"/>
            <a:ext cx="169719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rgbClr val="004A87"/>
                </a:solidFill>
              </a:rPr>
              <a:t>www.emic-bg.org</a:t>
            </a:r>
            <a:endParaRPr lang="bg-BG" sz="1600" b="1" dirty="0">
              <a:solidFill>
                <a:srgbClr val="004A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89628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2"/>
          <p:cNvSpPr>
            <a:spLocks/>
          </p:cNvSpPr>
          <p:nvPr/>
        </p:nvSpPr>
        <p:spPr bwMode="auto">
          <a:xfrm>
            <a:off x="11091862" y="5287335"/>
            <a:ext cx="1100138" cy="1419225"/>
          </a:xfrm>
          <a:custGeom>
            <a:avLst/>
            <a:gdLst>
              <a:gd name="T0" fmla="*/ 1732 w 1732"/>
              <a:gd name="T1" fmla="*/ 0 h 2236"/>
              <a:gd name="T2" fmla="*/ 103 w 1732"/>
              <a:gd name="T3" fmla="*/ 937 h 2236"/>
              <a:gd name="T4" fmla="*/ 83 w 1732"/>
              <a:gd name="T5" fmla="*/ 951 h 2236"/>
              <a:gd name="T6" fmla="*/ 66 w 1732"/>
              <a:gd name="T7" fmla="*/ 966 h 2236"/>
              <a:gd name="T8" fmla="*/ 50 w 1732"/>
              <a:gd name="T9" fmla="*/ 982 h 2236"/>
              <a:gd name="T10" fmla="*/ 37 w 1732"/>
              <a:gd name="T11" fmla="*/ 1000 h 2236"/>
              <a:gd name="T12" fmla="*/ 25 w 1732"/>
              <a:gd name="T13" fmla="*/ 1019 h 2236"/>
              <a:gd name="T14" fmla="*/ 16 w 1732"/>
              <a:gd name="T15" fmla="*/ 1038 h 2236"/>
              <a:gd name="T16" fmla="*/ 9 w 1732"/>
              <a:gd name="T17" fmla="*/ 1058 h 2236"/>
              <a:gd name="T18" fmla="*/ 4 w 1732"/>
              <a:gd name="T19" fmla="*/ 1079 h 2236"/>
              <a:gd name="T20" fmla="*/ 1 w 1732"/>
              <a:gd name="T21" fmla="*/ 1100 h 2236"/>
              <a:gd name="T22" fmla="*/ 0 w 1732"/>
              <a:gd name="T23" fmla="*/ 1121 h 2236"/>
              <a:gd name="T24" fmla="*/ 1 w 1732"/>
              <a:gd name="T25" fmla="*/ 1142 h 2236"/>
              <a:gd name="T26" fmla="*/ 4 w 1732"/>
              <a:gd name="T27" fmla="*/ 1162 h 2236"/>
              <a:gd name="T28" fmla="*/ 9 w 1732"/>
              <a:gd name="T29" fmla="*/ 1183 h 2236"/>
              <a:gd name="T30" fmla="*/ 16 w 1732"/>
              <a:gd name="T31" fmla="*/ 1202 h 2236"/>
              <a:gd name="T32" fmla="*/ 25 w 1732"/>
              <a:gd name="T33" fmla="*/ 1221 h 2236"/>
              <a:gd name="T34" fmla="*/ 37 w 1732"/>
              <a:gd name="T35" fmla="*/ 1239 h 2236"/>
              <a:gd name="T36" fmla="*/ 50 w 1732"/>
              <a:gd name="T37" fmla="*/ 1256 h 2236"/>
              <a:gd name="T38" fmla="*/ 66 w 1732"/>
              <a:gd name="T39" fmla="*/ 1272 h 2236"/>
              <a:gd name="T40" fmla="*/ 83 w 1732"/>
              <a:gd name="T41" fmla="*/ 1286 h 2236"/>
              <a:gd name="T42" fmla="*/ 103 w 1732"/>
              <a:gd name="T43" fmla="*/ 1298 h 2236"/>
              <a:gd name="T44" fmla="*/ 1732 w 1732"/>
              <a:gd name="T45" fmla="*/ 2235 h 2236"/>
              <a:gd name="T46" fmla="*/ 1732 w 1732"/>
              <a:gd name="T47" fmla="*/ 0 h 22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1732" h="2236">
                <a:moveTo>
                  <a:pt x="1732" y="0"/>
                </a:moveTo>
                <a:lnTo>
                  <a:pt x="103" y="937"/>
                </a:lnTo>
                <a:lnTo>
                  <a:pt x="83" y="951"/>
                </a:lnTo>
                <a:lnTo>
                  <a:pt x="66" y="966"/>
                </a:lnTo>
                <a:lnTo>
                  <a:pt x="50" y="982"/>
                </a:lnTo>
                <a:lnTo>
                  <a:pt x="37" y="1000"/>
                </a:lnTo>
                <a:lnTo>
                  <a:pt x="25" y="1019"/>
                </a:lnTo>
                <a:lnTo>
                  <a:pt x="16" y="1038"/>
                </a:lnTo>
                <a:lnTo>
                  <a:pt x="9" y="1058"/>
                </a:lnTo>
                <a:lnTo>
                  <a:pt x="4" y="1079"/>
                </a:lnTo>
                <a:lnTo>
                  <a:pt x="1" y="1100"/>
                </a:lnTo>
                <a:lnTo>
                  <a:pt x="0" y="1121"/>
                </a:lnTo>
                <a:lnTo>
                  <a:pt x="1" y="1142"/>
                </a:lnTo>
                <a:lnTo>
                  <a:pt x="4" y="1162"/>
                </a:lnTo>
                <a:lnTo>
                  <a:pt x="9" y="1183"/>
                </a:lnTo>
                <a:lnTo>
                  <a:pt x="16" y="1202"/>
                </a:lnTo>
                <a:lnTo>
                  <a:pt x="25" y="1221"/>
                </a:lnTo>
                <a:lnTo>
                  <a:pt x="37" y="1239"/>
                </a:lnTo>
                <a:lnTo>
                  <a:pt x="50" y="1256"/>
                </a:lnTo>
                <a:lnTo>
                  <a:pt x="66" y="1272"/>
                </a:lnTo>
                <a:lnTo>
                  <a:pt x="83" y="1286"/>
                </a:lnTo>
                <a:lnTo>
                  <a:pt x="103" y="1298"/>
                </a:lnTo>
                <a:lnTo>
                  <a:pt x="1732" y="2235"/>
                </a:lnTo>
                <a:lnTo>
                  <a:pt x="1732" y="0"/>
                </a:lnTo>
              </a:path>
            </a:pathLst>
          </a:custGeom>
          <a:solidFill>
            <a:srgbClr val="004A87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bg-BG"/>
          </a:p>
        </p:txBody>
      </p:sp>
      <p:sp>
        <p:nvSpPr>
          <p:cNvPr id="16" name="Rectangle 15"/>
          <p:cNvSpPr/>
          <p:nvPr/>
        </p:nvSpPr>
        <p:spPr>
          <a:xfrm>
            <a:off x="0" y="-1"/>
            <a:ext cx="12192000" cy="1325563"/>
          </a:xfrm>
          <a:prstGeom prst="rect">
            <a:avLst/>
          </a:prstGeom>
          <a:solidFill>
            <a:srgbClr val="3FAB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bg-BG"/>
              <a:t>Редакт. стил загл. образец</a:t>
            </a:r>
            <a:endParaRPr lang="bg-BG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245403" y="6356350"/>
            <a:ext cx="11341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2A2EB5-1EC5-48AC-BDC2-A81CE6DB2517}" type="datetimeFigureOut">
              <a:rPr lang="bg-BG" smtClean="0"/>
              <a:t>2019-4-24</a:t>
            </a:fld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16978" y="6356350"/>
            <a:ext cx="40005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40081F-61ED-4F6D-A7CC-0D6C56D16DE1}" type="slidenum">
              <a:rPr lang="bg-BG" smtClean="0"/>
              <a:t>‹#›</a:t>
            </a:fld>
            <a:endParaRPr lang="bg-BG"/>
          </a:p>
        </p:txBody>
      </p:sp>
      <p:grpSp>
        <p:nvGrpSpPr>
          <p:cNvPr id="10" name="Group 3"/>
          <p:cNvGrpSpPr>
            <a:grpSpLocks/>
          </p:cNvGrpSpPr>
          <p:nvPr/>
        </p:nvGrpSpPr>
        <p:grpSpPr bwMode="auto">
          <a:xfrm>
            <a:off x="11314112" y="6062035"/>
            <a:ext cx="517525" cy="577850"/>
            <a:chOff x="13017" y="8932"/>
            <a:chExt cx="815" cy="911"/>
          </a:xfrm>
          <a:solidFill>
            <a:srgbClr val="3FAB3C"/>
          </a:solidFill>
        </p:grpSpPr>
        <p:sp>
          <p:nvSpPr>
            <p:cNvPr id="11" name="Freeform 4"/>
            <p:cNvSpPr>
              <a:spLocks/>
            </p:cNvSpPr>
            <p:nvPr/>
          </p:nvSpPr>
          <p:spPr bwMode="auto">
            <a:xfrm>
              <a:off x="13017" y="8932"/>
              <a:ext cx="815" cy="911"/>
            </a:xfrm>
            <a:custGeom>
              <a:avLst/>
              <a:gdLst>
                <a:gd name="T0" fmla="*/ 668 w 815"/>
                <a:gd name="T1" fmla="*/ 0 h 911"/>
                <a:gd name="T2" fmla="*/ 649 w 815"/>
                <a:gd name="T3" fmla="*/ 2 h 911"/>
                <a:gd name="T4" fmla="*/ 630 w 815"/>
                <a:gd name="T5" fmla="*/ 8 h 911"/>
                <a:gd name="T6" fmla="*/ 611 w 815"/>
                <a:gd name="T7" fmla="*/ 16 h 911"/>
                <a:gd name="T8" fmla="*/ 72 w 815"/>
                <a:gd name="T9" fmla="*/ 328 h 911"/>
                <a:gd name="T10" fmla="*/ 54 w 815"/>
                <a:gd name="T11" fmla="*/ 339 h 911"/>
                <a:gd name="T12" fmla="*/ 39 w 815"/>
                <a:gd name="T13" fmla="*/ 352 h 911"/>
                <a:gd name="T14" fmla="*/ 26 w 815"/>
                <a:gd name="T15" fmla="*/ 368 h 911"/>
                <a:gd name="T16" fmla="*/ 15 w 815"/>
                <a:gd name="T17" fmla="*/ 385 h 911"/>
                <a:gd name="T18" fmla="*/ 8 w 815"/>
                <a:gd name="T19" fmla="*/ 404 h 911"/>
                <a:gd name="T20" fmla="*/ 2 w 815"/>
                <a:gd name="T21" fmla="*/ 425 h 911"/>
                <a:gd name="T22" fmla="*/ 0 w 815"/>
                <a:gd name="T23" fmla="*/ 448 h 911"/>
                <a:gd name="T24" fmla="*/ 1 w 815"/>
                <a:gd name="T25" fmla="*/ 471 h 911"/>
                <a:gd name="T26" fmla="*/ 4 w 815"/>
                <a:gd name="T27" fmla="*/ 493 h 911"/>
                <a:gd name="T28" fmla="*/ 10 w 815"/>
                <a:gd name="T29" fmla="*/ 514 h 911"/>
                <a:gd name="T30" fmla="*/ 19 w 815"/>
                <a:gd name="T31" fmla="*/ 533 h 911"/>
                <a:gd name="T32" fmla="*/ 29 w 815"/>
                <a:gd name="T33" fmla="*/ 549 h 911"/>
                <a:gd name="T34" fmla="*/ 43 w 815"/>
                <a:gd name="T35" fmla="*/ 564 h 911"/>
                <a:gd name="T36" fmla="*/ 59 w 815"/>
                <a:gd name="T37" fmla="*/ 576 h 911"/>
                <a:gd name="T38" fmla="*/ 595 w 815"/>
                <a:gd name="T39" fmla="*/ 888 h 911"/>
                <a:gd name="T40" fmla="*/ 614 w 815"/>
                <a:gd name="T41" fmla="*/ 897 h 911"/>
                <a:gd name="T42" fmla="*/ 633 w 815"/>
                <a:gd name="T43" fmla="*/ 905 h 911"/>
                <a:gd name="T44" fmla="*/ 652 w 815"/>
                <a:gd name="T45" fmla="*/ 911 h 911"/>
                <a:gd name="T46" fmla="*/ 679 w 815"/>
                <a:gd name="T47" fmla="*/ 910 h 911"/>
                <a:gd name="T48" fmla="*/ 703 w 815"/>
                <a:gd name="T49" fmla="*/ 906 h 911"/>
                <a:gd name="T50" fmla="*/ 726 w 815"/>
                <a:gd name="T51" fmla="*/ 899 h 911"/>
                <a:gd name="T52" fmla="*/ 746 w 815"/>
                <a:gd name="T53" fmla="*/ 890 h 911"/>
                <a:gd name="T54" fmla="*/ 763 w 815"/>
                <a:gd name="T55" fmla="*/ 878 h 911"/>
                <a:gd name="T56" fmla="*/ 779 w 815"/>
                <a:gd name="T57" fmla="*/ 864 h 911"/>
                <a:gd name="T58" fmla="*/ 791 w 815"/>
                <a:gd name="T59" fmla="*/ 848 h 911"/>
                <a:gd name="T60" fmla="*/ 798 w 815"/>
                <a:gd name="T61" fmla="*/ 835 h 911"/>
                <a:gd name="T62" fmla="*/ 665 w 815"/>
                <a:gd name="T63" fmla="*/ 835 h 911"/>
                <a:gd name="T64" fmla="*/ 649 w 815"/>
                <a:gd name="T65" fmla="*/ 830 h 911"/>
                <a:gd name="T66" fmla="*/ 108 w 815"/>
                <a:gd name="T67" fmla="*/ 511 h 911"/>
                <a:gd name="T68" fmla="*/ 94 w 815"/>
                <a:gd name="T69" fmla="*/ 497 h 911"/>
                <a:gd name="T70" fmla="*/ 85 w 815"/>
                <a:gd name="T71" fmla="*/ 481 h 911"/>
                <a:gd name="T72" fmla="*/ 81 w 815"/>
                <a:gd name="T73" fmla="*/ 462 h 911"/>
                <a:gd name="T74" fmla="*/ 82 w 815"/>
                <a:gd name="T75" fmla="*/ 442 h 911"/>
                <a:gd name="T76" fmla="*/ 88 w 815"/>
                <a:gd name="T77" fmla="*/ 424 h 911"/>
                <a:gd name="T78" fmla="*/ 100 w 815"/>
                <a:gd name="T79" fmla="*/ 409 h 911"/>
                <a:gd name="T80" fmla="*/ 644 w 815"/>
                <a:gd name="T81" fmla="*/ 97 h 911"/>
                <a:gd name="T82" fmla="*/ 659 w 815"/>
                <a:gd name="T83" fmla="*/ 86 h 911"/>
                <a:gd name="T84" fmla="*/ 675 w 815"/>
                <a:gd name="T85" fmla="*/ 82 h 911"/>
                <a:gd name="T86" fmla="*/ 799 w 815"/>
                <a:gd name="T87" fmla="*/ 82 h 911"/>
                <a:gd name="T88" fmla="*/ 789 w 815"/>
                <a:gd name="T89" fmla="*/ 65 h 911"/>
                <a:gd name="T90" fmla="*/ 776 w 815"/>
                <a:gd name="T91" fmla="*/ 48 h 911"/>
                <a:gd name="T92" fmla="*/ 760 w 815"/>
                <a:gd name="T93" fmla="*/ 33 h 911"/>
                <a:gd name="T94" fmla="*/ 742 w 815"/>
                <a:gd name="T95" fmla="*/ 20 h 911"/>
                <a:gd name="T96" fmla="*/ 722 w 815"/>
                <a:gd name="T97" fmla="*/ 10 h 911"/>
                <a:gd name="T98" fmla="*/ 700 w 815"/>
                <a:gd name="T99" fmla="*/ 3 h 911"/>
                <a:gd name="T100" fmla="*/ 676 w 815"/>
                <a:gd name="T101" fmla="*/ 0 h 911"/>
                <a:gd name="T102" fmla="*/ 668 w 815"/>
                <a:gd name="T103" fmla="*/ 0 h 9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815" h="911">
                  <a:moveTo>
                    <a:pt x="668" y="0"/>
                  </a:moveTo>
                  <a:lnTo>
                    <a:pt x="649" y="2"/>
                  </a:lnTo>
                  <a:lnTo>
                    <a:pt x="630" y="8"/>
                  </a:lnTo>
                  <a:lnTo>
                    <a:pt x="611" y="16"/>
                  </a:lnTo>
                  <a:lnTo>
                    <a:pt x="72" y="328"/>
                  </a:lnTo>
                  <a:lnTo>
                    <a:pt x="54" y="339"/>
                  </a:lnTo>
                  <a:lnTo>
                    <a:pt x="39" y="352"/>
                  </a:lnTo>
                  <a:lnTo>
                    <a:pt x="26" y="368"/>
                  </a:lnTo>
                  <a:lnTo>
                    <a:pt x="15" y="385"/>
                  </a:lnTo>
                  <a:lnTo>
                    <a:pt x="8" y="404"/>
                  </a:lnTo>
                  <a:lnTo>
                    <a:pt x="2" y="425"/>
                  </a:lnTo>
                  <a:lnTo>
                    <a:pt x="0" y="448"/>
                  </a:lnTo>
                  <a:lnTo>
                    <a:pt x="1" y="471"/>
                  </a:lnTo>
                  <a:lnTo>
                    <a:pt x="4" y="493"/>
                  </a:lnTo>
                  <a:lnTo>
                    <a:pt x="10" y="514"/>
                  </a:lnTo>
                  <a:lnTo>
                    <a:pt x="19" y="533"/>
                  </a:lnTo>
                  <a:lnTo>
                    <a:pt x="29" y="549"/>
                  </a:lnTo>
                  <a:lnTo>
                    <a:pt x="43" y="564"/>
                  </a:lnTo>
                  <a:lnTo>
                    <a:pt x="59" y="576"/>
                  </a:lnTo>
                  <a:lnTo>
                    <a:pt x="595" y="888"/>
                  </a:lnTo>
                  <a:lnTo>
                    <a:pt x="614" y="897"/>
                  </a:lnTo>
                  <a:lnTo>
                    <a:pt x="633" y="905"/>
                  </a:lnTo>
                  <a:lnTo>
                    <a:pt x="652" y="911"/>
                  </a:lnTo>
                  <a:lnTo>
                    <a:pt x="679" y="910"/>
                  </a:lnTo>
                  <a:lnTo>
                    <a:pt x="703" y="906"/>
                  </a:lnTo>
                  <a:lnTo>
                    <a:pt x="726" y="899"/>
                  </a:lnTo>
                  <a:lnTo>
                    <a:pt x="746" y="890"/>
                  </a:lnTo>
                  <a:lnTo>
                    <a:pt x="763" y="878"/>
                  </a:lnTo>
                  <a:lnTo>
                    <a:pt x="779" y="864"/>
                  </a:lnTo>
                  <a:lnTo>
                    <a:pt x="791" y="848"/>
                  </a:lnTo>
                  <a:lnTo>
                    <a:pt x="798" y="835"/>
                  </a:lnTo>
                  <a:lnTo>
                    <a:pt x="665" y="835"/>
                  </a:lnTo>
                  <a:lnTo>
                    <a:pt x="649" y="830"/>
                  </a:lnTo>
                  <a:lnTo>
                    <a:pt x="108" y="511"/>
                  </a:lnTo>
                  <a:lnTo>
                    <a:pt x="94" y="497"/>
                  </a:lnTo>
                  <a:lnTo>
                    <a:pt x="85" y="481"/>
                  </a:lnTo>
                  <a:lnTo>
                    <a:pt x="81" y="462"/>
                  </a:lnTo>
                  <a:lnTo>
                    <a:pt x="82" y="442"/>
                  </a:lnTo>
                  <a:lnTo>
                    <a:pt x="88" y="424"/>
                  </a:lnTo>
                  <a:lnTo>
                    <a:pt x="100" y="409"/>
                  </a:lnTo>
                  <a:lnTo>
                    <a:pt x="644" y="97"/>
                  </a:lnTo>
                  <a:lnTo>
                    <a:pt x="659" y="86"/>
                  </a:lnTo>
                  <a:lnTo>
                    <a:pt x="675" y="82"/>
                  </a:lnTo>
                  <a:lnTo>
                    <a:pt x="799" y="82"/>
                  </a:lnTo>
                  <a:lnTo>
                    <a:pt x="789" y="65"/>
                  </a:lnTo>
                  <a:lnTo>
                    <a:pt x="776" y="48"/>
                  </a:lnTo>
                  <a:lnTo>
                    <a:pt x="760" y="33"/>
                  </a:lnTo>
                  <a:lnTo>
                    <a:pt x="742" y="20"/>
                  </a:lnTo>
                  <a:lnTo>
                    <a:pt x="722" y="10"/>
                  </a:lnTo>
                  <a:lnTo>
                    <a:pt x="700" y="3"/>
                  </a:lnTo>
                  <a:lnTo>
                    <a:pt x="676" y="0"/>
                  </a:lnTo>
                  <a:lnTo>
                    <a:pt x="668" y="0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/>
            </a:p>
          </p:txBody>
        </p:sp>
        <p:sp>
          <p:nvSpPr>
            <p:cNvPr id="12" name="Freeform 5"/>
            <p:cNvSpPr>
              <a:spLocks/>
            </p:cNvSpPr>
            <p:nvPr/>
          </p:nvSpPr>
          <p:spPr bwMode="auto">
            <a:xfrm>
              <a:off x="13017" y="8932"/>
              <a:ext cx="815" cy="911"/>
            </a:xfrm>
            <a:custGeom>
              <a:avLst/>
              <a:gdLst>
                <a:gd name="T0" fmla="*/ 799 w 815"/>
                <a:gd name="T1" fmla="*/ 82 h 911"/>
                <a:gd name="T2" fmla="*/ 675 w 815"/>
                <a:gd name="T3" fmla="*/ 82 h 911"/>
                <a:gd name="T4" fmla="*/ 692 w 815"/>
                <a:gd name="T5" fmla="*/ 84 h 911"/>
                <a:gd name="T6" fmla="*/ 708 w 815"/>
                <a:gd name="T7" fmla="*/ 90 h 911"/>
                <a:gd name="T8" fmla="*/ 722 w 815"/>
                <a:gd name="T9" fmla="*/ 101 h 911"/>
                <a:gd name="T10" fmla="*/ 732 w 815"/>
                <a:gd name="T11" fmla="*/ 115 h 911"/>
                <a:gd name="T12" fmla="*/ 739 w 815"/>
                <a:gd name="T13" fmla="*/ 131 h 911"/>
                <a:gd name="T14" fmla="*/ 740 w 815"/>
                <a:gd name="T15" fmla="*/ 197 h 911"/>
                <a:gd name="T16" fmla="*/ 740 w 815"/>
                <a:gd name="T17" fmla="*/ 230 h 911"/>
                <a:gd name="T18" fmla="*/ 740 w 815"/>
                <a:gd name="T19" fmla="*/ 295 h 911"/>
                <a:gd name="T20" fmla="*/ 741 w 815"/>
                <a:gd name="T21" fmla="*/ 352 h 911"/>
                <a:gd name="T22" fmla="*/ 741 w 815"/>
                <a:gd name="T23" fmla="*/ 404 h 911"/>
                <a:gd name="T24" fmla="*/ 741 w 815"/>
                <a:gd name="T25" fmla="*/ 481 h 911"/>
                <a:gd name="T26" fmla="*/ 741 w 815"/>
                <a:gd name="T27" fmla="*/ 767 h 911"/>
                <a:gd name="T28" fmla="*/ 738 w 815"/>
                <a:gd name="T29" fmla="*/ 786 h 911"/>
                <a:gd name="T30" fmla="*/ 729 w 815"/>
                <a:gd name="T31" fmla="*/ 803 h 911"/>
                <a:gd name="T32" fmla="*/ 716 w 815"/>
                <a:gd name="T33" fmla="*/ 817 h 911"/>
                <a:gd name="T34" fmla="*/ 700 w 815"/>
                <a:gd name="T35" fmla="*/ 828 h 911"/>
                <a:gd name="T36" fmla="*/ 683 w 815"/>
                <a:gd name="T37" fmla="*/ 834 h 911"/>
                <a:gd name="T38" fmla="*/ 665 w 815"/>
                <a:gd name="T39" fmla="*/ 835 h 911"/>
                <a:gd name="T40" fmla="*/ 798 w 815"/>
                <a:gd name="T41" fmla="*/ 835 h 911"/>
                <a:gd name="T42" fmla="*/ 801 w 815"/>
                <a:gd name="T43" fmla="*/ 830 h 911"/>
                <a:gd name="T44" fmla="*/ 808 w 815"/>
                <a:gd name="T45" fmla="*/ 810 h 911"/>
                <a:gd name="T46" fmla="*/ 813 w 815"/>
                <a:gd name="T47" fmla="*/ 789 h 911"/>
                <a:gd name="T48" fmla="*/ 814 w 815"/>
                <a:gd name="T49" fmla="*/ 424 h 911"/>
                <a:gd name="T50" fmla="*/ 814 w 815"/>
                <a:gd name="T51" fmla="*/ 295 h 911"/>
                <a:gd name="T52" fmla="*/ 814 w 815"/>
                <a:gd name="T53" fmla="*/ 145 h 911"/>
                <a:gd name="T54" fmla="*/ 813 w 815"/>
                <a:gd name="T55" fmla="*/ 124 h 911"/>
                <a:gd name="T56" fmla="*/ 808 w 815"/>
                <a:gd name="T57" fmla="*/ 104 h 911"/>
                <a:gd name="T58" fmla="*/ 800 w 815"/>
                <a:gd name="T59" fmla="*/ 84 h 911"/>
                <a:gd name="T60" fmla="*/ 799 w 815"/>
                <a:gd name="T61" fmla="*/ 82 h 9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815" h="911">
                  <a:moveTo>
                    <a:pt x="799" y="82"/>
                  </a:moveTo>
                  <a:lnTo>
                    <a:pt x="675" y="82"/>
                  </a:lnTo>
                  <a:lnTo>
                    <a:pt x="692" y="84"/>
                  </a:lnTo>
                  <a:lnTo>
                    <a:pt x="708" y="90"/>
                  </a:lnTo>
                  <a:lnTo>
                    <a:pt x="722" y="101"/>
                  </a:lnTo>
                  <a:lnTo>
                    <a:pt x="732" y="115"/>
                  </a:lnTo>
                  <a:lnTo>
                    <a:pt x="739" y="131"/>
                  </a:lnTo>
                  <a:lnTo>
                    <a:pt x="740" y="197"/>
                  </a:lnTo>
                  <a:lnTo>
                    <a:pt x="740" y="230"/>
                  </a:lnTo>
                  <a:lnTo>
                    <a:pt x="740" y="295"/>
                  </a:lnTo>
                  <a:lnTo>
                    <a:pt x="741" y="352"/>
                  </a:lnTo>
                  <a:lnTo>
                    <a:pt x="741" y="404"/>
                  </a:lnTo>
                  <a:lnTo>
                    <a:pt x="741" y="481"/>
                  </a:lnTo>
                  <a:lnTo>
                    <a:pt x="741" y="767"/>
                  </a:lnTo>
                  <a:lnTo>
                    <a:pt x="738" y="786"/>
                  </a:lnTo>
                  <a:lnTo>
                    <a:pt x="729" y="803"/>
                  </a:lnTo>
                  <a:lnTo>
                    <a:pt x="716" y="817"/>
                  </a:lnTo>
                  <a:lnTo>
                    <a:pt x="700" y="828"/>
                  </a:lnTo>
                  <a:lnTo>
                    <a:pt x="683" y="834"/>
                  </a:lnTo>
                  <a:lnTo>
                    <a:pt x="665" y="835"/>
                  </a:lnTo>
                  <a:lnTo>
                    <a:pt x="798" y="835"/>
                  </a:lnTo>
                  <a:lnTo>
                    <a:pt x="801" y="830"/>
                  </a:lnTo>
                  <a:lnTo>
                    <a:pt x="808" y="810"/>
                  </a:lnTo>
                  <a:lnTo>
                    <a:pt x="813" y="789"/>
                  </a:lnTo>
                  <a:lnTo>
                    <a:pt x="814" y="424"/>
                  </a:lnTo>
                  <a:lnTo>
                    <a:pt x="814" y="295"/>
                  </a:lnTo>
                  <a:lnTo>
                    <a:pt x="814" y="145"/>
                  </a:lnTo>
                  <a:lnTo>
                    <a:pt x="813" y="124"/>
                  </a:lnTo>
                  <a:lnTo>
                    <a:pt x="808" y="104"/>
                  </a:lnTo>
                  <a:lnTo>
                    <a:pt x="800" y="84"/>
                  </a:lnTo>
                  <a:lnTo>
                    <a:pt x="799" y="82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/>
            </a:p>
          </p:txBody>
        </p: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15635" y="1509732"/>
            <a:ext cx="11333341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bg-BG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825" y="5858442"/>
            <a:ext cx="1745131" cy="887797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0494804" y="1007166"/>
            <a:ext cx="169719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chemeClr val="bg1"/>
                </a:solidFill>
              </a:rPr>
              <a:t>www.emic-bg.org</a:t>
            </a:r>
            <a:endParaRPr lang="bg-BG" sz="1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88445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814387" indent="-457200" algn="l" defTabSz="914400" rtl="0" eaLnBrk="1" latinLnBrk="0" hangingPunct="1">
        <a:lnSpc>
          <a:spcPct val="90000"/>
        </a:lnSpc>
        <a:spcBef>
          <a:spcPct val="0"/>
        </a:spcBef>
        <a:buFontTx/>
        <a:buBlip>
          <a:blip r:embed="rId14"/>
        </a:buBlip>
        <a:defRPr sz="3200" kern="120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66700" indent="-266700" algn="just" defTabSz="914400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SzPct val="100000"/>
        <a:buFontTx/>
        <a:buBlip>
          <a:blip r:embed="rId15"/>
        </a:buBlip>
        <a:defRPr sz="1800" kern="1200">
          <a:solidFill>
            <a:schemeClr val="tx1"/>
          </a:solidFill>
          <a:latin typeface="Arial Narrow" panose="020B0606020202030204" pitchFamily="34" charset="0"/>
          <a:ea typeface="+mn-ea"/>
          <a:cs typeface="Arial" panose="020B0604020202020204" pitchFamily="34" charset="0"/>
        </a:defRPr>
      </a:lvl1pPr>
      <a:lvl2pPr marL="539750" indent="-273050" algn="just" defTabSz="914400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Clr>
          <a:srgbClr val="3FAB3C"/>
        </a:buClr>
        <a:buSzPct val="110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 Narrow" panose="020B0606020202030204" pitchFamily="34" charset="0"/>
          <a:ea typeface="+mn-ea"/>
          <a:cs typeface="Arial" panose="020B0604020202020204" pitchFamily="34" charset="0"/>
        </a:defRPr>
      </a:lvl2pPr>
      <a:lvl3pPr marL="806450" indent="-266700" algn="just" defTabSz="914400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Clr>
          <a:srgbClr val="3FAB3C"/>
        </a:buClr>
        <a:buSzPct val="90000"/>
        <a:buFont typeface="Wingdings" panose="05000000000000000000" pitchFamily="2" charset="2"/>
        <a:buChar char="ü"/>
        <a:defRPr sz="1800" kern="1200">
          <a:solidFill>
            <a:schemeClr val="tx1"/>
          </a:solidFill>
          <a:latin typeface="Arial Narrow" panose="020B0606020202030204" pitchFamily="34" charset="0"/>
          <a:ea typeface="+mn-ea"/>
          <a:cs typeface="Arial" panose="020B0604020202020204" pitchFamily="34" charset="0"/>
        </a:defRPr>
      </a:lvl3pPr>
      <a:lvl4pPr marL="1071563" indent="-265113" algn="just" defTabSz="914400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Clr>
          <a:srgbClr val="3FAB3C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 Narrow" panose="020B0606020202030204" pitchFamily="34" charset="0"/>
          <a:ea typeface="+mn-ea"/>
          <a:cs typeface="Arial" panose="020B0604020202020204" pitchFamily="34" charset="0"/>
        </a:defRPr>
      </a:lvl4pPr>
      <a:lvl5pPr marL="1346200" indent="-274638" algn="just" defTabSz="914400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Clr>
          <a:srgbClr val="3FAB3C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 Narrow" panose="020B060602020203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лавие 3">
            <a:extLst>
              <a:ext uri="{FF2B5EF4-FFF2-40B4-BE49-F238E27FC236}">
                <a16:creationId xmlns:a16="http://schemas.microsoft.com/office/drawing/2014/main" id="{B3965A35-8833-412B-A0BF-8AF83015B6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97408" y="3185160"/>
            <a:ext cx="9753600" cy="1109472"/>
          </a:xfrm>
        </p:spPr>
        <p:txBody>
          <a:bodyPr>
            <a:noAutofit/>
          </a:bodyPr>
          <a:lstStyle/>
          <a:p>
            <a:pPr algn="ctr"/>
            <a:r>
              <a:rPr lang="bg-BG" sz="4000" b="1" dirty="0">
                <a:latin typeface="+mn-lt"/>
              </a:rPr>
              <a:t>Електрическа мобилност </a:t>
            </a:r>
            <a:br>
              <a:rPr lang="bg-BG" sz="4000" b="1" dirty="0">
                <a:latin typeface="+mn-lt"/>
              </a:rPr>
            </a:br>
            <a:r>
              <a:rPr lang="bg-BG" sz="4000" b="1" dirty="0">
                <a:latin typeface="+mn-lt"/>
              </a:rPr>
              <a:t>и енергиен преход в България</a:t>
            </a:r>
            <a:endParaRPr lang="bg-BG" sz="4000" dirty="0">
              <a:latin typeface="+mn-lt"/>
            </a:endParaRPr>
          </a:p>
        </p:txBody>
      </p:sp>
      <p:sp>
        <p:nvSpPr>
          <p:cNvPr id="5" name="Подзаглавие 4">
            <a:extLst>
              <a:ext uri="{FF2B5EF4-FFF2-40B4-BE49-F238E27FC236}">
                <a16:creationId xmlns:a16="http://schemas.microsoft.com/office/drawing/2014/main" id="{A51A4FBC-9D3D-4AAF-A9AD-ECFF291E4F4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6032" y="5695269"/>
            <a:ext cx="11935968" cy="1109472"/>
          </a:xfrm>
        </p:spPr>
        <p:txBody>
          <a:bodyPr/>
          <a:lstStyle/>
          <a:p>
            <a:pPr algn="ctr"/>
            <a:r>
              <a:rPr lang="bg-BG" b="1" dirty="0">
                <a:solidFill>
                  <a:srgbClr val="004A87"/>
                </a:solidFill>
                <a:latin typeface="+mn-lt"/>
              </a:rPr>
              <a:t>8-ма Регионална енергийна конференция </a:t>
            </a:r>
          </a:p>
          <a:p>
            <a:pPr algn="ctr"/>
            <a:r>
              <a:rPr lang="bg-BG" b="1" dirty="0">
                <a:solidFill>
                  <a:srgbClr val="004A87"/>
                </a:solidFill>
                <a:latin typeface="+mn-lt"/>
              </a:rPr>
              <a:t>София, 17 май 2019 г.</a:t>
            </a:r>
          </a:p>
        </p:txBody>
      </p:sp>
      <p:sp>
        <p:nvSpPr>
          <p:cNvPr id="6" name="Текстово поле 5">
            <a:extLst>
              <a:ext uri="{FF2B5EF4-FFF2-40B4-BE49-F238E27FC236}">
                <a16:creationId xmlns:a16="http://schemas.microsoft.com/office/drawing/2014/main" id="{15157738-CE65-402E-9EAD-9457C30D2BE6}"/>
              </a:ext>
            </a:extLst>
          </p:cNvPr>
          <p:cNvSpPr txBox="1"/>
          <p:nvPr/>
        </p:nvSpPr>
        <p:spPr>
          <a:xfrm>
            <a:off x="3157728" y="317765"/>
            <a:ext cx="62788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sz="2400" b="1" dirty="0">
                <a:solidFill>
                  <a:srgbClr val="00B050"/>
                </a:solidFill>
              </a:rPr>
              <a:t>НАЦИОНАЛНА БРАНШОВА ОРГАНИЗАЦИЯ ЗА ЕЛЕКТРИЧЕСКА МОБИЛНОСТ</a:t>
            </a:r>
          </a:p>
        </p:txBody>
      </p:sp>
      <p:sp>
        <p:nvSpPr>
          <p:cNvPr id="7" name="Текстово поле 6">
            <a:extLst>
              <a:ext uri="{FF2B5EF4-FFF2-40B4-BE49-F238E27FC236}">
                <a16:creationId xmlns:a16="http://schemas.microsoft.com/office/drawing/2014/main" id="{F98E561F-ADFA-4839-8DE0-4481D362682C}"/>
              </a:ext>
            </a:extLst>
          </p:cNvPr>
          <p:cNvSpPr txBox="1"/>
          <p:nvPr/>
        </p:nvSpPr>
        <p:spPr>
          <a:xfrm>
            <a:off x="5474208" y="1201821"/>
            <a:ext cx="12313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sz="2400" b="1" dirty="0">
                <a:solidFill>
                  <a:srgbClr val="00B050"/>
                </a:solidFill>
              </a:rPr>
              <a:t>ИКЕМ</a:t>
            </a:r>
          </a:p>
        </p:txBody>
      </p:sp>
    </p:spTree>
    <p:extLst>
      <p:ext uri="{BB962C8B-B14F-4D97-AF65-F5344CB8AC3E}">
        <p14:creationId xmlns:p14="http://schemas.microsoft.com/office/powerpoint/2010/main" val="30281808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sz="2400" dirty="0"/>
              <a:t>ИЗВОДИ</a:t>
            </a:r>
          </a:p>
        </p:txBody>
      </p:sp>
      <p:sp>
        <p:nvSpPr>
          <p:cNvPr id="7" name="Правоъгълник 6">
            <a:extLst>
              <a:ext uri="{FF2B5EF4-FFF2-40B4-BE49-F238E27FC236}">
                <a16:creationId xmlns:a16="http://schemas.microsoft.com/office/drawing/2014/main" id="{D08876EE-8C9B-47EC-A67D-7F9269C095BF}"/>
              </a:ext>
            </a:extLst>
          </p:cNvPr>
          <p:cNvSpPr/>
          <p:nvPr/>
        </p:nvSpPr>
        <p:spPr>
          <a:xfrm>
            <a:off x="414528" y="1560540"/>
            <a:ext cx="11314176" cy="335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920"/>
              </a:lnSpc>
              <a:spcAft>
                <a:spcPts val="0"/>
              </a:spcAft>
            </a:pPr>
            <a:r>
              <a:rPr lang="bg-BG" dirty="0">
                <a:solidFill>
                  <a:srgbClr val="004A87"/>
                </a:solidFill>
                <a:ea typeface="Arial" panose="020B0604020202020204" pitchFamily="34" charset="0"/>
                <a:cs typeface="Arial" panose="020B0604020202020204" pitchFamily="34" charset="0"/>
              </a:rPr>
              <a:t>     </a:t>
            </a:r>
            <a:endParaRPr lang="bg-BG" dirty="0">
              <a:solidFill>
                <a:srgbClr val="004A87"/>
              </a:solidFill>
            </a:endParaRPr>
          </a:p>
        </p:txBody>
      </p:sp>
      <p:sp>
        <p:nvSpPr>
          <p:cNvPr id="4" name="Правоъгълник 3">
            <a:extLst>
              <a:ext uri="{FF2B5EF4-FFF2-40B4-BE49-F238E27FC236}">
                <a16:creationId xmlns:a16="http://schemas.microsoft.com/office/drawing/2014/main" id="{0013006B-A69F-49E7-8BCF-8C99D30785E2}"/>
              </a:ext>
            </a:extLst>
          </p:cNvPr>
          <p:cNvSpPr/>
          <p:nvPr/>
        </p:nvSpPr>
        <p:spPr>
          <a:xfrm>
            <a:off x="463296" y="1560540"/>
            <a:ext cx="11497056" cy="45794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Tx/>
              <a:buChar char="-"/>
            </a:pPr>
            <a:r>
              <a:rPr lang="bg-BG" b="1" dirty="0">
                <a:solidFill>
                  <a:srgbClr val="004A87"/>
                </a:solidFill>
              </a:rPr>
              <a:t>Нужна е национална стратегия </a:t>
            </a:r>
            <a:r>
              <a:rPr lang="bg-BG" dirty="0">
                <a:solidFill>
                  <a:srgbClr val="004A87"/>
                </a:solidFill>
              </a:rPr>
              <a:t>за съвместното развитие и управление на електромобилността и разпределителните мрежи.</a:t>
            </a:r>
          </a:p>
          <a:p>
            <a:pPr lvl="0"/>
            <a:endParaRPr lang="bg-BG" dirty="0">
              <a:solidFill>
                <a:srgbClr val="004A87"/>
              </a:solidFill>
            </a:endParaRPr>
          </a:p>
          <a:p>
            <a:pPr marL="285750" lvl="0" indent="-285750">
              <a:buFontTx/>
              <a:buChar char="-"/>
            </a:pPr>
            <a:r>
              <a:rPr lang="bg-BG" b="1" dirty="0">
                <a:solidFill>
                  <a:srgbClr val="004A87"/>
                </a:solidFill>
              </a:rPr>
              <a:t>Нужен е преглед и актуализация на регулаторните правила и политики</a:t>
            </a:r>
            <a:r>
              <a:rPr lang="bg-BG" dirty="0">
                <a:solidFill>
                  <a:srgbClr val="004A87"/>
                </a:solidFill>
              </a:rPr>
              <a:t>, които да стимулират ЕРП да инвестират в изпреварващо развитие на електроразпределителните мрежи.</a:t>
            </a:r>
          </a:p>
          <a:p>
            <a:pPr lvl="0"/>
            <a:endParaRPr lang="bg-BG" dirty="0">
              <a:solidFill>
                <a:srgbClr val="004A87"/>
              </a:solidFill>
            </a:endParaRPr>
          </a:p>
          <a:p>
            <a:pPr marL="285750" lvl="0" indent="-285750">
              <a:buFontTx/>
              <a:buChar char="-"/>
            </a:pPr>
            <a:r>
              <a:rPr lang="bg-BG" b="1" dirty="0">
                <a:solidFill>
                  <a:srgbClr val="004A87"/>
                </a:solidFill>
              </a:rPr>
              <a:t>Необходимо е тясно сътрудничество между ЕРП и Общините </a:t>
            </a:r>
            <a:r>
              <a:rPr lang="bg-BG" dirty="0">
                <a:solidFill>
                  <a:srgbClr val="004A87"/>
                </a:solidFill>
              </a:rPr>
              <a:t>с цел разработване на планове за развитие на електрозарядната инфраструктура.</a:t>
            </a:r>
          </a:p>
          <a:p>
            <a:pPr lvl="0"/>
            <a:endParaRPr lang="bg-BG" dirty="0">
              <a:solidFill>
                <a:srgbClr val="004A87"/>
              </a:solidFill>
            </a:endParaRPr>
          </a:p>
          <a:p>
            <a:pPr marL="285750" lvl="0" indent="-285750">
              <a:buFontTx/>
              <a:buChar char="-"/>
            </a:pPr>
            <a:r>
              <a:rPr lang="bg-BG" b="1" dirty="0">
                <a:solidFill>
                  <a:srgbClr val="004A87"/>
                </a:solidFill>
              </a:rPr>
              <a:t>Необходими са технически стандарти за изграждане и управление </a:t>
            </a:r>
            <a:r>
              <a:rPr lang="bg-BG" dirty="0">
                <a:solidFill>
                  <a:srgbClr val="004A87"/>
                </a:solidFill>
              </a:rPr>
              <a:t>на публичните станции за зареждане на електромобили.</a:t>
            </a:r>
          </a:p>
          <a:p>
            <a:pPr marL="285750" lvl="0" indent="-285750">
              <a:buFontTx/>
              <a:buChar char="-"/>
            </a:pPr>
            <a:endParaRPr lang="bg-BG" dirty="0">
              <a:solidFill>
                <a:srgbClr val="004A87"/>
              </a:solidFill>
            </a:endParaRPr>
          </a:p>
          <a:p>
            <a:pPr marL="285750" lvl="0" indent="-285750">
              <a:buFontTx/>
              <a:buChar char="-"/>
            </a:pPr>
            <a:r>
              <a:rPr lang="bg-BG" b="1" dirty="0">
                <a:solidFill>
                  <a:srgbClr val="004A87"/>
                </a:solidFill>
              </a:rPr>
              <a:t>Възможно решение е национална платформа „</a:t>
            </a:r>
            <a:r>
              <a:rPr lang="en-US" b="1" dirty="0">
                <a:solidFill>
                  <a:srgbClr val="004A87"/>
                </a:solidFill>
              </a:rPr>
              <a:t>BULCHARGE</a:t>
            </a:r>
            <a:r>
              <a:rPr lang="bg-BG" b="1" dirty="0">
                <a:solidFill>
                  <a:srgbClr val="004A87"/>
                </a:solidFill>
              </a:rPr>
              <a:t>“, </a:t>
            </a:r>
            <a:r>
              <a:rPr lang="bg-BG" dirty="0">
                <a:solidFill>
                  <a:srgbClr val="004A87"/>
                </a:solidFill>
              </a:rPr>
              <a:t>единна среда за участие на всички страни в процеса, предоставяща механизми за „умно управление“ и взаимодействие.</a:t>
            </a:r>
          </a:p>
          <a:p>
            <a:pPr lvl="0">
              <a:lnSpc>
                <a:spcPts val="2520"/>
              </a:lnSpc>
              <a:spcBef>
                <a:spcPts val="2400"/>
              </a:spcBef>
              <a:spcAft>
                <a:spcPts val="0"/>
              </a:spcAft>
              <a:buClr>
                <a:srgbClr val="000000"/>
              </a:buClr>
              <a:buSzPts val="1300"/>
              <a:tabLst>
                <a:tab pos="187960" algn="l"/>
              </a:tabLst>
            </a:pPr>
            <a:endParaRPr lang="bg-BG" dirty="0">
              <a:solidFill>
                <a:srgbClr val="004A87"/>
              </a:solidFill>
              <a:ea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66193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>
                <a:solidFill>
                  <a:srgbClr val="3FAB3C"/>
                </a:solidFill>
              </a:rPr>
              <a:t>БЛАГОДАРЯ ЗА ВНИМАНИЕТО!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bg-BG" b="1" dirty="0"/>
              <a:t>Иван Костов</a:t>
            </a:r>
          </a:p>
          <a:p>
            <a:r>
              <a:rPr lang="bg-BG" dirty="0"/>
              <a:t>Член на УС и Главен секретар на ИКЕМ</a:t>
            </a:r>
          </a:p>
          <a:p>
            <a:r>
              <a:rPr lang="bg-BG" dirty="0"/>
              <a:t>тел.</a:t>
            </a:r>
            <a:r>
              <a:rPr lang="en-US" dirty="0"/>
              <a:t>:+</a:t>
            </a:r>
            <a:r>
              <a:rPr lang="bg-BG" dirty="0"/>
              <a:t>359 888 269 128, </a:t>
            </a:r>
            <a:r>
              <a:rPr lang="en-US" dirty="0"/>
              <a:t>email : office@emic-bg.org</a:t>
            </a:r>
            <a:endParaRPr lang="bg-BG" dirty="0"/>
          </a:p>
        </p:txBody>
      </p:sp>
      <p:sp>
        <p:nvSpPr>
          <p:cNvPr id="2" name="Правоъгълник 1">
            <a:extLst>
              <a:ext uri="{FF2B5EF4-FFF2-40B4-BE49-F238E27FC236}">
                <a16:creationId xmlns:a16="http://schemas.microsoft.com/office/drawing/2014/main" id="{2CBA35E3-544E-4284-9444-19020409F7EC}"/>
              </a:ext>
            </a:extLst>
          </p:cNvPr>
          <p:cNvSpPr/>
          <p:nvPr/>
        </p:nvSpPr>
        <p:spPr>
          <a:xfrm>
            <a:off x="3535680" y="338251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bg-BG" b="1" dirty="0">
                <a:solidFill>
                  <a:srgbClr val="00B050"/>
                </a:solidFill>
              </a:rPr>
              <a:t>НАЦИОНАЛНА БРАНШОВА ОРГАНИЗАЦИЯ ЗА ЕЛЕКТРИЧЕСКА МОБИЛНОСТ</a:t>
            </a:r>
          </a:p>
        </p:txBody>
      </p:sp>
      <p:sp>
        <p:nvSpPr>
          <p:cNvPr id="6" name="Текстово поле 5">
            <a:extLst>
              <a:ext uri="{FF2B5EF4-FFF2-40B4-BE49-F238E27FC236}">
                <a16:creationId xmlns:a16="http://schemas.microsoft.com/office/drawing/2014/main" id="{8A2298CA-B998-4EA6-BC15-F088785A0B9A}"/>
              </a:ext>
            </a:extLst>
          </p:cNvPr>
          <p:cNvSpPr txBox="1"/>
          <p:nvPr/>
        </p:nvSpPr>
        <p:spPr>
          <a:xfrm>
            <a:off x="5967984" y="1104285"/>
            <a:ext cx="12313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sz="2400" b="1" dirty="0">
                <a:solidFill>
                  <a:srgbClr val="00B050"/>
                </a:solidFill>
              </a:rPr>
              <a:t>ИКЕМ</a:t>
            </a:r>
          </a:p>
        </p:txBody>
      </p:sp>
    </p:spTree>
    <p:extLst>
      <p:ext uri="{BB962C8B-B14F-4D97-AF65-F5344CB8AC3E}">
        <p14:creationId xmlns:p14="http://schemas.microsoft.com/office/powerpoint/2010/main" val="42163988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sz="2400" dirty="0"/>
              <a:t>ЗА ИКЕМ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304" y="1509732"/>
            <a:ext cx="11948159" cy="4351338"/>
          </a:xfrm>
        </p:spPr>
        <p:txBody>
          <a:bodyPr>
            <a:normAutofit/>
          </a:bodyPr>
          <a:lstStyle/>
          <a:p>
            <a:pPr marL="180975" lvl="0" indent="-180975" algn="l" fontAlgn="base">
              <a:spcBef>
                <a:spcPct val="0"/>
              </a:spcBef>
              <a:spcAft>
                <a:spcPct val="0"/>
              </a:spcAft>
              <a:buSzTx/>
              <a:buFontTx/>
              <a:buChar char="-"/>
              <a:tabLst>
                <a:tab pos="180975" algn="l"/>
              </a:tabLst>
            </a:pPr>
            <a:r>
              <a:rPr lang="ru-RU" b="1" dirty="0">
                <a:solidFill>
                  <a:srgbClr val="004A87"/>
                </a:solidFill>
                <a:latin typeface="+mn-lt"/>
                <a:cs typeface="Arial" charset="0"/>
              </a:rPr>
              <a:t>ИКЕМ </a:t>
            </a:r>
            <a:r>
              <a:rPr lang="ru-RU" dirty="0">
                <a:solidFill>
                  <a:srgbClr val="004A87"/>
                </a:solidFill>
                <a:latin typeface="+mn-lt"/>
                <a:cs typeface="Arial" charset="0"/>
              </a:rPr>
              <a:t>е </a:t>
            </a:r>
            <a:r>
              <a:rPr lang="ru-RU" dirty="0" err="1">
                <a:solidFill>
                  <a:srgbClr val="004A87"/>
                </a:solidFill>
                <a:latin typeface="+mn-lt"/>
                <a:cs typeface="Arial" charset="0"/>
              </a:rPr>
              <a:t>учреден</a:t>
            </a:r>
            <a:r>
              <a:rPr lang="ru-RU" dirty="0">
                <a:solidFill>
                  <a:srgbClr val="004A87"/>
                </a:solidFill>
                <a:latin typeface="+mn-lt"/>
                <a:cs typeface="Arial" charset="0"/>
              </a:rPr>
              <a:t> на </a:t>
            </a:r>
            <a:r>
              <a:rPr lang="en-US" b="1" dirty="0">
                <a:solidFill>
                  <a:srgbClr val="004A87"/>
                </a:solidFill>
                <a:latin typeface="+mn-lt"/>
                <a:cs typeface="Arial" charset="0"/>
              </a:rPr>
              <a:t>25.11.2009</a:t>
            </a:r>
            <a:r>
              <a:rPr lang="bg-BG" b="1" dirty="0">
                <a:solidFill>
                  <a:srgbClr val="004A87"/>
                </a:solidFill>
                <a:latin typeface="+mn-lt"/>
                <a:cs typeface="Arial" charset="0"/>
              </a:rPr>
              <a:t>г</a:t>
            </a:r>
            <a:r>
              <a:rPr lang="bg-BG" dirty="0">
                <a:solidFill>
                  <a:srgbClr val="004A87"/>
                </a:solidFill>
                <a:latin typeface="+mn-lt"/>
                <a:cs typeface="Arial" charset="0"/>
              </a:rPr>
              <a:t>. </a:t>
            </a:r>
            <a:r>
              <a:rPr lang="en-US" dirty="0">
                <a:solidFill>
                  <a:srgbClr val="004A87"/>
                </a:solidFill>
                <a:latin typeface="+mn-lt"/>
                <a:cs typeface="Arial" charset="0"/>
              </a:rPr>
              <a:t> </a:t>
            </a:r>
            <a:r>
              <a:rPr lang="bg-BG" dirty="0">
                <a:solidFill>
                  <a:srgbClr val="004A87"/>
                </a:solidFill>
                <a:latin typeface="+mn-lt"/>
                <a:cs typeface="Arial" charset="0"/>
              </a:rPr>
              <a:t>като сдружение </a:t>
            </a:r>
            <a:r>
              <a:rPr lang="en-US" dirty="0">
                <a:solidFill>
                  <a:srgbClr val="004A87"/>
                </a:solidFill>
                <a:latin typeface="+mn-lt"/>
                <a:cs typeface="Arial" charset="0"/>
              </a:rPr>
              <a:t>– </a:t>
            </a:r>
            <a:r>
              <a:rPr lang="bg-BG" b="1" dirty="0">
                <a:solidFill>
                  <a:srgbClr val="004A87"/>
                </a:solidFill>
                <a:latin typeface="+mn-lt"/>
                <a:cs typeface="Arial" charset="0"/>
              </a:rPr>
              <a:t>Индустриален Клъстер „Електромобили“</a:t>
            </a:r>
            <a:r>
              <a:rPr lang="en-US" dirty="0">
                <a:solidFill>
                  <a:srgbClr val="004A87"/>
                </a:solidFill>
                <a:latin typeface="+mn-lt"/>
                <a:cs typeface="Arial" charset="0"/>
              </a:rPr>
              <a:t>;</a:t>
            </a:r>
            <a:endParaRPr lang="bg-BG" dirty="0">
              <a:solidFill>
                <a:srgbClr val="004A87"/>
              </a:solidFill>
              <a:latin typeface="+mn-lt"/>
              <a:cs typeface="Arial" charset="0"/>
            </a:endParaRPr>
          </a:p>
          <a:p>
            <a:pPr marL="180975" lvl="0" indent="-180975" algn="l" fontAlgn="base">
              <a:spcBef>
                <a:spcPct val="0"/>
              </a:spcBef>
              <a:spcAft>
                <a:spcPct val="0"/>
              </a:spcAft>
              <a:buSzTx/>
              <a:buNone/>
              <a:tabLst>
                <a:tab pos="180975" algn="l"/>
              </a:tabLst>
            </a:pPr>
            <a:endParaRPr lang="bg-BG" dirty="0">
              <a:solidFill>
                <a:srgbClr val="004A87"/>
              </a:solidFill>
              <a:latin typeface="+mn-lt"/>
              <a:cs typeface="Arial" charset="0"/>
            </a:endParaRPr>
          </a:p>
          <a:p>
            <a:pPr marL="180975" lvl="0" indent="-180975" algn="l" fontAlgn="base">
              <a:spcBef>
                <a:spcPct val="0"/>
              </a:spcBef>
              <a:spcAft>
                <a:spcPct val="0"/>
              </a:spcAft>
              <a:buSzTx/>
              <a:buFontTx/>
              <a:buChar char="-"/>
              <a:tabLst>
                <a:tab pos="180975" algn="l"/>
              </a:tabLst>
            </a:pPr>
            <a:r>
              <a:rPr lang="bg-BG" dirty="0">
                <a:solidFill>
                  <a:srgbClr val="004A87"/>
                </a:solidFill>
                <a:latin typeface="+mn-lt"/>
                <a:cs typeface="Arial" charset="0"/>
              </a:rPr>
              <a:t>С решение на </a:t>
            </a:r>
            <a:r>
              <a:rPr lang="ru-RU" dirty="0" err="1">
                <a:solidFill>
                  <a:srgbClr val="004A87"/>
                </a:solidFill>
                <a:latin typeface="+mn-lt"/>
                <a:cs typeface="Arial" charset="0"/>
              </a:rPr>
              <a:t>Общото</a:t>
            </a:r>
            <a:r>
              <a:rPr lang="ru-RU" dirty="0">
                <a:solidFill>
                  <a:srgbClr val="004A87"/>
                </a:solidFill>
                <a:latin typeface="+mn-lt"/>
                <a:cs typeface="Arial" charset="0"/>
              </a:rPr>
              <a:t>  </a:t>
            </a:r>
            <a:r>
              <a:rPr lang="ru-RU" dirty="0" err="1">
                <a:solidFill>
                  <a:srgbClr val="004A87"/>
                </a:solidFill>
                <a:latin typeface="+mn-lt"/>
                <a:cs typeface="Arial" charset="0"/>
              </a:rPr>
              <a:t>събрание</a:t>
            </a:r>
            <a:r>
              <a:rPr lang="ru-RU" dirty="0">
                <a:solidFill>
                  <a:srgbClr val="004A87"/>
                </a:solidFill>
                <a:latin typeface="+mn-lt"/>
                <a:cs typeface="Arial" charset="0"/>
              </a:rPr>
              <a:t> </a:t>
            </a:r>
            <a:r>
              <a:rPr lang="ru-RU" b="1" dirty="0">
                <a:solidFill>
                  <a:srgbClr val="004A87"/>
                </a:solidFill>
                <a:latin typeface="+mn-lt"/>
                <a:cs typeface="Arial" charset="0"/>
              </a:rPr>
              <a:t>от 7 март 2014 г.: </a:t>
            </a:r>
            <a:r>
              <a:rPr lang="ru-RU" b="1" dirty="0" err="1">
                <a:solidFill>
                  <a:srgbClr val="004A87"/>
                </a:solidFill>
                <a:latin typeface="+mn-lt"/>
                <a:cs typeface="Arial" charset="0"/>
              </a:rPr>
              <a:t>Национална</a:t>
            </a:r>
            <a:r>
              <a:rPr lang="ru-RU" b="1" dirty="0">
                <a:solidFill>
                  <a:srgbClr val="004A87"/>
                </a:solidFill>
                <a:latin typeface="+mn-lt"/>
                <a:cs typeface="Arial" charset="0"/>
              </a:rPr>
              <a:t> </a:t>
            </a:r>
            <a:r>
              <a:rPr lang="ru-RU" b="1" dirty="0" err="1">
                <a:solidFill>
                  <a:srgbClr val="004A87"/>
                </a:solidFill>
                <a:latin typeface="+mn-lt"/>
                <a:cs typeface="Arial" charset="0"/>
              </a:rPr>
              <a:t>браншова</a:t>
            </a:r>
            <a:r>
              <a:rPr lang="ru-RU" b="1" dirty="0">
                <a:solidFill>
                  <a:srgbClr val="004A87"/>
                </a:solidFill>
                <a:latin typeface="+mn-lt"/>
                <a:cs typeface="Arial" charset="0"/>
              </a:rPr>
              <a:t> организация за </a:t>
            </a:r>
            <a:r>
              <a:rPr lang="ru-RU" b="1" dirty="0" err="1">
                <a:solidFill>
                  <a:srgbClr val="004A87"/>
                </a:solidFill>
                <a:latin typeface="+mn-lt"/>
                <a:cs typeface="Arial" charset="0"/>
              </a:rPr>
              <a:t>електрическа</a:t>
            </a:r>
            <a:r>
              <a:rPr lang="ru-RU" b="1" dirty="0">
                <a:solidFill>
                  <a:srgbClr val="004A87"/>
                </a:solidFill>
                <a:latin typeface="+mn-lt"/>
                <a:cs typeface="Arial" charset="0"/>
              </a:rPr>
              <a:t> </a:t>
            </a:r>
            <a:r>
              <a:rPr lang="ru-RU" b="1" dirty="0" err="1">
                <a:solidFill>
                  <a:srgbClr val="004A87"/>
                </a:solidFill>
                <a:latin typeface="+mn-lt"/>
                <a:cs typeface="Arial" charset="0"/>
              </a:rPr>
              <a:t>мобилност</a:t>
            </a:r>
            <a:r>
              <a:rPr lang="en-US" dirty="0">
                <a:solidFill>
                  <a:srgbClr val="004A87"/>
                </a:solidFill>
                <a:latin typeface="+mn-lt"/>
                <a:cs typeface="Arial" charset="0"/>
              </a:rPr>
              <a:t>;</a:t>
            </a:r>
            <a:endParaRPr lang="bg-BG" dirty="0">
              <a:solidFill>
                <a:srgbClr val="004A87"/>
              </a:solidFill>
              <a:latin typeface="+mn-lt"/>
              <a:cs typeface="Arial" charset="0"/>
            </a:endParaRPr>
          </a:p>
          <a:p>
            <a:pPr marL="180975" lvl="0" indent="-180975" algn="l" fontAlgn="base">
              <a:spcBef>
                <a:spcPct val="0"/>
              </a:spcBef>
              <a:spcAft>
                <a:spcPct val="0"/>
              </a:spcAft>
              <a:buSzTx/>
              <a:buNone/>
              <a:tabLst>
                <a:tab pos="180975" algn="l"/>
              </a:tabLst>
            </a:pPr>
            <a:endParaRPr lang="ru-RU" dirty="0">
              <a:solidFill>
                <a:srgbClr val="004A87"/>
              </a:solidFill>
              <a:latin typeface="+mn-lt"/>
              <a:cs typeface="Arial" charset="0"/>
            </a:endParaRPr>
          </a:p>
          <a:p>
            <a:pPr marL="180975" lvl="0" indent="-180975" fontAlgn="base">
              <a:spcBef>
                <a:spcPct val="0"/>
              </a:spcBef>
              <a:spcAft>
                <a:spcPct val="0"/>
              </a:spcAft>
              <a:buSzTx/>
              <a:buNone/>
              <a:tabLst>
                <a:tab pos="180975" algn="l"/>
              </a:tabLst>
            </a:pPr>
            <a:r>
              <a:rPr lang="ru-RU" b="1" dirty="0">
                <a:solidFill>
                  <a:srgbClr val="004A87"/>
                </a:solidFill>
                <a:latin typeface="+mn-lt"/>
                <a:cs typeface="Arial" charset="0"/>
              </a:rPr>
              <a:t>  </a:t>
            </a:r>
          </a:p>
          <a:p>
            <a:pPr marL="180975" lvl="0" indent="-180975" fontAlgn="base">
              <a:spcBef>
                <a:spcPct val="0"/>
              </a:spcBef>
              <a:spcAft>
                <a:spcPct val="0"/>
              </a:spcAft>
              <a:buSzTx/>
              <a:buNone/>
              <a:tabLst>
                <a:tab pos="180975" algn="l"/>
              </a:tabLst>
            </a:pPr>
            <a:r>
              <a:rPr lang="en-US" b="1" dirty="0">
                <a:solidFill>
                  <a:srgbClr val="004A87"/>
                </a:solidFill>
                <a:latin typeface="+mn-lt"/>
                <a:cs typeface="Arial" charset="0"/>
              </a:rPr>
              <a:t>   </a:t>
            </a:r>
            <a:r>
              <a:rPr lang="ru-RU" b="1" dirty="0" err="1">
                <a:solidFill>
                  <a:srgbClr val="004A87"/>
                </a:solidFill>
                <a:latin typeface="+mn-lt"/>
                <a:cs typeface="Arial" charset="0"/>
              </a:rPr>
              <a:t>Към</a:t>
            </a:r>
            <a:r>
              <a:rPr lang="ru-RU" b="1" dirty="0">
                <a:solidFill>
                  <a:srgbClr val="004A87"/>
                </a:solidFill>
                <a:latin typeface="+mn-lt"/>
                <a:cs typeface="Arial" charset="0"/>
              </a:rPr>
              <a:t> </a:t>
            </a:r>
            <a:r>
              <a:rPr lang="ru-RU" b="1" dirty="0" err="1">
                <a:solidFill>
                  <a:srgbClr val="004A87"/>
                </a:solidFill>
                <a:latin typeface="+mn-lt"/>
                <a:cs typeface="Arial" charset="0"/>
              </a:rPr>
              <a:t>днешна</a:t>
            </a:r>
            <a:r>
              <a:rPr lang="ru-RU" b="1" dirty="0">
                <a:solidFill>
                  <a:srgbClr val="004A87"/>
                </a:solidFill>
                <a:latin typeface="+mn-lt"/>
                <a:cs typeface="Arial" charset="0"/>
              </a:rPr>
              <a:t> дата</a:t>
            </a:r>
            <a:r>
              <a:rPr lang="bg-BG" b="1" dirty="0">
                <a:solidFill>
                  <a:srgbClr val="004A87"/>
                </a:solidFill>
                <a:latin typeface="+mn-lt"/>
                <a:cs typeface="Arial" charset="0"/>
              </a:rPr>
              <a:t>:</a:t>
            </a:r>
          </a:p>
          <a:p>
            <a:pPr marL="180975" lvl="0" indent="-180975" fontAlgn="base">
              <a:spcBef>
                <a:spcPct val="0"/>
              </a:spcBef>
              <a:spcAft>
                <a:spcPct val="0"/>
              </a:spcAft>
              <a:buSzTx/>
              <a:buNone/>
              <a:tabLst>
                <a:tab pos="180975" algn="l"/>
              </a:tabLst>
            </a:pPr>
            <a:endParaRPr lang="bg-BG" b="1" dirty="0">
              <a:solidFill>
                <a:srgbClr val="004A87"/>
              </a:solidFill>
              <a:latin typeface="+mn-lt"/>
              <a:cs typeface="Arial" charset="0"/>
            </a:endParaRPr>
          </a:p>
          <a:p>
            <a:pPr marL="180975" lvl="0" indent="-180975" algn="l" fontAlgn="base">
              <a:spcBef>
                <a:spcPct val="0"/>
              </a:spcBef>
              <a:spcAft>
                <a:spcPct val="0"/>
              </a:spcAft>
              <a:buSzTx/>
              <a:buFontTx/>
              <a:buChar char="-"/>
              <a:tabLst>
                <a:tab pos="180975" algn="l"/>
              </a:tabLst>
            </a:pPr>
            <a:r>
              <a:rPr lang="bg-BG" b="1" dirty="0">
                <a:solidFill>
                  <a:srgbClr val="004A87"/>
                </a:solidFill>
                <a:latin typeface="+mn-lt"/>
                <a:cs typeface="Arial" charset="0"/>
              </a:rPr>
              <a:t>В ИКЕМ членуват 70 </a:t>
            </a:r>
            <a:r>
              <a:rPr lang="ru-RU" dirty="0" err="1">
                <a:solidFill>
                  <a:srgbClr val="004A87"/>
                </a:solidFill>
                <a:latin typeface="+mn-lt"/>
                <a:cs typeface="Arial" charset="0"/>
              </a:rPr>
              <a:t>индустриални</a:t>
            </a:r>
            <a:r>
              <a:rPr lang="ru-RU" dirty="0">
                <a:solidFill>
                  <a:srgbClr val="004A87"/>
                </a:solidFill>
                <a:latin typeface="+mn-lt"/>
                <a:cs typeface="Arial" charset="0"/>
              </a:rPr>
              <a:t> компании, ЕРП дружества, БАН, технически </a:t>
            </a:r>
            <a:r>
              <a:rPr lang="ru-RU" dirty="0" err="1">
                <a:solidFill>
                  <a:srgbClr val="004A87"/>
                </a:solidFill>
                <a:latin typeface="+mn-lt"/>
                <a:cs typeface="Arial" charset="0"/>
              </a:rPr>
              <a:t>университети</a:t>
            </a:r>
            <a:r>
              <a:rPr lang="ru-RU" dirty="0">
                <a:solidFill>
                  <a:srgbClr val="004A87"/>
                </a:solidFill>
                <a:latin typeface="+mn-lt"/>
                <a:cs typeface="Arial" charset="0"/>
              </a:rPr>
              <a:t>, </a:t>
            </a:r>
            <a:r>
              <a:rPr lang="ru-RU" dirty="0" err="1">
                <a:solidFill>
                  <a:srgbClr val="004A87"/>
                </a:solidFill>
                <a:latin typeface="+mn-lt"/>
                <a:cs typeface="Arial" charset="0"/>
              </a:rPr>
              <a:t>професионални</a:t>
            </a:r>
            <a:r>
              <a:rPr lang="ru-RU" dirty="0">
                <a:solidFill>
                  <a:srgbClr val="004A87"/>
                </a:solidFill>
                <a:latin typeface="+mn-lt"/>
                <a:cs typeface="Arial" charset="0"/>
              </a:rPr>
              <a:t> гимназии, </a:t>
            </a:r>
            <a:r>
              <a:rPr lang="bg-BG" dirty="0">
                <a:solidFill>
                  <a:srgbClr val="004A87"/>
                </a:solidFill>
                <a:latin typeface="+mn-lt"/>
                <a:cs typeface="Arial" charset="0"/>
              </a:rPr>
              <a:t>организации и фирми от инженерния, индустриалния и други</a:t>
            </a:r>
            <a:r>
              <a:rPr lang="en-US" dirty="0">
                <a:solidFill>
                  <a:srgbClr val="004A87"/>
                </a:solidFill>
                <a:latin typeface="+mn-lt"/>
                <a:cs typeface="Arial" charset="0"/>
              </a:rPr>
              <a:t> </a:t>
            </a:r>
            <a:r>
              <a:rPr lang="bg-BG" dirty="0">
                <a:solidFill>
                  <a:srgbClr val="004A87"/>
                </a:solidFill>
                <a:latin typeface="+mn-lt"/>
                <a:cs typeface="Arial" charset="0"/>
              </a:rPr>
              <a:t>сектори от различни региони на страната</a:t>
            </a:r>
            <a:r>
              <a:rPr lang="en-US" dirty="0">
                <a:solidFill>
                  <a:srgbClr val="004A87"/>
                </a:solidFill>
                <a:latin typeface="+mn-lt"/>
                <a:cs typeface="Arial" charset="0"/>
              </a:rPr>
              <a:t>;</a:t>
            </a:r>
            <a:endParaRPr lang="bg-BG" dirty="0">
              <a:solidFill>
                <a:srgbClr val="004A87"/>
              </a:solidFill>
              <a:latin typeface="+mn-lt"/>
              <a:cs typeface="Arial" charset="0"/>
            </a:endParaRPr>
          </a:p>
          <a:p>
            <a:pPr marL="180975" lvl="0" indent="-180975" algn="l" fontAlgn="base">
              <a:spcBef>
                <a:spcPct val="0"/>
              </a:spcBef>
              <a:spcAft>
                <a:spcPct val="0"/>
              </a:spcAft>
              <a:buSzTx/>
              <a:buNone/>
              <a:tabLst>
                <a:tab pos="180975" algn="l"/>
              </a:tabLst>
            </a:pPr>
            <a:endParaRPr lang="bg-BG" dirty="0">
              <a:solidFill>
                <a:srgbClr val="004A87"/>
              </a:solidFill>
              <a:latin typeface="+mn-lt"/>
              <a:cs typeface="Arial" charset="0"/>
            </a:endParaRPr>
          </a:p>
          <a:p>
            <a:pPr marL="180975" lvl="0" indent="-180975" algn="l" fontAlgn="base">
              <a:spcBef>
                <a:spcPct val="0"/>
              </a:spcBef>
              <a:spcAft>
                <a:spcPct val="0"/>
              </a:spcAft>
              <a:buSzTx/>
              <a:buFontTx/>
              <a:buChar char="-"/>
              <a:tabLst>
                <a:tab pos="180975" algn="l"/>
              </a:tabLst>
            </a:pPr>
            <a:r>
              <a:rPr lang="bg-BG" b="1" dirty="0">
                <a:solidFill>
                  <a:srgbClr val="004A87"/>
                </a:solidFill>
                <a:latin typeface="+mn-lt"/>
                <a:cs typeface="Arial" charset="0"/>
              </a:rPr>
              <a:t>Официалните партньори на ИКЕМ са 71 </a:t>
            </a:r>
            <a:r>
              <a:rPr lang="bg-BG" dirty="0">
                <a:solidFill>
                  <a:srgbClr val="004A87"/>
                </a:solidFill>
                <a:latin typeface="+mn-lt"/>
                <a:cs typeface="Arial" charset="0"/>
              </a:rPr>
              <a:t>– български обществени организации, фондации, сдружения и др.</a:t>
            </a:r>
          </a:p>
          <a:p>
            <a:pPr marL="180975" lvl="0" indent="-180975" algn="l" fontAlgn="base">
              <a:spcBef>
                <a:spcPct val="0"/>
              </a:spcBef>
              <a:spcAft>
                <a:spcPct val="0"/>
              </a:spcAft>
              <a:buSzTx/>
              <a:buFontTx/>
              <a:buChar char="-"/>
              <a:tabLst>
                <a:tab pos="180975" algn="l"/>
              </a:tabLst>
            </a:pPr>
            <a:endParaRPr lang="bg-BG" dirty="0">
              <a:solidFill>
                <a:srgbClr val="004A87"/>
              </a:solidFill>
              <a:latin typeface="+mn-lt"/>
              <a:cs typeface="Arial" charset="0"/>
            </a:endParaRPr>
          </a:p>
          <a:p>
            <a:pPr marL="180975" lvl="0" indent="-180975" algn="l" fontAlgn="base">
              <a:spcBef>
                <a:spcPct val="0"/>
              </a:spcBef>
              <a:spcAft>
                <a:spcPct val="0"/>
              </a:spcAft>
              <a:buSzTx/>
              <a:buFontTx/>
              <a:buChar char="-"/>
              <a:tabLst>
                <a:tab pos="180975" algn="l"/>
              </a:tabLst>
            </a:pPr>
            <a:r>
              <a:rPr lang="bg-BG" b="1" dirty="0">
                <a:solidFill>
                  <a:srgbClr val="004A87"/>
                </a:solidFill>
                <a:latin typeface="+mn-lt"/>
                <a:cs typeface="Arial" charset="0"/>
              </a:rPr>
              <a:t>Официални партньори на ИКЕМ са 16 български общини</a:t>
            </a:r>
            <a:r>
              <a:rPr lang="bg-BG" dirty="0">
                <a:solidFill>
                  <a:srgbClr val="004A87"/>
                </a:solidFill>
                <a:latin typeface="+mn-lt"/>
                <a:cs typeface="Arial" charset="0"/>
              </a:rPr>
              <a:t>.</a:t>
            </a:r>
            <a:endParaRPr lang="en-US" dirty="0">
              <a:solidFill>
                <a:srgbClr val="004A87"/>
              </a:solidFill>
              <a:latin typeface="+mn-lt"/>
              <a:cs typeface="Arial" charset="0"/>
            </a:endParaRPr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8327784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sz="2400" dirty="0"/>
              <a:t>ПРИОРИТЕТИ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304" y="1509732"/>
            <a:ext cx="11948159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bg-BG" sz="2100" dirty="0">
                <a:solidFill>
                  <a:srgbClr val="004A87"/>
                </a:solidFill>
                <a:latin typeface="+mn-lt"/>
              </a:rPr>
              <a:t>- </a:t>
            </a:r>
            <a:r>
              <a:rPr lang="en-US" sz="2100" dirty="0">
                <a:solidFill>
                  <a:srgbClr val="004A87"/>
                </a:solidFill>
                <a:latin typeface="+mn-lt"/>
              </a:rPr>
              <a:t>    </a:t>
            </a:r>
            <a:r>
              <a:rPr lang="bg-BG" sz="2100" dirty="0">
                <a:solidFill>
                  <a:srgbClr val="004A87"/>
                </a:solidFill>
                <a:latin typeface="+mn-lt"/>
              </a:rPr>
              <a:t>Създаване и развитие на </a:t>
            </a:r>
            <a:r>
              <a:rPr lang="bg-BG" sz="2100" b="1" dirty="0">
                <a:solidFill>
                  <a:srgbClr val="004A87"/>
                </a:solidFill>
                <a:latin typeface="+mn-lt"/>
              </a:rPr>
              <a:t>нов икономически сектор </a:t>
            </a:r>
            <a:r>
              <a:rPr lang="bg-BG" sz="2100" dirty="0">
                <a:solidFill>
                  <a:srgbClr val="004A87"/>
                </a:solidFill>
                <a:latin typeface="+mn-lt"/>
              </a:rPr>
              <a:t>в България – </a:t>
            </a:r>
            <a:r>
              <a:rPr lang="bg-BG" sz="2100" b="1" dirty="0">
                <a:solidFill>
                  <a:srgbClr val="004A87"/>
                </a:solidFill>
                <a:latin typeface="+mn-lt"/>
              </a:rPr>
              <a:t>„Електрическа мобилност“</a:t>
            </a:r>
            <a:r>
              <a:rPr lang="en-US" sz="2100" dirty="0">
                <a:solidFill>
                  <a:srgbClr val="004A87"/>
                </a:solidFill>
                <a:latin typeface="+mn-lt"/>
              </a:rPr>
              <a:t>;</a:t>
            </a:r>
            <a:endParaRPr lang="bg-BG" sz="2100" dirty="0">
              <a:solidFill>
                <a:srgbClr val="004A87"/>
              </a:solidFill>
              <a:latin typeface="+mn-lt"/>
            </a:endParaRPr>
          </a:p>
          <a:p>
            <a:pPr marL="0" indent="0">
              <a:buNone/>
            </a:pPr>
            <a:r>
              <a:rPr lang="bg-BG" sz="2100" dirty="0">
                <a:solidFill>
                  <a:srgbClr val="004A87"/>
                </a:solidFill>
                <a:latin typeface="+mn-lt"/>
              </a:rPr>
              <a:t>- </a:t>
            </a:r>
            <a:r>
              <a:rPr lang="en-US" sz="2100" dirty="0">
                <a:solidFill>
                  <a:srgbClr val="004A87"/>
                </a:solidFill>
                <a:latin typeface="+mn-lt"/>
              </a:rPr>
              <a:t>  </a:t>
            </a:r>
            <a:r>
              <a:rPr lang="bg-BG" sz="2100" dirty="0">
                <a:solidFill>
                  <a:srgbClr val="004A87"/>
                </a:solidFill>
                <a:latin typeface="+mn-lt"/>
              </a:rPr>
              <a:t>Насърчаване на нови производства за повишаване </a:t>
            </a:r>
            <a:r>
              <a:rPr lang="bg-BG" sz="2100" b="1" dirty="0">
                <a:solidFill>
                  <a:srgbClr val="004A87"/>
                </a:solidFill>
                <a:latin typeface="+mn-lt"/>
              </a:rPr>
              <a:t>конкурентоспособност</a:t>
            </a:r>
            <a:r>
              <a:rPr lang="bg-BG" sz="2100" dirty="0">
                <a:solidFill>
                  <a:srgbClr val="004A87"/>
                </a:solidFill>
                <a:latin typeface="+mn-lt"/>
              </a:rPr>
              <a:t>та на европейските и световни пазари в сектора;</a:t>
            </a:r>
          </a:p>
          <a:p>
            <a:pPr marL="0" indent="0">
              <a:buNone/>
            </a:pPr>
            <a:r>
              <a:rPr lang="bg-BG" sz="2100" dirty="0">
                <a:solidFill>
                  <a:srgbClr val="004A87"/>
                </a:solidFill>
                <a:latin typeface="+mn-lt"/>
              </a:rPr>
              <a:t>- </a:t>
            </a:r>
            <a:r>
              <a:rPr lang="en-US" sz="2100" dirty="0">
                <a:solidFill>
                  <a:srgbClr val="004A87"/>
                </a:solidFill>
                <a:latin typeface="+mn-lt"/>
              </a:rPr>
              <a:t> </a:t>
            </a:r>
            <a:r>
              <a:rPr lang="bg-BG" sz="2100" dirty="0">
                <a:solidFill>
                  <a:srgbClr val="004A87"/>
                </a:solidFill>
                <a:latin typeface="+mn-lt"/>
              </a:rPr>
              <a:t>Обединяване усилията на членовете за създаване на Национална зарядна инфраструктура – „</a:t>
            </a:r>
            <a:r>
              <a:rPr lang="bg-BG" sz="2100" b="1" dirty="0">
                <a:solidFill>
                  <a:srgbClr val="004A87"/>
                </a:solidFill>
                <a:latin typeface="+mn-lt"/>
              </a:rPr>
              <a:t>BULCHARGE“</a:t>
            </a:r>
            <a:r>
              <a:rPr lang="en-US" sz="2100" dirty="0">
                <a:solidFill>
                  <a:srgbClr val="004A87"/>
                </a:solidFill>
                <a:latin typeface="+mn-lt"/>
              </a:rPr>
              <a:t>;</a:t>
            </a:r>
            <a:endParaRPr lang="bg-BG" sz="2100" dirty="0">
              <a:solidFill>
                <a:srgbClr val="004A87"/>
              </a:solidFill>
              <a:latin typeface="+mn-lt"/>
            </a:endParaRPr>
          </a:p>
          <a:p>
            <a:pPr marL="0" indent="0">
              <a:buNone/>
            </a:pPr>
            <a:r>
              <a:rPr lang="bg-BG" sz="2100" dirty="0">
                <a:solidFill>
                  <a:srgbClr val="004A87"/>
                </a:solidFill>
                <a:latin typeface="+mn-lt"/>
              </a:rPr>
              <a:t>- </a:t>
            </a:r>
            <a:r>
              <a:rPr lang="en-US" sz="2100" dirty="0">
                <a:solidFill>
                  <a:srgbClr val="004A87"/>
                </a:solidFill>
                <a:latin typeface="+mn-lt"/>
              </a:rPr>
              <a:t> </a:t>
            </a:r>
            <a:r>
              <a:rPr lang="bg-BG" sz="2100" dirty="0">
                <a:solidFill>
                  <a:srgbClr val="004A87"/>
                </a:solidFill>
                <a:latin typeface="+mn-lt"/>
              </a:rPr>
              <a:t>Създаване на </a:t>
            </a:r>
            <a:r>
              <a:rPr lang="bg-BG" sz="2100" b="1" dirty="0">
                <a:solidFill>
                  <a:srgbClr val="004A87"/>
                </a:solidFill>
                <a:latin typeface="+mn-lt"/>
              </a:rPr>
              <a:t>общностни модели с Общини </a:t>
            </a:r>
            <a:r>
              <a:rPr lang="bg-BG" sz="2100" dirty="0">
                <a:solidFill>
                  <a:srgbClr val="004A87"/>
                </a:solidFill>
                <a:latin typeface="+mn-lt"/>
              </a:rPr>
              <a:t>и сътрудничество с всички администрации за въвеждане на норми и стандарти в сектора</a:t>
            </a:r>
            <a:r>
              <a:rPr lang="en-US" sz="2100" dirty="0">
                <a:solidFill>
                  <a:srgbClr val="004A87"/>
                </a:solidFill>
                <a:latin typeface="+mn-lt"/>
              </a:rPr>
              <a:t>;</a:t>
            </a:r>
            <a:endParaRPr lang="bg-BG" sz="2100" dirty="0">
              <a:solidFill>
                <a:srgbClr val="004A87"/>
              </a:solidFill>
              <a:latin typeface="+mn-lt"/>
            </a:endParaRPr>
          </a:p>
          <a:p>
            <a:pPr marL="0" indent="0">
              <a:buNone/>
            </a:pPr>
            <a:r>
              <a:rPr lang="bg-BG" sz="2100" dirty="0">
                <a:solidFill>
                  <a:srgbClr val="004A87"/>
                </a:solidFill>
                <a:latin typeface="+mn-lt"/>
              </a:rPr>
              <a:t>- </a:t>
            </a:r>
            <a:r>
              <a:rPr lang="en-US" sz="2100" dirty="0">
                <a:solidFill>
                  <a:srgbClr val="004A87"/>
                </a:solidFill>
                <a:latin typeface="+mn-lt"/>
              </a:rPr>
              <a:t>    </a:t>
            </a:r>
            <a:r>
              <a:rPr lang="bg-BG" sz="2100" dirty="0">
                <a:solidFill>
                  <a:srgbClr val="004A87"/>
                </a:solidFill>
                <a:latin typeface="+mn-lt"/>
              </a:rPr>
              <a:t>Изграждане на </a:t>
            </a:r>
            <a:r>
              <a:rPr lang="bg-BG" sz="2100" b="1" dirty="0">
                <a:solidFill>
                  <a:srgbClr val="004A87"/>
                </a:solidFill>
                <a:latin typeface="+mn-lt"/>
              </a:rPr>
              <a:t>устойчиви образователни модели</a:t>
            </a:r>
            <a:r>
              <a:rPr lang="en-US" sz="2100" dirty="0">
                <a:solidFill>
                  <a:srgbClr val="004A87"/>
                </a:solidFill>
                <a:latin typeface="+mn-lt"/>
              </a:rPr>
              <a:t>;</a:t>
            </a:r>
            <a:endParaRPr lang="bg-BG" sz="2100" dirty="0">
              <a:solidFill>
                <a:srgbClr val="004A87"/>
              </a:solidFill>
              <a:latin typeface="+mn-lt"/>
            </a:endParaRPr>
          </a:p>
          <a:p>
            <a:pPr marL="0" indent="0">
              <a:buNone/>
            </a:pPr>
            <a:r>
              <a:rPr lang="bg-BG" sz="2100" b="1" dirty="0">
                <a:solidFill>
                  <a:srgbClr val="004A87"/>
                </a:solidFill>
                <a:latin typeface="+mn-lt"/>
              </a:rPr>
              <a:t>- </a:t>
            </a:r>
            <a:r>
              <a:rPr lang="en-US" sz="2100" b="1" dirty="0">
                <a:solidFill>
                  <a:srgbClr val="004A87"/>
                </a:solidFill>
                <a:latin typeface="+mn-lt"/>
              </a:rPr>
              <a:t>    </a:t>
            </a:r>
            <a:r>
              <a:rPr lang="bg-BG" sz="2100" b="1" dirty="0">
                <a:solidFill>
                  <a:srgbClr val="004A87"/>
                </a:solidFill>
                <a:latin typeface="+mn-lt"/>
              </a:rPr>
              <a:t>Иновации</a:t>
            </a:r>
            <a:r>
              <a:rPr lang="bg-BG" sz="2100" dirty="0">
                <a:solidFill>
                  <a:srgbClr val="004A87"/>
                </a:solidFill>
                <a:latin typeface="+mn-lt"/>
              </a:rPr>
              <a:t> и интегриране на възобновяемите, водородните и енергоспестяващи източници;</a:t>
            </a:r>
            <a:endParaRPr lang="en-US" sz="2100" dirty="0">
              <a:solidFill>
                <a:srgbClr val="004A87"/>
              </a:solidFill>
              <a:latin typeface="+mn-lt"/>
            </a:endParaRPr>
          </a:p>
          <a:p>
            <a:pPr marL="0" indent="0">
              <a:buNone/>
            </a:pPr>
            <a:r>
              <a:rPr lang="bg-BG" sz="2100" dirty="0">
                <a:solidFill>
                  <a:srgbClr val="004A87"/>
                </a:solidFill>
                <a:latin typeface="+mn-lt"/>
              </a:rPr>
              <a:t>- </a:t>
            </a:r>
            <a:r>
              <a:rPr lang="en-US" sz="2100" dirty="0">
                <a:solidFill>
                  <a:srgbClr val="004A87"/>
                </a:solidFill>
                <a:latin typeface="+mn-lt"/>
              </a:rPr>
              <a:t>    </a:t>
            </a:r>
            <a:r>
              <a:rPr lang="bg-BG" sz="2100" dirty="0">
                <a:solidFill>
                  <a:srgbClr val="004A87"/>
                </a:solidFill>
                <a:latin typeface="+mn-lt"/>
              </a:rPr>
              <a:t>Модели за електрическа мобилност в контекста на темата – </a:t>
            </a:r>
            <a:r>
              <a:rPr lang="bg-BG" sz="2100" b="1" dirty="0">
                <a:solidFill>
                  <a:srgbClr val="004A87"/>
                </a:solidFill>
                <a:latin typeface="+mn-lt"/>
              </a:rPr>
              <a:t>Енергийна и кибер сигурност</a:t>
            </a:r>
            <a:r>
              <a:rPr lang="bg-BG" sz="2100" dirty="0">
                <a:solidFill>
                  <a:srgbClr val="004A87"/>
                </a:solidFill>
                <a:latin typeface="+mn-lt"/>
              </a:rPr>
              <a:t> и др.</a:t>
            </a:r>
            <a:endParaRPr lang="en-US" sz="2100" dirty="0">
              <a:solidFill>
                <a:srgbClr val="004A87"/>
              </a:solidFill>
              <a:latin typeface="+mn-lt"/>
            </a:endParaRPr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3225634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sz="2400" dirty="0"/>
              <a:t>ЕЛЕКТРИЧЕСКАТА МОБИЛНОСТ В СВЕТА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304" y="1509732"/>
            <a:ext cx="11948159" cy="9652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 err="1">
                <a:solidFill>
                  <a:srgbClr val="004A87"/>
                </a:solidFill>
                <a:latin typeface="+mn-lt"/>
              </a:rPr>
              <a:t>Докладът</a:t>
            </a:r>
            <a:r>
              <a:rPr lang="ru-RU" b="1" dirty="0">
                <a:solidFill>
                  <a:srgbClr val="004A87"/>
                </a:solidFill>
                <a:latin typeface="+mn-lt"/>
              </a:rPr>
              <a:t> </a:t>
            </a:r>
            <a:r>
              <a:rPr lang="bg-BG" b="1" dirty="0">
                <a:solidFill>
                  <a:srgbClr val="004A87"/>
                </a:solidFill>
                <a:latin typeface="+mn-lt"/>
              </a:rPr>
              <a:t>„</a:t>
            </a:r>
            <a:r>
              <a:rPr lang="ru-RU" b="1" dirty="0" err="1">
                <a:solidFill>
                  <a:srgbClr val="004A87"/>
                </a:solidFill>
                <a:latin typeface="+mn-lt"/>
              </a:rPr>
              <a:t>Global</a:t>
            </a:r>
            <a:r>
              <a:rPr lang="ru-RU" b="1" dirty="0">
                <a:solidFill>
                  <a:srgbClr val="004A87"/>
                </a:solidFill>
                <a:latin typeface="+mn-lt"/>
              </a:rPr>
              <a:t> EV </a:t>
            </a:r>
            <a:r>
              <a:rPr lang="ru-RU" b="1" dirty="0" err="1">
                <a:solidFill>
                  <a:srgbClr val="004A87"/>
                </a:solidFill>
                <a:latin typeface="+mn-lt"/>
              </a:rPr>
              <a:t>Outlook</a:t>
            </a:r>
            <a:r>
              <a:rPr lang="ru-RU" b="1" dirty="0">
                <a:solidFill>
                  <a:srgbClr val="004A87"/>
                </a:solidFill>
                <a:latin typeface="+mn-lt"/>
              </a:rPr>
              <a:t> 201</a:t>
            </a:r>
            <a:r>
              <a:rPr lang="bg-BG" b="1" dirty="0">
                <a:solidFill>
                  <a:srgbClr val="004A87"/>
                </a:solidFill>
                <a:latin typeface="+mn-lt"/>
              </a:rPr>
              <a:t>“</a:t>
            </a:r>
            <a:r>
              <a:rPr lang="ru-RU" b="1" dirty="0">
                <a:solidFill>
                  <a:srgbClr val="004A87"/>
                </a:solidFill>
                <a:latin typeface="+mn-lt"/>
              </a:rPr>
              <a:t>  на </a:t>
            </a:r>
            <a:r>
              <a:rPr lang="ru-RU" b="1" dirty="0" err="1">
                <a:solidFill>
                  <a:srgbClr val="004A87"/>
                </a:solidFill>
                <a:latin typeface="+mn-lt"/>
              </a:rPr>
              <a:t>Международната</a:t>
            </a:r>
            <a:r>
              <a:rPr lang="ru-RU" b="1" dirty="0">
                <a:solidFill>
                  <a:srgbClr val="004A87"/>
                </a:solidFill>
                <a:latin typeface="+mn-lt"/>
              </a:rPr>
              <a:t> </a:t>
            </a:r>
            <a:r>
              <a:rPr lang="ru-RU" b="1" dirty="0" err="1">
                <a:solidFill>
                  <a:srgbClr val="004A87"/>
                </a:solidFill>
                <a:latin typeface="+mn-lt"/>
              </a:rPr>
              <a:t>Енергийна</a:t>
            </a:r>
            <a:r>
              <a:rPr lang="ru-RU" b="1" dirty="0">
                <a:solidFill>
                  <a:srgbClr val="004A87"/>
                </a:solidFill>
                <a:latin typeface="+mn-lt"/>
              </a:rPr>
              <a:t> </a:t>
            </a:r>
            <a:r>
              <a:rPr lang="ru-RU" b="1" dirty="0" err="1">
                <a:solidFill>
                  <a:srgbClr val="004A87"/>
                </a:solidFill>
                <a:latin typeface="+mn-lt"/>
              </a:rPr>
              <a:t>Агенция</a:t>
            </a:r>
            <a:r>
              <a:rPr lang="ru-RU" b="1" dirty="0">
                <a:solidFill>
                  <a:srgbClr val="004A87"/>
                </a:solidFill>
                <a:latin typeface="+mn-lt"/>
              </a:rPr>
              <a:t> (</a:t>
            </a:r>
            <a:r>
              <a:rPr lang="ru-RU" b="1" dirty="0" err="1">
                <a:solidFill>
                  <a:srgbClr val="004A87"/>
                </a:solidFill>
                <a:latin typeface="+mn-lt"/>
              </a:rPr>
              <a:t>International</a:t>
            </a:r>
            <a:r>
              <a:rPr lang="ru-RU" b="1" dirty="0">
                <a:solidFill>
                  <a:srgbClr val="004A87"/>
                </a:solidFill>
                <a:latin typeface="+mn-lt"/>
              </a:rPr>
              <a:t> </a:t>
            </a:r>
            <a:r>
              <a:rPr lang="ru-RU" b="1" dirty="0" err="1">
                <a:solidFill>
                  <a:srgbClr val="004A87"/>
                </a:solidFill>
                <a:latin typeface="+mn-lt"/>
              </a:rPr>
              <a:t>Energy</a:t>
            </a:r>
            <a:r>
              <a:rPr lang="ru-RU" b="1" dirty="0">
                <a:solidFill>
                  <a:srgbClr val="004A87"/>
                </a:solidFill>
                <a:latin typeface="+mn-lt"/>
              </a:rPr>
              <a:t> </a:t>
            </a:r>
            <a:r>
              <a:rPr lang="ru-RU" b="1" dirty="0" err="1">
                <a:solidFill>
                  <a:srgbClr val="004A87"/>
                </a:solidFill>
                <a:latin typeface="+mn-lt"/>
              </a:rPr>
              <a:t>Agency</a:t>
            </a:r>
            <a:r>
              <a:rPr lang="ru-RU" b="1" dirty="0">
                <a:solidFill>
                  <a:srgbClr val="004A87"/>
                </a:solidFill>
                <a:latin typeface="+mn-lt"/>
              </a:rPr>
              <a:t> - IEA) </a:t>
            </a:r>
            <a:r>
              <a:rPr lang="ru-RU" b="1" dirty="0" err="1">
                <a:solidFill>
                  <a:srgbClr val="004A87"/>
                </a:solidFill>
                <a:latin typeface="+mn-lt"/>
              </a:rPr>
              <a:t>дава</a:t>
            </a:r>
            <a:r>
              <a:rPr lang="ru-RU" b="1" dirty="0">
                <a:solidFill>
                  <a:srgbClr val="004A87"/>
                </a:solidFill>
                <a:latin typeface="+mn-lt"/>
              </a:rPr>
              <a:t> </a:t>
            </a:r>
            <a:r>
              <a:rPr lang="ru-RU" b="1" dirty="0" err="1">
                <a:solidFill>
                  <a:srgbClr val="004A87"/>
                </a:solidFill>
                <a:latin typeface="+mn-lt"/>
              </a:rPr>
              <a:t>обстойни</a:t>
            </a:r>
            <a:r>
              <a:rPr lang="ru-RU" b="1" dirty="0">
                <a:solidFill>
                  <a:srgbClr val="004A87"/>
                </a:solidFill>
                <a:latin typeface="+mn-lt"/>
              </a:rPr>
              <a:t> обобщения на </a:t>
            </a:r>
            <a:r>
              <a:rPr lang="ru-RU" b="1" dirty="0" err="1">
                <a:solidFill>
                  <a:srgbClr val="004A87"/>
                </a:solidFill>
                <a:latin typeface="+mn-lt"/>
              </a:rPr>
              <a:t>съществуващото</a:t>
            </a:r>
            <a:r>
              <a:rPr lang="ru-RU" b="1" dirty="0">
                <a:solidFill>
                  <a:srgbClr val="004A87"/>
                </a:solidFill>
                <a:latin typeface="+mn-lt"/>
              </a:rPr>
              <a:t> положение и </a:t>
            </a:r>
            <a:r>
              <a:rPr lang="ru-RU" b="1" dirty="0" err="1">
                <a:solidFill>
                  <a:srgbClr val="004A87"/>
                </a:solidFill>
                <a:latin typeface="+mn-lt"/>
              </a:rPr>
              <a:t>прогнозите</a:t>
            </a:r>
            <a:r>
              <a:rPr lang="ru-RU" b="1" dirty="0">
                <a:solidFill>
                  <a:srgbClr val="004A87"/>
                </a:solidFill>
                <a:latin typeface="+mn-lt"/>
              </a:rPr>
              <a:t> за </a:t>
            </a:r>
            <a:r>
              <a:rPr lang="ru-RU" b="1" dirty="0" err="1">
                <a:solidFill>
                  <a:srgbClr val="004A87"/>
                </a:solidFill>
                <a:latin typeface="+mn-lt"/>
              </a:rPr>
              <a:t>навлизането</a:t>
            </a:r>
            <a:r>
              <a:rPr lang="ru-RU" b="1" dirty="0">
                <a:solidFill>
                  <a:srgbClr val="004A87"/>
                </a:solidFill>
                <a:latin typeface="+mn-lt"/>
              </a:rPr>
              <a:t> на електромобилите и </a:t>
            </a:r>
            <a:r>
              <a:rPr lang="ru-RU" b="1" dirty="0" err="1">
                <a:solidFill>
                  <a:srgbClr val="004A87"/>
                </a:solidFill>
                <a:latin typeface="+mn-lt"/>
              </a:rPr>
              <a:t>свързаната</a:t>
            </a:r>
            <a:r>
              <a:rPr lang="ru-RU" b="1" dirty="0">
                <a:solidFill>
                  <a:srgbClr val="004A87"/>
                </a:solidFill>
                <a:latin typeface="+mn-lt"/>
              </a:rPr>
              <a:t> с </a:t>
            </a:r>
            <a:r>
              <a:rPr lang="ru-RU" b="1" dirty="0" err="1">
                <a:solidFill>
                  <a:srgbClr val="004A87"/>
                </a:solidFill>
                <a:latin typeface="+mn-lt"/>
              </a:rPr>
              <a:t>тях</a:t>
            </a:r>
            <a:r>
              <a:rPr lang="ru-RU" b="1" dirty="0">
                <a:solidFill>
                  <a:srgbClr val="004A87"/>
                </a:solidFill>
                <a:latin typeface="+mn-lt"/>
              </a:rPr>
              <a:t> зарядна инфраструктура на </a:t>
            </a:r>
            <a:r>
              <a:rPr lang="ru-RU" b="1" dirty="0" err="1">
                <a:solidFill>
                  <a:srgbClr val="004A87"/>
                </a:solidFill>
                <a:latin typeface="+mn-lt"/>
              </a:rPr>
              <a:t>основните</a:t>
            </a:r>
            <a:r>
              <a:rPr lang="ru-RU" b="1" dirty="0">
                <a:solidFill>
                  <a:srgbClr val="004A87"/>
                </a:solidFill>
                <a:latin typeface="+mn-lt"/>
              </a:rPr>
              <a:t> </a:t>
            </a:r>
            <a:r>
              <a:rPr lang="ru-RU" b="1" dirty="0" err="1">
                <a:solidFill>
                  <a:srgbClr val="004A87"/>
                </a:solidFill>
                <a:latin typeface="+mn-lt"/>
              </a:rPr>
              <a:t>пазари</a:t>
            </a:r>
            <a:r>
              <a:rPr lang="ru-RU" b="1" dirty="0">
                <a:solidFill>
                  <a:srgbClr val="004A87"/>
                </a:solidFill>
                <a:latin typeface="+mn-lt"/>
              </a:rPr>
              <a:t> в </a:t>
            </a:r>
            <a:r>
              <a:rPr lang="ru-RU" b="1" dirty="0" err="1">
                <a:solidFill>
                  <a:srgbClr val="004A87"/>
                </a:solidFill>
                <a:latin typeface="+mn-lt"/>
              </a:rPr>
              <a:t>световен</a:t>
            </a:r>
            <a:r>
              <a:rPr lang="ru-RU" b="1" dirty="0">
                <a:solidFill>
                  <a:srgbClr val="004A87"/>
                </a:solidFill>
                <a:latin typeface="+mn-lt"/>
              </a:rPr>
              <a:t> </a:t>
            </a:r>
            <a:r>
              <a:rPr lang="ru-RU" b="1" dirty="0" err="1">
                <a:solidFill>
                  <a:srgbClr val="004A87"/>
                </a:solidFill>
                <a:latin typeface="+mn-lt"/>
              </a:rPr>
              <a:t>мащаб</a:t>
            </a:r>
            <a:r>
              <a:rPr lang="ru-RU" b="1" dirty="0">
                <a:solidFill>
                  <a:srgbClr val="004A87"/>
                </a:solidFill>
                <a:latin typeface="+mn-lt"/>
              </a:rPr>
              <a:t>.</a:t>
            </a:r>
            <a:endParaRPr lang="bg-BG" b="1" dirty="0">
              <a:solidFill>
                <a:srgbClr val="004A87"/>
              </a:solidFill>
              <a:latin typeface="+mn-lt"/>
            </a:endParaRPr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id="{867979AC-F405-4842-895B-7B3101C1ACB7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2135221" y="1947147"/>
            <a:ext cx="1725515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bg-BG" altLang="bg-BG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bg-BG" altLang="bg-BG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Правоъгълник 11">
            <a:extLst>
              <a:ext uri="{FF2B5EF4-FFF2-40B4-BE49-F238E27FC236}">
                <a16:creationId xmlns:a16="http://schemas.microsoft.com/office/drawing/2014/main" id="{335B1C5C-CD7A-4D92-8FA0-D1D3FA2CEB9B}"/>
              </a:ext>
            </a:extLst>
          </p:cNvPr>
          <p:cNvSpPr/>
          <p:nvPr/>
        </p:nvSpPr>
        <p:spPr>
          <a:xfrm>
            <a:off x="329184" y="2474976"/>
            <a:ext cx="6096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bg-BG" sz="1600" dirty="0">
                <a:solidFill>
                  <a:srgbClr val="004A87"/>
                </a:solidFill>
              </a:rPr>
              <a:t>През 2017 г. в Китай са продадени над 1 милион електромобила. Общият брой на електрическите автомобили на пътя надхвърля 3 милиона в световен мащаб, което е увеличение с над 50 % от 2016 година.</a:t>
            </a:r>
          </a:p>
        </p:txBody>
      </p:sp>
      <p:sp>
        <p:nvSpPr>
          <p:cNvPr id="15" name="Правоъгълник 14">
            <a:extLst>
              <a:ext uri="{FF2B5EF4-FFF2-40B4-BE49-F238E27FC236}">
                <a16:creationId xmlns:a16="http://schemas.microsoft.com/office/drawing/2014/main" id="{753419A3-787E-4F27-BD60-A98B9724DEC1}"/>
              </a:ext>
            </a:extLst>
          </p:cNvPr>
          <p:cNvSpPr/>
          <p:nvPr/>
        </p:nvSpPr>
        <p:spPr>
          <a:xfrm>
            <a:off x="329184" y="3583868"/>
            <a:ext cx="6096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bg-BG" sz="1600" dirty="0">
                <a:solidFill>
                  <a:srgbClr val="004A87"/>
                </a:solidFill>
              </a:rPr>
              <a:t>По отношение на дела, Норвегия остава най-напредналият пазар за продажби на електрически автомобили в света, с над 39 % от новите продажби.</a:t>
            </a:r>
          </a:p>
        </p:txBody>
      </p:sp>
      <p:pic>
        <p:nvPicPr>
          <p:cNvPr id="17" name="Картина 16">
            <a:extLst>
              <a:ext uri="{FF2B5EF4-FFF2-40B4-BE49-F238E27FC236}">
                <a16:creationId xmlns:a16="http://schemas.microsoft.com/office/drawing/2014/main" id="{A475FB9E-91DD-499A-A3BF-226D03EF53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08064" y="2443135"/>
            <a:ext cx="5618786" cy="1971729"/>
          </a:xfrm>
          <a:prstGeom prst="rect">
            <a:avLst/>
          </a:prstGeom>
        </p:spPr>
      </p:pic>
      <p:pic>
        <p:nvPicPr>
          <p:cNvPr id="18" name="Картина 17">
            <a:extLst>
              <a:ext uri="{FF2B5EF4-FFF2-40B4-BE49-F238E27FC236}">
                <a16:creationId xmlns:a16="http://schemas.microsoft.com/office/drawing/2014/main" id="{DBEC3C3A-B752-4F69-844E-BA7D1CEF584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43072" y="4414864"/>
            <a:ext cx="5803392" cy="23395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70513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sz="2400" dirty="0"/>
              <a:t>ЕЛЕКТРИЧЕСКАТА МОБИЛНОСТ В БЪЛГАРИЯ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537" y="1463040"/>
            <a:ext cx="11948159" cy="96918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bg-BG" b="1" dirty="0">
                <a:solidFill>
                  <a:srgbClr val="004A87"/>
                </a:solidFill>
                <a:latin typeface="+mn-lt"/>
              </a:rPr>
              <a:t>Електромобилен парк</a:t>
            </a:r>
          </a:p>
          <a:p>
            <a:pPr marL="0" indent="0">
              <a:buNone/>
            </a:pPr>
            <a:r>
              <a:rPr lang="bg-BG" b="1" dirty="0">
                <a:solidFill>
                  <a:srgbClr val="004A87"/>
                </a:solidFill>
                <a:latin typeface="+mn-lt"/>
              </a:rPr>
              <a:t>Интерполация на съществуващото положение и потенциалното развитие на електромобилния парк в България рисува следната възможна картина за броя на електромобилния парк в страната в средносрочен план:</a:t>
            </a:r>
          </a:p>
          <a:p>
            <a:pPr marL="0" indent="0">
              <a:buNone/>
            </a:pPr>
            <a:endParaRPr lang="bg-BG" dirty="0">
              <a:solidFill>
                <a:srgbClr val="004A87"/>
              </a:solidFill>
              <a:latin typeface="+mn-lt"/>
            </a:endParaRPr>
          </a:p>
        </p:txBody>
      </p:sp>
      <p:sp>
        <p:nvSpPr>
          <p:cNvPr id="12" name="Правоъгълник 11">
            <a:extLst>
              <a:ext uri="{FF2B5EF4-FFF2-40B4-BE49-F238E27FC236}">
                <a16:creationId xmlns:a16="http://schemas.microsoft.com/office/drawing/2014/main" id="{25E6E009-ED75-4C30-974F-5ED20DE16F1B}"/>
              </a:ext>
            </a:extLst>
          </p:cNvPr>
          <p:cNvSpPr/>
          <p:nvPr/>
        </p:nvSpPr>
        <p:spPr>
          <a:xfrm>
            <a:off x="2060448" y="2432228"/>
            <a:ext cx="998524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bg-BG" sz="1600" b="1" dirty="0">
                <a:ea typeface="MS Mincho" panose="02020609040205080304" pitchFamily="49" charset="-128"/>
                <a:cs typeface="Times New Roman" panose="02020603050405020304" pitchFamily="18" charset="0"/>
              </a:rPr>
              <a:t>Таблица 4. Сценарии за брой електромобили в България до 2030 г. </a:t>
            </a:r>
            <a:endParaRPr lang="bg-BG" sz="1600" b="1" dirty="0">
              <a:effectLst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  <p:graphicFrame>
        <p:nvGraphicFramePr>
          <p:cNvPr id="13" name="Таблица 12">
            <a:extLst>
              <a:ext uri="{FF2B5EF4-FFF2-40B4-BE49-F238E27FC236}">
                <a16:creationId xmlns:a16="http://schemas.microsoft.com/office/drawing/2014/main" id="{9F1B3BFF-7DBC-4F53-8BB9-A4DCF7633B2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7852696"/>
              </p:ext>
            </p:extLst>
          </p:nvPr>
        </p:nvGraphicFramePr>
        <p:xfrm>
          <a:off x="2060448" y="2770782"/>
          <a:ext cx="8887969" cy="319110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968403">
                  <a:extLst>
                    <a:ext uri="{9D8B030D-6E8A-4147-A177-3AD203B41FA5}">
                      <a16:colId xmlns:a16="http://schemas.microsoft.com/office/drawing/2014/main" val="2102402751"/>
                    </a:ext>
                  </a:extLst>
                </a:gridCol>
                <a:gridCol w="1481910">
                  <a:extLst>
                    <a:ext uri="{9D8B030D-6E8A-4147-A177-3AD203B41FA5}">
                      <a16:colId xmlns:a16="http://schemas.microsoft.com/office/drawing/2014/main" val="2854807212"/>
                    </a:ext>
                  </a:extLst>
                </a:gridCol>
                <a:gridCol w="1602690">
                  <a:extLst>
                    <a:ext uri="{9D8B030D-6E8A-4147-A177-3AD203B41FA5}">
                      <a16:colId xmlns:a16="http://schemas.microsoft.com/office/drawing/2014/main" val="1124607879"/>
                    </a:ext>
                  </a:extLst>
                </a:gridCol>
                <a:gridCol w="1834966">
                  <a:extLst>
                    <a:ext uri="{9D8B030D-6E8A-4147-A177-3AD203B41FA5}">
                      <a16:colId xmlns:a16="http://schemas.microsoft.com/office/drawing/2014/main" val="1262972626"/>
                    </a:ext>
                  </a:extLst>
                </a:gridCol>
              </a:tblGrid>
              <a:tr h="55019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 </a:t>
                      </a:r>
                      <a:endParaRPr lang="bg-BG" sz="1400" b="1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2020</a:t>
                      </a:r>
                      <a:r>
                        <a:rPr lang="bg-BG" sz="1400" b="1" dirty="0">
                          <a:effectLst/>
                        </a:rPr>
                        <a:t> </a:t>
                      </a:r>
                      <a:r>
                        <a:rPr lang="en-US" sz="1400" b="1" dirty="0" err="1">
                          <a:effectLst/>
                        </a:rPr>
                        <a:t>прог</a:t>
                      </a:r>
                      <a:r>
                        <a:rPr lang="bg-BG" sz="1400" b="1" dirty="0" err="1">
                          <a:effectLst/>
                        </a:rPr>
                        <a:t>ноза</a:t>
                      </a:r>
                      <a:endParaRPr lang="bg-BG" sz="1400" b="1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2025</a:t>
                      </a:r>
                      <a:r>
                        <a:rPr lang="bg-BG" sz="1400" b="1" dirty="0">
                          <a:effectLst/>
                        </a:rPr>
                        <a:t> </a:t>
                      </a:r>
                      <a:r>
                        <a:rPr lang="en-US" sz="1400" b="1" dirty="0" err="1">
                          <a:effectLst/>
                        </a:rPr>
                        <a:t>прог</a:t>
                      </a:r>
                      <a:r>
                        <a:rPr lang="bg-BG" sz="1400" b="1" dirty="0" err="1">
                          <a:effectLst/>
                        </a:rPr>
                        <a:t>ноза</a:t>
                      </a:r>
                      <a:endParaRPr lang="bg-BG" sz="1400" b="1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2030</a:t>
                      </a:r>
                      <a:r>
                        <a:rPr lang="bg-BG" sz="1400" b="1" dirty="0">
                          <a:effectLst/>
                        </a:rPr>
                        <a:t> </a:t>
                      </a:r>
                      <a:r>
                        <a:rPr lang="en-US" sz="1400" b="1" dirty="0" err="1">
                          <a:effectLst/>
                        </a:rPr>
                        <a:t>прог</a:t>
                      </a:r>
                      <a:r>
                        <a:rPr lang="bg-BG" sz="1400" b="1" dirty="0" err="1">
                          <a:effectLst/>
                        </a:rPr>
                        <a:t>ноза</a:t>
                      </a:r>
                      <a:endParaRPr lang="bg-BG" sz="1400" b="1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110272567"/>
                  </a:ext>
                </a:extLst>
              </a:tr>
              <a:tr h="88030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 dirty="0" err="1">
                          <a:solidFill>
                            <a:schemeClr val="bg1"/>
                          </a:solidFill>
                          <a:effectLst/>
                        </a:rPr>
                        <a:t>Брой</a:t>
                      </a: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</a:rPr>
                        <a:t> електромобили </a:t>
                      </a:r>
                      <a:r>
                        <a:rPr lang="en-US" sz="1400" b="1" dirty="0" err="1">
                          <a:solidFill>
                            <a:schemeClr val="bg1"/>
                          </a:solidFill>
                          <a:effectLst/>
                        </a:rPr>
                        <a:t>България</a:t>
                      </a: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</a:rPr>
                        <a:t>, </a:t>
                      </a:r>
                      <a:r>
                        <a:rPr lang="en-US" sz="1400" b="1" dirty="0" err="1">
                          <a:solidFill>
                            <a:schemeClr val="bg1"/>
                          </a:solidFill>
                          <a:effectLst/>
                        </a:rPr>
                        <a:t>сценарий</a:t>
                      </a:r>
                      <a:r>
                        <a:rPr lang="bg-BG" sz="1400" b="1" dirty="0">
                          <a:solidFill>
                            <a:schemeClr val="bg1"/>
                          </a:solidFill>
                          <a:effectLst/>
                        </a:rPr>
                        <a:t> –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400" b="1" dirty="0">
                          <a:solidFill>
                            <a:schemeClr val="bg1"/>
                          </a:solidFill>
                          <a:effectLst/>
                        </a:rPr>
                        <a:t>                              </a:t>
                      </a:r>
                      <a:r>
                        <a:rPr lang="en-US" sz="1400" b="1" u="sng" dirty="0">
                          <a:solidFill>
                            <a:schemeClr val="bg1"/>
                          </a:solidFill>
                          <a:effectLst/>
                        </a:rPr>
                        <a:t>„</a:t>
                      </a:r>
                      <a:r>
                        <a:rPr lang="en-US" sz="1400" b="1" u="sng" dirty="0" err="1">
                          <a:solidFill>
                            <a:schemeClr val="bg1"/>
                          </a:solidFill>
                          <a:effectLst/>
                        </a:rPr>
                        <a:t>без</a:t>
                      </a:r>
                      <a:r>
                        <a:rPr lang="en-US" sz="1400" b="1" u="sng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en-US" sz="1400" b="1" u="sng" dirty="0" err="1">
                          <a:solidFill>
                            <a:schemeClr val="bg1"/>
                          </a:solidFill>
                          <a:effectLst/>
                        </a:rPr>
                        <a:t>промяна</a:t>
                      </a:r>
                      <a:r>
                        <a:rPr lang="en-US" sz="1400" b="1" u="sng" dirty="0">
                          <a:solidFill>
                            <a:schemeClr val="bg1"/>
                          </a:solidFill>
                          <a:effectLst/>
                        </a:rPr>
                        <a:t>"</a:t>
                      </a:r>
                      <a:endParaRPr lang="bg-BG" sz="1400" b="1" u="sng" dirty="0">
                        <a:solidFill>
                          <a:schemeClr val="bg1"/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 </a:t>
                      </a:r>
                      <a:r>
                        <a:rPr lang="bg-BG" sz="1400" b="1" dirty="0">
                          <a:effectLst/>
                        </a:rPr>
                        <a:t>5 </a:t>
                      </a:r>
                      <a:r>
                        <a:rPr lang="en-US" sz="1400" b="1" dirty="0">
                          <a:effectLst/>
                        </a:rPr>
                        <a:t>000 </a:t>
                      </a:r>
                      <a:endParaRPr lang="bg-BG" sz="1400" b="1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 10</a:t>
                      </a:r>
                      <a:r>
                        <a:rPr lang="bg-BG" sz="1400" b="1" dirty="0">
                          <a:effectLst/>
                        </a:rPr>
                        <a:t> 000</a:t>
                      </a:r>
                      <a:r>
                        <a:rPr lang="en-US" sz="1400" b="1" dirty="0">
                          <a:effectLst/>
                        </a:rPr>
                        <a:t> </a:t>
                      </a:r>
                      <a:endParaRPr lang="bg-BG" sz="1400" b="1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 </a:t>
                      </a:r>
                      <a:r>
                        <a:rPr lang="bg-BG" sz="1400" b="1" dirty="0">
                          <a:effectLst/>
                        </a:rPr>
                        <a:t>30 000</a:t>
                      </a:r>
                      <a:r>
                        <a:rPr lang="en-US" sz="1400" b="1" dirty="0">
                          <a:effectLst/>
                        </a:rPr>
                        <a:t> </a:t>
                      </a:r>
                      <a:endParaRPr lang="bg-BG" sz="1400" b="1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625046524"/>
                  </a:ext>
                </a:extLst>
              </a:tr>
              <a:tr h="88030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 dirty="0" err="1">
                          <a:solidFill>
                            <a:schemeClr val="bg1"/>
                          </a:solidFill>
                          <a:effectLst/>
                        </a:rPr>
                        <a:t>Брой</a:t>
                      </a: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</a:rPr>
                        <a:t> електромобили </a:t>
                      </a:r>
                      <a:r>
                        <a:rPr lang="en-US" sz="1400" b="1" dirty="0" err="1">
                          <a:solidFill>
                            <a:schemeClr val="bg1"/>
                          </a:solidFill>
                          <a:effectLst/>
                        </a:rPr>
                        <a:t>България</a:t>
                      </a:r>
                      <a:r>
                        <a:rPr lang="bg-BG" sz="1400" b="1" dirty="0">
                          <a:solidFill>
                            <a:schemeClr val="bg1"/>
                          </a:solidFill>
                          <a:effectLst/>
                        </a:rPr>
                        <a:t> -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400" b="1" dirty="0">
                          <a:solidFill>
                            <a:schemeClr val="bg1"/>
                          </a:solidFill>
                          <a:effectLst/>
                        </a:rPr>
                        <a:t>                 </a:t>
                      </a:r>
                      <a:r>
                        <a:rPr lang="bg-BG" sz="1400" b="1" u="sng" dirty="0">
                          <a:solidFill>
                            <a:schemeClr val="bg1"/>
                          </a:solidFill>
                          <a:effectLst/>
                        </a:rPr>
                        <a:t>“Конвенционален сценарий“</a:t>
                      </a:r>
                      <a:endParaRPr lang="bg-BG" sz="1400" b="1" u="sng" dirty="0">
                        <a:solidFill>
                          <a:schemeClr val="bg1"/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 </a:t>
                      </a:r>
                      <a:r>
                        <a:rPr lang="bg-BG" sz="1400" b="1" dirty="0">
                          <a:effectLst/>
                        </a:rPr>
                        <a:t>15 </a:t>
                      </a:r>
                      <a:r>
                        <a:rPr lang="en-US" sz="1400" b="1" dirty="0">
                          <a:effectLst/>
                        </a:rPr>
                        <a:t>000 </a:t>
                      </a:r>
                      <a:endParaRPr lang="bg-BG" sz="1400" b="1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 </a:t>
                      </a:r>
                      <a:r>
                        <a:rPr lang="bg-BG" sz="1400" b="1" dirty="0">
                          <a:effectLst/>
                        </a:rPr>
                        <a:t>50 000</a:t>
                      </a:r>
                      <a:r>
                        <a:rPr lang="en-US" sz="1400" b="1" dirty="0">
                          <a:effectLst/>
                        </a:rPr>
                        <a:t> </a:t>
                      </a:r>
                      <a:endParaRPr lang="bg-BG" sz="1400" b="1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 </a:t>
                      </a:r>
                      <a:r>
                        <a:rPr lang="bg-BG" sz="1400" b="1" dirty="0">
                          <a:effectLst/>
                        </a:rPr>
                        <a:t>100 000</a:t>
                      </a:r>
                      <a:r>
                        <a:rPr lang="en-US" sz="1400" b="1" dirty="0">
                          <a:effectLst/>
                        </a:rPr>
                        <a:t> </a:t>
                      </a:r>
                      <a:endParaRPr lang="bg-BG" sz="1400" b="1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490841474"/>
                  </a:ext>
                </a:extLst>
              </a:tr>
              <a:tr h="88030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 dirty="0" err="1">
                          <a:solidFill>
                            <a:schemeClr val="bg1"/>
                          </a:solidFill>
                          <a:effectLst/>
                        </a:rPr>
                        <a:t>Брой</a:t>
                      </a: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</a:rPr>
                        <a:t> електромобили </a:t>
                      </a:r>
                      <a:r>
                        <a:rPr lang="en-US" sz="1400" b="1" dirty="0" err="1">
                          <a:solidFill>
                            <a:schemeClr val="bg1"/>
                          </a:solidFill>
                          <a:effectLst/>
                        </a:rPr>
                        <a:t>България</a:t>
                      </a:r>
                      <a:r>
                        <a:rPr lang="bg-BG" sz="1400" b="1" dirty="0">
                          <a:solidFill>
                            <a:schemeClr val="bg1"/>
                          </a:solidFill>
                          <a:effectLst/>
                        </a:rPr>
                        <a:t> –</a:t>
                      </a: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endParaRPr lang="bg-BG" sz="1400" b="1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400" b="1" dirty="0">
                          <a:solidFill>
                            <a:schemeClr val="bg1"/>
                          </a:solidFill>
                          <a:effectLst/>
                        </a:rPr>
                        <a:t>                   </a:t>
                      </a:r>
                      <a:r>
                        <a:rPr lang="bg-BG" sz="1400" b="1" u="sng" dirty="0">
                          <a:solidFill>
                            <a:schemeClr val="bg1"/>
                          </a:solidFill>
                          <a:effectLst/>
                        </a:rPr>
                        <a:t>„Проактивен сценарий“</a:t>
                      </a:r>
                      <a:endParaRPr lang="bg-BG" sz="1400" b="1" u="sng" dirty="0">
                        <a:solidFill>
                          <a:schemeClr val="bg1"/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 </a:t>
                      </a:r>
                      <a:r>
                        <a:rPr lang="bg-BG" sz="1400" b="1" dirty="0">
                          <a:effectLst/>
                        </a:rPr>
                        <a:t>30 0</a:t>
                      </a:r>
                      <a:r>
                        <a:rPr lang="en-US" sz="1400" b="1" dirty="0">
                          <a:effectLst/>
                        </a:rPr>
                        <a:t>00 </a:t>
                      </a:r>
                      <a:endParaRPr lang="bg-BG" sz="1400" b="1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 </a:t>
                      </a:r>
                      <a:r>
                        <a:rPr lang="bg-BG" sz="1400" b="1" dirty="0">
                          <a:effectLst/>
                        </a:rPr>
                        <a:t>100 000</a:t>
                      </a:r>
                      <a:r>
                        <a:rPr lang="en-US" sz="1400" b="1" dirty="0">
                          <a:effectLst/>
                        </a:rPr>
                        <a:t> </a:t>
                      </a:r>
                      <a:endParaRPr lang="bg-BG" sz="1400" b="1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 &gt; </a:t>
                      </a:r>
                      <a:r>
                        <a:rPr lang="bg-BG" sz="1400" b="1" dirty="0">
                          <a:effectLst/>
                        </a:rPr>
                        <a:t>500 000</a:t>
                      </a:r>
                      <a:r>
                        <a:rPr lang="en-US" sz="1400" b="1" dirty="0">
                          <a:effectLst/>
                        </a:rPr>
                        <a:t> </a:t>
                      </a:r>
                      <a:endParaRPr lang="bg-BG" sz="1400" b="1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4874089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681205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sz="2400" dirty="0"/>
              <a:t>ЕЛЕКТРИЧЕСКАТА МОБИЛНОСТ В БЪЛГАРИЯ</a:t>
            </a:r>
          </a:p>
        </p:txBody>
      </p:sp>
      <p:sp>
        <p:nvSpPr>
          <p:cNvPr id="4" name="Правоъгълник 3">
            <a:extLst>
              <a:ext uri="{FF2B5EF4-FFF2-40B4-BE49-F238E27FC236}">
                <a16:creationId xmlns:a16="http://schemas.microsoft.com/office/drawing/2014/main" id="{68D5035F-9FDE-487B-9013-8AE6272C195B}"/>
              </a:ext>
            </a:extLst>
          </p:cNvPr>
          <p:cNvSpPr/>
          <p:nvPr/>
        </p:nvSpPr>
        <p:spPr>
          <a:xfrm>
            <a:off x="121920" y="1325563"/>
            <a:ext cx="1207008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bg-BG" b="1" dirty="0">
                <a:solidFill>
                  <a:srgbClr val="004A87"/>
                </a:solidFill>
                <a:ea typeface="MS Mincho" panose="02020609040205080304" pitchFamily="49" charset="-128"/>
                <a:cs typeface="Times New Roman" panose="02020603050405020304" pitchFamily="18" charset="0"/>
              </a:rPr>
              <a:t>Зарядна инфраструктура</a:t>
            </a:r>
            <a:endParaRPr lang="bg-BG" sz="2000" dirty="0">
              <a:solidFill>
                <a:srgbClr val="004A87"/>
              </a:solidFill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bg-BG" dirty="0">
                <a:solidFill>
                  <a:srgbClr val="004A87"/>
                </a:solidFill>
                <a:ea typeface="MS Mincho" panose="02020609040205080304" pitchFamily="49" charset="-128"/>
                <a:cs typeface="Times New Roman" panose="02020603050405020304" pitchFamily="18" charset="0"/>
              </a:rPr>
              <a:t> </a:t>
            </a:r>
            <a:endParaRPr lang="bg-BG" sz="2000" dirty="0">
              <a:solidFill>
                <a:srgbClr val="004A87"/>
              </a:solidFill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b="1" dirty="0" err="1">
                <a:solidFill>
                  <a:srgbClr val="004A87"/>
                </a:solidFill>
                <a:ea typeface="MS Mincho" panose="02020609040205080304" pitchFamily="49" charset="-128"/>
                <a:cs typeface="Times New Roman" panose="02020603050405020304" pitchFamily="18" charset="0"/>
              </a:rPr>
              <a:t>Парижката</a:t>
            </a:r>
            <a:r>
              <a:rPr lang="ru-RU" b="1" dirty="0">
                <a:solidFill>
                  <a:srgbClr val="004A87"/>
                </a:solidFill>
                <a:ea typeface="MS Mincho" panose="02020609040205080304" pitchFamily="49" charset="-128"/>
                <a:cs typeface="Times New Roman" panose="02020603050405020304" pitchFamily="18" charset="0"/>
              </a:rPr>
              <a:t> декларация за климата </a:t>
            </a:r>
            <a:r>
              <a:rPr lang="ru-RU" b="1" dirty="0" err="1">
                <a:solidFill>
                  <a:srgbClr val="004A87"/>
                </a:solidFill>
                <a:ea typeface="MS Mincho" panose="02020609040205080304" pitchFamily="49" charset="-128"/>
                <a:cs typeface="Times New Roman" panose="02020603050405020304" pitchFamily="18" charset="0"/>
              </a:rPr>
              <a:t>поставя</a:t>
            </a:r>
            <a:r>
              <a:rPr lang="ru-RU" b="1" dirty="0">
                <a:solidFill>
                  <a:srgbClr val="004A87"/>
                </a:solidFill>
                <a:ea typeface="MS Mincho" panose="02020609040205080304" pitchFamily="49" charset="-128"/>
                <a:cs typeface="Times New Roman" panose="02020603050405020304" pitchFamily="18" charset="0"/>
              </a:rPr>
              <a:t> цел за </a:t>
            </a:r>
            <a:r>
              <a:rPr lang="ru-RU" b="1" dirty="0" err="1">
                <a:solidFill>
                  <a:srgbClr val="004A87"/>
                </a:solidFill>
                <a:ea typeface="MS Mincho" panose="02020609040205080304" pitchFamily="49" charset="-128"/>
                <a:cs typeface="Times New Roman" panose="02020603050405020304" pitchFamily="18" charset="0"/>
              </a:rPr>
              <a:t>поне</a:t>
            </a:r>
            <a:r>
              <a:rPr lang="ru-RU" b="1" dirty="0">
                <a:solidFill>
                  <a:srgbClr val="004A87"/>
                </a:solidFill>
                <a:ea typeface="MS Mincho" panose="02020609040205080304" pitchFamily="49" charset="-128"/>
                <a:cs typeface="Times New Roman" panose="02020603050405020304" pitchFamily="18" charset="0"/>
              </a:rPr>
              <a:t> 20%-</a:t>
            </a:r>
            <a:r>
              <a:rPr lang="ru-RU" b="1" dirty="0" err="1">
                <a:solidFill>
                  <a:srgbClr val="004A87"/>
                </a:solidFill>
                <a:ea typeface="MS Mincho" panose="02020609040205080304" pitchFamily="49" charset="-128"/>
                <a:cs typeface="Times New Roman" panose="02020603050405020304" pitchFamily="18" charset="0"/>
              </a:rPr>
              <a:t>тен</a:t>
            </a:r>
            <a:r>
              <a:rPr lang="ru-RU" b="1" dirty="0">
                <a:solidFill>
                  <a:srgbClr val="004A87"/>
                </a:solidFill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4A87"/>
                </a:solidFill>
                <a:ea typeface="MS Mincho" panose="02020609040205080304" pitchFamily="49" charset="-128"/>
                <a:cs typeface="Times New Roman" panose="02020603050405020304" pitchFamily="18" charset="0"/>
              </a:rPr>
              <a:t>дял</a:t>
            </a:r>
            <a:r>
              <a:rPr lang="ru-RU" b="1" dirty="0">
                <a:solidFill>
                  <a:srgbClr val="004A87"/>
                </a:solidFill>
                <a:ea typeface="MS Mincho" panose="02020609040205080304" pitchFamily="49" charset="-128"/>
                <a:cs typeface="Times New Roman" panose="02020603050405020304" pitchFamily="18" charset="0"/>
              </a:rPr>
              <a:t> на </a:t>
            </a:r>
            <a:r>
              <a:rPr lang="ru-RU" b="1" dirty="0" err="1">
                <a:solidFill>
                  <a:srgbClr val="004A87"/>
                </a:solidFill>
                <a:ea typeface="MS Mincho" panose="02020609040205080304" pitchFamily="49" charset="-128"/>
                <a:cs typeface="Times New Roman" panose="02020603050405020304" pitchFamily="18" charset="0"/>
              </a:rPr>
              <a:t>електрическите</a:t>
            </a:r>
            <a:r>
              <a:rPr lang="ru-RU" b="1" dirty="0">
                <a:solidFill>
                  <a:srgbClr val="004A87"/>
                </a:solidFill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4A87"/>
                </a:solidFill>
                <a:ea typeface="MS Mincho" panose="02020609040205080304" pitchFamily="49" charset="-128"/>
                <a:cs typeface="Times New Roman" panose="02020603050405020304" pitchFamily="18" charset="0"/>
              </a:rPr>
              <a:t>превозни</a:t>
            </a:r>
            <a:r>
              <a:rPr lang="ru-RU" b="1" dirty="0">
                <a:solidFill>
                  <a:srgbClr val="004A87"/>
                </a:solidFill>
                <a:ea typeface="MS Mincho" panose="02020609040205080304" pitchFamily="49" charset="-128"/>
                <a:cs typeface="Times New Roman" panose="02020603050405020304" pitchFamily="18" charset="0"/>
              </a:rPr>
              <a:t> средства по </a:t>
            </a:r>
            <a:r>
              <a:rPr lang="ru-RU" b="1" dirty="0" err="1">
                <a:solidFill>
                  <a:srgbClr val="004A87"/>
                </a:solidFill>
                <a:ea typeface="MS Mincho" panose="02020609040205080304" pitchFamily="49" charset="-128"/>
                <a:cs typeface="Times New Roman" panose="02020603050405020304" pitchFamily="18" charset="0"/>
              </a:rPr>
              <a:t>пътищата</a:t>
            </a:r>
            <a:r>
              <a:rPr lang="ru-RU" b="1" dirty="0">
                <a:solidFill>
                  <a:srgbClr val="004A87"/>
                </a:solidFill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4A87"/>
                </a:solidFill>
                <a:ea typeface="MS Mincho" panose="02020609040205080304" pitchFamily="49" charset="-128"/>
                <a:cs typeface="Times New Roman" panose="02020603050405020304" pitchFamily="18" charset="0"/>
              </a:rPr>
              <a:t>през</a:t>
            </a:r>
            <a:r>
              <a:rPr lang="ru-RU" b="1" dirty="0">
                <a:solidFill>
                  <a:srgbClr val="004A87"/>
                </a:solidFill>
                <a:ea typeface="MS Mincho" panose="02020609040205080304" pitchFamily="49" charset="-128"/>
                <a:cs typeface="Times New Roman" panose="02020603050405020304" pitchFamily="18" charset="0"/>
              </a:rPr>
              <a:t> 2030 г., </a:t>
            </a:r>
            <a:r>
              <a:rPr lang="ru-RU" b="1" dirty="0" err="1">
                <a:solidFill>
                  <a:srgbClr val="004A87"/>
                </a:solidFill>
                <a:ea typeface="MS Mincho" panose="02020609040205080304" pitchFamily="49" charset="-128"/>
                <a:cs typeface="Times New Roman" panose="02020603050405020304" pitchFamily="18" charset="0"/>
              </a:rPr>
              <a:t>включително</a:t>
            </a:r>
            <a:r>
              <a:rPr lang="ru-RU" b="1" dirty="0">
                <a:solidFill>
                  <a:srgbClr val="004A87"/>
                </a:solidFill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4A87"/>
                </a:solidFill>
                <a:ea typeface="MS Mincho" panose="02020609040205080304" pitchFamily="49" charset="-128"/>
                <a:cs typeface="Times New Roman" panose="02020603050405020304" pitchFamily="18" charset="0"/>
              </a:rPr>
              <a:t>поне</a:t>
            </a:r>
            <a:r>
              <a:rPr lang="ru-RU" b="1" dirty="0">
                <a:solidFill>
                  <a:srgbClr val="004A87"/>
                </a:solidFill>
                <a:ea typeface="MS Mincho" panose="02020609040205080304" pitchFamily="49" charset="-128"/>
                <a:cs typeface="Times New Roman" panose="02020603050405020304" pitchFamily="18" charset="0"/>
              </a:rPr>
              <a:t> 100 </a:t>
            </a:r>
            <a:r>
              <a:rPr lang="ru-RU" b="1" dirty="0" err="1">
                <a:solidFill>
                  <a:srgbClr val="004A87"/>
                </a:solidFill>
                <a:ea typeface="MS Mincho" panose="02020609040205080304" pitchFamily="49" charset="-128"/>
                <a:cs typeface="Times New Roman" panose="02020603050405020304" pitchFamily="18" charset="0"/>
              </a:rPr>
              <a:t>милиона</a:t>
            </a:r>
            <a:r>
              <a:rPr lang="ru-RU" b="1" dirty="0">
                <a:solidFill>
                  <a:srgbClr val="004A87"/>
                </a:solidFill>
                <a:ea typeface="MS Mincho" panose="02020609040205080304" pitchFamily="49" charset="-128"/>
                <a:cs typeface="Times New Roman" panose="02020603050405020304" pitchFamily="18" charset="0"/>
              </a:rPr>
              <a:t> електромобила. За </a:t>
            </a:r>
            <a:r>
              <a:rPr lang="ru-RU" b="1" dirty="0" err="1">
                <a:solidFill>
                  <a:srgbClr val="004A87"/>
                </a:solidFill>
                <a:ea typeface="MS Mincho" panose="02020609040205080304" pitchFamily="49" charset="-128"/>
                <a:cs typeface="Times New Roman" panose="02020603050405020304" pitchFamily="18" charset="0"/>
              </a:rPr>
              <a:t>постигане</a:t>
            </a:r>
            <a:r>
              <a:rPr lang="ru-RU" b="1" dirty="0">
                <a:solidFill>
                  <a:srgbClr val="004A87"/>
                </a:solidFill>
                <a:ea typeface="MS Mincho" panose="02020609040205080304" pitchFamily="49" charset="-128"/>
                <a:cs typeface="Times New Roman" panose="02020603050405020304" pitchFamily="18" charset="0"/>
              </a:rPr>
              <a:t> на </a:t>
            </a:r>
            <a:r>
              <a:rPr lang="ru-RU" b="1" dirty="0" err="1">
                <a:solidFill>
                  <a:srgbClr val="004A87"/>
                </a:solidFill>
                <a:ea typeface="MS Mincho" panose="02020609040205080304" pitchFamily="49" charset="-128"/>
                <a:cs typeface="Times New Roman" panose="02020603050405020304" pitchFamily="18" charset="0"/>
              </a:rPr>
              <a:t>тази</a:t>
            </a:r>
            <a:r>
              <a:rPr lang="ru-RU" b="1" dirty="0">
                <a:solidFill>
                  <a:srgbClr val="004A87"/>
                </a:solidFill>
                <a:ea typeface="MS Mincho" panose="02020609040205080304" pitchFamily="49" charset="-128"/>
                <a:cs typeface="Times New Roman" panose="02020603050405020304" pitchFamily="18" charset="0"/>
              </a:rPr>
              <a:t> цел, </a:t>
            </a:r>
            <a:r>
              <a:rPr lang="ru-RU" b="1" dirty="0" err="1">
                <a:solidFill>
                  <a:srgbClr val="004A87"/>
                </a:solidFill>
                <a:ea typeface="MS Mincho" panose="02020609040205080304" pitchFamily="49" charset="-128"/>
                <a:cs typeface="Times New Roman" panose="02020603050405020304" pitchFamily="18" charset="0"/>
              </a:rPr>
              <a:t>според</a:t>
            </a:r>
            <a:r>
              <a:rPr lang="ru-RU" b="1" dirty="0">
                <a:solidFill>
                  <a:srgbClr val="004A87"/>
                </a:solidFill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4A87"/>
                </a:solidFill>
                <a:ea typeface="MS Mincho" panose="02020609040205080304" pitchFamily="49" charset="-128"/>
                <a:cs typeface="Times New Roman" panose="02020603050405020304" pitchFamily="18" charset="0"/>
              </a:rPr>
              <a:t>Международната</a:t>
            </a:r>
            <a:r>
              <a:rPr lang="ru-RU" b="1" dirty="0">
                <a:solidFill>
                  <a:srgbClr val="004A87"/>
                </a:solidFill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4A87"/>
                </a:solidFill>
                <a:ea typeface="MS Mincho" panose="02020609040205080304" pitchFamily="49" charset="-128"/>
                <a:cs typeface="Times New Roman" panose="02020603050405020304" pitchFamily="18" charset="0"/>
              </a:rPr>
              <a:t>енергийна</a:t>
            </a:r>
            <a:r>
              <a:rPr lang="ru-RU" b="1" dirty="0">
                <a:solidFill>
                  <a:srgbClr val="004A87"/>
                </a:solidFill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4A87"/>
                </a:solidFill>
                <a:ea typeface="MS Mincho" panose="02020609040205080304" pitchFamily="49" charset="-128"/>
                <a:cs typeface="Times New Roman" panose="02020603050405020304" pitchFamily="18" charset="0"/>
              </a:rPr>
              <a:t>агенция</a:t>
            </a:r>
            <a:r>
              <a:rPr lang="ru-RU" b="1" dirty="0">
                <a:solidFill>
                  <a:srgbClr val="004A87"/>
                </a:solidFill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4A87"/>
                </a:solidFill>
                <a:ea typeface="MS Mincho" panose="02020609040205080304" pitchFamily="49" charset="-128"/>
                <a:cs typeface="Times New Roman" panose="02020603050405020304" pitchFamily="18" charset="0"/>
              </a:rPr>
              <a:t>електрическите</a:t>
            </a:r>
            <a:r>
              <a:rPr lang="ru-RU" b="1" dirty="0">
                <a:solidFill>
                  <a:srgbClr val="004A87"/>
                </a:solidFill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4A87"/>
                </a:solidFill>
                <a:ea typeface="MS Mincho" panose="02020609040205080304" pitchFamily="49" charset="-128"/>
                <a:cs typeface="Times New Roman" panose="02020603050405020304" pitchFamily="18" charset="0"/>
              </a:rPr>
              <a:t>превозни</a:t>
            </a:r>
            <a:r>
              <a:rPr lang="ru-RU" b="1" dirty="0">
                <a:solidFill>
                  <a:srgbClr val="004A87"/>
                </a:solidFill>
                <a:ea typeface="MS Mincho" panose="02020609040205080304" pitchFamily="49" charset="-128"/>
                <a:cs typeface="Times New Roman" panose="02020603050405020304" pitchFamily="18" charset="0"/>
              </a:rPr>
              <a:t> средства </a:t>
            </a:r>
            <a:r>
              <a:rPr lang="ru-RU" b="1" dirty="0" err="1">
                <a:solidFill>
                  <a:srgbClr val="004A87"/>
                </a:solidFill>
                <a:ea typeface="MS Mincho" panose="02020609040205080304" pitchFamily="49" charset="-128"/>
                <a:cs typeface="Times New Roman" panose="02020603050405020304" pitchFamily="18" charset="0"/>
              </a:rPr>
              <a:t>трябва</a:t>
            </a:r>
            <a:r>
              <a:rPr lang="ru-RU" b="1" dirty="0">
                <a:solidFill>
                  <a:srgbClr val="004A87"/>
                </a:solidFill>
                <a:ea typeface="MS Mincho" panose="02020609040205080304" pitchFamily="49" charset="-128"/>
                <a:cs typeface="Times New Roman" panose="02020603050405020304" pitchFamily="18" charset="0"/>
              </a:rPr>
              <a:t> да </a:t>
            </a:r>
            <a:r>
              <a:rPr lang="ru-RU" b="1" dirty="0" err="1">
                <a:solidFill>
                  <a:srgbClr val="004A87"/>
                </a:solidFill>
                <a:ea typeface="MS Mincho" panose="02020609040205080304" pitchFamily="49" charset="-128"/>
                <a:cs typeface="Times New Roman" panose="02020603050405020304" pitchFamily="18" charset="0"/>
              </a:rPr>
              <a:t>представляват</a:t>
            </a:r>
            <a:r>
              <a:rPr lang="ru-RU" b="1" dirty="0">
                <a:solidFill>
                  <a:srgbClr val="004A87"/>
                </a:solidFill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4A87"/>
                </a:solidFill>
                <a:ea typeface="MS Mincho" panose="02020609040205080304" pitchFamily="49" charset="-128"/>
                <a:cs typeface="Times New Roman" panose="02020603050405020304" pitchFamily="18" charset="0"/>
              </a:rPr>
              <a:t>поне</a:t>
            </a:r>
            <a:r>
              <a:rPr lang="ru-RU" b="1" dirty="0">
                <a:solidFill>
                  <a:srgbClr val="004A87"/>
                </a:solidFill>
                <a:ea typeface="MS Mincho" panose="02020609040205080304" pitchFamily="49" charset="-128"/>
                <a:cs typeface="Times New Roman" panose="02020603050405020304" pitchFamily="18" charset="0"/>
              </a:rPr>
              <a:t> 35% от </a:t>
            </a:r>
            <a:r>
              <a:rPr lang="ru-RU" b="1" dirty="0" err="1">
                <a:solidFill>
                  <a:srgbClr val="004A87"/>
                </a:solidFill>
                <a:ea typeface="MS Mincho" panose="02020609040205080304" pitchFamily="49" charset="-128"/>
                <a:cs typeface="Times New Roman" panose="02020603050405020304" pitchFamily="18" charset="0"/>
              </a:rPr>
              <a:t>продажбите</a:t>
            </a:r>
            <a:r>
              <a:rPr lang="ru-RU" b="1" dirty="0">
                <a:solidFill>
                  <a:srgbClr val="004A87"/>
                </a:solidFill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4A87"/>
                </a:solidFill>
                <a:ea typeface="MS Mincho" panose="02020609040205080304" pitchFamily="49" charset="-128"/>
                <a:cs typeface="Times New Roman" panose="02020603050405020304" pitchFamily="18" charset="0"/>
              </a:rPr>
              <a:t>през</a:t>
            </a:r>
            <a:r>
              <a:rPr lang="ru-RU" b="1" dirty="0">
                <a:solidFill>
                  <a:srgbClr val="004A87"/>
                </a:solidFill>
                <a:ea typeface="MS Mincho" panose="02020609040205080304" pitchFamily="49" charset="-128"/>
                <a:cs typeface="Times New Roman" panose="02020603050405020304" pitchFamily="18" charset="0"/>
              </a:rPr>
              <a:t> 2030 година</a:t>
            </a:r>
            <a:r>
              <a:rPr lang="en-US" b="1" dirty="0">
                <a:solidFill>
                  <a:srgbClr val="004A87"/>
                </a:solidFill>
                <a:ea typeface="MS Mincho" panose="02020609040205080304" pitchFamily="49" charset="-128"/>
                <a:cs typeface="Times New Roman" panose="02020603050405020304" pitchFamily="18" charset="0"/>
              </a:rPr>
              <a:t>.</a:t>
            </a:r>
            <a:r>
              <a:rPr lang="bg-BG" b="1" dirty="0">
                <a:solidFill>
                  <a:srgbClr val="004A87"/>
                </a:solidFill>
                <a:ea typeface="MS Mincho" panose="02020609040205080304" pitchFamily="49" charset="-128"/>
                <a:cs typeface="Times New Roman" panose="02020603050405020304" pitchFamily="18" charset="0"/>
              </a:rPr>
              <a:t> </a:t>
            </a:r>
          </a:p>
        </p:txBody>
      </p:sp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5257BACF-B44B-4B70-9DDB-BE65BFD29E0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9415131"/>
              </p:ext>
            </p:extLst>
          </p:nvPr>
        </p:nvGraphicFramePr>
        <p:xfrm>
          <a:off x="1572228" y="4072128"/>
          <a:ext cx="8912891" cy="170383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596924">
                  <a:extLst>
                    <a:ext uri="{9D8B030D-6E8A-4147-A177-3AD203B41FA5}">
                      <a16:colId xmlns:a16="http://schemas.microsoft.com/office/drawing/2014/main" val="840803153"/>
                    </a:ext>
                  </a:extLst>
                </a:gridCol>
                <a:gridCol w="4315967">
                  <a:extLst>
                    <a:ext uri="{9D8B030D-6E8A-4147-A177-3AD203B41FA5}">
                      <a16:colId xmlns:a16="http://schemas.microsoft.com/office/drawing/2014/main" val="3778793356"/>
                    </a:ext>
                  </a:extLst>
                </a:gridCol>
              </a:tblGrid>
              <a:tr h="42367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 </a:t>
                      </a:r>
                      <a:endParaRPr lang="bg-BG" sz="1400" b="1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20</a:t>
                      </a:r>
                      <a:r>
                        <a:rPr lang="bg-BG" sz="1400" b="1" dirty="0">
                          <a:effectLst/>
                        </a:rPr>
                        <a:t>3</a:t>
                      </a:r>
                      <a:r>
                        <a:rPr lang="en-US" sz="1400" b="1" dirty="0">
                          <a:effectLst/>
                        </a:rPr>
                        <a:t>0</a:t>
                      </a:r>
                      <a:r>
                        <a:rPr lang="bg-BG" sz="1400" b="1" dirty="0">
                          <a:effectLst/>
                        </a:rPr>
                        <a:t> година</a:t>
                      </a:r>
                      <a:endParaRPr lang="bg-BG" sz="1400" b="1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330099671"/>
                  </a:ext>
                </a:extLst>
              </a:tr>
              <a:tr h="42367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 dirty="0" err="1">
                          <a:solidFill>
                            <a:schemeClr val="bg1"/>
                          </a:solidFill>
                          <a:effectLst/>
                        </a:rPr>
                        <a:t>Брой</a:t>
                      </a: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</a:rPr>
                        <a:t> зарядни </a:t>
                      </a:r>
                      <a:r>
                        <a:rPr lang="en-US" sz="1400" b="1" dirty="0" err="1">
                          <a:solidFill>
                            <a:schemeClr val="bg1"/>
                          </a:solidFill>
                          <a:effectLst/>
                        </a:rPr>
                        <a:t>точки</a:t>
                      </a: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</a:rPr>
                        <a:t> в </a:t>
                      </a:r>
                      <a:r>
                        <a:rPr lang="en-US" sz="1400" b="1" dirty="0" err="1">
                          <a:solidFill>
                            <a:schemeClr val="bg1"/>
                          </a:solidFill>
                          <a:effectLst/>
                        </a:rPr>
                        <a:t>България</a:t>
                      </a: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</a:rPr>
                        <a:t>, </a:t>
                      </a:r>
                      <a:r>
                        <a:rPr lang="en-US" sz="1400" b="1" dirty="0" err="1">
                          <a:solidFill>
                            <a:schemeClr val="bg1"/>
                          </a:solidFill>
                          <a:effectLst/>
                        </a:rPr>
                        <a:t>сценарий</a:t>
                      </a:r>
                      <a:r>
                        <a:rPr lang="bg-BG" sz="1400" b="1" dirty="0">
                          <a:solidFill>
                            <a:schemeClr val="bg1"/>
                          </a:solidFill>
                          <a:effectLst/>
                        </a:rPr>
                        <a:t> –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400" b="1" u="sng" dirty="0">
                          <a:solidFill>
                            <a:schemeClr val="bg1"/>
                          </a:solidFill>
                          <a:effectLst/>
                        </a:rPr>
                        <a:t>                                        </a:t>
                      </a:r>
                      <a:r>
                        <a:rPr lang="en-US" sz="1400" b="1" u="sng" dirty="0">
                          <a:solidFill>
                            <a:schemeClr val="bg1"/>
                          </a:solidFill>
                          <a:effectLst/>
                        </a:rPr>
                        <a:t> „</a:t>
                      </a:r>
                      <a:r>
                        <a:rPr lang="bg-BG" sz="1400" b="1" u="sng" dirty="0">
                          <a:solidFill>
                            <a:schemeClr val="bg1"/>
                          </a:solidFill>
                          <a:effectLst/>
                        </a:rPr>
                        <a:t>Б</a:t>
                      </a:r>
                      <a:r>
                        <a:rPr lang="en-US" sz="1400" b="1" u="sng" dirty="0" err="1">
                          <a:solidFill>
                            <a:schemeClr val="bg1"/>
                          </a:solidFill>
                          <a:effectLst/>
                        </a:rPr>
                        <a:t>ез</a:t>
                      </a:r>
                      <a:r>
                        <a:rPr lang="en-US" sz="1400" b="1" u="sng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en-US" sz="1400" b="1" u="sng" dirty="0" err="1">
                          <a:solidFill>
                            <a:schemeClr val="bg1"/>
                          </a:solidFill>
                          <a:effectLst/>
                        </a:rPr>
                        <a:t>промяна</a:t>
                      </a:r>
                      <a:r>
                        <a:rPr lang="en-US" sz="1400" b="1" u="sng" dirty="0">
                          <a:solidFill>
                            <a:schemeClr val="bg1"/>
                          </a:solidFill>
                          <a:effectLst/>
                        </a:rPr>
                        <a:t>"</a:t>
                      </a:r>
                      <a:endParaRPr lang="bg-BG" sz="1400" b="1" u="sng" dirty="0">
                        <a:solidFill>
                          <a:schemeClr val="bg1"/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 </a:t>
                      </a:r>
                      <a:r>
                        <a:rPr lang="bg-BG" sz="1400" b="1" dirty="0">
                          <a:effectLst/>
                        </a:rPr>
                        <a:t>3 0</a:t>
                      </a:r>
                      <a:r>
                        <a:rPr lang="en-US" sz="1400" b="1" dirty="0">
                          <a:effectLst/>
                        </a:rPr>
                        <a:t>00 </a:t>
                      </a:r>
                      <a:endParaRPr lang="bg-BG" sz="1400" b="1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985132394"/>
                  </a:ext>
                </a:extLst>
              </a:tr>
              <a:tr h="42367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 dirty="0" err="1">
                          <a:solidFill>
                            <a:schemeClr val="bg1"/>
                          </a:solidFill>
                          <a:effectLst/>
                        </a:rPr>
                        <a:t>Брой</a:t>
                      </a: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</a:rPr>
                        <a:t> зарядни </a:t>
                      </a:r>
                      <a:r>
                        <a:rPr lang="en-US" sz="1400" b="1" dirty="0" err="1">
                          <a:solidFill>
                            <a:schemeClr val="bg1"/>
                          </a:solidFill>
                          <a:effectLst/>
                        </a:rPr>
                        <a:t>точки</a:t>
                      </a: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</a:rPr>
                        <a:t> в </a:t>
                      </a:r>
                      <a:r>
                        <a:rPr lang="en-US" sz="1400" b="1" dirty="0" err="1">
                          <a:solidFill>
                            <a:schemeClr val="bg1"/>
                          </a:solidFill>
                          <a:effectLst/>
                        </a:rPr>
                        <a:t>България</a:t>
                      </a:r>
                      <a:r>
                        <a:rPr lang="bg-BG" sz="1400" b="1" dirty="0">
                          <a:solidFill>
                            <a:schemeClr val="bg1"/>
                          </a:solidFill>
                          <a:effectLst/>
                        </a:rPr>
                        <a:t> -</a:t>
                      </a: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endParaRPr lang="bg-BG" sz="1400" b="1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400" b="1" dirty="0">
                          <a:solidFill>
                            <a:schemeClr val="bg1"/>
                          </a:solidFill>
                          <a:effectLst/>
                        </a:rPr>
                        <a:t>                         </a:t>
                      </a:r>
                      <a:r>
                        <a:rPr lang="bg-BG" sz="1400" b="1" u="sng" dirty="0">
                          <a:solidFill>
                            <a:schemeClr val="bg1"/>
                          </a:solidFill>
                          <a:effectLst/>
                        </a:rPr>
                        <a:t>„Конвенционален сценарий“</a:t>
                      </a:r>
                      <a:endParaRPr lang="bg-BG" sz="1400" b="1" u="sng" dirty="0">
                        <a:solidFill>
                          <a:schemeClr val="bg1"/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 </a:t>
                      </a:r>
                      <a:r>
                        <a:rPr lang="bg-BG" sz="1400" b="1" dirty="0">
                          <a:effectLst/>
                        </a:rPr>
                        <a:t>10 0</a:t>
                      </a:r>
                      <a:r>
                        <a:rPr lang="en-US" sz="1400" b="1" dirty="0">
                          <a:effectLst/>
                        </a:rPr>
                        <a:t>00 </a:t>
                      </a:r>
                      <a:endParaRPr lang="bg-BG" sz="1400" b="1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438336803"/>
                  </a:ext>
                </a:extLst>
              </a:tr>
              <a:tr h="42367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 dirty="0" err="1">
                          <a:solidFill>
                            <a:schemeClr val="bg1"/>
                          </a:solidFill>
                          <a:effectLst/>
                        </a:rPr>
                        <a:t>Брой</a:t>
                      </a: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</a:rPr>
                        <a:t> зарядни </a:t>
                      </a:r>
                      <a:r>
                        <a:rPr lang="en-US" sz="1400" b="1" dirty="0" err="1">
                          <a:solidFill>
                            <a:schemeClr val="bg1"/>
                          </a:solidFill>
                          <a:effectLst/>
                        </a:rPr>
                        <a:t>точки</a:t>
                      </a: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</a:rPr>
                        <a:t> в </a:t>
                      </a:r>
                      <a:r>
                        <a:rPr lang="en-US" sz="1400" b="1" dirty="0" err="1">
                          <a:solidFill>
                            <a:schemeClr val="bg1"/>
                          </a:solidFill>
                          <a:effectLst/>
                        </a:rPr>
                        <a:t>България</a:t>
                      </a:r>
                      <a:r>
                        <a:rPr lang="bg-BG" sz="1400" b="1" dirty="0">
                          <a:solidFill>
                            <a:schemeClr val="bg1"/>
                          </a:solidFill>
                          <a:effectLst/>
                        </a:rPr>
                        <a:t> -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400" b="1" dirty="0">
                          <a:solidFill>
                            <a:schemeClr val="bg1"/>
                          </a:solidFill>
                          <a:effectLst/>
                        </a:rPr>
                        <a:t>                              „</a:t>
                      </a:r>
                      <a:r>
                        <a:rPr lang="bg-BG" sz="1400" b="1" u="sng" dirty="0">
                          <a:solidFill>
                            <a:schemeClr val="bg1"/>
                          </a:solidFill>
                          <a:effectLst/>
                        </a:rPr>
                        <a:t>Проактивен сценарий“</a:t>
                      </a:r>
                      <a:endParaRPr lang="bg-BG" sz="1400" b="1" dirty="0">
                        <a:solidFill>
                          <a:schemeClr val="bg1"/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 </a:t>
                      </a:r>
                      <a:r>
                        <a:rPr lang="bg-BG" sz="1400" b="1" dirty="0">
                          <a:effectLst/>
                        </a:rPr>
                        <a:t>25 000</a:t>
                      </a:r>
                      <a:endParaRPr lang="bg-BG" sz="1400" b="1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93317286"/>
                  </a:ext>
                </a:extLst>
              </a:tr>
            </a:tbl>
          </a:graphicData>
        </a:graphic>
      </p:graphicFrame>
      <p:sp>
        <p:nvSpPr>
          <p:cNvPr id="6" name="Rectangle 1">
            <a:extLst>
              <a:ext uri="{FF2B5EF4-FFF2-40B4-BE49-F238E27FC236}">
                <a16:creationId xmlns:a16="http://schemas.microsoft.com/office/drawing/2014/main" id="{6CA3AD9A-2E21-4A1B-BDCA-5C9D39508F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47718" y="3633887"/>
            <a:ext cx="718162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g-BG" altLang="bg-BG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Таблица: </a:t>
            </a:r>
            <a:r>
              <a:rPr lang="bg-BG" altLang="bg-BG" sz="1400" b="1" dirty="0">
                <a:ea typeface="MS Mincho" panose="02020609040205080304" pitchFamily="49" charset="-128"/>
                <a:cs typeface="Times New Roman" panose="02020603050405020304" pitchFamily="18" charset="0"/>
              </a:rPr>
              <a:t>Сценарии за </a:t>
            </a:r>
            <a:r>
              <a:rPr kumimoji="0" lang="bg-BG" altLang="bg-BG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брой публично достъпни зарядни точки в България</a:t>
            </a:r>
            <a:endParaRPr kumimoji="0" lang="bg-BG" altLang="bg-BG" sz="1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bg-BG" altLang="bg-BG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6841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sz="2400" dirty="0"/>
              <a:t>ПРЕДИЗВИКАТЕЛСТВА</a:t>
            </a:r>
          </a:p>
        </p:txBody>
      </p:sp>
      <p:sp>
        <p:nvSpPr>
          <p:cNvPr id="7" name="Правоъгълник 6">
            <a:extLst>
              <a:ext uri="{FF2B5EF4-FFF2-40B4-BE49-F238E27FC236}">
                <a16:creationId xmlns:a16="http://schemas.microsoft.com/office/drawing/2014/main" id="{D08876EE-8C9B-47EC-A67D-7F9269C095BF}"/>
              </a:ext>
            </a:extLst>
          </p:cNvPr>
          <p:cNvSpPr/>
          <p:nvPr/>
        </p:nvSpPr>
        <p:spPr>
          <a:xfrm>
            <a:off x="280416" y="1414236"/>
            <a:ext cx="11448288" cy="45448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920"/>
              </a:lnSpc>
              <a:spcAft>
                <a:spcPts val="0"/>
              </a:spcAft>
            </a:pPr>
            <a:r>
              <a:rPr lang="bg-BG" b="1" dirty="0">
                <a:solidFill>
                  <a:srgbClr val="004A87"/>
                </a:solidFill>
                <a:ea typeface="Arial" panose="020B0604020202020204" pitchFamily="34" charset="0"/>
                <a:cs typeface="Arial" panose="020B0604020202020204" pitchFamily="34" charset="0"/>
              </a:rPr>
              <a:t>Очаквани сценарии:</a:t>
            </a:r>
          </a:p>
          <a:p>
            <a:pPr>
              <a:lnSpc>
                <a:spcPts val="1920"/>
              </a:lnSpc>
              <a:spcAft>
                <a:spcPts val="0"/>
              </a:spcAft>
            </a:pPr>
            <a:endParaRPr lang="bg-BG" b="1" dirty="0">
              <a:solidFill>
                <a:srgbClr val="004A87"/>
              </a:solidFill>
              <a:ea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1920"/>
              </a:lnSpc>
              <a:spcAft>
                <a:spcPts val="0"/>
              </a:spcAft>
            </a:pPr>
            <a:r>
              <a:rPr lang="ru-RU" dirty="0" err="1">
                <a:solidFill>
                  <a:srgbClr val="004A87"/>
                </a:solidFill>
                <a:ea typeface="Arial" panose="020B0604020202020204" pitchFamily="34" charset="0"/>
              </a:rPr>
              <a:t>Предвид</a:t>
            </a:r>
            <a:r>
              <a:rPr lang="ru-RU" dirty="0">
                <a:solidFill>
                  <a:srgbClr val="004A87"/>
                </a:solidFill>
                <a:ea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4A87"/>
                </a:solidFill>
                <a:ea typeface="Arial" panose="020B0604020202020204" pitchFamily="34" charset="0"/>
              </a:rPr>
              <a:t>разликата</a:t>
            </a:r>
            <a:r>
              <a:rPr lang="ru-RU" dirty="0">
                <a:solidFill>
                  <a:srgbClr val="004A87"/>
                </a:solidFill>
                <a:ea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4A87"/>
                </a:solidFill>
                <a:ea typeface="Arial" panose="020B0604020202020204" pitchFamily="34" charset="0"/>
              </a:rPr>
              <a:t>във</a:t>
            </a:r>
            <a:r>
              <a:rPr lang="ru-RU" dirty="0">
                <a:solidFill>
                  <a:srgbClr val="004A87"/>
                </a:solidFill>
                <a:ea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4A87"/>
                </a:solidFill>
                <a:ea typeface="Arial" panose="020B0604020202020204" pitchFamily="34" charset="0"/>
              </a:rPr>
              <a:t>функционалността</a:t>
            </a:r>
            <a:r>
              <a:rPr lang="ru-RU" dirty="0">
                <a:solidFill>
                  <a:srgbClr val="004A87"/>
                </a:solidFill>
                <a:ea typeface="Arial" panose="020B0604020202020204" pitchFamily="34" charset="0"/>
              </a:rPr>
              <a:t> и </a:t>
            </a:r>
            <a:r>
              <a:rPr lang="ru-RU" dirty="0" err="1">
                <a:solidFill>
                  <a:srgbClr val="004A87"/>
                </a:solidFill>
                <a:ea typeface="Arial" panose="020B0604020202020204" pitchFamily="34" charset="0"/>
              </a:rPr>
              <a:t>цената</a:t>
            </a:r>
            <a:r>
              <a:rPr lang="ru-RU" dirty="0">
                <a:solidFill>
                  <a:srgbClr val="004A87"/>
                </a:solidFill>
                <a:ea typeface="Arial" panose="020B0604020202020204" pitchFamily="34" charset="0"/>
              </a:rPr>
              <a:t>, </a:t>
            </a:r>
            <a:r>
              <a:rPr lang="ru-RU" dirty="0" err="1">
                <a:solidFill>
                  <a:srgbClr val="004A87"/>
                </a:solidFill>
                <a:ea typeface="Arial" panose="020B0604020202020204" pitchFamily="34" charset="0"/>
              </a:rPr>
              <a:t>бъдещото</a:t>
            </a:r>
            <a:r>
              <a:rPr lang="ru-RU" dirty="0">
                <a:solidFill>
                  <a:srgbClr val="004A87"/>
                </a:solidFill>
                <a:ea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4A87"/>
                </a:solidFill>
                <a:ea typeface="Arial" panose="020B0604020202020204" pitchFamily="34" charset="0"/>
              </a:rPr>
              <a:t>разпространение</a:t>
            </a:r>
            <a:r>
              <a:rPr lang="ru-RU" dirty="0">
                <a:solidFill>
                  <a:srgbClr val="004A87"/>
                </a:solidFill>
                <a:ea typeface="Arial" panose="020B0604020202020204" pitchFamily="34" charset="0"/>
              </a:rPr>
              <a:t> на зарядна инфраструктура в </a:t>
            </a:r>
            <a:r>
              <a:rPr lang="ru-RU" dirty="0" err="1">
                <a:solidFill>
                  <a:srgbClr val="004A87"/>
                </a:solidFill>
                <a:ea typeface="Arial" panose="020B0604020202020204" pitchFamily="34" charset="0"/>
              </a:rPr>
              <a:t>България</a:t>
            </a:r>
            <a:r>
              <a:rPr lang="ru-RU" dirty="0">
                <a:solidFill>
                  <a:srgbClr val="004A87"/>
                </a:solidFill>
                <a:ea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4A87"/>
                </a:solidFill>
                <a:ea typeface="Arial" panose="020B0604020202020204" pitchFamily="34" charset="0"/>
              </a:rPr>
              <a:t>ще</a:t>
            </a:r>
            <a:r>
              <a:rPr lang="ru-RU" dirty="0">
                <a:solidFill>
                  <a:srgbClr val="004A87"/>
                </a:solidFill>
                <a:ea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4A87"/>
                </a:solidFill>
                <a:ea typeface="Arial" panose="020B0604020202020204" pitchFamily="34" charset="0"/>
              </a:rPr>
              <a:t>включва</a:t>
            </a:r>
            <a:r>
              <a:rPr lang="ru-RU" dirty="0">
                <a:solidFill>
                  <a:srgbClr val="004A87"/>
                </a:solidFill>
                <a:ea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4A87"/>
                </a:solidFill>
                <a:ea typeface="Arial" panose="020B0604020202020204" pitchFamily="34" charset="0"/>
              </a:rPr>
              <a:t>както</a:t>
            </a:r>
            <a:r>
              <a:rPr lang="ru-RU" dirty="0">
                <a:solidFill>
                  <a:srgbClr val="004A87"/>
                </a:solidFill>
                <a:ea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4A87"/>
                </a:solidFill>
                <a:ea typeface="Arial" panose="020B0604020202020204" pitchFamily="34" charset="0"/>
              </a:rPr>
              <a:t>бързи</a:t>
            </a:r>
            <a:r>
              <a:rPr lang="ru-RU" dirty="0">
                <a:solidFill>
                  <a:srgbClr val="004A87"/>
                </a:solidFill>
                <a:ea typeface="Arial" panose="020B0604020202020204" pitchFamily="34" charset="0"/>
              </a:rPr>
              <a:t> зарядни станции с </a:t>
            </a:r>
            <a:r>
              <a:rPr lang="ru-RU" dirty="0" err="1">
                <a:solidFill>
                  <a:srgbClr val="004A87"/>
                </a:solidFill>
                <a:ea typeface="Arial" panose="020B0604020202020204" pitchFamily="34" charset="0"/>
              </a:rPr>
              <a:t>капацитет</a:t>
            </a:r>
            <a:r>
              <a:rPr lang="ru-RU" dirty="0">
                <a:solidFill>
                  <a:srgbClr val="004A87"/>
                </a:solidFill>
                <a:ea typeface="Arial" panose="020B0604020202020204" pitchFamily="34" charset="0"/>
              </a:rPr>
              <a:t> 50 – 100 </a:t>
            </a:r>
            <a:r>
              <a:rPr lang="ru-RU" dirty="0" err="1">
                <a:solidFill>
                  <a:srgbClr val="004A87"/>
                </a:solidFill>
                <a:ea typeface="Arial" panose="020B0604020202020204" pitchFamily="34" charset="0"/>
              </a:rPr>
              <a:t>kW</a:t>
            </a:r>
            <a:r>
              <a:rPr lang="ru-RU" dirty="0">
                <a:solidFill>
                  <a:srgbClr val="004A87"/>
                </a:solidFill>
                <a:ea typeface="Arial" panose="020B0604020202020204" pitchFamily="34" charset="0"/>
              </a:rPr>
              <a:t> DC по </a:t>
            </a:r>
            <a:r>
              <a:rPr lang="ru-RU" dirty="0" err="1">
                <a:solidFill>
                  <a:srgbClr val="004A87"/>
                </a:solidFill>
                <a:ea typeface="Arial" panose="020B0604020202020204" pitchFamily="34" charset="0"/>
              </a:rPr>
              <a:t>протежение</a:t>
            </a:r>
            <a:r>
              <a:rPr lang="ru-RU" dirty="0">
                <a:solidFill>
                  <a:srgbClr val="004A87"/>
                </a:solidFill>
                <a:ea typeface="Arial" panose="020B0604020202020204" pitchFamily="34" charset="0"/>
              </a:rPr>
              <a:t> на </a:t>
            </a:r>
            <a:r>
              <a:rPr lang="ru-RU" dirty="0" err="1">
                <a:solidFill>
                  <a:srgbClr val="004A87"/>
                </a:solidFill>
                <a:ea typeface="Arial" panose="020B0604020202020204" pitchFamily="34" charset="0"/>
              </a:rPr>
              <a:t>основната</a:t>
            </a:r>
            <a:r>
              <a:rPr lang="ru-RU" dirty="0">
                <a:solidFill>
                  <a:srgbClr val="004A87"/>
                </a:solidFill>
                <a:ea typeface="Arial" panose="020B0604020202020204" pitchFamily="34" charset="0"/>
              </a:rPr>
              <a:t> TEN-T </a:t>
            </a:r>
            <a:r>
              <a:rPr lang="ru-RU" dirty="0" err="1">
                <a:solidFill>
                  <a:srgbClr val="004A87"/>
                </a:solidFill>
                <a:ea typeface="Arial" panose="020B0604020202020204" pitchFamily="34" charset="0"/>
              </a:rPr>
              <a:t>транспортна</a:t>
            </a:r>
            <a:r>
              <a:rPr lang="ru-RU" dirty="0">
                <a:solidFill>
                  <a:srgbClr val="004A87"/>
                </a:solidFill>
                <a:ea typeface="Arial" panose="020B0604020202020204" pitchFamily="34" charset="0"/>
              </a:rPr>
              <a:t> мрежа, </a:t>
            </a:r>
            <a:r>
              <a:rPr lang="ru-RU" dirty="0" err="1">
                <a:solidFill>
                  <a:srgbClr val="004A87"/>
                </a:solidFill>
                <a:ea typeface="Arial" panose="020B0604020202020204" pitchFamily="34" charset="0"/>
              </a:rPr>
              <a:t>така</a:t>
            </a:r>
            <a:r>
              <a:rPr lang="ru-RU" dirty="0">
                <a:solidFill>
                  <a:srgbClr val="004A87"/>
                </a:solidFill>
                <a:ea typeface="Arial" panose="020B0604020202020204" pitchFamily="34" charset="0"/>
              </a:rPr>
              <a:t> и </a:t>
            </a:r>
            <a:r>
              <a:rPr lang="ru-RU" dirty="0" err="1">
                <a:solidFill>
                  <a:srgbClr val="004A87"/>
                </a:solidFill>
                <a:ea typeface="Arial" panose="020B0604020202020204" pitchFamily="34" charset="0"/>
              </a:rPr>
              <a:t>масово</a:t>
            </a:r>
            <a:r>
              <a:rPr lang="ru-RU" dirty="0">
                <a:solidFill>
                  <a:srgbClr val="004A87"/>
                </a:solidFill>
                <a:ea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4A87"/>
                </a:solidFill>
                <a:ea typeface="Arial" panose="020B0604020202020204" pitchFamily="34" charset="0"/>
              </a:rPr>
              <a:t>разпространени</a:t>
            </a:r>
            <a:r>
              <a:rPr lang="ru-RU" dirty="0">
                <a:solidFill>
                  <a:srgbClr val="004A87"/>
                </a:solidFill>
                <a:ea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4A87"/>
                </a:solidFill>
                <a:ea typeface="Arial" panose="020B0604020202020204" pitchFamily="34" charset="0"/>
              </a:rPr>
              <a:t>стандартни</a:t>
            </a:r>
            <a:r>
              <a:rPr lang="ru-RU" dirty="0">
                <a:solidFill>
                  <a:srgbClr val="004A87"/>
                </a:solidFill>
                <a:ea typeface="Arial" panose="020B0604020202020204" pitchFamily="34" charset="0"/>
              </a:rPr>
              <a:t> зарядни точки с единичен </a:t>
            </a:r>
            <a:r>
              <a:rPr lang="ru-RU" dirty="0" err="1">
                <a:solidFill>
                  <a:srgbClr val="004A87"/>
                </a:solidFill>
                <a:ea typeface="Arial" panose="020B0604020202020204" pitchFamily="34" charset="0"/>
              </a:rPr>
              <a:t>капацитет</a:t>
            </a:r>
            <a:r>
              <a:rPr lang="ru-RU" dirty="0">
                <a:solidFill>
                  <a:srgbClr val="004A87"/>
                </a:solidFill>
                <a:ea typeface="Arial" panose="020B0604020202020204" pitchFamily="34" charset="0"/>
              </a:rPr>
              <a:t> от 22 - 44 </a:t>
            </a:r>
            <a:r>
              <a:rPr lang="ru-RU" dirty="0" err="1">
                <a:solidFill>
                  <a:srgbClr val="004A87"/>
                </a:solidFill>
                <a:ea typeface="Arial" panose="020B0604020202020204" pitchFamily="34" charset="0"/>
              </a:rPr>
              <a:t>kW</a:t>
            </a:r>
            <a:r>
              <a:rPr lang="ru-RU" dirty="0">
                <a:solidFill>
                  <a:srgbClr val="004A87"/>
                </a:solidFill>
                <a:ea typeface="Arial" panose="020B0604020202020204" pitchFamily="34" charset="0"/>
              </a:rPr>
              <a:t> AC </a:t>
            </a:r>
            <a:r>
              <a:rPr lang="ru-RU" dirty="0" err="1">
                <a:solidFill>
                  <a:srgbClr val="004A87"/>
                </a:solidFill>
                <a:ea typeface="Arial" panose="020B0604020202020204" pitchFamily="34" charset="0"/>
              </a:rPr>
              <a:t>разположени</a:t>
            </a:r>
            <a:r>
              <a:rPr lang="ru-RU" dirty="0">
                <a:solidFill>
                  <a:srgbClr val="004A87"/>
                </a:solidFill>
                <a:ea typeface="Arial" panose="020B0604020202020204" pitchFamily="34" charset="0"/>
              </a:rPr>
              <a:t> на публично </a:t>
            </a:r>
            <a:r>
              <a:rPr lang="ru-RU" dirty="0" err="1">
                <a:solidFill>
                  <a:srgbClr val="004A87"/>
                </a:solidFill>
                <a:ea typeface="Arial" panose="020B0604020202020204" pitchFamily="34" charset="0"/>
              </a:rPr>
              <a:t>достъпни</a:t>
            </a:r>
            <a:r>
              <a:rPr lang="ru-RU" dirty="0">
                <a:solidFill>
                  <a:srgbClr val="004A87"/>
                </a:solidFill>
                <a:ea typeface="Arial" panose="020B0604020202020204" pitchFamily="34" charset="0"/>
              </a:rPr>
              <a:t> локации.</a:t>
            </a:r>
            <a:endParaRPr lang="en-US" dirty="0">
              <a:solidFill>
                <a:srgbClr val="004A87"/>
              </a:solidFill>
              <a:ea typeface="Arial" panose="020B0604020202020204" pitchFamily="34" charset="0"/>
            </a:endParaRPr>
          </a:p>
          <a:p>
            <a:pPr>
              <a:lnSpc>
                <a:spcPts val="1920"/>
              </a:lnSpc>
              <a:spcAft>
                <a:spcPts val="0"/>
              </a:spcAft>
            </a:pPr>
            <a:endParaRPr lang="en-US" dirty="0">
              <a:solidFill>
                <a:srgbClr val="004A87"/>
              </a:solidFill>
              <a:ea typeface="Arial" panose="020B0604020202020204" pitchFamily="34" charset="0"/>
            </a:endParaRPr>
          </a:p>
          <a:p>
            <a:pPr marL="285750" indent="-285750">
              <a:lnSpc>
                <a:spcPts val="1920"/>
              </a:lnSpc>
              <a:spcAft>
                <a:spcPts val="0"/>
              </a:spcAft>
              <a:buFontTx/>
              <a:buChar char="-"/>
            </a:pPr>
            <a:r>
              <a:rPr lang="bg-BG" dirty="0">
                <a:solidFill>
                  <a:srgbClr val="004A87"/>
                </a:solidFill>
                <a:ea typeface="Arial" panose="020B0604020202020204" pitchFamily="34" charset="0"/>
              </a:rPr>
              <a:t>Ако останем на този темп, </a:t>
            </a:r>
            <a:r>
              <a:rPr lang="bg-BG" b="1" dirty="0">
                <a:solidFill>
                  <a:srgbClr val="004A87"/>
                </a:solidFill>
                <a:ea typeface="Arial" panose="020B0604020202020204" pitchFamily="34" charset="0"/>
              </a:rPr>
              <a:t>до 2030 г. </a:t>
            </a:r>
            <a:r>
              <a:rPr lang="bg-BG" dirty="0">
                <a:solidFill>
                  <a:srgbClr val="004A87"/>
                </a:solidFill>
                <a:ea typeface="Arial" panose="020B0604020202020204" pitchFamily="34" charset="0"/>
              </a:rPr>
              <a:t>в България ще има около </a:t>
            </a:r>
            <a:r>
              <a:rPr lang="bg-BG" b="1" dirty="0">
                <a:solidFill>
                  <a:srgbClr val="004A87"/>
                </a:solidFill>
                <a:ea typeface="Arial" panose="020B0604020202020204" pitchFamily="34" charset="0"/>
              </a:rPr>
              <a:t>30 000 електромобила</a:t>
            </a:r>
            <a:r>
              <a:rPr lang="bg-BG" dirty="0">
                <a:solidFill>
                  <a:srgbClr val="004A87"/>
                </a:solidFill>
                <a:ea typeface="Arial" panose="020B0604020202020204" pitchFamily="34" charset="0"/>
              </a:rPr>
              <a:t>,</a:t>
            </a:r>
            <a:r>
              <a:rPr lang="bg-BG" b="1" dirty="0">
                <a:solidFill>
                  <a:srgbClr val="004A87"/>
                </a:solidFill>
                <a:ea typeface="Arial" panose="020B0604020202020204" pitchFamily="34" charset="0"/>
              </a:rPr>
              <a:t> </a:t>
            </a:r>
            <a:r>
              <a:rPr lang="bg-BG" dirty="0">
                <a:solidFill>
                  <a:srgbClr val="004A87"/>
                </a:solidFill>
                <a:ea typeface="Arial" panose="020B0604020202020204" pitchFamily="34" charset="0"/>
              </a:rPr>
              <a:t>обслужвани от зарядна инфраструктура от около 3 000 зарядни станции, с необходима обща мощност от </a:t>
            </a:r>
            <a:r>
              <a:rPr lang="bg-BG" b="1" dirty="0">
                <a:solidFill>
                  <a:srgbClr val="004A87"/>
                </a:solidFill>
                <a:ea typeface="Arial" panose="020B0604020202020204" pitchFamily="34" charset="0"/>
              </a:rPr>
              <a:t>150 мегавата. </a:t>
            </a:r>
          </a:p>
          <a:p>
            <a:pPr>
              <a:lnSpc>
                <a:spcPts val="1920"/>
              </a:lnSpc>
              <a:spcAft>
                <a:spcPts val="0"/>
              </a:spcAft>
            </a:pPr>
            <a:endParaRPr lang="bg-BG" dirty="0">
              <a:solidFill>
                <a:srgbClr val="004A87"/>
              </a:solidFill>
              <a:ea typeface="Arial" panose="020B0604020202020204" pitchFamily="34" charset="0"/>
            </a:endParaRPr>
          </a:p>
          <a:p>
            <a:pPr marL="285750" indent="-285750">
              <a:lnSpc>
                <a:spcPts val="1920"/>
              </a:lnSpc>
              <a:spcAft>
                <a:spcPts val="0"/>
              </a:spcAft>
              <a:buFontTx/>
              <a:buChar char="-"/>
            </a:pPr>
            <a:r>
              <a:rPr lang="bg-BG" dirty="0">
                <a:solidFill>
                  <a:srgbClr val="004A87"/>
                </a:solidFill>
                <a:ea typeface="Arial" panose="020B0604020202020204" pitchFamily="34" charset="0"/>
              </a:rPr>
              <a:t>При „Конвенционален сценарий“ </a:t>
            </a:r>
            <a:r>
              <a:rPr lang="bg-BG" b="1" dirty="0">
                <a:solidFill>
                  <a:srgbClr val="004A87"/>
                </a:solidFill>
                <a:ea typeface="Arial" panose="020B0604020202020204" pitchFamily="34" charset="0"/>
              </a:rPr>
              <a:t>до 2030 г. </a:t>
            </a:r>
            <a:r>
              <a:rPr lang="bg-BG" dirty="0">
                <a:solidFill>
                  <a:srgbClr val="004A87"/>
                </a:solidFill>
                <a:ea typeface="Arial" panose="020B0604020202020204" pitchFamily="34" charset="0"/>
              </a:rPr>
              <a:t>ще има около </a:t>
            </a:r>
            <a:r>
              <a:rPr lang="bg-BG" b="1" dirty="0">
                <a:solidFill>
                  <a:srgbClr val="004A87"/>
                </a:solidFill>
                <a:ea typeface="Arial" panose="020B0604020202020204" pitchFamily="34" charset="0"/>
              </a:rPr>
              <a:t>100 000 електромобила, </a:t>
            </a:r>
            <a:r>
              <a:rPr lang="bg-BG" dirty="0">
                <a:solidFill>
                  <a:srgbClr val="004A87"/>
                </a:solidFill>
                <a:ea typeface="Arial" panose="020B0604020202020204" pitchFamily="34" charset="0"/>
              </a:rPr>
              <a:t>обслужвани от зарядна инфраструктура от около </a:t>
            </a:r>
            <a:r>
              <a:rPr lang="bg-BG" b="1" dirty="0">
                <a:solidFill>
                  <a:srgbClr val="004A87"/>
                </a:solidFill>
                <a:ea typeface="Arial" panose="020B0604020202020204" pitchFamily="34" charset="0"/>
              </a:rPr>
              <a:t>10 000 зарядни станции</a:t>
            </a:r>
            <a:r>
              <a:rPr lang="bg-BG" dirty="0">
                <a:solidFill>
                  <a:srgbClr val="004A87"/>
                </a:solidFill>
                <a:ea typeface="Arial" panose="020B0604020202020204" pitchFamily="34" charset="0"/>
              </a:rPr>
              <a:t>, с необходима обща мощност от около </a:t>
            </a:r>
            <a:r>
              <a:rPr lang="bg-BG" b="1" dirty="0">
                <a:solidFill>
                  <a:srgbClr val="004A87"/>
                </a:solidFill>
                <a:ea typeface="Arial" panose="020B0604020202020204" pitchFamily="34" charset="0"/>
              </a:rPr>
              <a:t>500 мегавата</a:t>
            </a:r>
            <a:r>
              <a:rPr lang="bg-BG" dirty="0">
                <a:solidFill>
                  <a:srgbClr val="004A87"/>
                </a:solidFill>
                <a:ea typeface="Arial" panose="020B0604020202020204" pitchFamily="34" charset="0"/>
              </a:rPr>
              <a:t>. </a:t>
            </a:r>
          </a:p>
          <a:p>
            <a:pPr>
              <a:lnSpc>
                <a:spcPts val="1920"/>
              </a:lnSpc>
              <a:spcAft>
                <a:spcPts val="0"/>
              </a:spcAft>
            </a:pPr>
            <a:endParaRPr lang="bg-BG" dirty="0">
              <a:solidFill>
                <a:srgbClr val="004A87"/>
              </a:solidFill>
              <a:ea typeface="Arial" panose="020B0604020202020204" pitchFamily="34" charset="0"/>
            </a:endParaRPr>
          </a:p>
          <a:p>
            <a:pPr marL="285750" indent="-285750">
              <a:lnSpc>
                <a:spcPts val="1920"/>
              </a:lnSpc>
              <a:spcAft>
                <a:spcPts val="0"/>
              </a:spcAft>
              <a:buFontTx/>
              <a:buChar char="-"/>
            </a:pPr>
            <a:r>
              <a:rPr lang="bg-BG" dirty="0">
                <a:solidFill>
                  <a:srgbClr val="004A87"/>
                </a:solidFill>
                <a:ea typeface="Arial" panose="020B0604020202020204" pitchFamily="34" charset="0"/>
              </a:rPr>
              <a:t>При </a:t>
            </a:r>
            <a:r>
              <a:rPr lang="bg-BG" b="1" dirty="0">
                <a:solidFill>
                  <a:srgbClr val="004A87"/>
                </a:solidFill>
                <a:ea typeface="Arial" panose="020B0604020202020204" pitchFamily="34" charset="0"/>
              </a:rPr>
              <a:t>„Проактивен сценарий“</a:t>
            </a:r>
            <a:r>
              <a:rPr lang="bg-BG" dirty="0">
                <a:solidFill>
                  <a:srgbClr val="004A87"/>
                </a:solidFill>
                <a:ea typeface="Arial" panose="020B0604020202020204" pitchFamily="34" charset="0"/>
              </a:rPr>
              <a:t>, </a:t>
            </a:r>
            <a:r>
              <a:rPr lang="bg-BG" b="1" dirty="0">
                <a:solidFill>
                  <a:srgbClr val="004A87"/>
                </a:solidFill>
                <a:ea typeface="Arial" panose="020B0604020202020204" pitchFamily="34" charset="0"/>
              </a:rPr>
              <a:t>до 2030 г. </a:t>
            </a:r>
            <a:r>
              <a:rPr lang="bg-BG" dirty="0">
                <a:solidFill>
                  <a:srgbClr val="004A87"/>
                </a:solidFill>
                <a:ea typeface="Arial" panose="020B0604020202020204" pitchFamily="34" charset="0"/>
              </a:rPr>
              <a:t>ще има </a:t>
            </a:r>
            <a:r>
              <a:rPr lang="bg-BG" b="1" dirty="0">
                <a:solidFill>
                  <a:srgbClr val="004A87"/>
                </a:solidFill>
                <a:ea typeface="Arial" panose="020B0604020202020204" pitchFamily="34" charset="0"/>
              </a:rPr>
              <a:t>500 000 електромобила</a:t>
            </a:r>
            <a:r>
              <a:rPr lang="bg-BG" dirty="0">
                <a:solidFill>
                  <a:srgbClr val="004A87"/>
                </a:solidFill>
                <a:ea typeface="Arial" panose="020B0604020202020204" pitchFamily="34" charset="0"/>
              </a:rPr>
              <a:t> обслужвани от зарядна инфраструктура от около </a:t>
            </a:r>
            <a:r>
              <a:rPr lang="bg-BG" b="1" dirty="0">
                <a:solidFill>
                  <a:srgbClr val="004A87"/>
                </a:solidFill>
                <a:ea typeface="Arial" panose="020B0604020202020204" pitchFamily="34" charset="0"/>
              </a:rPr>
              <a:t>30 000 зарядни станции</a:t>
            </a:r>
            <a:r>
              <a:rPr lang="bg-BG" dirty="0">
                <a:solidFill>
                  <a:srgbClr val="004A87"/>
                </a:solidFill>
                <a:ea typeface="Arial" panose="020B0604020202020204" pitchFamily="34" charset="0"/>
              </a:rPr>
              <a:t>, с необходима обща мощност от над </a:t>
            </a:r>
            <a:r>
              <a:rPr lang="bg-BG" b="1" dirty="0">
                <a:solidFill>
                  <a:srgbClr val="004A87"/>
                </a:solidFill>
                <a:ea typeface="Arial" panose="020B0604020202020204" pitchFamily="34" charset="0"/>
              </a:rPr>
              <a:t>1 500 мегавата</a:t>
            </a:r>
            <a:r>
              <a:rPr lang="bg-BG" dirty="0">
                <a:solidFill>
                  <a:srgbClr val="004A87"/>
                </a:solidFill>
                <a:ea typeface="Arial" panose="020B0604020202020204" pitchFamily="34" charset="0"/>
              </a:rPr>
              <a:t>. </a:t>
            </a:r>
          </a:p>
          <a:p>
            <a:pPr>
              <a:lnSpc>
                <a:spcPts val="1920"/>
              </a:lnSpc>
              <a:spcAft>
                <a:spcPts val="0"/>
              </a:spcAft>
            </a:pPr>
            <a:endParaRPr lang="bg-BG" dirty="0">
              <a:solidFill>
                <a:srgbClr val="004A87"/>
              </a:solidFill>
              <a:ea typeface="Arial" panose="020B0604020202020204" pitchFamily="34" charset="0"/>
            </a:endParaRPr>
          </a:p>
          <a:p>
            <a:r>
              <a:rPr lang="bg-BG" dirty="0">
                <a:solidFill>
                  <a:srgbClr val="004A87"/>
                </a:solidFill>
              </a:rPr>
              <a:t>Тази неяснота изисква предварителна готовност по отделните сценарии за инвестиции за създаване на правила, технически стандарти и протоколи за комуникация с цел проактивно управление на товарите.</a:t>
            </a:r>
          </a:p>
        </p:txBody>
      </p:sp>
    </p:spTree>
    <p:extLst>
      <p:ext uri="{BB962C8B-B14F-4D97-AF65-F5344CB8AC3E}">
        <p14:creationId xmlns:p14="http://schemas.microsoft.com/office/powerpoint/2010/main" val="13824813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sz="2400" dirty="0"/>
              <a:t>ЕНЕРГИЙНА ЕФЕКТИВНОСТ</a:t>
            </a:r>
          </a:p>
        </p:txBody>
      </p:sp>
      <p:sp>
        <p:nvSpPr>
          <p:cNvPr id="7" name="Правоъгълник 6">
            <a:extLst>
              <a:ext uri="{FF2B5EF4-FFF2-40B4-BE49-F238E27FC236}">
                <a16:creationId xmlns:a16="http://schemas.microsoft.com/office/drawing/2014/main" id="{D08876EE-8C9B-47EC-A67D-7F9269C095BF}"/>
              </a:ext>
            </a:extLst>
          </p:cNvPr>
          <p:cNvSpPr/>
          <p:nvPr/>
        </p:nvSpPr>
        <p:spPr>
          <a:xfrm>
            <a:off x="280416" y="1414236"/>
            <a:ext cx="11448288" cy="335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920"/>
              </a:lnSpc>
              <a:spcAft>
                <a:spcPts val="0"/>
              </a:spcAft>
            </a:pPr>
            <a:endParaRPr lang="bg-BG" dirty="0">
              <a:solidFill>
                <a:srgbClr val="004A87"/>
              </a:solidFill>
            </a:endParaRPr>
          </a:p>
        </p:txBody>
      </p:sp>
      <p:sp>
        <p:nvSpPr>
          <p:cNvPr id="3" name="Правоъгълник 2">
            <a:extLst>
              <a:ext uri="{FF2B5EF4-FFF2-40B4-BE49-F238E27FC236}">
                <a16:creationId xmlns:a16="http://schemas.microsoft.com/office/drawing/2014/main" id="{B0B886DA-BFED-478B-ADEA-CC61EDDD793B}"/>
              </a:ext>
            </a:extLst>
          </p:cNvPr>
          <p:cNvSpPr/>
          <p:nvPr/>
        </p:nvSpPr>
        <p:spPr>
          <a:xfrm>
            <a:off x="377952" y="1582230"/>
            <a:ext cx="1153363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 err="1">
                <a:solidFill>
                  <a:srgbClr val="004A87"/>
                </a:solidFill>
                <a:ea typeface="Times New Roman" panose="02020603050405020304" pitchFamily="18" charset="0"/>
              </a:rPr>
              <a:t>От</a:t>
            </a:r>
            <a:r>
              <a:rPr lang="en-US" sz="1600" b="1" dirty="0">
                <a:solidFill>
                  <a:srgbClr val="004A87"/>
                </a:solidFill>
                <a:ea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rgbClr val="004A87"/>
                </a:solidFill>
                <a:ea typeface="Times New Roman" panose="02020603050405020304" pitchFamily="18" charset="0"/>
              </a:rPr>
              <a:t>разпростанението</a:t>
            </a:r>
            <a:r>
              <a:rPr lang="en-US" sz="1600" b="1" dirty="0">
                <a:solidFill>
                  <a:srgbClr val="004A87"/>
                </a:solidFill>
                <a:ea typeface="Times New Roman" panose="02020603050405020304" pitchFamily="18" charset="0"/>
              </a:rPr>
              <a:t> на ЕПС </a:t>
            </a:r>
            <a:r>
              <a:rPr lang="en-US" sz="1600" b="1" dirty="0" err="1">
                <a:solidFill>
                  <a:srgbClr val="004A87"/>
                </a:solidFill>
                <a:ea typeface="Times New Roman" panose="02020603050405020304" pitchFamily="18" charset="0"/>
              </a:rPr>
              <a:t>се</a:t>
            </a:r>
            <a:r>
              <a:rPr lang="en-US" sz="1600" b="1" dirty="0">
                <a:solidFill>
                  <a:srgbClr val="004A87"/>
                </a:solidFill>
                <a:ea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rgbClr val="004A87"/>
                </a:solidFill>
                <a:ea typeface="Times New Roman" panose="02020603050405020304" pitchFamily="18" charset="0"/>
              </a:rPr>
              <a:t>очаква</a:t>
            </a:r>
            <a:r>
              <a:rPr lang="en-US" sz="1600" b="1" dirty="0">
                <a:solidFill>
                  <a:srgbClr val="004A87"/>
                </a:solidFill>
                <a:ea typeface="Times New Roman" panose="02020603050405020304" pitchFamily="18" charset="0"/>
              </a:rPr>
              <a:t>: А/ </a:t>
            </a:r>
            <a:r>
              <a:rPr lang="en-US" sz="1600" b="1" dirty="0" err="1">
                <a:solidFill>
                  <a:srgbClr val="004A87"/>
                </a:solidFill>
                <a:ea typeface="Times New Roman" panose="02020603050405020304" pitchFamily="18" charset="0"/>
              </a:rPr>
              <a:t>да</a:t>
            </a:r>
            <a:r>
              <a:rPr lang="en-US" sz="1600" b="1" dirty="0">
                <a:solidFill>
                  <a:srgbClr val="004A87"/>
                </a:solidFill>
                <a:ea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rgbClr val="004A87"/>
                </a:solidFill>
                <a:ea typeface="Times New Roman" panose="02020603050405020304" pitchFamily="18" charset="0"/>
              </a:rPr>
              <a:t>намалят</a:t>
            </a:r>
            <a:r>
              <a:rPr lang="en-US" sz="1600" b="1" dirty="0">
                <a:solidFill>
                  <a:srgbClr val="004A87"/>
                </a:solidFill>
                <a:ea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rgbClr val="004A87"/>
                </a:solidFill>
                <a:ea typeface="Times New Roman" panose="02020603050405020304" pitchFamily="18" charset="0"/>
              </a:rPr>
              <a:t>около</a:t>
            </a:r>
            <a:r>
              <a:rPr lang="en-US" sz="1600" b="1" dirty="0">
                <a:solidFill>
                  <a:srgbClr val="004A87"/>
                </a:solidFill>
                <a:ea typeface="Times New Roman" panose="02020603050405020304" pitchFamily="18" charset="0"/>
              </a:rPr>
              <a:t> 20% </a:t>
            </a:r>
            <a:r>
              <a:rPr lang="en-US" sz="1600" b="1" dirty="0" err="1">
                <a:solidFill>
                  <a:srgbClr val="004A87"/>
                </a:solidFill>
                <a:ea typeface="Times New Roman" panose="02020603050405020304" pitchFamily="18" charset="0"/>
              </a:rPr>
              <a:t>от</a:t>
            </a:r>
            <a:r>
              <a:rPr lang="en-US" sz="1600" b="1" dirty="0">
                <a:solidFill>
                  <a:srgbClr val="004A87"/>
                </a:solidFill>
                <a:ea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rgbClr val="004A87"/>
                </a:solidFill>
                <a:ea typeface="Times New Roman" panose="02020603050405020304" pitchFamily="18" charset="0"/>
              </a:rPr>
              <a:t>производството</a:t>
            </a:r>
            <a:r>
              <a:rPr lang="en-US" sz="1600" b="1" dirty="0">
                <a:solidFill>
                  <a:srgbClr val="004A87"/>
                </a:solidFill>
                <a:ea typeface="Times New Roman" panose="02020603050405020304" pitchFamily="18" charset="0"/>
              </a:rPr>
              <a:t> /</a:t>
            </a:r>
            <a:r>
              <a:rPr lang="en-US" sz="1600" b="1" dirty="0" err="1">
                <a:solidFill>
                  <a:srgbClr val="004A87"/>
                </a:solidFill>
                <a:ea typeface="Times New Roman" panose="02020603050405020304" pitchFamily="18" charset="0"/>
              </a:rPr>
              <a:t>вноса</a:t>
            </a:r>
            <a:r>
              <a:rPr lang="en-US" sz="1600" b="1" dirty="0">
                <a:solidFill>
                  <a:srgbClr val="004A87"/>
                </a:solidFill>
                <a:ea typeface="Times New Roman" panose="02020603050405020304" pitchFamily="18" charset="0"/>
              </a:rPr>
              <a:t> на  </a:t>
            </a:r>
            <a:r>
              <a:rPr lang="en-US" sz="1600" b="1" dirty="0" err="1">
                <a:solidFill>
                  <a:srgbClr val="004A87"/>
                </a:solidFill>
                <a:ea typeface="Times New Roman" panose="02020603050405020304" pitchFamily="18" charset="0"/>
              </a:rPr>
              <a:t>течни</a:t>
            </a:r>
            <a:r>
              <a:rPr lang="en-US" sz="1600" b="1" dirty="0">
                <a:solidFill>
                  <a:srgbClr val="004A87"/>
                </a:solidFill>
                <a:ea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rgbClr val="004A87"/>
                </a:solidFill>
                <a:ea typeface="Times New Roman" panose="02020603050405020304" pitchFamily="18" charset="0"/>
              </a:rPr>
              <a:t>горива</a:t>
            </a:r>
            <a:r>
              <a:rPr lang="en-US" sz="1600" b="1" dirty="0">
                <a:solidFill>
                  <a:srgbClr val="004A87"/>
                </a:solidFill>
                <a:ea typeface="Times New Roman" panose="02020603050405020304" pitchFamily="18" charset="0"/>
              </a:rPr>
              <a:t>; Б/ </a:t>
            </a:r>
            <a:r>
              <a:rPr lang="en-US" sz="1600" b="1" dirty="0" err="1">
                <a:solidFill>
                  <a:srgbClr val="004A87"/>
                </a:solidFill>
                <a:ea typeface="Times New Roman" panose="02020603050405020304" pitchFamily="18" charset="0"/>
              </a:rPr>
              <a:t>значително</a:t>
            </a:r>
            <a:r>
              <a:rPr lang="en-US" sz="1600" b="1" dirty="0">
                <a:solidFill>
                  <a:srgbClr val="004A87"/>
                </a:solidFill>
                <a:ea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rgbClr val="004A87"/>
                </a:solidFill>
                <a:ea typeface="Times New Roman" panose="02020603050405020304" pitchFamily="18" charset="0"/>
              </a:rPr>
              <a:t>да</a:t>
            </a:r>
            <a:r>
              <a:rPr lang="en-US" sz="1600" b="1" dirty="0">
                <a:solidFill>
                  <a:srgbClr val="004A87"/>
                </a:solidFill>
                <a:ea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rgbClr val="004A87"/>
                </a:solidFill>
                <a:ea typeface="Times New Roman" panose="02020603050405020304" pitchFamily="18" charset="0"/>
              </a:rPr>
              <a:t>намалят</a:t>
            </a:r>
            <a:r>
              <a:rPr lang="en-US" sz="1600" b="1" dirty="0">
                <a:solidFill>
                  <a:srgbClr val="004A87"/>
                </a:solidFill>
                <a:ea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rgbClr val="004A87"/>
                </a:solidFill>
                <a:ea typeface="Times New Roman" panose="02020603050405020304" pitchFamily="18" charset="0"/>
              </a:rPr>
              <a:t>замърсяването</a:t>
            </a:r>
            <a:r>
              <a:rPr lang="en-US" sz="1600" b="1" dirty="0">
                <a:solidFill>
                  <a:srgbClr val="004A87"/>
                </a:solidFill>
                <a:ea typeface="Times New Roman" panose="02020603050405020304" pitchFamily="18" charset="0"/>
              </a:rPr>
              <a:t> в </a:t>
            </a:r>
            <a:r>
              <a:rPr lang="en-US" sz="1600" b="1" dirty="0" err="1">
                <a:solidFill>
                  <a:srgbClr val="004A87"/>
                </a:solidFill>
                <a:ea typeface="Times New Roman" panose="02020603050405020304" pitchFamily="18" charset="0"/>
              </a:rPr>
              <a:t>големите</a:t>
            </a:r>
            <a:r>
              <a:rPr lang="en-US" sz="1600" b="1" dirty="0">
                <a:solidFill>
                  <a:srgbClr val="004A87"/>
                </a:solidFill>
                <a:ea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rgbClr val="004A87"/>
                </a:solidFill>
                <a:ea typeface="Times New Roman" panose="02020603050405020304" pitchFamily="18" charset="0"/>
              </a:rPr>
              <a:t>градове</a:t>
            </a:r>
            <a:r>
              <a:rPr lang="en-US" sz="1600" b="1" dirty="0">
                <a:solidFill>
                  <a:srgbClr val="004A87"/>
                </a:solidFill>
                <a:ea typeface="Times New Roman" panose="02020603050405020304" pitchFamily="18" charset="0"/>
              </a:rPr>
              <a:t>; В/ </a:t>
            </a:r>
            <a:r>
              <a:rPr lang="en-US" sz="1600" b="1" dirty="0" err="1">
                <a:solidFill>
                  <a:srgbClr val="004A87"/>
                </a:solidFill>
                <a:ea typeface="Times New Roman" panose="02020603050405020304" pitchFamily="18" charset="0"/>
              </a:rPr>
              <a:t>почти</a:t>
            </a:r>
            <a:r>
              <a:rPr lang="en-US" sz="1600" b="1" dirty="0">
                <a:solidFill>
                  <a:srgbClr val="004A87"/>
                </a:solidFill>
                <a:ea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rgbClr val="004A87"/>
                </a:solidFill>
                <a:ea typeface="Times New Roman" panose="02020603050405020304" pitchFamily="18" charset="0"/>
              </a:rPr>
              <a:t>да</a:t>
            </a:r>
            <a:r>
              <a:rPr lang="en-US" sz="1600" b="1" dirty="0">
                <a:solidFill>
                  <a:srgbClr val="004A87"/>
                </a:solidFill>
                <a:ea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rgbClr val="004A87"/>
                </a:solidFill>
                <a:ea typeface="Times New Roman" panose="02020603050405020304" pitchFamily="18" charset="0"/>
              </a:rPr>
              <a:t>елиминират</a:t>
            </a:r>
            <a:r>
              <a:rPr lang="en-US" sz="1600" b="1" dirty="0">
                <a:solidFill>
                  <a:srgbClr val="004A87"/>
                </a:solidFill>
                <a:ea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rgbClr val="004A87"/>
                </a:solidFill>
                <a:ea typeface="Times New Roman" panose="02020603050405020304" pitchFamily="18" charset="0"/>
              </a:rPr>
              <a:t>шумът</a:t>
            </a:r>
            <a:r>
              <a:rPr lang="en-US" sz="1600" b="1" dirty="0">
                <a:solidFill>
                  <a:srgbClr val="004A87"/>
                </a:solidFill>
                <a:ea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rgbClr val="004A87"/>
                </a:solidFill>
                <a:ea typeface="Times New Roman" panose="02020603050405020304" pitchFamily="18" charset="0"/>
              </a:rPr>
              <a:t>от</a:t>
            </a:r>
            <a:r>
              <a:rPr lang="en-US" sz="1600" b="1" dirty="0">
                <a:solidFill>
                  <a:srgbClr val="004A87"/>
                </a:solidFill>
                <a:ea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rgbClr val="004A87"/>
                </a:solidFill>
                <a:ea typeface="Times New Roman" panose="02020603050405020304" pitchFamily="18" charset="0"/>
              </a:rPr>
              <a:t>транспорта</a:t>
            </a:r>
            <a:r>
              <a:rPr lang="en-US" sz="1600" b="1" dirty="0">
                <a:solidFill>
                  <a:srgbClr val="004A87"/>
                </a:solidFill>
                <a:ea typeface="Times New Roman" panose="02020603050405020304" pitchFamily="18" charset="0"/>
              </a:rPr>
              <a:t>; Г/</a:t>
            </a:r>
            <a:r>
              <a:rPr lang="en-US" sz="1600" b="1" dirty="0" err="1">
                <a:solidFill>
                  <a:srgbClr val="004A87"/>
                </a:solidFill>
                <a:ea typeface="Times New Roman" panose="02020603050405020304" pitchFamily="18" charset="0"/>
              </a:rPr>
              <a:t>да</a:t>
            </a:r>
            <a:r>
              <a:rPr lang="en-US" sz="1600" b="1" dirty="0">
                <a:solidFill>
                  <a:srgbClr val="004A87"/>
                </a:solidFill>
                <a:ea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rgbClr val="004A87"/>
                </a:solidFill>
                <a:ea typeface="Times New Roman" panose="02020603050405020304" pitchFamily="18" charset="0"/>
              </a:rPr>
              <a:t>намалят</a:t>
            </a:r>
            <a:r>
              <a:rPr lang="en-US" sz="1600" b="1" dirty="0">
                <a:solidFill>
                  <a:srgbClr val="004A87"/>
                </a:solidFill>
                <a:ea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rgbClr val="004A87"/>
                </a:solidFill>
                <a:ea typeface="Times New Roman" panose="02020603050405020304" pitchFamily="18" charset="0"/>
              </a:rPr>
              <a:t>задръстванията</a:t>
            </a:r>
            <a:r>
              <a:rPr lang="en-US" sz="1600" b="1" dirty="0">
                <a:solidFill>
                  <a:srgbClr val="004A87"/>
                </a:solidFill>
                <a:ea typeface="Times New Roman" panose="02020603050405020304" pitchFamily="18" charset="0"/>
              </a:rPr>
              <a:t> в </a:t>
            </a:r>
            <a:r>
              <a:rPr lang="en-US" sz="1600" b="1" dirty="0" err="1">
                <a:solidFill>
                  <a:srgbClr val="004A87"/>
                </a:solidFill>
                <a:ea typeface="Times New Roman" panose="02020603050405020304" pitchFamily="18" charset="0"/>
              </a:rPr>
              <a:t>трафика</a:t>
            </a:r>
            <a:r>
              <a:rPr lang="en-US" sz="1600" b="1" dirty="0">
                <a:solidFill>
                  <a:srgbClr val="004A87"/>
                </a:solidFill>
                <a:ea typeface="Times New Roman" panose="02020603050405020304" pitchFamily="18" charset="0"/>
              </a:rPr>
              <a:t> и </a:t>
            </a:r>
            <a:r>
              <a:rPr lang="en-US" sz="1600" b="1" dirty="0" err="1">
                <a:solidFill>
                  <a:srgbClr val="004A87"/>
                </a:solidFill>
                <a:ea typeface="Times New Roman" panose="02020603050405020304" pitchFamily="18" charset="0"/>
              </a:rPr>
              <a:t>паркингите</a:t>
            </a:r>
            <a:r>
              <a:rPr lang="en-US" sz="1600" b="1" dirty="0">
                <a:solidFill>
                  <a:srgbClr val="004A87"/>
                </a:solidFill>
                <a:ea typeface="Times New Roman" panose="02020603050405020304" pitchFamily="18" charset="0"/>
              </a:rPr>
              <a:t>.</a:t>
            </a:r>
            <a:endParaRPr lang="bg-BG" sz="1600" b="1" dirty="0">
              <a:solidFill>
                <a:srgbClr val="004A87"/>
              </a:solidFill>
              <a:ea typeface="Times New Roman" panose="02020603050405020304" pitchFamily="18" charset="0"/>
            </a:endParaRPr>
          </a:p>
          <a:p>
            <a:endParaRPr lang="bg-BG" sz="1600" b="1" dirty="0">
              <a:solidFill>
                <a:srgbClr val="004A87"/>
              </a:solidFill>
            </a:endParaRPr>
          </a:p>
          <a:p>
            <a:r>
              <a:rPr lang="bg-BG" sz="1600" b="1" dirty="0">
                <a:solidFill>
                  <a:srgbClr val="004A87"/>
                </a:solidFill>
              </a:rPr>
              <a:t>Пример:</a:t>
            </a:r>
            <a:endParaRPr lang="bg-BG" sz="1600" dirty="0">
              <a:solidFill>
                <a:srgbClr val="004A87"/>
              </a:solidFill>
            </a:endParaRPr>
          </a:p>
        </p:txBody>
      </p:sp>
      <p:sp>
        <p:nvSpPr>
          <p:cNvPr id="4" name="Правоъгълник 3">
            <a:extLst>
              <a:ext uri="{FF2B5EF4-FFF2-40B4-BE49-F238E27FC236}">
                <a16:creationId xmlns:a16="http://schemas.microsoft.com/office/drawing/2014/main" id="{AD2C7796-E302-4E7C-AF4C-1B2F00F126A2}"/>
              </a:ext>
            </a:extLst>
          </p:cNvPr>
          <p:cNvSpPr/>
          <p:nvPr/>
        </p:nvSpPr>
        <p:spPr>
          <a:xfrm>
            <a:off x="371856" y="3000009"/>
            <a:ext cx="11533632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4445">
              <a:spcAft>
                <a:spcPts val="0"/>
              </a:spcAft>
            </a:pPr>
            <a:r>
              <a:rPr lang="bg-BG" sz="1600" b="1" u="sng" dirty="0">
                <a:solidFill>
                  <a:srgbClr val="004A87"/>
                </a:solidFill>
                <a:ea typeface="Times New Roman" panose="02020603050405020304" pitchFamily="18" charset="0"/>
              </a:rPr>
              <a:t>Автомобил </a:t>
            </a:r>
            <a:r>
              <a:rPr lang="en-US" sz="1600" b="1" u="sng" dirty="0">
                <a:solidFill>
                  <a:srgbClr val="004A87"/>
                </a:solidFill>
                <a:ea typeface="Times New Roman" panose="02020603050405020304" pitchFamily="18" charset="0"/>
              </a:rPr>
              <a:t>(</a:t>
            </a:r>
            <a:r>
              <a:rPr lang="bg-BG" sz="1600" b="1" u="sng" dirty="0">
                <a:solidFill>
                  <a:srgbClr val="004A87"/>
                </a:solidFill>
                <a:ea typeface="Times New Roman" panose="02020603050405020304" pitchFamily="18" charset="0"/>
              </a:rPr>
              <a:t>хибрид</a:t>
            </a:r>
            <a:r>
              <a:rPr lang="en-US" sz="1600" b="1" u="sng" dirty="0">
                <a:solidFill>
                  <a:srgbClr val="004A87"/>
                </a:solidFill>
                <a:ea typeface="Times New Roman" panose="02020603050405020304" pitchFamily="18" charset="0"/>
              </a:rPr>
              <a:t>) </a:t>
            </a:r>
            <a:r>
              <a:rPr lang="bg-BG" sz="1600" b="1" u="sng" dirty="0">
                <a:solidFill>
                  <a:srgbClr val="004A87"/>
                </a:solidFill>
                <a:ea typeface="Times New Roman" panose="02020603050405020304" pitchFamily="18" charset="0"/>
              </a:rPr>
              <a:t>с </a:t>
            </a:r>
            <a:r>
              <a:rPr lang="en-US" sz="1600" b="1" u="sng" dirty="0">
                <a:solidFill>
                  <a:srgbClr val="004A87"/>
                </a:solidFill>
                <a:ea typeface="Times New Roman" panose="02020603050405020304" pitchFamily="18" charset="0"/>
              </a:rPr>
              <a:t>ДВГ</a:t>
            </a:r>
            <a:r>
              <a:rPr lang="bg-BG" sz="1600" b="1" dirty="0">
                <a:solidFill>
                  <a:srgbClr val="000000"/>
                </a:solidFill>
                <a:ea typeface="Times New Roman" panose="02020603050405020304" pitchFamily="18" charset="0"/>
              </a:rPr>
              <a:t>:</a:t>
            </a:r>
            <a:r>
              <a:rPr lang="en-US" sz="1600" b="1" dirty="0">
                <a:solidFill>
                  <a:srgbClr val="000000"/>
                </a:solidFill>
                <a:ea typeface="Times New Roman" panose="02020603050405020304" pitchFamily="18" charset="0"/>
              </a:rPr>
              <a:t> – </a:t>
            </a:r>
            <a:r>
              <a:rPr lang="en-US" sz="1600" b="1" dirty="0" err="1">
                <a:solidFill>
                  <a:srgbClr val="000000"/>
                </a:solidFill>
                <a:ea typeface="Times New Roman" panose="02020603050405020304" pitchFamily="18" charset="0"/>
              </a:rPr>
              <a:t>разход</a:t>
            </a:r>
            <a:r>
              <a:rPr lang="en-US" sz="1600" b="1" dirty="0">
                <a:solidFill>
                  <a:srgbClr val="000000"/>
                </a:solidFill>
                <a:ea typeface="Times New Roman" panose="02020603050405020304" pitchFamily="18" charset="0"/>
              </a:rPr>
              <a:t> 4.3 л. на 100 </a:t>
            </a:r>
            <a:r>
              <a:rPr lang="en-US" sz="1600" b="1" dirty="0" err="1">
                <a:solidFill>
                  <a:srgbClr val="000000"/>
                </a:solidFill>
                <a:ea typeface="Times New Roman" panose="02020603050405020304" pitchFamily="18" charset="0"/>
              </a:rPr>
              <a:t>км</a:t>
            </a:r>
            <a:r>
              <a:rPr lang="bg-BG" sz="1600" b="1" dirty="0">
                <a:solidFill>
                  <a:srgbClr val="000000"/>
                </a:solidFill>
                <a:ea typeface="Times New Roman" panose="02020603050405020304" pitchFamily="18" charset="0"/>
              </a:rPr>
              <a:t>.</a:t>
            </a:r>
            <a:r>
              <a:rPr lang="en-US" sz="1600" b="1" dirty="0">
                <a:solidFill>
                  <a:srgbClr val="000000"/>
                </a:solidFill>
                <a:ea typeface="Times New Roman" panose="02020603050405020304" pitchFamily="18" charset="0"/>
              </a:rPr>
              <a:t> и </a:t>
            </a:r>
            <a:r>
              <a:rPr lang="en-US" sz="1600" b="1" dirty="0" err="1">
                <a:solidFill>
                  <a:srgbClr val="000000"/>
                </a:solidFill>
                <a:ea typeface="Times New Roman" panose="02020603050405020304" pitchFamily="18" charset="0"/>
              </a:rPr>
              <a:t>емисия</a:t>
            </a:r>
            <a:r>
              <a:rPr lang="en-US" sz="1600" b="1" dirty="0">
                <a:solidFill>
                  <a:srgbClr val="000000"/>
                </a:solidFill>
                <a:ea typeface="Times New Roman" panose="02020603050405020304" pitchFamily="18" charset="0"/>
              </a:rPr>
              <a:t> на СО2  - 104 г</a:t>
            </a:r>
            <a:r>
              <a:rPr lang="bg-BG" sz="1600" b="1" dirty="0">
                <a:solidFill>
                  <a:srgbClr val="000000"/>
                </a:solidFill>
                <a:ea typeface="Times New Roman" panose="02020603050405020304" pitchFamily="18" charset="0"/>
              </a:rPr>
              <a:t>р.</a:t>
            </a:r>
            <a:r>
              <a:rPr lang="en-US" sz="1600" b="1" dirty="0">
                <a:solidFill>
                  <a:srgbClr val="000000"/>
                </a:solidFill>
                <a:ea typeface="Times New Roman" panose="02020603050405020304" pitchFamily="18" charset="0"/>
              </a:rPr>
              <a:t> на 1 </a:t>
            </a:r>
            <a:r>
              <a:rPr lang="en-US" sz="1600" b="1" dirty="0" err="1">
                <a:solidFill>
                  <a:srgbClr val="000000"/>
                </a:solidFill>
                <a:ea typeface="Times New Roman" panose="02020603050405020304" pitchFamily="18" charset="0"/>
              </a:rPr>
              <a:t>км</a:t>
            </a:r>
            <a:r>
              <a:rPr lang="en-US" sz="1600" b="1" dirty="0">
                <a:solidFill>
                  <a:srgbClr val="000000"/>
                </a:solidFill>
                <a:ea typeface="Times New Roman" panose="02020603050405020304" pitchFamily="18" charset="0"/>
              </a:rPr>
              <a:t>.</a:t>
            </a:r>
            <a:r>
              <a:rPr lang="bg-BG" sz="1600" b="1" dirty="0">
                <a:solidFill>
                  <a:srgbClr val="000000"/>
                </a:solidFill>
                <a:ea typeface="Times New Roman" panose="02020603050405020304" pitchFamily="18" charset="0"/>
              </a:rPr>
              <a:t>. </a:t>
            </a:r>
            <a:r>
              <a:rPr lang="en-US" sz="1600" b="1" dirty="0" err="1">
                <a:solidFill>
                  <a:srgbClr val="000000"/>
                </a:solidFill>
                <a:ea typeface="Times New Roman" panose="02020603050405020304" pitchFamily="18" charset="0"/>
              </a:rPr>
              <a:t>Умножено</a:t>
            </a:r>
            <a:r>
              <a:rPr lang="en-US" sz="1600" b="1" dirty="0">
                <a:solidFill>
                  <a:srgbClr val="000000"/>
                </a:solidFill>
                <a:ea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rgbClr val="000000"/>
                </a:solidFill>
                <a:ea typeface="Times New Roman" panose="02020603050405020304" pitchFamily="18" charset="0"/>
              </a:rPr>
              <a:t>по</a:t>
            </a:r>
            <a:r>
              <a:rPr lang="en-US" sz="1600" b="1" dirty="0">
                <a:solidFill>
                  <a:srgbClr val="000000"/>
                </a:solidFill>
                <a:ea typeface="Times New Roman" panose="02020603050405020304" pitchFamily="18" charset="0"/>
              </a:rPr>
              <a:t> 37 </a:t>
            </a:r>
            <a:r>
              <a:rPr lang="en-US" sz="1600" b="1" dirty="0" err="1">
                <a:solidFill>
                  <a:srgbClr val="000000"/>
                </a:solidFill>
                <a:ea typeface="Times New Roman" panose="02020603050405020304" pitchFamily="18" charset="0"/>
              </a:rPr>
              <a:t>мегаджаула</a:t>
            </a:r>
            <a:r>
              <a:rPr lang="en-US" sz="1600" b="1" dirty="0">
                <a:solidFill>
                  <a:srgbClr val="000000"/>
                </a:solidFill>
                <a:ea typeface="Times New Roman" panose="02020603050405020304" pitchFamily="18" charset="0"/>
              </a:rPr>
              <a:t> на </a:t>
            </a:r>
            <a:r>
              <a:rPr lang="en-US" sz="1600" b="1" dirty="0" err="1">
                <a:solidFill>
                  <a:srgbClr val="000000"/>
                </a:solidFill>
                <a:ea typeface="Times New Roman" panose="02020603050405020304" pitchFamily="18" charset="0"/>
              </a:rPr>
              <a:t>литър</a:t>
            </a:r>
            <a:r>
              <a:rPr lang="en-US" sz="1600" b="1" dirty="0">
                <a:solidFill>
                  <a:srgbClr val="000000"/>
                </a:solidFill>
                <a:ea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rgbClr val="000000"/>
                </a:solidFill>
                <a:ea typeface="Times New Roman" panose="02020603050405020304" pitchFamily="18" charset="0"/>
              </a:rPr>
              <a:t>гориво</a:t>
            </a:r>
            <a:r>
              <a:rPr lang="en-US" sz="1600" b="1" dirty="0">
                <a:solidFill>
                  <a:srgbClr val="000000"/>
                </a:solidFill>
                <a:ea typeface="Times New Roman" panose="02020603050405020304" pitchFamily="18" charset="0"/>
              </a:rPr>
              <a:t>  и </a:t>
            </a:r>
            <a:r>
              <a:rPr lang="en-US" sz="1600" b="1" dirty="0" err="1">
                <a:solidFill>
                  <a:srgbClr val="000000"/>
                </a:solidFill>
                <a:ea typeface="Times New Roman" panose="02020603050405020304" pitchFamily="18" charset="0"/>
              </a:rPr>
              <a:t>разделено</a:t>
            </a:r>
            <a:r>
              <a:rPr lang="en-US" sz="1600" b="1" dirty="0">
                <a:solidFill>
                  <a:srgbClr val="000000"/>
                </a:solidFill>
                <a:ea typeface="Times New Roman" panose="02020603050405020304" pitchFamily="18" charset="0"/>
              </a:rPr>
              <a:t> на 3.6 </a:t>
            </a:r>
            <a:r>
              <a:rPr lang="en-US" sz="1600" b="1" dirty="0" err="1">
                <a:solidFill>
                  <a:srgbClr val="000000"/>
                </a:solidFill>
                <a:ea typeface="Times New Roman" panose="02020603050405020304" pitchFamily="18" charset="0"/>
              </a:rPr>
              <a:t>мегаджаула</a:t>
            </a:r>
            <a:r>
              <a:rPr lang="en-US" sz="1600" b="1" dirty="0">
                <a:solidFill>
                  <a:srgbClr val="000000"/>
                </a:solidFill>
                <a:ea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rgbClr val="000000"/>
                </a:solidFill>
                <a:ea typeface="Times New Roman" panose="02020603050405020304" pitchFamily="18" charset="0"/>
              </a:rPr>
              <a:t>за</a:t>
            </a:r>
            <a:r>
              <a:rPr lang="en-US" sz="1600" b="1" dirty="0">
                <a:solidFill>
                  <a:srgbClr val="000000"/>
                </a:solidFill>
                <a:ea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rgbClr val="000000"/>
                </a:solidFill>
                <a:ea typeface="Times New Roman" panose="02020603050405020304" pitchFamily="18" charset="0"/>
              </a:rPr>
              <a:t>киловатчас</a:t>
            </a:r>
            <a:r>
              <a:rPr lang="en-US" sz="1600" b="1" dirty="0">
                <a:solidFill>
                  <a:srgbClr val="000000"/>
                </a:solidFill>
                <a:ea typeface="Times New Roman" panose="02020603050405020304" pitchFamily="18" charset="0"/>
              </a:rPr>
              <a:t>,  </a:t>
            </a:r>
            <a:r>
              <a:rPr lang="en-US" sz="1600" b="1" dirty="0" err="1">
                <a:solidFill>
                  <a:srgbClr val="000000"/>
                </a:solidFill>
                <a:ea typeface="Times New Roman" panose="02020603050405020304" pitchFamily="18" charset="0"/>
              </a:rPr>
              <a:t>това</a:t>
            </a:r>
            <a:r>
              <a:rPr lang="en-US" sz="1600" b="1" dirty="0">
                <a:solidFill>
                  <a:srgbClr val="000000"/>
                </a:solidFill>
                <a:ea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rgbClr val="000000"/>
                </a:solidFill>
                <a:ea typeface="Times New Roman" panose="02020603050405020304" pitchFamily="18" charset="0"/>
              </a:rPr>
              <a:t>прави</a:t>
            </a:r>
            <a:r>
              <a:rPr lang="en-US" sz="1600" b="1" dirty="0">
                <a:solidFill>
                  <a:srgbClr val="000000"/>
                </a:solidFill>
                <a:ea typeface="Times New Roman" panose="02020603050405020304" pitchFamily="18" charset="0"/>
              </a:rPr>
              <a:t>   44 </a:t>
            </a:r>
            <a:r>
              <a:rPr lang="en-US" sz="1600" b="1" dirty="0" err="1">
                <a:solidFill>
                  <a:srgbClr val="000000"/>
                </a:solidFill>
                <a:ea typeface="Times New Roman" panose="02020603050405020304" pitchFamily="18" charset="0"/>
              </a:rPr>
              <a:t>кВтч</a:t>
            </a:r>
            <a:r>
              <a:rPr lang="en-US" sz="1600" b="1" dirty="0">
                <a:solidFill>
                  <a:srgbClr val="000000"/>
                </a:solidFill>
                <a:ea typeface="Times New Roman" panose="02020603050405020304" pitchFamily="18" charset="0"/>
              </a:rPr>
              <a:t> на 100 </a:t>
            </a:r>
            <a:r>
              <a:rPr lang="en-US" sz="1600" b="1" dirty="0" err="1">
                <a:solidFill>
                  <a:srgbClr val="000000"/>
                </a:solidFill>
                <a:ea typeface="Times New Roman" panose="02020603050405020304" pitchFamily="18" charset="0"/>
              </a:rPr>
              <a:t>км</a:t>
            </a:r>
            <a:r>
              <a:rPr lang="en-US" sz="1600" b="1" dirty="0">
                <a:solidFill>
                  <a:srgbClr val="000000"/>
                </a:solidFill>
                <a:ea typeface="Times New Roman" panose="02020603050405020304" pitchFamily="18" charset="0"/>
              </a:rPr>
              <a:t>.. </a:t>
            </a:r>
            <a:r>
              <a:rPr lang="en-US" sz="1600" b="1" dirty="0" err="1">
                <a:solidFill>
                  <a:srgbClr val="000000"/>
                </a:solidFill>
                <a:ea typeface="Times New Roman" panose="02020603050405020304" pitchFamily="18" charset="0"/>
              </a:rPr>
              <a:t>Като</a:t>
            </a:r>
            <a:r>
              <a:rPr lang="en-US" sz="1600" b="1" dirty="0">
                <a:solidFill>
                  <a:srgbClr val="000000"/>
                </a:solidFill>
                <a:ea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rgbClr val="000000"/>
                </a:solidFill>
                <a:ea typeface="Times New Roman" panose="02020603050405020304" pitchFamily="18" charset="0"/>
              </a:rPr>
              <a:t>вземем</a:t>
            </a:r>
            <a:r>
              <a:rPr lang="en-US" sz="1600" b="1" dirty="0">
                <a:solidFill>
                  <a:srgbClr val="000000"/>
                </a:solidFill>
                <a:ea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rgbClr val="000000"/>
                </a:solidFill>
                <a:ea typeface="Times New Roman" panose="02020603050405020304" pitchFamily="18" charset="0"/>
              </a:rPr>
              <a:t>предвид</a:t>
            </a:r>
            <a:r>
              <a:rPr lang="en-US" sz="1600" b="1" dirty="0">
                <a:solidFill>
                  <a:srgbClr val="000000"/>
                </a:solidFill>
                <a:ea typeface="Times New Roman" panose="02020603050405020304" pitchFamily="18" charset="0"/>
              </a:rPr>
              <a:t> и </a:t>
            </a:r>
            <a:r>
              <a:rPr lang="en-US" sz="1600" b="1" dirty="0" err="1">
                <a:solidFill>
                  <a:srgbClr val="000000"/>
                </a:solidFill>
                <a:ea typeface="Times New Roman" panose="02020603050405020304" pitchFamily="18" charset="0"/>
              </a:rPr>
              <a:t>загубите</a:t>
            </a:r>
            <a:r>
              <a:rPr lang="en-US" sz="1600" b="1" dirty="0">
                <a:solidFill>
                  <a:srgbClr val="000000"/>
                </a:solidFill>
                <a:ea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rgbClr val="000000"/>
                </a:solidFill>
                <a:ea typeface="Times New Roman" panose="02020603050405020304" pitchFamily="18" charset="0"/>
              </a:rPr>
              <a:t>за</a:t>
            </a:r>
            <a:r>
              <a:rPr lang="en-US" sz="1600" b="1" dirty="0">
                <a:solidFill>
                  <a:srgbClr val="000000"/>
                </a:solidFill>
                <a:ea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rgbClr val="000000"/>
                </a:solidFill>
                <a:ea typeface="Times New Roman" panose="02020603050405020304" pitchFamily="18" charset="0"/>
              </a:rPr>
              <a:t>преработка</a:t>
            </a:r>
            <a:r>
              <a:rPr lang="en-US" sz="1600" b="1" dirty="0">
                <a:solidFill>
                  <a:srgbClr val="000000"/>
                </a:solidFill>
                <a:ea typeface="Times New Roman" panose="02020603050405020304" pitchFamily="18" charset="0"/>
              </a:rPr>
              <a:t> на  </a:t>
            </a:r>
            <a:r>
              <a:rPr lang="en-US" sz="1600" b="1" dirty="0" err="1">
                <a:solidFill>
                  <a:srgbClr val="000000"/>
                </a:solidFill>
                <a:ea typeface="Times New Roman" panose="02020603050405020304" pitchFamily="18" charset="0"/>
              </a:rPr>
              <a:t>петрола</a:t>
            </a:r>
            <a:r>
              <a:rPr lang="en-US" sz="1600" b="1" dirty="0">
                <a:solidFill>
                  <a:srgbClr val="000000"/>
                </a:solidFill>
                <a:ea typeface="Times New Roman" panose="02020603050405020304" pitchFamily="18" charset="0"/>
              </a:rPr>
              <a:t>,  </a:t>
            </a:r>
            <a:r>
              <a:rPr lang="en-US" sz="1600" b="1" dirty="0" err="1">
                <a:solidFill>
                  <a:srgbClr val="000000"/>
                </a:solidFill>
                <a:ea typeface="Times New Roman" panose="02020603050405020304" pitchFamily="18" charset="0"/>
              </a:rPr>
              <a:t>които</a:t>
            </a:r>
            <a:r>
              <a:rPr lang="en-US" sz="1600" b="1" dirty="0">
                <a:solidFill>
                  <a:srgbClr val="000000"/>
                </a:solidFill>
                <a:ea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rgbClr val="000000"/>
                </a:solidFill>
                <a:ea typeface="Times New Roman" panose="02020603050405020304" pitchFamily="18" charset="0"/>
              </a:rPr>
              <a:t>са</a:t>
            </a:r>
            <a:r>
              <a:rPr lang="en-US" sz="1600" b="1" dirty="0">
                <a:solidFill>
                  <a:srgbClr val="000000"/>
                </a:solidFill>
                <a:ea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rgbClr val="000000"/>
                </a:solidFill>
                <a:ea typeface="Times New Roman" panose="02020603050405020304" pitchFamily="18" charset="0"/>
              </a:rPr>
              <a:t>около</a:t>
            </a:r>
            <a:r>
              <a:rPr lang="en-US" sz="1600" b="1" dirty="0">
                <a:solidFill>
                  <a:srgbClr val="000000"/>
                </a:solidFill>
                <a:ea typeface="Times New Roman" panose="02020603050405020304" pitchFamily="18" charset="0"/>
              </a:rPr>
              <a:t> 20%, </a:t>
            </a:r>
            <a:r>
              <a:rPr lang="en-US" sz="1600" b="1" dirty="0" err="1">
                <a:solidFill>
                  <a:srgbClr val="000000"/>
                </a:solidFill>
                <a:ea typeface="Times New Roman" panose="02020603050405020304" pitchFamily="18" charset="0"/>
              </a:rPr>
              <a:t>или</a:t>
            </a:r>
            <a:r>
              <a:rPr lang="en-US" sz="1600" b="1" dirty="0">
                <a:solidFill>
                  <a:srgbClr val="000000"/>
                </a:solidFill>
                <a:ea typeface="Times New Roman" panose="02020603050405020304" pitchFamily="18" charset="0"/>
              </a:rPr>
              <a:t> 80% </a:t>
            </a:r>
            <a:r>
              <a:rPr lang="en-US" sz="1600" b="1" dirty="0" err="1">
                <a:solidFill>
                  <a:srgbClr val="000000"/>
                </a:solidFill>
                <a:ea typeface="Times New Roman" panose="02020603050405020304" pitchFamily="18" charset="0"/>
              </a:rPr>
              <a:t>ефективност</a:t>
            </a:r>
            <a:r>
              <a:rPr lang="en-US" sz="1600" b="1" dirty="0">
                <a:solidFill>
                  <a:srgbClr val="000000"/>
                </a:solidFill>
                <a:ea typeface="Times New Roman" panose="02020603050405020304" pitchFamily="18" charset="0"/>
              </a:rPr>
              <a:t> , </a:t>
            </a:r>
            <a:r>
              <a:rPr lang="en-US" sz="1600" b="1" dirty="0" err="1">
                <a:solidFill>
                  <a:srgbClr val="000000"/>
                </a:solidFill>
                <a:ea typeface="Times New Roman" panose="02020603050405020304" pitchFamily="18" charset="0"/>
              </a:rPr>
              <a:t>получаваме</a:t>
            </a:r>
            <a:r>
              <a:rPr lang="en-US" sz="1600" b="1" dirty="0">
                <a:solidFill>
                  <a:srgbClr val="000000"/>
                </a:solidFill>
                <a:ea typeface="Times New Roman" panose="02020603050405020304" pitchFamily="18" charset="0"/>
              </a:rPr>
              <a:t> 44 / 0.8 = </a:t>
            </a:r>
            <a:r>
              <a:rPr lang="en-US" b="1" dirty="0">
                <a:solidFill>
                  <a:srgbClr val="004A87"/>
                </a:solidFill>
                <a:ea typeface="Times New Roman" panose="02020603050405020304" pitchFamily="18" charset="0"/>
              </a:rPr>
              <a:t>55 </a:t>
            </a:r>
            <a:r>
              <a:rPr lang="en-US" b="1" dirty="0" err="1">
                <a:solidFill>
                  <a:srgbClr val="004A87"/>
                </a:solidFill>
                <a:ea typeface="Times New Roman" panose="02020603050405020304" pitchFamily="18" charset="0"/>
              </a:rPr>
              <a:t>кВтч</a:t>
            </a:r>
            <a:r>
              <a:rPr lang="en-US" b="1" dirty="0">
                <a:solidFill>
                  <a:srgbClr val="004A87"/>
                </a:solidFill>
                <a:ea typeface="Times New Roman" panose="02020603050405020304" pitchFamily="18" charset="0"/>
              </a:rPr>
              <a:t> на 100 </a:t>
            </a:r>
            <a:r>
              <a:rPr lang="en-US" b="1" dirty="0" err="1">
                <a:solidFill>
                  <a:srgbClr val="004A87"/>
                </a:solidFill>
                <a:ea typeface="Times New Roman" panose="02020603050405020304" pitchFamily="18" charset="0"/>
              </a:rPr>
              <a:t>км</a:t>
            </a:r>
            <a:r>
              <a:rPr lang="en-US" sz="1600" b="1" dirty="0">
                <a:solidFill>
                  <a:srgbClr val="000000"/>
                </a:solidFill>
                <a:ea typeface="Times New Roman" panose="02020603050405020304" pitchFamily="18" charset="0"/>
              </a:rPr>
              <a:t>. </a:t>
            </a:r>
            <a:r>
              <a:rPr lang="en-US" sz="1600" b="1" dirty="0" err="1">
                <a:solidFill>
                  <a:srgbClr val="000000"/>
                </a:solidFill>
                <a:ea typeface="Times New Roman" panose="02020603050405020304" pitchFamily="18" charset="0"/>
              </a:rPr>
              <a:t>първична</a:t>
            </a:r>
            <a:r>
              <a:rPr lang="en-US" sz="1600" b="1" dirty="0">
                <a:solidFill>
                  <a:srgbClr val="000000"/>
                </a:solidFill>
                <a:ea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rgbClr val="000000"/>
                </a:solidFill>
                <a:ea typeface="Times New Roman" panose="02020603050405020304" pitchFamily="18" charset="0"/>
              </a:rPr>
              <a:t>енергия</a:t>
            </a:r>
            <a:r>
              <a:rPr lang="en-US" sz="1600" b="1" dirty="0">
                <a:solidFill>
                  <a:srgbClr val="000000"/>
                </a:solidFill>
                <a:ea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rgbClr val="000000"/>
                </a:solidFill>
                <a:ea typeface="Times New Roman" panose="02020603050405020304" pitchFamily="18" charset="0"/>
              </a:rPr>
              <a:t>от</a:t>
            </a:r>
            <a:r>
              <a:rPr lang="en-US" sz="1600" b="1" dirty="0">
                <a:solidFill>
                  <a:srgbClr val="000000"/>
                </a:solidFill>
                <a:ea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rgbClr val="000000"/>
                </a:solidFill>
                <a:ea typeface="Times New Roman" panose="02020603050405020304" pitchFamily="18" charset="0"/>
              </a:rPr>
              <a:t>нефт</a:t>
            </a:r>
            <a:r>
              <a:rPr lang="en-US" sz="1600" b="1" dirty="0">
                <a:solidFill>
                  <a:srgbClr val="000000"/>
                </a:solidFill>
                <a:ea typeface="Times New Roman" panose="02020603050405020304" pitchFamily="18" charset="0"/>
              </a:rPr>
              <a:t> и </a:t>
            </a:r>
            <a:r>
              <a:rPr lang="en-US" sz="1600" b="1" dirty="0" err="1">
                <a:solidFill>
                  <a:srgbClr val="000000"/>
                </a:solidFill>
                <a:ea typeface="Times New Roman" panose="02020603050405020304" pitchFamily="18" charset="0"/>
              </a:rPr>
              <a:t>респективно</a:t>
            </a:r>
            <a:r>
              <a:rPr lang="en-US" sz="1600" b="1" dirty="0">
                <a:solidFill>
                  <a:srgbClr val="000000"/>
                </a:solidFill>
                <a:ea typeface="Times New Roman" panose="02020603050405020304" pitchFamily="18" charset="0"/>
              </a:rPr>
              <a:t> </a:t>
            </a:r>
            <a:r>
              <a:rPr lang="en-US" b="1" u="sng" dirty="0">
                <a:solidFill>
                  <a:srgbClr val="004A87"/>
                </a:solidFill>
                <a:ea typeface="Times New Roman" panose="02020603050405020304" pitchFamily="18" charset="0"/>
              </a:rPr>
              <a:t>122 г</a:t>
            </a:r>
            <a:r>
              <a:rPr lang="bg-BG" b="1" u="sng" dirty="0">
                <a:solidFill>
                  <a:srgbClr val="004A87"/>
                </a:solidFill>
                <a:ea typeface="Times New Roman" panose="02020603050405020304" pitchFamily="18" charset="0"/>
              </a:rPr>
              <a:t>р.</a:t>
            </a:r>
            <a:r>
              <a:rPr lang="en-US" b="1" dirty="0">
                <a:solidFill>
                  <a:srgbClr val="004A87"/>
                </a:solidFill>
                <a:ea typeface="Times New Roman" panose="02020603050405020304" pitchFamily="18" charset="0"/>
              </a:rPr>
              <a:t> СО2 на 1 </a:t>
            </a:r>
            <a:r>
              <a:rPr lang="en-US" b="1" dirty="0" err="1">
                <a:solidFill>
                  <a:srgbClr val="004A87"/>
                </a:solidFill>
                <a:ea typeface="Times New Roman" panose="02020603050405020304" pitchFamily="18" charset="0"/>
              </a:rPr>
              <a:t>км</a:t>
            </a:r>
            <a:r>
              <a:rPr lang="en-US" b="1" dirty="0">
                <a:solidFill>
                  <a:srgbClr val="004A87"/>
                </a:solidFill>
                <a:ea typeface="Times New Roman" panose="02020603050405020304" pitchFamily="18" charset="0"/>
              </a:rPr>
              <a:t>.</a:t>
            </a:r>
            <a:r>
              <a:rPr lang="bg-BG" b="1" dirty="0">
                <a:solidFill>
                  <a:srgbClr val="004A87"/>
                </a:solidFill>
                <a:ea typeface="Times New Roman" panose="02020603050405020304" pitchFamily="18" charset="0"/>
              </a:rPr>
              <a:t>.</a:t>
            </a:r>
            <a:endParaRPr lang="bg-BG" dirty="0">
              <a:solidFill>
                <a:srgbClr val="004A87"/>
              </a:solidFill>
              <a:ea typeface="Times New Roman" panose="02020603050405020304" pitchFamily="18" charset="0"/>
            </a:endParaRPr>
          </a:p>
        </p:txBody>
      </p:sp>
      <p:sp>
        <p:nvSpPr>
          <p:cNvPr id="5" name="Правоъгълник 4">
            <a:extLst>
              <a:ext uri="{FF2B5EF4-FFF2-40B4-BE49-F238E27FC236}">
                <a16:creationId xmlns:a16="http://schemas.microsoft.com/office/drawing/2014/main" id="{21BE6DE1-D9C2-4583-87CA-BC0BBA3503EE}"/>
              </a:ext>
            </a:extLst>
          </p:cNvPr>
          <p:cNvSpPr/>
          <p:nvPr/>
        </p:nvSpPr>
        <p:spPr>
          <a:xfrm>
            <a:off x="371856" y="4274213"/>
            <a:ext cx="11448288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sz="1600" b="1" u="sng" dirty="0">
                <a:solidFill>
                  <a:srgbClr val="004A87"/>
                </a:solidFill>
                <a:ea typeface="Times New Roman" panose="02020603050405020304" pitchFamily="18" charset="0"/>
              </a:rPr>
              <a:t>Електромобил</a:t>
            </a:r>
            <a:r>
              <a:rPr lang="bg-BG" sz="1600" b="1" dirty="0">
                <a:solidFill>
                  <a:srgbClr val="000000"/>
                </a:solidFill>
                <a:ea typeface="Times New Roman" panose="02020603050405020304" pitchFamily="18" charset="0"/>
              </a:rPr>
              <a:t>: </a:t>
            </a:r>
            <a:r>
              <a:rPr lang="en-US" sz="1600" b="1" dirty="0" err="1">
                <a:solidFill>
                  <a:srgbClr val="000000"/>
                </a:solidFill>
                <a:ea typeface="Times New Roman" panose="02020603050405020304" pitchFamily="18" charset="0"/>
              </a:rPr>
              <a:t>За</a:t>
            </a:r>
            <a:r>
              <a:rPr lang="en-US" sz="1600" b="1" dirty="0">
                <a:solidFill>
                  <a:srgbClr val="000000"/>
                </a:solidFill>
                <a:ea typeface="Times New Roman" panose="02020603050405020304" pitchFamily="18" charset="0"/>
              </a:rPr>
              <a:t> 80 </a:t>
            </a:r>
            <a:r>
              <a:rPr lang="en-US" sz="1600" b="1" dirty="0" err="1">
                <a:solidFill>
                  <a:srgbClr val="000000"/>
                </a:solidFill>
                <a:ea typeface="Times New Roman" panose="02020603050405020304" pitchFamily="18" charset="0"/>
              </a:rPr>
              <a:t>км</a:t>
            </a:r>
            <a:r>
              <a:rPr lang="en-US" sz="1600" b="1" dirty="0">
                <a:solidFill>
                  <a:srgbClr val="000000"/>
                </a:solidFill>
                <a:ea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rgbClr val="000000"/>
                </a:solidFill>
                <a:ea typeface="Times New Roman" panose="02020603050405020304" pitchFamily="18" charset="0"/>
              </a:rPr>
              <a:t>пробег</a:t>
            </a:r>
            <a:r>
              <a:rPr lang="en-US" sz="1600" b="1" dirty="0">
                <a:solidFill>
                  <a:srgbClr val="000000"/>
                </a:solidFill>
                <a:ea typeface="Times New Roman" panose="02020603050405020304" pitchFamily="18" charset="0"/>
              </a:rPr>
              <a:t> с </a:t>
            </a:r>
            <a:r>
              <a:rPr lang="en-US" sz="1600" b="1" dirty="0" err="1">
                <a:solidFill>
                  <a:srgbClr val="000000"/>
                </a:solidFill>
                <a:ea typeface="Times New Roman" panose="02020603050405020304" pitchFamily="18" charset="0"/>
              </a:rPr>
              <a:t>едно</a:t>
            </a:r>
            <a:r>
              <a:rPr lang="en-US" sz="1600" b="1" dirty="0">
                <a:solidFill>
                  <a:srgbClr val="000000"/>
                </a:solidFill>
                <a:ea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rgbClr val="000000"/>
                </a:solidFill>
                <a:ea typeface="Times New Roman" panose="02020603050405020304" pitchFamily="18" charset="0"/>
              </a:rPr>
              <a:t>зареждане</a:t>
            </a:r>
            <a:r>
              <a:rPr lang="en-US" sz="1600" b="1" dirty="0">
                <a:solidFill>
                  <a:srgbClr val="000000"/>
                </a:solidFill>
                <a:ea typeface="Times New Roman" panose="02020603050405020304" pitchFamily="18" charset="0"/>
              </a:rPr>
              <a:t> </a:t>
            </a:r>
            <a:r>
              <a:rPr lang="bg-BG" sz="1600" b="1" dirty="0">
                <a:solidFill>
                  <a:srgbClr val="000000"/>
                </a:solidFill>
                <a:ea typeface="Times New Roman" panose="02020603050405020304" pitchFamily="18" charset="0"/>
              </a:rPr>
              <a:t>- </a:t>
            </a:r>
            <a:r>
              <a:rPr lang="en-US" sz="1600" b="1" dirty="0">
                <a:solidFill>
                  <a:srgbClr val="000000"/>
                </a:solidFill>
                <a:ea typeface="Times New Roman" panose="02020603050405020304" pitchFamily="18" charset="0"/>
              </a:rPr>
              <a:t>9 </a:t>
            </a:r>
            <a:r>
              <a:rPr lang="en-US" sz="1600" b="1" dirty="0" err="1">
                <a:solidFill>
                  <a:srgbClr val="000000"/>
                </a:solidFill>
                <a:ea typeface="Times New Roman" panose="02020603050405020304" pitchFamily="18" charset="0"/>
              </a:rPr>
              <a:t>кВтч</a:t>
            </a:r>
            <a:r>
              <a:rPr lang="en-US" sz="1600" b="1" dirty="0">
                <a:solidFill>
                  <a:srgbClr val="000000"/>
                </a:solidFill>
                <a:ea typeface="Times New Roman" panose="02020603050405020304" pitchFamily="18" charset="0"/>
              </a:rPr>
              <a:t>  </a:t>
            </a:r>
            <a:r>
              <a:rPr lang="en-US" sz="1600" b="1" dirty="0" err="1">
                <a:solidFill>
                  <a:srgbClr val="000000"/>
                </a:solidFill>
                <a:ea typeface="Times New Roman" panose="02020603050405020304" pitchFamily="18" charset="0"/>
              </a:rPr>
              <a:t>заряд</a:t>
            </a:r>
            <a:r>
              <a:rPr lang="en-US" sz="1600" b="1" dirty="0">
                <a:solidFill>
                  <a:srgbClr val="000000"/>
                </a:solidFill>
                <a:ea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rgbClr val="000000"/>
                </a:solidFill>
                <a:ea typeface="Times New Roman" panose="02020603050405020304" pitchFamily="18" charset="0"/>
              </a:rPr>
              <a:t>или</a:t>
            </a:r>
            <a:r>
              <a:rPr lang="en-US" sz="1600" b="1" dirty="0">
                <a:solidFill>
                  <a:srgbClr val="000000"/>
                </a:solidFill>
                <a:ea typeface="Times New Roman" panose="02020603050405020304" pitchFamily="18" charset="0"/>
              </a:rPr>
              <a:t> 11 </a:t>
            </a:r>
            <a:r>
              <a:rPr lang="en-US" sz="1600" b="1" dirty="0" err="1">
                <a:solidFill>
                  <a:srgbClr val="000000"/>
                </a:solidFill>
                <a:ea typeface="Times New Roman" panose="02020603050405020304" pitchFamily="18" charset="0"/>
              </a:rPr>
              <a:t>квтч</a:t>
            </a:r>
            <a:r>
              <a:rPr lang="en-US" sz="1600" b="1" dirty="0">
                <a:solidFill>
                  <a:srgbClr val="000000"/>
                </a:solidFill>
                <a:ea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rgbClr val="000000"/>
                </a:solidFill>
                <a:ea typeface="Times New Roman" panose="02020603050405020304" pitchFamily="18" charset="0"/>
              </a:rPr>
              <a:t>за</a:t>
            </a:r>
            <a:r>
              <a:rPr lang="en-US" sz="1600" b="1" dirty="0">
                <a:solidFill>
                  <a:srgbClr val="000000"/>
                </a:solidFill>
                <a:ea typeface="Times New Roman" panose="02020603050405020304" pitchFamily="18" charset="0"/>
              </a:rPr>
              <a:t> 100 </a:t>
            </a:r>
            <a:r>
              <a:rPr lang="en-US" sz="1600" b="1" dirty="0" err="1">
                <a:solidFill>
                  <a:srgbClr val="000000"/>
                </a:solidFill>
                <a:ea typeface="Times New Roman" panose="02020603050405020304" pitchFamily="18" charset="0"/>
              </a:rPr>
              <a:t>км</a:t>
            </a:r>
            <a:r>
              <a:rPr lang="en-US" sz="1600" b="1" dirty="0">
                <a:solidFill>
                  <a:srgbClr val="000000"/>
                </a:solidFill>
                <a:ea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rgbClr val="000000"/>
                </a:solidFill>
                <a:ea typeface="Times New Roman" panose="02020603050405020304" pitchFamily="18" charset="0"/>
              </a:rPr>
              <a:t>пробег</a:t>
            </a:r>
            <a:r>
              <a:rPr lang="bg-BG" sz="1600" b="1" dirty="0">
                <a:solidFill>
                  <a:srgbClr val="000000"/>
                </a:solidFill>
                <a:ea typeface="Times New Roman" panose="02020603050405020304" pitchFamily="18" charset="0"/>
              </a:rPr>
              <a:t>. </a:t>
            </a:r>
            <a:r>
              <a:rPr lang="en-US" sz="1600" b="1" dirty="0" err="1"/>
              <a:t>При</a:t>
            </a:r>
            <a:r>
              <a:rPr lang="en-US" sz="1600" b="1" dirty="0"/>
              <a:t> 37% </a:t>
            </a:r>
            <a:r>
              <a:rPr lang="en-US" sz="1600" b="1" dirty="0" err="1"/>
              <a:t>ефективност</a:t>
            </a:r>
            <a:r>
              <a:rPr lang="en-US" sz="1600" b="1" dirty="0"/>
              <a:t> </a:t>
            </a:r>
            <a:r>
              <a:rPr lang="en-US" sz="1600" b="1" dirty="0" err="1"/>
              <a:t>при</a:t>
            </a:r>
            <a:r>
              <a:rPr lang="en-US" sz="1600" b="1" dirty="0"/>
              <a:t> </a:t>
            </a:r>
            <a:r>
              <a:rPr lang="en-US" sz="1600" b="1" dirty="0" err="1"/>
              <a:t>производството</a:t>
            </a:r>
            <a:r>
              <a:rPr lang="en-US" sz="1600" b="1" dirty="0"/>
              <a:t> на </a:t>
            </a:r>
            <a:r>
              <a:rPr lang="en-US" sz="1600" b="1" dirty="0" err="1"/>
              <a:t>електроенергията</a:t>
            </a:r>
            <a:r>
              <a:rPr lang="en-US" sz="1600" b="1" dirty="0"/>
              <a:t>, </a:t>
            </a:r>
            <a:r>
              <a:rPr lang="en-US" sz="1600" b="1" dirty="0" err="1"/>
              <a:t>имаме</a:t>
            </a:r>
            <a:r>
              <a:rPr lang="en-US" sz="1600" b="1" dirty="0"/>
              <a:t> 11кВтч / 0.37 = </a:t>
            </a:r>
            <a:r>
              <a:rPr lang="en-US" b="1" dirty="0">
                <a:solidFill>
                  <a:srgbClr val="004A87"/>
                </a:solidFill>
              </a:rPr>
              <a:t>30 </a:t>
            </a:r>
            <a:r>
              <a:rPr lang="en-US" b="1" dirty="0" err="1">
                <a:solidFill>
                  <a:srgbClr val="004A87"/>
                </a:solidFill>
              </a:rPr>
              <a:t>кВтч</a:t>
            </a:r>
            <a:r>
              <a:rPr lang="en-US" b="1" dirty="0">
                <a:solidFill>
                  <a:srgbClr val="004A87"/>
                </a:solidFill>
              </a:rPr>
              <a:t> на 100 </a:t>
            </a:r>
            <a:r>
              <a:rPr lang="en-US" b="1" dirty="0" err="1">
                <a:solidFill>
                  <a:srgbClr val="004A87"/>
                </a:solidFill>
              </a:rPr>
              <a:t>км</a:t>
            </a:r>
            <a:r>
              <a:rPr lang="en-US" b="1" dirty="0">
                <a:solidFill>
                  <a:srgbClr val="004A87"/>
                </a:solidFill>
              </a:rPr>
              <a:t> </a:t>
            </a:r>
            <a:r>
              <a:rPr lang="en-US" sz="1600" b="1" dirty="0" err="1"/>
              <a:t>първична</a:t>
            </a:r>
            <a:r>
              <a:rPr lang="en-US" sz="1600" b="1" dirty="0"/>
              <a:t> </a:t>
            </a:r>
            <a:r>
              <a:rPr lang="en-US" sz="1600" b="1" dirty="0" err="1"/>
              <a:t>енергия</a:t>
            </a:r>
            <a:r>
              <a:rPr lang="en-US" sz="1600" b="1" dirty="0"/>
              <a:t>  </a:t>
            </a:r>
            <a:r>
              <a:rPr lang="en-US" sz="1600" b="1" dirty="0" err="1"/>
              <a:t>от</a:t>
            </a:r>
            <a:r>
              <a:rPr lang="en-US" sz="1600" b="1" dirty="0"/>
              <a:t> </a:t>
            </a:r>
            <a:r>
              <a:rPr lang="en-US" sz="1600" b="1" dirty="0" err="1"/>
              <a:t>въглища</a:t>
            </a:r>
            <a:r>
              <a:rPr lang="en-US" sz="1600" b="1" dirty="0"/>
              <a:t> и </a:t>
            </a:r>
            <a:r>
              <a:rPr lang="en-US" sz="1600" b="1" dirty="0" err="1"/>
              <a:t>др</a:t>
            </a:r>
            <a:r>
              <a:rPr lang="en-US" sz="1600" b="1" dirty="0"/>
              <a:t>.</a:t>
            </a:r>
            <a:r>
              <a:rPr lang="bg-BG" sz="1600" b="1" dirty="0"/>
              <a:t> </a:t>
            </a:r>
            <a:r>
              <a:rPr lang="en-US" sz="1600" b="1" dirty="0"/>
              <a:t>СО2 </a:t>
            </a:r>
            <a:r>
              <a:rPr lang="en-US" sz="1600" b="1" dirty="0" err="1"/>
              <a:t>емисии</a:t>
            </a:r>
            <a:r>
              <a:rPr lang="en-US" sz="1600" b="1" dirty="0"/>
              <a:t>,  </a:t>
            </a:r>
            <a:r>
              <a:rPr lang="en-US" sz="1600" b="1" dirty="0" err="1"/>
              <a:t>за</a:t>
            </a:r>
            <a:r>
              <a:rPr lang="en-US" sz="1600" b="1" dirty="0"/>
              <a:t> 11 </a:t>
            </a:r>
            <a:r>
              <a:rPr lang="en-US" sz="1600" b="1" dirty="0" err="1"/>
              <a:t>кВтч</a:t>
            </a:r>
            <a:r>
              <a:rPr lang="en-US" sz="1600" b="1" dirty="0"/>
              <a:t> на 100 </a:t>
            </a:r>
            <a:r>
              <a:rPr lang="en-US" sz="1600" b="1" dirty="0" err="1"/>
              <a:t>км</a:t>
            </a:r>
            <a:r>
              <a:rPr lang="en-US" sz="1600" b="1" dirty="0"/>
              <a:t> </a:t>
            </a:r>
            <a:r>
              <a:rPr lang="en-US" sz="1600" b="1" dirty="0" err="1"/>
              <a:t>при</a:t>
            </a:r>
            <a:r>
              <a:rPr lang="en-US" sz="1600" b="1" dirty="0"/>
              <a:t> </a:t>
            </a:r>
            <a:r>
              <a:rPr lang="en-US" sz="1600" b="1" dirty="0" err="1"/>
              <a:t>норма</a:t>
            </a:r>
            <a:r>
              <a:rPr lang="en-US" sz="1600" b="1" dirty="0"/>
              <a:t> </a:t>
            </a:r>
            <a:r>
              <a:rPr lang="en-US" sz="1600" b="1" dirty="0" err="1"/>
              <a:t>по</a:t>
            </a:r>
            <a:r>
              <a:rPr lang="en-US" sz="1600" b="1" dirty="0"/>
              <a:t> 443 г</a:t>
            </a:r>
            <a:r>
              <a:rPr lang="bg-BG" sz="1600" b="1" dirty="0"/>
              <a:t>р.</a:t>
            </a:r>
            <a:r>
              <a:rPr lang="en-US" sz="1600" b="1" dirty="0"/>
              <a:t>  СО2 на </a:t>
            </a:r>
            <a:r>
              <a:rPr lang="en-US" sz="1600" b="1" dirty="0" err="1"/>
              <a:t>кВтч</a:t>
            </a:r>
            <a:r>
              <a:rPr lang="en-US" sz="1600" b="1" dirty="0"/>
              <a:t> </a:t>
            </a:r>
            <a:r>
              <a:rPr lang="en-US" sz="1600" b="1" dirty="0" err="1"/>
              <a:t>при</a:t>
            </a:r>
            <a:r>
              <a:rPr lang="en-US" sz="1600" b="1" dirty="0"/>
              <a:t> </a:t>
            </a:r>
            <a:r>
              <a:rPr lang="en-US" sz="1600" b="1" dirty="0" err="1"/>
              <a:t>производство</a:t>
            </a:r>
            <a:r>
              <a:rPr lang="en-US" sz="1600" b="1" dirty="0"/>
              <a:t> на </a:t>
            </a:r>
            <a:r>
              <a:rPr lang="en-US" sz="1600" b="1" dirty="0" err="1"/>
              <a:t>електроенергия</a:t>
            </a:r>
            <a:r>
              <a:rPr lang="en-US" sz="1600" b="1" dirty="0"/>
              <a:t> </a:t>
            </a:r>
            <a:r>
              <a:rPr lang="en-US" sz="1600" b="1" dirty="0" err="1"/>
              <a:t>средно</a:t>
            </a:r>
            <a:r>
              <a:rPr lang="en-US" sz="1600" b="1" dirty="0"/>
              <a:t> </a:t>
            </a:r>
            <a:r>
              <a:rPr lang="en-US" sz="1600" b="1" dirty="0" err="1"/>
              <a:t>за</a:t>
            </a:r>
            <a:r>
              <a:rPr lang="en-US" sz="1600" b="1" dirty="0"/>
              <a:t> </a:t>
            </a:r>
            <a:r>
              <a:rPr lang="en-US" sz="1600" b="1" dirty="0" err="1"/>
              <a:t>Европа</a:t>
            </a:r>
            <a:r>
              <a:rPr lang="en-US" sz="1600" b="1" dirty="0"/>
              <a:t>  </a:t>
            </a:r>
            <a:r>
              <a:rPr lang="en-US" sz="1600" b="1" dirty="0" err="1"/>
              <a:t>се</a:t>
            </a:r>
            <a:r>
              <a:rPr lang="en-US" sz="1600" b="1" dirty="0"/>
              <a:t> </a:t>
            </a:r>
            <a:r>
              <a:rPr lang="en-US" sz="1600" b="1" dirty="0" err="1"/>
              <a:t>получават</a:t>
            </a:r>
            <a:r>
              <a:rPr lang="en-US" sz="1600" b="1" dirty="0"/>
              <a:t> </a:t>
            </a:r>
            <a:r>
              <a:rPr lang="en-US" sz="1600" b="1" dirty="0" err="1"/>
              <a:t>емисии</a:t>
            </a:r>
            <a:r>
              <a:rPr lang="en-US" b="1" dirty="0"/>
              <a:t>  </a:t>
            </a:r>
            <a:r>
              <a:rPr lang="en-US" b="1" dirty="0">
                <a:solidFill>
                  <a:srgbClr val="004A87"/>
                </a:solidFill>
              </a:rPr>
              <a:t>50 г</a:t>
            </a:r>
            <a:r>
              <a:rPr lang="bg-BG" b="1" dirty="0">
                <a:solidFill>
                  <a:srgbClr val="004A87"/>
                </a:solidFill>
              </a:rPr>
              <a:t>р.</a:t>
            </a:r>
            <a:r>
              <a:rPr lang="en-US" b="1" dirty="0">
                <a:solidFill>
                  <a:srgbClr val="004A87"/>
                </a:solidFill>
              </a:rPr>
              <a:t> СО2 на 1 </a:t>
            </a:r>
            <a:r>
              <a:rPr lang="en-US" b="1" dirty="0" err="1">
                <a:solidFill>
                  <a:srgbClr val="004A87"/>
                </a:solidFill>
              </a:rPr>
              <a:t>км</a:t>
            </a:r>
            <a:r>
              <a:rPr lang="bg-BG" b="1" dirty="0"/>
              <a:t>..</a:t>
            </a:r>
            <a:endParaRPr lang="bg-BG" sz="1600" dirty="0"/>
          </a:p>
        </p:txBody>
      </p:sp>
    </p:spTree>
    <p:extLst>
      <p:ext uri="{BB962C8B-B14F-4D97-AF65-F5344CB8AC3E}">
        <p14:creationId xmlns:p14="http://schemas.microsoft.com/office/powerpoint/2010/main" val="244874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sz="2400" dirty="0"/>
              <a:t>ИЗВОДИ</a:t>
            </a:r>
          </a:p>
        </p:txBody>
      </p:sp>
      <p:sp>
        <p:nvSpPr>
          <p:cNvPr id="7" name="Правоъгълник 6">
            <a:extLst>
              <a:ext uri="{FF2B5EF4-FFF2-40B4-BE49-F238E27FC236}">
                <a16:creationId xmlns:a16="http://schemas.microsoft.com/office/drawing/2014/main" id="{D08876EE-8C9B-47EC-A67D-7F9269C095BF}"/>
              </a:ext>
            </a:extLst>
          </p:cNvPr>
          <p:cNvSpPr/>
          <p:nvPr/>
        </p:nvSpPr>
        <p:spPr>
          <a:xfrm>
            <a:off x="414528" y="1560540"/>
            <a:ext cx="11314176" cy="335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920"/>
              </a:lnSpc>
              <a:spcAft>
                <a:spcPts val="0"/>
              </a:spcAft>
            </a:pPr>
            <a:r>
              <a:rPr lang="bg-BG" dirty="0">
                <a:solidFill>
                  <a:srgbClr val="004A87"/>
                </a:solidFill>
                <a:ea typeface="Arial" panose="020B0604020202020204" pitchFamily="34" charset="0"/>
                <a:cs typeface="Arial" panose="020B0604020202020204" pitchFamily="34" charset="0"/>
              </a:rPr>
              <a:t>     </a:t>
            </a:r>
            <a:endParaRPr lang="bg-BG" dirty="0">
              <a:solidFill>
                <a:srgbClr val="004A87"/>
              </a:solidFill>
            </a:endParaRPr>
          </a:p>
        </p:txBody>
      </p:sp>
      <p:sp>
        <p:nvSpPr>
          <p:cNvPr id="4" name="Правоъгълник 3">
            <a:extLst>
              <a:ext uri="{FF2B5EF4-FFF2-40B4-BE49-F238E27FC236}">
                <a16:creationId xmlns:a16="http://schemas.microsoft.com/office/drawing/2014/main" id="{0013006B-A69F-49E7-8BCF-8C99D30785E2}"/>
              </a:ext>
            </a:extLst>
          </p:cNvPr>
          <p:cNvSpPr/>
          <p:nvPr/>
        </p:nvSpPr>
        <p:spPr>
          <a:xfrm>
            <a:off x="463296" y="1560540"/>
            <a:ext cx="11497056" cy="42024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ts val="2520"/>
              </a:lnSpc>
              <a:spcBef>
                <a:spcPts val="2400"/>
              </a:spcBef>
              <a:spcAft>
                <a:spcPts val="0"/>
              </a:spcAft>
              <a:buClr>
                <a:srgbClr val="000000"/>
              </a:buClr>
              <a:buSzPts val="1300"/>
              <a:tabLst>
                <a:tab pos="187960" algn="l"/>
              </a:tabLst>
            </a:pPr>
            <a:r>
              <a:rPr lang="bg-BG" dirty="0">
                <a:solidFill>
                  <a:srgbClr val="004A87"/>
                </a:solidFill>
                <a:ea typeface="Arial" panose="020B0604020202020204" pitchFamily="34" charset="0"/>
                <a:cs typeface="Arial" panose="020B0604020202020204" pitchFamily="34" charset="0"/>
              </a:rPr>
              <a:t>- Масовото навлизане на електромобили в съвкупност с конвенционални зарядни станции </a:t>
            </a:r>
            <a:r>
              <a:rPr lang="bg-BG" b="1" dirty="0">
                <a:solidFill>
                  <a:srgbClr val="004A87"/>
                </a:solidFill>
                <a:ea typeface="Arial" panose="020B0604020202020204" pitchFamily="34" charset="0"/>
                <a:cs typeface="Arial" panose="020B0604020202020204" pitchFamily="34" charset="0"/>
              </a:rPr>
              <a:t>ще окаже негативен ефект върху сегашните разпределителни мрежи</a:t>
            </a:r>
            <a:r>
              <a:rPr lang="bg-BG" dirty="0">
                <a:solidFill>
                  <a:srgbClr val="004A87"/>
                </a:solidFill>
                <a:ea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dirty="0">
                <a:solidFill>
                  <a:srgbClr val="004A87"/>
                </a:solidFill>
                <a:ea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bg-BG" i="1" dirty="0">
                <a:solidFill>
                  <a:srgbClr val="004A87"/>
                </a:solidFill>
                <a:ea typeface="Arial" panose="020B0604020202020204" pitchFamily="34" charset="0"/>
                <a:cs typeface="Arial" panose="020B0604020202020204" pitchFamily="34" charset="0"/>
              </a:rPr>
              <a:t>неясни са районите и гъстотата на разпространение на електрическите транспортни средства; изминаваната дневна дистанция, капацитета на батериите, типа на зареждане; </a:t>
            </a:r>
            <a:r>
              <a:rPr lang="bg-BG" i="1" dirty="0">
                <a:solidFill>
                  <a:srgbClr val="004A87"/>
                </a:solidFill>
              </a:rPr>
              <a:t>инвестициите, които не са планирани в сегашните средно и дългосрочно планиране</a:t>
            </a:r>
            <a:r>
              <a:rPr lang="en-US" dirty="0">
                <a:solidFill>
                  <a:srgbClr val="004A87"/>
                </a:solidFill>
              </a:rPr>
              <a:t>).</a:t>
            </a:r>
            <a:endParaRPr lang="bg-BG" dirty="0">
              <a:solidFill>
                <a:srgbClr val="004A87"/>
              </a:solidFill>
            </a:endParaRPr>
          </a:p>
          <a:p>
            <a:pPr lvl="0">
              <a:lnSpc>
                <a:spcPts val="2520"/>
              </a:lnSpc>
              <a:spcBef>
                <a:spcPts val="2400"/>
              </a:spcBef>
              <a:spcAft>
                <a:spcPts val="0"/>
              </a:spcAft>
              <a:buClr>
                <a:srgbClr val="000000"/>
              </a:buClr>
              <a:buSzPts val="1300"/>
              <a:tabLst>
                <a:tab pos="187960" algn="l"/>
              </a:tabLst>
            </a:pPr>
            <a:r>
              <a:rPr lang="bg-BG" dirty="0">
                <a:solidFill>
                  <a:srgbClr val="004A87"/>
                </a:solidFill>
                <a:ea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b="1" dirty="0" err="1">
                <a:solidFill>
                  <a:srgbClr val="004A87"/>
                </a:solidFill>
                <a:ea typeface="Arial" panose="020B0604020202020204" pitchFamily="34" charset="0"/>
                <a:cs typeface="Arial" panose="020B0604020202020204" pitchFamily="34" charset="0"/>
              </a:rPr>
              <a:t>Интелигентните</a:t>
            </a:r>
            <a:r>
              <a:rPr lang="ru-RU" b="1" dirty="0">
                <a:solidFill>
                  <a:srgbClr val="004A87"/>
                </a:solidFill>
                <a:ea typeface="Arial" panose="020B0604020202020204" pitchFamily="34" charset="0"/>
                <a:cs typeface="Arial" panose="020B0604020202020204" pitchFamily="34" charset="0"/>
              </a:rPr>
              <a:t> зарядни станции </a:t>
            </a:r>
            <a:r>
              <a:rPr lang="ru-RU" b="1" dirty="0" err="1">
                <a:solidFill>
                  <a:srgbClr val="004A87"/>
                </a:solidFill>
                <a:ea typeface="Arial" panose="020B0604020202020204" pitchFamily="34" charset="0"/>
                <a:cs typeface="Arial" panose="020B0604020202020204" pitchFamily="34" charset="0"/>
              </a:rPr>
              <a:t>ще</a:t>
            </a:r>
            <a:r>
              <a:rPr lang="ru-RU" b="1" dirty="0">
                <a:solidFill>
                  <a:srgbClr val="004A87"/>
                </a:solidFill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004A87"/>
                </a:solidFill>
                <a:ea typeface="Arial" panose="020B0604020202020204" pitchFamily="34" charset="0"/>
                <a:cs typeface="Arial" panose="020B0604020202020204" pitchFamily="34" charset="0"/>
              </a:rPr>
              <a:t>намалят</a:t>
            </a:r>
            <a:r>
              <a:rPr lang="ru-RU" b="1" dirty="0">
                <a:solidFill>
                  <a:srgbClr val="004A87"/>
                </a:solidFill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004A87"/>
                </a:solidFill>
                <a:ea typeface="Arial" panose="020B0604020202020204" pitchFamily="34" charset="0"/>
                <a:cs typeface="Arial" panose="020B0604020202020204" pitchFamily="34" charset="0"/>
              </a:rPr>
              <a:t>негативния</a:t>
            </a:r>
            <a:r>
              <a:rPr lang="ru-RU" b="1" dirty="0">
                <a:solidFill>
                  <a:srgbClr val="004A87"/>
                </a:solidFill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004A87"/>
                </a:solidFill>
                <a:ea typeface="Arial" panose="020B0604020202020204" pitchFamily="34" charset="0"/>
                <a:cs typeface="Arial" panose="020B0604020202020204" pitchFamily="34" charset="0"/>
              </a:rPr>
              <a:t>ефект</a:t>
            </a:r>
            <a:r>
              <a:rPr lang="ru-RU" b="1" dirty="0">
                <a:solidFill>
                  <a:srgbClr val="004A87"/>
                </a:solidFill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>
                <a:solidFill>
                  <a:srgbClr val="004A87"/>
                </a:solidFill>
                <a:ea typeface="Arial" panose="020B0604020202020204" pitchFamily="34" charset="0"/>
                <a:cs typeface="Arial" panose="020B0604020202020204" pitchFamily="34" charset="0"/>
              </a:rPr>
              <a:t>от </a:t>
            </a:r>
            <a:r>
              <a:rPr lang="ru-RU" dirty="0" err="1">
                <a:solidFill>
                  <a:srgbClr val="004A87"/>
                </a:solidFill>
                <a:ea typeface="Arial" panose="020B0604020202020204" pitchFamily="34" charset="0"/>
                <a:cs typeface="Arial" panose="020B0604020202020204" pitchFamily="34" charset="0"/>
              </a:rPr>
              <a:t>масовото</a:t>
            </a:r>
            <a:r>
              <a:rPr lang="ru-RU" dirty="0">
                <a:solidFill>
                  <a:srgbClr val="004A87"/>
                </a:solidFill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4A87"/>
                </a:solidFill>
                <a:ea typeface="Arial" panose="020B0604020202020204" pitchFamily="34" charset="0"/>
                <a:cs typeface="Arial" panose="020B0604020202020204" pitchFamily="34" charset="0"/>
              </a:rPr>
              <a:t>навлизане</a:t>
            </a:r>
            <a:r>
              <a:rPr lang="ru-RU" dirty="0">
                <a:solidFill>
                  <a:srgbClr val="004A87"/>
                </a:solidFill>
                <a:ea typeface="Arial" panose="020B0604020202020204" pitchFamily="34" charset="0"/>
                <a:cs typeface="Arial" panose="020B0604020202020204" pitchFamily="34" charset="0"/>
              </a:rPr>
              <a:t> на електромобили </a:t>
            </a:r>
            <a:r>
              <a:rPr lang="ru-RU" dirty="0" err="1">
                <a:solidFill>
                  <a:srgbClr val="004A87"/>
                </a:solidFill>
                <a:ea typeface="Arial" panose="020B0604020202020204" pitchFamily="34" charset="0"/>
                <a:cs typeface="Arial" panose="020B0604020202020204" pitchFamily="34" charset="0"/>
              </a:rPr>
              <a:t>върху</a:t>
            </a:r>
            <a:r>
              <a:rPr lang="ru-RU" dirty="0">
                <a:solidFill>
                  <a:srgbClr val="004A87"/>
                </a:solidFill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4A87"/>
                </a:solidFill>
                <a:ea typeface="Arial" panose="020B0604020202020204" pitchFamily="34" charset="0"/>
                <a:cs typeface="Arial" panose="020B0604020202020204" pitchFamily="34" charset="0"/>
              </a:rPr>
              <a:t>мрежата</a:t>
            </a:r>
            <a:r>
              <a:rPr lang="ru-RU" dirty="0">
                <a:solidFill>
                  <a:srgbClr val="004A87"/>
                </a:solidFill>
                <a:ea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i="1" dirty="0" err="1">
                <a:solidFill>
                  <a:srgbClr val="004A87"/>
                </a:solidFill>
                <a:ea typeface="Arial" panose="020B0604020202020204" pitchFamily="34" charset="0"/>
                <a:cs typeface="Arial" panose="020B0604020202020204" pitchFamily="34" charset="0"/>
              </a:rPr>
              <a:t>Разположението</a:t>
            </a:r>
            <a:r>
              <a:rPr lang="ru-RU" i="1" dirty="0">
                <a:solidFill>
                  <a:srgbClr val="004A87"/>
                </a:solidFill>
                <a:ea typeface="Arial" panose="020B0604020202020204" pitchFamily="34" charset="0"/>
                <a:cs typeface="Arial" panose="020B0604020202020204" pitchFamily="34" charset="0"/>
              </a:rPr>
              <a:t> на </a:t>
            </a:r>
            <a:r>
              <a:rPr lang="ru-RU" i="1" dirty="0" err="1">
                <a:solidFill>
                  <a:srgbClr val="004A87"/>
                </a:solidFill>
                <a:ea typeface="Arial" panose="020B0604020202020204" pitchFamily="34" charset="0"/>
                <a:cs typeface="Arial" panose="020B0604020202020204" pitchFamily="34" charset="0"/>
              </a:rPr>
              <a:t>станциите</a:t>
            </a:r>
            <a:r>
              <a:rPr lang="ru-RU" i="1" dirty="0">
                <a:solidFill>
                  <a:srgbClr val="004A87"/>
                </a:solidFill>
                <a:ea typeface="Arial" panose="020B0604020202020204" pitchFamily="34" charset="0"/>
                <a:cs typeface="Arial" panose="020B0604020202020204" pitchFamily="34" charset="0"/>
              </a:rPr>
              <a:t> и </a:t>
            </a:r>
            <a:r>
              <a:rPr lang="ru-RU" i="1" dirty="0" err="1">
                <a:solidFill>
                  <a:srgbClr val="004A87"/>
                </a:solidFill>
                <a:ea typeface="Arial" panose="020B0604020202020204" pitchFamily="34" charset="0"/>
                <a:cs typeface="Arial" panose="020B0604020202020204" pitchFamily="34" charset="0"/>
              </a:rPr>
              <a:t>режимът</a:t>
            </a:r>
            <a:r>
              <a:rPr lang="ru-RU" i="1" dirty="0">
                <a:solidFill>
                  <a:srgbClr val="004A87"/>
                </a:solidFill>
                <a:ea typeface="Arial" panose="020B0604020202020204" pitchFamily="34" charset="0"/>
                <a:cs typeface="Arial" panose="020B0604020202020204" pitchFamily="34" charset="0"/>
              </a:rPr>
              <a:t> на </a:t>
            </a:r>
            <a:r>
              <a:rPr lang="ru-RU" i="1" dirty="0" err="1">
                <a:solidFill>
                  <a:srgbClr val="004A87"/>
                </a:solidFill>
                <a:ea typeface="Arial" panose="020B0604020202020204" pitchFamily="34" charset="0"/>
                <a:cs typeface="Arial" panose="020B0604020202020204" pitchFamily="34" charset="0"/>
              </a:rPr>
              <a:t>зареждане</a:t>
            </a:r>
            <a:r>
              <a:rPr lang="ru-RU" i="1" dirty="0">
                <a:solidFill>
                  <a:srgbClr val="004A87"/>
                </a:solidFill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i="1" dirty="0" err="1">
                <a:solidFill>
                  <a:srgbClr val="004A87"/>
                </a:solidFill>
                <a:ea typeface="Arial" panose="020B0604020202020204" pitchFamily="34" charset="0"/>
                <a:cs typeface="Arial" panose="020B0604020202020204" pitchFamily="34" charset="0"/>
              </a:rPr>
              <a:t>ще</a:t>
            </a:r>
            <a:r>
              <a:rPr lang="ru-RU" i="1" dirty="0">
                <a:solidFill>
                  <a:srgbClr val="004A87"/>
                </a:solidFill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i="1" dirty="0" err="1">
                <a:solidFill>
                  <a:srgbClr val="004A87"/>
                </a:solidFill>
                <a:ea typeface="Arial" panose="020B0604020202020204" pitchFamily="34" charset="0"/>
                <a:cs typeface="Arial" panose="020B0604020202020204" pitchFamily="34" charset="0"/>
              </a:rPr>
              <a:t>са</a:t>
            </a:r>
            <a:r>
              <a:rPr lang="ru-RU" i="1" dirty="0">
                <a:solidFill>
                  <a:srgbClr val="004A87"/>
                </a:solidFill>
                <a:ea typeface="Arial" panose="020B0604020202020204" pitchFamily="34" charset="0"/>
                <a:cs typeface="Arial" panose="020B0604020202020204" pitchFamily="34" charset="0"/>
              </a:rPr>
              <a:t> от </a:t>
            </a:r>
            <a:r>
              <a:rPr lang="ru-RU" i="1" dirty="0" err="1">
                <a:solidFill>
                  <a:srgbClr val="004A87"/>
                </a:solidFill>
                <a:ea typeface="Arial" panose="020B0604020202020204" pitchFamily="34" charset="0"/>
                <a:cs typeface="Arial" panose="020B0604020202020204" pitchFamily="34" charset="0"/>
              </a:rPr>
              <a:t>първостепенно</a:t>
            </a:r>
            <a:r>
              <a:rPr lang="ru-RU" i="1" dirty="0">
                <a:solidFill>
                  <a:srgbClr val="004A87"/>
                </a:solidFill>
                <a:ea typeface="Arial" panose="020B0604020202020204" pitchFamily="34" charset="0"/>
                <a:cs typeface="Arial" panose="020B0604020202020204" pitchFamily="34" charset="0"/>
              </a:rPr>
              <a:t> значение за </a:t>
            </a:r>
            <a:r>
              <a:rPr lang="ru-RU" i="1" dirty="0" err="1">
                <a:solidFill>
                  <a:srgbClr val="004A87"/>
                </a:solidFill>
                <a:ea typeface="Arial" panose="020B0604020202020204" pitchFamily="34" charset="0"/>
                <a:cs typeface="Arial" panose="020B0604020202020204" pitchFamily="34" charset="0"/>
              </a:rPr>
              <a:t>планирането</a:t>
            </a:r>
            <a:r>
              <a:rPr lang="ru-RU" i="1" dirty="0">
                <a:solidFill>
                  <a:srgbClr val="004A87"/>
                </a:solidFill>
                <a:ea typeface="Arial" panose="020B0604020202020204" pitchFamily="34" charset="0"/>
                <a:cs typeface="Arial" panose="020B0604020202020204" pitchFamily="34" charset="0"/>
              </a:rPr>
              <a:t> на </a:t>
            </a:r>
            <a:r>
              <a:rPr lang="ru-RU" i="1" dirty="0" err="1">
                <a:solidFill>
                  <a:srgbClr val="004A87"/>
                </a:solidFill>
                <a:ea typeface="Arial" panose="020B0604020202020204" pitchFamily="34" charset="0"/>
                <a:cs typeface="Arial" panose="020B0604020202020204" pitchFamily="34" charset="0"/>
              </a:rPr>
              <a:t>мрежата</a:t>
            </a:r>
            <a:r>
              <a:rPr lang="ru-RU" i="1" dirty="0">
                <a:solidFill>
                  <a:srgbClr val="004A87"/>
                </a:solidFill>
                <a:ea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lnSpc>
                <a:spcPts val="2520"/>
              </a:lnSpc>
              <a:spcBef>
                <a:spcPts val="2400"/>
              </a:spcBef>
              <a:buClr>
                <a:srgbClr val="000000"/>
              </a:buClr>
              <a:buSzPts val="1300"/>
              <a:tabLst>
                <a:tab pos="187960" algn="l"/>
              </a:tabLst>
            </a:pPr>
            <a:r>
              <a:rPr lang="ru-RU" b="1" dirty="0">
                <a:solidFill>
                  <a:srgbClr val="004A87"/>
                </a:solidFill>
                <a:cs typeface="Arial" pitchFamily="34" charset="0"/>
              </a:rPr>
              <a:t>- </a:t>
            </a:r>
            <a:r>
              <a:rPr lang="ru-RU" b="1" dirty="0" err="1">
                <a:solidFill>
                  <a:srgbClr val="004A87"/>
                </a:solidFill>
                <a:cs typeface="Arial" pitchFamily="34" charset="0"/>
              </a:rPr>
              <a:t>Броят</a:t>
            </a:r>
            <a:r>
              <a:rPr lang="ru-RU" b="1" dirty="0">
                <a:solidFill>
                  <a:srgbClr val="004A87"/>
                </a:solidFill>
                <a:cs typeface="Arial" pitchFamily="34" charset="0"/>
              </a:rPr>
              <a:t> на Електромобилите </a:t>
            </a:r>
            <a:r>
              <a:rPr lang="ru-RU" b="1" dirty="0" err="1">
                <a:solidFill>
                  <a:srgbClr val="004A87"/>
                </a:solidFill>
                <a:cs typeface="Arial" pitchFamily="34" charset="0"/>
              </a:rPr>
              <a:t>ще</a:t>
            </a:r>
            <a:r>
              <a:rPr lang="ru-RU" b="1" dirty="0">
                <a:solidFill>
                  <a:srgbClr val="004A87"/>
                </a:solidFill>
                <a:cs typeface="Arial" pitchFamily="34" charset="0"/>
              </a:rPr>
              <a:t> </a:t>
            </a:r>
            <a:r>
              <a:rPr lang="ru-RU" b="1" dirty="0" err="1">
                <a:solidFill>
                  <a:srgbClr val="004A87"/>
                </a:solidFill>
                <a:cs typeface="Arial" pitchFamily="34" charset="0"/>
              </a:rPr>
              <a:t>има</a:t>
            </a:r>
            <a:r>
              <a:rPr lang="ru-RU" b="1" dirty="0">
                <a:solidFill>
                  <a:srgbClr val="004A87"/>
                </a:solidFill>
                <a:cs typeface="Arial" pitchFamily="34" charset="0"/>
              </a:rPr>
              <a:t> </a:t>
            </a:r>
            <a:r>
              <a:rPr lang="ru-RU" b="1" dirty="0" err="1">
                <a:solidFill>
                  <a:srgbClr val="004A87"/>
                </a:solidFill>
                <a:cs typeface="Arial" pitchFamily="34" charset="0"/>
              </a:rPr>
              <a:t>съществено</a:t>
            </a:r>
            <a:r>
              <a:rPr lang="ru-RU" b="1" dirty="0">
                <a:solidFill>
                  <a:srgbClr val="004A87"/>
                </a:solidFill>
                <a:cs typeface="Arial" pitchFamily="34" charset="0"/>
              </a:rPr>
              <a:t> значение</a:t>
            </a:r>
            <a:r>
              <a:rPr lang="ru-RU" dirty="0">
                <a:solidFill>
                  <a:srgbClr val="004A87"/>
                </a:solidFill>
                <a:cs typeface="Arial" pitchFamily="34" charset="0"/>
              </a:rPr>
              <a:t> за </a:t>
            </a:r>
            <a:r>
              <a:rPr lang="ru-RU" dirty="0" err="1">
                <a:solidFill>
                  <a:srgbClr val="004A87"/>
                </a:solidFill>
                <a:cs typeface="Arial" pitchFamily="34" charset="0"/>
              </a:rPr>
              <a:t>енергийната</a:t>
            </a:r>
            <a:r>
              <a:rPr lang="ru-RU" dirty="0">
                <a:solidFill>
                  <a:srgbClr val="004A87"/>
                </a:solidFill>
                <a:cs typeface="Arial" pitchFamily="34" charset="0"/>
              </a:rPr>
              <a:t> система, </a:t>
            </a:r>
            <a:r>
              <a:rPr lang="ru-RU" dirty="0" err="1">
                <a:solidFill>
                  <a:srgbClr val="004A87"/>
                </a:solidFill>
                <a:cs typeface="Arial" pitchFamily="34" charset="0"/>
              </a:rPr>
              <a:t>като</a:t>
            </a:r>
            <a:r>
              <a:rPr lang="ru-RU" dirty="0">
                <a:solidFill>
                  <a:srgbClr val="004A87"/>
                </a:solidFill>
                <a:cs typeface="Arial" pitchFamily="34" charset="0"/>
              </a:rPr>
              <a:t> част от „умните мрежи”, </a:t>
            </a:r>
            <a:r>
              <a:rPr lang="ru-RU" dirty="0" err="1">
                <a:solidFill>
                  <a:srgbClr val="004A87"/>
                </a:solidFill>
                <a:cs typeface="Arial" pitchFamily="34" charset="0"/>
              </a:rPr>
              <a:t>подпомагайки</a:t>
            </a:r>
            <a:r>
              <a:rPr lang="ru-RU" dirty="0">
                <a:solidFill>
                  <a:srgbClr val="004A87"/>
                </a:solidFill>
                <a:cs typeface="Arial" pitchFamily="34" charset="0"/>
              </a:rPr>
              <a:t> </a:t>
            </a:r>
            <a:r>
              <a:rPr lang="ru-RU" dirty="0" err="1">
                <a:solidFill>
                  <a:srgbClr val="004A87"/>
                </a:solidFill>
                <a:cs typeface="Arial" pitchFamily="34" charset="0"/>
              </a:rPr>
              <a:t>изглаждането</a:t>
            </a:r>
            <a:r>
              <a:rPr lang="ru-RU" dirty="0">
                <a:solidFill>
                  <a:srgbClr val="004A87"/>
                </a:solidFill>
                <a:cs typeface="Arial" pitchFamily="34" charset="0"/>
              </a:rPr>
              <a:t> на </a:t>
            </a:r>
            <a:r>
              <a:rPr lang="ru-RU" dirty="0" err="1">
                <a:solidFill>
                  <a:srgbClr val="004A87"/>
                </a:solidFill>
                <a:cs typeface="Arial" pitchFamily="34" charset="0"/>
              </a:rPr>
              <a:t>пиковете</a:t>
            </a:r>
            <a:r>
              <a:rPr lang="ru-RU" dirty="0">
                <a:solidFill>
                  <a:srgbClr val="004A87"/>
                </a:solidFill>
                <a:cs typeface="Arial" pitchFamily="34" charset="0"/>
              </a:rPr>
              <a:t> в </a:t>
            </a:r>
            <a:r>
              <a:rPr lang="ru-RU" dirty="0" err="1">
                <a:solidFill>
                  <a:srgbClr val="004A87"/>
                </a:solidFill>
                <a:cs typeface="Arial" pitchFamily="34" charset="0"/>
              </a:rPr>
              <a:t>периодите</a:t>
            </a:r>
            <a:r>
              <a:rPr lang="ru-RU" dirty="0">
                <a:solidFill>
                  <a:srgbClr val="004A87"/>
                </a:solidFill>
                <a:cs typeface="Arial" pitchFamily="34" charset="0"/>
              </a:rPr>
              <a:t> на </a:t>
            </a:r>
            <a:r>
              <a:rPr lang="ru-RU" dirty="0" err="1">
                <a:solidFill>
                  <a:srgbClr val="004A87"/>
                </a:solidFill>
                <a:cs typeface="Arial" pitchFamily="34" charset="0"/>
              </a:rPr>
              <a:t>най-висока</a:t>
            </a:r>
            <a:r>
              <a:rPr lang="ru-RU" dirty="0">
                <a:solidFill>
                  <a:srgbClr val="004A87"/>
                </a:solidFill>
                <a:cs typeface="Arial" pitchFamily="34" charset="0"/>
              </a:rPr>
              <a:t> </a:t>
            </a:r>
            <a:r>
              <a:rPr lang="ru-RU" dirty="0" err="1">
                <a:solidFill>
                  <a:srgbClr val="004A87"/>
                </a:solidFill>
                <a:cs typeface="Arial" pitchFamily="34" charset="0"/>
              </a:rPr>
              <a:t>консумация</a:t>
            </a:r>
            <a:r>
              <a:rPr lang="ru-RU" dirty="0">
                <a:solidFill>
                  <a:srgbClr val="004A87"/>
                </a:solidFill>
                <a:cs typeface="Arial" pitchFamily="34" charset="0"/>
              </a:rPr>
              <a:t> на </a:t>
            </a:r>
            <a:r>
              <a:rPr lang="ru-RU" dirty="0" err="1">
                <a:solidFill>
                  <a:srgbClr val="004A87"/>
                </a:solidFill>
                <a:cs typeface="Arial" pitchFamily="34" charset="0"/>
              </a:rPr>
              <a:t>електроенерги</a:t>
            </a:r>
            <a:r>
              <a:rPr lang="bg-BG" dirty="0">
                <a:solidFill>
                  <a:srgbClr val="004A87"/>
                </a:solidFill>
                <a:cs typeface="Arial" pitchFamily="34" charset="0"/>
              </a:rPr>
              <a:t>я.</a:t>
            </a:r>
            <a:endParaRPr lang="en-US" dirty="0">
              <a:solidFill>
                <a:srgbClr val="004A87"/>
              </a:solidFill>
              <a:cs typeface="Arial" pitchFamily="34" charset="0"/>
            </a:endParaRPr>
          </a:p>
          <a:p>
            <a:pPr lvl="0">
              <a:lnSpc>
                <a:spcPts val="2520"/>
              </a:lnSpc>
              <a:spcBef>
                <a:spcPts val="2400"/>
              </a:spcBef>
              <a:spcAft>
                <a:spcPts val="0"/>
              </a:spcAft>
              <a:buClr>
                <a:srgbClr val="000000"/>
              </a:buClr>
              <a:buSzPts val="1300"/>
              <a:tabLst>
                <a:tab pos="187960" algn="l"/>
              </a:tabLst>
            </a:pPr>
            <a:endParaRPr lang="bg-BG" dirty="0">
              <a:solidFill>
                <a:srgbClr val="004A87"/>
              </a:solidFill>
              <a:ea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3987286"/>
      </p:ext>
    </p:extLst>
  </p:cSld>
  <p:clrMapOvr>
    <a:masterClrMapping/>
  </p:clrMapOvr>
</p:sld>
</file>

<file path=ppt/theme/theme1.xml><?xml version="1.0" encoding="utf-8"?>
<a:theme xmlns:a="http://schemas.openxmlformats.org/drawingml/2006/main" name="IKEM_templat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E00ACAFB-3262-4AC7-9A32-55318873AB2E}" vid="{C3AC7B10-B235-4068-83BC-79461D8E3C8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IKEM_template</Template>
  <TotalTime>2127</TotalTime>
  <Words>1222</Words>
  <Application>Microsoft Office PowerPoint</Application>
  <PresentationFormat>Широк екран</PresentationFormat>
  <Paragraphs>110</Paragraphs>
  <Slides>11</Slides>
  <Notes>0</Notes>
  <HiddenSlides>0</HiddenSlides>
  <MMClips>0</MMClips>
  <ScaleCrop>false</ScaleCrop>
  <HeadingPairs>
    <vt:vector size="6" baseType="variant">
      <vt:variant>
        <vt:lpstr>Използвани шрифтове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Заглавия на слайдовете</vt:lpstr>
      </vt:variant>
      <vt:variant>
        <vt:i4>11</vt:i4>
      </vt:variant>
    </vt:vector>
  </HeadingPairs>
  <TitlesOfParts>
    <vt:vector size="17" baseType="lpstr">
      <vt:lpstr>Arial</vt:lpstr>
      <vt:lpstr>Arial Narrow</vt:lpstr>
      <vt:lpstr>Calibri</vt:lpstr>
      <vt:lpstr>Cambria</vt:lpstr>
      <vt:lpstr>Wingdings</vt:lpstr>
      <vt:lpstr>IKEM_template</vt:lpstr>
      <vt:lpstr>Електрическа мобилност  и енергиен преход в България</vt:lpstr>
      <vt:lpstr>ЗА ИКЕМ</vt:lpstr>
      <vt:lpstr>ПРИОРИТЕТИ</vt:lpstr>
      <vt:lpstr>ЕЛЕКТРИЧЕСКАТА МОБИЛНОСТ В СВЕТА</vt:lpstr>
      <vt:lpstr>ЕЛЕКТРИЧЕСКАТА МОБИЛНОСТ В БЪЛГАРИЯ</vt:lpstr>
      <vt:lpstr>ЕЛЕКТРИЧЕСКАТА МОБИЛНОСТ В БЪЛГАРИЯ</vt:lpstr>
      <vt:lpstr>ПРЕДИЗВИКАТЕЛСТВА</vt:lpstr>
      <vt:lpstr>ЕНЕРГИЙНА ЕФЕКТИВНОСТ</vt:lpstr>
      <vt:lpstr>ИЗВОДИ</vt:lpstr>
      <vt:lpstr>ИЗВОДИ</vt:lpstr>
      <vt:lpstr>БЛАГОДАРЯ ЗА ВНИМАНИЕТО!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на PowerPoint</dc:title>
  <dc:creator>Ivan Kostov</dc:creator>
  <cp:lastModifiedBy>Ivan Kostov</cp:lastModifiedBy>
  <cp:revision>82</cp:revision>
  <dcterms:created xsi:type="dcterms:W3CDTF">2018-03-25T16:39:44Z</dcterms:created>
  <dcterms:modified xsi:type="dcterms:W3CDTF">2019-04-24T13:11:09Z</dcterms:modified>
</cp:coreProperties>
</file>