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8"/>
  </p:notesMasterIdLst>
  <p:handoutMasterIdLst>
    <p:handoutMasterId r:id="rId9"/>
  </p:handoutMasterIdLst>
  <p:sldIdLst>
    <p:sldId id="274" r:id="rId2"/>
    <p:sldId id="400" r:id="rId3"/>
    <p:sldId id="403" r:id="rId4"/>
    <p:sldId id="427" r:id="rId5"/>
    <p:sldId id="429" r:id="rId6"/>
    <p:sldId id="258" r:id="rId7"/>
  </p:sldIdLst>
  <p:sldSz cx="989965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3" userDrawn="1">
          <p15:clr>
            <a:srgbClr val="A4A3A4"/>
          </p15:clr>
        </p15:guide>
        <p15:guide id="2" orient="horz" pos="228" userDrawn="1">
          <p15:clr>
            <a:srgbClr val="A4A3A4"/>
          </p15:clr>
        </p15:guide>
        <p15:guide id="3" orient="horz" pos="908" userDrawn="1">
          <p15:clr>
            <a:srgbClr val="A4A3A4"/>
          </p15:clr>
        </p15:guide>
        <p15:guide id="4" pos="4789" userDrawn="1">
          <p15:clr>
            <a:srgbClr val="A4A3A4"/>
          </p15:clr>
        </p15:guide>
        <p15:guide id="5" pos="2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n Derelle" initials="MD" lastIdx="87" clrIdx="0">
    <p:extLst>
      <p:ext uri="{19B8F6BF-5375-455C-9EA6-DF929625EA0E}">
        <p15:presenceInfo xmlns:p15="http://schemas.microsoft.com/office/powerpoint/2012/main" userId="S-1-5-21-697509055-844289208-2303239939-10174" providerId="AD"/>
      </p:ext>
    </p:extLst>
  </p:cmAuthor>
  <p:cmAuthor id="2" name="Hugo De Sevin" initials="HDS" lastIdx="48" clrIdx="2">
    <p:extLst>
      <p:ext uri="{19B8F6BF-5375-455C-9EA6-DF929625EA0E}">
        <p15:presenceInfo xmlns:p15="http://schemas.microsoft.com/office/powerpoint/2012/main" userId="S-1-5-21-697509055-844289208-2303239939-9993" providerId="AD"/>
      </p:ext>
    </p:extLst>
  </p:cmAuthor>
  <p:cmAuthor id="3" name="Erik Rakhou" initials="ER" lastIdx="27" clrIdx="3">
    <p:extLst>
      <p:ext uri="{19B8F6BF-5375-455C-9EA6-DF929625EA0E}">
        <p15:presenceInfo xmlns:p15="http://schemas.microsoft.com/office/powerpoint/2012/main" userId="S-1-5-21-697509055-844289208-2303239939-6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B"/>
    <a:srgbClr val="EECBD5"/>
    <a:srgbClr val="D5D6D7"/>
    <a:srgbClr val="802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3942" autoAdjust="0"/>
  </p:normalViewPr>
  <p:slideViewPr>
    <p:cSldViewPr showGuides="1">
      <p:cViewPr varScale="1">
        <p:scale>
          <a:sx n="65" d="100"/>
          <a:sy n="65" d="100"/>
        </p:scale>
        <p:origin x="1272" y="72"/>
      </p:cViewPr>
      <p:guideLst>
        <p:guide orient="horz" pos="3743"/>
        <p:guide orient="horz" pos="228"/>
        <p:guide orient="horz" pos="908"/>
        <p:guide pos="4789"/>
        <p:guide pos="247"/>
      </p:guideLst>
    </p:cSldViewPr>
  </p:slideViewPr>
  <p:notesTextViewPr>
    <p:cViewPr>
      <p:scale>
        <a:sx n="3" d="2"/>
        <a:sy n="3" d="2"/>
      </p:scale>
      <p:origin x="0" y="0"/>
    </p:cViewPr>
  </p:notesTextViewPr>
  <p:sorterViewPr>
    <p:cViewPr>
      <p:scale>
        <a:sx n="100" d="100"/>
        <a:sy n="100" d="100"/>
      </p:scale>
      <p:origin x="0" y="-24762"/>
    </p:cViewPr>
  </p:sorterViewPr>
  <p:notesViewPr>
    <p:cSldViewPr>
      <p:cViewPr varScale="1">
        <p:scale>
          <a:sx n="103" d="100"/>
          <a:sy n="103" d="100"/>
        </p:scale>
        <p:origin x="437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ARLONDATA01\Energy%20Advisory\Client%20projects\Shell%20-%20Bulgaria%20gas%20in%20power%20modelling\Assumptions\Assumptions_v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ARLONDATA01\Energy%20Advisory\Client%20projects\Shell%20-%20Bulgaria%20gas%20in%20power%20modelling\Assumptions\Assumptions_v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GB" sz="1050" b="0" i="0" baseline="0" dirty="0" smtClean="0">
                <a:solidFill>
                  <a:schemeClr val="tx1"/>
                </a:solidFill>
                <a:effectLst/>
              </a:rPr>
              <a:t>Projected capacity evolution in the Accelerated coal-to-gas conversion</a:t>
            </a:r>
            <a:endParaRPr lang="en-GB" sz="900" dirty="0">
              <a:solidFill>
                <a:schemeClr val="tx1"/>
              </a:solidFill>
              <a:effectLst/>
            </a:endParaRPr>
          </a:p>
        </c:rich>
      </c:tx>
      <c:layout>
        <c:manualLayout>
          <c:xMode val="edge"/>
          <c:yMode val="edge"/>
          <c:x val="0.13224192114606173"/>
          <c:y val="1.5249631667361105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areaChart>
        <c:grouping val="stacked"/>
        <c:varyColors val="0"/>
        <c:ser>
          <c:idx val="0"/>
          <c:order val="0"/>
          <c:spPr>
            <a:solidFill>
              <a:srgbClr val="A50034"/>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Capacity!$C$33:$AI$33</c:f>
              <c:numCache>
                <c:formatCode>General</c:formatCode>
                <c:ptCount val="33"/>
                <c:pt idx="0">
                  <c:v>2.2000000000000002</c:v>
                </c:pt>
                <c:pt idx="1">
                  <c:v>2.2000000000000002</c:v>
                </c:pt>
                <c:pt idx="2">
                  <c:v>2.2000000000000002</c:v>
                </c:pt>
                <c:pt idx="3">
                  <c:v>2.2000000000000002</c:v>
                </c:pt>
                <c:pt idx="4">
                  <c:v>2.2000000000000002</c:v>
                </c:pt>
                <c:pt idx="5">
                  <c:v>2.2000000000000002</c:v>
                </c:pt>
                <c:pt idx="6">
                  <c:v>2.2000000000000002</c:v>
                </c:pt>
                <c:pt idx="7">
                  <c:v>2.2000000000000002</c:v>
                </c:pt>
                <c:pt idx="8">
                  <c:v>2.2000000000000002</c:v>
                </c:pt>
                <c:pt idx="9">
                  <c:v>2.2000000000000002</c:v>
                </c:pt>
                <c:pt idx="10">
                  <c:v>2.2000000000000002</c:v>
                </c:pt>
                <c:pt idx="11">
                  <c:v>2.2000000000000002</c:v>
                </c:pt>
                <c:pt idx="12">
                  <c:v>2.2000000000000002</c:v>
                </c:pt>
                <c:pt idx="13">
                  <c:v>2.2000000000000002</c:v>
                </c:pt>
                <c:pt idx="14">
                  <c:v>2.2000000000000002</c:v>
                </c:pt>
                <c:pt idx="15">
                  <c:v>2.2000000000000002</c:v>
                </c:pt>
                <c:pt idx="16">
                  <c:v>3.4</c:v>
                </c:pt>
                <c:pt idx="17">
                  <c:v>3.4</c:v>
                </c:pt>
                <c:pt idx="18">
                  <c:v>3.4</c:v>
                </c:pt>
                <c:pt idx="19">
                  <c:v>3.4</c:v>
                </c:pt>
                <c:pt idx="20">
                  <c:v>3.4</c:v>
                </c:pt>
                <c:pt idx="21">
                  <c:v>3.4</c:v>
                </c:pt>
                <c:pt idx="22">
                  <c:v>3.4</c:v>
                </c:pt>
                <c:pt idx="23">
                  <c:v>3.4</c:v>
                </c:pt>
                <c:pt idx="24">
                  <c:v>3.4</c:v>
                </c:pt>
                <c:pt idx="25">
                  <c:v>3.4</c:v>
                </c:pt>
                <c:pt idx="26">
                  <c:v>3.4</c:v>
                </c:pt>
                <c:pt idx="27">
                  <c:v>3.4</c:v>
                </c:pt>
                <c:pt idx="28">
                  <c:v>3.4</c:v>
                </c:pt>
                <c:pt idx="29">
                  <c:v>3.4</c:v>
                </c:pt>
                <c:pt idx="30">
                  <c:v>3.4</c:v>
                </c:pt>
                <c:pt idx="31">
                  <c:v>3.4</c:v>
                </c:pt>
                <c:pt idx="32">
                  <c:v>3.4</c:v>
                </c:pt>
              </c:numCache>
            </c:numRef>
          </c:val>
          <c:extLst>
            <c:ext xmlns:c16="http://schemas.microsoft.com/office/drawing/2014/chart" uri="{C3380CC4-5D6E-409C-BE32-E72D297353CC}">
              <c16:uniqueId val="{00000000-47BF-4746-9F9D-C675A1394F44}"/>
            </c:ext>
          </c:extLst>
        </c:ser>
        <c:ser>
          <c:idx val="1"/>
          <c:order val="1"/>
          <c:spPr>
            <a:solidFill>
              <a:schemeClr val="tx1"/>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Capacity!$C$34:$AI$34</c:f>
              <c:numCache>
                <c:formatCode>General</c:formatCode>
                <c:ptCount val="33"/>
                <c:pt idx="0">
                  <c:v>4.66</c:v>
                </c:pt>
                <c:pt idx="1">
                  <c:v>4.66</c:v>
                </c:pt>
                <c:pt idx="2">
                  <c:v>4.66</c:v>
                </c:pt>
                <c:pt idx="3">
                  <c:v>4.66</c:v>
                </c:pt>
                <c:pt idx="4">
                  <c:v>4.66</c:v>
                </c:pt>
                <c:pt idx="5">
                  <c:v>3.23</c:v>
                </c:pt>
                <c:pt idx="6">
                  <c:v>3.05</c:v>
                </c:pt>
                <c:pt idx="7">
                  <c:v>2.63</c:v>
                </c:pt>
                <c:pt idx="8">
                  <c:v>2.63</c:v>
                </c:pt>
                <c:pt idx="9">
                  <c:v>2.63</c:v>
                </c:pt>
                <c:pt idx="10">
                  <c:v>2.63</c:v>
                </c:pt>
                <c:pt idx="11">
                  <c:v>2.63</c:v>
                </c:pt>
                <c:pt idx="12">
                  <c:v>2.2200000000000002</c:v>
                </c:pt>
                <c:pt idx="13">
                  <c:v>2.2200000000000002</c:v>
                </c:pt>
                <c:pt idx="14">
                  <c:v>2.2200000000000002</c:v>
                </c:pt>
                <c:pt idx="15">
                  <c:v>2.2200000000000002</c:v>
                </c:pt>
                <c:pt idx="16">
                  <c:v>2.2200000000000002</c:v>
                </c:pt>
                <c:pt idx="17">
                  <c:v>2.2200000000000002</c:v>
                </c:pt>
                <c:pt idx="18">
                  <c:v>1.78</c:v>
                </c:pt>
                <c:pt idx="19">
                  <c:v>1.78</c:v>
                </c:pt>
                <c:pt idx="20">
                  <c:v>1.34</c:v>
                </c:pt>
                <c:pt idx="21">
                  <c:v>1.34</c:v>
                </c:pt>
                <c:pt idx="22">
                  <c:v>1.34</c:v>
                </c:pt>
                <c:pt idx="23">
                  <c:v>1.34</c:v>
                </c:pt>
                <c:pt idx="24">
                  <c:v>1.34</c:v>
                </c:pt>
                <c:pt idx="25">
                  <c:v>1.34</c:v>
                </c:pt>
                <c:pt idx="26">
                  <c:v>1.34</c:v>
                </c:pt>
                <c:pt idx="27">
                  <c:v>1.34</c:v>
                </c:pt>
                <c:pt idx="28">
                  <c:v>1.34</c:v>
                </c:pt>
                <c:pt idx="29">
                  <c:v>1.34</c:v>
                </c:pt>
                <c:pt idx="30">
                  <c:v>1.34</c:v>
                </c:pt>
                <c:pt idx="31">
                  <c:v>1.34</c:v>
                </c:pt>
                <c:pt idx="32">
                  <c:v>1.34</c:v>
                </c:pt>
              </c:numCache>
            </c:numRef>
          </c:val>
          <c:extLst>
            <c:ext xmlns:c16="http://schemas.microsoft.com/office/drawing/2014/chart" uri="{C3380CC4-5D6E-409C-BE32-E72D297353CC}">
              <c16:uniqueId val="{00000001-47BF-4746-9F9D-C675A1394F44}"/>
            </c:ext>
          </c:extLst>
        </c:ser>
        <c:ser>
          <c:idx val="2"/>
          <c:order val="2"/>
          <c:spPr>
            <a:solidFill>
              <a:schemeClr val="bg2"/>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Capacity!$C$35:$AI$35</c:f>
              <c:numCache>
                <c:formatCode>General</c:formatCode>
                <c:ptCount val="33"/>
                <c:pt idx="0">
                  <c:v>0.33</c:v>
                </c:pt>
                <c:pt idx="1">
                  <c:v>0.33</c:v>
                </c:pt>
                <c:pt idx="2">
                  <c:v>0.33</c:v>
                </c:pt>
                <c:pt idx="3">
                  <c:v>0.33</c:v>
                </c:pt>
                <c:pt idx="4">
                  <c:v>0.33</c:v>
                </c:pt>
                <c:pt idx="5">
                  <c:v>2.13</c:v>
                </c:pt>
                <c:pt idx="6">
                  <c:v>2.13</c:v>
                </c:pt>
                <c:pt idx="7">
                  <c:v>2.13</c:v>
                </c:pt>
                <c:pt idx="8">
                  <c:v>2.13</c:v>
                </c:pt>
                <c:pt idx="9">
                  <c:v>2.13</c:v>
                </c:pt>
                <c:pt idx="10">
                  <c:v>2.13</c:v>
                </c:pt>
                <c:pt idx="11">
                  <c:v>2.13</c:v>
                </c:pt>
                <c:pt idx="12">
                  <c:v>2.13</c:v>
                </c:pt>
                <c:pt idx="13">
                  <c:v>2.13</c:v>
                </c:pt>
                <c:pt idx="14">
                  <c:v>2.13</c:v>
                </c:pt>
                <c:pt idx="15">
                  <c:v>2.13</c:v>
                </c:pt>
                <c:pt idx="16">
                  <c:v>2.13</c:v>
                </c:pt>
                <c:pt idx="17">
                  <c:v>2.13</c:v>
                </c:pt>
                <c:pt idx="18">
                  <c:v>2.13</c:v>
                </c:pt>
                <c:pt idx="19">
                  <c:v>2.13</c:v>
                </c:pt>
                <c:pt idx="20">
                  <c:v>2.13</c:v>
                </c:pt>
                <c:pt idx="21">
                  <c:v>2.13</c:v>
                </c:pt>
                <c:pt idx="22">
                  <c:v>2.13</c:v>
                </c:pt>
                <c:pt idx="23">
                  <c:v>2.13</c:v>
                </c:pt>
                <c:pt idx="24">
                  <c:v>2.13</c:v>
                </c:pt>
                <c:pt idx="25">
                  <c:v>2.13</c:v>
                </c:pt>
                <c:pt idx="26">
                  <c:v>2.13</c:v>
                </c:pt>
                <c:pt idx="27">
                  <c:v>2.13</c:v>
                </c:pt>
                <c:pt idx="28">
                  <c:v>2.13</c:v>
                </c:pt>
                <c:pt idx="29">
                  <c:v>2.13</c:v>
                </c:pt>
                <c:pt idx="30">
                  <c:v>2.13</c:v>
                </c:pt>
                <c:pt idx="31">
                  <c:v>2.13</c:v>
                </c:pt>
                <c:pt idx="32">
                  <c:v>2.13</c:v>
                </c:pt>
              </c:numCache>
            </c:numRef>
          </c:val>
          <c:extLst>
            <c:ext xmlns:c16="http://schemas.microsoft.com/office/drawing/2014/chart" uri="{C3380CC4-5D6E-409C-BE32-E72D297353CC}">
              <c16:uniqueId val="{00000002-47BF-4746-9F9D-C675A1394F44}"/>
            </c:ext>
          </c:extLst>
        </c:ser>
        <c:ser>
          <c:idx val="3"/>
          <c:order val="3"/>
          <c:spPr>
            <a:solidFill>
              <a:schemeClr val="accent4"/>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Capacity!$C$36:$AI$36</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3-47BF-4746-9F9D-C675A1394F44}"/>
            </c:ext>
          </c:extLst>
        </c:ser>
        <c:ser>
          <c:idx val="4"/>
          <c:order val="4"/>
          <c:spPr>
            <a:solidFill>
              <a:schemeClr val="tx2"/>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Capacity!$C$37:$AI$37</c:f>
              <c:numCache>
                <c:formatCode>General</c:formatCode>
                <c:ptCount val="33"/>
                <c:pt idx="0">
                  <c:v>2.36</c:v>
                </c:pt>
                <c:pt idx="1">
                  <c:v>2.37</c:v>
                </c:pt>
                <c:pt idx="2">
                  <c:v>2.37</c:v>
                </c:pt>
                <c:pt idx="3">
                  <c:v>2.37</c:v>
                </c:pt>
                <c:pt idx="4">
                  <c:v>2.37</c:v>
                </c:pt>
                <c:pt idx="5">
                  <c:v>2.37</c:v>
                </c:pt>
                <c:pt idx="6">
                  <c:v>2.37</c:v>
                </c:pt>
                <c:pt idx="7">
                  <c:v>2.37</c:v>
                </c:pt>
                <c:pt idx="8">
                  <c:v>2.37</c:v>
                </c:pt>
                <c:pt idx="9">
                  <c:v>2.37</c:v>
                </c:pt>
                <c:pt idx="10">
                  <c:v>2.37</c:v>
                </c:pt>
                <c:pt idx="11">
                  <c:v>2.37</c:v>
                </c:pt>
                <c:pt idx="12">
                  <c:v>2.57</c:v>
                </c:pt>
                <c:pt idx="13">
                  <c:v>2.57</c:v>
                </c:pt>
                <c:pt idx="14">
                  <c:v>2.57</c:v>
                </c:pt>
                <c:pt idx="15">
                  <c:v>2.57</c:v>
                </c:pt>
                <c:pt idx="16">
                  <c:v>2.57</c:v>
                </c:pt>
                <c:pt idx="17">
                  <c:v>2.87</c:v>
                </c:pt>
                <c:pt idx="18">
                  <c:v>2.87</c:v>
                </c:pt>
                <c:pt idx="19">
                  <c:v>2.87</c:v>
                </c:pt>
                <c:pt idx="20">
                  <c:v>2.87</c:v>
                </c:pt>
                <c:pt idx="21">
                  <c:v>2.87</c:v>
                </c:pt>
                <c:pt idx="22">
                  <c:v>2.87</c:v>
                </c:pt>
                <c:pt idx="23">
                  <c:v>2.87</c:v>
                </c:pt>
                <c:pt idx="24">
                  <c:v>2.87</c:v>
                </c:pt>
                <c:pt idx="25">
                  <c:v>2.87</c:v>
                </c:pt>
                <c:pt idx="26">
                  <c:v>2.87</c:v>
                </c:pt>
                <c:pt idx="27">
                  <c:v>2.87</c:v>
                </c:pt>
                <c:pt idx="28">
                  <c:v>2.87</c:v>
                </c:pt>
                <c:pt idx="29">
                  <c:v>2.87</c:v>
                </c:pt>
                <c:pt idx="30">
                  <c:v>2.87</c:v>
                </c:pt>
                <c:pt idx="31">
                  <c:v>2.87</c:v>
                </c:pt>
                <c:pt idx="32">
                  <c:v>2.87</c:v>
                </c:pt>
              </c:numCache>
            </c:numRef>
          </c:val>
          <c:extLst>
            <c:ext xmlns:c16="http://schemas.microsoft.com/office/drawing/2014/chart" uri="{C3380CC4-5D6E-409C-BE32-E72D297353CC}">
              <c16:uniqueId val="{00000004-47BF-4746-9F9D-C675A1394F44}"/>
            </c:ext>
          </c:extLst>
        </c:ser>
        <c:ser>
          <c:idx val="5"/>
          <c:order val="5"/>
          <c:spPr>
            <a:solidFill>
              <a:srgbClr val="007A33"/>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Capacity!$C$38:$AI$38</c:f>
              <c:numCache>
                <c:formatCode>0.00</c:formatCode>
                <c:ptCount val="33"/>
                <c:pt idx="0">
                  <c:v>0.09</c:v>
                </c:pt>
                <c:pt idx="1">
                  <c:v>0.09</c:v>
                </c:pt>
                <c:pt idx="2">
                  <c:v>0.15</c:v>
                </c:pt>
                <c:pt idx="3">
                  <c:v>0.2</c:v>
                </c:pt>
                <c:pt idx="4">
                  <c:v>0.23</c:v>
                </c:pt>
                <c:pt idx="5">
                  <c:v>0.25</c:v>
                </c:pt>
                <c:pt idx="6">
                  <c:v>0.28000000000000003</c:v>
                </c:pt>
                <c:pt idx="7">
                  <c:v>0.38</c:v>
                </c:pt>
                <c:pt idx="8">
                  <c:v>0.38</c:v>
                </c:pt>
                <c:pt idx="9">
                  <c:v>0.38</c:v>
                </c:pt>
                <c:pt idx="10">
                  <c:v>0.38</c:v>
                </c:pt>
                <c:pt idx="11">
                  <c:v>0.38</c:v>
                </c:pt>
                <c:pt idx="12">
                  <c:v>0.48</c:v>
                </c:pt>
                <c:pt idx="13">
                  <c:v>0.48</c:v>
                </c:pt>
                <c:pt idx="14">
                  <c:v>0.48</c:v>
                </c:pt>
                <c:pt idx="15">
                  <c:v>0.48</c:v>
                </c:pt>
                <c:pt idx="16">
                  <c:v>0.48</c:v>
                </c:pt>
                <c:pt idx="17">
                  <c:v>0.48</c:v>
                </c:pt>
                <c:pt idx="18">
                  <c:v>0.57999999999999996</c:v>
                </c:pt>
                <c:pt idx="19">
                  <c:v>0.57999999999999996</c:v>
                </c:pt>
                <c:pt idx="20">
                  <c:v>0.57999999999999996</c:v>
                </c:pt>
                <c:pt idx="21">
                  <c:v>0.57999999999999996</c:v>
                </c:pt>
                <c:pt idx="22">
                  <c:v>0.57999999999999996</c:v>
                </c:pt>
                <c:pt idx="23">
                  <c:v>0.68</c:v>
                </c:pt>
                <c:pt idx="24">
                  <c:v>0.68</c:v>
                </c:pt>
                <c:pt idx="25">
                  <c:v>0.68</c:v>
                </c:pt>
                <c:pt idx="26">
                  <c:v>0.68</c:v>
                </c:pt>
                <c:pt idx="27">
                  <c:v>0.68</c:v>
                </c:pt>
                <c:pt idx="28">
                  <c:v>0.68</c:v>
                </c:pt>
                <c:pt idx="29">
                  <c:v>0.68</c:v>
                </c:pt>
                <c:pt idx="30">
                  <c:v>0.68</c:v>
                </c:pt>
                <c:pt idx="31">
                  <c:v>0.68</c:v>
                </c:pt>
                <c:pt idx="32">
                  <c:v>0.68</c:v>
                </c:pt>
              </c:numCache>
            </c:numRef>
          </c:val>
          <c:extLst>
            <c:ext xmlns:c16="http://schemas.microsoft.com/office/drawing/2014/chart" uri="{C3380CC4-5D6E-409C-BE32-E72D297353CC}">
              <c16:uniqueId val="{00000005-47BF-4746-9F9D-C675A1394F44}"/>
            </c:ext>
          </c:extLst>
        </c:ser>
        <c:ser>
          <c:idx val="6"/>
          <c:order val="6"/>
          <c:spPr>
            <a:solidFill>
              <a:schemeClr val="accent1">
                <a:lumMod val="60000"/>
              </a:schemeClr>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Capacity!$C$39:$AI$39</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6-47BF-4746-9F9D-C675A1394F44}"/>
            </c:ext>
          </c:extLst>
        </c:ser>
        <c:ser>
          <c:idx val="7"/>
          <c:order val="7"/>
          <c:spPr>
            <a:solidFill>
              <a:srgbClr val="658D1B"/>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Capacity!$C$40:$AI$40</c:f>
              <c:numCache>
                <c:formatCode>General</c:formatCode>
                <c:ptCount val="33"/>
                <c:pt idx="0">
                  <c:v>0.7</c:v>
                </c:pt>
                <c:pt idx="1">
                  <c:v>0.71</c:v>
                </c:pt>
                <c:pt idx="2">
                  <c:v>0.8</c:v>
                </c:pt>
                <c:pt idx="3">
                  <c:v>0.85</c:v>
                </c:pt>
                <c:pt idx="4">
                  <c:v>0.9</c:v>
                </c:pt>
                <c:pt idx="5">
                  <c:v>0.95</c:v>
                </c:pt>
                <c:pt idx="6">
                  <c:v>1</c:v>
                </c:pt>
                <c:pt idx="7">
                  <c:v>1.05</c:v>
                </c:pt>
                <c:pt idx="8">
                  <c:v>1.1000000000000001</c:v>
                </c:pt>
                <c:pt idx="9">
                  <c:v>1.1499999999999999</c:v>
                </c:pt>
                <c:pt idx="10">
                  <c:v>1.2</c:v>
                </c:pt>
                <c:pt idx="11">
                  <c:v>1.25</c:v>
                </c:pt>
                <c:pt idx="12">
                  <c:v>1.3</c:v>
                </c:pt>
                <c:pt idx="13">
                  <c:v>1.35</c:v>
                </c:pt>
                <c:pt idx="14">
                  <c:v>1.4</c:v>
                </c:pt>
                <c:pt idx="15">
                  <c:v>1.45</c:v>
                </c:pt>
                <c:pt idx="16">
                  <c:v>1.5</c:v>
                </c:pt>
                <c:pt idx="17">
                  <c:v>1.55</c:v>
                </c:pt>
                <c:pt idx="18">
                  <c:v>1.6</c:v>
                </c:pt>
                <c:pt idx="19">
                  <c:v>1.65</c:v>
                </c:pt>
                <c:pt idx="20">
                  <c:v>1.7</c:v>
                </c:pt>
                <c:pt idx="21">
                  <c:v>1.75</c:v>
                </c:pt>
                <c:pt idx="22">
                  <c:v>1.8</c:v>
                </c:pt>
                <c:pt idx="23">
                  <c:v>1.85</c:v>
                </c:pt>
                <c:pt idx="24">
                  <c:v>1.9</c:v>
                </c:pt>
                <c:pt idx="25">
                  <c:v>1.95</c:v>
                </c:pt>
                <c:pt idx="26">
                  <c:v>2</c:v>
                </c:pt>
                <c:pt idx="27">
                  <c:v>2.0499999999999998</c:v>
                </c:pt>
                <c:pt idx="28">
                  <c:v>2.1</c:v>
                </c:pt>
                <c:pt idx="29">
                  <c:v>2.15</c:v>
                </c:pt>
                <c:pt idx="30">
                  <c:v>2.2000000000000002</c:v>
                </c:pt>
                <c:pt idx="31">
                  <c:v>2.25</c:v>
                </c:pt>
                <c:pt idx="32">
                  <c:v>2.2999999999999998</c:v>
                </c:pt>
              </c:numCache>
            </c:numRef>
          </c:val>
          <c:extLst>
            <c:ext xmlns:c16="http://schemas.microsoft.com/office/drawing/2014/chart" uri="{C3380CC4-5D6E-409C-BE32-E72D297353CC}">
              <c16:uniqueId val="{00000007-47BF-4746-9F9D-C675A1394F44}"/>
            </c:ext>
          </c:extLst>
        </c:ser>
        <c:ser>
          <c:idx val="8"/>
          <c:order val="8"/>
          <c:spPr>
            <a:solidFill>
              <a:srgbClr val="FFC000"/>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Capacity!$C$41:$AI$41</c:f>
              <c:numCache>
                <c:formatCode>General</c:formatCode>
                <c:ptCount val="33"/>
                <c:pt idx="0">
                  <c:v>1.05</c:v>
                </c:pt>
                <c:pt idx="1">
                  <c:v>1.05</c:v>
                </c:pt>
                <c:pt idx="2">
                  <c:v>1.1499999999999999</c:v>
                </c:pt>
                <c:pt idx="3">
                  <c:v>1.3</c:v>
                </c:pt>
                <c:pt idx="4">
                  <c:v>1.45</c:v>
                </c:pt>
                <c:pt idx="5">
                  <c:v>1.6</c:v>
                </c:pt>
                <c:pt idx="6">
                  <c:v>1.75</c:v>
                </c:pt>
                <c:pt idx="7">
                  <c:v>1.9</c:v>
                </c:pt>
                <c:pt idx="8">
                  <c:v>2.0499999999999998</c:v>
                </c:pt>
                <c:pt idx="9">
                  <c:v>2.2000000000000002</c:v>
                </c:pt>
                <c:pt idx="10">
                  <c:v>2.35</c:v>
                </c:pt>
                <c:pt idx="11">
                  <c:v>2.5</c:v>
                </c:pt>
                <c:pt idx="12">
                  <c:v>2.65</c:v>
                </c:pt>
                <c:pt idx="13">
                  <c:v>2.85</c:v>
                </c:pt>
                <c:pt idx="14">
                  <c:v>3.05</c:v>
                </c:pt>
                <c:pt idx="15">
                  <c:v>3.25</c:v>
                </c:pt>
                <c:pt idx="16">
                  <c:v>3.45</c:v>
                </c:pt>
                <c:pt idx="17">
                  <c:v>3.65</c:v>
                </c:pt>
                <c:pt idx="18">
                  <c:v>3.85</c:v>
                </c:pt>
                <c:pt idx="19">
                  <c:v>4.05</c:v>
                </c:pt>
                <c:pt idx="20">
                  <c:v>4.25</c:v>
                </c:pt>
                <c:pt idx="21">
                  <c:v>4.45</c:v>
                </c:pt>
                <c:pt idx="22">
                  <c:v>4.6500000000000004</c:v>
                </c:pt>
                <c:pt idx="23">
                  <c:v>4.8499999999999996</c:v>
                </c:pt>
                <c:pt idx="24">
                  <c:v>5.05</c:v>
                </c:pt>
                <c:pt idx="25">
                  <c:v>5.25</c:v>
                </c:pt>
                <c:pt idx="26">
                  <c:v>5.45</c:v>
                </c:pt>
                <c:pt idx="27">
                  <c:v>5.65</c:v>
                </c:pt>
                <c:pt idx="28">
                  <c:v>5.85</c:v>
                </c:pt>
                <c:pt idx="29">
                  <c:v>6.05</c:v>
                </c:pt>
                <c:pt idx="30">
                  <c:v>6.25</c:v>
                </c:pt>
                <c:pt idx="31">
                  <c:v>6.45</c:v>
                </c:pt>
                <c:pt idx="32">
                  <c:v>6.65</c:v>
                </c:pt>
              </c:numCache>
            </c:numRef>
          </c:val>
          <c:extLst>
            <c:ext xmlns:c16="http://schemas.microsoft.com/office/drawing/2014/chart" uri="{C3380CC4-5D6E-409C-BE32-E72D297353CC}">
              <c16:uniqueId val="{00000008-47BF-4746-9F9D-C675A1394F44}"/>
            </c:ext>
          </c:extLst>
        </c:ser>
        <c:ser>
          <c:idx val="9"/>
          <c:order val="9"/>
          <c:spPr>
            <a:solidFill>
              <a:schemeClr val="accent4">
                <a:lumMod val="60000"/>
              </a:schemeClr>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Capacity!$C$42:$AI$42</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9-47BF-4746-9F9D-C675A1394F44}"/>
            </c:ext>
          </c:extLst>
        </c:ser>
        <c:ser>
          <c:idx val="10"/>
          <c:order val="10"/>
          <c:spPr>
            <a:solidFill>
              <a:srgbClr val="7030A0"/>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Capacity!$C$43:$AI$43</c:f>
              <c:numCache>
                <c:formatCode>General</c:formatCode>
                <c:ptCount val="33"/>
                <c:pt idx="0">
                  <c:v>0.93</c:v>
                </c:pt>
                <c:pt idx="1">
                  <c:v>0.93</c:v>
                </c:pt>
                <c:pt idx="2">
                  <c:v>0.93</c:v>
                </c:pt>
                <c:pt idx="3">
                  <c:v>0.93</c:v>
                </c:pt>
                <c:pt idx="4">
                  <c:v>0.93</c:v>
                </c:pt>
                <c:pt idx="5">
                  <c:v>0.93</c:v>
                </c:pt>
                <c:pt idx="6">
                  <c:v>0.93</c:v>
                </c:pt>
                <c:pt idx="7">
                  <c:v>0.93</c:v>
                </c:pt>
                <c:pt idx="8">
                  <c:v>0.93</c:v>
                </c:pt>
                <c:pt idx="9">
                  <c:v>0.93</c:v>
                </c:pt>
                <c:pt idx="10">
                  <c:v>0.93</c:v>
                </c:pt>
                <c:pt idx="11">
                  <c:v>0.93</c:v>
                </c:pt>
                <c:pt idx="12">
                  <c:v>0.93</c:v>
                </c:pt>
                <c:pt idx="13">
                  <c:v>0.93</c:v>
                </c:pt>
                <c:pt idx="14">
                  <c:v>0.93</c:v>
                </c:pt>
                <c:pt idx="15">
                  <c:v>0.93</c:v>
                </c:pt>
                <c:pt idx="16">
                  <c:v>0.93</c:v>
                </c:pt>
                <c:pt idx="17">
                  <c:v>0.93</c:v>
                </c:pt>
                <c:pt idx="18">
                  <c:v>0.93</c:v>
                </c:pt>
                <c:pt idx="19">
                  <c:v>0.93</c:v>
                </c:pt>
                <c:pt idx="20">
                  <c:v>0.93</c:v>
                </c:pt>
                <c:pt idx="21">
                  <c:v>0.93</c:v>
                </c:pt>
                <c:pt idx="22">
                  <c:v>0.93</c:v>
                </c:pt>
                <c:pt idx="23">
                  <c:v>0.93</c:v>
                </c:pt>
                <c:pt idx="24">
                  <c:v>0.93</c:v>
                </c:pt>
                <c:pt idx="25">
                  <c:v>0.93</c:v>
                </c:pt>
                <c:pt idx="26">
                  <c:v>0.93</c:v>
                </c:pt>
                <c:pt idx="27">
                  <c:v>0.93</c:v>
                </c:pt>
                <c:pt idx="28">
                  <c:v>0.93</c:v>
                </c:pt>
                <c:pt idx="29">
                  <c:v>0.93</c:v>
                </c:pt>
                <c:pt idx="30">
                  <c:v>0.93</c:v>
                </c:pt>
                <c:pt idx="31">
                  <c:v>0.93</c:v>
                </c:pt>
                <c:pt idx="32">
                  <c:v>0.93</c:v>
                </c:pt>
              </c:numCache>
            </c:numRef>
          </c:val>
          <c:extLst>
            <c:ext xmlns:c16="http://schemas.microsoft.com/office/drawing/2014/chart" uri="{C3380CC4-5D6E-409C-BE32-E72D297353CC}">
              <c16:uniqueId val="{0000000A-47BF-4746-9F9D-C675A1394F44}"/>
            </c:ext>
          </c:extLst>
        </c:ser>
        <c:ser>
          <c:idx val="11"/>
          <c:order val="11"/>
          <c:spPr>
            <a:solidFill>
              <a:schemeClr val="accent2"/>
            </a:solidFill>
            <a:ln>
              <a:noFill/>
            </a:ln>
            <a:effectLst/>
          </c:spPr>
          <c:cat>
            <c:numRef>
              <c:f>Capacity!$C$32:$AI$32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Capacity!$C$44:$AI$44</c:f>
              <c:numCache>
                <c:formatCode>General</c:formatCode>
                <c:ptCount val="33"/>
                <c:pt idx="0">
                  <c:v>0</c:v>
                </c:pt>
                <c:pt idx="1">
                  <c:v>0</c:v>
                </c:pt>
                <c:pt idx="2">
                  <c:v>0</c:v>
                </c:pt>
                <c:pt idx="3">
                  <c:v>0</c:v>
                </c:pt>
                <c:pt idx="4">
                  <c:v>0</c:v>
                </c:pt>
                <c:pt idx="5">
                  <c:v>0</c:v>
                </c:pt>
                <c:pt idx="6">
                  <c:v>0</c:v>
                </c:pt>
                <c:pt idx="7">
                  <c:v>0.04</c:v>
                </c:pt>
                <c:pt idx="8">
                  <c:v>0.04</c:v>
                </c:pt>
                <c:pt idx="9">
                  <c:v>0.04</c:v>
                </c:pt>
                <c:pt idx="10">
                  <c:v>0.04</c:v>
                </c:pt>
                <c:pt idx="11">
                  <c:v>0.04</c:v>
                </c:pt>
                <c:pt idx="12">
                  <c:v>0.08</c:v>
                </c:pt>
                <c:pt idx="13">
                  <c:v>0.08</c:v>
                </c:pt>
                <c:pt idx="14">
                  <c:v>0.08</c:v>
                </c:pt>
                <c:pt idx="15">
                  <c:v>0.08</c:v>
                </c:pt>
                <c:pt idx="16">
                  <c:v>0.08</c:v>
                </c:pt>
                <c:pt idx="17">
                  <c:v>0.12</c:v>
                </c:pt>
                <c:pt idx="18">
                  <c:v>0.12</c:v>
                </c:pt>
                <c:pt idx="19">
                  <c:v>0.12</c:v>
                </c:pt>
                <c:pt idx="20">
                  <c:v>0.12</c:v>
                </c:pt>
                <c:pt idx="21">
                  <c:v>0.12</c:v>
                </c:pt>
                <c:pt idx="22">
                  <c:v>0.16</c:v>
                </c:pt>
                <c:pt idx="23">
                  <c:v>0.16</c:v>
                </c:pt>
                <c:pt idx="24">
                  <c:v>0.16</c:v>
                </c:pt>
                <c:pt idx="25">
                  <c:v>0.16</c:v>
                </c:pt>
                <c:pt idx="26">
                  <c:v>0.16</c:v>
                </c:pt>
                <c:pt idx="27">
                  <c:v>0.2</c:v>
                </c:pt>
                <c:pt idx="28">
                  <c:v>0.2</c:v>
                </c:pt>
                <c:pt idx="29">
                  <c:v>0.2</c:v>
                </c:pt>
                <c:pt idx="30">
                  <c:v>0.2</c:v>
                </c:pt>
                <c:pt idx="31">
                  <c:v>0.2</c:v>
                </c:pt>
                <c:pt idx="32">
                  <c:v>0.2</c:v>
                </c:pt>
              </c:numCache>
            </c:numRef>
          </c:val>
          <c:extLst>
            <c:ext xmlns:c16="http://schemas.microsoft.com/office/drawing/2014/chart" uri="{C3380CC4-5D6E-409C-BE32-E72D297353CC}">
              <c16:uniqueId val="{0000000B-47BF-4746-9F9D-C675A1394F44}"/>
            </c:ext>
          </c:extLst>
        </c:ser>
        <c:dLbls>
          <c:showLegendKey val="0"/>
          <c:showVal val="0"/>
          <c:showCatName val="0"/>
          <c:showSerName val="0"/>
          <c:showPercent val="0"/>
          <c:showBubbleSize val="0"/>
        </c:dLbls>
        <c:axId val="604190632"/>
        <c:axId val="604190304"/>
      </c:areaChart>
      <c:catAx>
        <c:axId val="604190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604190304"/>
        <c:crosses val="autoZero"/>
        <c:auto val="1"/>
        <c:lblAlgn val="ctr"/>
        <c:lblOffset val="100"/>
        <c:noMultiLvlLbl val="0"/>
      </c:catAx>
      <c:valAx>
        <c:axId val="604190304"/>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solidFill>
                      <a:schemeClr val="tx1"/>
                    </a:solidFill>
                  </a:rPr>
                  <a:t>Installed capacity (GW)</a:t>
                </a:r>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04190632"/>
        <c:crosses val="autoZero"/>
        <c:crossBetween val="midCat"/>
      </c:valAx>
      <c:spPr>
        <a:noFill/>
        <a:ln>
          <a:noFill/>
        </a:ln>
        <a:effectLst/>
      </c:spPr>
    </c:plotArea>
    <c:plotVisOnly val="1"/>
    <c:dispBlanksAs val="zero"/>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100" dirty="0" smtClean="0">
                <a:solidFill>
                  <a:schemeClr val="tx1"/>
                </a:solidFill>
              </a:rPr>
              <a:t>Projected capacity evolution in the</a:t>
            </a:r>
            <a:r>
              <a:rPr lang="en-GB" sz="1100" baseline="0" dirty="0" smtClean="0">
                <a:solidFill>
                  <a:schemeClr val="tx1"/>
                </a:solidFill>
              </a:rPr>
              <a:t> Base case</a:t>
            </a:r>
            <a:endParaRPr lang="en-GB" sz="1100" dirty="0">
              <a:solidFill>
                <a:schemeClr val="tx1"/>
              </a:solidFill>
            </a:endParaRPr>
          </a:p>
        </c:rich>
      </c:tx>
      <c:layout>
        <c:manualLayout>
          <c:xMode val="edge"/>
          <c:yMode val="edge"/>
          <c:x val="0.23579411476824783"/>
          <c:y val="2.8469196492598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288294888412343"/>
          <c:y val="0.14665497343429551"/>
          <c:w val="0.8125873130277711"/>
          <c:h val="0.70406112330104043"/>
        </c:manualLayout>
      </c:layout>
      <c:areaChart>
        <c:grouping val="stacked"/>
        <c:varyColors val="0"/>
        <c:ser>
          <c:idx val="0"/>
          <c:order val="0"/>
          <c:spPr>
            <a:solidFill>
              <a:srgbClr val="A50034"/>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Capacity!$C$18:$AI$18</c:f>
              <c:numCache>
                <c:formatCode>0.00</c:formatCode>
                <c:ptCount val="33"/>
                <c:pt idx="0">
                  <c:v>2.2000000000000002</c:v>
                </c:pt>
                <c:pt idx="1">
                  <c:v>2.2000000000000002</c:v>
                </c:pt>
                <c:pt idx="2">
                  <c:v>2.2000000000000002</c:v>
                </c:pt>
                <c:pt idx="3">
                  <c:v>2.2000000000000002</c:v>
                </c:pt>
                <c:pt idx="4">
                  <c:v>2.2000000000000002</c:v>
                </c:pt>
                <c:pt idx="5">
                  <c:v>2.2000000000000002</c:v>
                </c:pt>
                <c:pt idx="6">
                  <c:v>2.2000000000000002</c:v>
                </c:pt>
                <c:pt idx="7">
                  <c:v>2.2000000000000002</c:v>
                </c:pt>
                <c:pt idx="8">
                  <c:v>2.2000000000000002</c:v>
                </c:pt>
                <c:pt idx="9">
                  <c:v>2.2000000000000002</c:v>
                </c:pt>
                <c:pt idx="10">
                  <c:v>2.2000000000000002</c:v>
                </c:pt>
                <c:pt idx="11">
                  <c:v>2.2000000000000002</c:v>
                </c:pt>
                <c:pt idx="12">
                  <c:v>2.2000000000000002</c:v>
                </c:pt>
                <c:pt idx="13">
                  <c:v>2.2000000000000002</c:v>
                </c:pt>
                <c:pt idx="14">
                  <c:v>2.2000000000000002</c:v>
                </c:pt>
                <c:pt idx="15">
                  <c:v>2.2000000000000002</c:v>
                </c:pt>
                <c:pt idx="16">
                  <c:v>3.4</c:v>
                </c:pt>
                <c:pt idx="17">
                  <c:v>3.4</c:v>
                </c:pt>
                <c:pt idx="18">
                  <c:v>3.4</c:v>
                </c:pt>
                <c:pt idx="19">
                  <c:v>3.4</c:v>
                </c:pt>
                <c:pt idx="20">
                  <c:v>3.4</c:v>
                </c:pt>
                <c:pt idx="21">
                  <c:v>3.4</c:v>
                </c:pt>
                <c:pt idx="22">
                  <c:v>3.4</c:v>
                </c:pt>
                <c:pt idx="23">
                  <c:v>3.4</c:v>
                </c:pt>
                <c:pt idx="24">
                  <c:v>3.4</c:v>
                </c:pt>
                <c:pt idx="25">
                  <c:v>3.4</c:v>
                </c:pt>
                <c:pt idx="26">
                  <c:v>3.4</c:v>
                </c:pt>
                <c:pt idx="27">
                  <c:v>3.4</c:v>
                </c:pt>
                <c:pt idx="28">
                  <c:v>3.4</c:v>
                </c:pt>
                <c:pt idx="29">
                  <c:v>3.4</c:v>
                </c:pt>
                <c:pt idx="30">
                  <c:v>3.4</c:v>
                </c:pt>
                <c:pt idx="31">
                  <c:v>3.4</c:v>
                </c:pt>
                <c:pt idx="32">
                  <c:v>3.4</c:v>
                </c:pt>
              </c:numCache>
            </c:numRef>
          </c:val>
          <c:extLst>
            <c:ext xmlns:c16="http://schemas.microsoft.com/office/drawing/2014/chart" uri="{C3380CC4-5D6E-409C-BE32-E72D297353CC}">
              <c16:uniqueId val="{00000000-09EC-48B7-9F05-CC94EFB258AF}"/>
            </c:ext>
          </c:extLst>
        </c:ser>
        <c:ser>
          <c:idx val="1"/>
          <c:order val="1"/>
          <c:spPr>
            <a:solidFill>
              <a:schemeClr val="tx1"/>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Capacity!$C$19:$AI$19</c:f>
              <c:numCache>
                <c:formatCode>0.00</c:formatCode>
                <c:ptCount val="33"/>
                <c:pt idx="0">
                  <c:v>4.66</c:v>
                </c:pt>
                <c:pt idx="1">
                  <c:v>4.66</c:v>
                </c:pt>
                <c:pt idx="2">
                  <c:v>4.66</c:v>
                </c:pt>
                <c:pt idx="3">
                  <c:v>4.66</c:v>
                </c:pt>
                <c:pt idx="4">
                  <c:v>4.66</c:v>
                </c:pt>
                <c:pt idx="5">
                  <c:v>4.66</c:v>
                </c:pt>
                <c:pt idx="6">
                  <c:v>4.49</c:v>
                </c:pt>
                <c:pt idx="7">
                  <c:v>4.01</c:v>
                </c:pt>
                <c:pt idx="8">
                  <c:v>4.01</c:v>
                </c:pt>
                <c:pt idx="9">
                  <c:v>4.01</c:v>
                </c:pt>
                <c:pt idx="10">
                  <c:v>4.01</c:v>
                </c:pt>
                <c:pt idx="11">
                  <c:v>4.01</c:v>
                </c:pt>
                <c:pt idx="12">
                  <c:v>3.6</c:v>
                </c:pt>
                <c:pt idx="13">
                  <c:v>3.6</c:v>
                </c:pt>
                <c:pt idx="14">
                  <c:v>3.6</c:v>
                </c:pt>
                <c:pt idx="15">
                  <c:v>3.2</c:v>
                </c:pt>
                <c:pt idx="16">
                  <c:v>2.86</c:v>
                </c:pt>
                <c:pt idx="17">
                  <c:v>2.86</c:v>
                </c:pt>
                <c:pt idx="18">
                  <c:v>2.42</c:v>
                </c:pt>
                <c:pt idx="19">
                  <c:v>2.42</c:v>
                </c:pt>
                <c:pt idx="20">
                  <c:v>1.98</c:v>
                </c:pt>
                <c:pt idx="21">
                  <c:v>1.76</c:v>
                </c:pt>
                <c:pt idx="22">
                  <c:v>1.76</c:v>
                </c:pt>
                <c:pt idx="23">
                  <c:v>1.34</c:v>
                </c:pt>
                <c:pt idx="24">
                  <c:v>1.34</c:v>
                </c:pt>
                <c:pt idx="25">
                  <c:v>1.34</c:v>
                </c:pt>
                <c:pt idx="26">
                  <c:v>1.34</c:v>
                </c:pt>
                <c:pt idx="27">
                  <c:v>1.34</c:v>
                </c:pt>
                <c:pt idx="28">
                  <c:v>1.34</c:v>
                </c:pt>
                <c:pt idx="29">
                  <c:v>1.34</c:v>
                </c:pt>
                <c:pt idx="30">
                  <c:v>1.34</c:v>
                </c:pt>
                <c:pt idx="31">
                  <c:v>1.34</c:v>
                </c:pt>
                <c:pt idx="32">
                  <c:v>1.34</c:v>
                </c:pt>
              </c:numCache>
            </c:numRef>
          </c:val>
          <c:extLst>
            <c:ext xmlns:c16="http://schemas.microsoft.com/office/drawing/2014/chart" uri="{C3380CC4-5D6E-409C-BE32-E72D297353CC}">
              <c16:uniqueId val="{00000001-09EC-48B7-9F05-CC94EFB258AF}"/>
            </c:ext>
          </c:extLst>
        </c:ser>
        <c:ser>
          <c:idx val="2"/>
          <c:order val="2"/>
          <c:spPr>
            <a:solidFill>
              <a:schemeClr val="bg2"/>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Capacity!$C$20:$AI$20</c:f>
              <c:numCache>
                <c:formatCode>0.00</c:formatCode>
                <c:ptCount val="33"/>
                <c:pt idx="0">
                  <c:v>0.33</c:v>
                </c:pt>
                <c:pt idx="1">
                  <c:v>0.33</c:v>
                </c:pt>
                <c:pt idx="2">
                  <c:v>0.33</c:v>
                </c:pt>
                <c:pt idx="3">
                  <c:v>0.33</c:v>
                </c:pt>
                <c:pt idx="4">
                  <c:v>0.33</c:v>
                </c:pt>
                <c:pt idx="5">
                  <c:v>0.93</c:v>
                </c:pt>
                <c:pt idx="6">
                  <c:v>0.93</c:v>
                </c:pt>
                <c:pt idx="7">
                  <c:v>0.93</c:v>
                </c:pt>
                <c:pt idx="8">
                  <c:v>0.93</c:v>
                </c:pt>
                <c:pt idx="9">
                  <c:v>0.93</c:v>
                </c:pt>
                <c:pt idx="10">
                  <c:v>0.93</c:v>
                </c:pt>
                <c:pt idx="11">
                  <c:v>0.93</c:v>
                </c:pt>
                <c:pt idx="12">
                  <c:v>0.93</c:v>
                </c:pt>
                <c:pt idx="13">
                  <c:v>0.93</c:v>
                </c:pt>
                <c:pt idx="14">
                  <c:v>0.93</c:v>
                </c:pt>
                <c:pt idx="15">
                  <c:v>1.1299999999999999</c:v>
                </c:pt>
                <c:pt idx="16">
                  <c:v>1.1299999999999999</c:v>
                </c:pt>
                <c:pt idx="17">
                  <c:v>1.53</c:v>
                </c:pt>
                <c:pt idx="18">
                  <c:v>1.53</c:v>
                </c:pt>
                <c:pt idx="19">
                  <c:v>1.53</c:v>
                </c:pt>
                <c:pt idx="20">
                  <c:v>1.53</c:v>
                </c:pt>
                <c:pt idx="21">
                  <c:v>1.53</c:v>
                </c:pt>
                <c:pt idx="22">
                  <c:v>1.93</c:v>
                </c:pt>
                <c:pt idx="23">
                  <c:v>1.93</c:v>
                </c:pt>
                <c:pt idx="24">
                  <c:v>1.93</c:v>
                </c:pt>
                <c:pt idx="25">
                  <c:v>1.93</c:v>
                </c:pt>
                <c:pt idx="26">
                  <c:v>1.93</c:v>
                </c:pt>
                <c:pt idx="27">
                  <c:v>1.93</c:v>
                </c:pt>
                <c:pt idx="28">
                  <c:v>1.93</c:v>
                </c:pt>
                <c:pt idx="29">
                  <c:v>1.93</c:v>
                </c:pt>
                <c:pt idx="30">
                  <c:v>1.93</c:v>
                </c:pt>
                <c:pt idx="31">
                  <c:v>1.93</c:v>
                </c:pt>
                <c:pt idx="32">
                  <c:v>1.93</c:v>
                </c:pt>
              </c:numCache>
            </c:numRef>
          </c:val>
          <c:extLst>
            <c:ext xmlns:c16="http://schemas.microsoft.com/office/drawing/2014/chart" uri="{C3380CC4-5D6E-409C-BE32-E72D297353CC}">
              <c16:uniqueId val="{00000002-09EC-48B7-9F05-CC94EFB258AF}"/>
            </c:ext>
          </c:extLst>
        </c:ser>
        <c:ser>
          <c:idx val="3"/>
          <c:order val="3"/>
          <c:spPr>
            <a:solidFill>
              <a:schemeClr val="accent4"/>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Capacity!$C$21:$AI$21</c:f>
              <c:numCache>
                <c:formatCode>0.00</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3-09EC-48B7-9F05-CC94EFB258AF}"/>
            </c:ext>
          </c:extLst>
        </c:ser>
        <c:ser>
          <c:idx val="4"/>
          <c:order val="4"/>
          <c:spPr>
            <a:solidFill>
              <a:schemeClr val="accent1"/>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Capacity!$C$22:$AI$22</c:f>
              <c:numCache>
                <c:formatCode>General</c:formatCode>
                <c:ptCount val="33"/>
                <c:pt idx="0">
                  <c:v>2.36</c:v>
                </c:pt>
                <c:pt idx="1">
                  <c:v>2.37</c:v>
                </c:pt>
                <c:pt idx="2">
                  <c:v>2.37</c:v>
                </c:pt>
                <c:pt idx="3">
                  <c:v>2.37</c:v>
                </c:pt>
                <c:pt idx="4">
                  <c:v>2.37</c:v>
                </c:pt>
                <c:pt idx="5">
                  <c:v>2.37</c:v>
                </c:pt>
                <c:pt idx="6">
                  <c:v>2.37</c:v>
                </c:pt>
                <c:pt idx="7">
                  <c:v>2.37</c:v>
                </c:pt>
                <c:pt idx="8">
                  <c:v>2.37</c:v>
                </c:pt>
                <c:pt idx="9">
                  <c:v>2.37</c:v>
                </c:pt>
                <c:pt idx="10">
                  <c:v>2.37</c:v>
                </c:pt>
                <c:pt idx="11">
                  <c:v>2.37</c:v>
                </c:pt>
                <c:pt idx="12">
                  <c:v>2.57</c:v>
                </c:pt>
                <c:pt idx="13">
                  <c:v>2.57</c:v>
                </c:pt>
                <c:pt idx="14">
                  <c:v>2.57</c:v>
                </c:pt>
                <c:pt idx="15">
                  <c:v>2.57</c:v>
                </c:pt>
                <c:pt idx="16">
                  <c:v>2.57</c:v>
                </c:pt>
                <c:pt idx="17">
                  <c:v>2.87</c:v>
                </c:pt>
                <c:pt idx="18">
                  <c:v>2.87</c:v>
                </c:pt>
                <c:pt idx="19">
                  <c:v>2.87</c:v>
                </c:pt>
                <c:pt idx="20">
                  <c:v>2.87</c:v>
                </c:pt>
                <c:pt idx="21">
                  <c:v>2.87</c:v>
                </c:pt>
                <c:pt idx="22">
                  <c:v>2.87</c:v>
                </c:pt>
                <c:pt idx="23">
                  <c:v>2.87</c:v>
                </c:pt>
                <c:pt idx="24">
                  <c:v>2.87</c:v>
                </c:pt>
                <c:pt idx="25">
                  <c:v>2.87</c:v>
                </c:pt>
                <c:pt idx="26">
                  <c:v>2.87</c:v>
                </c:pt>
                <c:pt idx="27">
                  <c:v>2.87</c:v>
                </c:pt>
                <c:pt idx="28">
                  <c:v>2.87</c:v>
                </c:pt>
                <c:pt idx="29">
                  <c:v>2.87</c:v>
                </c:pt>
                <c:pt idx="30">
                  <c:v>2.87</c:v>
                </c:pt>
                <c:pt idx="31">
                  <c:v>2.87</c:v>
                </c:pt>
                <c:pt idx="32">
                  <c:v>2.87</c:v>
                </c:pt>
              </c:numCache>
            </c:numRef>
          </c:val>
          <c:extLst>
            <c:ext xmlns:c16="http://schemas.microsoft.com/office/drawing/2014/chart" uri="{C3380CC4-5D6E-409C-BE32-E72D297353CC}">
              <c16:uniqueId val="{00000004-09EC-48B7-9F05-CC94EFB258AF}"/>
            </c:ext>
          </c:extLst>
        </c:ser>
        <c:ser>
          <c:idx val="5"/>
          <c:order val="5"/>
          <c:spPr>
            <a:solidFill>
              <a:srgbClr val="007A33"/>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Capacity!$C$23:$AI$23</c:f>
              <c:numCache>
                <c:formatCode>0.00</c:formatCode>
                <c:ptCount val="33"/>
                <c:pt idx="0">
                  <c:v>0.09</c:v>
                </c:pt>
                <c:pt idx="1">
                  <c:v>0.09</c:v>
                </c:pt>
                <c:pt idx="2">
                  <c:v>0.15</c:v>
                </c:pt>
                <c:pt idx="3">
                  <c:v>0.2</c:v>
                </c:pt>
                <c:pt idx="4">
                  <c:v>0.23</c:v>
                </c:pt>
                <c:pt idx="5">
                  <c:v>0.25</c:v>
                </c:pt>
                <c:pt idx="6">
                  <c:v>0.28000000000000003</c:v>
                </c:pt>
                <c:pt idx="7">
                  <c:v>0.38</c:v>
                </c:pt>
                <c:pt idx="8">
                  <c:v>0.38</c:v>
                </c:pt>
                <c:pt idx="9">
                  <c:v>0.38</c:v>
                </c:pt>
                <c:pt idx="10">
                  <c:v>0.38</c:v>
                </c:pt>
                <c:pt idx="11">
                  <c:v>0.38</c:v>
                </c:pt>
                <c:pt idx="12">
                  <c:v>0.48</c:v>
                </c:pt>
                <c:pt idx="13">
                  <c:v>0.48</c:v>
                </c:pt>
                <c:pt idx="14">
                  <c:v>0.48</c:v>
                </c:pt>
                <c:pt idx="15">
                  <c:v>0.48</c:v>
                </c:pt>
                <c:pt idx="16">
                  <c:v>0.48</c:v>
                </c:pt>
                <c:pt idx="17">
                  <c:v>0.48</c:v>
                </c:pt>
                <c:pt idx="18">
                  <c:v>0.57999999999999996</c:v>
                </c:pt>
                <c:pt idx="19">
                  <c:v>0.57999999999999996</c:v>
                </c:pt>
                <c:pt idx="20">
                  <c:v>0.57999999999999996</c:v>
                </c:pt>
                <c:pt idx="21">
                  <c:v>0.57999999999999996</c:v>
                </c:pt>
                <c:pt idx="22">
                  <c:v>0.57999999999999996</c:v>
                </c:pt>
                <c:pt idx="23">
                  <c:v>0.68</c:v>
                </c:pt>
                <c:pt idx="24">
                  <c:v>0.68</c:v>
                </c:pt>
                <c:pt idx="25">
                  <c:v>0.68</c:v>
                </c:pt>
                <c:pt idx="26">
                  <c:v>0.68</c:v>
                </c:pt>
                <c:pt idx="27">
                  <c:v>0.68</c:v>
                </c:pt>
                <c:pt idx="28">
                  <c:v>0.68</c:v>
                </c:pt>
                <c:pt idx="29">
                  <c:v>0.68</c:v>
                </c:pt>
                <c:pt idx="30">
                  <c:v>0.68</c:v>
                </c:pt>
                <c:pt idx="31">
                  <c:v>0.68</c:v>
                </c:pt>
                <c:pt idx="32">
                  <c:v>0.68</c:v>
                </c:pt>
              </c:numCache>
            </c:numRef>
          </c:val>
          <c:extLst>
            <c:ext xmlns:c16="http://schemas.microsoft.com/office/drawing/2014/chart" uri="{C3380CC4-5D6E-409C-BE32-E72D297353CC}">
              <c16:uniqueId val="{00000005-09EC-48B7-9F05-CC94EFB258AF}"/>
            </c:ext>
          </c:extLst>
        </c:ser>
        <c:ser>
          <c:idx val="6"/>
          <c:order val="6"/>
          <c:spPr>
            <a:solidFill>
              <a:schemeClr val="accent1">
                <a:lumMod val="60000"/>
              </a:schemeClr>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Capacity!$C$24:$AI$24</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6-09EC-48B7-9F05-CC94EFB258AF}"/>
            </c:ext>
          </c:extLst>
        </c:ser>
        <c:ser>
          <c:idx val="7"/>
          <c:order val="7"/>
          <c:spPr>
            <a:solidFill>
              <a:srgbClr val="658D1B"/>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Capacity!$C$25:$AI$25</c:f>
              <c:numCache>
                <c:formatCode>General</c:formatCode>
                <c:ptCount val="33"/>
                <c:pt idx="0">
                  <c:v>0.7</c:v>
                </c:pt>
                <c:pt idx="1">
                  <c:v>0.71</c:v>
                </c:pt>
                <c:pt idx="2">
                  <c:v>0.8</c:v>
                </c:pt>
                <c:pt idx="3">
                  <c:v>0.85</c:v>
                </c:pt>
                <c:pt idx="4">
                  <c:v>0.9</c:v>
                </c:pt>
                <c:pt idx="5">
                  <c:v>0.95</c:v>
                </c:pt>
                <c:pt idx="6">
                  <c:v>1</c:v>
                </c:pt>
                <c:pt idx="7">
                  <c:v>1.05</c:v>
                </c:pt>
                <c:pt idx="8">
                  <c:v>1.1000000000000001</c:v>
                </c:pt>
                <c:pt idx="9">
                  <c:v>1.1499999999999999</c:v>
                </c:pt>
                <c:pt idx="10">
                  <c:v>1.2</c:v>
                </c:pt>
                <c:pt idx="11">
                  <c:v>1.25</c:v>
                </c:pt>
                <c:pt idx="12">
                  <c:v>1.3</c:v>
                </c:pt>
                <c:pt idx="13">
                  <c:v>1.35</c:v>
                </c:pt>
                <c:pt idx="14">
                  <c:v>1.4</c:v>
                </c:pt>
                <c:pt idx="15">
                  <c:v>1.45</c:v>
                </c:pt>
                <c:pt idx="16">
                  <c:v>1.5</c:v>
                </c:pt>
                <c:pt idx="17">
                  <c:v>1.55</c:v>
                </c:pt>
                <c:pt idx="18">
                  <c:v>1.6</c:v>
                </c:pt>
                <c:pt idx="19">
                  <c:v>1.65</c:v>
                </c:pt>
                <c:pt idx="20">
                  <c:v>1.7</c:v>
                </c:pt>
                <c:pt idx="21">
                  <c:v>1.75</c:v>
                </c:pt>
                <c:pt idx="22">
                  <c:v>1.8</c:v>
                </c:pt>
                <c:pt idx="23">
                  <c:v>1.85</c:v>
                </c:pt>
                <c:pt idx="24">
                  <c:v>1.9</c:v>
                </c:pt>
                <c:pt idx="25">
                  <c:v>1.95</c:v>
                </c:pt>
                <c:pt idx="26">
                  <c:v>2</c:v>
                </c:pt>
                <c:pt idx="27">
                  <c:v>2.0499999999999998</c:v>
                </c:pt>
                <c:pt idx="28">
                  <c:v>2.1</c:v>
                </c:pt>
                <c:pt idx="29">
                  <c:v>2.15</c:v>
                </c:pt>
                <c:pt idx="30">
                  <c:v>2.2000000000000002</c:v>
                </c:pt>
                <c:pt idx="31">
                  <c:v>2.25</c:v>
                </c:pt>
                <c:pt idx="32">
                  <c:v>2.2999999999999998</c:v>
                </c:pt>
              </c:numCache>
            </c:numRef>
          </c:val>
          <c:extLst>
            <c:ext xmlns:c16="http://schemas.microsoft.com/office/drawing/2014/chart" uri="{C3380CC4-5D6E-409C-BE32-E72D297353CC}">
              <c16:uniqueId val="{00000007-09EC-48B7-9F05-CC94EFB258AF}"/>
            </c:ext>
          </c:extLst>
        </c:ser>
        <c:ser>
          <c:idx val="8"/>
          <c:order val="8"/>
          <c:spPr>
            <a:solidFill>
              <a:srgbClr val="F1C400"/>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Capacity!$C$26:$AI$26</c:f>
              <c:numCache>
                <c:formatCode>General</c:formatCode>
                <c:ptCount val="33"/>
                <c:pt idx="0">
                  <c:v>1.05</c:v>
                </c:pt>
                <c:pt idx="1">
                  <c:v>1.05</c:v>
                </c:pt>
                <c:pt idx="2">
                  <c:v>1.1499999999999999</c:v>
                </c:pt>
                <c:pt idx="3">
                  <c:v>1.3</c:v>
                </c:pt>
                <c:pt idx="4">
                  <c:v>1.45</c:v>
                </c:pt>
                <c:pt idx="5">
                  <c:v>1.6</c:v>
                </c:pt>
                <c:pt idx="6">
                  <c:v>1.75</c:v>
                </c:pt>
                <c:pt idx="7">
                  <c:v>1.9</c:v>
                </c:pt>
                <c:pt idx="8">
                  <c:v>2.0499999999999998</c:v>
                </c:pt>
                <c:pt idx="9">
                  <c:v>2.2000000000000002</c:v>
                </c:pt>
                <c:pt idx="10">
                  <c:v>2.35</c:v>
                </c:pt>
                <c:pt idx="11">
                  <c:v>2.5</c:v>
                </c:pt>
                <c:pt idx="12">
                  <c:v>2.65</c:v>
                </c:pt>
                <c:pt idx="13">
                  <c:v>2.85</c:v>
                </c:pt>
                <c:pt idx="14">
                  <c:v>3.05</c:v>
                </c:pt>
                <c:pt idx="15">
                  <c:v>3.25</c:v>
                </c:pt>
                <c:pt idx="16">
                  <c:v>3.45</c:v>
                </c:pt>
                <c:pt idx="17">
                  <c:v>3.65</c:v>
                </c:pt>
                <c:pt idx="18">
                  <c:v>3.85</c:v>
                </c:pt>
                <c:pt idx="19">
                  <c:v>4.05</c:v>
                </c:pt>
                <c:pt idx="20">
                  <c:v>4.25</c:v>
                </c:pt>
                <c:pt idx="21">
                  <c:v>4.45</c:v>
                </c:pt>
                <c:pt idx="22">
                  <c:v>4.6500000000000004</c:v>
                </c:pt>
                <c:pt idx="23">
                  <c:v>4.8499999999999996</c:v>
                </c:pt>
                <c:pt idx="24">
                  <c:v>5.05</c:v>
                </c:pt>
                <c:pt idx="25">
                  <c:v>5.25</c:v>
                </c:pt>
                <c:pt idx="26">
                  <c:v>5.45</c:v>
                </c:pt>
                <c:pt idx="27">
                  <c:v>5.65</c:v>
                </c:pt>
                <c:pt idx="28">
                  <c:v>5.85</c:v>
                </c:pt>
                <c:pt idx="29">
                  <c:v>6.05</c:v>
                </c:pt>
                <c:pt idx="30">
                  <c:v>6.25</c:v>
                </c:pt>
                <c:pt idx="31">
                  <c:v>6.45</c:v>
                </c:pt>
                <c:pt idx="32">
                  <c:v>6.65</c:v>
                </c:pt>
              </c:numCache>
            </c:numRef>
          </c:val>
          <c:extLst>
            <c:ext xmlns:c16="http://schemas.microsoft.com/office/drawing/2014/chart" uri="{C3380CC4-5D6E-409C-BE32-E72D297353CC}">
              <c16:uniqueId val="{00000008-09EC-48B7-9F05-CC94EFB258AF}"/>
            </c:ext>
          </c:extLst>
        </c:ser>
        <c:ser>
          <c:idx val="9"/>
          <c:order val="9"/>
          <c:spPr>
            <a:solidFill>
              <a:schemeClr val="accent4">
                <a:lumMod val="60000"/>
              </a:schemeClr>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Capacity!$C$27:$AI$27</c:f>
              <c:numCache>
                <c:formatCode>General</c:formatCode>
                <c:ptCount val="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9-09EC-48B7-9F05-CC94EFB258AF}"/>
            </c:ext>
          </c:extLst>
        </c:ser>
        <c:ser>
          <c:idx val="10"/>
          <c:order val="10"/>
          <c:spPr>
            <a:solidFill>
              <a:srgbClr val="7030A0"/>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Capacity!$C$28:$AI$28</c:f>
              <c:numCache>
                <c:formatCode>General</c:formatCode>
                <c:ptCount val="33"/>
                <c:pt idx="0">
                  <c:v>0.93</c:v>
                </c:pt>
                <c:pt idx="1">
                  <c:v>0.93</c:v>
                </c:pt>
                <c:pt idx="2">
                  <c:v>0.93</c:v>
                </c:pt>
                <c:pt idx="3">
                  <c:v>0.93</c:v>
                </c:pt>
                <c:pt idx="4">
                  <c:v>0.93</c:v>
                </c:pt>
                <c:pt idx="5">
                  <c:v>0.93</c:v>
                </c:pt>
                <c:pt idx="6">
                  <c:v>0.93</c:v>
                </c:pt>
                <c:pt idx="7">
                  <c:v>0.93</c:v>
                </c:pt>
                <c:pt idx="8">
                  <c:v>0.93</c:v>
                </c:pt>
                <c:pt idx="9">
                  <c:v>0.93</c:v>
                </c:pt>
                <c:pt idx="10">
                  <c:v>0.93</c:v>
                </c:pt>
                <c:pt idx="11">
                  <c:v>0.93</c:v>
                </c:pt>
                <c:pt idx="12">
                  <c:v>0.93</c:v>
                </c:pt>
                <c:pt idx="13">
                  <c:v>0.93</c:v>
                </c:pt>
                <c:pt idx="14">
                  <c:v>0.93</c:v>
                </c:pt>
                <c:pt idx="15">
                  <c:v>0.93</c:v>
                </c:pt>
                <c:pt idx="16">
                  <c:v>0.93</c:v>
                </c:pt>
                <c:pt idx="17">
                  <c:v>0.93</c:v>
                </c:pt>
                <c:pt idx="18">
                  <c:v>0.93</c:v>
                </c:pt>
                <c:pt idx="19">
                  <c:v>0.93</c:v>
                </c:pt>
                <c:pt idx="20">
                  <c:v>0.93</c:v>
                </c:pt>
                <c:pt idx="21">
                  <c:v>0.93</c:v>
                </c:pt>
                <c:pt idx="22">
                  <c:v>0.93</c:v>
                </c:pt>
                <c:pt idx="23">
                  <c:v>0.93</c:v>
                </c:pt>
                <c:pt idx="24">
                  <c:v>0.93</c:v>
                </c:pt>
                <c:pt idx="25">
                  <c:v>0.93</c:v>
                </c:pt>
                <c:pt idx="26">
                  <c:v>0.93</c:v>
                </c:pt>
                <c:pt idx="27">
                  <c:v>0.93</c:v>
                </c:pt>
                <c:pt idx="28">
                  <c:v>0.93</c:v>
                </c:pt>
                <c:pt idx="29">
                  <c:v>0.93</c:v>
                </c:pt>
                <c:pt idx="30">
                  <c:v>0.93</c:v>
                </c:pt>
                <c:pt idx="31">
                  <c:v>0.93</c:v>
                </c:pt>
                <c:pt idx="32">
                  <c:v>0.93</c:v>
                </c:pt>
              </c:numCache>
            </c:numRef>
          </c:val>
          <c:extLst>
            <c:ext xmlns:c16="http://schemas.microsoft.com/office/drawing/2014/chart" uri="{C3380CC4-5D6E-409C-BE32-E72D297353CC}">
              <c16:uniqueId val="{0000000A-09EC-48B7-9F05-CC94EFB258AF}"/>
            </c:ext>
          </c:extLst>
        </c:ser>
        <c:ser>
          <c:idx val="11"/>
          <c:order val="11"/>
          <c:spPr>
            <a:solidFill>
              <a:schemeClr val="accent2"/>
            </a:solidFill>
            <a:ln>
              <a:noFill/>
            </a:ln>
            <a:effectLst/>
          </c:spPr>
          <c:cat>
            <c:numRef>
              <c:f>Capacity!$C$17:$AI$17</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Capacity!$C$29:$AI$29</c:f>
              <c:numCache>
                <c:formatCode>General</c:formatCode>
                <c:ptCount val="33"/>
                <c:pt idx="0">
                  <c:v>0</c:v>
                </c:pt>
                <c:pt idx="1">
                  <c:v>0</c:v>
                </c:pt>
                <c:pt idx="2">
                  <c:v>0</c:v>
                </c:pt>
                <c:pt idx="3">
                  <c:v>0</c:v>
                </c:pt>
                <c:pt idx="4">
                  <c:v>0</c:v>
                </c:pt>
                <c:pt idx="5">
                  <c:v>0</c:v>
                </c:pt>
                <c:pt idx="6">
                  <c:v>0</c:v>
                </c:pt>
                <c:pt idx="7">
                  <c:v>0.04</c:v>
                </c:pt>
                <c:pt idx="8">
                  <c:v>0.04</c:v>
                </c:pt>
                <c:pt idx="9">
                  <c:v>0.04</c:v>
                </c:pt>
                <c:pt idx="10">
                  <c:v>0.04</c:v>
                </c:pt>
                <c:pt idx="11">
                  <c:v>0.04</c:v>
                </c:pt>
                <c:pt idx="12">
                  <c:v>0.08</c:v>
                </c:pt>
                <c:pt idx="13">
                  <c:v>0.08</c:v>
                </c:pt>
                <c:pt idx="14">
                  <c:v>0.08</c:v>
                </c:pt>
                <c:pt idx="15">
                  <c:v>0.08</c:v>
                </c:pt>
                <c:pt idx="16">
                  <c:v>0.08</c:v>
                </c:pt>
                <c:pt idx="17">
                  <c:v>0.12</c:v>
                </c:pt>
                <c:pt idx="18">
                  <c:v>0.12</c:v>
                </c:pt>
                <c:pt idx="19">
                  <c:v>0.12</c:v>
                </c:pt>
                <c:pt idx="20">
                  <c:v>0.12</c:v>
                </c:pt>
                <c:pt idx="21">
                  <c:v>0.12</c:v>
                </c:pt>
                <c:pt idx="22">
                  <c:v>0.16</c:v>
                </c:pt>
                <c:pt idx="23">
                  <c:v>0.16</c:v>
                </c:pt>
                <c:pt idx="24">
                  <c:v>0.16</c:v>
                </c:pt>
                <c:pt idx="25">
                  <c:v>0.16</c:v>
                </c:pt>
                <c:pt idx="26">
                  <c:v>0.16</c:v>
                </c:pt>
                <c:pt idx="27">
                  <c:v>0.2</c:v>
                </c:pt>
                <c:pt idx="28">
                  <c:v>0.2</c:v>
                </c:pt>
                <c:pt idx="29">
                  <c:v>0.2</c:v>
                </c:pt>
                <c:pt idx="30">
                  <c:v>0.2</c:v>
                </c:pt>
                <c:pt idx="31">
                  <c:v>0.2</c:v>
                </c:pt>
                <c:pt idx="32">
                  <c:v>0.2</c:v>
                </c:pt>
              </c:numCache>
            </c:numRef>
          </c:val>
          <c:extLst>
            <c:ext xmlns:c16="http://schemas.microsoft.com/office/drawing/2014/chart" uri="{C3380CC4-5D6E-409C-BE32-E72D297353CC}">
              <c16:uniqueId val="{0000000B-09EC-48B7-9F05-CC94EFB258AF}"/>
            </c:ext>
          </c:extLst>
        </c:ser>
        <c:dLbls>
          <c:showLegendKey val="0"/>
          <c:showVal val="0"/>
          <c:showCatName val="0"/>
          <c:showSerName val="0"/>
          <c:showPercent val="0"/>
          <c:showBubbleSize val="0"/>
        </c:dLbls>
        <c:axId val="507923632"/>
        <c:axId val="507923960"/>
      </c:areaChart>
      <c:catAx>
        <c:axId val="507923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07923960"/>
        <c:crosses val="autoZero"/>
        <c:auto val="1"/>
        <c:lblAlgn val="ctr"/>
        <c:lblOffset val="100"/>
        <c:noMultiLvlLbl val="0"/>
      </c:catAx>
      <c:valAx>
        <c:axId val="5079239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sz="1050" dirty="0" smtClean="0">
                    <a:solidFill>
                      <a:schemeClr val="tx1"/>
                    </a:solidFill>
                  </a:rPr>
                  <a:t>Installed capacity (GW)</a:t>
                </a:r>
                <a:endParaRPr lang="en-GB" sz="1050" dirty="0">
                  <a:solidFill>
                    <a:schemeClr val="tx1"/>
                  </a:solidFill>
                </a:endParaRPr>
              </a:p>
            </c:rich>
          </c:tx>
          <c:layout>
            <c:manualLayout>
              <c:xMode val="edge"/>
              <c:yMode val="edge"/>
              <c:x val="2.131936500340011E-2"/>
              <c:y val="0.28071844414791036"/>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0792363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CA56D4-F03D-416E-9F82-552429132FB7}" type="datetimeFigureOut">
              <a:rPr lang="en-GB" smtClean="0"/>
              <a:t>17/05/2019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60C4DB-159F-457A-8732-D6DC7EA90B6B}" type="slidenum">
              <a:rPr lang="en-GB" smtClean="0"/>
              <a:t>‹#›</a:t>
            </a:fld>
            <a:endParaRPr lang="en-GB" dirty="0"/>
          </a:p>
        </p:txBody>
      </p:sp>
    </p:spTree>
    <p:extLst>
      <p:ext uri="{BB962C8B-B14F-4D97-AF65-F5344CB8AC3E}">
        <p14:creationId xmlns:p14="http://schemas.microsoft.com/office/powerpoint/2010/main" val="78384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29013-D118-4F22-8331-FAAC7A6D301F}" type="datetimeFigureOut">
              <a:rPr lang="en-GB" smtClean="0"/>
              <a:t>17/05/2019</a:t>
            </a:fld>
            <a:endParaRPr lang="en-GB" dirty="0"/>
          </a:p>
        </p:txBody>
      </p:sp>
      <p:sp>
        <p:nvSpPr>
          <p:cNvPr id="4" name="Slide Image Placeholder 3"/>
          <p:cNvSpPr>
            <a:spLocks noGrp="1" noRot="1" noChangeAspect="1"/>
          </p:cNvSpPr>
          <p:nvPr>
            <p:ph type="sldImg" idx="2"/>
          </p:nvPr>
        </p:nvSpPr>
        <p:spPr>
          <a:xfrm>
            <a:off x="1201738" y="1143000"/>
            <a:ext cx="44545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B5513-5A0F-4C94-9F10-C43A138904C4}" type="slidenum">
              <a:rPr lang="en-GB" smtClean="0"/>
              <a:t>‹#›</a:t>
            </a:fld>
            <a:endParaRPr lang="en-GB" dirty="0"/>
          </a:p>
        </p:txBody>
      </p:sp>
    </p:spTree>
    <p:extLst>
      <p:ext uri="{BB962C8B-B14F-4D97-AF65-F5344CB8AC3E}">
        <p14:creationId xmlns:p14="http://schemas.microsoft.com/office/powerpoint/2010/main" val="123619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98"/>
            <a:ext cx="9900000" cy="6853846"/>
          </a:xfrm>
          <a:prstGeom prst="rect">
            <a:avLst/>
          </a:prstGeom>
        </p:spPr>
      </p:pic>
      <p:pic>
        <p:nvPicPr>
          <p:cNvPr id="7" name="Picture 6" descr="p1 – logo.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200" y="360000"/>
            <a:ext cx="2011429" cy="630857"/>
          </a:xfrm>
          <a:prstGeom prst="rect">
            <a:avLst/>
          </a:prstGeom>
        </p:spPr>
      </p:pic>
      <p:sp>
        <p:nvSpPr>
          <p:cNvPr id="8" name="TextBox 7"/>
          <p:cNvSpPr txBox="1"/>
          <p:nvPr/>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a:t>
            </a:r>
            <a:r>
              <a:rPr lang="en-GB" sz="700" baseline="0" dirty="0" smtClean="0"/>
              <a:t>2018.  </a:t>
            </a:r>
            <a:r>
              <a:rPr lang="en-GB" sz="700" baseline="0" dirty="0"/>
              <a:t>All rights reserved. This document is subject to contract and contains confidential and proprietary information.</a:t>
            </a:r>
          </a:p>
        </p:txBody>
      </p:sp>
      <p:pic>
        <p:nvPicPr>
          <p:cNvPr id="9" name="Picture 8" descr="p1 – 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200" y="360000"/>
            <a:ext cx="2011429" cy="630857"/>
          </a:xfrm>
          <a:prstGeom prst="rect">
            <a:avLst/>
          </a:prstGeom>
        </p:spPr>
      </p:pic>
      <p:pic>
        <p:nvPicPr>
          <p:cNvPr id="11" name="Picture 10"/>
          <p:cNvPicPr>
            <a:picLocks noChangeAspect="1"/>
          </p:cNvPicPr>
          <p:nvPr userDrawn="1"/>
        </p:nvPicPr>
        <p:blipFill>
          <a:blip r:embed="rId5"/>
          <a:stretch>
            <a:fillRect/>
          </a:stretch>
        </p:blipFill>
        <p:spPr>
          <a:xfrm>
            <a:off x="0" y="980728"/>
            <a:ext cx="5328366" cy="2206943"/>
          </a:xfrm>
          <a:prstGeom prst="rect">
            <a:avLst/>
          </a:prstGeom>
        </p:spPr>
      </p:pic>
      <p:sp>
        <p:nvSpPr>
          <p:cNvPr id="19" name="Text Placeholder 3"/>
          <p:cNvSpPr>
            <a:spLocks noGrp="1"/>
          </p:cNvSpPr>
          <p:nvPr>
            <p:ph type="body" sz="quarter" idx="16" hasCustomPrompt="1"/>
          </p:nvPr>
        </p:nvSpPr>
        <p:spPr>
          <a:xfrm>
            <a:off x="332704" y="2806858"/>
            <a:ext cx="3096000" cy="191287"/>
          </a:xfrm>
        </p:spPr>
        <p:txBody>
          <a:bodyPr wrap="none" anchor="ctr"/>
          <a:lstStyle>
            <a:lvl1pPr>
              <a:buNone/>
              <a:defRPr sz="1400" b="0">
                <a:solidFill>
                  <a:schemeClr val="tx1"/>
                </a:solidFill>
              </a:defRPr>
            </a:lvl1pPr>
          </a:lstStyle>
          <a:p>
            <a:r>
              <a:rPr lang="en-GB" dirty="0" smtClean="0"/>
              <a:t>Insert Date DD MMM YYYY</a:t>
            </a:r>
            <a:endParaRPr lang="en-GB" dirty="0"/>
          </a:p>
        </p:txBody>
      </p:sp>
      <p:sp>
        <p:nvSpPr>
          <p:cNvPr id="22" name="Title 6"/>
          <p:cNvSpPr>
            <a:spLocks noGrp="1"/>
          </p:cNvSpPr>
          <p:nvPr>
            <p:ph type="ctrTitle" hasCustomPrompt="1"/>
          </p:nvPr>
        </p:nvSpPr>
        <p:spPr>
          <a:xfrm>
            <a:off x="332704" y="1097448"/>
            <a:ext cx="4788000" cy="715632"/>
          </a:xfrm>
          <a:noFill/>
        </p:spPr>
        <p:txBody>
          <a:bodyPr/>
          <a:lstStyle>
            <a:lvl1pPr>
              <a:defRPr sz="3000" baseline="0"/>
            </a:lvl1pPr>
          </a:lstStyle>
          <a:p>
            <a:pPr>
              <a:lnSpc>
                <a:spcPct val="90000"/>
              </a:lnSpc>
            </a:pPr>
            <a:r>
              <a:rPr lang="en-GB" sz="3000" dirty="0" smtClean="0"/>
              <a:t/>
            </a:r>
            <a:br>
              <a:rPr lang="en-GB" sz="3000" dirty="0" smtClean="0"/>
            </a:br>
            <a:r>
              <a:rPr lang="en-GB" sz="3000" dirty="0" smtClean="0"/>
              <a:t>Click to add title</a:t>
            </a:r>
            <a:endParaRPr lang="en-GB" sz="2600" dirty="0"/>
          </a:p>
        </p:txBody>
      </p:sp>
      <p:sp>
        <p:nvSpPr>
          <p:cNvPr id="23" name="Subtitle 7"/>
          <p:cNvSpPr>
            <a:spLocks noGrp="1"/>
          </p:cNvSpPr>
          <p:nvPr>
            <p:ph type="subTitle" idx="1" hasCustomPrompt="1"/>
          </p:nvPr>
        </p:nvSpPr>
        <p:spPr>
          <a:xfrm>
            <a:off x="332704" y="1903256"/>
            <a:ext cx="4788000" cy="648000"/>
          </a:xfrm>
        </p:spPr>
        <p:txBody>
          <a:bodyPr>
            <a:noAutofit/>
          </a:bodyPr>
          <a:lstStyle>
            <a:lvl1pPr>
              <a:buNone/>
              <a:defRPr sz="1900" b="0">
                <a:solidFill>
                  <a:schemeClr val="accent2"/>
                </a:solidFill>
              </a:defRPr>
            </a:lvl1pPr>
          </a:lstStyle>
          <a:p>
            <a:r>
              <a:rPr lang="en-GB" sz="1900" dirty="0" smtClean="0"/>
              <a:t>Click to add subtitle</a:t>
            </a:r>
            <a:endParaRPr lang="en-GB" sz="1800" dirty="0"/>
          </a:p>
        </p:txBody>
      </p:sp>
      <p:sp>
        <p:nvSpPr>
          <p:cNvPr id="24" name="Text Placeholder 2"/>
          <p:cNvSpPr>
            <a:spLocks noGrp="1"/>
          </p:cNvSpPr>
          <p:nvPr>
            <p:ph type="body" sz="quarter" idx="14" hasCustomPrompt="1"/>
          </p:nvPr>
        </p:nvSpPr>
        <p:spPr>
          <a:xfrm>
            <a:off x="332704" y="2581122"/>
            <a:ext cx="3096000" cy="190903"/>
          </a:xfrm>
        </p:spPr>
        <p:txBody>
          <a:bodyPr wrap="none" anchor="ctr"/>
          <a:lstStyle>
            <a:lvl1pPr>
              <a:buNone/>
              <a:defRPr sz="1400" b="1" i="0" u="none" baseline="0">
                <a:solidFill>
                  <a:schemeClr val="tx1"/>
                </a:solidFill>
              </a:defRPr>
            </a:lvl1pPr>
          </a:lstStyle>
          <a:p>
            <a:r>
              <a:rPr lang="en-GB" b="1" dirty="0" smtClean="0"/>
              <a:t>Insert Client Name</a:t>
            </a:r>
            <a:endParaRPr lang="en-GB" b="1" dirty="0"/>
          </a:p>
        </p:txBody>
      </p:sp>
      <p:sp>
        <p:nvSpPr>
          <p:cNvPr id="2"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2839871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p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dirty="0"/>
          </a:p>
        </p:txBody>
      </p:sp>
      <p:sp>
        <p:nvSpPr>
          <p:cNvPr id="6"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3"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405020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_Blank">
    <p:spTree>
      <p:nvGrpSpPr>
        <p:cNvPr id="1" name=""/>
        <p:cNvGrpSpPr/>
        <p:nvPr/>
      </p:nvGrpSpPr>
      <p:grpSpPr>
        <a:xfrm>
          <a:off x="0" y="0"/>
          <a:ext cx="0" cy="0"/>
          <a:chOff x="0" y="0"/>
          <a:chExt cx="0" cy="0"/>
        </a:xfrm>
      </p:grpSpPr>
      <p:sp>
        <p:nvSpPr>
          <p:cNvPr id="2"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220236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p_Disclaimer">
    <p:spTree>
      <p:nvGrpSpPr>
        <p:cNvPr id="1" name=""/>
        <p:cNvGrpSpPr/>
        <p:nvPr/>
      </p:nvGrpSpPr>
      <p:grpSpPr>
        <a:xfrm>
          <a:off x="0" y="0"/>
          <a:ext cx="0" cy="0"/>
          <a:chOff x="0" y="0"/>
          <a:chExt cx="0" cy="0"/>
        </a:xfrm>
      </p:grpSpPr>
      <p:sp>
        <p:nvSpPr>
          <p:cNvPr id="3" name="Text Placeholder 9"/>
          <p:cNvSpPr>
            <a:spLocks noGrp="1"/>
          </p:cNvSpPr>
          <p:nvPr>
            <p:ph type="body" sz="quarter" idx="13" hasCustomPrompt="1"/>
          </p:nvPr>
        </p:nvSpPr>
        <p:spPr>
          <a:xfrm>
            <a:off x="360363" y="792000"/>
            <a:ext cx="9180000" cy="360362"/>
          </a:xfrm>
        </p:spPr>
        <p:txBody>
          <a:bodyPr/>
          <a:lstStyle>
            <a:lvl1pPr algn="ctr">
              <a:buNone/>
              <a:defRPr sz="1400" b="0" baseline="0">
                <a:solidFill>
                  <a:schemeClr val="accent3"/>
                </a:solidFill>
              </a:defRPr>
            </a:lvl1pPr>
          </a:lstStyle>
          <a:p>
            <a:pPr lvl="0"/>
            <a:r>
              <a:rPr lang="en-US" dirty="0" smtClean="0"/>
              <a:t>If presentation is for external purposes please use the appropriate disclaimer from the ribbon.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1200" y="2786400"/>
            <a:ext cx="2218731" cy="687600"/>
          </a:xfrm>
          <a:prstGeom prst="rect">
            <a:avLst/>
          </a:prstGeom>
        </p:spPr>
      </p:pic>
      <p:sp>
        <p:nvSpPr>
          <p:cNvPr id="2"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1064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Slides9">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5"/>
            <a:ext cx="9900000" cy="6856192"/>
          </a:xfrm>
          <a:prstGeom prst="rect">
            <a:avLst/>
          </a:prstGeom>
        </p:spPr>
      </p:pic>
      <p:sp>
        <p:nvSpPr>
          <p:cNvPr id="8" name="TextBox 7"/>
          <p:cNvSpPr txBox="1"/>
          <p:nvPr/>
        </p:nvSpPr>
        <p:spPr>
          <a:xfrm>
            <a:off x="360000" y="6570278"/>
            <a:ext cx="6084000" cy="107722"/>
          </a:xfrm>
          <a:prstGeom prst="rect">
            <a:avLst/>
          </a:prstGeom>
          <a:noFill/>
        </p:spPr>
        <p:txBody>
          <a:bodyPr wrap="square" lIns="0" tIns="0" rIns="0" bIns="0" rtlCol="0" anchor="b" anchorCtr="0">
            <a:spAutoFit/>
          </a:bodyPr>
          <a:lstStyle/>
          <a:p>
            <a:r>
              <a:rPr lang="en-GB" sz="700" baseline="0" dirty="0">
                <a:solidFill>
                  <a:schemeClr val="bg1"/>
                </a:solidFill>
              </a:rPr>
              <a:t>Copyright © Baringa Partners LLP </a:t>
            </a:r>
            <a:r>
              <a:rPr lang="en-GB" sz="700" baseline="0" dirty="0" smtClean="0">
                <a:solidFill>
                  <a:schemeClr val="bg1"/>
                </a:solidFill>
              </a:rPr>
              <a:t>2018.  </a:t>
            </a:r>
            <a:r>
              <a:rPr lang="en-GB" sz="700" baseline="0" dirty="0">
                <a:solidFill>
                  <a:schemeClr val="bg1"/>
                </a:solidFill>
              </a:rPr>
              <a:t>All rights reserved. This document is subject to contract and contains confidential and proprietary information.</a:t>
            </a:r>
          </a:p>
        </p:txBody>
      </p:sp>
      <p:pic>
        <p:nvPicPr>
          <p:cNvPr id="17" name="Picture 16" descr="Baringa logo white.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200" y="360000"/>
            <a:ext cx="2012400" cy="628074"/>
          </a:xfrm>
          <a:prstGeom prst="rect">
            <a:avLst/>
          </a:prstGeom>
        </p:spPr>
      </p:pic>
      <p:pic>
        <p:nvPicPr>
          <p:cNvPr id="19" name="Picture 18"/>
          <p:cNvPicPr>
            <a:picLocks noChangeAspect="1"/>
          </p:cNvPicPr>
          <p:nvPr userDrawn="1"/>
        </p:nvPicPr>
        <p:blipFill>
          <a:blip r:embed="rId5"/>
          <a:stretch>
            <a:fillRect/>
          </a:stretch>
        </p:blipFill>
        <p:spPr>
          <a:xfrm>
            <a:off x="0" y="980728"/>
            <a:ext cx="5328366" cy="2206943"/>
          </a:xfrm>
          <a:prstGeom prst="rect">
            <a:avLst/>
          </a:prstGeom>
        </p:spPr>
      </p:pic>
      <p:sp>
        <p:nvSpPr>
          <p:cNvPr id="20" name="Text Placeholder 3"/>
          <p:cNvSpPr>
            <a:spLocks noGrp="1"/>
          </p:cNvSpPr>
          <p:nvPr>
            <p:ph type="body" sz="quarter" idx="16" hasCustomPrompt="1"/>
          </p:nvPr>
        </p:nvSpPr>
        <p:spPr>
          <a:xfrm>
            <a:off x="332704" y="2806858"/>
            <a:ext cx="3096000" cy="191287"/>
          </a:xfrm>
        </p:spPr>
        <p:txBody>
          <a:bodyPr wrap="none" anchor="ctr"/>
          <a:lstStyle>
            <a:lvl1pPr>
              <a:defRPr sz="1400" b="0"/>
            </a:lvl1pPr>
          </a:lstStyle>
          <a:p>
            <a:r>
              <a:rPr lang="en-GB" dirty="0" smtClean="0"/>
              <a:t>Insert Date DD MMM YYYY</a:t>
            </a:r>
            <a:endParaRPr lang="en-GB" dirty="0"/>
          </a:p>
        </p:txBody>
      </p:sp>
      <p:sp>
        <p:nvSpPr>
          <p:cNvPr id="21" name="Title 6"/>
          <p:cNvSpPr>
            <a:spLocks noGrp="1"/>
          </p:cNvSpPr>
          <p:nvPr>
            <p:ph type="ctrTitle" hasCustomPrompt="1"/>
          </p:nvPr>
        </p:nvSpPr>
        <p:spPr>
          <a:xfrm>
            <a:off x="332704" y="1097448"/>
            <a:ext cx="4788000" cy="715632"/>
          </a:xfrm>
        </p:spPr>
        <p:txBody>
          <a:bodyPr/>
          <a:lstStyle>
            <a:lvl1pPr>
              <a:defRPr/>
            </a:lvl1pPr>
          </a:lstStyle>
          <a:p>
            <a:pPr>
              <a:lnSpc>
                <a:spcPct val="90000"/>
              </a:lnSpc>
            </a:pPr>
            <a:r>
              <a:rPr lang="en-GB" sz="2600" dirty="0" smtClean="0"/>
              <a:t/>
            </a:r>
            <a:br>
              <a:rPr lang="en-GB" sz="2600" dirty="0" smtClean="0"/>
            </a:br>
            <a:r>
              <a:rPr lang="en-GB" sz="2600" dirty="0" smtClean="0"/>
              <a:t>Click to add title</a:t>
            </a:r>
            <a:endParaRPr lang="en-GB" sz="2600" dirty="0"/>
          </a:p>
        </p:txBody>
      </p:sp>
      <p:sp>
        <p:nvSpPr>
          <p:cNvPr id="22" name="Subtitle 7"/>
          <p:cNvSpPr>
            <a:spLocks noGrp="1"/>
          </p:cNvSpPr>
          <p:nvPr>
            <p:ph type="subTitle" idx="1" hasCustomPrompt="1"/>
          </p:nvPr>
        </p:nvSpPr>
        <p:spPr>
          <a:xfrm>
            <a:off x="332704" y="1903256"/>
            <a:ext cx="4788000" cy="648000"/>
          </a:xfrm>
        </p:spPr>
        <p:txBody>
          <a:bodyPr/>
          <a:lstStyle>
            <a:lvl1pPr>
              <a:defRPr>
                <a:solidFill>
                  <a:schemeClr val="accent2"/>
                </a:solidFill>
              </a:defRPr>
            </a:lvl1pPr>
          </a:lstStyle>
          <a:p>
            <a:r>
              <a:rPr lang="en-GB" sz="1800" dirty="0" smtClean="0"/>
              <a:t>Click to add subtitle</a:t>
            </a:r>
            <a:endParaRPr lang="en-GB" sz="1800" dirty="0"/>
          </a:p>
        </p:txBody>
      </p:sp>
      <p:sp>
        <p:nvSpPr>
          <p:cNvPr id="23" name="Text Placeholder 2"/>
          <p:cNvSpPr>
            <a:spLocks noGrp="1"/>
          </p:cNvSpPr>
          <p:nvPr>
            <p:ph type="body" sz="quarter" idx="14" hasCustomPrompt="1"/>
          </p:nvPr>
        </p:nvSpPr>
        <p:spPr>
          <a:xfrm>
            <a:off x="332704" y="2581122"/>
            <a:ext cx="3096000" cy="190903"/>
          </a:xfrm>
        </p:spPr>
        <p:txBody>
          <a:bodyPr wrap="none" anchor="ctr"/>
          <a:lstStyle>
            <a:lvl1pPr>
              <a:defRPr sz="1400" b="1" i="0" u="none" baseline="0"/>
            </a:lvl1pPr>
          </a:lstStyle>
          <a:p>
            <a:r>
              <a:rPr lang="en-GB" b="1" dirty="0" smtClean="0"/>
              <a:t>Insert Client Name</a:t>
            </a:r>
            <a:endParaRPr lang="en-GB" b="1" dirty="0"/>
          </a:p>
        </p:txBody>
      </p:sp>
      <p:sp>
        <p:nvSpPr>
          <p:cNvPr id="2"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78925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7707600" cy="360000"/>
          </a:xfrm>
        </p:spPr>
        <p:txBody>
          <a:bodyPr>
            <a:noAutofit/>
          </a:bodyPr>
          <a:lstStyle/>
          <a:p>
            <a:r>
              <a:rPr lang="en-US" smtClean="0"/>
              <a:t>Click to edit Master title style</a:t>
            </a:r>
            <a:endParaRPr lang="en-GB" dirty="0"/>
          </a:p>
        </p:txBody>
      </p:sp>
      <p:sp>
        <p:nvSpPr>
          <p:cNvPr id="3" name="Content Placeholder 2"/>
          <p:cNvSpPr>
            <a:spLocks noGrp="1"/>
          </p:cNvSpPr>
          <p:nvPr>
            <p:ph idx="1"/>
          </p:nvPr>
        </p:nvSpPr>
        <p:spPr>
          <a:xfrm>
            <a:off x="359999" y="1440000"/>
            <a:ext cx="9179999" cy="4572000"/>
          </a:xfrm>
        </p:spPr>
        <p:txBody>
          <a:bodyPr>
            <a:noAutofit/>
          </a:bodyPr>
          <a:lstStyle>
            <a:lvl1pPr marL="270000" indent="-270000">
              <a:spcBef>
                <a:spcPts val="600"/>
              </a:spcBef>
              <a:buFontTx/>
              <a:buBlip>
                <a:blip r:embed="rId3"/>
              </a:buBlip>
              <a:defRPr sz="1200">
                <a:solidFill>
                  <a:schemeClr val="bg2"/>
                </a:solidFill>
              </a:defRPr>
            </a:lvl1pPr>
            <a:lvl2pPr>
              <a:defRPr sz="1200"/>
            </a:lvl2pPr>
            <a:lvl3pPr>
              <a:defRPr sz="1200"/>
            </a:lvl3pPr>
            <a:lvl4pPr>
              <a:defRPr sz="1200"/>
            </a:lvl4pPr>
            <a:lvl5pPr>
              <a:defRPr sz="1200"/>
            </a:lvl5pPr>
            <a:lvl6pPr marL="1890000" indent="-180000">
              <a:buFont typeface="Calibri" panose="020F0502020204030204" pitchFamily="34" charset="0"/>
              <a:buChar char="∙"/>
              <a:defRPr sz="1200"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4"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381011508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_Conents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Insert Contents Title</a:t>
            </a:r>
            <a:endParaRPr lang="en-GB" dirty="0"/>
          </a:p>
        </p:txBody>
      </p:sp>
      <p:sp>
        <p:nvSpPr>
          <p:cNvPr id="3" name="Content Placeholder 2"/>
          <p:cNvSpPr>
            <a:spLocks noGrp="1"/>
          </p:cNvSpPr>
          <p:nvPr>
            <p:ph idx="1" hasCustomPrompt="1"/>
          </p:nvPr>
        </p:nvSpPr>
        <p:spPr>
          <a:xfrm>
            <a:off x="359999" y="1440000"/>
            <a:ext cx="9179999" cy="4572000"/>
          </a:xfrm>
        </p:spPr>
        <p:txBody>
          <a:bodyPr/>
          <a:lstStyle>
            <a:lvl1pPr marL="360000" indent="-360000">
              <a:spcBef>
                <a:spcPts val="1200"/>
              </a:spcBef>
              <a:spcAft>
                <a:spcPts val="0"/>
              </a:spcAft>
              <a:buFont typeface="+mj-lt"/>
              <a:buAutoNum type="arabicPeriod"/>
              <a:defRPr baseline="0">
                <a:solidFill>
                  <a:schemeClr val="bg2"/>
                </a:solidFill>
              </a:defRPr>
            </a:lvl1pPr>
            <a:lvl2pPr marL="540000" indent="-180000">
              <a:spcAft>
                <a:spcPts val="0"/>
              </a:spcAft>
              <a:buClr>
                <a:schemeClr val="accent1"/>
              </a:buClr>
              <a:buSzPct val="100000"/>
              <a:buFont typeface="Calibri" panose="020F0502020204030204" pitchFamily="34" charset="0"/>
              <a:buChar char="–"/>
              <a:defRPr sz="1200" baseline="0">
                <a:solidFill>
                  <a:schemeClr val="tx2"/>
                </a:solidFill>
              </a:defRPr>
            </a:lvl2pPr>
            <a:lvl5pPr>
              <a:defRPr/>
            </a:lvl5pPr>
            <a:lvl6pPr>
              <a:defRPr/>
            </a:lvl6pPr>
          </a:lstStyle>
          <a:p>
            <a:pPr lvl="0"/>
            <a:r>
              <a:rPr lang="en-US" dirty="0" smtClean="0"/>
              <a:t>Insert Section Title</a:t>
            </a:r>
          </a:p>
          <a:p>
            <a:pPr lvl="1"/>
            <a:r>
              <a:rPr lang="en-US" dirty="0" smtClean="0"/>
              <a:t>Insert sub section Title</a:t>
            </a:r>
          </a:p>
          <a:p>
            <a:pPr lvl="0"/>
            <a:r>
              <a:rPr lang="en-US" dirty="0" smtClean="0"/>
              <a:t>Insert Section Title</a:t>
            </a:r>
          </a:p>
          <a:p>
            <a:pPr lvl="0"/>
            <a:r>
              <a:rPr lang="en-US" dirty="0" smtClean="0"/>
              <a:t>Insert Section Title</a:t>
            </a:r>
          </a:p>
          <a:p>
            <a:pPr lvl="0"/>
            <a:r>
              <a:rPr lang="en-US" dirty="0" smtClean="0"/>
              <a:t>Insert Section Title</a:t>
            </a:r>
          </a:p>
          <a:p>
            <a:pPr lvl="0"/>
            <a:r>
              <a:rPr lang="en-US" dirty="0" smtClean="0"/>
              <a:t>Insert Section Title</a:t>
            </a:r>
          </a:p>
          <a:p>
            <a:pPr lvl="1"/>
            <a:endParaRPr lang="en-US" dirty="0" smtClean="0"/>
          </a:p>
          <a:p>
            <a:pPr lvl="0"/>
            <a:endParaRPr lang="en-US" dirty="0" smtClean="0"/>
          </a:p>
          <a:p>
            <a:pPr lvl="0"/>
            <a:endParaRPr lang="en-US" dirty="0" smtClean="0"/>
          </a:p>
        </p:txBody>
      </p:sp>
      <p:sp>
        <p:nvSpPr>
          <p:cNvPr id="4"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487338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ep_Divider Slide">
    <p:bg>
      <p:bgPr>
        <a:solidFill>
          <a:schemeClr val="accent4"/>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flipV="1">
            <a:off x="0" y="950400"/>
            <a:ext cx="5328228" cy="2240032"/>
          </a:xfrm>
          <a:custGeom>
            <a:avLst/>
            <a:gdLst>
              <a:gd name="connsiteX0" fmla="*/ 0 w 5688000"/>
              <a:gd name="connsiteY0" fmla="*/ 0 h 3060000"/>
              <a:gd name="connsiteX1" fmla="*/ 5177990 w 5688000"/>
              <a:gd name="connsiteY1" fmla="*/ 0 h 3060000"/>
              <a:gd name="connsiteX2" fmla="*/ 5688000 w 5688000"/>
              <a:gd name="connsiteY2" fmla="*/ 5100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177990 w 5688000"/>
              <a:gd name="connsiteY1" fmla="*/ 0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404473 w 5688000"/>
              <a:gd name="connsiteY1" fmla="*/ 2117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 name="connsiteX0" fmla="*/ 0 w 5688000"/>
              <a:gd name="connsiteY0" fmla="*/ 0 h 3060000"/>
              <a:gd name="connsiteX1" fmla="*/ 5393268 w 5688000"/>
              <a:gd name="connsiteY1" fmla="*/ 2117 h 3060000"/>
              <a:gd name="connsiteX2" fmla="*/ 5688000 w 5688000"/>
              <a:gd name="connsiteY2" fmla="*/ 522710 h 3060000"/>
              <a:gd name="connsiteX3" fmla="*/ 5688000 w 5688000"/>
              <a:gd name="connsiteY3" fmla="*/ 3060000 h 3060000"/>
              <a:gd name="connsiteX4" fmla="*/ 0 w 5688000"/>
              <a:gd name="connsiteY4" fmla="*/ 3060000 h 3060000"/>
              <a:gd name="connsiteX5" fmla="*/ 0 w 5688000"/>
              <a:gd name="connsiteY5" fmla="*/ 0 h 3060000"/>
              <a:gd name="connsiteX0" fmla="*/ 0 w 5690542"/>
              <a:gd name="connsiteY0" fmla="*/ 0 h 3060000"/>
              <a:gd name="connsiteX1" fmla="*/ 5393268 w 5690542"/>
              <a:gd name="connsiteY1" fmla="*/ 2117 h 3060000"/>
              <a:gd name="connsiteX2" fmla="*/ 5690542 w 5690542"/>
              <a:gd name="connsiteY2" fmla="*/ 574776 h 3060000"/>
              <a:gd name="connsiteX3" fmla="*/ 5688000 w 5690542"/>
              <a:gd name="connsiteY3" fmla="*/ 3060000 h 3060000"/>
              <a:gd name="connsiteX4" fmla="*/ 0 w 5690542"/>
              <a:gd name="connsiteY4" fmla="*/ 3060000 h 3060000"/>
              <a:gd name="connsiteX5" fmla="*/ 0 w 5690542"/>
              <a:gd name="connsiteY5" fmla="*/ 0 h 3060000"/>
              <a:gd name="connsiteX0" fmla="*/ 0 w 5690542"/>
              <a:gd name="connsiteY0" fmla="*/ 7646 h 3067646"/>
              <a:gd name="connsiteX1" fmla="*/ 5433943 w 5690542"/>
              <a:gd name="connsiteY1" fmla="*/ 0 h 3067646"/>
              <a:gd name="connsiteX2" fmla="*/ 5690542 w 5690542"/>
              <a:gd name="connsiteY2" fmla="*/ 582422 h 3067646"/>
              <a:gd name="connsiteX3" fmla="*/ 5688000 w 5690542"/>
              <a:gd name="connsiteY3" fmla="*/ 3067646 h 3067646"/>
              <a:gd name="connsiteX4" fmla="*/ 0 w 5690542"/>
              <a:gd name="connsiteY4" fmla="*/ 3067646 h 3067646"/>
              <a:gd name="connsiteX5" fmla="*/ 0 w 5690542"/>
              <a:gd name="connsiteY5" fmla="*/ 7646 h 3067646"/>
              <a:gd name="connsiteX0" fmla="*/ 0 w 5690542"/>
              <a:gd name="connsiteY0" fmla="*/ 7646 h 3067646"/>
              <a:gd name="connsiteX1" fmla="*/ 5428859 w 5690542"/>
              <a:gd name="connsiteY1" fmla="*/ 0 h 3067646"/>
              <a:gd name="connsiteX2" fmla="*/ 5690542 w 5690542"/>
              <a:gd name="connsiteY2" fmla="*/ 582422 h 3067646"/>
              <a:gd name="connsiteX3" fmla="*/ 5688000 w 5690542"/>
              <a:gd name="connsiteY3" fmla="*/ 3067646 h 3067646"/>
              <a:gd name="connsiteX4" fmla="*/ 0 w 5690542"/>
              <a:gd name="connsiteY4" fmla="*/ 3067646 h 3067646"/>
              <a:gd name="connsiteX5" fmla="*/ 0 w 5690542"/>
              <a:gd name="connsiteY5" fmla="*/ 7646 h 3067646"/>
              <a:gd name="connsiteX0" fmla="*/ 0 w 5690542"/>
              <a:gd name="connsiteY0" fmla="*/ 0 h 3060000"/>
              <a:gd name="connsiteX1" fmla="*/ 5428859 w 5690542"/>
              <a:gd name="connsiteY1" fmla="*/ 2117 h 3060000"/>
              <a:gd name="connsiteX2" fmla="*/ 5690542 w 5690542"/>
              <a:gd name="connsiteY2" fmla="*/ 574776 h 3060000"/>
              <a:gd name="connsiteX3" fmla="*/ 5688000 w 5690542"/>
              <a:gd name="connsiteY3" fmla="*/ 3060000 h 3060000"/>
              <a:gd name="connsiteX4" fmla="*/ 0 w 5690542"/>
              <a:gd name="connsiteY4" fmla="*/ 3060000 h 3060000"/>
              <a:gd name="connsiteX5" fmla="*/ 0 w 5690542"/>
              <a:gd name="connsiteY5" fmla="*/ 0 h 3060000"/>
              <a:gd name="connsiteX0" fmla="*/ 0 w 5690542"/>
              <a:gd name="connsiteY0" fmla="*/ 1137 h 3061137"/>
              <a:gd name="connsiteX1" fmla="*/ 5428859 w 5690542"/>
              <a:gd name="connsiteY1" fmla="*/ 0 h 3061137"/>
              <a:gd name="connsiteX2" fmla="*/ 5690542 w 5690542"/>
              <a:gd name="connsiteY2" fmla="*/ 575913 h 3061137"/>
              <a:gd name="connsiteX3" fmla="*/ 5688000 w 5690542"/>
              <a:gd name="connsiteY3" fmla="*/ 3061137 h 3061137"/>
              <a:gd name="connsiteX4" fmla="*/ 0 w 5690542"/>
              <a:gd name="connsiteY4" fmla="*/ 3061137 h 3061137"/>
              <a:gd name="connsiteX5" fmla="*/ 0 w 5690542"/>
              <a:gd name="connsiteY5" fmla="*/ 1137 h 3061137"/>
              <a:gd name="connsiteX0" fmla="*/ 0 w 5688244"/>
              <a:gd name="connsiteY0" fmla="*/ 1137 h 3061137"/>
              <a:gd name="connsiteX1" fmla="*/ 5428859 w 5688244"/>
              <a:gd name="connsiteY1" fmla="*/ 0 h 3061137"/>
              <a:gd name="connsiteX2" fmla="*/ 5687999 w 5688244"/>
              <a:gd name="connsiteY2" fmla="*/ 575913 h 3061137"/>
              <a:gd name="connsiteX3" fmla="*/ 5688000 w 5688244"/>
              <a:gd name="connsiteY3" fmla="*/ 3061137 h 3061137"/>
              <a:gd name="connsiteX4" fmla="*/ 0 w 5688244"/>
              <a:gd name="connsiteY4" fmla="*/ 3061137 h 3061137"/>
              <a:gd name="connsiteX5" fmla="*/ 0 w 5688244"/>
              <a:gd name="connsiteY5" fmla="*/ 1137 h 306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8244" h="3061137">
                <a:moveTo>
                  <a:pt x="0" y="1137"/>
                </a:moveTo>
                <a:lnTo>
                  <a:pt x="5428859" y="0"/>
                </a:lnTo>
                <a:lnTo>
                  <a:pt x="5687999" y="575913"/>
                </a:lnTo>
                <a:cubicBezTo>
                  <a:pt x="5687152" y="1404321"/>
                  <a:pt x="5688847" y="2232729"/>
                  <a:pt x="5688000" y="3061137"/>
                </a:cubicBezTo>
                <a:lnTo>
                  <a:pt x="0" y="3061137"/>
                </a:lnTo>
                <a:lnTo>
                  <a:pt x="0" y="1137"/>
                </a:lnTo>
                <a:close/>
              </a:path>
            </a:pathLst>
          </a:custGeom>
          <a:solidFill>
            <a:schemeClr val="bg1"/>
          </a:solidFill>
        </p:spPr>
        <p:txBody>
          <a:bodyPr>
            <a:noAutofit/>
          </a:bodyPr>
          <a:lstStyle>
            <a:lvl1pPr>
              <a:defRPr sz="100" baseline="0"/>
            </a:lvl1pPr>
          </a:lstStyle>
          <a:p>
            <a:pPr lvl="0"/>
            <a:r>
              <a:rPr lang="en-GB" dirty="0"/>
              <a:t> </a:t>
            </a:r>
          </a:p>
        </p:txBody>
      </p:sp>
      <p:sp>
        <p:nvSpPr>
          <p:cNvPr id="8" name="Title 1"/>
          <p:cNvSpPr>
            <a:spLocks noGrp="1"/>
          </p:cNvSpPr>
          <p:nvPr>
            <p:ph type="ctrTitle"/>
          </p:nvPr>
        </p:nvSpPr>
        <p:spPr>
          <a:xfrm>
            <a:off x="360000" y="1116000"/>
            <a:ext cx="4536000" cy="720000"/>
          </a:xfrm>
        </p:spPr>
        <p:txBody>
          <a:bodyPr anchor="b" anchorCtr="0"/>
          <a:lstStyle>
            <a:lvl1pPr algn="l">
              <a:lnSpc>
                <a:spcPct val="100000"/>
              </a:lnSpc>
              <a:defRPr sz="2600" baseline="0"/>
            </a:lvl1pPr>
          </a:lstStyle>
          <a:p>
            <a:r>
              <a:rPr lang="en-US" smtClean="0"/>
              <a:t>Click to edit Master title style</a:t>
            </a:r>
            <a:endParaRPr lang="en-GB" dirty="0"/>
          </a:p>
        </p:txBody>
      </p:sp>
      <p:sp>
        <p:nvSpPr>
          <p:cNvPr id="9" name="Subtitle 2"/>
          <p:cNvSpPr>
            <a:spLocks noGrp="1"/>
          </p:cNvSpPr>
          <p:nvPr>
            <p:ph type="subTitle" idx="1"/>
          </p:nvPr>
        </p:nvSpPr>
        <p:spPr>
          <a:xfrm>
            <a:off x="360000" y="2160000"/>
            <a:ext cx="4572000" cy="1030432"/>
          </a:xfrm>
        </p:spPr>
        <p:txBody>
          <a:bodyPr>
            <a:noAutofit/>
          </a:bodyPr>
          <a:lstStyle>
            <a:lvl1pPr marL="0" indent="0" algn="l">
              <a:spcAft>
                <a:spcPts val="0"/>
              </a:spcAft>
              <a:buNone/>
              <a:defRPr sz="1600" b="0" i="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3" name="Picture 12" descr="white logo.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000" y="360000"/>
            <a:ext cx="2032000" cy="647700"/>
          </a:xfrm>
          <a:prstGeom prst="rect">
            <a:avLst/>
          </a:prstGeom>
        </p:spPr>
      </p:pic>
      <p:sp>
        <p:nvSpPr>
          <p:cNvPr id="14" name="TextBox 13"/>
          <p:cNvSpPr txBox="1"/>
          <p:nvPr userDrawn="1"/>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a:t>
            </a:r>
            <a:r>
              <a:rPr lang="en-GB" sz="700" baseline="0" dirty="0" smtClean="0"/>
              <a:t>2018.  </a:t>
            </a:r>
            <a:r>
              <a:rPr lang="en-GB" sz="700" baseline="0" dirty="0"/>
              <a:t>All rights reserved. This document is subject to contract and contains confidential and proprietary information.</a:t>
            </a:r>
          </a:p>
        </p:txBody>
      </p:sp>
      <p:pic>
        <p:nvPicPr>
          <p:cNvPr id="15" name="Picture 14" descr="white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0000" y="360000"/>
            <a:ext cx="2032000" cy="647700"/>
          </a:xfrm>
          <a:prstGeom prst="rect">
            <a:avLst/>
          </a:prstGeom>
        </p:spPr>
      </p:pic>
      <p:sp>
        <p:nvSpPr>
          <p:cNvPr id="2"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1571393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dirty="0"/>
          </a:p>
        </p:txBody>
      </p:sp>
      <p:sp>
        <p:nvSpPr>
          <p:cNvPr id="3" name="Content Placeholder 2"/>
          <p:cNvSpPr>
            <a:spLocks noGrp="1"/>
          </p:cNvSpPr>
          <p:nvPr>
            <p:ph sz="half" idx="1"/>
          </p:nvPr>
        </p:nvSpPr>
        <p:spPr>
          <a:xfrm>
            <a:off x="360000" y="1734188"/>
            <a:ext cx="4464000" cy="4637812"/>
          </a:xfrm>
        </p:spPr>
        <p:txBody>
          <a:bodyPr>
            <a:noAutofit/>
          </a:bodyPr>
          <a:lstStyle>
            <a:lvl1pPr marL="270000" indent="-270000">
              <a:spcBef>
                <a:spcPts val="600"/>
              </a:spcBef>
              <a:buFontTx/>
              <a:buBlip>
                <a:blip r:embed="rId3"/>
              </a:buBlip>
              <a:defRPr sz="1200" b="0" i="0" baseline="0">
                <a:solidFill>
                  <a:schemeClr val="bg2"/>
                </a:solidFill>
              </a:defRPr>
            </a:lvl1pPr>
            <a:lvl2pPr>
              <a:defRPr sz="1200" b="0" i="0" baseline="0">
                <a:solidFill>
                  <a:schemeClr val="bg2"/>
                </a:solidFill>
              </a:defRPr>
            </a:lvl2pPr>
            <a:lvl3pPr>
              <a:defRPr sz="1200" b="0" i="0" baseline="0">
                <a:solidFill>
                  <a:schemeClr val="bg2"/>
                </a:solidFill>
              </a:defRPr>
            </a:lvl3pPr>
            <a:lvl4pPr>
              <a:defRPr sz="1200" b="0" i="0" baseline="0">
                <a:solidFill>
                  <a:schemeClr val="bg2"/>
                </a:solidFill>
              </a:defRPr>
            </a:lvl4pPr>
            <a:lvl5pPr>
              <a:defRPr sz="1200" b="0" i="0" baseline="0">
                <a:solidFill>
                  <a:schemeClr val="bg2"/>
                </a:solidFill>
              </a:defRPr>
            </a:lvl5pPr>
            <a:lvl6pPr marL="1890000" indent="-180000">
              <a:buClr>
                <a:schemeClr val="bg2"/>
              </a:buClr>
              <a:buFont typeface="Calibri" panose="020F0502020204030204" pitchFamily="34" charset="0"/>
              <a:buChar char="∙"/>
              <a:defRPr sz="1200">
                <a:solidFill>
                  <a:schemeClr val="bg2"/>
                </a:solidFill>
              </a:defRPr>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5004000" y="1743102"/>
            <a:ext cx="4464000" cy="4628898"/>
          </a:xfrm>
        </p:spPr>
        <p:txBody>
          <a:bodyPr>
            <a:noAutofit/>
          </a:bodyPr>
          <a:lstStyle>
            <a:lvl1pPr marL="270000" indent="-270000">
              <a:spcBef>
                <a:spcPts val="600"/>
              </a:spcBef>
              <a:buFontTx/>
              <a:buBlip>
                <a:blip r:embed="rId3"/>
              </a:buBlip>
              <a:defRPr sz="1200" b="0" i="0" baseline="0">
                <a:solidFill>
                  <a:schemeClr val="bg2"/>
                </a:solidFill>
              </a:defRPr>
            </a:lvl1pPr>
            <a:lvl2pPr>
              <a:defRPr sz="1200" b="0" i="0" baseline="0">
                <a:solidFill>
                  <a:schemeClr val="bg2"/>
                </a:solidFill>
              </a:defRPr>
            </a:lvl2pPr>
            <a:lvl3pPr>
              <a:defRPr sz="1200" b="0" i="0" baseline="0">
                <a:solidFill>
                  <a:schemeClr val="bg2"/>
                </a:solidFill>
              </a:defRPr>
            </a:lvl3pPr>
            <a:lvl4pPr>
              <a:defRPr sz="1200" b="0" i="0" baseline="0">
                <a:solidFill>
                  <a:schemeClr val="bg2"/>
                </a:solidFill>
              </a:defRPr>
            </a:lvl4pPr>
            <a:lvl5pPr>
              <a:defRPr sz="1200" b="0" i="0" baseline="0">
                <a:solidFill>
                  <a:schemeClr val="bg2"/>
                </a:solidFill>
              </a:defRPr>
            </a:lvl5pPr>
            <a:lvl6pPr>
              <a:defRPr sz="1200">
                <a:solidFill>
                  <a:schemeClr val="bg2"/>
                </a:solidFill>
              </a:defRPr>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7" name="TextBox 6"/>
          <p:cNvSpPr txBox="1"/>
          <p:nvPr userDrawn="1"/>
        </p:nvSpPr>
        <p:spPr>
          <a:xfrm>
            <a:off x="360001" y="1426411"/>
            <a:ext cx="4464000" cy="307777"/>
          </a:xfrm>
          <a:prstGeom prst="rect">
            <a:avLst/>
          </a:prstGeom>
          <a:solidFill>
            <a:schemeClr val="bg2"/>
          </a:solidFill>
          <a:ln>
            <a:noFill/>
          </a:ln>
        </p:spPr>
        <p:txBody>
          <a:bodyPr wrap="square" rtlCol="0">
            <a:noAutofit/>
          </a:bodyPr>
          <a:lstStyle/>
          <a:p>
            <a:pPr algn="ctr"/>
            <a:r>
              <a:rPr lang="en-GB" sz="1400" b="1" dirty="0" smtClean="0">
                <a:solidFill>
                  <a:schemeClr val="bg1"/>
                </a:solidFill>
              </a:rPr>
              <a:t>Left hand content heading</a:t>
            </a:r>
            <a:endParaRPr lang="en-GB" sz="1400" b="1" dirty="0">
              <a:solidFill>
                <a:schemeClr val="bg1"/>
              </a:solidFill>
            </a:endParaRPr>
          </a:p>
        </p:txBody>
      </p:sp>
      <p:sp>
        <p:nvSpPr>
          <p:cNvPr id="12" name="TextBox 11"/>
          <p:cNvSpPr txBox="1"/>
          <p:nvPr userDrawn="1"/>
        </p:nvSpPr>
        <p:spPr>
          <a:xfrm>
            <a:off x="5004000" y="1435325"/>
            <a:ext cx="4464000" cy="307777"/>
          </a:xfrm>
          <a:prstGeom prst="rect">
            <a:avLst/>
          </a:prstGeom>
          <a:solidFill>
            <a:schemeClr val="bg2"/>
          </a:solidFill>
          <a:ln>
            <a:noFill/>
          </a:ln>
        </p:spPr>
        <p:txBody>
          <a:bodyPr wrap="square" rtlCol="0">
            <a:noAutofit/>
          </a:bodyPr>
          <a:lstStyle/>
          <a:p>
            <a:pPr algn="ctr"/>
            <a:r>
              <a:rPr lang="en-GB" sz="1400" b="1" dirty="0" smtClean="0">
                <a:solidFill>
                  <a:schemeClr val="bg1"/>
                </a:solidFill>
              </a:rPr>
              <a:t>Right hand content heading</a:t>
            </a:r>
            <a:endParaRPr lang="en-GB" sz="1400" b="1" dirty="0">
              <a:solidFill>
                <a:schemeClr val="bg1"/>
              </a:solidFill>
            </a:endParaRPr>
          </a:p>
        </p:txBody>
      </p:sp>
      <p:sp>
        <p:nvSpPr>
          <p:cNvPr id="5"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361876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p_Conten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dirty="0"/>
          </a:p>
        </p:txBody>
      </p:sp>
      <p:sp>
        <p:nvSpPr>
          <p:cNvPr id="3" name="Content Placeholder 2"/>
          <p:cNvSpPr>
            <a:spLocks noGrp="1"/>
          </p:cNvSpPr>
          <p:nvPr>
            <p:ph sz="half" idx="1"/>
          </p:nvPr>
        </p:nvSpPr>
        <p:spPr>
          <a:xfrm>
            <a:off x="360000" y="1440000"/>
            <a:ext cx="4464000" cy="4932000"/>
          </a:xfrm>
        </p:spPr>
        <p:txBody>
          <a:bodyPr>
            <a:noAutofit/>
          </a:bodyPr>
          <a:lstStyle>
            <a:lvl1pPr marL="270000" indent="-270000">
              <a:spcBef>
                <a:spcPts val="600"/>
              </a:spcBef>
              <a:buFontTx/>
              <a:buBlip>
                <a:blip r:embed="rId3"/>
              </a:buBlip>
              <a:defRPr sz="1200" b="0" i="0" baseline="0">
                <a:solidFill>
                  <a:schemeClr val="bg2"/>
                </a:solidFill>
              </a:defRPr>
            </a:lvl1pPr>
            <a:lvl2pPr>
              <a:defRPr sz="1200" b="0" i="0" baseline="0">
                <a:solidFill>
                  <a:schemeClr val="bg2"/>
                </a:solidFill>
              </a:defRPr>
            </a:lvl2pPr>
            <a:lvl3pPr marL="810000">
              <a:defRPr sz="1200" b="0" i="0" baseline="0">
                <a:solidFill>
                  <a:schemeClr val="bg2"/>
                </a:solidFill>
              </a:defRPr>
            </a:lvl3pPr>
            <a:lvl4pPr>
              <a:defRPr sz="1200" b="0" i="0" baseline="0">
                <a:solidFill>
                  <a:schemeClr val="bg2"/>
                </a:solidFill>
              </a:defRPr>
            </a:lvl4pPr>
            <a:lvl5pPr>
              <a:defRPr sz="1200" b="0" i="0" baseline="0">
                <a:solidFill>
                  <a:schemeClr val="bg2"/>
                </a:solidFill>
              </a:defRPr>
            </a:lvl5pPr>
            <a:lvl6pPr marL="1890000" indent="-180000">
              <a:buClr>
                <a:schemeClr val="bg2"/>
              </a:buClr>
              <a:buFont typeface="Calibri" panose="020F0502020204030204" pitchFamily="34" charset="0"/>
              <a:buChar char="∙"/>
              <a:defRPr sz="1200" baseline="0">
                <a:solidFill>
                  <a:schemeClr val="bg2"/>
                </a:solidFill>
              </a:defRPr>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9" name="Picture Placeholder 6"/>
          <p:cNvSpPr>
            <a:spLocks noGrp="1"/>
          </p:cNvSpPr>
          <p:nvPr>
            <p:ph type="pic" sz="quarter" idx="16" hasCustomPrompt="1"/>
          </p:nvPr>
        </p:nvSpPr>
        <p:spPr>
          <a:xfrm>
            <a:off x="5003800" y="1728000"/>
            <a:ext cx="4535488" cy="4644000"/>
          </a:xfrm>
        </p:spPr>
        <p:txBody>
          <a:bodyPr/>
          <a:lstStyle>
            <a:lvl1pPr>
              <a:defRPr baseline="0">
                <a:solidFill>
                  <a:schemeClr val="bg2"/>
                </a:solidFill>
              </a:defRPr>
            </a:lvl1pPr>
          </a:lstStyle>
          <a:p>
            <a:r>
              <a:rPr lang="en-GB" dirty="0" smtClean="0"/>
              <a:t>Click Icon to add picture</a:t>
            </a:r>
            <a:endParaRPr lang="en-GB" dirty="0"/>
          </a:p>
        </p:txBody>
      </p:sp>
      <p:sp>
        <p:nvSpPr>
          <p:cNvPr id="12" name="Text Placeholder 4"/>
          <p:cNvSpPr>
            <a:spLocks noGrp="1"/>
          </p:cNvSpPr>
          <p:nvPr>
            <p:ph type="body" sz="quarter" idx="15"/>
          </p:nvPr>
        </p:nvSpPr>
        <p:spPr>
          <a:xfrm>
            <a:off x="5003800" y="1440000"/>
            <a:ext cx="4536200" cy="216000"/>
          </a:xfrm>
        </p:spPr>
        <p:txBody>
          <a:bodyPr/>
          <a:lstStyle>
            <a:lvl1pPr>
              <a:defRPr sz="1200"/>
            </a:lvl1pPr>
          </a:lstStyle>
          <a:p>
            <a:pPr lvl="0"/>
            <a:r>
              <a:rPr lang="en-US" sz="1400" b="1" smtClean="0">
                <a:solidFill>
                  <a:schemeClr val="bg2"/>
                </a:solidFill>
              </a:rPr>
              <a:t>Edit Master text styles</a:t>
            </a:r>
          </a:p>
        </p:txBody>
      </p:sp>
      <p:sp>
        <p:nvSpPr>
          <p:cNvPr id="4"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321402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p_Content and 3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dirty="0"/>
          </a:p>
        </p:txBody>
      </p:sp>
      <p:sp>
        <p:nvSpPr>
          <p:cNvPr id="3" name="Content Placeholder 2"/>
          <p:cNvSpPr>
            <a:spLocks noGrp="1"/>
          </p:cNvSpPr>
          <p:nvPr>
            <p:ph sz="half" idx="1"/>
          </p:nvPr>
        </p:nvSpPr>
        <p:spPr>
          <a:xfrm>
            <a:off x="360000" y="1440000"/>
            <a:ext cx="4464000" cy="4932000"/>
          </a:xfrm>
        </p:spPr>
        <p:txBody>
          <a:bodyPr>
            <a:noAutofit/>
          </a:bodyPr>
          <a:lstStyle>
            <a:lvl1pPr marL="270000" indent="-270000">
              <a:spcBef>
                <a:spcPts val="600"/>
              </a:spcBef>
              <a:buFontTx/>
              <a:buBlip>
                <a:blip r:embed="rId3"/>
              </a:buBlip>
              <a:defRPr sz="1200" b="0" i="0" baseline="0">
                <a:solidFill>
                  <a:schemeClr val="bg2"/>
                </a:solidFill>
              </a:defRPr>
            </a:lvl1pPr>
            <a:lvl2pPr>
              <a:defRPr sz="1200" b="0" i="0" baseline="0"/>
            </a:lvl2pPr>
            <a:lvl3pPr>
              <a:defRPr sz="1200" b="0" i="0" baseline="0"/>
            </a:lvl3pPr>
            <a:lvl4pPr>
              <a:defRPr sz="1200" b="0" i="0" baseline="0"/>
            </a:lvl4pPr>
            <a:lvl5pPr>
              <a:defRPr sz="1200" b="0" i="0" baseline="0"/>
            </a:lvl5pPr>
            <a:lvl6pPr>
              <a:defRPr sz="12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4"/>
          </p:nvPr>
        </p:nvSpPr>
        <p:spPr>
          <a:xfrm>
            <a:off x="5004000" y="1440000"/>
            <a:ext cx="4536000" cy="22680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5" name="Picture Placeholder 4"/>
          <p:cNvSpPr>
            <a:spLocks noGrp="1"/>
          </p:cNvSpPr>
          <p:nvPr>
            <p:ph type="pic" sz="quarter" idx="15"/>
          </p:nvPr>
        </p:nvSpPr>
        <p:spPr>
          <a:xfrm>
            <a:off x="5003799" y="3826800"/>
            <a:ext cx="2196000" cy="20520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11" name="Picture Placeholder 10"/>
          <p:cNvSpPr>
            <a:spLocks noGrp="1"/>
          </p:cNvSpPr>
          <p:nvPr>
            <p:ph type="pic" sz="quarter" idx="16"/>
          </p:nvPr>
        </p:nvSpPr>
        <p:spPr>
          <a:xfrm>
            <a:off x="7340400" y="3826800"/>
            <a:ext cx="2196000" cy="20520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9"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4"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374070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_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able Placeholder 7"/>
          <p:cNvSpPr>
            <a:spLocks noGrp="1"/>
          </p:cNvSpPr>
          <p:nvPr>
            <p:ph type="tbl" sz="quarter" idx="14"/>
          </p:nvPr>
        </p:nvSpPr>
        <p:spPr>
          <a:xfrm>
            <a:off x="360363" y="1439999"/>
            <a:ext cx="9180000" cy="3600000"/>
          </a:xfrm>
        </p:spPr>
        <p:txBody>
          <a:bodyPr>
            <a:noAutofit/>
          </a:bodyPr>
          <a:lstStyle>
            <a:lvl1pPr marL="0" indent="0">
              <a:buNone/>
              <a:defRPr>
                <a:solidFill>
                  <a:schemeClr val="bg2"/>
                </a:solidFill>
              </a:defRPr>
            </a:lvl1pPr>
          </a:lstStyle>
          <a:p>
            <a:r>
              <a:rPr lang="en-US" smtClean="0"/>
              <a:t>Click icon to add table</a:t>
            </a:r>
            <a:endParaRPr lang="en-GB" dirty="0"/>
          </a:p>
        </p:txBody>
      </p:sp>
      <p:sp>
        <p:nvSpPr>
          <p:cNvPr id="9"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3"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36031456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_Title and Profile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dirty="0"/>
          </a:p>
        </p:txBody>
      </p:sp>
      <p:sp>
        <p:nvSpPr>
          <p:cNvPr id="4" name="Picture Placeholder 3"/>
          <p:cNvSpPr>
            <a:spLocks noGrp="1"/>
          </p:cNvSpPr>
          <p:nvPr>
            <p:ph type="pic" sz="quarter" idx="14"/>
          </p:nvPr>
        </p:nvSpPr>
        <p:spPr>
          <a:xfrm>
            <a:off x="360000" y="1440000"/>
            <a:ext cx="1317600" cy="13176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7" name="Picture Placeholder 3"/>
          <p:cNvSpPr>
            <a:spLocks noGrp="1"/>
          </p:cNvSpPr>
          <p:nvPr>
            <p:ph type="pic" sz="quarter" idx="15"/>
          </p:nvPr>
        </p:nvSpPr>
        <p:spPr>
          <a:xfrm>
            <a:off x="3456000" y="1440000"/>
            <a:ext cx="1317600" cy="13176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8" name="Picture Placeholder 3"/>
          <p:cNvSpPr>
            <a:spLocks noGrp="1"/>
          </p:cNvSpPr>
          <p:nvPr>
            <p:ph type="pic" sz="quarter" idx="16"/>
          </p:nvPr>
        </p:nvSpPr>
        <p:spPr>
          <a:xfrm>
            <a:off x="6552000" y="1440000"/>
            <a:ext cx="1317600" cy="1317600"/>
          </a:xfrm>
        </p:spPr>
        <p:txBody>
          <a:bodyPr>
            <a:normAutofit/>
          </a:bodyPr>
          <a:lstStyle>
            <a:lvl1pPr>
              <a:buNone/>
              <a:defRPr>
                <a:solidFill>
                  <a:schemeClr val="bg2"/>
                </a:solidFill>
              </a:defRPr>
            </a:lvl1pPr>
          </a:lstStyle>
          <a:p>
            <a:r>
              <a:rPr lang="en-US" smtClean="0"/>
              <a:t>Click icon to add picture</a:t>
            </a:r>
            <a:endParaRPr lang="en-GB" dirty="0"/>
          </a:p>
        </p:txBody>
      </p:sp>
      <p:sp>
        <p:nvSpPr>
          <p:cNvPr id="10" name="Text Placeholder 9"/>
          <p:cNvSpPr>
            <a:spLocks noGrp="1"/>
          </p:cNvSpPr>
          <p:nvPr>
            <p:ph type="body" sz="quarter" idx="17" hasCustomPrompt="1"/>
          </p:nvPr>
        </p:nvSpPr>
        <p:spPr>
          <a:xfrm>
            <a:off x="360362" y="3060000"/>
            <a:ext cx="2880000" cy="360000"/>
          </a:xfrm>
        </p:spPr>
        <p:txBody>
          <a:bodyPr>
            <a:normAutofit/>
          </a:bodyPr>
          <a:lstStyle>
            <a:lvl1pPr>
              <a:lnSpc>
                <a:spcPct val="100000"/>
              </a:lnSpc>
              <a:spcAft>
                <a:spcPts val="0"/>
              </a:spcAft>
              <a:buNone/>
              <a:defRPr b="1" i="0" baseline="0">
                <a:solidFill>
                  <a:schemeClr val="bg2"/>
                </a:solidFill>
              </a:defRPr>
            </a:lvl1pPr>
            <a:lvl2pPr marL="0" indent="0">
              <a:spcAft>
                <a:spcPts val="900"/>
              </a:spcAft>
              <a:buFontTx/>
              <a:buNone/>
              <a:defRPr/>
            </a:lvl2pPr>
          </a:lstStyle>
          <a:p>
            <a:pPr lvl="0"/>
            <a:r>
              <a:rPr lang="en-US" dirty="0"/>
              <a:t>Insert text</a:t>
            </a:r>
          </a:p>
        </p:txBody>
      </p:sp>
      <p:sp>
        <p:nvSpPr>
          <p:cNvPr id="14" name="Text Placeholder 13"/>
          <p:cNvSpPr>
            <a:spLocks noGrp="1"/>
          </p:cNvSpPr>
          <p:nvPr>
            <p:ph type="body" sz="quarter" idx="18" hasCustomPrompt="1"/>
          </p:nvPr>
        </p:nvSpPr>
        <p:spPr>
          <a:xfrm>
            <a:off x="360000" y="3312000"/>
            <a:ext cx="2880000" cy="2520000"/>
          </a:xfrm>
        </p:spPr>
        <p:txBody>
          <a:bodyPr>
            <a:normAutofit/>
          </a:bodyPr>
          <a:lstStyle>
            <a:lvl1pPr marL="270000" indent="-270000">
              <a:spcBef>
                <a:spcPts val="600"/>
              </a:spcBef>
              <a:buFontTx/>
              <a:buBlip>
                <a:blip r:embed="rId3"/>
              </a:buBlip>
              <a:defRPr b="0" i="0" baseline="0">
                <a:solidFill>
                  <a:schemeClr val="bg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smtClean="0"/>
          </a:p>
          <a:p>
            <a:pPr lvl="0"/>
            <a:endParaRPr lang="en-US" dirty="0" smtClean="0"/>
          </a:p>
        </p:txBody>
      </p:sp>
      <p:sp>
        <p:nvSpPr>
          <p:cNvPr id="15" name="Text Placeholder 9"/>
          <p:cNvSpPr>
            <a:spLocks noGrp="1"/>
          </p:cNvSpPr>
          <p:nvPr>
            <p:ph type="body" sz="quarter" idx="19" hasCustomPrompt="1"/>
          </p:nvPr>
        </p:nvSpPr>
        <p:spPr>
          <a:xfrm>
            <a:off x="3456000" y="3060000"/>
            <a:ext cx="2880000" cy="360000"/>
          </a:xfrm>
        </p:spPr>
        <p:txBody>
          <a:bodyPr>
            <a:normAutofit/>
          </a:bodyPr>
          <a:lstStyle>
            <a:lvl1pPr>
              <a:spcAft>
                <a:spcPts val="900"/>
              </a:spcAft>
              <a:buNone/>
              <a:defRPr b="1" i="0" baseline="0">
                <a:solidFill>
                  <a:schemeClr val="bg2"/>
                </a:solidFill>
              </a:defRPr>
            </a:lvl1pPr>
            <a:lvl2pPr marL="0" indent="0">
              <a:spcAft>
                <a:spcPts val="900"/>
              </a:spcAft>
              <a:buFontTx/>
              <a:buNone/>
              <a:defRPr/>
            </a:lvl2pPr>
          </a:lstStyle>
          <a:p>
            <a:pPr lvl="0"/>
            <a:r>
              <a:rPr lang="en-US" dirty="0"/>
              <a:t>Insert text</a:t>
            </a:r>
          </a:p>
        </p:txBody>
      </p:sp>
      <p:sp>
        <p:nvSpPr>
          <p:cNvPr id="17" name="Text Placeholder 13"/>
          <p:cNvSpPr>
            <a:spLocks noGrp="1"/>
          </p:cNvSpPr>
          <p:nvPr>
            <p:ph type="body" sz="quarter" idx="20" hasCustomPrompt="1"/>
          </p:nvPr>
        </p:nvSpPr>
        <p:spPr>
          <a:xfrm>
            <a:off x="3456000" y="3312000"/>
            <a:ext cx="2880000" cy="2520000"/>
          </a:xfrm>
        </p:spPr>
        <p:txBody>
          <a:bodyPr>
            <a:noAutofit/>
          </a:bodyPr>
          <a:lstStyle>
            <a:lvl1pPr marL="270000" indent="-270000">
              <a:spcBef>
                <a:spcPts val="600"/>
              </a:spcBef>
              <a:buFontTx/>
              <a:buBlip>
                <a:blip r:embed="rId3"/>
              </a:buBlip>
              <a:defRPr b="0" i="0" baseline="0">
                <a:solidFill>
                  <a:schemeClr val="bg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smtClean="0"/>
          </a:p>
          <a:p>
            <a:pPr lvl="0"/>
            <a:endParaRPr lang="en-US" dirty="0" smtClean="0"/>
          </a:p>
        </p:txBody>
      </p:sp>
      <p:sp>
        <p:nvSpPr>
          <p:cNvPr id="18" name="Text Placeholder 9"/>
          <p:cNvSpPr>
            <a:spLocks noGrp="1"/>
          </p:cNvSpPr>
          <p:nvPr>
            <p:ph type="body" sz="quarter" idx="21" hasCustomPrompt="1"/>
          </p:nvPr>
        </p:nvSpPr>
        <p:spPr>
          <a:xfrm>
            <a:off x="6552000" y="3060000"/>
            <a:ext cx="2988000" cy="360000"/>
          </a:xfrm>
        </p:spPr>
        <p:txBody>
          <a:bodyPr>
            <a:normAutofit/>
          </a:bodyPr>
          <a:lstStyle>
            <a:lvl1pPr>
              <a:spcAft>
                <a:spcPts val="900"/>
              </a:spcAft>
              <a:buNone/>
              <a:defRPr b="1" i="0" baseline="0">
                <a:solidFill>
                  <a:schemeClr val="bg2"/>
                </a:solidFill>
              </a:defRPr>
            </a:lvl1pPr>
            <a:lvl2pPr marL="0" indent="0">
              <a:spcAft>
                <a:spcPts val="900"/>
              </a:spcAft>
              <a:buFontTx/>
              <a:buNone/>
              <a:defRPr/>
            </a:lvl2pPr>
          </a:lstStyle>
          <a:p>
            <a:pPr lvl="0"/>
            <a:r>
              <a:rPr lang="en-US" dirty="0"/>
              <a:t>Insert text</a:t>
            </a:r>
          </a:p>
        </p:txBody>
      </p:sp>
      <p:sp>
        <p:nvSpPr>
          <p:cNvPr id="20" name="Text Placeholder 13"/>
          <p:cNvSpPr>
            <a:spLocks noGrp="1"/>
          </p:cNvSpPr>
          <p:nvPr>
            <p:ph type="body" sz="quarter" idx="22" hasCustomPrompt="1"/>
          </p:nvPr>
        </p:nvSpPr>
        <p:spPr>
          <a:xfrm>
            <a:off x="6552000" y="3312000"/>
            <a:ext cx="2988000" cy="2520000"/>
          </a:xfrm>
        </p:spPr>
        <p:txBody>
          <a:bodyPr>
            <a:noAutofit/>
          </a:bodyPr>
          <a:lstStyle>
            <a:lvl1pPr marL="270000" indent="-270000">
              <a:spcBef>
                <a:spcPts val="600"/>
              </a:spcBef>
              <a:buFontTx/>
              <a:buBlip>
                <a:blip r:embed="rId3"/>
              </a:buBlip>
              <a:defRPr b="0" i="0" baseline="0">
                <a:solidFill>
                  <a:schemeClr val="bg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smtClean="0"/>
          </a:p>
        </p:txBody>
      </p:sp>
      <p:sp>
        <p:nvSpPr>
          <p:cNvPr id="9" name="Text Placeholder 8"/>
          <p:cNvSpPr>
            <a:spLocks noGrp="1"/>
          </p:cNvSpPr>
          <p:nvPr>
            <p:ph type="body" sz="quarter" idx="23"/>
          </p:nvPr>
        </p:nvSpPr>
        <p:spPr>
          <a:xfrm>
            <a:off x="360000" y="3276000"/>
            <a:ext cx="2880000" cy="0"/>
          </a:xfrm>
          <a:ln w="3175">
            <a:solidFill>
              <a:schemeClr val="bg2"/>
            </a:solidFill>
          </a:ln>
        </p:spPr>
        <p:txBody>
          <a:bodyPr/>
          <a:lstStyle>
            <a:lvl1pPr>
              <a:defRPr sz="100">
                <a:solidFill>
                  <a:schemeClr val="bg1"/>
                </a:solidFill>
              </a:defRPr>
            </a:lvl1pPr>
          </a:lstStyle>
          <a:p>
            <a:pPr lvl="0"/>
            <a:r>
              <a:rPr lang="en-US" smtClean="0"/>
              <a:t>Edit Master text styles</a:t>
            </a:r>
          </a:p>
        </p:txBody>
      </p:sp>
      <p:sp>
        <p:nvSpPr>
          <p:cNvPr id="21" name="Text Placeholder 8"/>
          <p:cNvSpPr>
            <a:spLocks noGrp="1"/>
          </p:cNvSpPr>
          <p:nvPr>
            <p:ph type="body" sz="quarter" idx="24"/>
          </p:nvPr>
        </p:nvSpPr>
        <p:spPr>
          <a:xfrm>
            <a:off x="3456000" y="3276000"/>
            <a:ext cx="2880000" cy="0"/>
          </a:xfrm>
          <a:ln w="3175">
            <a:solidFill>
              <a:schemeClr val="bg2"/>
            </a:solidFill>
          </a:ln>
        </p:spPr>
        <p:txBody>
          <a:bodyPr/>
          <a:lstStyle>
            <a:lvl1pPr>
              <a:defRPr sz="100">
                <a:solidFill>
                  <a:schemeClr val="bg1"/>
                </a:solidFill>
              </a:defRPr>
            </a:lvl1pPr>
          </a:lstStyle>
          <a:p>
            <a:pPr lvl="0"/>
            <a:r>
              <a:rPr lang="en-US" smtClean="0"/>
              <a:t>Edit Master text styles</a:t>
            </a:r>
          </a:p>
        </p:txBody>
      </p:sp>
      <p:sp>
        <p:nvSpPr>
          <p:cNvPr id="22" name="Text Placeholder 8"/>
          <p:cNvSpPr>
            <a:spLocks noGrp="1"/>
          </p:cNvSpPr>
          <p:nvPr>
            <p:ph type="body" sz="quarter" idx="25"/>
          </p:nvPr>
        </p:nvSpPr>
        <p:spPr>
          <a:xfrm>
            <a:off x="6552000" y="3276000"/>
            <a:ext cx="2988000" cy="0"/>
          </a:xfrm>
          <a:ln w="3175">
            <a:solidFill>
              <a:schemeClr val="bg2"/>
            </a:solidFill>
          </a:ln>
        </p:spPr>
        <p:txBody>
          <a:bodyPr/>
          <a:lstStyle>
            <a:lvl1pPr>
              <a:defRPr sz="100">
                <a:solidFill>
                  <a:schemeClr val="bg1"/>
                </a:solidFill>
              </a:defRPr>
            </a:lvl1pPr>
          </a:lstStyle>
          <a:p>
            <a:pPr lvl="0"/>
            <a:r>
              <a:rPr lang="en-US" smtClean="0"/>
              <a:t>Edit Master text styles</a:t>
            </a:r>
          </a:p>
        </p:txBody>
      </p:sp>
      <p:sp>
        <p:nvSpPr>
          <p:cNvPr id="19" name="Text Placeholder 9"/>
          <p:cNvSpPr>
            <a:spLocks noGrp="1"/>
          </p:cNvSpPr>
          <p:nvPr>
            <p:ph type="body" sz="quarter" idx="13"/>
          </p:nvPr>
        </p:nvSpPr>
        <p:spPr>
          <a:xfrm>
            <a:off x="360363" y="792000"/>
            <a:ext cx="9180000" cy="360362"/>
          </a:xfrm>
        </p:spPr>
        <p:txBody>
          <a:bodyPr>
            <a:noAutofit/>
          </a:bodyPr>
          <a:lstStyle>
            <a:lvl1pPr>
              <a:buNone/>
              <a:defRPr sz="1800" b="0" i="0" baseline="0">
                <a:solidFill>
                  <a:schemeClr val="tx2"/>
                </a:solidFill>
              </a:defRPr>
            </a:lvl1pPr>
          </a:lstStyle>
          <a:p>
            <a:pPr lvl="0"/>
            <a:r>
              <a:rPr lang="en-US" smtClean="0"/>
              <a:t>Edit Master text styles</a:t>
            </a:r>
          </a:p>
        </p:txBody>
      </p:sp>
      <p:sp>
        <p:nvSpPr>
          <p:cNvPr id="3" name="No_Classification"/>
          <p:cNvSpPr txBox="1"/>
          <p:nvPr userDrawn="1">
            <p:custDataLst>
              <p:tags r:id="rId1"/>
            </p:custDataLst>
          </p:nvPr>
        </p:nvSpPr>
        <p:spPr>
          <a:xfrm>
            <a:off x="269875" y="6612382"/>
            <a:ext cx="1273683" cy="246221"/>
          </a:xfrm>
          <a:prstGeom prst="rect">
            <a:avLst/>
          </a:prstGeom>
          <a:noFill/>
        </p:spPr>
        <p:txBody>
          <a:bodyPr vert="horz" rtlCol="0">
            <a:spAutoFit/>
          </a:bodyPr>
          <a:lstStyle/>
          <a:p>
            <a:pPr algn="just"/>
            <a:endParaRPr lang="en-GB" sz="1000">
              <a:solidFill>
                <a:srgbClr val="7E7E7E"/>
              </a:solidFill>
              <a:latin typeface="Calibri" panose="020F0502020204030204" pitchFamily="34" charset="0"/>
            </a:endParaRPr>
          </a:p>
        </p:txBody>
      </p:sp>
    </p:spTree>
    <p:extLst>
      <p:ext uri="{BB962C8B-B14F-4D97-AF65-F5344CB8AC3E}">
        <p14:creationId xmlns:p14="http://schemas.microsoft.com/office/powerpoint/2010/main" val="2467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6858000" cy="360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60000" y="1440000"/>
            <a:ext cx="9179600" cy="4572000"/>
          </a:xfrm>
          <a:prstGeom prst="rect">
            <a:avLst/>
          </a:prstGeom>
        </p:spPr>
        <p:txBody>
          <a:bodyPr vert="horz" lIns="0" tIns="0" rIns="0" bIns="0" rtlCol="0" anchor="t" anchorCtr="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p2 – logo small.ai"/>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67600" y="360001"/>
            <a:ext cx="1472000" cy="411429"/>
          </a:xfrm>
          <a:prstGeom prst="rect">
            <a:avLst/>
          </a:prstGeom>
        </p:spPr>
      </p:pic>
      <p:sp>
        <p:nvSpPr>
          <p:cNvPr id="12" name="TextBox 11"/>
          <p:cNvSpPr txBox="1"/>
          <p:nvPr/>
        </p:nvSpPr>
        <p:spPr>
          <a:xfrm>
            <a:off x="360000" y="6570278"/>
            <a:ext cx="6084000" cy="107722"/>
          </a:xfrm>
          <a:prstGeom prst="rect">
            <a:avLst/>
          </a:prstGeom>
          <a:noFill/>
        </p:spPr>
        <p:txBody>
          <a:bodyPr wrap="square" lIns="0" tIns="0" rIns="0" bIns="0" rtlCol="0" anchor="b" anchorCtr="0">
            <a:spAutoFit/>
          </a:bodyPr>
          <a:lstStyle/>
          <a:p>
            <a:r>
              <a:rPr lang="en-GB" sz="700" baseline="0" dirty="0"/>
              <a:t>Copyright © Baringa Partners LLP </a:t>
            </a:r>
            <a:r>
              <a:rPr lang="en-GB" sz="700" baseline="0" dirty="0" smtClean="0"/>
              <a:t>2018.  </a:t>
            </a:r>
            <a:r>
              <a:rPr lang="en-GB" sz="700" baseline="0" dirty="0"/>
              <a:t>All rights reserved. This document is subject to contract and contains confidential and proprietary information.</a:t>
            </a:r>
          </a:p>
        </p:txBody>
      </p:sp>
      <p:pic>
        <p:nvPicPr>
          <p:cNvPr id="8" name="Picture 7" descr="p2 – logo small.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67600" y="360001"/>
            <a:ext cx="1472000" cy="411429"/>
          </a:xfrm>
          <a:prstGeom prst="rect">
            <a:avLst/>
          </a:prstGeom>
        </p:spPr>
      </p:pic>
      <p:sp>
        <p:nvSpPr>
          <p:cNvPr id="5" name="TextBox 4"/>
          <p:cNvSpPr txBox="1"/>
          <p:nvPr userDrawn="1"/>
        </p:nvSpPr>
        <p:spPr>
          <a:xfrm>
            <a:off x="8550225" y="6309320"/>
            <a:ext cx="648072" cy="369332"/>
          </a:xfrm>
          <a:prstGeom prst="rect">
            <a:avLst/>
          </a:prstGeom>
          <a:noFill/>
        </p:spPr>
        <p:txBody>
          <a:bodyPr wrap="square" rtlCol="0">
            <a:spAutoFit/>
          </a:bodyPr>
          <a:lstStyle/>
          <a:p>
            <a:endParaRPr lang="en-GB" dirty="0"/>
          </a:p>
        </p:txBody>
      </p:sp>
      <p:sp>
        <p:nvSpPr>
          <p:cNvPr id="4" name="TextBox 3"/>
          <p:cNvSpPr txBox="1"/>
          <p:nvPr userDrawn="1"/>
        </p:nvSpPr>
        <p:spPr>
          <a:xfrm>
            <a:off x="8874000" y="6498000"/>
            <a:ext cx="666000" cy="153888"/>
          </a:xfrm>
          <a:prstGeom prst="rect">
            <a:avLst/>
          </a:prstGeom>
          <a:noFill/>
        </p:spPr>
        <p:txBody>
          <a:bodyPr wrap="square" lIns="0" tIns="0" rIns="0" bIns="0" rtlCol="0">
            <a:spAutoFit/>
          </a:bodyPr>
          <a:lstStyle/>
          <a:p>
            <a:pPr algn="r"/>
            <a:fld id="{E7B9024C-1B86-4F55-B12B-D35D83C5282D}" type="slidenum">
              <a:rPr lang="en-GB" sz="1000" smtClean="0"/>
              <a:pPr algn="r"/>
              <a:t>‹#›</a:t>
            </a:fld>
            <a:endParaRPr lang="en-GB" sz="1000" dirty="0"/>
          </a:p>
        </p:txBody>
      </p:sp>
    </p:spTree>
    <p:extLst>
      <p:ext uri="{BB962C8B-B14F-4D97-AF65-F5344CB8AC3E}">
        <p14:creationId xmlns:p14="http://schemas.microsoft.com/office/powerpoint/2010/main" val="2518723931"/>
      </p:ext>
    </p:extLst>
  </p:cSld>
  <p:clrMap bg1="lt1" tx1="dk1" bg2="lt2" tx2="dk2" accent1="accent1" accent2="accent2" accent3="accent3" accent4="accent4" accent5="accent5" accent6="accent6" hlink="hlink" folHlink="folHlink"/>
  <p:sldLayoutIdLst>
    <p:sldLayoutId id="2147483685" r:id="rId1"/>
    <p:sldLayoutId id="2147483669" r:id="rId2"/>
    <p:sldLayoutId id="2147483682" r:id="rId3"/>
    <p:sldLayoutId id="2147483686" r:id="rId4"/>
    <p:sldLayoutId id="2147483670" r:id="rId5"/>
    <p:sldLayoutId id="2147483671" r:id="rId6"/>
    <p:sldLayoutId id="2147483673" r:id="rId7"/>
    <p:sldLayoutId id="2147483688" r:id="rId8"/>
    <p:sldLayoutId id="2147483678" r:id="rId9"/>
    <p:sldLayoutId id="2147483679" r:id="rId10"/>
    <p:sldLayoutId id="2147483680" r:id="rId11"/>
    <p:sldLayoutId id="2147483681" r:id="rId12"/>
    <p:sldLayoutId id="2147483703" r:id="rId13"/>
  </p:sldLayoutIdLst>
  <p:timing>
    <p:tnLst>
      <p:par>
        <p:cTn id="1" dur="indefinite" restart="never" nodeType="tmRoot"/>
      </p:par>
    </p:tnLst>
  </p:timing>
  <p:hf hdr="0" ftr="0" dt="0"/>
  <p:txStyles>
    <p:titleStyle>
      <a:lvl1pPr algn="l" defTabSz="914400" rtl="0" eaLnBrk="1" latinLnBrk="0" hangingPunct="1">
        <a:lnSpc>
          <a:spcPts val="3000"/>
        </a:lnSpc>
        <a:spcBef>
          <a:spcPct val="0"/>
        </a:spcBef>
        <a:buNone/>
        <a:defRPr sz="2400" b="1" i="0" kern="1200" baseline="0">
          <a:solidFill>
            <a:schemeClr val="bg2"/>
          </a:solidFill>
          <a:latin typeface="+mj-lt"/>
          <a:ea typeface="+mj-ea"/>
          <a:cs typeface="+mj-cs"/>
        </a:defRPr>
      </a:lvl1pPr>
    </p:titleStyle>
    <p:bodyStyle>
      <a:lvl1pPr marL="0" indent="0" algn="l" defTabSz="914400" rtl="0" eaLnBrk="1" latinLnBrk="0" hangingPunct="1">
        <a:lnSpc>
          <a:spcPct val="90000"/>
        </a:lnSpc>
        <a:spcBef>
          <a:spcPts val="0"/>
        </a:spcBef>
        <a:spcAft>
          <a:spcPts val="0"/>
        </a:spcAft>
        <a:buFontTx/>
        <a:buNone/>
        <a:defRPr sz="1200" b="0" i="0" kern="1200" baseline="0">
          <a:solidFill>
            <a:schemeClr val="tx1"/>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16"/>
        </a:buBlip>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6.png"/><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slideLayout" Target="../slideLayouts/slideLayout2.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chart" Target="../charts/chart2.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chart" Target="../charts/chart1.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image" Target="../media/image2.png"/><Relationship Id="rId30"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Energy transition in Bulgaria</a:t>
            </a:r>
          </a:p>
        </p:txBody>
      </p:sp>
      <p:sp>
        <p:nvSpPr>
          <p:cNvPr id="4" name="Subtitle 3"/>
          <p:cNvSpPr>
            <a:spLocks noGrp="1"/>
          </p:cNvSpPr>
          <p:nvPr>
            <p:ph type="subTitle" idx="1"/>
          </p:nvPr>
        </p:nvSpPr>
        <p:spPr>
          <a:xfrm>
            <a:off x="332704" y="1556792"/>
            <a:ext cx="4788000" cy="648000"/>
          </a:xfrm>
        </p:spPr>
        <p:txBody>
          <a:bodyPr/>
          <a:lstStyle/>
          <a:p>
            <a:r>
              <a:rPr lang="en-GB" b="1" dirty="0"/>
              <a:t>The case for an accelerated switching from coal to gas-fired generation</a:t>
            </a:r>
          </a:p>
          <a:p>
            <a:endParaRPr lang="en-GB" b="1" dirty="0" smtClean="0"/>
          </a:p>
          <a:p>
            <a:r>
              <a:rPr lang="en-GB" b="1" dirty="0" smtClean="0"/>
              <a:t>SUMMARY REPORT – Original version</a:t>
            </a:r>
            <a:endParaRPr lang="en-GB" dirty="0"/>
          </a:p>
        </p:txBody>
      </p:sp>
      <p:sp>
        <p:nvSpPr>
          <p:cNvPr id="7" name="Text Placeholder 6"/>
          <p:cNvSpPr>
            <a:spLocks noGrp="1"/>
          </p:cNvSpPr>
          <p:nvPr>
            <p:ph type="body" sz="quarter" idx="16"/>
          </p:nvPr>
        </p:nvSpPr>
        <p:spPr/>
        <p:txBody>
          <a:bodyPr/>
          <a:lstStyle/>
          <a:p>
            <a:r>
              <a:rPr lang="en-GB" dirty="0" smtClean="0"/>
              <a:t>4 April 2019</a:t>
            </a:r>
            <a:endParaRPr lang="en-GB" dirty="0"/>
          </a:p>
        </p:txBody>
      </p:sp>
    </p:spTree>
    <p:extLst>
      <p:ext uri="{BB962C8B-B14F-4D97-AF65-F5344CB8AC3E}">
        <p14:creationId xmlns:p14="http://schemas.microsoft.com/office/powerpoint/2010/main" val="70524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Bulgarian electricity market and outlook for coal and gas</a:t>
            </a:r>
            <a:endParaRPr lang="en-GB" dirty="0"/>
          </a:p>
        </p:txBody>
      </p:sp>
      <p:sp>
        <p:nvSpPr>
          <p:cNvPr id="3" name="Content Placeholder 2"/>
          <p:cNvSpPr>
            <a:spLocks noGrp="1"/>
          </p:cNvSpPr>
          <p:nvPr>
            <p:ph idx="1"/>
          </p:nvPr>
        </p:nvSpPr>
        <p:spPr>
          <a:xfrm>
            <a:off x="125289" y="5906207"/>
            <a:ext cx="9565896" cy="565242"/>
          </a:xfrm>
        </p:spPr>
        <p:style>
          <a:lnRef idx="2">
            <a:schemeClr val="accent2"/>
          </a:lnRef>
          <a:fillRef idx="1">
            <a:schemeClr val="lt1"/>
          </a:fillRef>
          <a:effectRef idx="0">
            <a:schemeClr val="accent2"/>
          </a:effectRef>
          <a:fontRef idx="minor">
            <a:schemeClr val="dk1"/>
          </a:fontRef>
        </p:style>
        <p:txBody>
          <a:bodyPr lIns="72000" tIns="72000" rIns="72000" bIns="72000"/>
          <a:lstStyle/>
          <a:p>
            <a:pPr marL="0" indent="0" algn="ctr">
              <a:buNone/>
            </a:pPr>
            <a:r>
              <a:rPr lang="en-US" sz="1100" dirty="0" smtClean="0"/>
              <a:t>The challenges to the future of coal generation and positive outlook for the gas sector create the </a:t>
            </a:r>
            <a:r>
              <a:rPr lang="en-US" sz="1100" dirty="0"/>
              <a:t>opportunity to investigate the use of gas for coal-to-gas conversion as well as for new generation capacity that would </a:t>
            </a:r>
            <a:r>
              <a:rPr lang="en-US" sz="1100" dirty="0" smtClean="0"/>
              <a:t>ensure security of supply as coal generation is being retired. </a:t>
            </a:r>
          </a:p>
          <a:p>
            <a:pPr marL="0" indent="0" algn="ctr">
              <a:spcBef>
                <a:spcPts val="0"/>
              </a:spcBef>
              <a:buNone/>
            </a:pPr>
            <a:r>
              <a:rPr lang="en-US" sz="1100" dirty="0"/>
              <a:t>W</a:t>
            </a:r>
            <a:r>
              <a:rPr lang="en-US" sz="1100" dirty="0" smtClean="0"/>
              <a:t>e now present our methodology for the assessment of an accelerated conversion of a number of coal power stations to gas</a:t>
            </a:r>
            <a:endParaRPr lang="en-GB" dirty="0" smtClean="0"/>
          </a:p>
        </p:txBody>
      </p:sp>
      <p:sp>
        <p:nvSpPr>
          <p:cNvPr id="4" name="Content Placeholder 2"/>
          <p:cNvSpPr txBox="1">
            <a:spLocks/>
          </p:cNvSpPr>
          <p:nvPr/>
        </p:nvSpPr>
        <p:spPr>
          <a:xfrm>
            <a:off x="845369" y="1340767"/>
            <a:ext cx="8856984" cy="1626023"/>
          </a:xfrm>
          <a:prstGeom prst="rect">
            <a:avLst/>
          </a:prstGeom>
        </p:spPr>
        <p:style>
          <a:lnRef idx="1">
            <a:schemeClr val="accent3"/>
          </a:lnRef>
          <a:fillRef idx="2">
            <a:schemeClr val="accent3"/>
          </a:fillRef>
          <a:effectRef idx="1">
            <a:schemeClr val="accent3"/>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100" dirty="0"/>
              <a:t>The Bulgarian electricity market is still largely reliant on coal, which </a:t>
            </a:r>
            <a:r>
              <a:rPr lang="en-US" sz="1100" dirty="0" smtClean="0"/>
              <a:t>represented around </a:t>
            </a:r>
            <a:r>
              <a:rPr lang="en-US" sz="1100" dirty="0"/>
              <a:t>half of total electricity generation in </a:t>
            </a:r>
            <a:r>
              <a:rPr lang="en-US" sz="1100" dirty="0" smtClean="0"/>
              <a:t>2017</a:t>
            </a:r>
          </a:p>
          <a:p>
            <a:pPr lvl="1"/>
            <a:r>
              <a:rPr lang="en-US" sz="1100" dirty="0" smtClean="0"/>
              <a:t>Nuclear </a:t>
            </a:r>
            <a:r>
              <a:rPr lang="en-US" sz="1100" dirty="0"/>
              <a:t>and hydro also account for a significant share of the energy </a:t>
            </a:r>
            <a:r>
              <a:rPr lang="en-US" sz="1100" dirty="0" smtClean="0"/>
              <a:t>mix</a:t>
            </a:r>
          </a:p>
          <a:p>
            <a:pPr lvl="1"/>
            <a:r>
              <a:rPr lang="en-US" sz="1100" dirty="0" smtClean="0"/>
              <a:t>Solar </a:t>
            </a:r>
            <a:r>
              <a:rPr lang="en-US" sz="1100" dirty="0"/>
              <a:t>and wind developed quickly in 2011-12 </a:t>
            </a:r>
            <a:r>
              <a:rPr lang="en-US" sz="1100" dirty="0" smtClean="0"/>
              <a:t>but the reduction of renewables support has </a:t>
            </a:r>
            <a:r>
              <a:rPr lang="en-US" sz="1100" dirty="0"/>
              <a:t>stalled the development of further renewable capacity</a:t>
            </a:r>
          </a:p>
          <a:p>
            <a:r>
              <a:rPr lang="en-US" sz="1100" dirty="0"/>
              <a:t>The wholesale market is currently transitioning towards fully </a:t>
            </a:r>
            <a:r>
              <a:rPr lang="en-US" sz="1100" dirty="0" err="1"/>
              <a:t>liberalised</a:t>
            </a:r>
            <a:r>
              <a:rPr lang="en-US" sz="1100" dirty="0"/>
              <a:t> market arrangements</a:t>
            </a:r>
          </a:p>
          <a:p>
            <a:r>
              <a:rPr lang="en-US" sz="1100" dirty="0" smtClean="0"/>
              <a:t>In </a:t>
            </a:r>
            <a:r>
              <a:rPr lang="en-US" sz="1100" dirty="0"/>
              <a:t>spite of being on track to achieve its 2020 </a:t>
            </a:r>
            <a:r>
              <a:rPr lang="en-US" sz="1100" dirty="0" smtClean="0"/>
              <a:t>targets</a:t>
            </a:r>
            <a:r>
              <a:rPr lang="en-US" sz="1100" dirty="0"/>
              <a:t>, stricter EU targets to </a:t>
            </a:r>
            <a:r>
              <a:rPr lang="en-US" sz="1100" dirty="0" smtClean="0"/>
              <a:t>2030 </a:t>
            </a:r>
            <a:r>
              <a:rPr lang="en-US" sz="1100" dirty="0"/>
              <a:t>and higher EU ETS prices maintain incentives for continued </a:t>
            </a:r>
            <a:r>
              <a:rPr lang="en-US" sz="1100" dirty="0" err="1"/>
              <a:t>decarbonisation</a:t>
            </a:r>
            <a:r>
              <a:rPr lang="en-US" sz="1100" dirty="0"/>
              <a:t>, and put pressure on coal. Additionally, the </a:t>
            </a:r>
            <a:r>
              <a:rPr lang="en-US" sz="1100" dirty="0" smtClean="0"/>
              <a:t>emissions </a:t>
            </a:r>
            <a:r>
              <a:rPr lang="en-US" sz="1100" dirty="0"/>
              <a:t>intensity of Bulgaria is the second highest in the EU</a:t>
            </a:r>
          </a:p>
          <a:p>
            <a:r>
              <a:rPr lang="en-US" sz="1100" dirty="0"/>
              <a:t>The Bulgarian government is currently developing its 2030 energy </a:t>
            </a:r>
            <a:r>
              <a:rPr lang="en-US" sz="1100" dirty="0" smtClean="0"/>
              <a:t>strategy and appears to provide continued support for coal power plants</a:t>
            </a:r>
            <a:endParaRPr lang="en-US" sz="1100" dirty="0"/>
          </a:p>
        </p:txBody>
      </p:sp>
      <p:sp>
        <p:nvSpPr>
          <p:cNvPr id="5" name="Content Placeholder 2"/>
          <p:cNvSpPr txBox="1">
            <a:spLocks/>
          </p:cNvSpPr>
          <p:nvPr/>
        </p:nvSpPr>
        <p:spPr>
          <a:xfrm>
            <a:off x="845369" y="3068960"/>
            <a:ext cx="8856984" cy="1354791"/>
          </a:xfrm>
          <a:prstGeom prst="rect">
            <a:avLst/>
          </a:prstGeom>
        </p:spPr>
        <p:style>
          <a:lnRef idx="1">
            <a:schemeClr val="accent3"/>
          </a:lnRef>
          <a:fillRef idx="2">
            <a:schemeClr val="accent3"/>
          </a:fillRef>
          <a:effectRef idx="1">
            <a:schemeClr val="accent3"/>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100" dirty="0"/>
              <a:t>In Bulgaria, c</a:t>
            </a:r>
            <a:r>
              <a:rPr lang="en-US" sz="1100" dirty="0" smtClean="0"/>
              <a:t>oal </a:t>
            </a:r>
            <a:r>
              <a:rPr lang="en-US" sz="1100" dirty="0"/>
              <a:t>power plants currently </a:t>
            </a:r>
            <a:r>
              <a:rPr lang="en-US" sz="1100" dirty="0" smtClean="0"/>
              <a:t>make </a:t>
            </a:r>
            <a:r>
              <a:rPr lang="en-US" sz="1100" dirty="0"/>
              <a:t>a significant contribution to meeting baseload, heat and reserves needs. The reliance on power plants fired by low-quality coal (mostly lignite and brown coal) is associated with high levels of greenhouse gas emissions</a:t>
            </a:r>
          </a:p>
          <a:p>
            <a:r>
              <a:rPr lang="en-US" sz="1100" dirty="0"/>
              <a:t>The coal mining sector is a large employer in Bulgaria. It accounts for around 14,000 direct jobs concentrated in two mining regions</a:t>
            </a:r>
          </a:p>
          <a:p>
            <a:r>
              <a:rPr lang="en-US" sz="1100" dirty="0"/>
              <a:t>However, the coal sector is under significant pressure since the publication of the emissions standards associated with the EU Industrial Emissions Directive. Indeed, none of Bulgaria’s existing coal plants are currently compliant with such standards. For their continued operation, a number of them will submit a derogation request, while others are considering a fuel </a:t>
            </a:r>
            <a:r>
              <a:rPr lang="en-US" sz="1100" dirty="0" smtClean="0"/>
              <a:t>switch. Together </a:t>
            </a:r>
            <a:r>
              <a:rPr lang="en-US" sz="1100" dirty="0"/>
              <a:t>with the end of generation quotas under </a:t>
            </a:r>
            <a:r>
              <a:rPr lang="en-US" sz="1100" dirty="0" smtClean="0"/>
              <a:t>new </a:t>
            </a:r>
            <a:r>
              <a:rPr lang="en-US" sz="1100" dirty="0" err="1" smtClean="0"/>
              <a:t>liberalised</a:t>
            </a:r>
            <a:r>
              <a:rPr lang="en-US" sz="1100" dirty="0" smtClean="0"/>
              <a:t> </a:t>
            </a:r>
            <a:r>
              <a:rPr lang="en-US" sz="1100" dirty="0"/>
              <a:t>market arrangements, such developments offer the opportunity to consider the potential of gas in Bulgaria’s future generation mix</a:t>
            </a:r>
          </a:p>
        </p:txBody>
      </p:sp>
      <p:sp>
        <p:nvSpPr>
          <p:cNvPr id="7" name="Content Placeholder 2"/>
          <p:cNvSpPr txBox="1">
            <a:spLocks/>
          </p:cNvSpPr>
          <p:nvPr/>
        </p:nvSpPr>
        <p:spPr>
          <a:xfrm>
            <a:off x="845369" y="4514907"/>
            <a:ext cx="8856984" cy="1224136"/>
          </a:xfrm>
          <a:prstGeom prst="rect">
            <a:avLst/>
          </a:prstGeom>
        </p:spPr>
        <p:style>
          <a:lnRef idx="1">
            <a:schemeClr val="accent3"/>
          </a:lnRef>
          <a:fillRef idx="2">
            <a:schemeClr val="accent3"/>
          </a:fillRef>
          <a:effectRef idx="1">
            <a:schemeClr val="accent3"/>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100" dirty="0"/>
              <a:t>Historically, Bulgaria </a:t>
            </a:r>
            <a:r>
              <a:rPr lang="en-US" sz="1100" dirty="0" smtClean="0"/>
              <a:t>has purchased its gas under a </a:t>
            </a:r>
            <a:r>
              <a:rPr lang="en-US" sz="1100" dirty="0"/>
              <a:t>long-term contract with </a:t>
            </a:r>
            <a:r>
              <a:rPr lang="en-US" sz="1100" dirty="0" smtClean="0"/>
              <a:t>Gazprom. </a:t>
            </a:r>
            <a:r>
              <a:rPr lang="en-US" sz="1100" dirty="0"/>
              <a:t>Following an EU investigation, </a:t>
            </a:r>
            <a:r>
              <a:rPr lang="en-US" sz="1100" dirty="0" smtClean="0"/>
              <a:t>contract terms have </a:t>
            </a:r>
            <a:r>
              <a:rPr lang="en-US" sz="1100" dirty="0"/>
              <a:t>been renegotiated. Prices can now be observed to track, and be related more </a:t>
            </a:r>
            <a:r>
              <a:rPr lang="en-US" sz="1100" dirty="0" smtClean="0"/>
              <a:t>closely to </a:t>
            </a:r>
            <a:r>
              <a:rPr lang="en-US" sz="1100" dirty="0"/>
              <a:t>prices in Western European traded gas </a:t>
            </a:r>
            <a:r>
              <a:rPr lang="en-US" sz="1100" dirty="0" smtClean="0"/>
              <a:t>hubs</a:t>
            </a:r>
            <a:endParaRPr lang="en-US" sz="1100" dirty="0"/>
          </a:p>
          <a:p>
            <a:r>
              <a:rPr lang="en-US" sz="1100" dirty="0"/>
              <a:t>Additionally, there is spare capacity on the Bulgarian transmission network, and a number of </a:t>
            </a:r>
            <a:r>
              <a:rPr lang="en-US" sz="1100" dirty="0" smtClean="0"/>
              <a:t>interconnection and regional </a:t>
            </a:r>
            <a:r>
              <a:rPr lang="en-US" sz="1100" dirty="0"/>
              <a:t>projects are being developed, which is likely to increase the number of gas supply </a:t>
            </a:r>
            <a:r>
              <a:rPr lang="en-US" sz="1100" dirty="0" smtClean="0"/>
              <a:t>sources available </a:t>
            </a:r>
            <a:r>
              <a:rPr lang="en-US" sz="1100" dirty="0"/>
              <a:t>in the future</a:t>
            </a:r>
          </a:p>
          <a:p>
            <a:r>
              <a:rPr lang="en-US" sz="1100" dirty="0"/>
              <a:t>Bulgaria is studying the creation of a regional gas hub and increased national demand, including demand from power generation, would strengthen Bulgaria’s positioning as a regional gas </a:t>
            </a:r>
            <a:r>
              <a:rPr lang="en-US" sz="1100" dirty="0" smtClean="0"/>
              <a:t>hub</a:t>
            </a:r>
            <a:endParaRPr lang="en-US" sz="1100" dirty="0"/>
          </a:p>
        </p:txBody>
      </p:sp>
      <p:sp>
        <p:nvSpPr>
          <p:cNvPr id="8" name="Rectangle 7"/>
          <p:cNvSpPr/>
          <p:nvPr/>
        </p:nvSpPr>
        <p:spPr>
          <a:xfrm>
            <a:off x="125289" y="1340768"/>
            <a:ext cx="720080" cy="162602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dirty="0" smtClean="0"/>
              <a:t>Market overview</a:t>
            </a:r>
            <a:endParaRPr lang="en-GB" sz="1100" dirty="0"/>
          </a:p>
        </p:txBody>
      </p:sp>
      <p:sp>
        <p:nvSpPr>
          <p:cNvPr id="9" name="Rectangle 8"/>
          <p:cNvSpPr/>
          <p:nvPr/>
        </p:nvSpPr>
        <p:spPr>
          <a:xfrm>
            <a:off x="114508" y="3068960"/>
            <a:ext cx="720080" cy="135479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100" dirty="0" smtClean="0"/>
              <a:t>Outlook for the coal sector</a:t>
            </a:r>
            <a:endParaRPr lang="en-GB" sz="1100" dirty="0"/>
          </a:p>
        </p:txBody>
      </p:sp>
      <p:sp>
        <p:nvSpPr>
          <p:cNvPr id="10" name="Rectangle 9"/>
          <p:cNvSpPr/>
          <p:nvPr/>
        </p:nvSpPr>
        <p:spPr>
          <a:xfrm>
            <a:off x="114508" y="4514908"/>
            <a:ext cx="720080" cy="12241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100" dirty="0" smtClean="0"/>
              <a:t>Outlook for the gas sector</a:t>
            </a:r>
            <a:endParaRPr lang="en-GB" sz="1100" dirty="0"/>
          </a:p>
        </p:txBody>
      </p:sp>
      <p:sp>
        <p:nvSpPr>
          <p:cNvPr id="12" name="Text Placeholder 3"/>
          <p:cNvSpPr>
            <a:spLocks noGrp="1"/>
          </p:cNvSpPr>
          <p:nvPr>
            <p:ph type="body" sz="quarter" idx="13"/>
          </p:nvPr>
        </p:nvSpPr>
        <p:spPr>
          <a:xfrm>
            <a:off x="360363" y="792000"/>
            <a:ext cx="9180000" cy="260736"/>
          </a:xfrm>
        </p:spPr>
        <p:txBody>
          <a:bodyPr/>
          <a:lstStyle/>
          <a:p>
            <a:r>
              <a:rPr lang="en-US" dirty="0" smtClean="0"/>
              <a:t>In Bulgaria, coal </a:t>
            </a:r>
            <a:r>
              <a:rPr lang="en-US" dirty="0"/>
              <a:t>generation is facing </a:t>
            </a:r>
            <a:r>
              <a:rPr lang="en-US" dirty="0" smtClean="0"/>
              <a:t>challenges, and there are significant opportunities for an increased role for gas</a:t>
            </a:r>
            <a:endParaRPr lang="en-US" dirty="0"/>
          </a:p>
        </p:txBody>
      </p:sp>
    </p:spTree>
    <p:extLst>
      <p:ext uri="{BB962C8B-B14F-4D97-AF65-F5344CB8AC3E}">
        <p14:creationId xmlns:p14="http://schemas.microsoft.com/office/powerpoint/2010/main" val="315543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 – Conditions for a successful transition</a:t>
            </a:r>
            <a:endParaRPr lang="en-GB" dirty="0">
              <a:solidFill>
                <a:srgbClr val="FF0000"/>
              </a:solidFill>
            </a:endParaRPr>
          </a:p>
        </p:txBody>
      </p:sp>
      <p:sp>
        <p:nvSpPr>
          <p:cNvPr id="3" name="Content Placeholder 2"/>
          <p:cNvSpPr>
            <a:spLocks noGrp="1"/>
          </p:cNvSpPr>
          <p:nvPr>
            <p:ph idx="1"/>
          </p:nvPr>
        </p:nvSpPr>
        <p:spPr>
          <a:xfrm>
            <a:off x="359999" y="1124736"/>
            <a:ext cx="9414362" cy="4400374"/>
          </a:xfrm>
        </p:spPr>
        <p:txBody>
          <a:bodyPr/>
          <a:lstStyle/>
          <a:p>
            <a:r>
              <a:rPr lang="en-US" sz="1100" dirty="0" smtClean="0"/>
              <a:t>The case studies of coal phase-out in Germany and Spain offer lessons for Bulgaria in relation to the restructuring of the coal sector.  </a:t>
            </a:r>
            <a:r>
              <a:rPr lang="en-US" sz="1100" dirty="0"/>
              <a:t>A</a:t>
            </a:r>
            <a:r>
              <a:rPr lang="en-US" sz="1100" dirty="0" smtClean="0"/>
              <a:t>dopting an integrated approach, which addresses the various concerns associated with the phase-out of coal, appears to be essential for a successful and socially acceptable transition:</a:t>
            </a:r>
          </a:p>
          <a:p>
            <a:endParaRPr lang="en-US" sz="1100" dirty="0"/>
          </a:p>
          <a:p>
            <a:endParaRPr lang="en-US" sz="1100" dirty="0" smtClean="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pPr marL="0" indent="0">
              <a:buNone/>
            </a:pPr>
            <a:endParaRPr lang="en-US" sz="1100" dirty="0" smtClean="0"/>
          </a:p>
          <a:p>
            <a:endParaRPr lang="en-US" sz="1100" dirty="0" smtClean="0"/>
          </a:p>
          <a:p>
            <a:endParaRPr lang="en-US" sz="1100" dirty="0"/>
          </a:p>
          <a:p>
            <a:endParaRPr lang="en-US" sz="1100" dirty="0" smtClean="0"/>
          </a:p>
          <a:p>
            <a:endParaRPr lang="en-US" sz="1100" dirty="0" smtClean="0"/>
          </a:p>
          <a:p>
            <a:endParaRPr lang="en-US" sz="1100" dirty="0" smtClean="0"/>
          </a:p>
          <a:p>
            <a:r>
              <a:rPr lang="en-US" sz="1100" dirty="0" smtClean="0"/>
              <a:t>Although high-level lessons can be drawn, transposing them to Bulgaria would entail adapting them to the elements of context specific to Bulgaria, such as the initial size and importance of the coal sector, the willingness and ability to provide the level of support required for a successful transition and the interaction with existing policies. In the next slide, we present an overview of the electricity sector in Bulgaria, as well as an outlook for the future use of coal and gas</a:t>
            </a:r>
            <a:endParaRPr lang="en-US" sz="1100" dirty="0"/>
          </a:p>
          <a:p>
            <a:endParaRPr lang="en-US" dirty="0" smtClean="0"/>
          </a:p>
          <a:p>
            <a:endParaRPr lang="en-US" dirty="0" smtClean="0"/>
          </a:p>
        </p:txBody>
      </p:sp>
      <p:sp>
        <p:nvSpPr>
          <p:cNvPr id="4" name="Text Placeholder 3"/>
          <p:cNvSpPr>
            <a:spLocks noGrp="1"/>
          </p:cNvSpPr>
          <p:nvPr>
            <p:ph type="body" sz="quarter" idx="13"/>
          </p:nvPr>
        </p:nvSpPr>
        <p:spPr>
          <a:xfrm>
            <a:off x="360363" y="792000"/>
            <a:ext cx="9180000" cy="260736"/>
          </a:xfrm>
        </p:spPr>
        <p:txBody>
          <a:bodyPr/>
          <a:lstStyle/>
          <a:p>
            <a:r>
              <a:rPr lang="en-GB" dirty="0" smtClean="0"/>
              <a:t>Based on the case studies, we identify a number of enablers for the success of coal phase-out</a:t>
            </a:r>
            <a:endParaRPr lang="en-GB" dirty="0"/>
          </a:p>
        </p:txBody>
      </p:sp>
      <p:sp>
        <p:nvSpPr>
          <p:cNvPr id="8" name="Content Placeholder 2"/>
          <p:cNvSpPr txBox="1">
            <a:spLocks/>
          </p:cNvSpPr>
          <p:nvPr/>
        </p:nvSpPr>
        <p:spPr>
          <a:xfrm>
            <a:off x="574936" y="1662711"/>
            <a:ext cx="8965062" cy="974201"/>
          </a:xfrm>
          <a:prstGeom prst="rect">
            <a:avLst/>
          </a:prstGeom>
        </p:spPr>
        <p:style>
          <a:lnRef idx="2">
            <a:schemeClr val="accent2"/>
          </a:lnRef>
          <a:fillRef idx="1">
            <a:schemeClr val="lt1"/>
          </a:fillRef>
          <a:effectRef idx="0">
            <a:schemeClr val="accent2"/>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050" dirty="0" smtClean="0"/>
              <a:t>The definition of the plan requires a clear political commitment to the objective of </a:t>
            </a:r>
            <a:r>
              <a:rPr lang="en-US" sz="1050" dirty="0" err="1" smtClean="0"/>
              <a:t>decarbonisation</a:t>
            </a:r>
            <a:r>
              <a:rPr lang="en-US" sz="1050" dirty="0"/>
              <a:t>. Clear announcements, including a detailed roadmap around the planned exit, are necessary to enable operators to plan for the retirement of their </a:t>
            </a:r>
            <a:r>
              <a:rPr lang="en-US" sz="1050" dirty="0" smtClean="0"/>
              <a:t>capacity</a:t>
            </a:r>
          </a:p>
          <a:p>
            <a:r>
              <a:rPr lang="en-US" sz="1050" dirty="0" smtClean="0"/>
              <a:t>The definition of the roadmap needs to involve stakeholders from the national, regional and local authorities, as well as unions, representatives of the industry and of the civil society. In this respect, having a clear vehicle such as the Coal commission in Germany, with a clear mandate, facilitates the process. Any support plan also needs to be agreed with the EU and designed in line with EU state aid law</a:t>
            </a:r>
          </a:p>
        </p:txBody>
      </p:sp>
      <p:sp>
        <p:nvSpPr>
          <p:cNvPr id="9" name="Content Placeholder 2"/>
          <p:cNvSpPr txBox="1">
            <a:spLocks/>
          </p:cNvSpPr>
          <p:nvPr/>
        </p:nvSpPr>
        <p:spPr>
          <a:xfrm>
            <a:off x="574935" y="2951968"/>
            <a:ext cx="8965063" cy="1546133"/>
          </a:xfrm>
          <a:prstGeom prst="rect">
            <a:avLst/>
          </a:prstGeom>
        </p:spPr>
        <p:style>
          <a:lnRef idx="2">
            <a:schemeClr val="accent2"/>
          </a:lnRef>
          <a:fillRef idx="1">
            <a:schemeClr val="lt1"/>
          </a:fillRef>
          <a:effectRef idx="0">
            <a:schemeClr val="accent2"/>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050" dirty="0" smtClean="0"/>
              <a:t>Social acceptability is ensured through the negotiation of the phase-out plan with all relevant stakeholders and through the allocation of support such that the impacts of the transition are mitigated and new opportunities are generated in the coal regions</a:t>
            </a:r>
          </a:p>
          <a:p>
            <a:r>
              <a:rPr lang="en-US" sz="1050" dirty="0" smtClean="0"/>
              <a:t>Aid needs to be allocated to power plant operators for any lost profits and to assist with the costs of closure (including early retirement plans for employees, redundancy packages, welfare benefits and retraining options). Measures should be taken to provide for managed transition of employment</a:t>
            </a:r>
          </a:p>
          <a:p>
            <a:r>
              <a:rPr lang="en-US" sz="1050" dirty="0" smtClean="0"/>
              <a:t>Measures may be taken to insulate consumers and energy-intensive users from any resulting increases in power prices</a:t>
            </a:r>
          </a:p>
          <a:p>
            <a:r>
              <a:rPr lang="en-US" sz="1050" dirty="0" smtClean="0"/>
              <a:t>Coal regions benefit from significant support during the transition period to finance the reconversion of the economy towards clean and competitive new industries and to facilitate the regeneration of mining sites. Regional plans for economic and environmental development need to involve regional stakeholders and to account for the specificities of each region. Additionally, retraining for ex-miners needs to be targeted towards new dynamic sectors</a:t>
            </a:r>
            <a:endParaRPr lang="en-US" sz="1050" dirty="0"/>
          </a:p>
        </p:txBody>
      </p:sp>
      <p:sp>
        <p:nvSpPr>
          <p:cNvPr id="10" name="TextBox 9"/>
          <p:cNvSpPr txBox="1"/>
          <p:nvPr/>
        </p:nvSpPr>
        <p:spPr>
          <a:xfrm>
            <a:off x="541103" y="1430456"/>
            <a:ext cx="4048682" cy="253916"/>
          </a:xfrm>
          <a:prstGeom prst="rect">
            <a:avLst/>
          </a:prstGeom>
          <a:noFill/>
        </p:spPr>
        <p:txBody>
          <a:bodyPr wrap="square" rtlCol="0">
            <a:spAutoFit/>
          </a:bodyPr>
          <a:lstStyle/>
          <a:p>
            <a:r>
              <a:rPr lang="en-GB" sz="1050" b="1" dirty="0" smtClean="0">
                <a:solidFill>
                  <a:schemeClr val="bg2"/>
                </a:solidFill>
              </a:rPr>
              <a:t>Political commitment to a clear and negotiated phase-out plan</a:t>
            </a:r>
            <a:endParaRPr lang="en-GB" sz="1050" b="1" dirty="0">
              <a:solidFill>
                <a:schemeClr val="bg2"/>
              </a:solidFill>
            </a:endParaRPr>
          </a:p>
        </p:txBody>
      </p:sp>
      <p:sp>
        <p:nvSpPr>
          <p:cNvPr id="11" name="TextBox 10"/>
          <p:cNvSpPr txBox="1"/>
          <p:nvPr/>
        </p:nvSpPr>
        <p:spPr>
          <a:xfrm>
            <a:off x="512383" y="2708920"/>
            <a:ext cx="2666307" cy="253916"/>
          </a:xfrm>
          <a:prstGeom prst="rect">
            <a:avLst/>
          </a:prstGeom>
          <a:noFill/>
        </p:spPr>
        <p:txBody>
          <a:bodyPr wrap="square" rtlCol="0">
            <a:spAutoFit/>
          </a:bodyPr>
          <a:lstStyle/>
          <a:p>
            <a:r>
              <a:rPr lang="en-GB" sz="1050" b="1" dirty="0" smtClean="0">
                <a:solidFill>
                  <a:schemeClr val="bg2"/>
                </a:solidFill>
              </a:rPr>
              <a:t>Measures to ensure social acceptability</a:t>
            </a:r>
            <a:endParaRPr lang="en-GB" sz="1050" b="1" dirty="0">
              <a:solidFill>
                <a:schemeClr val="bg2"/>
              </a:solidFill>
            </a:endParaRPr>
          </a:p>
        </p:txBody>
      </p:sp>
      <p:sp>
        <p:nvSpPr>
          <p:cNvPr id="12" name="Content Placeholder 2"/>
          <p:cNvSpPr txBox="1">
            <a:spLocks/>
          </p:cNvSpPr>
          <p:nvPr/>
        </p:nvSpPr>
        <p:spPr>
          <a:xfrm>
            <a:off x="593274" y="4752169"/>
            <a:ext cx="8965063" cy="1159465"/>
          </a:xfrm>
          <a:prstGeom prst="rect">
            <a:avLst/>
          </a:prstGeom>
        </p:spPr>
        <p:style>
          <a:lnRef idx="2">
            <a:schemeClr val="accent2"/>
          </a:lnRef>
          <a:fillRef idx="1">
            <a:schemeClr val="lt1"/>
          </a:fillRef>
          <a:effectRef idx="0">
            <a:schemeClr val="accent2"/>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US" sz="1050" dirty="0"/>
              <a:t>Phasing over several years gives time to operators to organize the transition and negotiate compensation, and enables to procure required capacity to ensure continued security of supply</a:t>
            </a:r>
          </a:p>
          <a:p>
            <a:r>
              <a:rPr lang="en-US" sz="1050" dirty="0" smtClean="0"/>
              <a:t>If coal capacity represents a significant share of total generation, a specific plan needs to be implemented to ensure that security of supply is guaranteed throughout the phase-out. This may entail providing incentives such that new </a:t>
            </a:r>
            <a:r>
              <a:rPr lang="en-US" sz="1050" dirty="0" err="1" smtClean="0"/>
              <a:t>dispatchable</a:t>
            </a:r>
            <a:r>
              <a:rPr lang="en-US" sz="1050" dirty="0" smtClean="0"/>
              <a:t> generation capacity is built</a:t>
            </a:r>
          </a:p>
          <a:p>
            <a:r>
              <a:rPr lang="en-US" sz="1050" dirty="0" smtClean="0"/>
              <a:t>Coal phase-out is most efficient as a </a:t>
            </a:r>
            <a:r>
              <a:rPr lang="en-US" sz="1050" dirty="0" err="1" smtClean="0"/>
              <a:t>decarbonisation</a:t>
            </a:r>
            <a:r>
              <a:rPr lang="en-US" sz="1050" dirty="0" smtClean="0"/>
              <a:t> tool if it is supported by high carbon prices and policies facilitating the development of renewable and alternative </a:t>
            </a:r>
            <a:r>
              <a:rPr lang="en-US" sz="1050" dirty="0" err="1" smtClean="0"/>
              <a:t>dispatchable</a:t>
            </a:r>
            <a:r>
              <a:rPr lang="en-US" sz="1050" dirty="0" smtClean="0"/>
              <a:t> generation on the system</a:t>
            </a:r>
            <a:endParaRPr lang="en-US" sz="1050" dirty="0"/>
          </a:p>
        </p:txBody>
      </p:sp>
      <p:sp>
        <p:nvSpPr>
          <p:cNvPr id="13" name="TextBox 12"/>
          <p:cNvSpPr txBox="1"/>
          <p:nvPr/>
        </p:nvSpPr>
        <p:spPr>
          <a:xfrm>
            <a:off x="530722" y="4509120"/>
            <a:ext cx="3069289" cy="253916"/>
          </a:xfrm>
          <a:prstGeom prst="rect">
            <a:avLst/>
          </a:prstGeom>
          <a:noFill/>
        </p:spPr>
        <p:txBody>
          <a:bodyPr wrap="square" rtlCol="0">
            <a:spAutoFit/>
          </a:bodyPr>
          <a:lstStyle/>
          <a:p>
            <a:r>
              <a:rPr lang="en-GB" sz="1050" b="1" dirty="0" smtClean="0">
                <a:solidFill>
                  <a:schemeClr val="bg2"/>
                </a:solidFill>
              </a:rPr>
              <a:t>Ensuring consistency with wider energy policy</a:t>
            </a:r>
            <a:endParaRPr lang="en-GB" sz="1050" b="1" dirty="0">
              <a:solidFill>
                <a:schemeClr val="bg2"/>
              </a:solidFill>
            </a:endParaRPr>
          </a:p>
        </p:txBody>
      </p:sp>
    </p:spTree>
    <p:extLst>
      <p:ext uri="{BB962C8B-B14F-4D97-AF65-F5344CB8AC3E}">
        <p14:creationId xmlns:p14="http://schemas.microsoft.com/office/powerpoint/2010/main" val="3153769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440542"/>
            <a:ext cx="9122369" cy="4868778"/>
          </a:xfrm>
        </p:spPr>
        <p:txBody>
          <a:bodyPr/>
          <a:lstStyle/>
          <a:p>
            <a:r>
              <a:rPr lang="en-US" dirty="0" smtClean="0"/>
              <a:t>We have identified that Maritsa East 3, Ruse </a:t>
            </a:r>
            <a:r>
              <a:rPr lang="en-US" dirty="0" err="1" smtClean="0"/>
              <a:t>Iztok</a:t>
            </a:r>
            <a:r>
              <a:rPr lang="en-US" dirty="0" smtClean="0"/>
              <a:t> and </a:t>
            </a:r>
            <a:r>
              <a:rPr lang="en-US" dirty="0" err="1" smtClean="0"/>
              <a:t>Deven</a:t>
            </a:r>
            <a:r>
              <a:rPr lang="en-US" dirty="0" smtClean="0"/>
              <a:t> are candidates for coal-to-gas conversion to facilitate the modelling of a possible accelerated coal-to-gas conversion case</a:t>
            </a:r>
          </a:p>
          <a:p>
            <a:r>
              <a:rPr lang="en-US" dirty="0"/>
              <a:t>The 3 plants </a:t>
            </a:r>
            <a:r>
              <a:rPr lang="en-US" dirty="0" smtClean="0"/>
              <a:t>candidate </a:t>
            </a:r>
            <a:r>
              <a:rPr lang="en-US" dirty="0"/>
              <a:t>for </a:t>
            </a:r>
            <a:r>
              <a:rPr lang="en-US" dirty="0" smtClean="0"/>
              <a:t>Accelerated </a:t>
            </a:r>
            <a:r>
              <a:rPr lang="en-US" dirty="0"/>
              <a:t>coal-to-gas conversion amount to around 1,400MW of retired coal capacity</a:t>
            </a:r>
          </a:p>
          <a:p>
            <a:pPr lvl="1"/>
            <a:r>
              <a:rPr lang="en-US" dirty="0"/>
              <a:t>We assume that they are replaced by 1,200 MW of CCGT </a:t>
            </a:r>
          </a:p>
          <a:p>
            <a:pPr lvl="1"/>
            <a:r>
              <a:rPr lang="en-US" dirty="0"/>
              <a:t>This is a reasonable assumption based on the pace of coal retirement and on other assumptions relating to the deployment of other technologies such as renewables and nuclear over the same </a:t>
            </a:r>
            <a:r>
              <a:rPr lang="en-US" dirty="0" smtClean="0"/>
              <a:t>period</a:t>
            </a:r>
          </a:p>
          <a:p>
            <a:pPr lvl="1"/>
            <a:endParaRPr lang="en-US" dirty="0"/>
          </a:p>
          <a:p>
            <a:r>
              <a:rPr lang="en-US" dirty="0" smtClean="0"/>
              <a:t>However, this selection is indicative and a similar assessment could be undertaken with a different set of coal power plants</a:t>
            </a:r>
          </a:p>
          <a:p>
            <a:pPr lvl="1"/>
            <a:r>
              <a:rPr lang="en-US" dirty="0" smtClean="0"/>
              <a:t>Changing the selection would only affect the outcome of the assessment through a change in the capacity of coal generation converted into gas</a:t>
            </a:r>
          </a:p>
          <a:p>
            <a:pPr lvl="1"/>
            <a:r>
              <a:rPr lang="en-US" dirty="0" smtClean="0"/>
              <a:t>This would result in a slight change in the costs and benefits of an accelerated gas conversion due to different wholesale market outcomes (including CO2 emissions) and CAPEX figures</a:t>
            </a:r>
          </a:p>
          <a:p>
            <a:endParaRPr lang="en-US" dirty="0" smtClean="0"/>
          </a:p>
          <a:p>
            <a:pPr marL="0" indent="0">
              <a:buNone/>
            </a:pPr>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pPr marL="0" indent="0">
              <a:buNone/>
            </a:pPr>
            <a:endParaRPr lang="en-GB" dirty="0" smtClean="0"/>
          </a:p>
          <a:p>
            <a:r>
              <a:rPr lang="en-US" dirty="0" smtClean="0"/>
              <a:t>The next slides present our modelling results and the outcomes of the societal CBA for an accelerated coal-to-gas conversion</a:t>
            </a:r>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US" dirty="0" smtClean="0">
              <a:solidFill>
                <a:srgbClr val="FF0000"/>
              </a:solidFill>
            </a:endParaRPr>
          </a:p>
          <a:p>
            <a:endParaRPr lang="en-GB" dirty="0" smtClean="0">
              <a:solidFill>
                <a:srgbClr val="FF0000"/>
              </a:solidFill>
            </a:endParaRPr>
          </a:p>
          <a:p>
            <a:endParaRPr lang="en-GB" dirty="0">
              <a:solidFill>
                <a:srgbClr val="FF0000"/>
              </a:solidFill>
            </a:endParaRPr>
          </a:p>
        </p:txBody>
      </p:sp>
      <p:sp>
        <p:nvSpPr>
          <p:cNvPr id="4" name="Text Placeholder 3"/>
          <p:cNvSpPr>
            <a:spLocks noGrp="1"/>
          </p:cNvSpPr>
          <p:nvPr>
            <p:ph type="body" sz="quarter" idx="13"/>
          </p:nvPr>
        </p:nvSpPr>
        <p:spPr>
          <a:xfrm>
            <a:off x="360363" y="792000"/>
            <a:ext cx="9180000" cy="432362"/>
          </a:xfrm>
        </p:spPr>
        <p:txBody>
          <a:bodyPr/>
          <a:lstStyle/>
          <a:p>
            <a:r>
              <a:rPr lang="en-GB" dirty="0" smtClean="0"/>
              <a:t>The Accelerated coal-to-gas conversion case relies on an assumption of gas capacity built in the place of retired coal</a:t>
            </a:r>
            <a:endParaRPr lang="en-GB" dirty="0"/>
          </a:p>
        </p:txBody>
      </p:sp>
      <p:sp>
        <p:nvSpPr>
          <p:cNvPr id="7" name="Title 1"/>
          <p:cNvSpPr>
            <a:spLocks noGrp="1"/>
          </p:cNvSpPr>
          <p:nvPr>
            <p:ph type="title"/>
          </p:nvPr>
        </p:nvSpPr>
        <p:spPr>
          <a:xfrm>
            <a:off x="360000" y="360000"/>
            <a:ext cx="7707600" cy="360000"/>
          </a:xfrm>
        </p:spPr>
        <p:txBody>
          <a:bodyPr/>
          <a:lstStyle/>
          <a:p>
            <a:r>
              <a:rPr lang="en-GB" dirty="0" smtClean="0"/>
              <a:t>Base case vs Accelerated coal-to-gas conversion case</a:t>
            </a:r>
            <a:endParaRPr lang="en-GB" dirty="0"/>
          </a:p>
        </p:txBody>
      </p:sp>
      <p:sp>
        <p:nvSpPr>
          <p:cNvPr id="8" name="Content Placeholder 2"/>
          <p:cNvSpPr txBox="1">
            <a:spLocks/>
          </p:cNvSpPr>
          <p:nvPr/>
        </p:nvSpPr>
        <p:spPr>
          <a:xfrm>
            <a:off x="611785" y="4242948"/>
            <a:ext cx="8825795" cy="1728192"/>
          </a:xfrm>
          <a:prstGeom prst="rect">
            <a:avLst/>
          </a:prstGeom>
        </p:spPr>
        <p:txBody>
          <a:bodyPr vert="horz" lIns="0" tIns="0" rIns="0" bIns="0" rtlCol="0" anchor="t" anchorCtr="0">
            <a:noAutofit/>
          </a:bodyPr>
          <a:lstStyle>
            <a:lvl1pPr marL="270000" indent="-270000" algn="l" defTabSz="914400" rtl="0" eaLnBrk="1" latinLnBrk="0" hangingPunct="1">
              <a:lnSpc>
                <a:spcPct val="90000"/>
              </a:lnSpc>
              <a:spcBef>
                <a:spcPts val="600"/>
              </a:spcBef>
              <a:spcAft>
                <a:spcPts val="0"/>
              </a:spcAft>
              <a:buFontTx/>
              <a:buBlip>
                <a:blip r:embed="rId26"/>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27"/>
              </a:buBlip>
              <a:defRPr sz="1600" kern="1200" baseline="0">
                <a:solidFill>
                  <a:schemeClr val="tx1"/>
                </a:solidFill>
                <a:latin typeface="+mn-lt"/>
                <a:ea typeface="+mn-ea"/>
                <a:cs typeface="+mn-cs"/>
              </a:defRPr>
            </a:lvl9pPr>
          </a:lstStyle>
          <a:p>
            <a:endParaRPr lang="en-GB" dirty="0" smtClean="0">
              <a:solidFill>
                <a:srgbClr val="00358E"/>
              </a:solidFill>
            </a:endParaRPr>
          </a:p>
        </p:txBody>
      </p:sp>
      <p:graphicFrame>
        <p:nvGraphicFramePr>
          <p:cNvPr id="9" name="Chart 8"/>
          <p:cNvGraphicFramePr>
            <a:graphicFrameLocks/>
          </p:cNvGraphicFramePr>
          <p:nvPr>
            <p:extLst>
              <p:ext uri="{D42A27DB-BD31-4B8C-83A1-F6EECF244321}">
                <p14:modId xmlns:p14="http://schemas.microsoft.com/office/powerpoint/2010/main" val="1636446631"/>
              </p:ext>
            </p:extLst>
          </p:nvPr>
        </p:nvGraphicFramePr>
        <p:xfrm>
          <a:off x="4174823" y="3706442"/>
          <a:ext cx="4051998" cy="2498421"/>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0" name="Chart 9"/>
          <p:cNvGraphicFramePr>
            <a:graphicFrameLocks/>
          </p:cNvGraphicFramePr>
          <p:nvPr>
            <p:extLst>
              <p:ext uri="{D42A27DB-BD31-4B8C-83A1-F6EECF244321}">
                <p14:modId xmlns:p14="http://schemas.microsoft.com/office/powerpoint/2010/main" val="98656174"/>
              </p:ext>
            </p:extLst>
          </p:nvPr>
        </p:nvGraphicFramePr>
        <p:xfrm>
          <a:off x="197297" y="3810900"/>
          <a:ext cx="4045788" cy="2426412"/>
        </p:xfrm>
        <a:graphic>
          <a:graphicData uri="http://schemas.openxmlformats.org/drawingml/2006/chart">
            <c:chart xmlns:c="http://schemas.openxmlformats.org/drawingml/2006/chart" xmlns:r="http://schemas.openxmlformats.org/officeDocument/2006/relationships" r:id="rId29"/>
          </a:graphicData>
        </a:graphic>
      </p:graphicFrame>
      <p:cxnSp>
        <p:nvCxnSpPr>
          <p:cNvPr id="11" name="Straight Arrow Connector 10"/>
          <p:cNvCxnSpPr/>
          <p:nvPr/>
        </p:nvCxnSpPr>
        <p:spPr>
          <a:xfrm>
            <a:off x="5957937" y="4458972"/>
            <a:ext cx="504056" cy="1008112"/>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381873" y="4091509"/>
            <a:ext cx="1728192" cy="507831"/>
          </a:xfrm>
          <a:prstGeom prst="rect">
            <a:avLst/>
          </a:prstGeom>
          <a:noFill/>
        </p:spPr>
        <p:txBody>
          <a:bodyPr wrap="square" rtlCol="0">
            <a:spAutoFit/>
          </a:bodyPr>
          <a:lstStyle/>
          <a:p>
            <a:r>
              <a:rPr lang="en-GB" sz="900" dirty="0" smtClean="0"/>
              <a:t>Coal capacity is retired and replaced by gas in the medium term</a:t>
            </a:r>
            <a:endParaRPr lang="en-GB" sz="900" dirty="0"/>
          </a:p>
        </p:txBody>
      </p:sp>
      <p:sp>
        <p:nvSpPr>
          <p:cNvPr id="12" name="Rectangle 11"/>
          <p:cNvSpPr/>
          <p:nvPr>
            <p:custDataLst>
              <p:tags r:id="rId1"/>
            </p:custDataLst>
          </p:nvPr>
        </p:nvSpPr>
        <p:spPr bwMode="auto">
          <a:xfrm>
            <a:off x="8406209" y="5471344"/>
            <a:ext cx="196850" cy="147637"/>
          </a:xfrm>
          <a:prstGeom prst="rect">
            <a:avLst/>
          </a:prstGeom>
          <a:solidFill>
            <a:srgbClr val="6BBBA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custDataLst>
              <p:tags r:id="rId2"/>
            </p:custDataLst>
          </p:nvPr>
        </p:nvSpPr>
        <p:spPr bwMode="auto">
          <a:xfrm>
            <a:off x="8406209" y="5033194"/>
            <a:ext cx="196850" cy="147637"/>
          </a:xfrm>
          <a:prstGeom prst="rect">
            <a:avLst/>
          </a:prstGeom>
          <a:solidFill>
            <a:srgbClr val="007A33"/>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custDataLst>
              <p:tags r:id="rId3"/>
            </p:custDataLst>
          </p:nvPr>
        </p:nvSpPr>
        <p:spPr bwMode="auto">
          <a:xfrm>
            <a:off x="8406209" y="3937819"/>
            <a:ext cx="196850" cy="147637"/>
          </a:xfrm>
          <a:prstGeom prst="rect">
            <a:avLst/>
          </a:prstGeom>
          <a:solidFill>
            <a:srgbClr val="A5003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custDataLst>
              <p:tags r:id="rId4"/>
            </p:custDataLst>
          </p:nvPr>
        </p:nvSpPr>
        <p:spPr bwMode="auto">
          <a:xfrm>
            <a:off x="8406209" y="5252269"/>
            <a:ext cx="196850" cy="147637"/>
          </a:xfrm>
          <a:prstGeom prst="rect">
            <a:avLst/>
          </a:prstGeom>
          <a:solidFill>
            <a:srgbClr val="658D1B"/>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custDataLst>
              <p:tags r:id="rId5"/>
            </p:custDataLst>
          </p:nvPr>
        </p:nvSpPr>
        <p:spPr bwMode="auto">
          <a:xfrm>
            <a:off x="8406209" y="4156894"/>
            <a:ext cx="196850" cy="147637"/>
          </a:xfrm>
          <a:prstGeom prst="rect">
            <a:avLst/>
          </a:prstGeom>
          <a:solidFill>
            <a:srgbClr val="0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custDataLst>
              <p:tags r:id="rId6"/>
            </p:custDataLst>
          </p:nvPr>
        </p:nvSpPr>
        <p:spPr bwMode="auto">
          <a:xfrm>
            <a:off x="8406209" y="4375969"/>
            <a:ext cx="196850" cy="147637"/>
          </a:xfrm>
          <a:prstGeom prst="rect">
            <a:avLst/>
          </a:prstGeom>
          <a:solidFill>
            <a:srgbClr val="00358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custDataLst>
              <p:tags r:id="rId7"/>
            </p:custDataLst>
          </p:nvPr>
        </p:nvSpPr>
        <p:spPr bwMode="auto">
          <a:xfrm>
            <a:off x="8406209" y="4595044"/>
            <a:ext cx="196850" cy="147637"/>
          </a:xfrm>
          <a:prstGeom prst="rect">
            <a:avLst/>
          </a:prstGeom>
          <a:solidFill>
            <a:srgbClr val="5B677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custDataLst>
              <p:tags r:id="rId8"/>
            </p:custDataLst>
          </p:nvPr>
        </p:nvSpPr>
        <p:spPr bwMode="auto">
          <a:xfrm>
            <a:off x="8406209" y="4814119"/>
            <a:ext cx="196850" cy="147637"/>
          </a:xfrm>
          <a:prstGeom prst="rect">
            <a:avLst/>
          </a:prstGeom>
          <a:solidFill>
            <a:schemeClr val="tx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custDataLst>
              <p:tags r:id="rId9"/>
            </p:custDataLst>
          </p:nvPr>
        </p:nvSpPr>
        <p:spPr bwMode="auto">
          <a:xfrm>
            <a:off x="8406209" y="5690419"/>
            <a:ext cx="196850" cy="147637"/>
          </a:xfrm>
          <a:prstGeom prst="rect">
            <a:avLst/>
          </a:prstGeom>
          <a:solidFill>
            <a:srgbClr val="F1C4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custDataLst>
              <p:tags r:id="rId10"/>
            </p:custDataLst>
          </p:nvPr>
        </p:nvSpPr>
        <p:spPr bwMode="auto">
          <a:xfrm>
            <a:off x="8406209" y="5909494"/>
            <a:ext cx="196850" cy="147637"/>
          </a:xfrm>
          <a:prstGeom prst="rect">
            <a:avLst/>
          </a:prstGeom>
          <a:solidFill>
            <a:srgbClr val="00C1D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custDataLst>
              <p:tags r:id="rId11"/>
            </p:custDataLst>
          </p:nvPr>
        </p:nvSpPr>
        <p:spPr bwMode="auto">
          <a:xfrm>
            <a:off x="8406209" y="6131045"/>
            <a:ext cx="196850" cy="147637"/>
          </a:xfrm>
          <a:prstGeom prst="rect">
            <a:avLst/>
          </a:prstGeom>
          <a:solidFill>
            <a:srgbClr val="5C068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custDataLst>
              <p:tags r:id="rId12"/>
            </p:custDataLst>
          </p:nvPr>
        </p:nvSpPr>
        <p:spPr bwMode="auto">
          <a:xfrm>
            <a:off x="8406209" y="6347644"/>
            <a:ext cx="196850" cy="147637"/>
          </a:xfrm>
          <a:prstGeom prst="rect">
            <a:avLst/>
          </a:prstGeom>
          <a:solidFill>
            <a:srgbClr val="AD1AA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
          <p:cNvSpPr>
            <a:spLocks noGrp="1"/>
          </p:cNvSpPr>
          <p:nvPr>
            <p:custDataLst>
              <p:tags r:id="rId13"/>
            </p:custDataLst>
          </p:nvPr>
        </p:nvSpPr>
        <p:spPr bwMode="auto">
          <a:xfrm>
            <a:off x="8653860" y="4152131"/>
            <a:ext cx="2460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CCFF2696-9CBF-40A2-8FAF-2CDD51ADAC39}" type="datetime'''C''''''''''oa''''''''''l'''''''''''''''''''''''">
              <a:rPr lang="en-GB" altLang="en-US" b="0"/>
              <a:pPr/>
              <a:t>Coal</a:t>
            </a:fld>
            <a:endParaRPr lang="en-GB" b="0" dirty="0">
              <a:sym typeface="+mn-lt"/>
            </a:endParaRPr>
          </a:p>
        </p:txBody>
      </p:sp>
      <p:sp>
        <p:nvSpPr>
          <p:cNvPr id="26" name="Text Placeholder 2"/>
          <p:cNvSpPr>
            <a:spLocks noGrp="1"/>
          </p:cNvSpPr>
          <p:nvPr>
            <p:custDataLst>
              <p:tags r:id="rId14"/>
            </p:custDataLst>
          </p:nvPr>
        </p:nvSpPr>
        <p:spPr bwMode="auto">
          <a:xfrm>
            <a:off x="8653859" y="6123806"/>
            <a:ext cx="93662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E37384F7-92EE-4FF4-9806-AC4DD5C1D822}" type="datetime'''Pu''m''p''''''''''e''d ''''S''''''tor''a''''''g''''''''''e'">
              <a:rPr lang="en-GB" altLang="en-US" b="0">
                <a:sym typeface="+mn-lt"/>
              </a:rPr>
              <a:pPr>
                <a:spcBef>
                  <a:spcPct val="0"/>
                </a:spcBef>
                <a:spcAft>
                  <a:spcPct val="0"/>
                </a:spcAft>
              </a:pPr>
              <a:t>Pumped Storage</a:t>
            </a:fld>
            <a:endParaRPr lang="en-GB" b="0" dirty="0">
              <a:sym typeface="+mn-lt"/>
            </a:endParaRPr>
          </a:p>
        </p:txBody>
      </p:sp>
      <p:sp>
        <p:nvSpPr>
          <p:cNvPr id="27" name="Text Placeholder 2"/>
          <p:cNvSpPr>
            <a:spLocks noGrp="1"/>
          </p:cNvSpPr>
          <p:nvPr>
            <p:custDataLst>
              <p:tags r:id="rId15"/>
            </p:custDataLst>
          </p:nvPr>
        </p:nvSpPr>
        <p:spPr bwMode="auto">
          <a:xfrm>
            <a:off x="8653858" y="3933056"/>
            <a:ext cx="439738"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E2C7AF59-A710-40CD-8FFD-693F9607A9DD}" type="datetime'N''u''''''''''''cle''''''''''a''r'''''''''''''">
              <a:rPr lang="en-GB" altLang="en-US" b="0"/>
              <a:pPr/>
              <a:t>Nuclear</a:t>
            </a:fld>
            <a:endParaRPr lang="en-GB" b="0" dirty="0">
              <a:sym typeface="+mn-lt"/>
            </a:endParaRPr>
          </a:p>
        </p:txBody>
      </p:sp>
      <p:sp>
        <p:nvSpPr>
          <p:cNvPr id="28" name="Text Placeholder 2"/>
          <p:cNvSpPr>
            <a:spLocks noGrp="1"/>
          </p:cNvSpPr>
          <p:nvPr>
            <p:custDataLst>
              <p:tags r:id="rId16"/>
            </p:custDataLst>
          </p:nvPr>
        </p:nvSpPr>
        <p:spPr bwMode="auto">
          <a:xfrm>
            <a:off x="8653859" y="5466581"/>
            <a:ext cx="8302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6012000D-8E32-4855-9540-E7571DFADA5C}" type="datetime'W''''''''i''''n''''''d'''' ''O''ff''''''''sho''''r''e'''''''">
              <a:rPr lang="en-GB" altLang="en-US" b="0">
                <a:sym typeface="+mn-lt"/>
              </a:rPr>
              <a:pPr>
                <a:spcBef>
                  <a:spcPct val="0"/>
                </a:spcBef>
                <a:spcAft>
                  <a:spcPct val="0"/>
                </a:spcAft>
              </a:pPr>
              <a:t>Wind Offshore</a:t>
            </a:fld>
            <a:endParaRPr lang="en-GB" b="0" dirty="0">
              <a:sym typeface="+mn-lt"/>
            </a:endParaRPr>
          </a:p>
        </p:txBody>
      </p:sp>
      <p:sp>
        <p:nvSpPr>
          <p:cNvPr id="29" name="Text Placeholder 2"/>
          <p:cNvSpPr>
            <a:spLocks noGrp="1"/>
          </p:cNvSpPr>
          <p:nvPr>
            <p:custDataLst>
              <p:tags r:id="rId17"/>
            </p:custDataLst>
          </p:nvPr>
        </p:nvSpPr>
        <p:spPr bwMode="auto">
          <a:xfrm>
            <a:off x="8653859" y="4371206"/>
            <a:ext cx="2095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352DB1A3-39ED-4256-BB3E-96078330A207}" type="datetime'''''''''''''''''''''''''''''''''''''''''G''''''''a''s'''''">
              <a:rPr lang="en-GB" altLang="en-US" b="0">
                <a:sym typeface="+mn-lt"/>
              </a:rPr>
              <a:pPr>
                <a:spcBef>
                  <a:spcPct val="0"/>
                </a:spcBef>
                <a:spcAft>
                  <a:spcPct val="0"/>
                </a:spcAft>
              </a:pPr>
              <a:t>Gas</a:t>
            </a:fld>
            <a:endParaRPr lang="en-GB" b="0" dirty="0">
              <a:sym typeface="+mn-lt"/>
            </a:endParaRPr>
          </a:p>
        </p:txBody>
      </p:sp>
      <p:sp>
        <p:nvSpPr>
          <p:cNvPr id="30" name="Text Placeholder 2"/>
          <p:cNvSpPr>
            <a:spLocks noGrp="1"/>
          </p:cNvSpPr>
          <p:nvPr>
            <p:custDataLst>
              <p:tags r:id="rId18"/>
            </p:custDataLst>
          </p:nvPr>
        </p:nvSpPr>
        <p:spPr bwMode="auto">
          <a:xfrm>
            <a:off x="8653859" y="4590281"/>
            <a:ext cx="1555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9582461A-6840-4CC8-B2AF-1077F3EDF810}" type="datetime'''''''''''''O''''''''''''''''''''''''il'''''">
              <a:rPr lang="en-GB" altLang="en-US" b="0"/>
              <a:pPr/>
              <a:t>Oil</a:t>
            </a:fld>
            <a:endParaRPr lang="en-GB" b="0" dirty="0">
              <a:sym typeface="+mn-lt"/>
            </a:endParaRPr>
          </a:p>
        </p:txBody>
      </p:sp>
      <p:sp>
        <p:nvSpPr>
          <p:cNvPr id="31" name="Text Placeholder 2"/>
          <p:cNvSpPr>
            <a:spLocks noGrp="1"/>
          </p:cNvSpPr>
          <p:nvPr>
            <p:custDataLst>
              <p:tags r:id="rId19"/>
            </p:custDataLst>
          </p:nvPr>
        </p:nvSpPr>
        <p:spPr bwMode="auto">
          <a:xfrm>
            <a:off x="8653859" y="4809356"/>
            <a:ext cx="346075"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3BF11509-0650-447C-9CE7-B2CDA61F8275}" type="datetime'''H''''y''''''''''dr''''''''''''''''''''''''''''o'''''''''">
              <a:rPr lang="en-GB" altLang="en-US" b="0"/>
              <a:pPr/>
              <a:t>Hydro</a:t>
            </a:fld>
            <a:endParaRPr lang="en-GB" b="0" dirty="0">
              <a:sym typeface="+mn-lt"/>
            </a:endParaRPr>
          </a:p>
        </p:txBody>
      </p:sp>
      <p:sp>
        <p:nvSpPr>
          <p:cNvPr id="32" name="Text Placeholder 2"/>
          <p:cNvSpPr>
            <a:spLocks noGrp="1"/>
          </p:cNvSpPr>
          <p:nvPr>
            <p:custDataLst>
              <p:tags r:id="rId20"/>
            </p:custDataLst>
          </p:nvPr>
        </p:nvSpPr>
        <p:spPr bwMode="auto">
          <a:xfrm>
            <a:off x="8653859" y="5028431"/>
            <a:ext cx="110331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E06BDF19-751B-4487-BD56-B02F0A7FA8AD}" type="datetime'Bio''''''''m''as''''''''s'' an''''''d Wa''''''''''''st''e'">
              <a:rPr lang="en-GB" altLang="en-US" b="0">
                <a:sym typeface="+mn-lt"/>
              </a:rPr>
              <a:pPr>
                <a:spcBef>
                  <a:spcPct val="0"/>
                </a:spcBef>
                <a:spcAft>
                  <a:spcPct val="0"/>
                </a:spcAft>
              </a:pPr>
              <a:t>Biomass and Waste</a:t>
            </a:fld>
            <a:endParaRPr lang="en-GB" b="0" dirty="0">
              <a:sym typeface="+mn-lt"/>
            </a:endParaRPr>
          </a:p>
        </p:txBody>
      </p:sp>
      <p:sp>
        <p:nvSpPr>
          <p:cNvPr id="33" name="Text Placeholder 2"/>
          <p:cNvSpPr>
            <a:spLocks noGrp="1"/>
          </p:cNvSpPr>
          <p:nvPr>
            <p:custDataLst>
              <p:tags r:id="rId21"/>
            </p:custDataLst>
          </p:nvPr>
        </p:nvSpPr>
        <p:spPr bwMode="auto">
          <a:xfrm>
            <a:off x="8653859" y="5247506"/>
            <a:ext cx="8175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D2A5D9F6-F94E-4303-A8F5-D3E1CB4B1E17}" type="datetime'Wi''''''''n''''''''d ''''''''O''n''s''''h''''''o''''''re'''">
              <a:rPr lang="en-GB" altLang="en-US" b="0">
                <a:sym typeface="+mn-lt"/>
              </a:rPr>
              <a:pPr>
                <a:spcBef>
                  <a:spcPct val="0"/>
                </a:spcBef>
                <a:spcAft>
                  <a:spcPct val="0"/>
                </a:spcAft>
              </a:pPr>
              <a:t>Wind Onshore</a:t>
            </a:fld>
            <a:endParaRPr lang="en-GB" b="0" dirty="0">
              <a:sym typeface="+mn-lt"/>
            </a:endParaRPr>
          </a:p>
        </p:txBody>
      </p:sp>
      <p:sp>
        <p:nvSpPr>
          <p:cNvPr id="34" name="Text Placeholder 2"/>
          <p:cNvSpPr>
            <a:spLocks noGrp="1"/>
          </p:cNvSpPr>
          <p:nvPr>
            <p:custDataLst>
              <p:tags r:id="rId22"/>
            </p:custDataLst>
          </p:nvPr>
        </p:nvSpPr>
        <p:spPr bwMode="auto">
          <a:xfrm>
            <a:off x="8653859" y="5685656"/>
            <a:ext cx="2841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2EED98EF-8429-4377-8D59-1D29AF3C47DA}" type="datetime'''''''''''So''l''''''''''a''''''''r'''''''''''''''''''''''''''">
              <a:rPr lang="en-GB" altLang="en-US" b="0">
                <a:sym typeface="+mn-lt"/>
              </a:rPr>
              <a:pPr>
                <a:spcBef>
                  <a:spcPct val="0"/>
                </a:spcBef>
                <a:spcAft>
                  <a:spcPct val="0"/>
                </a:spcAft>
              </a:pPr>
              <a:t>Solar</a:t>
            </a:fld>
            <a:endParaRPr lang="en-GB" b="0" dirty="0">
              <a:sym typeface="+mn-lt"/>
            </a:endParaRPr>
          </a:p>
        </p:txBody>
      </p:sp>
      <p:sp>
        <p:nvSpPr>
          <p:cNvPr id="35" name="Text Placeholder 2"/>
          <p:cNvSpPr>
            <a:spLocks noGrp="1"/>
          </p:cNvSpPr>
          <p:nvPr>
            <p:custDataLst>
              <p:tags r:id="rId23"/>
            </p:custDataLst>
          </p:nvPr>
        </p:nvSpPr>
        <p:spPr bwMode="auto">
          <a:xfrm>
            <a:off x="8653859" y="5904731"/>
            <a:ext cx="104616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FF8FD0C8-315E-414D-84A0-584A60627C70}" type="datetime'Oth''''''er R''e''''''ne''w''a''''''''''''b''le''s'''''''''">
              <a:rPr lang="en-GB" altLang="en-US" b="0">
                <a:sym typeface="+mn-lt"/>
              </a:rPr>
              <a:pPr>
                <a:spcBef>
                  <a:spcPct val="0"/>
                </a:spcBef>
                <a:spcAft>
                  <a:spcPct val="0"/>
                </a:spcAft>
              </a:pPr>
              <a:t>Other Renewables</a:t>
            </a:fld>
            <a:endParaRPr lang="en-GB" b="0" dirty="0">
              <a:sym typeface="+mn-lt"/>
            </a:endParaRPr>
          </a:p>
        </p:txBody>
      </p:sp>
      <p:sp>
        <p:nvSpPr>
          <p:cNvPr id="36" name="Text Placeholder 2"/>
          <p:cNvSpPr>
            <a:spLocks noGrp="1"/>
          </p:cNvSpPr>
          <p:nvPr>
            <p:custDataLst>
              <p:tags r:id="rId24"/>
            </p:custDataLst>
          </p:nvPr>
        </p:nvSpPr>
        <p:spPr bwMode="auto">
          <a:xfrm>
            <a:off x="8653859" y="6342881"/>
            <a:ext cx="88265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b="1" i="0" kern="1200" baseline="0">
                <a:solidFill>
                  <a:schemeClr val="tx1"/>
                </a:solidFill>
                <a:latin typeface="+mn-lt"/>
                <a:ea typeface="+mn-ea"/>
                <a:cs typeface="+mn-cs"/>
              </a:defRPr>
            </a:lvl1pPr>
            <a:lvl2pPr marL="177800" indent="-177800" algn="l" defTabSz="914400" rtl="0" eaLnBrk="1" latinLnBrk="0" hangingPunct="1">
              <a:spcBef>
                <a:spcPts val="0"/>
              </a:spcBef>
              <a:spcAft>
                <a:spcPts val="0"/>
              </a:spcAft>
              <a:buClr>
                <a:schemeClr val="accent6"/>
              </a:buClr>
              <a:buSzPct val="75000"/>
              <a:buFontTx/>
              <a:buNone/>
              <a:defRPr sz="1100" kern="1200" baseline="0">
                <a:solidFill>
                  <a:schemeClr val="tx1"/>
                </a:solidFill>
                <a:latin typeface="+mn-lt"/>
                <a:ea typeface="+mn-ea"/>
                <a:cs typeface="+mn-cs"/>
              </a:defRPr>
            </a:lvl2pPr>
            <a:lvl3pPr marL="355600" indent="-177800" algn="l" defTabSz="914400" rtl="0" eaLnBrk="1" latinLnBrk="0" hangingPunct="1">
              <a:spcBef>
                <a:spcPts val="0"/>
              </a:spcBef>
              <a:spcAft>
                <a:spcPts val="0"/>
              </a:spcAft>
              <a:buSzPct val="110000"/>
              <a:buFontTx/>
              <a:buBlip>
                <a:blip r:embed="rId30"/>
              </a:buBlip>
              <a:defRPr sz="1100" kern="1200" baseline="0">
                <a:solidFill>
                  <a:schemeClr val="tx1"/>
                </a:solidFill>
                <a:latin typeface="+mn-lt"/>
                <a:ea typeface="+mn-ea"/>
                <a:cs typeface="+mn-cs"/>
              </a:defRPr>
            </a:lvl3pPr>
            <a:lvl4pPr marL="541338" indent="-179388"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4pPr>
            <a:lvl5pPr marL="719138" indent="-177800" algn="l" defTabSz="914400" rtl="0" eaLnBrk="1" latinLnBrk="0" hangingPunct="1">
              <a:spcBef>
                <a:spcPts val="0"/>
              </a:spcBef>
              <a:spcAft>
                <a:spcPts val="0"/>
              </a:spcAft>
              <a:buFont typeface="Arial" panose="020B0604020202020204" pitchFamily="34" charset="0"/>
              <a:buChar char="»"/>
              <a:defRPr sz="1100" kern="1200" baseline="0">
                <a:solidFill>
                  <a:schemeClr val="tx1"/>
                </a:solidFill>
                <a:latin typeface="+mn-lt"/>
                <a:ea typeface="+mn-ea"/>
                <a:cs typeface="+mn-cs"/>
              </a:defRPr>
            </a:lvl5pPr>
            <a:lvl6pPr marL="8969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795463"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ct val="0"/>
              </a:spcAft>
            </a:pPr>
            <a:fld id="{A04618A7-AFEE-46AE-B65F-BFDCAA7D15AA}" type="datetime'''''B''''at''''t''''e''r''y St''''o''''''r''a''g''e'''''''">
              <a:rPr lang="en-GB" altLang="en-US" b="0">
                <a:sym typeface="+mn-lt"/>
              </a:rPr>
              <a:pPr>
                <a:spcBef>
                  <a:spcPct val="0"/>
                </a:spcBef>
                <a:spcAft>
                  <a:spcPct val="0"/>
                </a:spcAft>
              </a:pPr>
              <a:t>Battery Storage</a:t>
            </a:fld>
            <a:endParaRPr lang="en-GB" b="0" dirty="0">
              <a:sym typeface="+mn-lt"/>
            </a:endParaRPr>
          </a:p>
        </p:txBody>
      </p:sp>
    </p:spTree>
    <p:extLst>
      <p:ext uri="{BB962C8B-B14F-4D97-AF65-F5344CB8AC3E}">
        <p14:creationId xmlns:p14="http://schemas.microsoft.com/office/powerpoint/2010/main" val="2677774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359999" y="1124744"/>
            <a:ext cx="9342354" cy="5472608"/>
          </a:xfrm>
        </p:spPr>
        <p:txBody>
          <a:bodyPr/>
          <a:lstStyle/>
          <a:p>
            <a:r>
              <a:rPr lang="en-GB" sz="1100" dirty="0"/>
              <a:t>In the transition towards the 2050 objectives set out in the Paris Agreement, stricter emissions standards and emissions targets have been adopted across Europe and coal generation is being phased out in a number of European </a:t>
            </a:r>
            <a:r>
              <a:rPr lang="en-GB" sz="1100" dirty="0" smtClean="0"/>
              <a:t>countries</a:t>
            </a:r>
          </a:p>
          <a:p>
            <a:r>
              <a:rPr lang="en-GB" sz="1100" dirty="0" smtClean="0"/>
              <a:t>In the context of the definition of Bulgaria’s National Energy and Climate Plan for Bulgaria, we have undertaken a qualitative and quantitative assessment </a:t>
            </a:r>
            <a:r>
              <a:rPr lang="en-GB" sz="1100" dirty="0"/>
              <a:t>of an accelerated use of gas in the place of coal as a source of power generation in </a:t>
            </a:r>
            <a:r>
              <a:rPr lang="en-GB" sz="1100" dirty="0" smtClean="0"/>
              <a:t>Bulgaria. Our analysis shows that there are significant benefits associated with an early conversion to gas, and a number of risks associated with the absence of such conversion</a:t>
            </a:r>
          </a:p>
          <a:p>
            <a:endParaRPr lang="en-GB" sz="1100" dirty="0" smtClean="0"/>
          </a:p>
          <a:p>
            <a:pPr marL="0" indent="0">
              <a:buNone/>
            </a:pPr>
            <a:endParaRPr lang="en-GB" sz="11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Drawing </a:t>
            </a:r>
            <a:r>
              <a:rPr lang="en-GB" sz="1100" dirty="0"/>
              <a:t>on the lessons highlighted in the country </a:t>
            </a:r>
            <a:r>
              <a:rPr lang="en-GB" sz="1100" dirty="0" smtClean="0"/>
              <a:t>analogues, delivering a </a:t>
            </a:r>
            <a:r>
              <a:rPr lang="en-GB" sz="1100" dirty="0"/>
              <a:t>successful transition from coal to gas </a:t>
            </a:r>
            <a:r>
              <a:rPr lang="en-GB" sz="1100" dirty="0" smtClean="0"/>
              <a:t>requires a strong </a:t>
            </a:r>
            <a:r>
              <a:rPr lang="en-GB" sz="1100" b="1" dirty="0" smtClean="0"/>
              <a:t>political commitment</a:t>
            </a:r>
            <a:r>
              <a:rPr lang="en-GB" sz="1100" dirty="0" smtClean="0"/>
              <a:t>, the </a:t>
            </a:r>
            <a:r>
              <a:rPr lang="en-GB" sz="1100" b="1" dirty="0" smtClean="0"/>
              <a:t>involvement</a:t>
            </a:r>
            <a:r>
              <a:rPr lang="en-GB" sz="1100" dirty="0" smtClean="0"/>
              <a:t> of the industry, unions and local authorities, </a:t>
            </a:r>
            <a:r>
              <a:rPr lang="en-US" sz="1100" dirty="0" smtClean="0"/>
              <a:t>a comprehensive </a:t>
            </a:r>
            <a:r>
              <a:rPr lang="en-US" sz="1100" b="1" dirty="0" smtClean="0"/>
              <a:t>support package </a:t>
            </a:r>
            <a:r>
              <a:rPr lang="en-US" sz="1100" dirty="0" smtClean="0"/>
              <a:t>and a consistent </a:t>
            </a:r>
            <a:r>
              <a:rPr lang="en-US" sz="1100" b="1" dirty="0" smtClean="0"/>
              <a:t>framework of energy policies</a:t>
            </a:r>
            <a:endParaRPr lang="en-GB" sz="1100" b="1" dirty="0" smtClean="0"/>
          </a:p>
          <a:p>
            <a:pPr marL="0" indent="0">
              <a:buNone/>
            </a:pPr>
            <a:endParaRPr lang="en-US" dirty="0" smtClean="0">
              <a:solidFill>
                <a:srgbClr val="FF0000"/>
              </a:solidFill>
            </a:endParaRPr>
          </a:p>
        </p:txBody>
      </p:sp>
      <p:sp>
        <p:nvSpPr>
          <p:cNvPr id="4" name="Content Placeholder 2"/>
          <p:cNvSpPr txBox="1">
            <a:spLocks/>
          </p:cNvSpPr>
          <p:nvPr/>
        </p:nvSpPr>
        <p:spPr>
          <a:xfrm>
            <a:off x="1205409" y="2120411"/>
            <a:ext cx="8392675" cy="1416851"/>
          </a:xfrm>
          <a:prstGeom prst="rect">
            <a:avLst/>
          </a:prstGeom>
        </p:spPr>
        <p:style>
          <a:lnRef idx="1">
            <a:schemeClr val="accent3"/>
          </a:lnRef>
          <a:fillRef idx="2">
            <a:schemeClr val="accent3"/>
          </a:fillRef>
          <a:effectRef idx="1">
            <a:schemeClr val="accent3"/>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GB" sz="1100" dirty="0"/>
              <a:t>Total net benefits amount to </a:t>
            </a:r>
            <a:r>
              <a:rPr lang="en-GB" sz="1100" dirty="0" smtClean="0"/>
              <a:t>around </a:t>
            </a:r>
            <a:r>
              <a:rPr lang="en-GB" sz="1100" b="1" dirty="0" smtClean="0"/>
              <a:t>€</a:t>
            </a:r>
            <a:r>
              <a:rPr lang="en-GB" sz="1100" b="1" dirty="0"/>
              <a:t>2.4bn </a:t>
            </a:r>
            <a:r>
              <a:rPr lang="en-GB" sz="1100" dirty="0"/>
              <a:t>over </a:t>
            </a:r>
            <a:r>
              <a:rPr lang="en-GB" sz="1100" dirty="0" smtClean="0"/>
              <a:t>2025 – 2050. Benefits include:   </a:t>
            </a:r>
            <a:endParaRPr lang="en-GB" sz="1100" dirty="0"/>
          </a:p>
          <a:p>
            <a:pPr lvl="1"/>
            <a:r>
              <a:rPr lang="en-GB" sz="1100" dirty="0" smtClean="0"/>
              <a:t>A </a:t>
            </a:r>
            <a:r>
              <a:rPr lang="en-GB" sz="1100" b="1" dirty="0"/>
              <a:t>reduction in CO2 emissions </a:t>
            </a:r>
            <a:r>
              <a:rPr lang="en-GB" sz="1100" dirty="0"/>
              <a:t>of 46 million </a:t>
            </a:r>
            <a:r>
              <a:rPr lang="en-GB" sz="1100" dirty="0" smtClean="0"/>
              <a:t>tonnes, associated with </a:t>
            </a:r>
            <a:r>
              <a:rPr lang="en-GB" sz="1100" b="1" dirty="0" smtClean="0"/>
              <a:t>lower costs </a:t>
            </a:r>
            <a:r>
              <a:rPr lang="en-GB" sz="1100" dirty="0"/>
              <a:t>(EUA and net social cost of carbon) </a:t>
            </a:r>
            <a:endParaRPr lang="en-GB" sz="1100" dirty="0" smtClean="0"/>
          </a:p>
          <a:p>
            <a:pPr lvl="1"/>
            <a:r>
              <a:rPr lang="en-GB" sz="1100" dirty="0" smtClean="0"/>
              <a:t>The </a:t>
            </a:r>
            <a:r>
              <a:rPr lang="en-GB" sz="1100" b="1" dirty="0"/>
              <a:t>avoidance of significant health costs </a:t>
            </a:r>
            <a:r>
              <a:rPr lang="en-GB" sz="1100" dirty="0"/>
              <a:t>associated with pollution from coal power plants</a:t>
            </a:r>
          </a:p>
          <a:p>
            <a:pPr lvl="1"/>
            <a:r>
              <a:rPr lang="en-GB" sz="1100" dirty="0"/>
              <a:t>Avoided </a:t>
            </a:r>
            <a:r>
              <a:rPr lang="en-GB" sz="1100" b="1" dirty="0"/>
              <a:t>CAPEX</a:t>
            </a:r>
            <a:r>
              <a:rPr lang="en-GB" sz="1100" dirty="0"/>
              <a:t> for the compliance of coal power plants with the UE IED and lower </a:t>
            </a:r>
            <a:r>
              <a:rPr lang="en-GB" sz="1100" b="1" dirty="0"/>
              <a:t>fixed costs </a:t>
            </a:r>
            <a:r>
              <a:rPr lang="en-GB" sz="1100" dirty="0"/>
              <a:t>of gas power </a:t>
            </a:r>
            <a:r>
              <a:rPr lang="en-GB" sz="1100" dirty="0" smtClean="0"/>
              <a:t>stations </a:t>
            </a:r>
            <a:endParaRPr lang="en-GB" sz="1100" dirty="0"/>
          </a:p>
          <a:p>
            <a:r>
              <a:rPr lang="en-GB" sz="1100" dirty="0" smtClean="0"/>
              <a:t>Additionally</a:t>
            </a:r>
            <a:r>
              <a:rPr lang="en-GB" sz="1100" dirty="0"/>
              <a:t>, an accelerated coal-to-gas conversion facilitates the </a:t>
            </a:r>
            <a:r>
              <a:rPr lang="en-GB" sz="1100" b="1" dirty="0"/>
              <a:t>deployment of renewables </a:t>
            </a:r>
            <a:r>
              <a:rPr lang="en-GB" sz="1100" dirty="0"/>
              <a:t>on the system due </a:t>
            </a:r>
            <a:r>
              <a:rPr lang="en-GB" sz="1100" dirty="0" smtClean="0"/>
              <a:t>to the high flexibility of gas</a:t>
            </a:r>
            <a:r>
              <a:rPr lang="en-GB" sz="1100" dirty="0"/>
              <a:t> </a:t>
            </a:r>
            <a:r>
              <a:rPr lang="en-GB" sz="1100" dirty="0" smtClean="0"/>
              <a:t>generation</a:t>
            </a:r>
            <a:endParaRPr lang="en-GB" sz="1100" dirty="0"/>
          </a:p>
        </p:txBody>
      </p:sp>
      <p:sp>
        <p:nvSpPr>
          <p:cNvPr id="5" name="Content Placeholder 2"/>
          <p:cNvSpPr txBox="1">
            <a:spLocks/>
          </p:cNvSpPr>
          <p:nvPr/>
        </p:nvSpPr>
        <p:spPr>
          <a:xfrm>
            <a:off x="1205409" y="3730393"/>
            <a:ext cx="8392676" cy="1354791"/>
          </a:xfrm>
          <a:prstGeom prst="rect">
            <a:avLst/>
          </a:prstGeom>
        </p:spPr>
        <p:style>
          <a:lnRef idx="1">
            <a:schemeClr val="accent3"/>
          </a:lnRef>
          <a:fillRef idx="2">
            <a:schemeClr val="accent3"/>
          </a:fillRef>
          <a:effectRef idx="1">
            <a:schemeClr val="accent3"/>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bg2"/>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bg2"/>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bg2"/>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bg2"/>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tx1"/>
                </a:solidFill>
                <a:latin typeface="+mn-lt"/>
                <a:ea typeface="+mn-ea"/>
                <a:cs typeface="+mn-cs"/>
              </a:defRPr>
            </a:lvl9pPr>
          </a:lstStyle>
          <a:p>
            <a:r>
              <a:rPr lang="en-GB" sz="1100" dirty="0"/>
              <a:t>Our quantitative analysis shows that costs would be higher </a:t>
            </a:r>
            <a:r>
              <a:rPr lang="en-GB" sz="1100" dirty="0" smtClean="0"/>
              <a:t>in the absence of an accelerated </a:t>
            </a:r>
            <a:r>
              <a:rPr lang="en-GB" sz="1100" dirty="0"/>
              <a:t>coal-to-gas </a:t>
            </a:r>
            <a:r>
              <a:rPr lang="en-GB" sz="1100" dirty="0" smtClean="0"/>
              <a:t>switching</a:t>
            </a:r>
          </a:p>
          <a:p>
            <a:r>
              <a:rPr lang="en-GB" sz="1100" dirty="0"/>
              <a:t>N</a:t>
            </a:r>
            <a:r>
              <a:rPr lang="en-GB" sz="1100" dirty="0" smtClean="0"/>
              <a:t>one </a:t>
            </a:r>
            <a:r>
              <a:rPr lang="en-GB" sz="1100" dirty="0"/>
              <a:t>of Bulgaria’s coal power plants are currently compliant with </a:t>
            </a:r>
            <a:r>
              <a:rPr lang="en-GB" sz="1100" dirty="0" smtClean="0"/>
              <a:t>EU emissions norms: </a:t>
            </a:r>
            <a:r>
              <a:rPr lang="en-GB" sz="1100" dirty="0"/>
              <a:t>they </a:t>
            </a:r>
            <a:r>
              <a:rPr lang="en-GB" sz="1100" dirty="0" smtClean="0"/>
              <a:t>are relying on significant investments, a derogation </a:t>
            </a:r>
            <a:r>
              <a:rPr lang="en-GB" sz="1100" dirty="0"/>
              <a:t>or </a:t>
            </a:r>
            <a:r>
              <a:rPr lang="en-GB" sz="1100" dirty="0" smtClean="0"/>
              <a:t>a fuel switch to continue operating and may be required to close in 2021. Additionally, the </a:t>
            </a:r>
            <a:r>
              <a:rPr lang="en-GB" sz="1100" dirty="0"/>
              <a:t>continued </a:t>
            </a:r>
            <a:r>
              <a:rPr lang="en-GB" sz="1100" dirty="0" smtClean="0"/>
              <a:t>use of coal </a:t>
            </a:r>
            <a:r>
              <a:rPr lang="en-GB" sz="1100" dirty="0"/>
              <a:t>without a degree of gas conversion would delay the achievement of Bulgaria’s decarbonisation objectives. As the decarbonisation agenda becomes more pressing, enforcement actions may </a:t>
            </a:r>
            <a:r>
              <a:rPr lang="en-GB" sz="1100" dirty="0" smtClean="0"/>
              <a:t>be </a:t>
            </a:r>
            <a:r>
              <a:rPr lang="en-GB" sz="1100" dirty="0"/>
              <a:t>taken at the EU level to drive policy changes</a:t>
            </a:r>
          </a:p>
          <a:p>
            <a:r>
              <a:rPr lang="en-GB" sz="1100" dirty="0" smtClean="0"/>
              <a:t>Due to relatively low levels of domestic </a:t>
            </a:r>
            <a:r>
              <a:rPr lang="en-GB" sz="1100" dirty="0"/>
              <a:t>gas </a:t>
            </a:r>
            <a:r>
              <a:rPr lang="en-GB" sz="1100" dirty="0" smtClean="0"/>
              <a:t>demand, Bulgaria </a:t>
            </a:r>
            <a:r>
              <a:rPr lang="en-GB" sz="1100" dirty="0"/>
              <a:t>may find it challenging to </a:t>
            </a:r>
            <a:r>
              <a:rPr lang="en-GB" sz="1100" dirty="0" smtClean="0"/>
              <a:t>strengthen its position as a regional </a:t>
            </a:r>
            <a:r>
              <a:rPr lang="en-GB" sz="1100" dirty="0"/>
              <a:t>gas hub without </a:t>
            </a:r>
            <a:r>
              <a:rPr lang="en-GB" sz="1100" dirty="0" smtClean="0"/>
              <a:t>an increase in domestic </a:t>
            </a:r>
            <a:r>
              <a:rPr lang="en-GB" sz="1100" dirty="0"/>
              <a:t>gas demand from power generation</a:t>
            </a:r>
          </a:p>
        </p:txBody>
      </p:sp>
      <p:sp>
        <p:nvSpPr>
          <p:cNvPr id="6" name="Rectangle 5"/>
          <p:cNvSpPr/>
          <p:nvPr/>
        </p:nvSpPr>
        <p:spPr>
          <a:xfrm>
            <a:off x="298270" y="2120411"/>
            <a:ext cx="907139" cy="141685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dirty="0" smtClean="0"/>
              <a:t>Benefits of an accelerated conversion</a:t>
            </a:r>
            <a:endParaRPr lang="en-GB" sz="1100" dirty="0"/>
          </a:p>
        </p:txBody>
      </p:sp>
      <p:sp>
        <p:nvSpPr>
          <p:cNvPr id="7" name="Rectangle 6"/>
          <p:cNvSpPr/>
          <p:nvPr/>
        </p:nvSpPr>
        <p:spPr>
          <a:xfrm>
            <a:off x="298270" y="3730393"/>
            <a:ext cx="907137" cy="135479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100" dirty="0" smtClean="0"/>
              <a:t>Risks of status quo</a:t>
            </a:r>
            <a:endParaRPr lang="en-GB" sz="1100" dirty="0"/>
          </a:p>
        </p:txBody>
      </p:sp>
      <p:sp>
        <p:nvSpPr>
          <p:cNvPr id="8" name="Content Placeholder 2"/>
          <p:cNvSpPr txBox="1">
            <a:spLocks/>
          </p:cNvSpPr>
          <p:nvPr/>
        </p:nvSpPr>
        <p:spPr>
          <a:xfrm>
            <a:off x="284859" y="5949280"/>
            <a:ext cx="9313225" cy="432048"/>
          </a:xfrm>
          <a:prstGeom prst="rect">
            <a:avLst/>
          </a:prstGeom>
        </p:spPr>
        <p:style>
          <a:lnRef idx="2">
            <a:schemeClr val="accent2"/>
          </a:lnRef>
          <a:fillRef idx="1">
            <a:schemeClr val="lt1"/>
          </a:fillRef>
          <a:effectRef idx="0">
            <a:schemeClr val="accent2"/>
          </a:effectRef>
          <a:fontRef idx="minor">
            <a:schemeClr val="dk1"/>
          </a:fontRef>
        </p:style>
        <p:txBody>
          <a:bodyPr vert="horz" lIns="72000" tIns="72000" rIns="72000" bIns="72000" rtlCol="0" anchor="t" anchorCtr="0">
            <a:noAutofit/>
          </a:bodyPr>
          <a:lstStyle>
            <a:lvl1pPr marL="270000" indent="-270000" algn="l" defTabSz="914400" rtl="0" eaLnBrk="1" latinLnBrk="0" hangingPunct="1">
              <a:lnSpc>
                <a:spcPct val="90000"/>
              </a:lnSpc>
              <a:spcBef>
                <a:spcPts val="600"/>
              </a:spcBef>
              <a:spcAft>
                <a:spcPts val="0"/>
              </a:spcAft>
              <a:buFontTx/>
              <a:buBlip>
                <a:blip r:embed="rId2"/>
              </a:buBlip>
              <a:defRPr sz="1200" b="0" i="0" kern="1200" baseline="0">
                <a:solidFill>
                  <a:schemeClr val="bg2"/>
                </a:solidFill>
                <a:latin typeface="+mn-lt"/>
                <a:ea typeface="+mn-ea"/>
                <a:cs typeface="+mn-cs"/>
              </a:defRPr>
            </a:lvl1pPr>
            <a:lvl2pPr marL="540000" indent="-180000" algn="l" defTabSz="914400" rtl="0" eaLnBrk="1" latinLnBrk="0" hangingPunct="1">
              <a:lnSpc>
                <a:spcPct val="90000"/>
              </a:lnSpc>
              <a:spcBef>
                <a:spcPts val="400"/>
              </a:spcBef>
              <a:spcAft>
                <a:spcPts val="0"/>
              </a:spcAft>
              <a:buClr>
                <a:schemeClr val="accent6"/>
              </a:buClr>
              <a:buSzPct val="100000"/>
              <a:buFont typeface="Calibri" panose="020F0502020204030204" pitchFamily="34" charset="0"/>
              <a:buChar char="–"/>
              <a:defRPr sz="1200" kern="1200" baseline="0">
                <a:solidFill>
                  <a:schemeClr val="dk1"/>
                </a:solidFill>
                <a:latin typeface="+mn-lt"/>
                <a:ea typeface="+mn-ea"/>
                <a:cs typeface="+mn-cs"/>
              </a:defRPr>
            </a:lvl2pPr>
            <a:lvl3pPr marL="810000" indent="-180000" algn="l" defTabSz="914400" rtl="0" eaLnBrk="1" latinLnBrk="0" hangingPunct="1">
              <a:lnSpc>
                <a:spcPct val="90000"/>
              </a:lnSpc>
              <a:spcBef>
                <a:spcPts val="400"/>
              </a:spcBef>
              <a:spcAft>
                <a:spcPts val="0"/>
              </a:spcAft>
              <a:buSzPct val="100000"/>
              <a:buFont typeface="Calibri" panose="020F0502020204030204" pitchFamily="34" charset="0"/>
              <a:buChar char="‐"/>
              <a:defRPr sz="1200" kern="1200" baseline="0">
                <a:solidFill>
                  <a:schemeClr val="dk1"/>
                </a:solidFill>
                <a:latin typeface="+mn-lt"/>
                <a:ea typeface="+mn-ea"/>
                <a:cs typeface="+mn-cs"/>
              </a:defRPr>
            </a:lvl3pPr>
            <a:lvl4pPr marL="117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dk1"/>
                </a:solidFill>
                <a:latin typeface="+mn-lt"/>
                <a:ea typeface="+mn-ea"/>
                <a:cs typeface="+mn-cs"/>
              </a:defRPr>
            </a:lvl4pPr>
            <a:lvl5pPr marL="1530000" indent="-180000" algn="l" defTabSz="914400" rtl="0" eaLnBrk="1" latinLnBrk="0" hangingPunct="1">
              <a:lnSpc>
                <a:spcPct val="90000"/>
              </a:lnSpc>
              <a:spcBef>
                <a:spcPts val="400"/>
              </a:spcBef>
              <a:spcAft>
                <a:spcPts val="0"/>
              </a:spcAft>
              <a:buFont typeface="Calibri" panose="020F0502020204030204" pitchFamily="34" charset="0"/>
              <a:buChar char="◦"/>
              <a:defRPr sz="1200" kern="1200" baseline="0">
                <a:solidFill>
                  <a:schemeClr val="dk1"/>
                </a:solidFill>
                <a:latin typeface="+mn-lt"/>
                <a:ea typeface="+mn-ea"/>
                <a:cs typeface="+mn-cs"/>
              </a:defRPr>
            </a:lvl5pPr>
            <a:lvl6pPr marL="1890000" indent="-180000" algn="l" defTabSz="914400" rtl="0" eaLnBrk="1" latinLnBrk="0" hangingPunct="1">
              <a:lnSpc>
                <a:spcPct val="90000"/>
              </a:lnSpc>
              <a:spcBef>
                <a:spcPts val="400"/>
              </a:spcBef>
              <a:buFont typeface="Calibri" panose="020F0502020204030204" pitchFamily="34" charset="0"/>
              <a:buChar char="∙"/>
              <a:defRPr sz="1200" kern="1200" baseline="0">
                <a:solidFill>
                  <a:schemeClr val="dk1"/>
                </a:solidFill>
                <a:latin typeface="+mn-lt"/>
                <a:ea typeface="+mn-ea"/>
                <a:cs typeface="+mn-cs"/>
              </a:defRPr>
            </a:lvl6pPr>
            <a:lvl7pPr marL="1074738" indent="-1778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1439863" indent="-187325"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285750" indent="-285750" algn="l" defTabSz="914400" rtl="0" eaLnBrk="1" latinLnBrk="0" hangingPunct="1">
              <a:spcBef>
                <a:spcPct val="20000"/>
              </a:spcBef>
              <a:buFontTx/>
              <a:buBlip>
                <a:blip r:embed="rId3"/>
              </a:buBlip>
              <a:defRPr sz="1600" kern="1200" baseline="0">
                <a:solidFill>
                  <a:schemeClr val="dk1"/>
                </a:solidFill>
                <a:latin typeface="+mn-lt"/>
                <a:ea typeface="+mn-ea"/>
                <a:cs typeface="+mn-cs"/>
              </a:defRPr>
            </a:lvl9pPr>
          </a:lstStyle>
          <a:p>
            <a:pPr marL="0" indent="0" algn="ctr">
              <a:buNone/>
            </a:pPr>
            <a:r>
              <a:rPr lang="en-GB" sz="1100" dirty="0"/>
              <a:t>In the medium term, the delivery of such transition in Bulgaria is largely dependent on the political willingness to embark on </a:t>
            </a:r>
            <a:r>
              <a:rPr lang="en-GB" sz="1100" dirty="0" smtClean="0"/>
              <a:t>the path of decarbonisation. </a:t>
            </a:r>
            <a:r>
              <a:rPr lang="en-GB" sz="1100" dirty="0"/>
              <a:t>Such commitment </a:t>
            </a:r>
            <a:r>
              <a:rPr lang="en-GB" sz="1100" dirty="0" smtClean="0"/>
              <a:t>may </a:t>
            </a:r>
            <a:r>
              <a:rPr lang="en-GB" sz="1100" dirty="0"/>
              <a:t>be explicitly made in the upcoming National Energy and Climate Plan and </a:t>
            </a:r>
            <a:r>
              <a:rPr lang="en-GB" sz="1100" dirty="0" smtClean="0"/>
              <a:t>form </a:t>
            </a:r>
            <a:r>
              <a:rPr lang="en-GB" sz="1100" dirty="0"/>
              <a:t>the basis of an initial discussion with </a:t>
            </a:r>
            <a:r>
              <a:rPr lang="en-GB" sz="1100" dirty="0" smtClean="0"/>
              <a:t>stakeholders</a:t>
            </a:r>
            <a:endParaRPr lang="en-US" sz="1100" dirty="0"/>
          </a:p>
        </p:txBody>
      </p:sp>
    </p:spTree>
    <p:extLst>
      <p:ext uri="{BB962C8B-B14F-4D97-AF65-F5344CB8AC3E}">
        <p14:creationId xmlns:p14="http://schemas.microsoft.com/office/powerpoint/2010/main" val="1834700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Box 2"/>
          <p:cNvSpPr txBox="1"/>
          <p:nvPr/>
        </p:nvSpPr>
        <p:spPr>
          <a:xfrm>
            <a:off x="611886" y="4222750"/>
            <a:ext cx="8643493" cy="1569593"/>
          </a:xfrm>
          <a:prstGeom prst="rect">
            <a:avLst/>
          </a:prstGeom>
          <a:noFill/>
        </p:spPr>
        <p:txBody>
          <a:bodyPr vert="horz" rtlCol="0">
            <a:noAutofit/>
          </a:bodyPr>
          <a:lstStyle/>
          <a:p>
            <a:pPr algn="just"/>
            <a:r>
              <a:rPr lang="en-US" sz="1200" smtClean="0">
                <a:solidFill>
                  <a:srgbClr val="7E7E7E"/>
                </a:solidFill>
                <a:latin typeface="Calibri" panose="020F0502020204030204" pitchFamily="34" charset="0"/>
              </a:rPr>
              <a:t>This document: (a) is proprietary and confidential to Baringa Partners LLP (“Baringa”) and should not be disclosed to or relied upon by any third parties or re-used without Baringa's consent; (b) shall not form part of any contract nor constitute acceptance or an offer capable of acceptance; (c) excludes all conditions and warranties whether express or implied by statute, law or otherwise; (d) places no responsibility or liability on Baringa or its group companies for any inaccuracy, incompleteness or error herein; and (e) is provided in a draft condition “as is”. Any reliance upon the content shall be at user's own risk and responsibility. If any of these terms is invalid or unenforceable, the continuation in full force and effect of the remainder will not be prejudiced. Copyright © Baringa Partners LLP 2019. All rights reserved.</a:t>
            </a:r>
            <a:endParaRPr lang="en-GB" sz="1200">
              <a:solidFill>
                <a:srgbClr val="7E7E7E"/>
              </a:solidFill>
              <a:latin typeface="Calibri" panose="020F0502020204030204" pitchFamily="34" charset="0"/>
            </a:endParaRPr>
          </a:p>
        </p:txBody>
      </p:sp>
    </p:spTree>
    <p:extLst>
      <p:ext uri="{BB962C8B-B14F-4D97-AF65-F5344CB8AC3E}">
        <p14:creationId xmlns:p14="http://schemas.microsoft.com/office/powerpoint/2010/main" val="3693033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11.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12.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13.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14.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_YbjDbXR2OxIR32zlwNc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U6xDNNlT_eHAucvKjP8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CzaDttUSziVhj6gSIgT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tZRj37AT627iMc11DoG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RR5Byx0ScSq_ObPmHaTYQ"/>
</p:tagLst>
</file>

<file path=ppt/tags/tag2.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17fM.nxSeWpqxXjIys0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oAVOQziS.el5w57fntKI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ov4gc1zSIahQxOZHTHk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IjIiZYUQImnqDPyJJPza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wTYrkCfQsmkymFNGT68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PGIWvIwQzal8KPuQfKx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e_Z55kYR1.zzDsRTlE_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XIXkfSYRQasrZRkfze0L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970l0q0RGat_KkyMf4a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6R6eWORQRaFh7zv0R6n7Q"/>
</p:tagLst>
</file>

<file path=ppt/tags/tag3.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S4vUPZ8SHC2lB87RFhg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dNU256qTkuxo_NgZ7DX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JqW.8MRTX2Eo_7GV8PT2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kiLyZSFW1wyjGxz_D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C5Vacb6R..1OHU0xq8bG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Qi8zKWzSpye.LXvQs1Zw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a2M9YcJT9Ot_yca1dpE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jWt9ZSkSwWu1mxHKsfS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uhH5JWpQdaCF3oVJynSBQ"/>
</p:tagLst>
</file>

<file path=ppt/tags/tag4.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5.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6.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7.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8.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ags/tag9.xml><?xml version="1.0" encoding="utf-8"?>
<p:tagLst xmlns:a="http://schemas.openxmlformats.org/drawingml/2006/main" xmlns:r="http://schemas.openxmlformats.org/officeDocument/2006/relationships" xmlns:p="http://schemas.openxmlformats.org/presentationml/2006/main">
  <p:tag name="CLASSIFICATION" val="No_Classification"/>
</p:tagLst>
</file>

<file path=ppt/theme/theme1.xml><?xml version="1.0" encoding="utf-8"?>
<a:theme xmlns:a="http://schemas.openxmlformats.org/drawingml/2006/main" name="Philosophy - Baringa Report">
  <a:themeElements>
    <a:clrScheme name="Custom 4">
      <a:dk1>
        <a:sysClr val="windowText" lastClr="000000"/>
      </a:dk1>
      <a:lt1>
        <a:sysClr val="window" lastClr="FFFFFF"/>
      </a:lt1>
      <a:dk2>
        <a:srgbClr val="0086BF"/>
      </a:dk2>
      <a:lt2>
        <a:srgbClr val="00358E"/>
      </a:lt2>
      <a:accent1>
        <a:srgbClr val="0086BF"/>
      </a:accent1>
      <a:accent2>
        <a:srgbClr val="D0006F"/>
      </a:accent2>
      <a:accent3>
        <a:srgbClr val="97999B"/>
      </a:accent3>
      <a:accent4>
        <a:srgbClr val="8DC8E8"/>
      </a:accent4>
      <a:accent5>
        <a:srgbClr val="80276C"/>
      </a:accent5>
      <a:accent6>
        <a:srgbClr val="00358E"/>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1C400"/>
    </a:custClr>
    <a:custClr name="Warm Orange">
      <a:srgbClr val="D86018"/>
    </a:custClr>
    <a:custClr name="Warm Red">
      <a:srgbClr val="A50034"/>
    </a:custClr>
    <a:custClr name="Rich Dark Purple">
      <a:srgbClr val="3C1053"/>
    </a:custClr>
    <a:custClr name="Rich Purple">
      <a:srgbClr val="5C068C"/>
    </a:custClr>
    <a:custClr name="Rich Pink">
      <a:srgbClr val="AD1AAC"/>
    </a:custClr>
    <a:custClr name="Cool Blue">
      <a:srgbClr val="7A99AC"/>
    </a:custClr>
    <a:custClr name="Cool Aqua">
      <a:srgbClr val="00C1D4"/>
    </a:custClr>
    <a:custClr name="Cool Turqoise">
      <a:srgbClr val="00778B"/>
    </a:custClr>
    <a:custClr name="Fresh Turqoise">
      <a:srgbClr val="6BBBAE"/>
    </a:custClr>
    <a:custClr name="Fresh Green">
      <a:srgbClr val="658D1B"/>
    </a:custClr>
    <a:custClr name="Fresh Dark Green">
      <a:srgbClr val="007A33"/>
    </a:custClr>
    <a:custClr name="Dark Light Grey">
      <a:srgbClr val="A2AAAD"/>
    </a:custClr>
    <a:custClr name="Dark Grey">
      <a:srgbClr val="5B6770"/>
    </a:custClr>
    <a:custClr name="Dark Dark Grey">
      <a:srgbClr val="333F48"/>
    </a:custClr>
    <a:custClr name="Natural Light Brown">
      <a:srgbClr val="C4BCB7"/>
    </a:custClr>
    <a:custClr name="Natural Brown">
      <a:srgbClr val="A39382"/>
    </a:custClr>
    <a:custClr name="Natural Dark Brown">
      <a:srgbClr val="746661"/>
    </a:custClr>
  </a:custClrLst>
  <a:extLst>
    <a:ext uri="{05A4C25C-085E-4340-85A3-A5531E510DB2}">
      <thm15:themeFamily xmlns:thm15="http://schemas.microsoft.com/office/thememl/2012/main" name="Powerpoint_Report" id="{B475A9D1-CCA2-4995-8FF2-2AC4197D5A98}" vid="{067112EA-E758-418F-AADA-4973667CF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Powerpoint_Report</Template>
  <TotalTime>16669</TotalTime>
  <Words>1982</Words>
  <Application>Microsoft Office PowerPoint</Application>
  <PresentationFormat>Custom</PresentationFormat>
  <Paragraphs>133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Philosophy - Baringa Report</vt:lpstr>
      <vt:lpstr>Energy transition in Bulgaria</vt:lpstr>
      <vt:lpstr>Bulgarian electricity market and outlook for coal and gas</vt:lpstr>
      <vt:lpstr>Case studies – Conditions for a successful transition</vt:lpstr>
      <vt:lpstr>Base case vs Accelerated coal-to-gas conversion case</vt:lpstr>
      <vt:lpstr>Conclusions</vt:lpstr>
      <vt:lpstr>PowerPoint Presentation</vt:lpstr>
    </vt:vector>
  </TitlesOfParts>
  <Company>Baringa Partners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transition in Bulgaria</dc:title>
  <dc:creator>Manon Derelle;Hugo;Ozlem;Erik Rakhou;Jayesh Parmar;Pavlos Trichakis;Andrew Nind;Marc Daube</dc:creator>
  <cp:lastModifiedBy>Jayesh Parmar</cp:lastModifiedBy>
  <cp:revision>1869</cp:revision>
  <dcterms:created xsi:type="dcterms:W3CDTF">2018-12-17T18:19:09Z</dcterms:created>
  <dcterms:modified xsi:type="dcterms:W3CDTF">2019-05-17T05:38:36Z</dcterms:modified>
</cp:coreProperties>
</file>