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339" r:id="rId3"/>
    <p:sldId id="320" r:id="rId4"/>
    <p:sldId id="321" r:id="rId5"/>
    <p:sldId id="322" r:id="rId6"/>
    <p:sldId id="336" r:id="rId7"/>
    <p:sldId id="319" r:id="rId8"/>
    <p:sldId id="323" r:id="rId9"/>
    <p:sldId id="324" r:id="rId10"/>
    <p:sldId id="325" r:id="rId11"/>
    <p:sldId id="326" r:id="rId12"/>
    <p:sldId id="327" r:id="rId13"/>
    <p:sldId id="328" r:id="rId14"/>
    <p:sldId id="333" r:id="rId15"/>
    <p:sldId id="334" r:id="rId16"/>
    <p:sldId id="337" r:id="rId17"/>
    <p:sldId id="332" r:id="rId18"/>
    <p:sldId id="33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BE2"/>
    <a:srgbClr val="B2E1F4"/>
    <a:srgbClr val="6EC8EC"/>
    <a:srgbClr val="59C0E9"/>
    <a:srgbClr val="C1E8F7"/>
    <a:srgbClr val="72A137"/>
    <a:srgbClr val="9ABA82"/>
    <a:srgbClr val="2BB673"/>
    <a:srgbClr val="5BA17F"/>
    <a:srgbClr val="98B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5064" autoAdjust="0"/>
  </p:normalViewPr>
  <p:slideViewPr>
    <p:cSldViewPr snapToGrid="0">
      <p:cViewPr varScale="1">
        <p:scale>
          <a:sx n="77" d="100"/>
          <a:sy n="77" d="100"/>
        </p:scale>
        <p:origin x="7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DC181-18BE-4825-9FFF-C008795BC3BF}" type="datetimeFigureOut">
              <a:rPr lang="el-GR" smtClean="0"/>
              <a:t>10/2/2021</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549FA-4BA1-4B79-B558-4776108A22F4}" type="slidenum">
              <a:rPr lang="el-GR" smtClean="0"/>
              <a:t>‹#›</a:t>
            </a:fld>
            <a:endParaRPr lang="el-GR"/>
          </a:p>
        </p:txBody>
      </p:sp>
    </p:spTree>
    <p:extLst>
      <p:ext uri="{BB962C8B-B14F-4D97-AF65-F5344CB8AC3E}">
        <p14:creationId xmlns:p14="http://schemas.microsoft.com/office/powerpoint/2010/main" val="246108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49FA-4BA1-4B79-B558-4776108A22F4}" type="slidenum">
              <a:rPr lang="el-GR" smtClean="0"/>
              <a:t>1</a:t>
            </a:fld>
            <a:endParaRPr lang="el-GR"/>
          </a:p>
        </p:txBody>
      </p:sp>
    </p:spTree>
    <p:extLst>
      <p:ext uri="{BB962C8B-B14F-4D97-AF65-F5344CB8AC3E}">
        <p14:creationId xmlns:p14="http://schemas.microsoft.com/office/powerpoint/2010/main" val="95123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Renewable energy</a:t>
            </a:r>
            <a:r>
              <a:rPr lang="en-GB" sz="1200" kern="1200" dirty="0" smtClean="0">
                <a:solidFill>
                  <a:schemeClr val="tx1"/>
                </a:solidFill>
                <a:effectLst/>
                <a:latin typeface="+mn-lt"/>
                <a:ea typeface="+mn-ea"/>
                <a:cs typeface="+mn-cs"/>
              </a:rPr>
              <a:t> is a growing component of electricity grids around the world due to its contributions to </a:t>
            </a:r>
          </a:p>
          <a:p>
            <a:pPr marL="228600" indent="-228600">
              <a:buAutoNum type="arabicParenBoth"/>
            </a:pPr>
            <a:r>
              <a:rPr lang="en-GB" sz="1200" kern="1200" dirty="0" smtClean="0">
                <a:solidFill>
                  <a:schemeClr val="tx1"/>
                </a:solidFill>
                <a:effectLst/>
                <a:latin typeface="+mn-lt"/>
                <a:ea typeface="+mn-ea"/>
                <a:cs typeface="+mn-cs"/>
              </a:rPr>
              <a:t>energy system </a:t>
            </a:r>
            <a:r>
              <a:rPr lang="en-GB" sz="1200" kern="1200" dirty="0" err="1" smtClean="0">
                <a:solidFill>
                  <a:schemeClr val="tx1"/>
                </a:solidFill>
                <a:effectLst/>
                <a:latin typeface="+mn-lt"/>
                <a:ea typeface="+mn-ea"/>
                <a:cs typeface="+mn-cs"/>
              </a:rPr>
              <a:t>decarbonization</a:t>
            </a:r>
            <a:r>
              <a:rPr lang="en-GB" sz="1200" kern="1200" dirty="0" smtClean="0">
                <a:solidFill>
                  <a:schemeClr val="tx1"/>
                </a:solidFill>
                <a:effectLst/>
                <a:latin typeface="+mn-lt"/>
                <a:ea typeface="+mn-ea"/>
                <a:cs typeface="+mn-cs"/>
              </a:rPr>
              <a:t>, </a:t>
            </a:r>
          </a:p>
          <a:p>
            <a:pPr marL="228600" indent="-228600">
              <a:buAutoNum type="arabicParenBoth"/>
            </a:pPr>
            <a:r>
              <a:rPr lang="en-GB" sz="1200" kern="1200" dirty="0" smtClean="0">
                <a:solidFill>
                  <a:schemeClr val="tx1"/>
                </a:solidFill>
                <a:effectLst/>
                <a:latin typeface="+mn-lt"/>
                <a:ea typeface="+mn-ea"/>
                <a:cs typeface="+mn-cs"/>
              </a:rPr>
              <a:t>long-term energy security, and </a:t>
            </a:r>
          </a:p>
          <a:p>
            <a:pPr marL="228600" indent="-228600">
              <a:buAutoNum type="arabicParenBoth"/>
            </a:pPr>
            <a:r>
              <a:rPr lang="en-GB" sz="1200" kern="1200" dirty="0" smtClean="0">
                <a:solidFill>
                  <a:schemeClr val="tx1"/>
                </a:solidFill>
                <a:effectLst/>
                <a:latin typeface="+mn-lt"/>
                <a:ea typeface="+mn-ea"/>
                <a:cs typeface="+mn-cs"/>
              </a:rPr>
              <a:t>expansion of energy access to new energy consumers in the developing world. However, the integration of large shares of renewables remains a challenge today. </a:t>
            </a:r>
          </a:p>
          <a:p>
            <a:pPr marL="0" indent="0">
              <a:buNone/>
            </a:pPr>
            <a:r>
              <a:rPr lang="en-GB" sz="1200" kern="1200" dirty="0" smtClean="0">
                <a:solidFill>
                  <a:schemeClr val="tx1"/>
                </a:solidFill>
                <a:effectLst/>
                <a:latin typeface="+mn-lt"/>
                <a:ea typeface="+mn-ea"/>
                <a:cs typeface="+mn-cs"/>
              </a:rPr>
              <a:t>This is due to the fact that they are variable and less predictable in their output which is even worse in terms of the limitation in storing energy in large quantities.</a:t>
            </a:r>
          </a:p>
          <a:p>
            <a:pPr marL="0" indent="0">
              <a:buNone/>
            </a:pPr>
            <a:endParaRPr lang="en-GB" sz="1200" kern="1200" dirty="0" smtClean="0">
              <a:solidFill>
                <a:schemeClr val="tx1"/>
              </a:solidFill>
              <a:effectLst/>
              <a:latin typeface="+mn-lt"/>
              <a:ea typeface="+mn-ea"/>
              <a:cs typeface="+mn-cs"/>
            </a:endParaRPr>
          </a:p>
          <a:p>
            <a:pPr marL="0" indent="0">
              <a:buNone/>
            </a:pPr>
            <a:r>
              <a:rPr lang="en-GB" sz="1200" kern="1200" dirty="0" smtClean="0">
                <a:solidFill>
                  <a:schemeClr val="tx1"/>
                </a:solidFill>
                <a:effectLst/>
                <a:latin typeface="+mn-lt"/>
                <a:ea typeface="+mn-ea"/>
                <a:cs typeface="+mn-cs"/>
              </a:rPr>
              <a:t>On the other hand the renewables variability and unpredictability </a:t>
            </a:r>
            <a:r>
              <a:rPr lang="en-GB" sz="1200" i="1" kern="1200" dirty="0" smtClean="0">
                <a:solidFill>
                  <a:schemeClr val="tx1"/>
                </a:solidFill>
                <a:effectLst/>
                <a:latin typeface="+mn-lt"/>
                <a:ea typeface="+mn-ea"/>
                <a:cs typeface="+mn-cs"/>
              </a:rPr>
              <a:t>impacts the energy market, in terms of the dynamic pricing and flexible trading among market participants</a:t>
            </a:r>
            <a:r>
              <a:rPr lang="en-GB" sz="1200" kern="1200" dirty="0" smtClean="0">
                <a:solidFill>
                  <a:schemeClr val="tx1"/>
                </a:solidFill>
                <a:effectLst/>
                <a:latin typeface="+mn-lt"/>
                <a:ea typeface="+mn-ea"/>
                <a:cs typeface="+mn-cs"/>
              </a:rPr>
              <a:t>.</a:t>
            </a:r>
          </a:p>
          <a:p>
            <a:pPr marL="0" indent="0">
              <a:buNone/>
            </a:pPr>
            <a:endParaRPr lang="en-GB" sz="1200" kern="1200" dirty="0" smtClean="0">
              <a:solidFill>
                <a:schemeClr val="tx1"/>
              </a:solidFill>
              <a:effectLst/>
              <a:latin typeface="+mn-lt"/>
              <a:ea typeface="+mn-ea"/>
              <a:cs typeface="+mn-cs"/>
            </a:endParaRPr>
          </a:p>
          <a:p>
            <a:pPr marL="0" indent="0">
              <a:buNone/>
            </a:pPr>
            <a:r>
              <a:rPr lang="en-GB" sz="1200" kern="1200" dirty="0" smtClean="0">
                <a:solidFill>
                  <a:schemeClr val="tx1"/>
                </a:solidFill>
                <a:effectLst/>
                <a:latin typeface="+mn-lt"/>
                <a:ea typeface="+mn-ea"/>
                <a:cs typeface="+mn-cs"/>
              </a:rPr>
              <a:t>Future energy frameworks post 2020 will need to be based on an enhanced electricity market design and be fit for the full integration of renewables ....</a:t>
            </a: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4549FA-4BA1-4B79-B558-4776108A22F4}" type="slidenum">
              <a:rPr lang="el-GR" smtClean="0"/>
              <a:t>4</a:t>
            </a:fld>
            <a:endParaRPr lang="el-GR"/>
          </a:p>
        </p:txBody>
      </p:sp>
    </p:spTree>
    <p:extLst>
      <p:ext uri="{BB962C8B-B14F-4D97-AF65-F5344CB8AC3E}">
        <p14:creationId xmlns:p14="http://schemas.microsoft.com/office/powerpoint/2010/main" val="34750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49FA-4BA1-4B79-B558-4776108A22F4}" type="slidenum">
              <a:rPr lang="el-GR" smtClean="0"/>
              <a:t>6</a:t>
            </a:fld>
            <a:endParaRPr lang="el-GR"/>
          </a:p>
        </p:txBody>
      </p:sp>
    </p:spTree>
    <p:extLst>
      <p:ext uri="{BB962C8B-B14F-4D97-AF65-F5344CB8AC3E}">
        <p14:creationId xmlns:p14="http://schemas.microsoft.com/office/powerpoint/2010/main" val="306895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i="1"/>
              <a:t>Read the slide</a:t>
            </a:r>
          </a:p>
        </p:txBody>
      </p:sp>
      <p:sp>
        <p:nvSpPr>
          <p:cNvPr id="18435" name="Slide Number Placeholder 3"/>
          <p:cNvSpPr>
            <a:spLocks noGrp="1"/>
          </p:cNvSpPr>
          <p:nvPr>
            <p:ph type="sldNum" sz="quarter" idx="5"/>
          </p:nvPr>
        </p:nvSpPr>
        <p:spPr bwMode="auto">
          <a:noFill/>
          <a:ln>
            <a:miter lim="800000"/>
            <a:headEnd/>
            <a:tailEnd/>
          </a:ln>
        </p:spPr>
        <p:txBody>
          <a:bodyPr/>
          <a:lstStyle/>
          <a:p>
            <a:fld id="{108DBB3B-CD30-43A4-9235-C77C54456521}" type="slidenum">
              <a:rPr lang="en-JM" smtClean="0"/>
              <a:pPr/>
              <a:t>7</a:t>
            </a:fld>
            <a:endParaRPr lang="en-JM"/>
          </a:p>
        </p:txBody>
      </p:sp>
    </p:spTree>
    <p:extLst>
      <p:ext uri="{BB962C8B-B14F-4D97-AF65-F5344CB8AC3E}">
        <p14:creationId xmlns:p14="http://schemas.microsoft.com/office/powerpoint/2010/main" val="46777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3729038"/>
            <a:ext cx="9144000" cy="1655762"/>
          </a:xfrm>
        </p:spPr>
        <p:txBody>
          <a:bodyPr>
            <a:normAutofit/>
          </a:bodyPr>
          <a:lstStyle>
            <a:lvl1pPr marL="0" indent="0" algn="ctr">
              <a:buNone/>
              <a:defRPr sz="3600" b="1" baseline="0">
                <a:solidFill>
                  <a:srgbClr val="29AB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(e.g. Kick-off Meeting)</a:t>
            </a:r>
          </a:p>
          <a:p>
            <a:r>
              <a:rPr lang="en-US" dirty="0"/>
              <a:t>Location, Date (e.g. Athens, 3-4 March 2016)</a:t>
            </a:r>
          </a:p>
        </p:txBody>
      </p:sp>
      <p:sp>
        <p:nvSpPr>
          <p:cNvPr id="4" name="Date Placeholder 3"/>
          <p:cNvSpPr>
            <a:spLocks noGrp="1"/>
          </p:cNvSpPr>
          <p:nvPr>
            <p:ph type="dt" sz="half" idx="10"/>
          </p:nvPr>
        </p:nvSpPr>
        <p:spPr>
          <a:xfrm>
            <a:off x="5727700" y="6371166"/>
            <a:ext cx="2743200" cy="365125"/>
          </a:xfrm>
        </p:spPr>
        <p:txBody>
          <a:bodyPr/>
          <a:lstStyle/>
          <a:p>
            <a:fld id="{D40C1285-A968-4255-9655-9837F4F9052C}" type="datetimeFigureOut">
              <a:rPr lang="el-GR" smtClean="0"/>
              <a:t>10/2/2021</a:t>
            </a:fld>
            <a:endParaRPr lang="el-GR"/>
          </a:p>
        </p:txBody>
      </p:sp>
      <p:sp>
        <p:nvSpPr>
          <p:cNvPr id="5" name="Footer Placeholder 4"/>
          <p:cNvSpPr>
            <a:spLocks noGrp="1"/>
          </p:cNvSpPr>
          <p:nvPr>
            <p:ph type="ftr" sz="quarter" idx="11"/>
          </p:nvPr>
        </p:nvSpPr>
        <p:spPr>
          <a:xfrm>
            <a:off x="838200" y="6249458"/>
            <a:ext cx="4749800" cy="608542"/>
          </a:xfrm>
        </p:spPr>
        <p:txBody>
          <a:bodyPr/>
          <a:lstStyle/>
          <a:p>
            <a:r>
              <a:rPr lang="en-US" i="1" dirty="0" smtClean="0"/>
              <a:t>This project has received funding from the European Union’s Horizon 2020 research and innovation programme under grant agreement No 774407</a:t>
            </a:r>
            <a:endParaRPr lang="el-GR" dirty="0"/>
          </a:p>
        </p:txBody>
      </p:sp>
      <p:sp>
        <p:nvSpPr>
          <p:cNvPr id="6" name="Slide Number Placeholder 5"/>
          <p:cNvSpPr>
            <a:spLocks noGrp="1"/>
          </p:cNvSpPr>
          <p:nvPr>
            <p:ph type="sldNum" sz="quarter" idx="12"/>
          </p:nvPr>
        </p:nvSpPr>
        <p:spPr/>
        <p:txBody>
          <a:bodyPr/>
          <a:lstStyle/>
          <a:p>
            <a:fld id="{6B6377ED-6950-407C-ADCE-67E7327BC9DB}" type="slidenum">
              <a:rPr lang="el-GR" smtClean="0"/>
              <a:t>‹#›</a:t>
            </a:fld>
            <a:endParaRPr lang="el-G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30" y="6318917"/>
            <a:ext cx="734017" cy="469621"/>
          </a:xfrm>
          <a:prstGeom prst="rect">
            <a:avLst/>
          </a:prstGeom>
        </p:spPr>
      </p:pic>
    </p:spTree>
    <p:extLst>
      <p:ext uri="{BB962C8B-B14F-4D97-AF65-F5344CB8AC3E}">
        <p14:creationId xmlns:p14="http://schemas.microsoft.com/office/powerpoint/2010/main" val="81659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40C1285-A968-4255-9655-9837F4F9052C}" type="datetimeFigureOut">
              <a:rPr lang="el-GR" smtClean="0"/>
              <a:t>10/2/2021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23340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40C1285-A968-4255-9655-9837F4F9052C}" type="datetimeFigureOut">
              <a:rPr lang="el-GR" smtClean="0"/>
              <a:t>10/2/2021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9747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Bullet List">
    <p:spTree>
      <p:nvGrpSpPr>
        <p:cNvPr id="1" name=""/>
        <p:cNvGrpSpPr/>
        <p:nvPr/>
      </p:nvGrpSpPr>
      <p:grpSpPr>
        <a:xfrm>
          <a:off x="0" y="0"/>
          <a:ext cx="0" cy="0"/>
          <a:chOff x="0" y="0"/>
          <a:chExt cx="0" cy="0"/>
        </a:xfrm>
      </p:grpSpPr>
      <p:sp>
        <p:nvSpPr>
          <p:cNvPr id="4" name="Rectangle 3"/>
          <p:cNvSpPr/>
          <p:nvPr userDrawn="1"/>
        </p:nvSpPr>
        <p:spPr>
          <a:xfrm>
            <a:off x="0" y="558800"/>
            <a:ext cx="203200" cy="533400"/>
          </a:xfrm>
          <a:prstGeom prst="rect">
            <a:avLst/>
          </a:prstGeom>
          <a:solidFill>
            <a:srgbClr val="21AD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sz="1800" dirty="0"/>
          </a:p>
        </p:txBody>
      </p:sp>
      <p:sp>
        <p:nvSpPr>
          <p:cNvPr id="8" name="Content Placeholder 2"/>
          <p:cNvSpPr>
            <a:spLocks noGrp="1"/>
          </p:cNvSpPr>
          <p:nvPr>
            <p:ph idx="1"/>
          </p:nvPr>
        </p:nvSpPr>
        <p:spPr>
          <a:xfrm>
            <a:off x="609600" y="1600201"/>
            <a:ext cx="10972800" cy="4525963"/>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12"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C394887-CBC7-43EA-8950-E3DE7AD491E7}" type="slidenum">
              <a:rPr lang="en-JM"/>
              <a:pPr>
                <a:defRPr/>
              </a:pPr>
              <a:t>‹#›</a:t>
            </a:fld>
            <a:endParaRPr lang="en-JM"/>
          </a:p>
        </p:txBody>
      </p:sp>
    </p:spTree>
    <p:extLst>
      <p:ext uri="{BB962C8B-B14F-4D97-AF65-F5344CB8AC3E}">
        <p14:creationId xmlns:p14="http://schemas.microsoft.com/office/powerpoint/2010/main" val="124166948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85375410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67700833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64299034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5965575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381064881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8636801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9651034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baseline="0">
                <a:solidFill>
                  <a:srgbClr val="29ABE2"/>
                </a:solidFill>
              </a:defRPr>
            </a:lvl1pPr>
          </a:lstStyle>
          <a:p>
            <a:r>
              <a:rPr lang="en-US" dirty="0"/>
              <a:t>Slide title</a:t>
            </a:r>
            <a:endParaRPr lang="el-G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D40C1285-A968-4255-9655-9837F4F9052C}" type="datetimeFigureOut">
              <a:rPr lang="el-GR" smtClean="0"/>
              <a:t>10/2/2021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1663334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7465795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85143840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74295998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24870224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80150107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8803472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9240879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21831231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311397643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8785387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C1285-A968-4255-9655-9837F4F9052C}" type="datetimeFigureOut">
              <a:rPr lang="el-GR" smtClean="0"/>
              <a:t>10/2/2021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3989825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32017843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955795859"/>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212626054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315493055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90101267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15573946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09600" y="1600201"/>
            <a:ext cx="10972800" cy="4525963"/>
          </a:xfrm>
        </p:spPr>
        <p:txBody>
          <a:bodyPr/>
          <a:lstStyle/>
          <a:p>
            <a:pPr lvl="0"/>
            <a:r>
              <a:rPr lang="pt-PT" dirty="0"/>
              <a:t>Click to edit Master text styles</a:t>
            </a:r>
          </a:p>
          <a:p>
            <a:pPr lvl="1"/>
            <a:r>
              <a:rPr lang="pt-PT" dirty="0"/>
              <a:t>Second level</a:t>
            </a:r>
          </a:p>
          <a:p>
            <a:pPr lvl="2"/>
            <a:r>
              <a:rPr lang="pt-PT" dirty="0"/>
              <a:t>Third level</a:t>
            </a:r>
          </a:p>
          <a:p>
            <a:pPr lvl="3"/>
            <a:r>
              <a:rPr lang="pt-PT" dirty="0"/>
              <a:t>Fourth level</a:t>
            </a:r>
          </a:p>
          <a:p>
            <a:pPr lvl="4"/>
            <a:r>
              <a:rPr lang="pt-PT" dirty="0"/>
              <a:t>Fifth level</a:t>
            </a:r>
            <a:endParaRPr lang="en-US" dirty="0"/>
          </a:p>
        </p:txBody>
      </p:sp>
      <p:sp>
        <p:nvSpPr>
          <p:cNvPr id="13" name="Title Placeholder 1"/>
          <p:cNvSpPr>
            <a:spLocks noGrp="1"/>
          </p:cNvSpPr>
          <p:nvPr>
            <p:ph type="title"/>
          </p:nvPr>
        </p:nvSpPr>
        <p:spPr>
          <a:xfrm>
            <a:off x="609600" y="274638"/>
            <a:ext cx="10972800" cy="1143000"/>
          </a:xfrm>
          <a:prstGeom prst="rect">
            <a:avLst/>
          </a:prstGeom>
        </p:spPr>
        <p:txBody>
          <a:bodyPr rtlCol="0">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F24471D9-09BA-4B2B-AE5D-BE2F41F8CF4D}" type="slidenum">
              <a:rPr lang="en-JM"/>
              <a:pPr>
                <a:defRPr/>
              </a:pPr>
              <a:t>‹#›</a:t>
            </a:fld>
            <a:endParaRPr lang="en-JM"/>
          </a:p>
        </p:txBody>
      </p:sp>
    </p:spTree>
    <p:extLst>
      <p:ext uri="{BB962C8B-B14F-4D97-AF65-F5344CB8AC3E}">
        <p14:creationId xmlns:p14="http://schemas.microsoft.com/office/powerpoint/2010/main" val="1713545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40C1285-A968-4255-9655-9837F4F9052C}" type="datetimeFigureOut">
              <a:rPr lang="el-GR" smtClean="0"/>
              <a:t>10/2/2021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428371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D40C1285-A968-4255-9655-9837F4F9052C}" type="datetimeFigureOut">
              <a:rPr lang="el-GR" smtClean="0"/>
              <a:t>10/2/2021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27850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D40C1285-A968-4255-9655-9837F4F9052C}" type="datetimeFigureOut">
              <a:rPr lang="el-GR" smtClean="0"/>
              <a:t>10/2/2021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38507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C1285-A968-4255-9655-9837F4F9052C}" type="datetimeFigureOut">
              <a:rPr lang="el-GR" smtClean="0"/>
              <a:t>10/2/2021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104172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C1285-A968-4255-9655-9837F4F9052C}" type="datetimeFigureOut">
              <a:rPr lang="el-GR" smtClean="0"/>
              <a:t>10/2/2021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331499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C1285-A968-4255-9655-9837F4F9052C}" type="datetimeFigureOut">
              <a:rPr lang="el-GR" smtClean="0"/>
              <a:t>10/2/2021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6377ED-6950-407C-ADCE-67E7327BC9DB}" type="slidenum">
              <a:rPr lang="el-GR" smtClean="0"/>
              <a:t>‹#›</a:t>
            </a:fld>
            <a:endParaRPr lang="el-GR"/>
          </a:p>
        </p:txBody>
      </p:sp>
    </p:spTree>
    <p:extLst>
      <p:ext uri="{BB962C8B-B14F-4D97-AF65-F5344CB8AC3E}">
        <p14:creationId xmlns:p14="http://schemas.microsoft.com/office/powerpoint/2010/main" val="1890127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C1285-A968-4255-9655-9837F4F9052C}" type="datetimeFigureOut">
              <a:rPr lang="el-GR" smtClean="0"/>
              <a:t>10/2/2021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377ED-6950-407C-ADCE-67E7327BC9DB}" type="slidenum">
              <a:rPr lang="el-GR" smtClean="0"/>
              <a:t>‹#›</a:t>
            </a:fld>
            <a:endParaRPr lang="el-GR"/>
          </a:p>
        </p:txBody>
      </p:sp>
    </p:spTree>
    <p:extLst>
      <p:ext uri="{BB962C8B-B14F-4D97-AF65-F5344CB8AC3E}">
        <p14:creationId xmlns:p14="http://schemas.microsoft.com/office/powerpoint/2010/main" val="1370108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9.gif"/><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jpe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i="1" dirty="0" smtClean="0"/>
              <a:t>This project has received funding from the European Union’s Horizon 2020 research and innovation programme under grant agreement No 774407</a:t>
            </a:r>
            <a:endParaRPr lang="el-GR" dirty="0"/>
          </a:p>
        </p:txBody>
      </p:sp>
      <p:sp>
        <p:nvSpPr>
          <p:cNvPr id="5" name="TextBox 4"/>
          <p:cNvSpPr txBox="1"/>
          <p:nvPr/>
        </p:nvSpPr>
        <p:spPr>
          <a:xfrm>
            <a:off x="1083928" y="3200401"/>
            <a:ext cx="10034337" cy="1433021"/>
          </a:xfrm>
          <a:prstGeom prst="rect">
            <a:avLst/>
          </a:prstGeom>
          <a:noFill/>
        </p:spPr>
        <p:txBody>
          <a:bodyPr wrap="square" rtlCol="0">
            <a:spAutoFit/>
          </a:bodyPr>
          <a:lstStyle/>
          <a:p>
            <a:pPr algn="ctr">
              <a:lnSpc>
                <a:spcPct val="80000"/>
              </a:lnSpc>
              <a:spcBef>
                <a:spcPct val="20000"/>
              </a:spcBef>
              <a:buClr>
                <a:schemeClr val="accent1"/>
              </a:buClr>
              <a:buSzPct val="68000"/>
              <a:defRPr/>
            </a:pPr>
            <a:r>
              <a:rPr lang="en-US" sz="3600" b="1" dirty="0">
                <a:solidFill>
                  <a:srgbClr val="29ABE2"/>
                </a:solidFill>
              </a:rPr>
              <a:t>An Integrated Platform for Increased FLEXIbility in smart TRANSmission grids with STORage Entities and large penetration of Renewable Energy Sources</a:t>
            </a:r>
          </a:p>
        </p:txBody>
      </p:sp>
      <p:sp>
        <p:nvSpPr>
          <p:cNvPr id="7" name="Subtitle 2"/>
          <p:cNvSpPr>
            <a:spLocks noGrp="1"/>
          </p:cNvSpPr>
          <p:nvPr>
            <p:ph type="subTitle" idx="1"/>
          </p:nvPr>
        </p:nvSpPr>
        <p:spPr>
          <a:xfrm>
            <a:off x="1529096" y="5108858"/>
            <a:ext cx="9144000" cy="665163"/>
          </a:xfrm>
        </p:spPr>
        <p:txBody>
          <a:bodyPr>
            <a:normAutofit/>
          </a:bodyPr>
          <a:lstStyle/>
          <a:p>
            <a:pPr eaLnBrk="1" hangingPunct="1"/>
            <a:r>
              <a:rPr lang="en-US" sz="2800" b="0" dirty="0" smtClean="0">
                <a:solidFill>
                  <a:schemeClr val="tx1"/>
                </a:solidFill>
              </a:rPr>
              <a:t>Project presentation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367" y="42719"/>
            <a:ext cx="4727458" cy="2682245"/>
          </a:xfrm>
          <a:prstGeom prst="rect">
            <a:avLst/>
          </a:prstGeom>
        </p:spPr>
      </p:pic>
    </p:spTree>
    <p:extLst>
      <p:ext uri="{BB962C8B-B14F-4D97-AF65-F5344CB8AC3E}">
        <p14:creationId xmlns:p14="http://schemas.microsoft.com/office/powerpoint/2010/main" val="185522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295620" y="0"/>
            <a:ext cx="10477500" cy="1325563"/>
          </a:xfrm>
        </p:spPr>
        <p:txBody>
          <a:bodyPr>
            <a:normAutofit/>
          </a:bodyPr>
          <a:lstStyle/>
          <a:p>
            <a:pPr>
              <a:defRPr/>
            </a:pPr>
            <a:r>
              <a:rPr lang="en-JM" dirty="0" smtClean="0">
                <a:solidFill>
                  <a:srgbClr val="29ABE2"/>
                </a:solidFill>
              </a:rPr>
              <a:t>Conceptual Workflow</a:t>
            </a:r>
            <a:endParaRPr lang="en-JM" dirty="0">
              <a:solidFill>
                <a:srgbClr val="29ABE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20" y="1156520"/>
            <a:ext cx="9485515" cy="5392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9" y="0"/>
            <a:ext cx="1235203" cy="1773478"/>
          </a:xfrm>
          <a:prstGeom prst="rect">
            <a:avLst/>
          </a:prstGeom>
        </p:spPr>
      </p:pic>
    </p:spTree>
    <p:extLst>
      <p:ext uri="{BB962C8B-B14F-4D97-AF65-F5344CB8AC3E}">
        <p14:creationId xmlns:p14="http://schemas.microsoft.com/office/powerpoint/2010/main" val="1002684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987" y="159657"/>
            <a:ext cx="9764486" cy="6509657"/>
          </a:xfrm>
          <a:prstGeom prst="rect">
            <a:avLst/>
          </a:prstGeom>
        </p:spPr>
      </p:pic>
    </p:spTree>
    <p:extLst>
      <p:ext uri="{BB962C8B-B14F-4D97-AF65-F5344CB8AC3E}">
        <p14:creationId xmlns:p14="http://schemas.microsoft.com/office/powerpoint/2010/main" val="395399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96" y="494488"/>
            <a:ext cx="10095837" cy="5889981"/>
          </a:xfrm>
          <a:prstGeom prst="rect">
            <a:avLst/>
          </a:prstGeom>
        </p:spPr>
      </p:pic>
    </p:spTree>
    <p:extLst>
      <p:ext uri="{BB962C8B-B14F-4D97-AF65-F5344CB8AC3E}">
        <p14:creationId xmlns:p14="http://schemas.microsoft.com/office/powerpoint/2010/main" val="152939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73" y="1119051"/>
            <a:ext cx="9944100" cy="4793056"/>
          </a:xfrm>
          <a:prstGeom prst="rect">
            <a:avLst/>
          </a:prstGeom>
        </p:spPr>
      </p:pic>
    </p:spTree>
    <p:extLst>
      <p:ext uri="{BB962C8B-B14F-4D97-AF65-F5344CB8AC3E}">
        <p14:creationId xmlns:p14="http://schemas.microsoft.com/office/powerpoint/2010/main" val="147292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6" y="364076"/>
            <a:ext cx="1753490" cy="630066"/>
          </a:xfrm>
          <a:prstGeom prst="rect">
            <a:avLst/>
          </a:prstGeom>
        </p:spPr>
      </p:pic>
      <p:sp>
        <p:nvSpPr>
          <p:cNvPr id="4" name="Rectangle 3"/>
          <p:cNvSpPr/>
          <p:nvPr/>
        </p:nvSpPr>
        <p:spPr>
          <a:xfrm>
            <a:off x="819808" y="1743769"/>
            <a:ext cx="10515600" cy="4154984"/>
          </a:xfrm>
          <a:prstGeom prst="rect">
            <a:avLst/>
          </a:prstGeom>
        </p:spPr>
        <p:txBody>
          <a:bodyPr wrap="square">
            <a:spAutoFit/>
          </a:bodyPr>
          <a:lstStyle/>
          <a:p>
            <a:pPr marL="342900" indent="-342900" algn="just">
              <a:buFont typeface="Arial" panose="020B0604020202020204" pitchFamily="34" charset="0"/>
              <a:buChar char="•"/>
            </a:pPr>
            <a:r>
              <a:rPr lang="en-GB" sz="2400" dirty="0"/>
              <a:t>Develop new policies governing the energy exchange and the energy </a:t>
            </a:r>
            <a:r>
              <a:rPr lang="en-GB" sz="2400" dirty="0" smtClean="0"/>
              <a:t>markets.</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Include new actors and </a:t>
            </a:r>
            <a:r>
              <a:rPr lang="en-GB" sz="2400" dirty="0" smtClean="0"/>
              <a:t>players.</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Transform the European Internal Energy Market (IEM) according to the framework defined by the ENTSO-E and the ETIP-SNET </a:t>
            </a:r>
            <a:r>
              <a:rPr lang="en-GB" sz="2400" dirty="0" smtClean="0"/>
              <a:t>Roadmaps.</a:t>
            </a:r>
          </a:p>
          <a:p>
            <a:pPr marL="342900" indent="-342900" algn="just">
              <a:buFont typeface="Arial" panose="020B0604020202020204" pitchFamily="34" charset="0"/>
              <a:buChar char="•"/>
            </a:pPr>
            <a:endParaRPr lang="el-GR" sz="2400" dirty="0"/>
          </a:p>
          <a:p>
            <a:pPr marL="342900" indent="-342900" algn="just">
              <a:buFont typeface="Arial" panose="020B0604020202020204" pitchFamily="34" charset="0"/>
              <a:buChar char="•"/>
            </a:pPr>
            <a:r>
              <a:rPr lang="en-US" sz="2400" dirty="0"/>
              <a:t>Contribute towards higher RES penetration and CO2 levels </a:t>
            </a:r>
            <a:r>
              <a:rPr lang="en-US" sz="2400" dirty="0" smtClean="0"/>
              <a:t>reduction.</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Utilize available energy and distribute the available capacity more efficiently, thus reducing </a:t>
            </a:r>
            <a:r>
              <a:rPr lang="en-US" sz="2400" dirty="0" smtClean="0"/>
              <a:t>costs.</a:t>
            </a:r>
            <a:endParaRPr lang="en-GB" sz="2400" dirty="0"/>
          </a:p>
        </p:txBody>
      </p:sp>
      <p:sp>
        <p:nvSpPr>
          <p:cNvPr id="5" name="Title 2"/>
          <p:cNvSpPr>
            <a:spLocks noGrp="1"/>
          </p:cNvSpPr>
          <p:nvPr>
            <p:ph type="title"/>
          </p:nvPr>
        </p:nvSpPr>
        <p:spPr>
          <a:xfrm>
            <a:off x="1888923" y="16329"/>
            <a:ext cx="10303076" cy="1325563"/>
          </a:xfrm>
        </p:spPr>
        <p:txBody>
          <a:bodyPr>
            <a:normAutofit/>
          </a:bodyPr>
          <a:lstStyle/>
          <a:p>
            <a:pPr>
              <a:defRPr/>
            </a:pPr>
            <a:r>
              <a:rPr lang="en-JM" dirty="0" smtClean="0">
                <a:solidFill>
                  <a:srgbClr val="29ABE2"/>
                </a:solidFill>
              </a:rPr>
              <a:t>Impact</a:t>
            </a:r>
            <a:endParaRPr lang="en-JM" dirty="0">
              <a:solidFill>
                <a:srgbClr val="29ABE2"/>
              </a:solidFill>
            </a:endParaRPr>
          </a:p>
        </p:txBody>
      </p:sp>
    </p:spTree>
    <p:extLst>
      <p:ext uri="{BB962C8B-B14F-4D97-AF65-F5344CB8AC3E}">
        <p14:creationId xmlns:p14="http://schemas.microsoft.com/office/powerpoint/2010/main" val="2654840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888923" y="16329"/>
            <a:ext cx="10303077" cy="1325563"/>
          </a:xfrm>
        </p:spPr>
        <p:txBody>
          <a:bodyPr vert="horz" lIns="91440" tIns="45720" rIns="91440" bIns="45720" rtlCol="0" anchor="ctr">
            <a:normAutofit/>
          </a:bodyPr>
          <a:lstStyle/>
          <a:p>
            <a:r>
              <a:rPr lang="en-US" dirty="0">
                <a:solidFill>
                  <a:srgbClr val="29ABE2"/>
                </a:solidFill>
              </a:rPr>
              <a:t>Exploitable Results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59"/>
          <a:stretch/>
        </p:blipFill>
        <p:spPr>
          <a:xfrm>
            <a:off x="1058922" y="1527716"/>
            <a:ext cx="10058400" cy="4842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6" y="364076"/>
            <a:ext cx="1753490" cy="630066"/>
          </a:xfrm>
          <a:prstGeom prst="rect">
            <a:avLst/>
          </a:prstGeom>
        </p:spPr>
      </p:pic>
    </p:spTree>
    <p:extLst>
      <p:ext uri="{BB962C8B-B14F-4D97-AF65-F5344CB8AC3E}">
        <p14:creationId xmlns:p14="http://schemas.microsoft.com/office/powerpoint/2010/main" val="2932041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4018" y="213158"/>
            <a:ext cx="98869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baseline="0">
                <a:solidFill>
                  <a:srgbClr val="2BB673"/>
                </a:solidFill>
                <a:latin typeface="+mj-lt"/>
                <a:ea typeface="+mj-ea"/>
                <a:cs typeface="+mj-cs"/>
              </a:defRPr>
            </a:lvl1pPr>
          </a:lstStyle>
          <a:p>
            <a:r>
              <a:rPr lang="en-US" dirty="0" smtClean="0">
                <a:solidFill>
                  <a:srgbClr val="29ABE2"/>
                </a:solidFill>
              </a:rPr>
              <a:t>The Partners</a:t>
            </a:r>
            <a:endParaRPr lang="en-US" dirty="0">
              <a:solidFill>
                <a:srgbClr val="29ABE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 y="-114858"/>
            <a:ext cx="1882515" cy="19815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11" y="1858101"/>
            <a:ext cx="1968242" cy="4709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311" y="1705968"/>
            <a:ext cx="1062317" cy="9126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905" y="1705968"/>
            <a:ext cx="1072395" cy="91260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0014" y="1803057"/>
            <a:ext cx="1844223" cy="59576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6891" y="1858101"/>
            <a:ext cx="1935705" cy="46711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923" y="2678417"/>
            <a:ext cx="2253007" cy="66779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8500" y="2544844"/>
            <a:ext cx="1995251" cy="97483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0752" y="2598624"/>
            <a:ext cx="1678700" cy="786959"/>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34306" y="2698105"/>
            <a:ext cx="2135640" cy="66779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61271" y="2676834"/>
            <a:ext cx="2186942" cy="630539"/>
          </a:xfrm>
          <a:prstGeom prst="rect">
            <a:avLst/>
          </a:prstGeom>
        </p:spPr>
      </p:pic>
      <p:pic>
        <p:nvPicPr>
          <p:cNvPr id="18" name="Picture 17"/>
          <p:cNvPicPr>
            <a:picLocks noChangeAspect="1"/>
          </p:cNvPicPr>
          <p:nvPr/>
        </p:nvPicPr>
        <p:blipFill rotWithShape="1">
          <a:blip r:embed="rId13" cstate="print">
            <a:extLst>
              <a:ext uri="{28A0092B-C50C-407E-A947-70E740481C1C}">
                <a14:useLocalDpi xmlns:a14="http://schemas.microsoft.com/office/drawing/2010/main" val="0"/>
              </a:ext>
            </a:extLst>
          </a:blip>
          <a:srcRect l="14246" t="12936" r="14710" b="14627"/>
          <a:stretch/>
        </p:blipFill>
        <p:spPr>
          <a:xfrm>
            <a:off x="1410898" y="3346207"/>
            <a:ext cx="987056" cy="860275"/>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19813" y="3539433"/>
            <a:ext cx="2015302" cy="513719"/>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09672" y="3341350"/>
            <a:ext cx="2580860" cy="899109"/>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6082" y="3385584"/>
            <a:ext cx="1495254" cy="804753"/>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86891" y="3555882"/>
            <a:ext cx="1935705" cy="446941"/>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3565" y="4240459"/>
            <a:ext cx="1351591" cy="738461"/>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53646" y="4128470"/>
            <a:ext cx="1404338" cy="962440"/>
          </a:xfrm>
          <a:prstGeom prst="rect">
            <a:avLst/>
          </a:prstGeom>
        </p:spPr>
      </p:pic>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41622" y="4297753"/>
            <a:ext cx="1916959" cy="623874"/>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39109" y="4205606"/>
            <a:ext cx="1969200" cy="808167"/>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35249" y="4347956"/>
            <a:ext cx="1838986" cy="523465"/>
          </a:xfrm>
          <a:prstGeom prst="rect">
            <a:avLst/>
          </a:prstGeom>
        </p:spPr>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26047" y="5090910"/>
            <a:ext cx="1478168" cy="688706"/>
          </a:xfrm>
          <a:prstGeom prst="rect">
            <a:avLst/>
          </a:prstGeom>
        </p:spPr>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41916" y="5141978"/>
            <a:ext cx="745953" cy="637638"/>
          </a:xfrm>
          <a:prstGeom prst="rect">
            <a:avLst/>
          </a:prstGeom>
        </p:spPr>
      </p:pic>
      <p:pic>
        <p:nvPicPr>
          <p:cNvPr id="30" name="Picture 2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41622" y="5141978"/>
            <a:ext cx="1909928" cy="663750"/>
          </a:xfrm>
          <a:prstGeom prst="rect">
            <a:avLst/>
          </a:prstGeom>
        </p:spPr>
      </p:pic>
      <p:pic>
        <p:nvPicPr>
          <p:cNvPr id="31" name="Picture 3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274114" y="5211796"/>
            <a:ext cx="1836787" cy="505671"/>
          </a:xfrm>
          <a:prstGeom prst="rect">
            <a:avLst/>
          </a:prstGeom>
        </p:spPr>
      </p:pic>
      <p:pic>
        <p:nvPicPr>
          <p:cNvPr id="32" name="Picture 3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333465" y="5147769"/>
            <a:ext cx="1887344" cy="631847"/>
          </a:xfrm>
          <a:prstGeom prst="rect">
            <a:avLst/>
          </a:prstGeom>
        </p:spPr>
      </p:pic>
      <p:pic>
        <p:nvPicPr>
          <p:cNvPr id="33" name="Picture 3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737289" y="5883297"/>
            <a:ext cx="1698683" cy="810928"/>
          </a:xfrm>
          <a:prstGeom prst="rect">
            <a:avLst/>
          </a:prstGeom>
        </p:spPr>
      </p:pic>
      <p:pic>
        <p:nvPicPr>
          <p:cNvPr id="34" name="Picture 3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374590" y="5918553"/>
            <a:ext cx="2031884" cy="740416"/>
          </a:xfrm>
          <a:prstGeom prst="rect">
            <a:avLst/>
          </a:prstGeom>
        </p:spPr>
      </p:pic>
    </p:spTree>
    <p:extLst>
      <p:ext uri="{BB962C8B-B14F-4D97-AF65-F5344CB8AC3E}">
        <p14:creationId xmlns:p14="http://schemas.microsoft.com/office/powerpoint/2010/main" val="229958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400" y="2272943"/>
            <a:ext cx="2242908" cy="2242908"/>
          </a:xfrm>
          <a:prstGeom prst="rect">
            <a:avLst/>
          </a:prstGeom>
        </p:spPr>
      </p:pic>
      <p:sp>
        <p:nvSpPr>
          <p:cNvPr id="44034" name="Rectangle 2"/>
          <p:cNvSpPr>
            <a:spLocks noGrp="1"/>
          </p:cNvSpPr>
          <p:nvPr>
            <p:ph type="title" idx="4294967295"/>
          </p:nvPr>
        </p:nvSpPr>
        <p:spPr bwMode="auto">
          <a:xfrm>
            <a:off x="702908" y="-69203"/>
            <a:ext cx="2456793" cy="1325563"/>
          </a:xfrm>
        </p:spPr>
        <p:txBody>
          <a:bodyPr wrap="square" numCol="1" anchorCtr="0" compatLnSpc="1">
            <a:prstTxWarp prst="textNoShape">
              <a:avLst/>
            </a:prstTxWarp>
          </a:bodyPr>
          <a:lstStyle/>
          <a:p>
            <a:pPr algn="l" eaLnBrk="1" hangingPunct="1">
              <a:defRPr/>
            </a:pPr>
            <a:r>
              <a:rPr lang="en-US" b="1" dirty="0" smtClean="0">
                <a:solidFill>
                  <a:srgbClr val="29ABE2"/>
                </a:solidFill>
              </a:rPr>
              <a:t>Join us …</a:t>
            </a:r>
            <a:endParaRPr lang="el-GR" b="1" dirty="0" smtClean="0">
              <a:solidFill>
                <a:srgbClr val="29ABE2"/>
              </a:solidFill>
            </a:endParaRPr>
          </a:p>
        </p:txBody>
      </p:sp>
      <p:sp>
        <p:nvSpPr>
          <p:cNvPr id="44035" name="Rectangle 3"/>
          <p:cNvSpPr>
            <a:spLocks noGrp="1"/>
          </p:cNvSpPr>
          <p:nvPr>
            <p:ph type="body" idx="4294967295"/>
          </p:nvPr>
        </p:nvSpPr>
        <p:spPr>
          <a:xfrm>
            <a:off x="63890" y="2002058"/>
            <a:ext cx="3415586" cy="610036"/>
          </a:xfrm>
        </p:spPr>
        <p:txBody>
          <a:bodyPr/>
          <a:lstStyle/>
          <a:p>
            <a:pPr marL="0" indent="0" eaLnBrk="1" hangingPunct="1">
              <a:buFont typeface="Arial" charset="0"/>
              <a:buNone/>
              <a:defRPr/>
            </a:pPr>
            <a:r>
              <a:rPr lang="en-US" u="sng" dirty="0" smtClean="0">
                <a:solidFill>
                  <a:srgbClr val="29ABE2"/>
                </a:solidFill>
              </a:rPr>
              <a:t>www.flexitranstore.eu</a:t>
            </a:r>
          </a:p>
          <a:p>
            <a:pPr marL="0" indent="0" eaLnBrk="1" hangingPunct="1">
              <a:buFont typeface="Arial" charset="0"/>
              <a:buNone/>
              <a:defRPr/>
            </a:pPr>
            <a:endParaRPr lang="en-US" dirty="0"/>
          </a:p>
          <a:p>
            <a:pPr marL="0" indent="0" eaLnBrk="1" hangingPunct="1">
              <a:buFont typeface="Arial" charset="0"/>
              <a:buNone/>
              <a:defRPr/>
            </a:pPr>
            <a:endParaRPr lang="en-US" sz="100" dirty="0" smtClean="0"/>
          </a:p>
          <a:p>
            <a:pPr marL="0" indent="0" eaLnBrk="1" hangingPunct="1">
              <a:buFont typeface="Arial" charset="0"/>
              <a:buNone/>
              <a:defRPr/>
            </a:pPr>
            <a:endParaRPr lang="en-US" dirty="0" smtClean="0"/>
          </a:p>
          <a:p>
            <a:pPr marL="0" indent="0" eaLnBrk="1" hangingPunct="1">
              <a:buFont typeface="Arial" charset="0"/>
              <a:buNone/>
              <a:defRPr/>
            </a:pPr>
            <a:endParaRPr lang="en-US" i="1" dirty="0" smtClean="0">
              <a:solidFill>
                <a:srgbClr val="2BB673"/>
              </a:solidFill>
              <a:effectLst>
                <a:outerShdw blurRad="38100" dist="38100" dir="2700000" algn="tl">
                  <a:srgbClr val="000000">
                    <a:alpha val="43137"/>
                  </a:srgbClr>
                </a:outerShdw>
              </a:effectLst>
            </a:endParaRPr>
          </a:p>
          <a:p>
            <a:pPr marL="0" indent="0" eaLnBrk="1" hangingPunct="1">
              <a:buFont typeface="Arial" charset="0"/>
              <a:buNone/>
              <a:defRPr/>
            </a:pPr>
            <a:endParaRPr lang="en-US" i="1" dirty="0">
              <a:solidFill>
                <a:srgbClr val="2BB673"/>
              </a:solidFill>
              <a:effectLst>
                <a:outerShdw blurRad="38100" dist="38100" dir="2700000" algn="tl">
                  <a:srgbClr val="000000">
                    <a:alpha val="43137"/>
                  </a:srgbClr>
                </a:outerShdw>
              </a:effectLst>
            </a:endParaRPr>
          </a:p>
        </p:txBody>
      </p:sp>
      <p:pic>
        <p:nvPicPr>
          <p:cNvPr id="31747" name="Picture 10" descr="http://www.hotelconferencecompany.com/images/twitter.png"/>
          <p:cNvPicPr>
            <a:picLocks noChangeAspect="1" noChangeArrowheads="1"/>
          </p:cNvPicPr>
          <p:nvPr/>
        </p:nvPicPr>
        <p:blipFill>
          <a:blip r:embed="rId3"/>
          <a:srcRect/>
          <a:stretch>
            <a:fillRect/>
          </a:stretch>
        </p:blipFill>
        <p:spPr bwMode="auto">
          <a:xfrm>
            <a:off x="1432752" y="4931645"/>
            <a:ext cx="682625" cy="682625"/>
          </a:xfrm>
          <a:prstGeom prst="rect">
            <a:avLst/>
          </a:prstGeom>
          <a:noFill/>
          <a:ln w="9525">
            <a:noFill/>
            <a:miter lim="800000"/>
            <a:headEnd/>
            <a:tailEnd/>
          </a:ln>
        </p:spPr>
      </p:pic>
      <p:pic>
        <p:nvPicPr>
          <p:cNvPr id="31748" name="Picture 12" descr="http://www.codethislab.com/images/icon-web.png"/>
          <p:cNvPicPr>
            <a:picLocks noChangeAspect="1" noChangeArrowheads="1"/>
          </p:cNvPicPr>
          <p:nvPr/>
        </p:nvPicPr>
        <p:blipFill>
          <a:blip r:embed="rId4"/>
          <a:srcRect/>
          <a:stretch>
            <a:fillRect/>
          </a:stretch>
        </p:blipFill>
        <p:spPr bwMode="auto">
          <a:xfrm>
            <a:off x="1427990" y="1199596"/>
            <a:ext cx="687387" cy="685800"/>
          </a:xfrm>
          <a:prstGeom prst="rect">
            <a:avLst/>
          </a:prstGeom>
          <a:noFill/>
          <a:ln w="9525">
            <a:noFill/>
            <a:miter lim="800000"/>
            <a:headEnd/>
            <a:tailEnd/>
          </a:ln>
        </p:spPr>
      </p:pic>
      <p:pic>
        <p:nvPicPr>
          <p:cNvPr id="31749" name="Picture 16" descr="http://www.adonisproducts.com/images/social_linkedin.png"/>
          <p:cNvPicPr>
            <a:picLocks noChangeAspect="1" noChangeArrowheads="1"/>
          </p:cNvPicPr>
          <p:nvPr/>
        </p:nvPicPr>
        <p:blipFill>
          <a:blip r:embed="rId5"/>
          <a:srcRect/>
          <a:stretch>
            <a:fillRect/>
          </a:stretch>
        </p:blipFill>
        <p:spPr bwMode="auto">
          <a:xfrm>
            <a:off x="1427990" y="2879954"/>
            <a:ext cx="687387" cy="687388"/>
          </a:xfrm>
          <a:prstGeom prst="rect">
            <a:avLst/>
          </a:prstGeom>
          <a:noFill/>
          <a:ln w="9525">
            <a:noFill/>
            <a:miter lim="800000"/>
            <a:headEnd/>
            <a:tailEnd/>
          </a:ln>
        </p:spPr>
      </p:pic>
      <p:sp>
        <p:nvSpPr>
          <p:cNvPr id="3" name="TextBox 2"/>
          <p:cNvSpPr txBox="1"/>
          <p:nvPr/>
        </p:nvSpPr>
        <p:spPr>
          <a:xfrm>
            <a:off x="549723" y="5860349"/>
            <a:ext cx="2448681" cy="523220"/>
          </a:xfrm>
          <a:prstGeom prst="rect">
            <a:avLst/>
          </a:prstGeom>
          <a:noFill/>
        </p:spPr>
        <p:txBody>
          <a:bodyPr wrap="square" rtlCol="0">
            <a:spAutoFit/>
          </a:bodyPr>
          <a:lstStyle/>
          <a:p>
            <a:r>
              <a:rPr lang="en-US" sz="2800" dirty="0" smtClean="0">
                <a:solidFill>
                  <a:srgbClr val="29ABE2"/>
                </a:solidFill>
              </a:rPr>
              <a:t>@FLEXI_H2020</a:t>
            </a:r>
            <a:endParaRPr lang="en-US" sz="2800" dirty="0">
              <a:solidFill>
                <a:srgbClr val="29ABE2"/>
              </a:solidFill>
            </a:endParaRPr>
          </a:p>
        </p:txBody>
      </p:sp>
      <p:sp>
        <p:nvSpPr>
          <p:cNvPr id="10" name="TextBox 9"/>
          <p:cNvSpPr txBox="1"/>
          <p:nvPr/>
        </p:nvSpPr>
        <p:spPr>
          <a:xfrm>
            <a:off x="7254" y="3662978"/>
            <a:ext cx="3528858" cy="954107"/>
          </a:xfrm>
          <a:prstGeom prst="rect">
            <a:avLst/>
          </a:prstGeom>
          <a:noFill/>
        </p:spPr>
        <p:txBody>
          <a:bodyPr wrap="square" rtlCol="0">
            <a:spAutoFit/>
          </a:bodyPr>
          <a:lstStyle/>
          <a:p>
            <a:pPr algn="ctr"/>
            <a:r>
              <a:rPr lang="en-US" sz="2800" dirty="0" smtClean="0">
                <a:solidFill>
                  <a:srgbClr val="29ABE2"/>
                </a:solidFill>
              </a:rPr>
              <a:t>FLEXITRANSTORE – H2020 GA No. 774407</a:t>
            </a:r>
            <a:endParaRPr lang="en-US" sz="2800" dirty="0">
              <a:solidFill>
                <a:srgbClr val="29ABE2"/>
              </a:solidFill>
            </a:endParaRPr>
          </a:p>
        </p:txBody>
      </p:sp>
      <p:pic>
        <p:nvPicPr>
          <p:cNvPr id="11" name="Picture 10"/>
          <p:cNvPicPr/>
          <p:nvPr/>
        </p:nvPicPr>
        <p:blipFill rotWithShape="1">
          <a:blip r:embed="rId6">
            <a:extLst>
              <a:ext uri="{28A0092B-C50C-407E-A947-70E740481C1C}">
                <a14:useLocalDpi xmlns:a14="http://schemas.microsoft.com/office/drawing/2010/main" val="0"/>
              </a:ext>
            </a:extLst>
          </a:blip>
          <a:srcRect l="11499"/>
          <a:stretch/>
        </p:blipFill>
        <p:spPr bwMode="auto">
          <a:xfrm>
            <a:off x="3819022" y="-69204"/>
            <a:ext cx="4650740" cy="69272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70434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313" y="1633204"/>
            <a:ext cx="3898849" cy="4332054"/>
          </a:xfrm>
          <a:prstGeom prst="rect">
            <a:avLst/>
          </a:prstGeom>
        </p:spPr>
      </p:pic>
      <p:sp>
        <p:nvSpPr>
          <p:cNvPr id="43010" name="Rectangle 2"/>
          <p:cNvSpPr>
            <a:spLocks noGrp="1"/>
          </p:cNvSpPr>
          <p:nvPr>
            <p:ph type="title" idx="4294967295"/>
          </p:nvPr>
        </p:nvSpPr>
        <p:spPr bwMode="auto">
          <a:xfrm>
            <a:off x="0" y="2362200"/>
            <a:ext cx="5833077" cy="2047875"/>
          </a:xfrm>
        </p:spPr>
        <p:txBody>
          <a:bodyPr wrap="square" numCol="1" anchorCtr="0" compatLnSpc="1">
            <a:prstTxWarp prst="textNoShape">
              <a:avLst/>
            </a:prstTxWarp>
            <a:normAutofit/>
          </a:bodyPr>
          <a:lstStyle/>
          <a:p>
            <a:pPr eaLnBrk="1" hangingPunct="1">
              <a:defRPr/>
            </a:pPr>
            <a:r>
              <a:rPr lang="en-US" sz="4900" dirty="0">
                <a:solidFill>
                  <a:srgbClr val="29ABE2"/>
                </a:solidFill>
                <a:effectLst>
                  <a:outerShdw blurRad="38100" dist="38100" dir="2700000" algn="tl">
                    <a:srgbClr val="000000">
                      <a:alpha val="43137"/>
                    </a:srgbClr>
                  </a:outerShdw>
                </a:effectLst>
              </a:rPr>
              <a:t>Thank you very much for your attention!!</a:t>
            </a:r>
            <a:endParaRPr lang="el-GR" sz="4900" dirty="0">
              <a:solidFill>
                <a:srgbClr val="29ABE2"/>
              </a:solidFill>
              <a:effectLst>
                <a:outerShdw blurRad="38100" dist="38100" dir="2700000" algn="tl">
                  <a:srgbClr val="000000">
                    <a:alpha val="43137"/>
                  </a:srgbClr>
                </a:outerShdw>
              </a:effectLst>
            </a:endParaRPr>
          </a:p>
        </p:txBody>
      </p:sp>
      <p:sp>
        <p:nvSpPr>
          <p:cNvPr id="32770" name="Rectangle 1"/>
          <p:cNvSpPr>
            <a:spLocks noChangeArrowheads="1"/>
          </p:cNvSpPr>
          <p:nvPr/>
        </p:nvSpPr>
        <p:spPr bwMode="auto">
          <a:xfrm>
            <a:off x="207963" y="5442038"/>
            <a:ext cx="4621212" cy="523220"/>
          </a:xfrm>
          <a:prstGeom prst="rect">
            <a:avLst/>
          </a:prstGeom>
          <a:noFill/>
          <a:ln w="9525">
            <a:noFill/>
            <a:miter lim="800000"/>
            <a:headEnd/>
            <a:tailEnd/>
          </a:ln>
        </p:spPr>
        <p:txBody>
          <a:bodyPr>
            <a:spAutoFit/>
          </a:bodyPr>
          <a:lstStyle/>
          <a:p>
            <a:r>
              <a:rPr lang="en-US" sz="2800" b="1" u="sng" dirty="0" smtClean="0">
                <a:solidFill>
                  <a:srgbClr val="29ABE2"/>
                </a:solidFill>
                <a:latin typeface="+mj-lt"/>
              </a:rPr>
              <a:t>www.flexitranstore.eu</a:t>
            </a:r>
            <a:endParaRPr lang="en-US" sz="2800" b="1" u="sng" dirty="0">
              <a:solidFill>
                <a:srgbClr val="29ABE2"/>
              </a:solidFill>
              <a:latin typeface="+mj-lt"/>
            </a:endParaRPr>
          </a:p>
        </p:txBody>
      </p:sp>
      <p:sp>
        <p:nvSpPr>
          <p:cNvPr id="4" name="Rectangle 2"/>
          <p:cNvSpPr>
            <a:spLocks noGrp="1"/>
          </p:cNvSpPr>
          <p:nvPr>
            <p:ph type="title" idx="4294967295"/>
          </p:nvPr>
        </p:nvSpPr>
        <p:spPr bwMode="auto">
          <a:xfrm>
            <a:off x="5833077" y="314325"/>
            <a:ext cx="5833077" cy="2047875"/>
          </a:xfrm>
        </p:spPr>
        <p:txBody>
          <a:bodyPr wrap="square" numCol="1" anchorCtr="0" compatLnSpc="1">
            <a:prstTxWarp prst="textNoShape">
              <a:avLst/>
            </a:prstTxWarp>
            <a:normAutofit/>
          </a:bodyPr>
          <a:lstStyle/>
          <a:p>
            <a:pPr algn="ctr" eaLnBrk="1" hangingPunct="1">
              <a:defRPr/>
            </a:pPr>
            <a:r>
              <a:rPr lang="en-US" sz="4900" dirty="0" smtClean="0">
                <a:solidFill>
                  <a:srgbClr val="29ABE2"/>
                </a:solidFill>
                <a:effectLst>
                  <a:outerShdw blurRad="38100" dist="38100" dir="2700000" algn="tl">
                    <a:srgbClr val="000000">
                      <a:alpha val="43137"/>
                    </a:srgbClr>
                  </a:outerShdw>
                </a:effectLst>
              </a:rPr>
              <a:t>Questions?</a:t>
            </a:r>
            <a:endParaRPr lang="el-GR" sz="4900" dirty="0">
              <a:solidFill>
                <a:srgbClr val="29ABE2"/>
              </a:solidFill>
              <a:effectLst>
                <a:outerShdw blurRad="38100" dist="38100" dir="2700000" algn="tl">
                  <a:srgbClr val="000000">
                    <a:alpha val="43137"/>
                  </a:srgbClr>
                </a:outerShdw>
              </a:effectLst>
            </a:endParaRPr>
          </a:p>
        </p:txBody>
      </p:sp>
      <p:pic>
        <p:nvPicPr>
          <p:cNvPr id="6" name="Picture 2" descr="European Union Flag"/>
          <p:cNvPicPr>
            <a:picLocks noChangeAspect="1" noChangeArrowheads="1"/>
          </p:cNvPicPr>
          <p:nvPr/>
        </p:nvPicPr>
        <p:blipFill>
          <a:blip r:embed="rId3"/>
          <a:srcRect/>
          <a:stretch>
            <a:fillRect/>
          </a:stretch>
        </p:blipFill>
        <p:spPr bwMode="auto">
          <a:xfrm>
            <a:off x="1296657" y="6104858"/>
            <a:ext cx="447675" cy="457200"/>
          </a:xfrm>
          <a:prstGeom prst="rect">
            <a:avLst/>
          </a:prstGeom>
          <a:noFill/>
          <a:ln w="9525">
            <a:noFill/>
            <a:miter lim="800000"/>
            <a:headEnd/>
            <a:tailEnd/>
          </a:ln>
        </p:spPr>
      </p:pic>
      <p:sp>
        <p:nvSpPr>
          <p:cNvPr id="7" name="Content Placeholder 3"/>
          <p:cNvSpPr txBox="1">
            <a:spLocks noChangeArrowheads="1"/>
          </p:cNvSpPr>
          <p:nvPr/>
        </p:nvSpPr>
        <p:spPr bwMode="auto">
          <a:xfrm>
            <a:off x="1475049" y="6063914"/>
            <a:ext cx="9894888" cy="722897"/>
          </a:xfrm>
          <a:prstGeom prst="rect">
            <a:avLst/>
          </a:prstGeom>
          <a:noFill/>
          <a:ln w="9525">
            <a:noFill/>
            <a:miter lim="800000"/>
            <a:headEnd/>
            <a:tailEnd/>
          </a:ln>
        </p:spPr>
        <p:txBody>
          <a:bodyPr/>
          <a:lstStyle>
            <a:lvl1pPr marL="228600" indent="-228600" algn="l" rtl="0" fontAlgn="base">
              <a:lnSpc>
                <a:spcPct val="90000"/>
              </a:lnSpc>
              <a:spcBef>
                <a:spcPts val="1000"/>
              </a:spcBef>
              <a:spcAft>
                <a:spcPct val="0"/>
              </a:spcAft>
              <a:buClr>
                <a:srgbClr val="01CED3"/>
              </a:buClr>
              <a:buFont typeface="Arial"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Clr>
                <a:srgbClr val="01CED3"/>
              </a:buClr>
              <a:buFont typeface="Arial"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Clr>
                <a:srgbClr val="01CED3"/>
              </a:buClr>
              <a:buFont typeface="Arial"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Clr>
                <a:srgbClr val="01CED3"/>
              </a:buClr>
              <a:buFont typeface="Arial"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Clr>
                <a:srgbClr val="01CED3"/>
              </a:buClr>
              <a:buFont typeface="Arial"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80000"/>
              </a:lnSpc>
              <a:spcBef>
                <a:spcPct val="20000"/>
              </a:spcBef>
              <a:spcAft>
                <a:spcPts val="0"/>
              </a:spcAft>
              <a:buClr>
                <a:schemeClr val="accent1"/>
              </a:buClr>
              <a:buSzPct val="68000"/>
              <a:buFont typeface="Arial" charset="0"/>
              <a:buNone/>
              <a:defRPr/>
            </a:pPr>
            <a:r>
              <a:rPr lang="en-US" sz="2000" i="1" dirty="0" smtClean="0"/>
              <a:t>This </a:t>
            </a:r>
            <a:r>
              <a:rPr lang="en-US" sz="2000" i="1" dirty="0"/>
              <a:t>project has received funding from the European Union’s Horizon 2020 research and innovation programme under grant agreement No </a:t>
            </a:r>
            <a:r>
              <a:rPr lang="en-US" sz="2000" i="1" dirty="0" smtClean="0"/>
              <a:t>774407</a:t>
            </a: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a:solidFill>
                <a:schemeClr val="tx1">
                  <a:lumMod val="65000"/>
                  <a:lumOff val="35000"/>
                </a:schemeClr>
              </a:solidFill>
              <a:latin typeface="+mn-lt"/>
            </a:endParaRPr>
          </a:p>
        </p:txBody>
      </p:sp>
    </p:spTree>
    <p:extLst>
      <p:ext uri="{BB962C8B-B14F-4D97-AF65-F5344CB8AC3E}">
        <p14:creationId xmlns:p14="http://schemas.microsoft.com/office/powerpoint/2010/main" val="21618906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33" y="5124654"/>
            <a:ext cx="1376651" cy="494660"/>
          </a:xfrm>
          <a:prstGeom prst="rect">
            <a:avLst/>
          </a:prstGeom>
        </p:spPr>
      </p:pic>
      <p:grpSp>
        <p:nvGrpSpPr>
          <p:cNvPr id="16" name="Group 15"/>
          <p:cNvGrpSpPr/>
          <p:nvPr/>
        </p:nvGrpSpPr>
        <p:grpSpPr>
          <a:xfrm>
            <a:off x="270890" y="1154313"/>
            <a:ext cx="10679939" cy="5485710"/>
            <a:chOff x="511671" y="140901"/>
            <a:chExt cx="11555007" cy="603454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671" y="2258071"/>
              <a:ext cx="1256743" cy="1005394"/>
            </a:xfrm>
            <a:prstGeom prst="rect">
              <a:avLst/>
            </a:prstGeom>
          </p:spPr>
        </p:pic>
        <p:sp>
          <p:nvSpPr>
            <p:cNvPr id="10" name="TextBox 9"/>
            <p:cNvSpPr txBox="1"/>
            <p:nvPr/>
          </p:nvSpPr>
          <p:spPr>
            <a:xfrm>
              <a:off x="2538374" y="140901"/>
              <a:ext cx="9528304" cy="710995"/>
            </a:xfrm>
            <a:prstGeom prst="rect">
              <a:avLst/>
            </a:prstGeom>
            <a:noFill/>
          </p:spPr>
          <p:txBody>
            <a:bodyPr wrap="square" rtlCol="0">
              <a:spAutoFit/>
            </a:bodyPr>
            <a:lstStyle/>
            <a:p>
              <a:r>
                <a:rPr lang="en-US" sz="3600" b="1" dirty="0">
                  <a:solidFill>
                    <a:srgbClr val="29ABE2"/>
                  </a:solidFill>
                </a:rPr>
                <a:t>The </a:t>
              </a:r>
              <a:r>
                <a:rPr lang="en-US" sz="3600" b="1" dirty="0" smtClean="0">
                  <a:solidFill>
                    <a:srgbClr val="29ABE2"/>
                  </a:solidFill>
                </a:rPr>
                <a:t>Project</a:t>
              </a:r>
              <a:endParaRPr lang="en-US" sz="3600" b="1" dirty="0">
                <a:solidFill>
                  <a:srgbClr val="29ABE2"/>
                </a:solidFill>
              </a:endParaRPr>
            </a:p>
          </p:txBody>
        </p:sp>
        <p:sp>
          <p:nvSpPr>
            <p:cNvPr id="11" name="TextBox 10"/>
            <p:cNvSpPr txBox="1"/>
            <p:nvPr/>
          </p:nvSpPr>
          <p:spPr>
            <a:xfrm>
              <a:off x="2538374" y="1171369"/>
              <a:ext cx="9528304" cy="710995"/>
            </a:xfrm>
            <a:prstGeom prst="rect">
              <a:avLst/>
            </a:prstGeom>
            <a:noFill/>
          </p:spPr>
          <p:txBody>
            <a:bodyPr wrap="square" rtlCol="0">
              <a:spAutoFit/>
            </a:bodyPr>
            <a:lstStyle/>
            <a:p>
              <a:r>
                <a:rPr lang="en-US" sz="3600" b="1" dirty="0" smtClean="0">
                  <a:solidFill>
                    <a:srgbClr val="29ABE2"/>
                  </a:solidFill>
                </a:rPr>
                <a:t>Objectives</a:t>
              </a:r>
              <a:endParaRPr lang="en-US" sz="3600" b="1" dirty="0">
                <a:solidFill>
                  <a:srgbClr val="29ABE2"/>
                </a:solidFill>
              </a:endParaRPr>
            </a:p>
          </p:txBody>
        </p:sp>
        <p:sp>
          <p:nvSpPr>
            <p:cNvPr id="12" name="TextBox 11"/>
            <p:cNvSpPr txBox="1"/>
            <p:nvPr/>
          </p:nvSpPr>
          <p:spPr>
            <a:xfrm>
              <a:off x="2538374" y="2229189"/>
              <a:ext cx="9528304" cy="710995"/>
            </a:xfrm>
            <a:prstGeom prst="rect">
              <a:avLst/>
            </a:prstGeom>
            <a:noFill/>
          </p:spPr>
          <p:txBody>
            <a:bodyPr wrap="square" rtlCol="0">
              <a:spAutoFit/>
            </a:bodyPr>
            <a:lstStyle/>
            <a:p>
              <a:r>
                <a:rPr lang="en-US" sz="3600" b="1" dirty="0" smtClean="0">
                  <a:solidFill>
                    <a:srgbClr val="29ABE2"/>
                  </a:solidFill>
                </a:rPr>
                <a:t>Technical Framework</a:t>
              </a:r>
              <a:endParaRPr lang="en-US" sz="3600" b="1" dirty="0">
                <a:solidFill>
                  <a:srgbClr val="29ABE2"/>
                </a:solidFill>
              </a:endParaRPr>
            </a:p>
          </p:txBody>
        </p:sp>
        <p:sp>
          <p:nvSpPr>
            <p:cNvPr id="13" name="TextBox 12"/>
            <p:cNvSpPr txBox="1"/>
            <p:nvPr/>
          </p:nvSpPr>
          <p:spPr>
            <a:xfrm>
              <a:off x="2538374" y="3347062"/>
              <a:ext cx="9528304" cy="710995"/>
            </a:xfrm>
            <a:prstGeom prst="rect">
              <a:avLst/>
            </a:prstGeom>
            <a:noFill/>
          </p:spPr>
          <p:txBody>
            <a:bodyPr wrap="square" rtlCol="0">
              <a:spAutoFit/>
            </a:bodyPr>
            <a:lstStyle/>
            <a:p>
              <a:r>
                <a:rPr lang="en-US" sz="3600" b="1" dirty="0" smtClean="0">
                  <a:solidFill>
                    <a:srgbClr val="29ABE2"/>
                  </a:solidFill>
                </a:rPr>
                <a:t>Demonstrations</a:t>
              </a:r>
              <a:endParaRPr lang="en-US" sz="3600" b="1" dirty="0">
                <a:solidFill>
                  <a:srgbClr val="29ABE2"/>
                </a:solidFill>
              </a:endParaRPr>
            </a:p>
          </p:txBody>
        </p:sp>
        <p:sp>
          <p:nvSpPr>
            <p:cNvPr id="14" name="TextBox 13"/>
            <p:cNvSpPr txBox="1"/>
            <p:nvPr/>
          </p:nvSpPr>
          <p:spPr>
            <a:xfrm>
              <a:off x="2538373" y="4395819"/>
              <a:ext cx="9528305" cy="710995"/>
            </a:xfrm>
            <a:prstGeom prst="rect">
              <a:avLst/>
            </a:prstGeom>
            <a:noFill/>
          </p:spPr>
          <p:txBody>
            <a:bodyPr wrap="square" rtlCol="0">
              <a:spAutoFit/>
            </a:bodyPr>
            <a:lstStyle/>
            <a:p>
              <a:r>
                <a:rPr lang="en-US" sz="3600" b="1" dirty="0" smtClean="0">
                  <a:solidFill>
                    <a:srgbClr val="29ABE2"/>
                  </a:solidFill>
                </a:rPr>
                <a:t>Impact and Exploitable Results</a:t>
              </a:r>
              <a:endParaRPr lang="en-US" sz="3600" b="1" dirty="0">
                <a:solidFill>
                  <a:srgbClr val="29ABE2"/>
                </a:solidFill>
              </a:endParaRPr>
            </a:p>
          </p:txBody>
        </p:sp>
        <p:sp>
          <p:nvSpPr>
            <p:cNvPr id="15" name="TextBox 14"/>
            <p:cNvSpPr txBox="1"/>
            <p:nvPr/>
          </p:nvSpPr>
          <p:spPr>
            <a:xfrm>
              <a:off x="2538373" y="5464448"/>
              <a:ext cx="9528305" cy="710995"/>
            </a:xfrm>
            <a:prstGeom prst="rect">
              <a:avLst/>
            </a:prstGeom>
            <a:noFill/>
          </p:spPr>
          <p:txBody>
            <a:bodyPr wrap="square" rtlCol="0">
              <a:spAutoFit/>
            </a:bodyPr>
            <a:lstStyle/>
            <a:p>
              <a:r>
                <a:rPr lang="en-US" sz="3600" b="1" dirty="0" smtClean="0">
                  <a:solidFill>
                    <a:srgbClr val="29ABE2"/>
                  </a:solidFill>
                </a:rPr>
                <a:t>The Partners</a:t>
              </a:r>
              <a:endParaRPr lang="en-US" sz="3600" b="1" dirty="0">
                <a:solidFill>
                  <a:srgbClr val="29ABE2"/>
                </a:solidFill>
              </a:endParaRPr>
            </a:p>
          </p:txBody>
        </p:sp>
      </p:grpSp>
      <p:sp>
        <p:nvSpPr>
          <p:cNvPr id="17" name="TextBox 16"/>
          <p:cNvSpPr txBox="1"/>
          <p:nvPr/>
        </p:nvSpPr>
        <p:spPr>
          <a:xfrm>
            <a:off x="196393" y="150125"/>
            <a:ext cx="2242666" cy="840230"/>
          </a:xfrm>
          <a:prstGeom prst="rect">
            <a:avLst/>
          </a:prstGeom>
          <a:noFill/>
        </p:spPr>
        <p:txBody>
          <a:bodyPr wrap="none" rtlCol="0">
            <a:spAutoFit/>
          </a:bodyPr>
          <a:lstStyle/>
          <a:p>
            <a:pPr algn="ctr">
              <a:lnSpc>
                <a:spcPct val="90000"/>
              </a:lnSpc>
              <a:spcBef>
                <a:spcPct val="0"/>
              </a:spcBef>
              <a:defRPr/>
            </a:pPr>
            <a:r>
              <a:rPr lang="en-US" sz="5400" b="1" dirty="0">
                <a:solidFill>
                  <a:srgbClr val="29ABE2"/>
                </a:solidFill>
                <a:latin typeface="+mj-lt"/>
                <a:ea typeface="+mj-ea"/>
                <a:cs typeface="+mj-cs"/>
              </a:rPr>
              <a:t>Agenda</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017" y="393268"/>
            <a:ext cx="4518965" cy="556522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65" y="1059140"/>
            <a:ext cx="1030515" cy="77288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8" y="1843502"/>
            <a:ext cx="1738945" cy="108858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233" y="3965329"/>
            <a:ext cx="712937" cy="102362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185" y="5721442"/>
            <a:ext cx="1124977" cy="1184186"/>
          </a:xfrm>
          <a:prstGeom prst="rect">
            <a:avLst/>
          </a:prstGeom>
        </p:spPr>
      </p:pic>
    </p:spTree>
    <p:extLst>
      <p:ext uri="{BB962C8B-B14F-4D97-AF65-F5344CB8AC3E}">
        <p14:creationId xmlns:p14="http://schemas.microsoft.com/office/powerpoint/2010/main" val="18641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25022" y="299729"/>
            <a:ext cx="6935644" cy="1325563"/>
          </a:xfrm>
        </p:spPr>
        <p:txBody>
          <a:bodyPr/>
          <a:lstStyle/>
          <a:p>
            <a:pPr algn="ctr" eaLnBrk="1" hangingPunct="1">
              <a:defRPr/>
            </a:pPr>
            <a:r>
              <a:rPr lang="en-US" dirty="0" smtClean="0">
                <a:solidFill>
                  <a:srgbClr val="29ABE2"/>
                </a:solidFill>
              </a:rPr>
              <a:t>About FLEXITRANSTORE</a:t>
            </a:r>
            <a:endParaRPr lang="en-US" dirty="0">
              <a:solidFill>
                <a:srgbClr val="29ABE2"/>
              </a:solidFill>
            </a:endParaRPr>
          </a:p>
        </p:txBody>
      </p:sp>
      <p:sp>
        <p:nvSpPr>
          <p:cNvPr id="9" name="Rectangle 8"/>
          <p:cNvSpPr/>
          <p:nvPr/>
        </p:nvSpPr>
        <p:spPr>
          <a:xfrm>
            <a:off x="504967" y="1762877"/>
            <a:ext cx="6409180" cy="2209836"/>
          </a:xfrm>
          <a:prstGeom prst="rect">
            <a:avLst/>
          </a:prstGeom>
        </p:spPr>
        <p:txBody>
          <a:bodyPr wrap="square">
            <a:spAutoFit/>
          </a:bodyPr>
          <a:lstStyle/>
          <a:p>
            <a:pPr>
              <a:lnSpc>
                <a:spcPct val="80000"/>
              </a:lnSpc>
              <a:spcBef>
                <a:spcPct val="20000"/>
              </a:spcBef>
              <a:buClr>
                <a:schemeClr val="accent1"/>
              </a:buClr>
              <a:buSzPct val="68000"/>
              <a:defRPr/>
            </a:pPr>
            <a:r>
              <a:rPr lang="en-US" sz="3200" dirty="0" smtClean="0">
                <a:effectLst>
                  <a:outerShdw blurRad="38100" dist="38100" dir="2700000" algn="tl">
                    <a:srgbClr val="000000">
                      <a:alpha val="43137"/>
                    </a:srgbClr>
                  </a:outerShdw>
                </a:effectLst>
              </a:rPr>
              <a:t>Project </a:t>
            </a:r>
            <a:r>
              <a:rPr lang="en-US" sz="3200" dirty="0">
                <a:effectLst>
                  <a:outerShdw blurRad="38100" dist="38100" dir="2700000" algn="tl">
                    <a:srgbClr val="000000">
                      <a:alpha val="43137"/>
                    </a:srgbClr>
                  </a:outerShdw>
                </a:effectLst>
              </a:rPr>
              <a:t>Grant Agreement No. </a:t>
            </a:r>
            <a:r>
              <a:rPr lang="en-US" sz="3200" dirty="0" smtClean="0">
                <a:effectLst>
                  <a:outerShdw blurRad="38100" dist="38100" dir="2700000" algn="tl">
                    <a:srgbClr val="000000">
                      <a:alpha val="43137"/>
                    </a:srgbClr>
                  </a:outerShdw>
                </a:effectLst>
              </a:rPr>
              <a:t>774407</a:t>
            </a:r>
          </a:p>
          <a:p>
            <a:pPr>
              <a:lnSpc>
                <a:spcPct val="80000"/>
              </a:lnSpc>
              <a:spcBef>
                <a:spcPct val="20000"/>
              </a:spcBef>
              <a:buClr>
                <a:schemeClr val="accent1"/>
              </a:buClr>
              <a:buSzPct val="68000"/>
              <a:defRPr/>
            </a:pPr>
            <a:r>
              <a:rPr lang="en-US" sz="2800" b="1" dirty="0" smtClean="0"/>
              <a:t>Budget</a:t>
            </a:r>
            <a:r>
              <a:rPr lang="en-US" sz="2800" b="1" dirty="0"/>
              <a:t>:</a:t>
            </a:r>
            <a:r>
              <a:rPr lang="en-US" sz="2800" dirty="0"/>
              <a:t> 21.7 M Euro </a:t>
            </a:r>
            <a:endParaRPr lang="en-US" sz="2800" dirty="0" smtClean="0"/>
          </a:p>
          <a:p>
            <a:pPr>
              <a:lnSpc>
                <a:spcPct val="80000"/>
              </a:lnSpc>
              <a:spcBef>
                <a:spcPct val="20000"/>
              </a:spcBef>
              <a:buClr>
                <a:schemeClr val="accent1"/>
              </a:buClr>
              <a:buSzPct val="68000"/>
              <a:defRPr/>
            </a:pPr>
            <a:r>
              <a:rPr lang="en-US" sz="2800" b="1" dirty="0" smtClean="0"/>
              <a:t>Grant</a:t>
            </a:r>
            <a:r>
              <a:rPr lang="en-US" sz="2800" b="1" dirty="0"/>
              <a:t>: </a:t>
            </a:r>
            <a:r>
              <a:rPr lang="en-US" sz="2800" dirty="0"/>
              <a:t>17 M Euro</a:t>
            </a:r>
          </a:p>
          <a:p>
            <a:pPr>
              <a:lnSpc>
                <a:spcPct val="80000"/>
              </a:lnSpc>
              <a:spcBef>
                <a:spcPct val="20000"/>
              </a:spcBef>
              <a:buClr>
                <a:schemeClr val="accent1"/>
              </a:buClr>
              <a:buSzPct val="68000"/>
              <a:defRPr/>
            </a:pPr>
            <a:r>
              <a:rPr lang="en-US" sz="2800" b="1" dirty="0" smtClean="0"/>
              <a:t>Start</a:t>
            </a:r>
            <a:r>
              <a:rPr lang="en-US" sz="2800" b="1" dirty="0"/>
              <a:t>:</a:t>
            </a:r>
            <a:r>
              <a:rPr lang="en-US" sz="2800" dirty="0"/>
              <a:t> 1 Nov 2017 (M1)</a:t>
            </a:r>
          </a:p>
          <a:p>
            <a:pPr>
              <a:lnSpc>
                <a:spcPct val="80000"/>
              </a:lnSpc>
              <a:spcBef>
                <a:spcPct val="20000"/>
              </a:spcBef>
              <a:buClr>
                <a:schemeClr val="accent1"/>
              </a:buClr>
              <a:buSzPct val="68000"/>
              <a:defRPr/>
            </a:pPr>
            <a:r>
              <a:rPr lang="en-US" sz="2800" b="1" dirty="0" smtClean="0"/>
              <a:t>End</a:t>
            </a:r>
            <a:r>
              <a:rPr lang="en-US" sz="2800" b="1" dirty="0"/>
              <a:t>:</a:t>
            </a:r>
            <a:r>
              <a:rPr lang="en-US" sz="2800" dirty="0"/>
              <a:t> 31 Oct 2021 (M48)</a:t>
            </a:r>
            <a:endParaRPr lang="en-US" sz="4000" dirty="0"/>
          </a:p>
        </p:txBody>
      </p:sp>
      <p:sp>
        <p:nvSpPr>
          <p:cNvPr id="10" name="Rectangle 9"/>
          <p:cNvSpPr/>
          <p:nvPr/>
        </p:nvSpPr>
        <p:spPr>
          <a:xfrm>
            <a:off x="504966" y="4333658"/>
            <a:ext cx="11334107" cy="1126462"/>
          </a:xfrm>
          <a:prstGeom prst="rect">
            <a:avLst/>
          </a:prstGeom>
        </p:spPr>
        <p:txBody>
          <a:bodyPr wrap="square">
            <a:spAutoFit/>
          </a:bodyPr>
          <a:lstStyle/>
          <a:p>
            <a:pPr>
              <a:lnSpc>
                <a:spcPct val="80000"/>
              </a:lnSpc>
              <a:spcBef>
                <a:spcPct val="20000"/>
              </a:spcBef>
              <a:buClr>
                <a:schemeClr val="accent1"/>
              </a:buClr>
              <a:buSzPct val="68000"/>
              <a:defRPr/>
            </a:pPr>
            <a:r>
              <a:rPr lang="en-US" sz="2800" dirty="0">
                <a:effectLst>
                  <a:outerShdw blurRad="38100" dist="38100" dir="2700000" algn="tl">
                    <a:srgbClr val="000000">
                      <a:alpha val="43137"/>
                    </a:srgbClr>
                  </a:outerShdw>
                </a:effectLst>
              </a:rPr>
              <a:t>LCE-04-2017 call: </a:t>
            </a:r>
            <a:r>
              <a:rPr lang="en-US" sz="2800" dirty="0"/>
              <a:t>Demonstration of system integration with smart  transmission grid and storage technologies with increasing share of renewables</a:t>
            </a:r>
          </a:p>
        </p:txBody>
      </p:sp>
      <p:pic>
        <p:nvPicPr>
          <p:cNvPr id="11" name="Picture 2" descr="European Union Flag"/>
          <p:cNvPicPr>
            <a:picLocks noChangeAspect="1" noChangeArrowheads="1"/>
          </p:cNvPicPr>
          <p:nvPr/>
        </p:nvPicPr>
        <p:blipFill>
          <a:blip r:embed="rId2"/>
          <a:srcRect/>
          <a:stretch>
            <a:fillRect/>
          </a:stretch>
        </p:blipFill>
        <p:spPr bwMode="auto">
          <a:xfrm>
            <a:off x="1296657" y="6104858"/>
            <a:ext cx="447675" cy="457200"/>
          </a:xfrm>
          <a:prstGeom prst="rect">
            <a:avLst/>
          </a:prstGeom>
          <a:noFill/>
          <a:ln w="9525">
            <a:noFill/>
            <a:miter lim="800000"/>
            <a:headEnd/>
            <a:tailEnd/>
          </a:ln>
        </p:spPr>
      </p:pic>
      <p:sp>
        <p:nvSpPr>
          <p:cNvPr id="12" name="Content Placeholder 3"/>
          <p:cNvSpPr txBox="1">
            <a:spLocks noChangeArrowheads="1"/>
          </p:cNvSpPr>
          <p:nvPr/>
        </p:nvSpPr>
        <p:spPr bwMode="auto">
          <a:xfrm>
            <a:off x="1475049" y="6063914"/>
            <a:ext cx="9894888" cy="722897"/>
          </a:xfrm>
          <a:prstGeom prst="rect">
            <a:avLst/>
          </a:prstGeom>
          <a:noFill/>
          <a:ln w="9525">
            <a:noFill/>
            <a:miter lim="800000"/>
            <a:headEnd/>
            <a:tailEnd/>
          </a:ln>
        </p:spPr>
        <p:txBody>
          <a:bodyPr/>
          <a:lstStyle>
            <a:lvl1pPr marL="228600" indent="-228600" algn="l" rtl="0" fontAlgn="base">
              <a:lnSpc>
                <a:spcPct val="90000"/>
              </a:lnSpc>
              <a:spcBef>
                <a:spcPts val="1000"/>
              </a:spcBef>
              <a:spcAft>
                <a:spcPct val="0"/>
              </a:spcAft>
              <a:buClr>
                <a:srgbClr val="01CED3"/>
              </a:buClr>
              <a:buFont typeface="Arial" charset="0"/>
              <a:buChar char="•"/>
              <a:defRPr sz="2800" kern="1200">
                <a:solidFill>
                  <a:schemeClr val="tx1"/>
                </a:solidFill>
                <a:latin typeface="Century Gothic" panose="020B0502020202020204" pitchFamily="34" charset="0"/>
                <a:ea typeface="+mn-ea"/>
                <a:cs typeface="+mn-cs"/>
              </a:defRPr>
            </a:lvl1pPr>
            <a:lvl2pPr marL="685800" indent="-228600" algn="l" rtl="0" fontAlgn="base">
              <a:lnSpc>
                <a:spcPct val="90000"/>
              </a:lnSpc>
              <a:spcBef>
                <a:spcPts val="500"/>
              </a:spcBef>
              <a:spcAft>
                <a:spcPct val="0"/>
              </a:spcAft>
              <a:buClr>
                <a:srgbClr val="01CED3"/>
              </a:buClr>
              <a:buFont typeface="Arial" charset="0"/>
              <a:buChar char="•"/>
              <a:defRPr sz="2400" kern="1200">
                <a:solidFill>
                  <a:schemeClr val="tx1"/>
                </a:solidFill>
                <a:latin typeface="Century Gothic" panose="020B0502020202020204" pitchFamily="34" charset="0"/>
                <a:ea typeface="+mn-ea"/>
                <a:cs typeface="+mn-cs"/>
              </a:defRPr>
            </a:lvl2pPr>
            <a:lvl3pPr marL="1143000" indent="-228600" algn="l" rtl="0" fontAlgn="base">
              <a:lnSpc>
                <a:spcPct val="90000"/>
              </a:lnSpc>
              <a:spcBef>
                <a:spcPts val="500"/>
              </a:spcBef>
              <a:spcAft>
                <a:spcPct val="0"/>
              </a:spcAft>
              <a:buClr>
                <a:srgbClr val="01CED3"/>
              </a:buClr>
              <a:buFont typeface="Arial" charset="0"/>
              <a:buChar char="•"/>
              <a:defRPr sz="2000" kern="1200">
                <a:solidFill>
                  <a:schemeClr val="tx1"/>
                </a:solidFill>
                <a:latin typeface="Century Gothic" panose="020B0502020202020204" pitchFamily="34" charset="0"/>
                <a:ea typeface="+mn-ea"/>
                <a:cs typeface="+mn-cs"/>
              </a:defRPr>
            </a:lvl3pPr>
            <a:lvl4pPr marL="1600200" indent="-228600" algn="l" rtl="0" fontAlgn="base">
              <a:lnSpc>
                <a:spcPct val="90000"/>
              </a:lnSpc>
              <a:spcBef>
                <a:spcPts val="500"/>
              </a:spcBef>
              <a:spcAft>
                <a:spcPct val="0"/>
              </a:spcAft>
              <a:buClr>
                <a:srgbClr val="01CED3"/>
              </a:buClr>
              <a:buFont typeface="Arial" charset="0"/>
              <a:buChar char="•"/>
              <a:defRPr kern="1200">
                <a:solidFill>
                  <a:schemeClr val="tx1"/>
                </a:solidFill>
                <a:latin typeface="Century Gothic" panose="020B0502020202020204" pitchFamily="34" charset="0"/>
                <a:ea typeface="+mn-ea"/>
                <a:cs typeface="+mn-cs"/>
              </a:defRPr>
            </a:lvl4pPr>
            <a:lvl5pPr marL="2057400" indent="-228600" algn="l" rtl="0" fontAlgn="base">
              <a:lnSpc>
                <a:spcPct val="90000"/>
              </a:lnSpc>
              <a:spcBef>
                <a:spcPts val="500"/>
              </a:spcBef>
              <a:spcAft>
                <a:spcPct val="0"/>
              </a:spcAft>
              <a:buClr>
                <a:srgbClr val="01CED3"/>
              </a:buClr>
              <a:buFont typeface="Arial" charset="0"/>
              <a:buChar char="•"/>
              <a:defRPr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80000"/>
              </a:lnSpc>
              <a:spcBef>
                <a:spcPct val="20000"/>
              </a:spcBef>
              <a:spcAft>
                <a:spcPts val="0"/>
              </a:spcAft>
              <a:buClr>
                <a:schemeClr val="accent1"/>
              </a:buClr>
              <a:buSzPct val="68000"/>
              <a:buFont typeface="Arial" charset="0"/>
              <a:buNone/>
              <a:defRPr/>
            </a:pPr>
            <a:r>
              <a:rPr lang="en-US" sz="2000" i="1" dirty="0" smtClean="0"/>
              <a:t>This </a:t>
            </a:r>
            <a:r>
              <a:rPr lang="en-US" sz="2000" i="1" dirty="0"/>
              <a:t>project has received funding from the European Union’s Horizon 2020 research and innovation programme under grant agreement No </a:t>
            </a:r>
            <a:r>
              <a:rPr lang="en-US" sz="2000" i="1" dirty="0" smtClean="0"/>
              <a:t>774407</a:t>
            </a: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smtClean="0">
              <a:solidFill>
                <a:schemeClr val="tx1">
                  <a:lumMod val="65000"/>
                  <a:lumOff val="35000"/>
                </a:schemeClr>
              </a:solidFill>
            </a:endParaRPr>
          </a:p>
          <a:p>
            <a:pPr marL="342900" indent="-342900" algn="ctr" fontAlgn="auto">
              <a:lnSpc>
                <a:spcPct val="80000"/>
              </a:lnSpc>
              <a:spcBef>
                <a:spcPct val="20000"/>
              </a:spcBef>
              <a:spcAft>
                <a:spcPts val="0"/>
              </a:spcAft>
              <a:buClr>
                <a:schemeClr val="accent1"/>
              </a:buClr>
              <a:buSzPct val="68000"/>
              <a:buFont typeface="Arial" panose="020B0604020202020204" pitchFamily="34" charset="0"/>
              <a:buChar char="•"/>
              <a:defRPr/>
            </a:pPr>
            <a:endParaRPr lang="en-US" sz="2400" dirty="0">
              <a:solidFill>
                <a:schemeClr val="tx1">
                  <a:lumMod val="65000"/>
                  <a:lumOff val="3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0" y="329145"/>
            <a:ext cx="1688972" cy="1266729"/>
          </a:xfrm>
          <a:prstGeom prst="rect">
            <a:avLst/>
          </a:prstGeom>
        </p:spPr>
      </p:pic>
    </p:spTree>
    <p:extLst>
      <p:ext uri="{BB962C8B-B14F-4D97-AF65-F5344CB8AC3E}">
        <p14:creationId xmlns:p14="http://schemas.microsoft.com/office/powerpoint/2010/main" val="2215905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925"/>
            <a:ext cx="2060210" cy="1186778"/>
          </a:xfrm>
          <a:prstGeom prst="rect">
            <a:avLst/>
          </a:prstGeom>
        </p:spPr>
      </p:pic>
      <p:grpSp>
        <p:nvGrpSpPr>
          <p:cNvPr id="54" name="Group 53"/>
          <p:cNvGrpSpPr/>
          <p:nvPr/>
        </p:nvGrpSpPr>
        <p:grpSpPr>
          <a:xfrm>
            <a:off x="8633757" y="1206665"/>
            <a:ext cx="1614161" cy="2901696"/>
            <a:chOff x="7250113" y="2084388"/>
            <a:chExt cx="1171575" cy="2447925"/>
          </a:xfrm>
          <a:effectLst>
            <a:outerShdw blurRad="1270000" dist="368300" dir="21540000" sx="109000" sy="109000" algn="ctr" rotWithShape="0">
              <a:srgbClr val="000000">
                <a:alpha val="31000"/>
              </a:srgbClr>
            </a:outerShdw>
          </a:effectLst>
        </p:grpSpPr>
        <p:sp>
          <p:nvSpPr>
            <p:cNvPr id="55" name="Freeform 538"/>
            <p:cNvSpPr>
              <a:spLocks/>
            </p:cNvSpPr>
            <p:nvPr/>
          </p:nvSpPr>
          <p:spPr bwMode="auto">
            <a:xfrm>
              <a:off x="7510463" y="2655888"/>
              <a:ext cx="352425" cy="641350"/>
            </a:xfrm>
            <a:custGeom>
              <a:avLst/>
              <a:gdLst>
                <a:gd name="T0" fmla="*/ 110 w 110"/>
                <a:gd name="T1" fmla="*/ 0 h 198"/>
                <a:gd name="T2" fmla="*/ 18 w 110"/>
                <a:gd name="T3" fmla="*/ 198 h 198"/>
                <a:gd name="T4" fmla="*/ 0 w 110"/>
                <a:gd name="T5" fmla="*/ 198 h 198"/>
                <a:gd name="T6" fmla="*/ 88 w 110"/>
                <a:gd name="T7" fmla="*/ 0 h 198"/>
                <a:gd name="T8" fmla="*/ 105 w 110"/>
                <a:gd name="T9" fmla="*/ 0 h 198"/>
                <a:gd name="T10" fmla="*/ 110 w 110"/>
                <a:gd name="T11" fmla="*/ 0 h 198"/>
              </a:gdLst>
              <a:ahLst/>
              <a:cxnLst>
                <a:cxn ang="0">
                  <a:pos x="T0" y="T1"/>
                </a:cxn>
                <a:cxn ang="0">
                  <a:pos x="T2" y="T3"/>
                </a:cxn>
                <a:cxn ang="0">
                  <a:pos x="T4" y="T5"/>
                </a:cxn>
                <a:cxn ang="0">
                  <a:pos x="T6" y="T7"/>
                </a:cxn>
                <a:cxn ang="0">
                  <a:pos x="T8" y="T9"/>
                </a:cxn>
                <a:cxn ang="0">
                  <a:pos x="T10" y="T11"/>
                </a:cxn>
              </a:cxnLst>
              <a:rect l="0" t="0" r="r" b="b"/>
              <a:pathLst>
                <a:path w="110" h="198">
                  <a:moveTo>
                    <a:pt x="110" y="0"/>
                  </a:moveTo>
                  <a:cubicBezTo>
                    <a:pt x="59" y="0"/>
                    <a:pt x="18" y="88"/>
                    <a:pt x="18" y="198"/>
                  </a:cubicBezTo>
                  <a:cubicBezTo>
                    <a:pt x="12" y="198"/>
                    <a:pt x="6" y="198"/>
                    <a:pt x="0" y="198"/>
                  </a:cubicBezTo>
                  <a:cubicBezTo>
                    <a:pt x="1" y="91"/>
                    <a:pt x="39" y="5"/>
                    <a:pt x="88" y="0"/>
                  </a:cubicBezTo>
                  <a:cubicBezTo>
                    <a:pt x="96" y="0"/>
                    <a:pt x="103" y="0"/>
                    <a:pt x="105" y="0"/>
                  </a:cubicBezTo>
                  <a:cubicBezTo>
                    <a:pt x="107" y="0"/>
                    <a:pt x="108" y="0"/>
                    <a:pt x="110" y="0"/>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6" name="Freeform 539"/>
            <p:cNvSpPr>
              <a:spLocks/>
            </p:cNvSpPr>
            <p:nvPr/>
          </p:nvSpPr>
          <p:spPr bwMode="auto">
            <a:xfrm>
              <a:off x="7510463" y="3297238"/>
              <a:ext cx="352425" cy="663575"/>
            </a:xfrm>
            <a:custGeom>
              <a:avLst/>
              <a:gdLst>
                <a:gd name="T0" fmla="*/ 18 w 110"/>
                <a:gd name="T1" fmla="*/ 0 h 205"/>
                <a:gd name="T2" fmla="*/ 110 w 110"/>
                <a:gd name="T3" fmla="*/ 204 h 205"/>
                <a:gd name="T4" fmla="*/ 92 w 110"/>
                <a:gd name="T5" fmla="*/ 205 h 205"/>
                <a:gd name="T6" fmla="*/ 0 w 110"/>
                <a:gd name="T7" fmla="*/ 0 h 205"/>
                <a:gd name="T8" fmla="*/ 18 w 110"/>
                <a:gd name="T9" fmla="*/ 0 h 205"/>
              </a:gdLst>
              <a:ahLst/>
              <a:cxnLst>
                <a:cxn ang="0">
                  <a:pos x="T0" y="T1"/>
                </a:cxn>
                <a:cxn ang="0">
                  <a:pos x="T2" y="T3"/>
                </a:cxn>
                <a:cxn ang="0">
                  <a:pos x="T4" y="T5"/>
                </a:cxn>
                <a:cxn ang="0">
                  <a:pos x="T6" y="T7"/>
                </a:cxn>
                <a:cxn ang="0">
                  <a:pos x="T8" y="T9"/>
                </a:cxn>
              </a:cxnLst>
              <a:rect l="0" t="0" r="r" b="b"/>
              <a:pathLst>
                <a:path w="110" h="205">
                  <a:moveTo>
                    <a:pt x="18" y="0"/>
                  </a:moveTo>
                  <a:cubicBezTo>
                    <a:pt x="17" y="111"/>
                    <a:pt x="59" y="203"/>
                    <a:pt x="110" y="204"/>
                  </a:cubicBezTo>
                  <a:cubicBezTo>
                    <a:pt x="92" y="205"/>
                    <a:pt x="92" y="205"/>
                    <a:pt x="92" y="205"/>
                  </a:cubicBezTo>
                  <a:cubicBezTo>
                    <a:pt x="41" y="203"/>
                    <a:pt x="0" y="111"/>
                    <a:pt x="0" y="0"/>
                  </a:cubicBezTo>
                  <a:cubicBezTo>
                    <a:pt x="6" y="0"/>
                    <a:pt x="12" y="0"/>
                    <a:pt x="18" y="0"/>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7" name="Freeform 540"/>
            <p:cNvSpPr>
              <a:spLocks/>
            </p:cNvSpPr>
            <p:nvPr/>
          </p:nvSpPr>
          <p:spPr bwMode="auto">
            <a:xfrm>
              <a:off x="7612063" y="2879726"/>
              <a:ext cx="250825" cy="857250"/>
            </a:xfrm>
            <a:custGeom>
              <a:avLst/>
              <a:gdLst>
                <a:gd name="T0" fmla="*/ 18 w 78"/>
                <a:gd name="T1" fmla="*/ 130 h 265"/>
                <a:gd name="T2" fmla="*/ 78 w 78"/>
                <a:gd name="T3" fmla="*/ 264 h 265"/>
                <a:gd name="T4" fmla="*/ 60 w 78"/>
                <a:gd name="T5" fmla="*/ 265 h 265"/>
                <a:gd name="T6" fmla="*/ 0 w 78"/>
                <a:gd name="T7" fmla="*/ 130 h 265"/>
                <a:gd name="T8" fmla="*/ 52 w 78"/>
                <a:gd name="T9" fmla="*/ 1 h 265"/>
                <a:gd name="T10" fmla="*/ 76 w 78"/>
                <a:gd name="T11" fmla="*/ 0 h 265"/>
                <a:gd name="T12" fmla="*/ 78 w 78"/>
                <a:gd name="T13" fmla="*/ 0 h 265"/>
                <a:gd name="T14" fmla="*/ 18 w 78"/>
                <a:gd name="T15" fmla="*/ 13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265">
                  <a:moveTo>
                    <a:pt x="18" y="130"/>
                  </a:moveTo>
                  <a:cubicBezTo>
                    <a:pt x="17" y="203"/>
                    <a:pt x="44" y="263"/>
                    <a:pt x="78" y="264"/>
                  </a:cubicBezTo>
                  <a:cubicBezTo>
                    <a:pt x="60" y="265"/>
                    <a:pt x="60" y="265"/>
                    <a:pt x="60" y="265"/>
                  </a:cubicBezTo>
                  <a:cubicBezTo>
                    <a:pt x="27" y="263"/>
                    <a:pt x="0" y="203"/>
                    <a:pt x="0" y="130"/>
                  </a:cubicBezTo>
                  <a:cubicBezTo>
                    <a:pt x="0" y="64"/>
                    <a:pt x="23" y="10"/>
                    <a:pt x="52" y="1"/>
                  </a:cubicBezTo>
                  <a:cubicBezTo>
                    <a:pt x="61" y="0"/>
                    <a:pt x="68" y="0"/>
                    <a:pt x="76" y="0"/>
                  </a:cubicBezTo>
                  <a:cubicBezTo>
                    <a:pt x="78" y="0"/>
                    <a:pt x="78" y="0"/>
                    <a:pt x="78" y="0"/>
                  </a:cubicBezTo>
                  <a:cubicBezTo>
                    <a:pt x="45" y="0"/>
                    <a:pt x="18" y="58"/>
                    <a:pt x="18" y="130"/>
                  </a:cubicBezTo>
                  <a:close/>
                </a:path>
              </a:pathLst>
            </a:custGeom>
            <a:solidFill>
              <a:srgbClr val="D63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8" name="Freeform 541"/>
            <p:cNvSpPr>
              <a:spLocks noEditPoints="1"/>
            </p:cNvSpPr>
            <p:nvPr/>
          </p:nvSpPr>
          <p:spPr bwMode="auto">
            <a:xfrm>
              <a:off x="7708901" y="3219451"/>
              <a:ext cx="153988" cy="307975"/>
            </a:xfrm>
            <a:custGeom>
              <a:avLst/>
              <a:gdLst>
                <a:gd name="T0" fmla="*/ 31 w 48"/>
                <a:gd name="T1" fmla="*/ 95 h 95"/>
                <a:gd name="T2" fmla="*/ 20 w 48"/>
                <a:gd name="T3" fmla="*/ 0 h 95"/>
                <a:gd name="T4" fmla="*/ 9 w 48"/>
                <a:gd name="T5" fmla="*/ 74 h 95"/>
                <a:gd name="T6" fmla="*/ 12 w 48"/>
                <a:gd name="T7" fmla="*/ 74 h 95"/>
                <a:gd name="T8" fmla="*/ 15 w 48"/>
                <a:gd name="T9" fmla="*/ 74 h 95"/>
                <a:gd name="T10" fmla="*/ 18 w 48"/>
                <a:gd name="T11" fmla="*/ 73 h 95"/>
                <a:gd name="T12" fmla="*/ 22 w 48"/>
                <a:gd name="T13" fmla="*/ 73 h 95"/>
                <a:gd name="T14" fmla="*/ 25 w 48"/>
                <a:gd name="T15" fmla="*/ 73 h 95"/>
                <a:gd name="T16" fmla="*/ 24 w 48"/>
                <a:gd name="T17" fmla="*/ 73 h 95"/>
                <a:gd name="T18" fmla="*/ 21 w 48"/>
                <a:gd name="T19" fmla="*/ 73 h 95"/>
                <a:gd name="T20" fmla="*/ 17 w 48"/>
                <a:gd name="T21" fmla="*/ 73 h 95"/>
                <a:gd name="T22" fmla="*/ 14 w 48"/>
                <a:gd name="T23" fmla="*/ 74 h 95"/>
                <a:gd name="T24" fmla="*/ 11 w 48"/>
                <a:gd name="T25" fmla="*/ 74 h 95"/>
                <a:gd name="T26" fmla="*/ 9 w 48"/>
                <a:gd name="T27" fmla="*/ 73 h 95"/>
                <a:gd name="T28" fmla="*/ 7 w 48"/>
                <a:gd name="T29" fmla="*/ 69 h 95"/>
                <a:gd name="T30" fmla="*/ 6 w 48"/>
                <a:gd name="T31" fmla="*/ 65 h 95"/>
                <a:gd name="T32" fmla="*/ 5 w 48"/>
                <a:gd name="T33" fmla="*/ 62 h 95"/>
                <a:gd name="T34" fmla="*/ 4 w 48"/>
                <a:gd name="T35" fmla="*/ 57 h 95"/>
                <a:gd name="T36" fmla="*/ 3 w 48"/>
                <a:gd name="T37" fmla="*/ 54 h 95"/>
                <a:gd name="T38" fmla="*/ 4 w 48"/>
                <a:gd name="T39" fmla="*/ 57 h 95"/>
                <a:gd name="T40" fmla="*/ 5 w 48"/>
                <a:gd name="T41" fmla="*/ 62 h 95"/>
                <a:gd name="T42" fmla="*/ 6 w 48"/>
                <a:gd name="T43" fmla="*/ 65 h 95"/>
                <a:gd name="T44" fmla="*/ 7 w 48"/>
                <a:gd name="T45" fmla="*/ 69 h 95"/>
                <a:gd name="T46" fmla="*/ 9 w 48"/>
                <a:gd name="T47" fmla="*/ 73 h 95"/>
                <a:gd name="T48" fmla="*/ 19 w 48"/>
                <a:gd name="T49" fmla="*/ 55 h 95"/>
                <a:gd name="T50" fmla="*/ 20 w 48"/>
                <a:gd name="T51" fmla="*/ 59 h 95"/>
                <a:gd name="T52" fmla="*/ 22 w 48"/>
                <a:gd name="T53" fmla="*/ 63 h 95"/>
                <a:gd name="T54" fmla="*/ 23 w 48"/>
                <a:gd name="T55" fmla="*/ 67 h 95"/>
                <a:gd name="T56" fmla="*/ 24 w 48"/>
                <a:gd name="T57" fmla="*/ 70 h 95"/>
                <a:gd name="T58" fmla="*/ 26 w 48"/>
                <a:gd name="T59" fmla="*/ 73 h 95"/>
                <a:gd name="T60" fmla="*/ 24 w 48"/>
                <a:gd name="T61" fmla="*/ 70 h 95"/>
                <a:gd name="T62" fmla="*/ 23 w 48"/>
                <a:gd name="T63" fmla="*/ 67 h 95"/>
                <a:gd name="T64" fmla="*/ 22 w 48"/>
                <a:gd name="T65" fmla="*/ 63 h 95"/>
                <a:gd name="T66" fmla="*/ 20 w 48"/>
                <a:gd name="T67" fmla="*/ 59 h 95"/>
                <a:gd name="T68" fmla="*/ 19 w 48"/>
                <a:gd name="T69" fmla="*/ 55 h 95"/>
                <a:gd name="T70" fmla="*/ 17 w 48"/>
                <a:gd name="T71" fmla="*/ 54 h 95"/>
                <a:gd name="T72" fmla="*/ 14 w 48"/>
                <a:gd name="T73" fmla="*/ 54 h 95"/>
                <a:gd name="T74" fmla="*/ 11 w 48"/>
                <a:gd name="T75" fmla="*/ 54 h 95"/>
                <a:gd name="T76" fmla="*/ 8 w 48"/>
                <a:gd name="T77" fmla="*/ 54 h 95"/>
                <a:gd name="T78" fmla="*/ 5 w 48"/>
                <a:gd name="T79" fmla="*/ 54 h 95"/>
                <a:gd name="T80" fmla="*/ 4 w 48"/>
                <a:gd name="T81" fmla="*/ 54 h 95"/>
                <a:gd name="T82" fmla="*/ 7 w 48"/>
                <a:gd name="T83" fmla="*/ 54 h 95"/>
                <a:gd name="T84" fmla="*/ 10 w 48"/>
                <a:gd name="T85" fmla="*/ 54 h 95"/>
                <a:gd name="T86" fmla="*/ 13 w 48"/>
                <a:gd name="T87" fmla="*/ 54 h 95"/>
                <a:gd name="T88" fmla="*/ 16 w 48"/>
                <a:gd name="T89" fmla="*/ 54 h 95"/>
                <a:gd name="T90" fmla="*/ 19 w 48"/>
                <a:gd name="T91"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95">
                  <a:moveTo>
                    <a:pt x="48" y="95"/>
                  </a:moveTo>
                  <a:cubicBezTo>
                    <a:pt x="42" y="95"/>
                    <a:pt x="37" y="95"/>
                    <a:pt x="31" y="95"/>
                  </a:cubicBezTo>
                  <a:cubicBezTo>
                    <a:pt x="31" y="95"/>
                    <a:pt x="31" y="95"/>
                    <a:pt x="31" y="95"/>
                  </a:cubicBezTo>
                  <a:cubicBezTo>
                    <a:pt x="13" y="94"/>
                    <a:pt x="0" y="63"/>
                    <a:pt x="0" y="26"/>
                  </a:cubicBezTo>
                  <a:cubicBezTo>
                    <a:pt x="0" y="17"/>
                    <a:pt x="1" y="8"/>
                    <a:pt x="2" y="0"/>
                  </a:cubicBezTo>
                  <a:cubicBezTo>
                    <a:pt x="8" y="0"/>
                    <a:pt x="14" y="0"/>
                    <a:pt x="20" y="0"/>
                  </a:cubicBezTo>
                  <a:cubicBezTo>
                    <a:pt x="18" y="8"/>
                    <a:pt x="18" y="17"/>
                    <a:pt x="18" y="26"/>
                  </a:cubicBezTo>
                  <a:cubicBezTo>
                    <a:pt x="17" y="63"/>
                    <a:pt x="31" y="94"/>
                    <a:pt x="48" y="95"/>
                  </a:cubicBezTo>
                  <a:close/>
                  <a:moveTo>
                    <a:pt x="9" y="74"/>
                  </a:moveTo>
                  <a:cubicBezTo>
                    <a:pt x="10" y="74"/>
                    <a:pt x="10" y="74"/>
                    <a:pt x="10" y="74"/>
                  </a:cubicBezTo>
                  <a:cubicBezTo>
                    <a:pt x="11" y="74"/>
                    <a:pt x="11" y="74"/>
                    <a:pt x="11" y="74"/>
                  </a:cubicBezTo>
                  <a:cubicBezTo>
                    <a:pt x="12" y="74"/>
                    <a:pt x="12" y="74"/>
                    <a:pt x="12" y="74"/>
                  </a:cubicBezTo>
                  <a:cubicBezTo>
                    <a:pt x="13" y="74"/>
                    <a:pt x="13" y="74"/>
                    <a:pt x="13" y="74"/>
                  </a:cubicBezTo>
                  <a:cubicBezTo>
                    <a:pt x="14" y="74"/>
                    <a:pt x="14" y="74"/>
                    <a:pt x="14" y="74"/>
                  </a:cubicBezTo>
                  <a:cubicBezTo>
                    <a:pt x="15" y="74"/>
                    <a:pt x="15" y="74"/>
                    <a:pt x="15" y="74"/>
                  </a:cubicBezTo>
                  <a:cubicBezTo>
                    <a:pt x="16" y="73"/>
                    <a:pt x="16" y="73"/>
                    <a:pt x="16" y="73"/>
                  </a:cubicBezTo>
                  <a:cubicBezTo>
                    <a:pt x="17" y="73"/>
                    <a:pt x="17" y="73"/>
                    <a:pt x="17" y="73"/>
                  </a:cubicBezTo>
                  <a:cubicBezTo>
                    <a:pt x="18" y="73"/>
                    <a:pt x="18" y="73"/>
                    <a:pt x="18" y="73"/>
                  </a:cubicBezTo>
                  <a:cubicBezTo>
                    <a:pt x="19" y="73"/>
                    <a:pt x="19" y="73"/>
                    <a:pt x="19" y="73"/>
                  </a:cubicBezTo>
                  <a:cubicBezTo>
                    <a:pt x="21" y="73"/>
                    <a:pt x="21" y="73"/>
                    <a:pt x="21" y="73"/>
                  </a:cubicBezTo>
                  <a:cubicBezTo>
                    <a:pt x="22" y="73"/>
                    <a:pt x="22" y="73"/>
                    <a:pt x="22" y="73"/>
                  </a:cubicBezTo>
                  <a:cubicBezTo>
                    <a:pt x="23" y="73"/>
                    <a:pt x="23" y="73"/>
                    <a:pt x="23" y="73"/>
                  </a:cubicBezTo>
                  <a:cubicBezTo>
                    <a:pt x="24" y="73"/>
                    <a:pt x="24" y="73"/>
                    <a:pt x="24" y="73"/>
                  </a:cubicBezTo>
                  <a:cubicBezTo>
                    <a:pt x="25" y="73"/>
                    <a:pt x="25" y="73"/>
                    <a:pt x="25" y="73"/>
                  </a:cubicBezTo>
                  <a:cubicBezTo>
                    <a:pt x="26" y="73"/>
                    <a:pt x="26" y="73"/>
                    <a:pt x="26" y="73"/>
                  </a:cubicBezTo>
                  <a:cubicBezTo>
                    <a:pt x="25" y="73"/>
                    <a:pt x="25" y="73"/>
                    <a:pt x="25" y="73"/>
                  </a:cubicBezTo>
                  <a:cubicBezTo>
                    <a:pt x="24" y="73"/>
                    <a:pt x="24" y="73"/>
                    <a:pt x="24" y="73"/>
                  </a:cubicBezTo>
                  <a:cubicBezTo>
                    <a:pt x="23" y="73"/>
                    <a:pt x="23" y="73"/>
                    <a:pt x="23" y="73"/>
                  </a:cubicBezTo>
                  <a:cubicBezTo>
                    <a:pt x="22" y="73"/>
                    <a:pt x="22" y="73"/>
                    <a:pt x="22" y="73"/>
                  </a:cubicBezTo>
                  <a:cubicBezTo>
                    <a:pt x="21" y="73"/>
                    <a:pt x="21" y="73"/>
                    <a:pt x="21" y="73"/>
                  </a:cubicBezTo>
                  <a:cubicBezTo>
                    <a:pt x="19" y="73"/>
                    <a:pt x="19" y="73"/>
                    <a:pt x="19" y="73"/>
                  </a:cubicBezTo>
                  <a:cubicBezTo>
                    <a:pt x="18" y="73"/>
                    <a:pt x="18" y="73"/>
                    <a:pt x="18" y="73"/>
                  </a:cubicBezTo>
                  <a:cubicBezTo>
                    <a:pt x="17" y="73"/>
                    <a:pt x="17" y="73"/>
                    <a:pt x="17" y="73"/>
                  </a:cubicBezTo>
                  <a:cubicBezTo>
                    <a:pt x="16" y="73"/>
                    <a:pt x="16" y="73"/>
                    <a:pt x="16" y="73"/>
                  </a:cubicBezTo>
                  <a:cubicBezTo>
                    <a:pt x="15" y="74"/>
                    <a:pt x="15" y="74"/>
                    <a:pt x="15" y="74"/>
                  </a:cubicBezTo>
                  <a:cubicBezTo>
                    <a:pt x="14" y="74"/>
                    <a:pt x="14" y="74"/>
                    <a:pt x="14" y="74"/>
                  </a:cubicBezTo>
                  <a:cubicBezTo>
                    <a:pt x="13" y="74"/>
                    <a:pt x="13" y="74"/>
                    <a:pt x="13" y="74"/>
                  </a:cubicBezTo>
                  <a:cubicBezTo>
                    <a:pt x="12" y="74"/>
                    <a:pt x="12" y="74"/>
                    <a:pt x="12" y="74"/>
                  </a:cubicBezTo>
                  <a:cubicBezTo>
                    <a:pt x="11" y="74"/>
                    <a:pt x="11" y="74"/>
                    <a:pt x="11" y="74"/>
                  </a:cubicBezTo>
                  <a:cubicBezTo>
                    <a:pt x="10" y="74"/>
                    <a:pt x="10" y="74"/>
                    <a:pt x="10" y="74"/>
                  </a:cubicBezTo>
                  <a:cubicBezTo>
                    <a:pt x="9" y="74"/>
                    <a:pt x="9" y="74"/>
                    <a:pt x="9" y="74"/>
                  </a:cubicBezTo>
                  <a:cubicBezTo>
                    <a:pt x="9" y="73"/>
                    <a:pt x="9" y="73"/>
                    <a:pt x="9" y="73"/>
                  </a:cubicBezTo>
                  <a:cubicBezTo>
                    <a:pt x="8" y="71"/>
                    <a:pt x="8" y="71"/>
                    <a:pt x="8" y="71"/>
                  </a:cubicBezTo>
                  <a:cubicBezTo>
                    <a:pt x="8" y="70"/>
                    <a:pt x="8" y="70"/>
                    <a:pt x="8" y="70"/>
                  </a:cubicBezTo>
                  <a:cubicBezTo>
                    <a:pt x="7" y="69"/>
                    <a:pt x="7" y="69"/>
                    <a:pt x="7" y="69"/>
                  </a:cubicBezTo>
                  <a:cubicBezTo>
                    <a:pt x="7" y="68"/>
                    <a:pt x="7" y="68"/>
                    <a:pt x="7" y="68"/>
                  </a:cubicBezTo>
                  <a:cubicBezTo>
                    <a:pt x="6" y="67"/>
                    <a:pt x="6" y="67"/>
                    <a:pt x="6" y="67"/>
                  </a:cubicBezTo>
                  <a:cubicBezTo>
                    <a:pt x="6" y="65"/>
                    <a:pt x="6" y="65"/>
                    <a:pt x="6" y="65"/>
                  </a:cubicBezTo>
                  <a:cubicBezTo>
                    <a:pt x="6" y="64"/>
                    <a:pt x="6" y="64"/>
                    <a:pt x="6" y="64"/>
                  </a:cubicBezTo>
                  <a:cubicBezTo>
                    <a:pt x="5" y="63"/>
                    <a:pt x="5" y="63"/>
                    <a:pt x="5" y="63"/>
                  </a:cubicBezTo>
                  <a:cubicBezTo>
                    <a:pt x="5" y="62"/>
                    <a:pt x="5" y="62"/>
                    <a:pt x="5" y="62"/>
                  </a:cubicBezTo>
                  <a:cubicBezTo>
                    <a:pt x="5" y="60"/>
                    <a:pt x="5" y="60"/>
                    <a:pt x="5" y="60"/>
                  </a:cubicBezTo>
                  <a:cubicBezTo>
                    <a:pt x="4" y="59"/>
                    <a:pt x="4" y="59"/>
                    <a:pt x="4" y="59"/>
                  </a:cubicBezTo>
                  <a:cubicBezTo>
                    <a:pt x="4" y="57"/>
                    <a:pt x="4" y="57"/>
                    <a:pt x="4" y="57"/>
                  </a:cubicBezTo>
                  <a:cubicBezTo>
                    <a:pt x="4" y="56"/>
                    <a:pt x="4" y="56"/>
                    <a:pt x="4" y="56"/>
                  </a:cubicBezTo>
                  <a:cubicBezTo>
                    <a:pt x="3" y="55"/>
                    <a:pt x="3" y="55"/>
                    <a:pt x="3" y="55"/>
                  </a:cubicBezTo>
                  <a:cubicBezTo>
                    <a:pt x="3" y="54"/>
                    <a:pt x="3" y="54"/>
                    <a:pt x="3" y="54"/>
                  </a:cubicBezTo>
                  <a:cubicBezTo>
                    <a:pt x="3" y="55"/>
                    <a:pt x="3" y="55"/>
                    <a:pt x="3" y="55"/>
                  </a:cubicBezTo>
                  <a:cubicBezTo>
                    <a:pt x="4" y="56"/>
                    <a:pt x="4" y="56"/>
                    <a:pt x="4" y="56"/>
                  </a:cubicBezTo>
                  <a:cubicBezTo>
                    <a:pt x="4" y="57"/>
                    <a:pt x="4" y="57"/>
                    <a:pt x="4" y="57"/>
                  </a:cubicBezTo>
                  <a:cubicBezTo>
                    <a:pt x="4" y="59"/>
                    <a:pt x="4" y="59"/>
                    <a:pt x="4" y="59"/>
                  </a:cubicBezTo>
                  <a:cubicBezTo>
                    <a:pt x="5" y="60"/>
                    <a:pt x="5" y="60"/>
                    <a:pt x="5" y="60"/>
                  </a:cubicBezTo>
                  <a:cubicBezTo>
                    <a:pt x="5" y="62"/>
                    <a:pt x="5" y="62"/>
                    <a:pt x="5" y="62"/>
                  </a:cubicBezTo>
                  <a:cubicBezTo>
                    <a:pt x="5" y="63"/>
                    <a:pt x="5" y="63"/>
                    <a:pt x="5" y="63"/>
                  </a:cubicBezTo>
                  <a:cubicBezTo>
                    <a:pt x="6" y="64"/>
                    <a:pt x="6" y="64"/>
                    <a:pt x="6" y="64"/>
                  </a:cubicBezTo>
                  <a:cubicBezTo>
                    <a:pt x="6" y="65"/>
                    <a:pt x="6" y="65"/>
                    <a:pt x="6" y="65"/>
                  </a:cubicBezTo>
                  <a:cubicBezTo>
                    <a:pt x="6" y="67"/>
                    <a:pt x="6" y="67"/>
                    <a:pt x="6" y="67"/>
                  </a:cubicBezTo>
                  <a:cubicBezTo>
                    <a:pt x="7" y="68"/>
                    <a:pt x="7" y="68"/>
                    <a:pt x="7" y="68"/>
                  </a:cubicBezTo>
                  <a:cubicBezTo>
                    <a:pt x="7" y="69"/>
                    <a:pt x="7" y="69"/>
                    <a:pt x="7" y="69"/>
                  </a:cubicBezTo>
                  <a:cubicBezTo>
                    <a:pt x="8" y="70"/>
                    <a:pt x="8" y="70"/>
                    <a:pt x="8" y="70"/>
                  </a:cubicBezTo>
                  <a:cubicBezTo>
                    <a:pt x="8" y="71"/>
                    <a:pt x="8" y="71"/>
                    <a:pt x="8" y="71"/>
                  </a:cubicBezTo>
                  <a:cubicBezTo>
                    <a:pt x="9" y="73"/>
                    <a:pt x="9" y="73"/>
                    <a:pt x="9" y="73"/>
                  </a:cubicBezTo>
                  <a:cubicBezTo>
                    <a:pt x="9" y="74"/>
                    <a:pt x="9" y="74"/>
                    <a:pt x="9" y="74"/>
                  </a:cubicBezTo>
                  <a:moveTo>
                    <a:pt x="19" y="54"/>
                  </a:moveTo>
                  <a:cubicBezTo>
                    <a:pt x="19" y="55"/>
                    <a:pt x="19" y="55"/>
                    <a:pt x="19" y="55"/>
                  </a:cubicBezTo>
                  <a:cubicBezTo>
                    <a:pt x="20" y="56"/>
                    <a:pt x="20" y="56"/>
                    <a:pt x="20" y="56"/>
                  </a:cubicBezTo>
                  <a:cubicBezTo>
                    <a:pt x="20" y="58"/>
                    <a:pt x="20" y="58"/>
                    <a:pt x="20" y="58"/>
                  </a:cubicBezTo>
                  <a:cubicBezTo>
                    <a:pt x="20" y="59"/>
                    <a:pt x="20" y="59"/>
                    <a:pt x="20" y="59"/>
                  </a:cubicBezTo>
                  <a:cubicBezTo>
                    <a:pt x="21" y="60"/>
                    <a:pt x="21" y="60"/>
                    <a:pt x="21" y="60"/>
                  </a:cubicBezTo>
                  <a:cubicBezTo>
                    <a:pt x="21" y="62"/>
                    <a:pt x="21" y="62"/>
                    <a:pt x="21" y="62"/>
                  </a:cubicBezTo>
                  <a:cubicBezTo>
                    <a:pt x="22" y="63"/>
                    <a:pt x="22" y="63"/>
                    <a:pt x="22" y="63"/>
                  </a:cubicBezTo>
                  <a:cubicBezTo>
                    <a:pt x="22" y="64"/>
                    <a:pt x="22" y="64"/>
                    <a:pt x="22" y="64"/>
                  </a:cubicBezTo>
                  <a:cubicBezTo>
                    <a:pt x="22" y="65"/>
                    <a:pt x="22" y="65"/>
                    <a:pt x="22" y="65"/>
                  </a:cubicBezTo>
                  <a:cubicBezTo>
                    <a:pt x="23" y="67"/>
                    <a:pt x="23" y="67"/>
                    <a:pt x="23" y="67"/>
                  </a:cubicBezTo>
                  <a:cubicBezTo>
                    <a:pt x="23" y="68"/>
                    <a:pt x="23" y="68"/>
                    <a:pt x="23" y="68"/>
                  </a:cubicBezTo>
                  <a:cubicBezTo>
                    <a:pt x="24" y="69"/>
                    <a:pt x="24" y="69"/>
                    <a:pt x="24" y="69"/>
                  </a:cubicBezTo>
                  <a:cubicBezTo>
                    <a:pt x="24" y="70"/>
                    <a:pt x="24" y="70"/>
                    <a:pt x="24" y="70"/>
                  </a:cubicBezTo>
                  <a:cubicBezTo>
                    <a:pt x="25" y="71"/>
                    <a:pt x="25" y="71"/>
                    <a:pt x="25" y="71"/>
                  </a:cubicBezTo>
                  <a:cubicBezTo>
                    <a:pt x="25" y="72"/>
                    <a:pt x="25" y="72"/>
                    <a:pt x="25" y="72"/>
                  </a:cubicBezTo>
                  <a:cubicBezTo>
                    <a:pt x="26" y="73"/>
                    <a:pt x="26" y="73"/>
                    <a:pt x="26" y="73"/>
                  </a:cubicBezTo>
                  <a:cubicBezTo>
                    <a:pt x="25" y="72"/>
                    <a:pt x="25" y="72"/>
                    <a:pt x="25" y="72"/>
                  </a:cubicBezTo>
                  <a:cubicBezTo>
                    <a:pt x="25" y="71"/>
                    <a:pt x="25" y="71"/>
                    <a:pt x="25" y="71"/>
                  </a:cubicBezTo>
                  <a:cubicBezTo>
                    <a:pt x="24" y="70"/>
                    <a:pt x="24" y="70"/>
                    <a:pt x="24" y="70"/>
                  </a:cubicBezTo>
                  <a:cubicBezTo>
                    <a:pt x="24" y="69"/>
                    <a:pt x="24" y="69"/>
                    <a:pt x="24" y="69"/>
                  </a:cubicBezTo>
                  <a:cubicBezTo>
                    <a:pt x="23" y="68"/>
                    <a:pt x="23" y="68"/>
                    <a:pt x="23" y="68"/>
                  </a:cubicBezTo>
                  <a:cubicBezTo>
                    <a:pt x="23" y="67"/>
                    <a:pt x="23" y="67"/>
                    <a:pt x="23" y="67"/>
                  </a:cubicBezTo>
                  <a:cubicBezTo>
                    <a:pt x="22" y="65"/>
                    <a:pt x="22" y="65"/>
                    <a:pt x="22" y="65"/>
                  </a:cubicBezTo>
                  <a:cubicBezTo>
                    <a:pt x="22" y="64"/>
                    <a:pt x="22" y="64"/>
                    <a:pt x="22" y="64"/>
                  </a:cubicBezTo>
                  <a:cubicBezTo>
                    <a:pt x="22" y="63"/>
                    <a:pt x="22" y="63"/>
                    <a:pt x="22" y="63"/>
                  </a:cubicBezTo>
                  <a:cubicBezTo>
                    <a:pt x="21" y="62"/>
                    <a:pt x="21" y="62"/>
                    <a:pt x="21" y="62"/>
                  </a:cubicBezTo>
                  <a:cubicBezTo>
                    <a:pt x="21" y="60"/>
                    <a:pt x="21" y="60"/>
                    <a:pt x="21" y="60"/>
                  </a:cubicBezTo>
                  <a:cubicBezTo>
                    <a:pt x="20" y="59"/>
                    <a:pt x="20" y="59"/>
                    <a:pt x="20" y="59"/>
                  </a:cubicBezTo>
                  <a:cubicBezTo>
                    <a:pt x="20" y="58"/>
                    <a:pt x="20" y="58"/>
                    <a:pt x="20" y="58"/>
                  </a:cubicBezTo>
                  <a:cubicBezTo>
                    <a:pt x="20" y="56"/>
                    <a:pt x="20" y="56"/>
                    <a:pt x="20" y="56"/>
                  </a:cubicBezTo>
                  <a:cubicBezTo>
                    <a:pt x="19" y="55"/>
                    <a:pt x="19" y="55"/>
                    <a:pt x="19" y="55"/>
                  </a:cubicBezTo>
                  <a:cubicBezTo>
                    <a:pt x="19" y="54"/>
                    <a:pt x="19" y="54"/>
                    <a:pt x="19" y="54"/>
                  </a:cubicBezTo>
                  <a:cubicBezTo>
                    <a:pt x="18" y="54"/>
                    <a:pt x="18" y="54"/>
                    <a:pt x="18" y="54"/>
                  </a:cubicBezTo>
                  <a:cubicBezTo>
                    <a:pt x="17" y="54"/>
                    <a:pt x="17" y="54"/>
                    <a:pt x="17" y="54"/>
                  </a:cubicBezTo>
                  <a:cubicBezTo>
                    <a:pt x="16" y="54"/>
                    <a:pt x="16" y="54"/>
                    <a:pt x="16" y="54"/>
                  </a:cubicBezTo>
                  <a:cubicBezTo>
                    <a:pt x="15" y="54"/>
                    <a:pt x="15" y="54"/>
                    <a:pt x="15" y="54"/>
                  </a:cubicBezTo>
                  <a:cubicBezTo>
                    <a:pt x="14" y="54"/>
                    <a:pt x="14" y="54"/>
                    <a:pt x="14" y="54"/>
                  </a:cubicBezTo>
                  <a:cubicBezTo>
                    <a:pt x="13" y="54"/>
                    <a:pt x="13" y="54"/>
                    <a:pt x="13" y="54"/>
                  </a:cubicBezTo>
                  <a:cubicBezTo>
                    <a:pt x="12" y="54"/>
                    <a:pt x="12" y="54"/>
                    <a:pt x="12" y="54"/>
                  </a:cubicBezTo>
                  <a:cubicBezTo>
                    <a:pt x="11" y="54"/>
                    <a:pt x="11" y="54"/>
                    <a:pt x="11" y="54"/>
                  </a:cubicBezTo>
                  <a:cubicBezTo>
                    <a:pt x="10" y="54"/>
                    <a:pt x="10" y="54"/>
                    <a:pt x="10" y="54"/>
                  </a:cubicBezTo>
                  <a:cubicBezTo>
                    <a:pt x="9" y="54"/>
                    <a:pt x="9" y="54"/>
                    <a:pt x="9" y="54"/>
                  </a:cubicBezTo>
                  <a:cubicBezTo>
                    <a:pt x="8" y="54"/>
                    <a:pt x="8" y="54"/>
                    <a:pt x="8" y="54"/>
                  </a:cubicBezTo>
                  <a:cubicBezTo>
                    <a:pt x="7" y="54"/>
                    <a:pt x="7" y="54"/>
                    <a:pt x="7" y="54"/>
                  </a:cubicBezTo>
                  <a:cubicBezTo>
                    <a:pt x="6" y="54"/>
                    <a:pt x="6" y="54"/>
                    <a:pt x="6" y="54"/>
                  </a:cubicBezTo>
                  <a:cubicBezTo>
                    <a:pt x="5" y="54"/>
                    <a:pt x="5" y="54"/>
                    <a:pt x="5" y="54"/>
                  </a:cubicBezTo>
                  <a:cubicBezTo>
                    <a:pt x="4" y="54"/>
                    <a:pt x="4" y="54"/>
                    <a:pt x="4" y="54"/>
                  </a:cubicBezTo>
                  <a:cubicBezTo>
                    <a:pt x="3" y="54"/>
                    <a:pt x="3" y="54"/>
                    <a:pt x="3" y="54"/>
                  </a:cubicBezTo>
                  <a:cubicBezTo>
                    <a:pt x="4" y="54"/>
                    <a:pt x="4" y="54"/>
                    <a:pt x="4" y="54"/>
                  </a:cubicBezTo>
                  <a:cubicBezTo>
                    <a:pt x="5" y="54"/>
                    <a:pt x="5" y="54"/>
                    <a:pt x="5" y="54"/>
                  </a:cubicBezTo>
                  <a:cubicBezTo>
                    <a:pt x="6" y="54"/>
                    <a:pt x="6" y="54"/>
                    <a:pt x="6" y="54"/>
                  </a:cubicBezTo>
                  <a:cubicBezTo>
                    <a:pt x="7" y="54"/>
                    <a:pt x="7" y="54"/>
                    <a:pt x="7" y="54"/>
                  </a:cubicBezTo>
                  <a:cubicBezTo>
                    <a:pt x="8" y="54"/>
                    <a:pt x="8" y="54"/>
                    <a:pt x="8" y="54"/>
                  </a:cubicBezTo>
                  <a:cubicBezTo>
                    <a:pt x="9" y="54"/>
                    <a:pt x="9" y="54"/>
                    <a:pt x="9" y="54"/>
                  </a:cubicBezTo>
                  <a:cubicBezTo>
                    <a:pt x="10" y="54"/>
                    <a:pt x="10" y="54"/>
                    <a:pt x="10" y="54"/>
                  </a:cubicBezTo>
                  <a:cubicBezTo>
                    <a:pt x="11" y="54"/>
                    <a:pt x="11" y="54"/>
                    <a:pt x="11" y="54"/>
                  </a:cubicBezTo>
                  <a:cubicBezTo>
                    <a:pt x="12" y="54"/>
                    <a:pt x="12" y="54"/>
                    <a:pt x="12" y="54"/>
                  </a:cubicBezTo>
                  <a:cubicBezTo>
                    <a:pt x="13" y="54"/>
                    <a:pt x="13" y="54"/>
                    <a:pt x="13" y="54"/>
                  </a:cubicBezTo>
                  <a:cubicBezTo>
                    <a:pt x="14" y="54"/>
                    <a:pt x="14" y="54"/>
                    <a:pt x="14" y="54"/>
                  </a:cubicBezTo>
                  <a:cubicBezTo>
                    <a:pt x="15" y="54"/>
                    <a:pt x="15" y="54"/>
                    <a:pt x="15" y="54"/>
                  </a:cubicBezTo>
                  <a:cubicBezTo>
                    <a:pt x="16" y="54"/>
                    <a:pt x="16" y="54"/>
                    <a:pt x="16" y="54"/>
                  </a:cubicBezTo>
                  <a:cubicBezTo>
                    <a:pt x="17" y="54"/>
                    <a:pt x="17" y="54"/>
                    <a:pt x="17" y="54"/>
                  </a:cubicBezTo>
                  <a:cubicBezTo>
                    <a:pt x="18" y="54"/>
                    <a:pt x="18" y="54"/>
                    <a:pt x="18" y="54"/>
                  </a:cubicBezTo>
                  <a:cubicBezTo>
                    <a:pt x="19" y="54"/>
                    <a:pt x="19" y="54"/>
                    <a:pt x="19" y="54"/>
                  </a:cubicBezTo>
                </a:path>
              </a:pathLst>
            </a:custGeom>
            <a:solidFill>
              <a:srgbClr val="2E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63" name="Freeform 542"/>
            <p:cNvSpPr>
              <a:spLocks/>
            </p:cNvSpPr>
            <p:nvPr/>
          </p:nvSpPr>
          <p:spPr bwMode="auto">
            <a:xfrm>
              <a:off x="7793038" y="2655888"/>
              <a:ext cx="53975" cy="0"/>
            </a:xfrm>
            <a:custGeom>
              <a:avLst/>
              <a:gdLst>
                <a:gd name="T0" fmla="*/ 4 w 17"/>
                <a:gd name="T1" fmla="*/ 17 w 17"/>
                <a:gd name="T2" fmla="*/ 0 w 17"/>
                <a:gd name="T3" fmla="*/ 4 w 17"/>
              </a:gdLst>
              <a:ahLst/>
              <a:cxnLst>
                <a:cxn ang="0">
                  <a:pos x="T0" y="0"/>
                </a:cxn>
                <a:cxn ang="0">
                  <a:pos x="T1" y="0"/>
                </a:cxn>
                <a:cxn ang="0">
                  <a:pos x="T2" y="0"/>
                </a:cxn>
                <a:cxn ang="0">
                  <a:pos x="T3" y="0"/>
                </a:cxn>
              </a:cxnLst>
              <a:rect l="0" t="0" r="r" b="b"/>
              <a:pathLst>
                <a:path w="17">
                  <a:moveTo>
                    <a:pt x="4" y="0"/>
                  </a:moveTo>
                  <a:cubicBezTo>
                    <a:pt x="8" y="0"/>
                    <a:pt x="13" y="0"/>
                    <a:pt x="17" y="0"/>
                  </a:cubicBezTo>
                  <a:cubicBezTo>
                    <a:pt x="15" y="0"/>
                    <a:pt x="8" y="0"/>
                    <a:pt x="0" y="0"/>
                  </a:cubicBezTo>
                  <a:cubicBezTo>
                    <a:pt x="1" y="0"/>
                    <a:pt x="3" y="0"/>
                    <a:pt x="4" y="0"/>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4" name="Freeform 543"/>
            <p:cNvSpPr>
              <a:spLocks noEditPoints="1"/>
            </p:cNvSpPr>
            <p:nvPr/>
          </p:nvSpPr>
          <p:spPr bwMode="auto">
            <a:xfrm>
              <a:off x="7362826" y="2333626"/>
              <a:ext cx="500063" cy="1946275"/>
            </a:xfrm>
            <a:custGeom>
              <a:avLst/>
              <a:gdLst>
                <a:gd name="T0" fmla="*/ 18 w 156"/>
                <a:gd name="T1" fmla="*/ 296 h 602"/>
                <a:gd name="T2" fmla="*/ 32 w 156"/>
                <a:gd name="T3" fmla="*/ 440 h 602"/>
                <a:gd name="T4" fmla="*/ 33 w 156"/>
                <a:gd name="T5" fmla="*/ 442 h 602"/>
                <a:gd name="T6" fmla="*/ 33 w 156"/>
                <a:gd name="T7" fmla="*/ 442 h 602"/>
                <a:gd name="T8" fmla="*/ 32 w 156"/>
                <a:gd name="T9" fmla="*/ 440 h 602"/>
                <a:gd name="T10" fmla="*/ 33 w 156"/>
                <a:gd name="T11" fmla="*/ 440 h 602"/>
                <a:gd name="T12" fmla="*/ 33 w 156"/>
                <a:gd name="T13" fmla="*/ 440 h 602"/>
                <a:gd name="T14" fmla="*/ 33 w 156"/>
                <a:gd name="T15" fmla="*/ 439 h 602"/>
                <a:gd name="T16" fmla="*/ 33 w 156"/>
                <a:gd name="T17" fmla="*/ 439 h 602"/>
                <a:gd name="T18" fmla="*/ 33 w 156"/>
                <a:gd name="T19" fmla="*/ 440 h 602"/>
                <a:gd name="T20" fmla="*/ 33 w 156"/>
                <a:gd name="T21" fmla="*/ 440 h 602"/>
                <a:gd name="T22" fmla="*/ 32 w 156"/>
                <a:gd name="T23" fmla="*/ 440 h 602"/>
                <a:gd name="T24" fmla="*/ 32 w 156"/>
                <a:gd name="T25" fmla="*/ 440 h 602"/>
                <a:gd name="T26" fmla="*/ 32 w 156"/>
                <a:gd name="T27" fmla="*/ 440 h 602"/>
                <a:gd name="T28" fmla="*/ 38 w 156"/>
                <a:gd name="T29" fmla="*/ 461 h 602"/>
                <a:gd name="T30" fmla="*/ 35 w 156"/>
                <a:gd name="T31" fmla="*/ 449 h 602"/>
                <a:gd name="T32" fmla="*/ 35 w 156"/>
                <a:gd name="T33" fmla="*/ 449 h 602"/>
                <a:gd name="T34" fmla="*/ 38 w 156"/>
                <a:gd name="T35" fmla="*/ 461 h 602"/>
                <a:gd name="T36" fmla="*/ 39 w 156"/>
                <a:gd name="T37" fmla="*/ 467 h 602"/>
                <a:gd name="T38" fmla="*/ 39 w 156"/>
                <a:gd name="T39" fmla="*/ 468 h 602"/>
                <a:gd name="T40" fmla="*/ 39 w 156"/>
                <a:gd name="T41" fmla="*/ 466 h 602"/>
                <a:gd name="T42" fmla="*/ 39 w 156"/>
                <a:gd name="T43" fmla="*/ 465 h 602"/>
                <a:gd name="T44" fmla="*/ 39 w 156"/>
                <a:gd name="T45" fmla="*/ 465 h 602"/>
                <a:gd name="T46" fmla="*/ 39 w 156"/>
                <a:gd name="T47" fmla="*/ 463 h 602"/>
                <a:gd name="T48" fmla="*/ 39 w 156"/>
                <a:gd name="T49" fmla="*/ 463 h 602"/>
                <a:gd name="T50" fmla="*/ 39 w 156"/>
                <a:gd name="T51" fmla="*/ 465 h 602"/>
                <a:gd name="T52" fmla="*/ 39 w 156"/>
                <a:gd name="T53" fmla="*/ 465 h 602"/>
                <a:gd name="T54" fmla="*/ 38 w 156"/>
                <a:gd name="T55" fmla="*/ 465 h 602"/>
                <a:gd name="T56" fmla="*/ 38 w 156"/>
                <a:gd name="T57" fmla="*/ 465 h 602"/>
                <a:gd name="T58" fmla="*/ 38 w 156"/>
                <a:gd name="T59" fmla="*/ 465 h 602"/>
                <a:gd name="T60" fmla="*/ 38 w 156"/>
                <a:gd name="T61" fmla="*/ 465 h 602"/>
                <a:gd name="T62" fmla="*/ 42 w 156"/>
                <a:gd name="T63" fmla="*/ 476 h 602"/>
                <a:gd name="T64" fmla="*/ 40 w 156"/>
                <a:gd name="T65" fmla="*/ 472 h 602"/>
                <a:gd name="T66" fmla="*/ 44 w 156"/>
                <a:gd name="T67" fmla="*/ 482 h 602"/>
                <a:gd name="T68" fmla="*/ 44 w 156"/>
                <a:gd name="T69" fmla="*/ 487 h 602"/>
                <a:gd name="T70" fmla="*/ 45 w 156"/>
                <a:gd name="T71" fmla="*/ 485 h 602"/>
                <a:gd name="T72" fmla="*/ 44 w 156"/>
                <a:gd name="T73" fmla="*/ 487 h 602"/>
                <a:gd name="T74" fmla="*/ 42 w 156"/>
                <a:gd name="T75" fmla="*/ 490 h 602"/>
                <a:gd name="T76" fmla="*/ 44 w 156"/>
                <a:gd name="T77" fmla="*/ 496 h 602"/>
                <a:gd name="T78" fmla="*/ 43 w 156"/>
                <a:gd name="T79" fmla="*/ 494 h 602"/>
                <a:gd name="T80" fmla="*/ 42 w 156"/>
                <a:gd name="T81" fmla="*/ 489 h 602"/>
                <a:gd name="T82" fmla="*/ 43 w 156"/>
                <a:gd name="T83" fmla="*/ 489 h 602"/>
                <a:gd name="T84" fmla="*/ 43 w 156"/>
                <a:gd name="T85" fmla="*/ 489 h 602"/>
                <a:gd name="T86" fmla="*/ 42 w 156"/>
                <a:gd name="T87" fmla="*/ 489 h 602"/>
                <a:gd name="T88" fmla="*/ 46 w 156"/>
                <a:gd name="T89" fmla="*/ 500 h 602"/>
                <a:gd name="T90" fmla="*/ 46 w 156"/>
                <a:gd name="T91" fmla="*/ 501 h 602"/>
                <a:gd name="T92" fmla="*/ 45 w 156"/>
                <a:gd name="T93" fmla="*/ 499 h 602"/>
                <a:gd name="T94" fmla="*/ 49 w 156"/>
                <a:gd name="T95" fmla="*/ 513 h 602"/>
                <a:gd name="T96" fmla="*/ 52 w 156"/>
                <a:gd name="T97" fmla="*/ 519 h 602"/>
                <a:gd name="T98" fmla="*/ 50 w 156"/>
                <a:gd name="T99" fmla="*/ 514 h 602"/>
                <a:gd name="T100" fmla="*/ 48 w 156"/>
                <a:gd name="T101" fmla="*/ 510 h 602"/>
                <a:gd name="T102" fmla="*/ 50 w 156"/>
                <a:gd name="T103" fmla="*/ 510 h 602"/>
                <a:gd name="T104" fmla="*/ 48 w 156"/>
                <a:gd name="T105" fmla="*/ 506 h 602"/>
                <a:gd name="T106" fmla="*/ 47 w 156"/>
                <a:gd name="T107" fmla="*/ 502 h 602"/>
                <a:gd name="T108" fmla="*/ 49 w 156"/>
                <a:gd name="T109" fmla="*/ 508 h 602"/>
                <a:gd name="T110" fmla="*/ 49 w 156"/>
                <a:gd name="T111" fmla="*/ 510 h 602"/>
                <a:gd name="T112" fmla="*/ 48 w 156"/>
                <a:gd name="T113" fmla="*/ 510 h 602"/>
                <a:gd name="T114" fmla="*/ 48 w 156"/>
                <a:gd name="T115" fmla="*/ 510 h 602"/>
                <a:gd name="T116" fmla="*/ 48 w 156"/>
                <a:gd name="T117" fmla="*/ 510 h 602"/>
                <a:gd name="T118" fmla="*/ 48 w 156"/>
                <a:gd name="T119" fmla="*/ 51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602">
                  <a:moveTo>
                    <a:pt x="24" y="386"/>
                  </a:moveTo>
                  <a:cubicBezTo>
                    <a:pt x="41" y="509"/>
                    <a:pt x="93" y="600"/>
                    <a:pt x="155" y="602"/>
                  </a:cubicBezTo>
                  <a:cubicBezTo>
                    <a:pt x="138" y="602"/>
                    <a:pt x="138" y="602"/>
                    <a:pt x="138" y="602"/>
                  </a:cubicBezTo>
                  <a:cubicBezTo>
                    <a:pt x="101" y="601"/>
                    <a:pt x="69" y="569"/>
                    <a:pt x="44" y="520"/>
                  </a:cubicBezTo>
                  <a:cubicBezTo>
                    <a:pt x="47" y="520"/>
                    <a:pt x="50" y="520"/>
                    <a:pt x="53" y="520"/>
                  </a:cubicBezTo>
                  <a:cubicBezTo>
                    <a:pt x="50" y="520"/>
                    <a:pt x="47" y="520"/>
                    <a:pt x="44" y="520"/>
                  </a:cubicBezTo>
                  <a:cubicBezTo>
                    <a:pt x="17" y="464"/>
                    <a:pt x="0" y="384"/>
                    <a:pt x="0" y="296"/>
                  </a:cubicBezTo>
                  <a:cubicBezTo>
                    <a:pt x="1" y="132"/>
                    <a:pt x="62" y="1"/>
                    <a:pt x="138" y="0"/>
                  </a:cubicBezTo>
                  <a:cubicBezTo>
                    <a:pt x="156" y="0"/>
                    <a:pt x="156" y="0"/>
                    <a:pt x="156" y="0"/>
                  </a:cubicBezTo>
                  <a:cubicBezTo>
                    <a:pt x="80" y="1"/>
                    <a:pt x="19" y="132"/>
                    <a:pt x="18" y="296"/>
                  </a:cubicBezTo>
                  <a:cubicBezTo>
                    <a:pt x="18" y="327"/>
                    <a:pt x="20" y="357"/>
                    <a:pt x="24" y="386"/>
                  </a:cubicBezTo>
                  <a:cubicBezTo>
                    <a:pt x="24" y="386"/>
                    <a:pt x="24" y="386"/>
                    <a:pt x="24" y="386"/>
                  </a:cubicBezTo>
                  <a:cubicBezTo>
                    <a:pt x="25" y="396"/>
                    <a:pt x="26" y="404"/>
                    <a:pt x="28" y="414"/>
                  </a:cubicBezTo>
                  <a:cubicBezTo>
                    <a:pt x="28" y="414"/>
                    <a:pt x="28" y="414"/>
                    <a:pt x="27" y="414"/>
                  </a:cubicBezTo>
                  <a:cubicBezTo>
                    <a:pt x="29" y="422"/>
                    <a:pt x="31" y="429"/>
                    <a:pt x="33" y="439"/>
                  </a:cubicBezTo>
                  <a:cubicBezTo>
                    <a:pt x="31" y="429"/>
                    <a:pt x="29" y="422"/>
                    <a:pt x="27" y="414"/>
                  </a:cubicBezTo>
                  <a:cubicBezTo>
                    <a:pt x="28" y="414"/>
                    <a:pt x="28" y="414"/>
                    <a:pt x="28" y="414"/>
                  </a:cubicBezTo>
                  <a:cubicBezTo>
                    <a:pt x="26" y="404"/>
                    <a:pt x="25" y="396"/>
                    <a:pt x="24" y="386"/>
                  </a:cubicBezTo>
                  <a:cubicBezTo>
                    <a:pt x="24" y="386"/>
                    <a:pt x="24" y="386"/>
                    <a:pt x="24" y="386"/>
                  </a:cubicBezTo>
                  <a:close/>
                  <a:moveTo>
                    <a:pt x="32" y="440"/>
                  </a:moveTo>
                  <a:cubicBezTo>
                    <a:pt x="32" y="440"/>
                    <a:pt x="32" y="440"/>
                    <a:pt x="32" y="440"/>
                  </a:cubicBezTo>
                  <a:cubicBezTo>
                    <a:pt x="32" y="440"/>
                    <a:pt x="32" y="440"/>
                    <a:pt x="32" y="440"/>
                  </a:cubicBezTo>
                  <a:cubicBezTo>
                    <a:pt x="32" y="441"/>
                    <a:pt x="32" y="441"/>
                    <a:pt x="32" y="441"/>
                  </a:cubicBezTo>
                  <a:cubicBezTo>
                    <a:pt x="33" y="441"/>
                    <a:pt x="33" y="441"/>
                    <a:pt x="33" y="441"/>
                  </a:cubicBezTo>
                  <a:cubicBezTo>
                    <a:pt x="33" y="441"/>
                    <a:pt x="33" y="441"/>
                    <a:pt x="33" y="441"/>
                  </a:cubicBezTo>
                  <a:cubicBezTo>
                    <a:pt x="33" y="441"/>
                    <a:pt x="33" y="441"/>
                    <a:pt x="33" y="441"/>
                  </a:cubicBezTo>
                  <a:cubicBezTo>
                    <a:pt x="33" y="441"/>
                    <a:pt x="33" y="441"/>
                    <a:pt x="33" y="441"/>
                  </a:cubicBezTo>
                  <a:cubicBezTo>
                    <a:pt x="33" y="441"/>
                    <a:pt x="33" y="441"/>
                    <a:pt x="33" y="441"/>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3"/>
                    <a:pt x="33" y="443"/>
                    <a:pt x="33" y="443"/>
                  </a:cubicBezTo>
                  <a:cubicBezTo>
                    <a:pt x="33" y="443"/>
                    <a:pt x="33" y="443"/>
                    <a:pt x="33" y="443"/>
                  </a:cubicBezTo>
                  <a:cubicBezTo>
                    <a:pt x="33" y="443"/>
                    <a:pt x="33" y="443"/>
                    <a:pt x="33" y="443"/>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2"/>
                    <a:pt x="33" y="442"/>
                    <a:pt x="33" y="442"/>
                  </a:cubicBezTo>
                  <a:cubicBezTo>
                    <a:pt x="33" y="441"/>
                    <a:pt x="33" y="441"/>
                    <a:pt x="33" y="441"/>
                  </a:cubicBezTo>
                  <a:cubicBezTo>
                    <a:pt x="33" y="441"/>
                    <a:pt x="33" y="441"/>
                    <a:pt x="33" y="441"/>
                  </a:cubicBezTo>
                  <a:cubicBezTo>
                    <a:pt x="33" y="441"/>
                    <a:pt x="33" y="441"/>
                    <a:pt x="33" y="441"/>
                  </a:cubicBezTo>
                  <a:cubicBezTo>
                    <a:pt x="33" y="441"/>
                    <a:pt x="33" y="441"/>
                    <a:pt x="33" y="441"/>
                  </a:cubicBezTo>
                  <a:cubicBezTo>
                    <a:pt x="33" y="441"/>
                    <a:pt x="33" y="441"/>
                    <a:pt x="33" y="441"/>
                  </a:cubicBezTo>
                  <a:cubicBezTo>
                    <a:pt x="32" y="441"/>
                    <a:pt x="32" y="441"/>
                    <a:pt x="32" y="441"/>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39"/>
                    <a:pt x="33" y="439"/>
                    <a:pt x="33" y="439"/>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3" y="440"/>
                    <a:pt x="33" y="440"/>
                    <a:pt x="33"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cubicBezTo>
                    <a:pt x="32" y="440"/>
                    <a:pt x="32" y="440"/>
                    <a:pt x="32" y="440"/>
                  </a:cubicBezTo>
                  <a:moveTo>
                    <a:pt x="38" y="463"/>
                  </a:moveTo>
                  <a:cubicBezTo>
                    <a:pt x="38" y="461"/>
                    <a:pt x="38" y="461"/>
                    <a:pt x="38" y="461"/>
                  </a:cubicBezTo>
                  <a:cubicBezTo>
                    <a:pt x="38" y="460"/>
                    <a:pt x="38" y="460"/>
                    <a:pt x="38" y="460"/>
                  </a:cubicBezTo>
                  <a:cubicBezTo>
                    <a:pt x="37" y="459"/>
                    <a:pt x="37" y="459"/>
                    <a:pt x="37" y="459"/>
                  </a:cubicBezTo>
                  <a:cubicBezTo>
                    <a:pt x="37" y="458"/>
                    <a:pt x="37" y="458"/>
                    <a:pt x="37" y="458"/>
                  </a:cubicBezTo>
                  <a:cubicBezTo>
                    <a:pt x="37" y="457"/>
                    <a:pt x="37" y="457"/>
                    <a:pt x="37" y="457"/>
                  </a:cubicBezTo>
                  <a:cubicBezTo>
                    <a:pt x="36" y="455"/>
                    <a:pt x="36" y="455"/>
                    <a:pt x="36" y="455"/>
                  </a:cubicBezTo>
                  <a:cubicBezTo>
                    <a:pt x="36" y="454"/>
                    <a:pt x="36" y="454"/>
                    <a:pt x="36" y="454"/>
                  </a:cubicBezTo>
                  <a:cubicBezTo>
                    <a:pt x="36" y="453"/>
                    <a:pt x="36" y="453"/>
                    <a:pt x="36" y="453"/>
                  </a:cubicBezTo>
                  <a:cubicBezTo>
                    <a:pt x="35" y="451"/>
                    <a:pt x="35" y="451"/>
                    <a:pt x="35" y="451"/>
                  </a:cubicBezTo>
                  <a:cubicBezTo>
                    <a:pt x="35" y="450"/>
                    <a:pt x="35" y="450"/>
                    <a:pt x="35" y="450"/>
                  </a:cubicBezTo>
                  <a:cubicBezTo>
                    <a:pt x="35" y="449"/>
                    <a:pt x="35" y="449"/>
                    <a:pt x="35" y="449"/>
                  </a:cubicBezTo>
                  <a:cubicBezTo>
                    <a:pt x="34" y="448"/>
                    <a:pt x="34" y="448"/>
                    <a:pt x="34" y="448"/>
                  </a:cubicBezTo>
                  <a:cubicBezTo>
                    <a:pt x="34" y="446"/>
                    <a:pt x="34" y="446"/>
                    <a:pt x="34" y="446"/>
                  </a:cubicBezTo>
                  <a:cubicBezTo>
                    <a:pt x="34" y="445"/>
                    <a:pt x="34" y="445"/>
                    <a:pt x="34" y="445"/>
                  </a:cubicBezTo>
                  <a:cubicBezTo>
                    <a:pt x="33" y="444"/>
                    <a:pt x="33" y="444"/>
                    <a:pt x="33" y="444"/>
                  </a:cubicBezTo>
                  <a:cubicBezTo>
                    <a:pt x="33" y="443"/>
                    <a:pt x="33" y="443"/>
                    <a:pt x="33" y="443"/>
                  </a:cubicBezTo>
                  <a:cubicBezTo>
                    <a:pt x="33" y="444"/>
                    <a:pt x="33" y="444"/>
                    <a:pt x="33" y="444"/>
                  </a:cubicBezTo>
                  <a:cubicBezTo>
                    <a:pt x="34" y="445"/>
                    <a:pt x="34" y="445"/>
                    <a:pt x="34" y="445"/>
                  </a:cubicBezTo>
                  <a:cubicBezTo>
                    <a:pt x="34" y="446"/>
                    <a:pt x="34" y="446"/>
                    <a:pt x="34" y="446"/>
                  </a:cubicBezTo>
                  <a:cubicBezTo>
                    <a:pt x="34" y="448"/>
                    <a:pt x="34" y="448"/>
                    <a:pt x="34" y="448"/>
                  </a:cubicBezTo>
                  <a:cubicBezTo>
                    <a:pt x="35" y="449"/>
                    <a:pt x="35" y="449"/>
                    <a:pt x="35" y="449"/>
                  </a:cubicBezTo>
                  <a:cubicBezTo>
                    <a:pt x="35" y="450"/>
                    <a:pt x="35" y="450"/>
                    <a:pt x="35" y="450"/>
                  </a:cubicBezTo>
                  <a:cubicBezTo>
                    <a:pt x="35" y="451"/>
                    <a:pt x="35" y="451"/>
                    <a:pt x="35" y="451"/>
                  </a:cubicBezTo>
                  <a:cubicBezTo>
                    <a:pt x="36" y="453"/>
                    <a:pt x="36" y="453"/>
                    <a:pt x="36" y="453"/>
                  </a:cubicBezTo>
                  <a:cubicBezTo>
                    <a:pt x="36" y="454"/>
                    <a:pt x="36" y="454"/>
                    <a:pt x="36" y="454"/>
                  </a:cubicBezTo>
                  <a:cubicBezTo>
                    <a:pt x="36" y="455"/>
                    <a:pt x="36" y="455"/>
                    <a:pt x="36" y="455"/>
                  </a:cubicBezTo>
                  <a:cubicBezTo>
                    <a:pt x="37" y="457"/>
                    <a:pt x="37" y="457"/>
                    <a:pt x="37" y="457"/>
                  </a:cubicBezTo>
                  <a:cubicBezTo>
                    <a:pt x="37" y="458"/>
                    <a:pt x="37" y="458"/>
                    <a:pt x="37" y="458"/>
                  </a:cubicBezTo>
                  <a:cubicBezTo>
                    <a:pt x="37" y="459"/>
                    <a:pt x="37" y="459"/>
                    <a:pt x="37" y="459"/>
                  </a:cubicBezTo>
                  <a:cubicBezTo>
                    <a:pt x="38" y="460"/>
                    <a:pt x="38" y="460"/>
                    <a:pt x="38" y="460"/>
                  </a:cubicBezTo>
                  <a:cubicBezTo>
                    <a:pt x="38" y="461"/>
                    <a:pt x="38" y="461"/>
                    <a:pt x="38" y="461"/>
                  </a:cubicBezTo>
                  <a:cubicBezTo>
                    <a:pt x="38" y="463"/>
                    <a:pt x="38" y="463"/>
                    <a:pt x="38" y="463"/>
                  </a:cubicBezTo>
                  <a:moveTo>
                    <a:pt x="38" y="465"/>
                  </a:moveTo>
                  <a:cubicBezTo>
                    <a:pt x="38" y="465"/>
                    <a:pt x="38" y="465"/>
                    <a:pt x="38" y="465"/>
                  </a:cubicBezTo>
                  <a:cubicBezTo>
                    <a:pt x="38" y="466"/>
                    <a:pt x="38" y="466"/>
                    <a:pt x="38" y="466"/>
                  </a:cubicBezTo>
                  <a:cubicBezTo>
                    <a:pt x="38" y="466"/>
                    <a:pt x="38" y="466"/>
                    <a:pt x="38" y="466"/>
                  </a:cubicBezTo>
                  <a:cubicBezTo>
                    <a:pt x="39" y="466"/>
                    <a:pt x="39" y="466"/>
                    <a:pt x="39" y="466"/>
                  </a:cubicBezTo>
                  <a:cubicBezTo>
                    <a:pt x="39" y="466"/>
                    <a:pt x="39" y="466"/>
                    <a:pt x="39" y="466"/>
                  </a:cubicBezTo>
                  <a:cubicBezTo>
                    <a:pt x="39" y="466"/>
                    <a:pt x="39" y="466"/>
                    <a:pt x="39" y="466"/>
                  </a:cubicBezTo>
                  <a:cubicBezTo>
                    <a:pt x="39" y="467"/>
                    <a:pt x="39" y="467"/>
                    <a:pt x="39" y="467"/>
                  </a:cubicBezTo>
                  <a:cubicBezTo>
                    <a:pt x="39" y="467"/>
                    <a:pt x="39" y="467"/>
                    <a:pt x="39" y="467"/>
                  </a:cubicBezTo>
                  <a:cubicBezTo>
                    <a:pt x="39" y="467"/>
                    <a:pt x="39" y="467"/>
                    <a:pt x="39" y="467"/>
                  </a:cubicBezTo>
                  <a:cubicBezTo>
                    <a:pt x="39" y="467"/>
                    <a:pt x="39" y="467"/>
                    <a:pt x="39" y="467"/>
                  </a:cubicBezTo>
                  <a:cubicBezTo>
                    <a:pt x="39" y="468"/>
                    <a:pt x="39" y="468"/>
                    <a:pt x="39" y="468"/>
                  </a:cubicBezTo>
                  <a:cubicBezTo>
                    <a:pt x="39" y="468"/>
                    <a:pt x="39" y="468"/>
                    <a:pt x="39" y="468"/>
                  </a:cubicBezTo>
                  <a:cubicBezTo>
                    <a:pt x="39" y="468"/>
                    <a:pt x="39" y="468"/>
                    <a:pt x="39" y="468"/>
                  </a:cubicBezTo>
                  <a:cubicBezTo>
                    <a:pt x="39" y="468"/>
                    <a:pt x="39" y="468"/>
                    <a:pt x="39" y="468"/>
                  </a:cubicBezTo>
                  <a:cubicBezTo>
                    <a:pt x="39" y="469"/>
                    <a:pt x="39" y="469"/>
                    <a:pt x="39" y="469"/>
                  </a:cubicBezTo>
                  <a:cubicBezTo>
                    <a:pt x="39" y="469"/>
                    <a:pt x="39" y="469"/>
                    <a:pt x="39" y="469"/>
                  </a:cubicBezTo>
                  <a:cubicBezTo>
                    <a:pt x="39" y="469"/>
                    <a:pt x="39" y="469"/>
                    <a:pt x="39" y="469"/>
                  </a:cubicBezTo>
                  <a:cubicBezTo>
                    <a:pt x="39" y="468"/>
                    <a:pt x="39" y="468"/>
                    <a:pt x="39" y="468"/>
                  </a:cubicBezTo>
                  <a:cubicBezTo>
                    <a:pt x="39" y="468"/>
                    <a:pt x="39" y="468"/>
                    <a:pt x="39" y="468"/>
                  </a:cubicBezTo>
                  <a:cubicBezTo>
                    <a:pt x="39" y="468"/>
                    <a:pt x="39" y="468"/>
                    <a:pt x="39" y="468"/>
                  </a:cubicBezTo>
                  <a:cubicBezTo>
                    <a:pt x="39" y="468"/>
                    <a:pt x="39" y="468"/>
                    <a:pt x="39" y="468"/>
                  </a:cubicBezTo>
                  <a:cubicBezTo>
                    <a:pt x="39" y="467"/>
                    <a:pt x="39" y="467"/>
                    <a:pt x="39" y="467"/>
                  </a:cubicBezTo>
                  <a:cubicBezTo>
                    <a:pt x="39" y="467"/>
                    <a:pt x="39" y="467"/>
                    <a:pt x="39" y="467"/>
                  </a:cubicBezTo>
                  <a:cubicBezTo>
                    <a:pt x="39" y="467"/>
                    <a:pt x="39" y="467"/>
                    <a:pt x="39" y="467"/>
                  </a:cubicBezTo>
                  <a:cubicBezTo>
                    <a:pt x="39" y="467"/>
                    <a:pt x="39" y="467"/>
                    <a:pt x="39" y="467"/>
                  </a:cubicBezTo>
                  <a:cubicBezTo>
                    <a:pt x="39" y="466"/>
                    <a:pt x="39" y="466"/>
                    <a:pt x="39" y="466"/>
                  </a:cubicBezTo>
                  <a:cubicBezTo>
                    <a:pt x="39" y="466"/>
                    <a:pt x="39" y="466"/>
                    <a:pt x="39" y="466"/>
                  </a:cubicBezTo>
                  <a:cubicBezTo>
                    <a:pt x="39" y="466"/>
                    <a:pt x="39" y="466"/>
                    <a:pt x="39" y="466"/>
                  </a:cubicBezTo>
                  <a:cubicBezTo>
                    <a:pt x="38" y="466"/>
                    <a:pt x="38" y="466"/>
                    <a:pt x="38" y="466"/>
                  </a:cubicBezTo>
                  <a:cubicBezTo>
                    <a:pt x="38" y="466"/>
                    <a:pt x="38" y="466"/>
                    <a:pt x="38" y="466"/>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3"/>
                    <a:pt x="39" y="463"/>
                    <a:pt x="39" y="463"/>
                  </a:cubicBezTo>
                  <a:cubicBezTo>
                    <a:pt x="39" y="463"/>
                    <a:pt x="39" y="463"/>
                    <a:pt x="39" y="463"/>
                  </a:cubicBezTo>
                  <a:cubicBezTo>
                    <a:pt x="39" y="463"/>
                    <a:pt x="39" y="463"/>
                    <a:pt x="39" y="463"/>
                  </a:cubicBezTo>
                  <a:cubicBezTo>
                    <a:pt x="38" y="463"/>
                    <a:pt x="38" y="463"/>
                    <a:pt x="38" y="463"/>
                  </a:cubicBezTo>
                  <a:cubicBezTo>
                    <a:pt x="38" y="463"/>
                    <a:pt x="38" y="463"/>
                    <a:pt x="38" y="463"/>
                  </a:cubicBezTo>
                  <a:cubicBezTo>
                    <a:pt x="38" y="463"/>
                    <a:pt x="38" y="463"/>
                    <a:pt x="38" y="463"/>
                  </a:cubicBezTo>
                  <a:cubicBezTo>
                    <a:pt x="38" y="462"/>
                    <a:pt x="38" y="462"/>
                    <a:pt x="38" y="462"/>
                  </a:cubicBezTo>
                  <a:cubicBezTo>
                    <a:pt x="38" y="463"/>
                    <a:pt x="38" y="463"/>
                    <a:pt x="38" y="463"/>
                  </a:cubicBezTo>
                  <a:cubicBezTo>
                    <a:pt x="38" y="463"/>
                    <a:pt x="38" y="463"/>
                    <a:pt x="38" y="463"/>
                  </a:cubicBezTo>
                  <a:cubicBezTo>
                    <a:pt x="38" y="463"/>
                    <a:pt x="38" y="463"/>
                    <a:pt x="38" y="463"/>
                  </a:cubicBezTo>
                  <a:cubicBezTo>
                    <a:pt x="39" y="463"/>
                    <a:pt x="39" y="463"/>
                    <a:pt x="39" y="463"/>
                  </a:cubicBezTo>
                  <a:cubicBezTo>
                    <a:pt x="39" y="463"/>
                    <a:pt x="39" y="463"/>
                    <a:pt x="39" y="463"/>
                  </a:cubicBezTo>
                  <a:cubicBezTo>
                    <a:pt x="39" y="463"/>
                    <a:pt x="39" y="463"/>
                    <a:pt x="39" y="463"/>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4"/>
                    <a:pt x="39" y="464"/>
                    <a:pt x="39" y="464"/>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9" y="465"/>
                    <a:pt x="39" y="465"/>
                    <a:pt x="39"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cubicBezTo>
                    <a:pt x="38" y="465"/>
                    <a:pt x="38" y="465"/>
                    <a:pt x="38" y="465"/>
                  </a:cubicBezTo>
                  <a:moveTo>
                    <a:pt x="45" y="485"/>
                  </a:moveTo>
                  <a:cubicBezTo>
                    <a:pt x="44" y="484"/>
                    <a:pt x="44" y="484"/>
                    <a:pt x="44" y="484"/>
                  </a:cubicBezTo>
                  <a:cubicBezTo>
                    <a:pt x="44" y="483"/>
                    <a:pt x="44" y="483"/>
                    <a:pt x="44" y="483"/>
                  </a:cubicBezTo>
                  <a:cubicBezTo>
                    <a:pt x="44" y="482"/>
                    <a:pt x="44" y="482"/>
                    <a:pt x="44" y="482"/>
                  </a:cubicBezTo>
                  <a:cubicBezTo>
                    <a:pt x="43" y="481"/>
                    <a:pt x="43" y="481"/>
                    <a:pt x="43" y="481"/>
                  </a:cubicBezTo>
                  <a:cubicBezTo>
                    <a:pt x="43" y="480"/>
                    <a:pt x="43" y="480"/>
                    <a:pt x="43" y="480"/>
                  </a:cubicBezTo>
                  <a:cubicBezTo>
                    <a:pt x="43" y="479"/>
                    <a:pt x="43" y="479"/>
                    <a:pt x="43" y="479"/>
                  </a:cubicBezTo>
                  <a:cubicBezTo>
                    <a:pt x="42" y="478"/>
                    <a:pt x="42" y="478"/>
                    <a:pt x="42" y="478"/>
                  </a:cubicBezTo>
                  <a:cubicBezTo>
                    <a:pt x="42" y="477"/>
                    <a:pt x="42" y="477"/>
                    <a:pt x="42" y="477"/>
                  </a:cubicBezTo>
                  <a:cubicBezTo>
                    <a:pt x="42" y="476"/>
                    <a:pt x="42" y="476"/>
                    <a:pt x="42" y="476"/>
                  </a:cubicBezTo>
                  <a:cubicBezTo>
                    <a:pt x="41" y="475"/>
                    <a:pt x="41" y="475"/>
                    <a:pt x="41" y="475"/>
                  </a:cubicBezTo>
                  <a:cubicBezTo>
                    <a:pt x="41" y="474"/>
                    <a:pt x="41" y="474"/>
                    <a:pt x="41" y="474"/>
                  </a:cubicBezTo>
                  <a:cubicBezTo>
                    <a:pt x="41" y="473"/>
                    <a:pt x="41" y="473"/>
                    <a:pt x="41" y="473"/>
                  </a:cubicBezTo>
                  <a:cubicBezTo>
                    <a:pt x="40" y="472"/>
                    <a:pt x="40" y="472"/>
                    <a:pt x="40" y="472"/>
                  </a:cubicBezTo>
                  <a:cubicBezTo>
                    <a:pt x="40" y="471"/>
                    <a:pt x="40" y="471"/>
                    <a:pt x="40" y="471"/>
                  </a:cubicBezTo>
                  <a:cubicBezTo>
                    <a:pt x="40" y="470"/>
                    <a:pt x="40" y="470"/>
                    <a:pt x="40" y="470"/>
                  </a:cubicBezTo>
                  <a:cubicBezTo>
                    <a:pt x="39" y="469"/>
                    <a:pt x="39" y="469"/>
                    <a:pt x="39" y="469"/>
                  </a:cubicBezTo>
                  <a:cubicBezTo>
                    <a:pt x="40" y="470"/>
                    <a:pt x="40" y="470"/>
                    <a:pt x="40" y="470"/>
                  </a:cubicBezTo>
                  <a:cubicBezTo>
                    <a:pt x="40" y="471"/>
                    <a:pt x="40" y="471"/>
                    <a:pt x="40" y="471"/>
                  </a:cubicBezTo>
                  <a:cubicBezTo>
                    <a:pt x="40" y="472"/>
                    <a:pt x="40" y="472"/>
                    <a:pt x="40" y="472"/>
                  </a:cubicBezTo>
                  <a:cubicBezTo>
                    <a:pt x="41" y="473"/>
                    <a:pt x="41" y="473"/>
                    <a:pt x="41" y="473"/>
                  </a:cubicBezTo>
                  <a:cubicBezTo>
                    <a:pt x="41" y="474"/>
                    <a:pt x="41" y="474"/>
                    <a:pt x="41" y="474"/>
                  </a:cubicBezTo>
                  <a:cubicBezTo>
                    <a:pt x="41" y="475"/>
                    <a:pt x="41" y="475"/>
                    <a:pt x="41" y="475"/>
                  </a:cubicBezTo>
                  <a:cubicBezTo>
                    <a:pt x="42" y="476"/>
                    <a:pt x="42" y="476"/>
                    <a:pt x="42" y="476"/>
                  </a:cubicBezTo>
                  <a:cubicBezTo>
                    <a:pt x="42" y="477"/>
                    <a:pt x="42" y="477"/>
                    <a:pt x="42" y="477"/>
                  </a:cubicBezTo>
                  <a:cubicBezTo>
                    <a:pt x="42" y="478"/>
                    <a:pt x="42" y="478"/>
                    <a:pt x="42" y="478"/>
                  </a:cubicBezTo>
                  <a:cubicBezTo>
                    <a:pt x="43" y="479"/>
                    <a:pt x="43" y="479"/>
                    <a:pt x="43" y="479"/>
                  </a:cubicBezTo>
                  <a:cubicBezTo>
                    <a:pt x="43" y="480"/>
                    <a:pt x="43" y="480"/>
                    <a:pt x="43" y="480"/>
                  </a:cubicBezTo>
                  <a:cubicBezTo>
                    <a:pt x="43" y="481"/>
                    <a:pt x="43" y="481"/>
                    <a:pt x="43" y="481"/>
                  </a:cubicBezTo>
                  <a:cubicBezTo>
                    <a:pt x="44" y="482"/>
                    <a:pt x="44" y="482"/>
                    <a:pt x="44" y="482"/>
                  </a:cubicBezTo>
                  <a:cubicBezTo>
                    <a:pt x="44" y="483"/>
                    <a:pt x="44" y="483"/>
                    <a:pt x="44" y="483"/>
                  </a:cubicBezTo>
                  <a:cubicBezTo>
                    <a:pt x="44" y="484"/>
                    <a:pt x="44" y="484"/>
                    <a:pt x="44" y="484"/>
                  </a:cubicBezTo>
                  <a:cubicBezTo>
                    <a:pt x="45" y="485"/>
                    <a:pt x="45" y="485"/>
                    <a:pt x="45" y="485"/>
                  </a:cubicBezTo>
                  <a:moveTo>
                    <a:pt x="43" y="489"/>
                  </a:moveTo>
                  <a:cubicBezTo>
                    <a:pt x="43" y="488"/>
                    <a:pt x="43" y="488"/>
                    <a:pt x="43" y="488"/>
                  </a:cubicBezTo>
                  <a:cubicBezTo>
                    <a:pt x="44" y="488"/>
                    <a:pt x="44" y="488"/>
                    <a:pt x="44" y="488"/>
                  </a:cubicBezTo>
                  <a:cubicBezTo>
                    <a:pt x="44" y="488"/>
                    <a:pt x="44" y="488"/>
                    <a:pt x="44" y="488"/>
                  </a:cubicBezTo>
                  <a:cubicBezTo>
                    <a:pt x="44" y="488"/>
                    <a:pt x="44" y="488"/>
                    <a:pt x="44" y="488"/>
                  </a:cubicBezTo>
                  <a:cubicBezTo>
                    <a:pt x="44" y="487"/>
                    <a:pt x="44" y="487"/>
                    <a:pt x="44" y="487"/>
                  </a:cubicBezTo>
                  <a:cubicBezTo>
                    <a:pt x="44" y="487"/>
                    <a:pt x="44" y="487"/>
                    <a:pt x="44" y="487"/>
                  </a:cubicBezTo>
                  <a:cubicBezTo>
                    <a:pt x="44" y="487"/>
                    <a:pt x="44" y="487"/>
                    <a:pt x="44" y="487"/>
                  </a:cubicBezTo>
                  <a:cubicBezTo>
                    <a:pt x="44" y="487"/>
                    <a:pt x="44" y="487"/>
                    <a:pt x="44" y="487"/>
                  </a:cubicBezTo>
                  <a:cubicBezTo>
                    <a:pt x="44" y="486"/>
                    <a:pt x="44" y="486"/>
                    <a:pt x="44" y="486"/>
                  </a:cubicBezTo>
                  <a:cubicBezTo>
                    <a:pt x="44" y="486"/>
                    <a:pt x="44" y="486"/>
                    <a:pt x="44" y="486"/>
                  </a:cubicBezTo>
                  <a:cubicBezTo>
                    <a:pt x="44" y="486"/>
                    <a:pt x="44" y="486"/>
                    <a:pt x="44" y="486"/>
                  </a:cubicBezTo>
                  <a:cubicBezTo>
                    <a:pt x="44" y="486"/>
                    <a:pt x="44" y="486"/>
                    <a:pt x="44" y="486"/>
                  </a:cubicBezTo>
                  <a:cubicBezTo>
                    <a:pt x="45" y="486"/>
                    <a:pt x="45" y="486"/>
                    <a:pt x="45" y="486"/>
                  </a:cubicBezTo>
                  <a:cubicBezTo>
                    <a:pt x="45" y="485"/>
                    <a:pt x="45" y="485"/>
                    <a:pt x="45" y="485"/>
                  </a:cubicBezTo>
                  <a:cubicBezTo>
                    <a:pt x="45" y="485"/>
                    <a:pt x="45" y="485"/>
                    <a:pt x="45" y="485"/>
                  </a:cubicBezTo>
                  <a:cubicBezTo>
                    <a:pt x="45" y="485"/>
                    <a:pt x="45" y="485"/>
                    <a:pt x="45" y="485"/>
                  </a:cubicBezTo>
                  <a:cubicBezTo>
                    <a:pt x="45" y="485"/>
                    <a:pt x="45" y="485"/>
                    <a:pt x="45" y="485"/>
                  </a:cubicBezTo>
                  <a:cubicBezTo>
                    <a:pt x="45" y="485"/>
                    <a:pt x="45" y="485"/>
                    <a:pt x="45" y="485"/>
                  </a:cubicBezTo>
                  <a:cubicBezTo>
                    <a:pt x="45" y="486"/>
                    <a:pt x="45" y="486"/>
                    <a:pt x="45" y="486"/>
                  </a:cubicBezTo>
                  <a:cubicBezTo>
                    <a:pt x="44" y="486"/>
                    <a:pt x="44" y="486"/>
                    <a:pt x="44" y="486"/>
                  </a:cubicBezTo>
                  <a:cubicBezTo>
                    <a:pt x="44" y="486"/>
                    <a:pt x="44" y="486"/>
                    <a:pt x="44" y="486"/>
                  </a:cubicBezTo>
                  <a:cubicBezTo>
                    <a:pt x="44" y="486"/>
                    <a:pt x="44" y="486"/>
                    <a:pt x="44" y="486"/>
                  </a:cubicBezTo>
                  <a:cubicBezTo>
                    <a:pt x="44" y="486"/>
                    <a:pt x="44" y="486"/>
                    <a:pt x="44" y="486"/>
                  </a:cubicBezTo>
                  <a:cubicBezTo>
                    <a:pt x="44" y="487"/>
                    <a:pt x="44" y="487"/>
                    <a:pt x="44" y="487"/>
                  </a:cubicBezTo>
                  <a:cubicBezTo>
                    <a:pt x="44" y="487"/>
                    <a:pt x="44" y="487"/>
                    <a:pt x="44" y="487"/>
                  </a:cubicBezTo>
                  <a:cubicBezTo>
                    <a:pt x="44" y="487"/>
                    <a:pt x="44" y="487"/>
                    <a:pt x="44" y="487"/>
                  </a:cubicBezTo>
                  <a:cubicBezTo>
                    <a:pt x="44" y="487"/>
                    <a:pt x="44" y="487"/>
                    <a:pt x="44" y="487"/>
                  </a:cubicBezTo>
                  <a:cubicBezTo>
                    <a:pt x="44" y="488"/>
                    <a:pt x="44" y="488"/>
                    <a:pt x="44" y="488"/>
                  </a:cubicBezTo>
                  <a:cubicBezTo>
                    <a:pt x="44" y="488"/>
                    <a:pt x="44" y="488"/>
                    <a:pt x="44" y="488"/>
                  </a:cubicBezTo>
                  <a:cubicBezTo>
                    <a:pt x="44" y="488"/>
                    <a:pt x="44" y="488"/>
                    <a:pt x="44" y="488"/>
                  </a:cubicBezTo>
                  <a:cubicBezTo>
                    <a:pt x="43" y="488"/>
                    <a:pt x="43" y="488"/>
                    <a:pt x="43" y="488"/>
                  </a:cubicBezTo>
                  <a:cubicBezTo>
                    <a:pt x="43" y="489"/>
                    <a:pt x="43" y="489"/>
                    <a:pt x="43" y="489"/>
                  </a:cubicBezTo>
                  <a:moveTo>
                    <a:pt x="41" y="489"/>
                  </a:moveTo>
                  <a:cubicBezTo>
                    <a:pt x="42" y="489"/>
                    <a:pt x="42" y="489"/>
                    <a:pt x="42" y="489"/>
                  </a:cubicBezTo>
                  <a:cubicBezTo>
                    <a:pt x="42" y="490"/>
                    <a:pt x="42" y="490"/>
                    <a:pt x="42" y="490"/>
                  </a:cubicBezTo>
                  <a:cubicBezTo>
                    <a:pt x="42" y="490"/>
                    <a:pt x="42" y="490"/>
                    <a:pt x="42" y="490"/>
                  </a:cubicBezTo>
                  <a:cubicBezTo>
                    <a:pt x="42" y="491"/>
                    <a:pt x="42" y="491"/>
                    <a:pt x="42" y="491"/>
                  </a:cubicBezTo>
                  <a:cubicBezTo>
                    <a:pt x="42" y="491"/>
                    <a:pt x="42" y="491"/>
                    <a:pt x="42" y="491"/>
                  </a:cubicBezTo>
                  <a:cubicBezTo>
                    <a:pt x="43" y="492"/>
                    <a:pt x="43" y="492"/>
                    <a:pt x="43" y="492"/>
                  </a:cubicBezTo>
                  <a:cubicBezTo>
                    <a:pt x="43" y="493"/>
                    <a:pt x="43" y="493"/>
                    <a:pt x="43" y="493"/>
                  </a:cubicBezTo>
                  <a:cubicBezTo>
                    <a:pt x="43" y="493"/>
                    <a:pt x="43" y="493"/>
                    <a:pt x="43" y="493"/>
                  </a:cubicBezTo>
                  <a:cubicBezTo>
                    <a:pt x="43" y="494"/>
                    <a:pt x="43" y="494"/>
                    <a:pt x="43" y="494"/>
                  </a:cubicBezTo>
                  <a:cubicBezTo>
                    <a:pt x="44" y="494"/>
                    <a:pt x="44" y="494"/>
                    <a:pt x="44" y="494"/>
                  </a:cubicBezTo>
                  <a:cubicBezTo>
                    <a:pt x="44" y="495"/>
                    <a:pt x="44" y="495"/>
                    <a:pt x="44" y="495"/>
                  </a:cubicBezTo>
                  <a:cubicBezTo>
                    <a:pt x="44" y="496"/>
                    <a:pt x="44" y="496"/>
                    <a:pt x="44" y="496"/>
                  </a:cubicBezTo>
                  <a:cubicBezTo>
                    <a:pt x="44" y="496"/>
                    <a:pt x="44" y="496"/>
                    <a:pt x="44" y="496"/>
                  </a:cubicBezTo>
                  <a:cubicBezTo>
                    <a:pt x="45" y="497"/>
                    <a:pt x="45" y="497"/>
                    <a:pt x="45" y="497"/>
                  </a:cubicBezTo>
                  <a:cubicBezTo>
                    <a:pt x="45" y="497"/>
                    <a:pt x="45" y="497"/>
                    <a:pt x="45" y="497"/>
                  </a:cubicBezTo>
                  <a:cubicBezTo>
                    <a:pt x="45" y="498"/>
                    <a:pt x="45" y="498"/>
                    <a:pt x="45" y="498"/>
                  </a:cubicBezTo>
                  <a:cubicBezTo>
                    <a:pt x="45" y="497"/>
                    <a:pt x="45" y="497"/>
                    <a:pt x="45" y="497"/>
                  </a:cubicBezTo>
                  <a:cubicBezTo>
                    <a:pt x="45" y="497"/>
                    <a:pt x="45" y="497"/>
                    <a:pt x="45" y="497"/>
                  </a:cubicBezTo>
                  <a:cubicBezTo>
                    <a:pt x="44" y="496"/>
                    <a:pt x="44" y="496"/>
                    <a:pt x="44" y="496"/>
                  </a:cubicBezTo>
                  <a:cubicBezTo>
                    <a:pt x="44" y="496"/>
                    <a:pt x="44" y="496"/>
                    <a:pt x="44" y="496"/>
                  </a:cubicBezTo>
                  <a:cubicBezTo>
                    <a:pt x="44" y="495"/>
                    <a:pt x="44" y="495"/>
                    <a:pt x="44" y="495"/>
                  </a:cubicBezTo>
                  <a:cubicBezTo>
                    <a:pt x="44" y="494"/>
                    <a:pt x="44" y="494"/>
                    <a:pt x="44" y="494"/>
                  </a:cubicBezTo>
                  <a:cubicBezTo>
                    <a:pt x="43" y="494"/>
                    <a:pt x="43" y="494"/>
                    <a:pt x="43" y="494"/>
                  </a:cubicBezTo>
                  <a:cubicBezTo>
                    <a:pt x="43" y="493"/>
                    <a:pt x="43" y="493"/>
                    <a:pt x="43" y="493"/>
                  </a:cubicBezTo>
                  <a:cubicBezTo>
                    <a:pt x="43" y="493"/>
                    <a:pt x="43" y="493"/>
                    <a:pt x="43" y="493"/>
                  </a:cubicBezTo>
                  <a:cubicBezTo>
                    <a:pt x="43" y="492"/>
                    <a:pt x="43" y="492"/>
                    <a:pt x="43" y="492"/>
                  </a:cubicBezTo>
                  <a:cubicBezTo>
                    <a:pt x="42" y="491"/>
                    <a:pt x="42" y="491"/>
                    <a:pt x="42" y="491"/>
                  </a:cubicBezTo>
                  <a:cubicBezTo>
                    <a:pt x="42" y="491"/>
                    <a:pt x="42" y="491"/>
                    <a:pt x="42" y="491"/>
                  </a:cubicBezTo>
                  <a:cubicBezTo>
                    <a:pt x="42" y="490"/>
                    <a:pt x="42" y="490"/>
                    <a:pt x="42" y="490"/>
                  </a:cubicBezTo>
                  <a:cubicBezTo>
                    <a:pt x="42" y="490"/>
                    <a:pt x="42" y="490"/>
                    <a:pt x="42" y="490"/>
                  </a:cubicBezTo>
                  <a:cubicBezTo>
                    <a:pt x="42" y="489"/>
                    <a:pt x="42" y="489"/>
                    <a:pt x="42" y="489"/>
                  </a:cubicBezTo>
                  <a:cubicBezTo>
                    <a:pt x="41" y="489"/>
                    <a:pt x="41" y="489"/>
                    <a:pt x="41"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3" y="489"/>
                    <a:pt x="43" y="489"/>
                    <a:pt x="43"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2" y="489"/>
                    <a:pt x="42" y="489"/>
                    <a:pt x="42" y="489"/>
                  </a:cubicBezTo>
                  <a:cubicBezTo>
                    <a:pt x="41" y="489"/>
                    <a:pt x="41" y="489"/>
                    <a:pt x="41" y="489"/>
                  </a:cubicBezTo>
                  <a:moveTo>
                    <a:pt x="45" y="498"/>
                  </a:moveTo>
                  <a:cubicBezTo>
                    <a:pt x="45" y="498"/>
                    <a:pt x="45" y="498"/>
                    <a:pt x="45" y="498"/>
                  </a:cubicBezTo>
                  <a:cubicBezTo>
                    <a:pt x="45" y="498"/>
                    <a:pt x="45" y="498"/>
                    <a:pt x="45" y="498"/>
                  </a:cubicBezTo>
                  <a:cubicBezTo>
                    <a:pt x="45" y="499"/>
                    <a:pt x="45" y="499"/>
                    <a:pt x="45" y="499"/>
                  </a:cubicBezTo>
                  <a:cubicBezTo>
                    <a:pt x="45" y="499"/>
                    <a:pt x="45" y="499"/>
                    <a:pt x="45" y="499"/>
                  </a:cubicBezTo>
                  <a:cubicBezTo>
                    <a:pt x="45" y="499"/>
                    <a:pt x="45" y="499"/>
                    <a:pt x="45" y="499"/>
                  </a:cubicBezTo>
                  <a:cubicBezTo>
                    <a:pt x="46" y="499"/>
                    <a:pt x="46" y="499"/>
                    <a:pt x="46" y="499"/>
                  </a:cubicBezTo>
                  <a:cubicBezTo>
                    <a:pt x="46" y="499"/>
                    <a:pt x="46" y="499"/>
                    <a:pt x="46" y="499"/>
                  </a:cubicBezTo>
                  <a:cubicBezTo>
                    <a:pt x="46" y="500"/>
                    <a:pt x="46" y="500"/>
                    <a:pt x="46" y="500"/>
                  </a:cubicBezTo>
                  <a:cubicBezTo>
                    <a:pt x="46" y="500"/>
                    <a:pt x="46" y="500"/>
                    <a:pt x="46" y="500"/>
                  </a:cubicBezTo>
                  <a:cubicBezTo>
                    <a:pt x="46" y="500"/>
                    <a:pt x="46" y="500"/>
                    <a:pt x="46" y="500"/>
                  </a:cubicBezTo>
                  <a:cubicBezTo>
                    <a:pt x="46" y="500"/>
                    <a:pt x="46" y="500"/>
                    <a:pt x="46" y="500"/>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1"/>
                    <a:pt x="46" y="501"/>
                    <a:pt x="46" y="501"/>
                  </a:cubicBezTo>
                  <a:cubicBezTo>
                    <a:pt x="46" y="500"/>
                    <a:pt x="46" y="500"/>
                    <a:pt x="46" y="500"/>
                  </a:cubicBezTo>
                  <a:cubicBezTo>
                    <a:pt x="46" y="500"/>
                    <a:pt x="46" y="500"/>
                    <a:pt x="46" y="500"/>
                  </a:cubicBezTo>
                  <a:cubicBezTo>
                    <a:pt x="46" y="500"/>
                    <a:pt x="46" y="500"/>
                    <a:pt x="46" y="500"/>
                  </a:cubicBezTo>
                  <a:cubicBezTo>
                    <a:pt x="46" y="500"/>
                    <a:pt x="46" y="500"/>
                    <a:pt x="46" y="500"/>
                  </a:cubicBezTo>
                  <a:cubicBezTo>
                    <a:pt x="46" y="499"/>
                    <a:pt x="46" y="499"/>
                    <a:pt x="46" y="499"/>
                  </a:cubicBezTo>
                  <a:cubicBezTo>
                    <a:pt x="46" y="499"/>
                    <a:pt x="46" y="499"/>
                    <a:pt x="46" y="499"/>
                  </a:cubicBezTo>
                  <a:cubicBezTo>
                    <a:pt x="45" y="499"/>
                    <a:pt x="45" y="499"/>
                    <a:pt x="45" y="499"/>
                  </a:cubicBezTo>
                  <a:cubicBezTo>
                    <a:pt x="45" y="499"/>
                    <a:pt x="45" y="499"/>
                    <a:pt x="45" y="499"/>
                  </a:cubicBezTo>
                  <a:cubicBezTo>
                    <a:pt x="45" y="499"/>
                    <a:pt x="45" y="499"/>
                    <a:pt x="45" y="499"/>
                  </a:cubicBezTo>
                  <a:cubicBezTo>
                    <a:pt x="45" y="498"/>
                    <a:pt x="45" y="498"/>
                    <a:pt x="45" y="498"/>
                  </a:cubicBezTo>
                  <a:cubicBezTo>
                    <a:pt x="45" y="498"/>
                    <a:pt x="45" y="498"/>
                    <a:pt x="45" y="498"/>
                  </a:cubicBezTo>
                  <a:cubicBezTo>
                    <a:pt x="45" y="498"/>
                    <a:pt x="45" y="498"/>
                    <a:pt x="45" y="498"/>
                  </a:cubicBezTo>
                  <a:moveTo>
                    <a:pt x="48" y="510"/>
                  </a:moveTo>
                  <a:cubicBezTo>
                    <a:pt x="48" y="511"/>
                    <a:pt x="48" y="511"/>
                    <a:pt x="48" y="511"/>
                  </a:cubicBezTo>
                  <a:cubicBezTo>
                    <a:pt x="48" y="511"/>
                    <a:pt x="48" y="511"/>
                    <a:pt x="48" y="511"/>
                  </a:cubicBezTo>
                  <a:cubicBezTo>
                    <a:pt x="49" y="512"/>
                    <a:pt x="49" y="512"/>
                    <a:pt x="49" y="512"/>
                  </a:cubicBezTo>
                  <a:cubicBezTo>
                    <a:pt x="49" y="513"/>
                    <a:pt x="49" y="513"/>
                    <a:pt x="49" y="513"/>
                  </a:cubicBezTo>
                  <a:cubicBezTo>
                    <a:pt x="49" y="513"/>
                    <a:pt x="49" y="513"/>
                    <a:pt x="49" y="513"/>
                  </a:cubicBezTo>
                  <a:cubicBezTo>
                    <a:pt x="50" y="514"/>
                    <a:pt x="50" y="514"/>
                    <a:pt x="50" y="514"/>
                  </a:cubicBezTo>
                  <a:cubicBezTo>
                    <a:pt x="50" y="514"/>
                    <a:pt x="50" y="514"/>
                    <a:pt x="50" y="514"/>
                  </a:cubicBezTo>
                  <a:cubicBezTo>
                    <a:pt x="50" y="515"/>
                    <a:pt x="50" y="515"/>
                    <a:pt x="50" y="515"/>
                  </a:cubicBezTo>
                  <a:cubicBezTo>
                    <a:pt x="51" y="516"/>
                    <a:pt x="51" y="516"/>
                    <a:pt x="51" y="516"/>
                  </a:cubicBezTo>
                  <a:cubicBezTo>
                    <a:pt x="51" y="516"/>
                    <a:pt x="51" y="516"/>
                    <a:pt x="51" y="516"/>
                  </a:cubicBezTo>
                  <a:cubicBezTo>
                    <a:pt x="51" y="517"/>
                    <a:pt x="51" y="517"/>
                    <a:pt x="51" y="517"/>
                  </a:cubicBezTo>
                  <a:cubicBezTo>
                    <a:pt x="52" y="517"/>
                    <a:pt x="52" y="517"/>
                    <a:pt x="52" y="517"/>
                  </a:cubicBezTo>
                  <a:cubicBezTo>
                    <a:pt x="52" y="518"/>
                    <a:pt x="52" y="518"/>
                    <a:pt x="52" y="518"/>
                  </a:cubicBezTo>
                  <a:cubicBezTo>
                    <a:pt x="52" y="519"/>
                    <a:pt x="52" y="519"/>
                    <a:pt x="52" y="519"/>
                  </a:cubicBezTo>
                  <a:cubicBezTo>
                    <a:pt x="52" y="519"/>
                    <a:pt x="52" y="519"/>
                    <a:pt x="52" y="519"/>
                  </a:cubicBezTo>
                  <a:cubicBezTo>
                    <a:pt x="53" y="520"/>
                    <a:pt x="53" y="520"/>
                    <a:pt x="53" y="520"/>
                  </a:cubicBezTo>
                  <a:cubicBezTo>
                    <a:pt x="52" y="519"/>
                    <a:pt x="52" y="519"/>
                    <a:pt x="52" y="519"/>
                  </a:cubicBezTo>
                  <a:cubicBezTo>
                    <a:pt x="52" y="519"/>
                    <a:pt x="52" y="519"/>
                    <a:pt x="52" y="519"/>
                  </a:cubicBezTo>
                  <a:cubicBezTo>
                    <a:pt x="52" y="518"/>
                    <a:pt x="52" y="518"/>
                    <a:pt x="52" y="518"/>
                  </a:cubicBezTo>
                  <a:cubicBezTo>
                    <a:pt x="52" y="517"/>
                    <a:pt x="52" y="517"/>
                    <a:pt x="52" y="517"/>
                  </a:cubicBezTo>
                  <a:cubicBezTo>
                    <a:pt x="51" y="517"/>
                    <a:pt x="51" y="517"/>
                    <a:pt x="51" y="517"/>
                  </a:cubicBezTo>
                  <a:cubicBezTo>
                    <a:pt x="51" y="516"/>
                    <a:pt x="51" y="516"/>
                    <a:pt x="51" y="516"/>
                  </a:cubicBezTo>
                  <a:cubicBezTo>
                    <a:pt x="51" y="516"/>
                    <a:pt x="51" y="516"/>
                    <a:pt x="51" y="516"/>
                  </a:cubicBezTo>
                  <a:cubicBezTo>
                    <a:pt x="50" y="515"/>
                    <a:pt x="50" y="515"/>
                    <a:pt x="50" y="515"/>
                  </a:cubicBezTo>
                  <a:cubicBezTo>
                    <a:pt x="50" y="514"/>
                    <a:pt x="50" y="514"/>
                    <a:pt x="50" y="514"/>
                  </a:cubicBezTo>
                  <a:cubicBezTo>
                    <a:pt x="50" y="514"/>
                    <a:pt x="50" y="514"/>
                    <a:pt x="50" y="514"/>
                  </a:cubicBezTo>
                  <a:cubicBezTo>
                    <a:pt x="49" y="513"/>
                    <a:pt x="49" y="513"/>
                    <a:pt x="49" y="513"/>
                  </a:cubicBezTo>
                  <a:cubicBezTo>
                    <a:pt x="49" y="513"/>
                    <a:pt x="49" y="513"/>
                    <a:pt x="49" y="513"/>
                  </a:cubicBezTo>
                  <a:cubicBezTo>
                    <a:pt x="49" y="512"/>
                    <a:pt x="49" y="512"/>
                    <a:pt x="49" y="512"/>
                  </a:cubicBezTo>
                  <a:cubicBezTo>
                    <a:pt x="48" y="511"/>
                    <a:pt x="48" y="511"/>
                    <a:pt x="48" y="511"/>
                  </a:cubicBezTo>
                  <a:cubicBezTo>
                    <a:pt x="48" y="511"/>
                    <a:pt x="48" y="511"/>
                    <a:pt x="48" y="511"/>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50" y="509"/>
                    <a:pt x="50" y="509"/>
                    <a:pt x="50" y="509"/>
                  </a:cubicBezTo>
                  <a:cubicBezTo>
                    <a:pt x="49" y="509"/>
                    <a:pt x="49" y="509"/>
                    <a:pt x="49" y="509"/>
                  </a:cubicBezTo>
                  <a:cubicBezTo>
                    <a:pt x="49" y="508"/>
                    <a:pt x="49" y="508"/>
                    <a:pt x="49" y="508"/>
                  </a:cubicBezTo>
                  <a:cubicBezTo>
                    <a:pt x="49" y="508"/>
                    <a:pt x="49" y="508"/>
                    <a:pt x="49" y="508"/>
                  </a:cubicBezTo>
                  <a:cubicBezTo>
                    <a:pt x="49" y="507"/>
                    <a:pt x="49" y="507"/>
                    <a:pt x="49" y="507"/>
                  </a:cubicBezTo>
                  <a:cubicBezTo>
                    <a:pt x="48" y="506"/>
                    <a:pt x="48" y="506"/>
                    <a:pt x="48" y="506"/>
                  </a:cubicBezTo>
                  <a:cubicBezTo>
                    <a:pt x="48" y="506"/>
                    <a:pt x="48" y="506"/>
                    <a:pt x="48" y="506"/>
                  </a:cubicBezTo>
                  <a:cubicBezTo>
                    <a:pt x="48" y="505"/>
                    <a:pt x="48" y="505"/>
                    <a:pt x="48" y="505"/>
                  </a:cubicBezTo>
                  <a:cubicBezTo>
                    <a:pt x="48" y="505"/>
                    <a:pt x="48" y="505"/>
                    <a:pt x="48" y="505"/>
                  </a:cubicBezTo>
                  <a:cubicBezTo>
                    <a:pt x="48" y="504"/>
                    <a:pt x="48" y="504"/>
                    <a:pt x="48" y="504"/>
                  </a:cubicBezTo>
                  <a:cubicBezTo>
                    <a:pt x="47" y="503"/>
                    <a:pt x="47" y="503"/>
                    <a:pt x="47" y="503"/>
                  </a:cubicBezTo>
                  <a:cubicBezTo>
                    <a:pt x="47" y="503"/>
                    <a:pt x="47" y="503"/>
                    <a:pt x="47" y="503"/>
                  </a:cubicBezTo>
                  <a:cubicBezTo>
                    <a:pt x="47" y="502"/>
                    <a:pt x="47" y="502"/>
                    <a:pt x="47" y="502"/>
                  </a:cubicBezTo>
                  <a:cubicBezTo>
                    <a:pt x="47" y="502"/>
                    <a:pt x="47" y="502"/>
                    <a:pt x="47" y="502"/>
                  </a:cubicBezTo>
                  <a:cubicBezTo>
                    <a:pt x="46" y="501"/>
                    <a:pt x="46" y="501"/>
                    <a:pt x="46" y="501"/>
                  </a:cubicBezTo>
                  <a:cubicBezTo>
                    <a:pt x="47" y="502"/>
                    <a:pt x="47" y="502"/>
                    <a:pt x="47" y="502"/>
                  </a:cubicBezTo>
                  <a:cubicBezTo>
                    <a:pt x="47" y="502"/>
                    <a:pt x="47" y="502"/>
                    <a:pt x="47" y="502"/>
                  </a:cubicBezTo>
                  <a:cubicBezTo>
                    <a:pt x="47" y="503"/>
                    <a:pt x="47" y="503"/>
                    <a:pt x="47" y="503"/>
                  </a:cubicBezTo>
                  <a:cubicBezTo>
                    <a:pt x="47" y="503"/>
                    <a:pt x="47" y="503"/>
                    <a:pt x="47" y="503"/>
                  </a:cubicBezTo>
                  <a:cubicBezTo>
                    <a:pt x="48" y="504"/>
                    <a:pt x="48" y="504"/>
                    <a:pt x="48" y="504"/>
                  </a:cubicBezTo>
                  <a:cubicBezTo>
                    <a:pt x="48" y="505"/>
                    <a:pt x="48" y="505"/>
                    <a:pt x="48" y="505"/>
                  </a:cubicBezTo>
                  <a:cubicBezTo>
                    <a:pt x="48" y="505"/>
                    <a:pt x="48" y="505"/>
                    <a:pt x="48" y="505"/>
                  </a:cubicBezTo>
                  <a:cubicBezTo>
                    <a:pt x="48" y="506"/>
                    <a:pt x="48" y="506"/>
                    <a:pt x="48" y="506"/>
                  </a:cubicBezTo>
                  <a:cubicBezTo>
                    <a:pt x="48" y="506"/>
                    <a:pt x="48" y="506"/>
                    <a:pt x="48" y="506"/>
                  </a:cubicBezTo>
                  <a:cubicBezTo>
                    <a:pt x="49" y="507"/>
                    <a:pt x="49" y="507"/>
                    <a:pt x="49" y="507"/>
                  </a:cubicBezTo>
                  <a:cubicBezTo>
                    <a:pt x="49" y="508"/>
                    <a:pt x="49" y="508"/>
                    <a:pt x="49" y="508"/>
                  </a:cubicBezTo>
                  <a:cubicBezTo>
                    <a:pt x="49" y="508"/>
                    <a:pt x="49" y="508"/>
                    <a:pt x="49" y="508"/>
                  </a:cubicBezTo>
                  <a:cubicBezTo>
                    <a:pt x="49" y="509"/>
                    <a:pt x="49" y="509"/>
                    <a:pt x="49" y="509"/>
                  </a:cubicBezTo>
                  <a:cubicBezTo>
                    <a:pt x="50" y="509"/>
                    <a:pt x="50" y="509"/>
                    <a:pt x="50" y="509"/>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50" y="510"/>
                    <a:pt x="50" y="510"/>
                    <a:pt x="50"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9" y="510"/>
                    <a:pt x="49" y="510"/>
                    <a:pt x="49"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cubicBezTo>
                    <a:pt x="48" y="510"/>
                    <a:pt x="48" y="510"/>
                    <a:pt x="48" y="510"/>
                  </a:cubicBezTo>
                </a:path>
              </a:pathLst>
            </a:custGeom>
            <a:solidFill>
              <a:srgbClr val="77B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5" name="Freeform 544"/>
            <p:cNvSpPr>
              <a:spLocks/>
            </p:cNvSpPr>
            <p:nvPr/>
          </p:nvSpPr>
          <p:spPr bwMode="auto">
            <a:xfrm>
              <a:off x="7780338" y="2879726"/>
              <a:ext cx="76200" cy="3175"/>
            </a:xfrm>
            <a:custGeom>
              <a:avLst/>
              <a:gdLst>
                <a:gd name="T0" fmla="*/ 8 w 24"/>
                <a:gd name="T1" fmla="*/ 0 h 1"/>
                <a:gd name="T2" fmla="*/ 24 w 24"/>
                <a:gd name="T3" fmla="*/ 0 h 1"/>
                <a:gd name="T4" fmla="*/ 0 w 24"/>
                <a:gd name="T5" fmla="*/ 1 h 1"/>
                <a:gd name="T6" fmla="*/ 8 w 24"/>
                <a:gd name="T7" fmla="*/ 0 h 1"/>
              </a:gdLst>
              <a:ahLst/>
              <a:cxnLst>
                <a:cxn ang="0">
                  <a:pos x="T0" y="T1"/>
                </a:cxn>
                <a:cxn ang="0">
                  <a:pos x="T2" y="T3"/>
                </a:cxn>
                <a:cxn ang="0">
                  <a:pos x="T4" y="T5"/>
                </a:cxn>
                <a:cxn ang="0">
                  <a:pos x="T6" y="T7"/>
                </a:cxn>
              </a:cxnLst>
              <a:rect l="0" t="0" r="r" b="b"/>
              <a:pathLst>
                <a:path w="24" h="1">
                  <a:moveTo>
                    <a:pt x="8" y="0"/>
                  </a:moveTo>
                  <a:cubicBezTo>
                    <a:pt x="13" y="0"/>
                    <a:pt x="19" y="0"/>
                    <a:pt x="24" y="0"/>
                  </a:cubicBezTo>
                  <a:cubicBezTo>
                    <a:pt x="16" y="0"/>
                    <a:pt x="9" y="0"/>
                    <a:pt x="0" y="1"/>
                  </a:cubicBezTo>
                  <a:cubicBezTo>
                    <a:pt x="3" y="0"/>
                    <a:pt x="6" y="0"/>
                    <a:pt x="8" y="0"/>
                  </a:cubicBezTo>
                  <a:close/>
                </a:path>
              </a:pathLst>
            </a:custGeom>
            <a:solidFill>
              <a:srgbClr val="D63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6" name="Freeform 545"/>
            <p:cNvSpPr>
              <a:spLocks/>
            </p:cNvSpPr>
            <p:nvPr/>
          </p:nvSpPr>
          <p:spPr bwMode="auto">
            <a:xfrm>
              <a:off x="7715251" y="3086101"/>
              <a:ext cx="147638" cy="133350"/>
            </a:xfrm>
            <a:custGeom>
              <a:avLst/>
              <a:gdLst>
                <a:gd name="T0" fmla="*/ 46 w 46"/>
                <a:gd name="T1" fmla="*/ 0 h 41"/>
                <a:gd name="T2" fmla="*/ 18 w 46"/>
                <a:gd name="T3" fmla="*/ 41 h 41"/>
                <a:gd name="T4" fmla="*/ 0 w 46"/>
                <a:gd name="T5" fmla="*/ 41 h 41"/>
                <a:gd name="T6" fmla="*/ 29 w 46"/>
                <a:gd name="T7" fmla="*/ 1 h 41"/>
                <a:gd name="T8" fmla="*/ 46 w 46"/>
                <a:gd name="T9" fmla="*/ 0 h 41"/>
              </a:gdLst>
              <a:ahLst/>
              <a:cxnLst>
                <a:cxn ang="0">
                  <a:pos x="T0" y="T1"/>
                </a:cxn>
                <a:cxn ang="0">
                  <a:pos x="T2" y="T3"/>
                </a:cxn>
                <a:cxn ang="0">
                  <a:pos x="T4" y="T5"/>
                </a:cxn>
                <a:cxn ang="0">
                  <a:pos x="T6" y="T7"/>
                </a:cxn>
                <a:cxn ang="0">
                  <a:pos x="T8" y="T9"/>
                </a:cxn>
              </a:cxnLst>
              <a:rect l="0" t="0" r="r" b="b"/>
              <a:pathLst>
                <a:path w="46" h="41">
                  <a:moveTo>
                    <a:pt x="46" y="0"/>
                  </a:moveTo>
                  <a:cubicBezTo>
                    <a:pt x="34" y="1"/>
                    <a:pt x="23" y="17"/>
                    <a:pt x="18" y="41"/>
                  </a:cubicBezTo>
                  <a:cubicBezTo>
                    <a:pt x="12" y="41"/>
                    <a:pt x="6" y="41"/>
                    <a:pt x="0" y="41"/>
                  </a:cubicBezTo>
                  <a:cubicBezTo>
                    <a:pt x="5" y="17"/>
                    <a:pt x="16" y="1"/>
                    <a:pt x="29" y="1"/>
                  </a:cubicBezTo>
                  <a:cubicBezTo>
                    <a:pt x="34" y="1"/>
                    <a:pt x="41" y="1"/>
                    <a:pt x="46" y="0"/>
                  </a:cubicBezTo>
                  <a:close/>
                </a:path>
              </a:pathLst>
            </a:custGeom>
            <a:solidFill>
              <a:srgbClr val="2E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7" name="Freeform 546"/>
            <p:cNvSpPr>
              <a:spLocks/>
            </p:cNvSpPr>
            <p:nvPr/>
          </p:nvSpPr>
          <p:spPr bwMode="auto">
            <a:xfrm>
              <a:off x="7808913" y="3527426"/>
              <a:ext cx="57150" cy="0"/>
            </a:xfrm>
            <a:custGeom>
              <a:avLst/>
              <a:gdLst>
                <a:gd name="T0" fmla="*/ 17 w 18"/>
                <a:gd name="T1" fmla="*/ 0 w 18"/>
                <a:gd name="T2" fmla="*/ 0 w 18"/>
                <a:gd name="T3" fmla="*/ 18 w 18"/>
                <a:gd name="T4" fmla="*/ 17 w 18"/>
              </a:gdLst>
              <a:ahLst/>
              <a:cxnLst>
                <a:cxn ang="0">
                  <a:pos x="T0" y="0"/>
                </a:cxn>
                <a:cxn ang="0">
                  <a:pos x="T1" y="0"/>
                </a:cxn>
                <a:cxn ang="0">
                  <a:pos x="T2" y="0"/>
                </a:cxn>
                <a:cxn ang="0">
                  <a:pos x="T3" y="0"/>
                </a:cxn>
                <a:cxn ang="0">
                  <a:pos x="T4" y="0"/>
                </a:cxn>
              </a:cxnLst>
              <a:rect l="0" t="0" r="r" b="b"/>
              <a:pathLst>
                <a:path w="18">
                  <a:moveTo>
                    <a:pt x="17" y="0"/>
                  </a:moveTo>
                  <a:cubicBezTo>
                    <a:pt x="0" y="0"/>
                    <a:pt x="0" y="0"/>
                    <a:pt x="0" y="0"/>
                  </a:cubicBezTo>
                  <a:cubicBezTo>
                    <a:pt x="0" y="0"/>
                    <a:pt x="0" y="0"/>
                    <a:pt x="0" y="0"/>
                  </a:cubicBezTo>
                  <a:cubicBezTo>
                    <a:pt x="18" y="0"/>
                    <a:pt x="18" y="0"/>
                    <a:pt x="18" y="0"/>
                  </a:cubicBezTo>
                  <a:cubicBezTo>
                    <a:pt x="18" y="0"/>
                    <a:pt x="18" y="0"/>
                    <a:pt x="17" y="0"/>
                  </a:cubicBezTo>
                  <a:close/>
                </a:path>
              </a:pathLst>
            </a:custGeom>
            <a:solidFill>
              <a:srgbClr val="2E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8" name="Freeform 547"/>
            <p:cNvSpPr>
              <a:spLocks/>
            </p:cNvSpPr>
            <p:nvPr/>
          </p:nvSpPr>
          <p:spPr bwMode="auto">
            <a:xfrm>
              <a:off x="7808913" y="2879726"/>
              <a:ext cx="254000" cy="857250"/>
            </a:xfrm>
            <a:custGeom>
              <a:avLst/>
              <a:gdLst>
                <a:gd name="T0" fmla="*/ 18 w 79"/>
                <a:gd name="T1" fmla="*/ 264 h 265"/>
                <a:gd name="T2" fmla="*/ 0 w 79"/>
                <a:gd name="T3" fmla="*/ 265 h 265"/>
                <a:gd name="T4" fmla="*/ 61 w 79"/>
                <a:gd name="T5" fmla="*/ 134 h 265"/>
                <a:gd name="T6" fmla="*/ 1 w 79"/>
                <a:gd name="T7" fmla="*/ 0 h 265"/>
                <a:gd name="T8" fmla="*/ 18 w 79"/>
                <a:gd name="T9" fmla="*/ 0 h 265"/>
                <a:gd name="T10" fmla="*/ 79 w 79"/>
                <a:gd name="T11" fmla="*/ 134 h 265"/>
                <a:gd name="T12" fmla="*/ 18 w 79"/>
                <a:gd name="T13" fmla="*/ 264 h 265"/>
              </a:gdLst>
              <a:ahLst/>
              <a:cxnLst>
                <a:cxn ang="0">
                  <a:pos x="T0" y="T1"/>
                </a:cxn>
                <a:cxn ang="0">
                  <a:pos x="T2" y="T3"/>
                </a:cxn>
                <a:cxn ang="0">
                  <a:pos x="T4" y="T5"/>
                </a:cxn>
                <a:cxn ang="0">
                  <a:pos x="T6" y="T7"/>
                </a:cxn>
                <a:cxn ang="0">
                  <a:pos x="T8" y="T9"/>
                </a:cxn>
                <a:cxn ang="0">
                  <a:pos x="T10" y="T11"/>
                </a:cxn>
                <a:cxn ang="0">
                  <a:pos x="T12" y="T13"/>
                </a:cxn>
              </a:cxnLst>
              <a:rect l="0" t="0" r="r" b="b"/>
              <a:pathLst>
                <a:path w="79" h="265">
                  <a:moveTo>
                    <a:pt x="18" y="264"/>
                  </a:moveTo>
                  <a:cubicBezTo>
                    <a:pt x="0" y="265"/>
                    <a:pt x="0" y="265"/>
                    <a:pt x="0" y="265"/>
                  </a:cubicBezTo>
                  <a:cubicBezTo>
                    <a:pt x="34" y="264"/>
                    <a:pt x="61" y="207"/>
                    <a:pt x="61" y="134"/>
                  </a:cubicBezTo>
                  <a:cubicBezTo>
                    <a:pt x="61" y="61"/>
                    <a:pt x="34" y="1"/>
                    <a:pt x="1" y="0"/>
                  </a:cubicBezTo>
                  <a:cubicBezTo>
                    <a:pt x="18" y="0"/>
                    <a:pt x="18" y="0"/>
                    <a:pt x="18" y="0"/>
                  </a:cubicBezTo>
                  <a:cubicBezTo>
                    <a:pt x="52" y="1"/>
                    <a:pt x="79" y="61"/>
                    <a:pt x="79" y="134"/>
                  </a:cubicBezTo>
                  <a:cubicBezTo>
                    <a:pt x="78" y="207"/>
                    <a:pt x="51" y="264"/>
                    <a:pt x="18" y="264"/>
                  </a:cubicBezTo>
                  <a:close/>
                </a:path>
              </a:pathLst>
            </a:custGeom>
            <a:solidFill>
              <a:srgbClr val="2E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9" name="Freeform 548"/>
            <p:cNvSpPr>
              <a:spLocks/>
            </p:cNvSpPr>
            <p:nvPr/>
          </p:nvSpPr>
          <p:spPr bwMode="auto">
            <a:xfrm>
              <a:off x="7805738" y="3733801"/>
              <a:ext cx="60325" cy="3175"/>
            </a:xfrm>
            <a:custGeom>
              <a:avLst/>
              <a:gdLst>
                <a:gd name="T0" fmla="*/ 18 w 19"/>
                <a:gd name="T1" fmla="*/ 0 h 1"/>
                <a:gd name="T2" fmla="*/ 19 w 19"/>
                <a:gd name="T3" fmla="*/ 0 h 1"/>
                <a:gd name="T4" fmla="*/ 1 w 19"/>
                <a:gd name="T5" fmla="*/ 1 h 1"/>
                <a:gd name="T6" fmla="*/ 0 w 19"/>
                <a:gd name="T7" fmla="*/ 1 h 1"/>
                <a:gd name="T8" fmla="*/ 18 w 19"/>
                <a:gd name="T9" fmla="*/ 0 h 1"/>
              </a:gdLst>
              <a:ahLst/>
              <a:cxnLst>
                <a:cxn ang="0">
                  <a:pos x="T0" y="T1"/>
                </a:cxn>
                <a:cxn ang="0">
                  <a:pos x="T2" y="T3"/>
                </a:cxn>
                <a:cxn ang="0">
                  <a:pos x="T4" y="T5"/>
                </a:cxn>
                <a:cxn ang="0">
                  <a:pos x="T6" y="T7"/>
                </a:cxn>
                <a:cxn ang="0">
                  <a:pos x="T8" y="T9"/>
                </a:cxn>
              </a:cxnLst>
              <a:rect l="0" t="0" r="r" b="b"/>
              <a:pathLst>
                <a:path w="19" h="1">
                  <a:moveTo>
                    <a:pt x="18" y="0"/>
                  </a:moveTo>
                  <a:cubicBezTo>
                    <a:pt x="18" y="0"/>
                    <a:pt x="19" y="0"/>
                    <a:pt x="19" y="0"/>
                  </a:cubicBezTo>
                  <a:cubicBezTo>
                    <a:pt x="1" y="1"/>
                    <a:pt x="1" y="1"/>
                    <a:pt x="1" y="1"/>
                  </a:cubicBezTo>
                  <a:cubicBezTo>
                    <a:pt x="1" y="1"/>
                    <a:pt x="1" y="1"/>
                    <a:pt x="0" y="1"/>
                  </a:cubicBezTo>
                  <a:cubicBezTo>
                    <a:pt x="6" y="1"/>
                    <a:pt x="13" y="0"/>
                    <a:pt x="18" y="0"/>
                  </a:cubicBezTo>
                  <a:close/>
                </a:path>
              </a:pathLst>
            </a:custGeom>
            <a:solidFill>
              <a:srgbClr val="D63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0" name="Freeform 549"/>
            <p:cNvSpPr>
              <a:spLocks/>
            </p:cNvSpPr>
            <p:nvPr/>
          </p:nvSpPr>
          <p:spPr bwMode="auto">
            <a:xfrm>
              <a:off x="7812088" y="2655888"/>
              <a:ext cx="352425" cy="1304925"/>
            </a:xfrm>
            <a:custGeom>
              <a:avLst/>
              <a:gdLst>
                <a:gd name="T0" fmla="*/ 17 w 110"/>
                <a:gd name="T1" fmla="*/ 402 h 403"/>
                <a:gd name="T2" fmla="*/ 0 w 110"/>
                <a:gd name="T3" fmla="*/ 403 h 403"/>
                <a:gd name="T4" fmla="*/ 92 w 110"/>
                <a:gd name="T5" fmla="*/ 204 h 403"/>
                <a:gd name="T6" fmla="*/ 0 w 110"/>
                <a:gd name="T7" fmla="*/ 0 h 403"/>
                <a:gd name="T8" fmla="*/ 18 w 110"/>
                <a:gd name="T9" fmla="*/ 0 h 403"/>
                <a:gd name="T10" fmla="*/ 109 w 110"/>
                <a:gd name="T11" fmla="*/ 204 h 403"/>
                <a:gd name="T12" fmla="*/ 17 w 110"/>
                <a:gd name="T13" fmla="*/ 402 h 403"/>
              </a:gdLst>
              <a:ahLst/>
              <a:cxnLst>
                <a:cxn ang="0">
                  <a:pos x="T0" y="T1"/>
                </a:cxn>
                <a:cxn ang="0">
                  <a:pos x="T2" y="T3"/>
                </a:cxn>
                <a:cxn ang="0">
                  <a:pos x="T4" y="T5"/>
                </a:cxn>
                <a:cxn ang="0">
                  <a:pos x="T6" y="T7"/>
                </a:cxn>
                <a:cxn ang="0">
                  <a:pos x="T8" y="T9"/>
                </a:cxn>
                <a:cxn ang="0">
                  <a:pos x="T10" y="T11"/>
                </a:cxn>
                <a:cxn ang="0">
                  <a:pos x="T12" y="T13"/>
                </a:cxn>
              </a:cxnLst>
              <a:rect l="0" t="0" r="r" b="b"/>
              <a:pathLst>
                <a:path w="110" h="403">
                  <a:moveTo>
                    <a:pt x="17" y="402"/>
                  </a:moveTo>
                  <a:cubicBezTo>
                    <a:pt x="0" y="403"/>
                    <a:pt x="0" y="403"/>
                    <a:pt x="0" y="403"/>
                  </a:cubicBezTo>
                  <a:cubicBezTo>
                    <a:pt x="50" y="402"/>
                    <a:pt x="91" y="314"/>
                    <a:pt x="92" y="204"/>
                  </a:cubicBezTo>
                  <a:cubicBezTo>
                    <a:pt x="92" y="93"/>
                    <a:pt x="51" y="2"/>
                    <a:pt x="0" y="0"/>
                  </a:cubicBezTo>
                  <a:cubicBezTo>
                    <a:pt x="18" y="0"/>
                    <a:pt x="18" y="0"/>
                    <a:pt x="18" y="0"/>
                  </a:cubicBezTo>
                  <a:cubicBezTo>
                    <a:pt x="69" y="2"/>
                    <a:pt x="110" y="93"/>
                    <a:pt x="109" y="204"/>
                  </a:cubicBezTo>
                  <a:cubicBezTo>
                    <a:pt x="109" y="314"/>
                    <a:pt x="68" y="402"/>
                    <a:pt x="17" y="402"/>
                  </a:cubicBezTo>
                  <a:close/>
                </a:path>
              </a:pathLst>
            </a:custGeom>
            <a:solidFill>
              <a:srgbClr val="D63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1" name="Freeform 550"/>
            <p:cNvSpPr>
              <a:spLocks/>
            </p:cNvSpPr>
            <p:nvPr/>
          </p:nvSpPr>
          <p:spPr bwMode="auto">
            <a:xfrm>
              <a:off x="7805738" y="3957638"/>
              <a:ext cx="60325" cy="3175"/>
            </a:xfrm>
            <a:custGeom>
              <a:avLst/>
              <a:gdLst>
                <a:gd name="T0" fmla="*/ 18 w 19"/>
                <a:gd name="T1" fmla="*/ 0 h 1"/>
                <a:gd name="T2" fmla="*/ 19 w 19"/>
                <a:gd name="T3" fmla="*/ 0 h 1"/>
                <a:gd name="T4" fmla="*/ 2 w 19"/>
                <a:gd name="T5" fmla="*/ 1 h 1"/>
                <a:gd name="T6" fmla="*/ 0 w 19"/>
                <a:gd name="T7" fmla="*/ 1 h 1"/>
                <a:gd name="T8" fmla="*/ 18 w 19"/>
                <a:gd name="T9" fmla="*/ 0 h 1"/>
              </a:gdLst>
              <a:ahLst/>
              <a:cxnLst>
                <a:cxn ang="0">
                  <a:pos x="T0" y="T1"/>
                </a:cxn>
                <a:cxn ang="0">
                  <a:pos x="T2" y="T3"/>
                </a:cxn>
                <a:cxn ang="0">
                  <a:pos x="T4" y="T5"/>
                </a:cxn>
                <a:cxn ang="0">
                  <a:pos x="T6" y="T7"/>
                </a:cxn>
                <a:cxn ang="0">
                  <a:pos x="T8" y="T9"/>
                </a:cxn>
              </a:cxnLst>
              <a:rect l="0" t="0" r="r" b="b"/>
              <a:pathLst>
                <a:path w="19" h="1">
                  <a:moveTo>
                    <a:pt x="18" y="0"/>
                  </a:moveTo>
                  <a:cubicBezTo>
                    <a:pt x="18" y="0"/>
                    <a:pt x="19" y="0"/>
                    <a:pt x="19" y="0"/>
                  </a:cubicBezTo>
                  <a:cubicBezTo>
                    <a:pt x="2" y="1"/>
                    <a:pt x="2" y="1"/>
                    <a:pt x="2" y="1"/>
                  </a:cubicBezTo>
                  <a:cubicBezTo>
                    <a:pt x="1" y="1"/>
                    <a:pt x="1" y="1"/>
                    <a:pt x="0" y="1"/>
                  </a:cubicBezTo>
                  <a:cubicBezTo>
                    <a:pt x="5" y="0"/>
                    <a:pt x="12" y="0"/>
                    <a:pt x="18" y="0"/>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2" name="Freeform 551"/>
            <p:cNvSpPr>
              <a:spLocks/>
            </p:cNvSpPr>
            <p:nvPr/>
          </p:nvSpPr>
          <p:spPr bwMode="auto">
            <a:xfrm>
              <a:off x="7812088" y="2333626"/>
              <a:ext cx="500063" cy="1946275"/>
            </a:xfrm>
            <a:custGeom>
              <a:avLst/>
              <a:gdLst>
                <a:gd name="T0" fmla="*/ 18 w 156"/>
                <a:gd name="T1" fmla="*/ 602 h 602"/>
                <a:gd name="T2" fmla="*/ 0 w 156"/>
                <a:gd name="T3" fmla="*/ 602 h 602"/>
                <a:gd name="T4" fmla="*/ 137 w 156"/>
                <a:gd name="T5" fmla="*/ 306 h 602"/>
                <a:gd name="T6" fmla="*/ 0 w 156"/>
                <a:gd name="T7" fmla="*/ 0 h 602"/>
                <a:gd name="T8" fmla="*/ 18 w 156"/>
                <a:gd name="T9" fmla="*/ 0 h 602"/>
                <a:gd name="T10" fmla="*/ 155 w 156"/>
                <a:gd name="T11" fmla="*/ 306 h 602"/>
                <a:gd name="T12" fmla="*/ 18 w 156"/>
                <a:gd name="T13" fmla="*/ 602 h 602"/>
              </a:gdLst>
              <a:ahLst/>
              <a:cxnLst>
                <a:cxn ang="0">
                  <a:pos x="T0" y="T1"/>
                </a:cxn>
                <a:cxn ang="0">
                  <a:pos x="T2" y="T3"/>
                </a:cxn>
                <a:cxn ang="0">
                  <a:pos x="T4" y="T5"/>
                </a:cxn>
                <a:cxn ang="0">
                  <a:pos x="T6" y="T7"/>
                </a:cxn>
                <a:cxn ang="0">
                  <a:pos x="T8" y="T9"/>
                </a:cxn>
                <a:cxn ang="0">
                  <a:pos x="T10" y="T11"/>
                </a:cxn>
                <a:cxn ang="0">
                  <a:pos x="T12" y="T13"/>
                </a:cxn>
              </a:cxnLst>
              <a:rect l="0" t="0" r="r" b="b"/>
              <a:pathLst>
                <a:path w="156" h="602">
                  <a:moveTo>
                    <a:pt x="18" y="602"/>
                  </a:moveTo>
                  <a:cubicBezTo>
                    <a:pt x="0" y="602"/>
                    <a:pt x="0" y="602"/>
                    <a:pt x="0" y="602"/>
                  </a:cubicBezTo>
                  <a:cubicBezTo>
                    <a:pt x="75" y="602"/>
                    <a:pt x="137" y="470"/>
                    <a:pt x="137" y="306"/>
                  </a:cubicBezTo>
                  <a:cubicBezTo>
                    <a:pt x="138" y="140"/>
                    <a:pt x="77" y="3"/>
                    <a:pt x="0" y="0"/>
                  </a:cubicBezTo>
                  <a:cubicBezTo>
                    <a:pt x="18" y="0"/>
                    <a:pt x="18" y="0"/>
                    <a:pt x="18" y="0"/>
                  </a:cubicBezTo>
                  <a:cubicBezTo>
                    <a:pt x="95" y="3"/>
                    <a:pt x="156" y="140"/>
                    <a:pt x="155" y="306"/>
                  </a:cubicBezTo>
                  <a:cubicBezTo>
                    <a:pt x="154" y="470"/>
                    <a:pt x="93" y="601"/>
                    <a:pt x="18" y="602"/>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3" name="Freeform 552"/>
            <p:cNvSpPr>
              <a:spLocks/>
            </p:cNvSpPr>
            <p:nvPr/>
          </p:nvSpPr>
          <p:spPr bwMode="auto">
            <a:xfrm>
              <a:off x="7805738" y="4279901"/>
              <a:ext cx="63500" cy="0"/>
            </a:xfrm>
            <a:custGeom>
              <a:avLst/>
              <a:gdLst>
                <a:gd name="T0" fmla="*/ 17 w 20"/>
                <a:gd name="T1" fmla="*/ 20 w 20"/>
                <a:gd name="T2" fmla="*/ 2 w 20"/>
                <a:gd name="T3" fmla="*/ 0 w 20"/>
                <a:gd name="T4" fmla="*/ 17 w 20"/>
              </a:gdLst>
              <a:ahLst/>
              <a:cxnLst>
                <a:cxn ang="0">
                  <a:pos x="T0" y="0"/>
                </a:cxn>
                <a:cxn ang="0">
                  <a:pos x="T1" y="0"/>
                </a:cxn>
                <a:cxn ang="0">
                  <a:pos x="T2" y="0"/>
                </a:cxn>
                <a:cxn ang="0">
                  <a:pos x="T3" y="0"/>
                </a:cxn>
                <a:cxn ang="0">
                  <a:pos x="T4" y="0"/>
                </a:cxn>
              </a:cxnLst>
              <a:rect l="0" t="0" r="r" b="b"/>
              <a:pathLst>
                <a:path w="20">
                  <a:moveTo>
                    <a:pt x="17" y="0"/>
                  </a:moveTo>
                  <a:cubicBezTo>
                    <a:pt x="18" y="0"/>
                    <a:pt x="19" y="0"/>
                    <a:pt x="20" y="0"/>
                  </a:cubicBezTo>
                  <a:cubicBezTo>
                    <a:pt x="2" y="0"/>
                    <a:pt x="2" y="0"/>
                    <a:pt x="2" y="0"/>
                  </a:cubicBezTo>
                  <a:cubicBezTo>
                    <a:pt x="1" y="0"/>
                    <a:pt x="0" y="0"/>
                    <a:pt x="0" y="0"/>
                  </a:cubicBezTo>
                  <a:cubicBezTo>
                    <a:pt x="5" y="0"/>
                    <a:pt x="12" y="0"/>
                    <a:pt x="17" y="0"/>
                  </a:cubicBezTo>
                  <a:close/>
                </a:path>
              </a:pathLst>
            </a:custGeom>
            <a:solidFill>
              <a:srgbClr val="77B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4" name="Freeform 553"/>
            <p:cNvSpPr>
              <a:spLocks/>
            </p:cNvSpPr>
            <p:nvPr/>
          </p:nvSpPr>
          <p:spPr bwMode="auto">
            <a:xfrm>
              <a:off x="7808913" y="3086101"/>
              <a:ext cx="57150" cy="3175"/>
            </a:xfrm>
            <a:custGeom>
              <a:avLst/>
              <a:gdLst>
                <a:gd name="T0" fmla="*/ 0 w 18"/>
                <a:gd name="T1" fmla="*/ 1 h 1"/>
                <a:gd name="T2" fmla="*/ 17 w 18"/>
                <a:gd name="T3" fmla="*/ 0 h 1"/>
                <a:gd name="T4" fmla="*/ 18 w 18"/>
                <a:gd name="T5" fmla="*/ 0 h 1"/>
                <a:gd name="T6" fmla="*/ 0 w 18"/>
                <a:gd name="T7" fmla="*/ 1 h 1"/>
                <a:gd name="T8" fmla="*/ 0 w 18"/>
                <a:gd name="T9" fmla="*/ 1 h 1"/>
              </a:gdLst>
              <a:ahLst/>
              <a:cxnLst>
                <a:cxn ang="0">
                  <a:pos x="T0" y="T1"/>
                </a:cxn>
                <a:cxn ang="0">
                  <a:pos x="T2" y="T3"/>
                </a:cxn>
                <a:cxn ang="0">
                  <a:pos x="T4" y="T5"/>
                </a:cxn>
                <a:cxn ang="0">
                  <a:pos x="T6" y="T7"/>
                </a:cxn>
                <a:cxn ang="0">
                  <a:pos x="T8" y="T9"/>
                </a:cxn>
              </a:cxnLst>
              <a:rect l="0" t="0" r="r" b="b"/>
              <a:pathLst>
                <a:path w="18" h="1">
                  <a:moveTo>
                    <a:pt x="0" y="1"/>
                  </a:moveTo>
                  <a:cubicBezTo>
                    <a:pt x="17" y="0"/>
                    <a:pt x="17" y="0"/>
                    <a:pt x="17" y="0"/>
                  </a:cubicBezTo>
                  <a:cubicBezTo>
                    <a:pt x="18" y="0"/>
                    <a:pt x="18" y="0"/>
                    <a:pt x="18" y="0"/>
                  </a:cubicBezTo>
                  <a:cubicBezTo>
                    <a:pt x="0" y="1"/>
                    <a:pt x="0" y="1"/>
                    <a:pt x="0" y="1"/>
                  </a:cubicBezTo>
                  <a:cubicBezTo>
                    <a:pt x="0" y="1"/>
                    <a:pt x="0" y="1"/>
                    <a:pt x="0" y="1"/>
                  </a:cubicBezTo>
                  <a:close/>
                </a:path>
              </a:pathLst>
            </a:custGeom>
            <a:solidFill>
              <a:srgbClr val="D9E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5" name="Freeform 554"/>
            <p:cNvSpPr>
              <a:spLocks/>
            </p:cNvSpPr>
            <p:nvPr/>
          </p:nvSpPr>
          <p:spPr bwMode="auto">
            <a:xfrm>
              <a:off x="7805738" y="2879726"/>
              <a:ext cx="60325" cy="0"/>
            </a:xfrm>
            <a:custGeom>
              <a:avLst/>
              <a:gdLst>
                <a:gd name="T0" fmla="*/ 0 w 19"/>
                <a:gd name="T1" fmla="*/ 18 w 19"/>
                <a:gd name="T2" fmla="*/ 19 w 19"/>
                <a:gd name="T3" fmla="*/ 2 w 19"/>
                <a:gd name="T4" fmla="*/ 0 w 19"/>
              </a:gdLst>
              <a:ahLst/>
              <a:cxnLst>
                <a:cxn ang="0">
                  <a:pos x="T0" y="0"/>
                </a:cxn>
                <a:cxn ang="0">
                  <a:pos x="T1" y="0"/>
                </a:cxn>
                <a:cxn ang="0">
                  <a:pos x="T2" y="0"/>
                </a:cxn>
                <a:cxn ang="0">
                  <a:pos x="T3" y="0"/>
                </a:cxn>
                <a:cxn ang="0">
                  <a:pos x="T4" y="0"/>
                </a:cxn>
              </a:cxnLst>
              <a:rect l="0" t="0" r="r" b="b"/>
              <a:pathLst>
                <a:path w="19">
                  <a:moveTo>
                    <a:pt x="0" y="0"/>
                  </a:moveTo>
                  <a:cubicBezTo>
                    <a:pt x="18" y="0"/>
                    <a:pt x="18" y="0"/>
                    <a:pt x="18" y="0"/>
                  </a:cubicBezTo>
                  <a:cubicBezTo>
                    <a:pt x="19" y="0"/>
                    <a:pt x="19" y="0"/>
                    <a:pt x="19" y="0"/>
                  </a:cubicBezTo>
                  <a:cubicBezTo>
                    <a:pt x="2" y="0"/>
                    <a:pt x="2" y="0"/>
                    <a:pt x="2" y="0"/>
                  </a:cubicBezTo>
                  <a:cubicBezTo>
                    <a:pt x="1" y="0"/>
                    <a:pt x="1" y="0"/>
                    <a:pt x="0" y="0"/>
                  </a:cubicBezTo>
                  <a:close/>
                </a:path>
              </a:pathLst>
            </a:custGeom>
            <a:solidFill>
              <a:srgbClr val="2E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6" name="Freeform 555"/>
            <p:cNvSpPr>
              <a:spLocks/>
            </p:cNvSpPr>
            <p:nvPr/>
          </p:nvSpPr>
          <p:spPr bwMode="auto">
            <a:xfrm>
              <a:off x="7805738" y="2655888"/>
              <a:ext cx="63500" cy="0"/>
            </a:xfrm>
            <a:custGeom>
              <a:avLst/>
              <a:gdLst>
                <a:gd name="T0" fmla="*/ 0 w 20"/>
                <a:gd name="T1" fmla="*/ 18 w 20"/>
                <a:gd name="T2" fmla="*/ 20 w 20"/>
                <a:gd name="T3" fmla="*/ 2 w 20"/>
                <a:gd name="T4" fmla="*/ 0 w 20"/>
              </a:gdLst>
              <a:ahLst/>
              <a:cxnLst>
                <a:cxn ang="0">
                  <a:pos x="T0" y="0"/>
                </a:cxn>
                <a:cxn ang="0">
                  <a:pos x="T1" y="0"/>
                </a:cxn>
                <a:cxn ang="0">
                  <a:pos x="T2" y="0"/>
                </a:cxn>
                <a:cxn ang="0">
                  <a:pos x="T3" y="0"/>
                </a:cxn>
                <a:cxn ang="0">
                  <a:pos x="T4" y="0"/>
                </a:cxn>
              </a:cxnLst>
              <a:rect l="0" t="0" r="r" b="b"/>
              <a:pathLst>
                <a:path w="20">
                  <a:moveTo>
                    <a:pt x="0" y="0"/>
                  </a:moveTo>
                  <a:cubicBezTo>
                    <a:pt x="18" y="0"/>
                    <a:pt x="18" y="0"/>
                    <a:pt x="18" y="0"/>
                  </a:cubicBezTo>
                  <a:cubicBezTo>
                    <a:pt x="18" y="0"/>
                    <a:pt x="19" y="0"/>
                    <a:pt x="20" y="0"/>
                  </a:cubicBezTo>
                  <a:cubicBezTo>
                    <a:pt x="2" y="0"/>
                    <a:pt x="2" y="0"/>
                    <a:pt x="2" y="0"/>
                  </a:cubicBezTo>
                  <a:cubicBezTo>
                    <a:pt x="1" y="0"/>
                    <a:pt x="1" y="0"/>
                    <a:pt x="0" y="0"/>
                  </a:cubicBezTo>
                  <a:close/>
                </a:path>
              </a:pathLst>
            </a:custGeom>
            <a:solidFill>
              <a:srgbClr val="D63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7" name="Freeform 556"/>
            <p:cNvSpPr>
              <a:spLocks/>
            </p:cNvSpPr>
            <p:nvPr/>
          </p:nvSpPr>
          <p:spPr bwMode="auto">
            <a:xfrm>
              <a:off x="7805738" y="2333626"/>
              <a:ext cx="63500" cy="0"/>
            </a:xfrm>
            <a:custGeom>
              <a:avLst/>
              <a:gdLst>
                <a:gd name="T0" fmla="*/ 0 w 20"/>
                <a:gd name="T1" fmla="*/ 18 w 20"/>
                <a:gd name="T2" fmla="*/ 20 w 20"/>
                <a:gd name="T3" fmla="*/ 2 w 20"/>
                <a:gd name="T4" fmla="*/ 0 w 20"/>
              </a:gdLst>
              <a:ahLst/>
              <a:cxnLst>
                <a:cxn ang="0">
                  <a:pos x="T0" y="0"/>
                </a:cxn>
                <a:cxn ang="0">
                  <a:pos x="T1" y="0"/>
                </a:cxn>
                <a:cxn ang="0">
                  <a:pos x="T2" y="0"/>
                </a:cxn>
                <a:cxn ang="0">
                  <a:pos x="T3" y="0"/>
                </a:cxn>
                <a:cxn ang="0">
                  <a:pos x="T4" y="0"/>
                </a:cxn>
              </a:cxnLst>
              <a:rect l="0" t="0" r="r" b="b"/>
              <a:pathLst>
                <a:path w="20">
                  <a:moveTo>
                    <a:pt x="0" y="0"/>
                  </a:moveTo>
                  <a:cubicBezTo>
                    <a:pt x="18" y="0"/>
                    <a:pt x="18" y="0"/>
                    <a:pt x="18" y="0"/>
                  </a:cubicBezTo>
                  <a:cubicBezTo>
                    <a:pt x="18" y="0"/>
                    <a:pt x="19" y="0"/>
                    <a:pt x="20" y="0"/>
                  </a:cubicBezTo>
                  <a:cubicBezTo>
                    <a:pt x="2" y="0"/>
                    <a:pt x="2" y="0"/>
                    <a:pt x="2" y="0"/>
                  </a:cubicBezTo>
                  <a:cubicBezTo>
                    <a:pt x="1" y="0"/>
                    <a:pt x="1" y="0"/>
                    <a:pt x="0" y="0"/>
                  </a:cubicBezTo>
                  <a:close/>
                </a:path>
              </a:pathLst>
            </a:custGeom>
            <a:solidFill>
              <a:srgbClr val="7B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8" name="Freeform 557"/>
            <p:cNvSpPr>
              <a:spLocks/>
            </p:cNvSpPr>
            <p:nvPr/>
          </p:nvSpPr>
          <p:spPr bwMode="auto">
            <a:xfrm>
              <a:off x="7802563" y="2093913"/>
              <a:ext cx="66675" cy="0"/>
            </a:xfrm>
            <a:custGeom>
              <a:avLst/>
              <a:gdLst>
                <a:gd name="T0" fmla="*/ 0 w 21"/>
                <a:gd name="T1" fmla="*/ 18 w 21"/>
                <a:gd name="T2" fmla="*/ 21 w 21"/>
                <a:gd name="T3" fmla="*/ 4 w 21"/>
                <a:gd name="T4" fmla="*/ 0 w 21"/>
              </a:gdLst>
              <a:ahLst/>
              <a:cxnLst>
                <a:cxn ang="0">
                  <a:pos x="T0" y="0"/>
                </a:cxn>
                <a:cxn ang="0">
                  <a:pos x="T1" y="0"/>
                </a:cxn>
                <a:cxn ang="0">
                  <a:pos x="T2" y="0"/>
                </a:cxn>
                <a:cxn ang="0">
                  <a:pos x="T3" y="0"/>
                </a:cxn>
                <a:cxn ang="0">
                  <a:pos x="T4" y="0"/>
                </a:cxn>
              </a:cxnLst>
              <a:rect l="0" t="0" r="r" b="b"/>
              <a:pathLst>
                <a:path w="21">
                  <a:moveTo>
                    <a:pt x="0" y="0"/>
                  </a:moveTo>
                  <a:cubicBezTo>
                    <a:pt x="18" y="0"/>
                    <a:pt x="18" y="0"/>
                    <a:pt x="18" y="0"/>
                  </a:cubicBezTo>
                  <a:cubicBezTo>
                    <a:pt x="19" y="0"/>
                    <a:pt x="20" y="0"/>
                    <a:pt x="21" y="0"/>
                  </a:cubicBezTo>
                  <a:cubicBezTo>
                    <a:pt x="4" y="0"/>
                    <a:pt x="4" y="0"/>
                    <a:pt x="4" y="0"/>
                  </a:cubicBezTo>
                  <a:cubicBezTo>
                    <a:pt x="3" y="0"/>
                    <a:pt x="2" y="0"/>
                    <a:pt x="0" y="0"/>
                  </a:cubicBezTo>
                  <a:close/>
                </a:path>
              </a:pathLst>
            </a:custGeom>
            <a:solidFill>
              <a:srgbClr val="77B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9" name="Freeform 558"/>
            <p:cNvSpPr>
              <a:spLocks/>
            </p:cNvSpPr>
            <p:nvPr/>
          </p:nvSpPr>
          <p:spPr bwMode="auto">
            <a:xfrm>
              <a:off x="7808913" y="3086101"/>
              <a:ext cx="157163" cy="441325"/>
            </a:xfrm>
            <a:custGeom>
              <a:avLst/>
              <a:gdLst>
                <a:gd name="T0" fmla="*/ 18 w 49"/>
                <a:gd name="T1" fmla="*/ 136 h 136"/>
                <a:gd name="T2" fmla="*/ 0 w 49"/>
                <a:gd name="T3" fmla="*/ 136 h 136"/>
                <a:gd name="T4" fmla="*/ 31 w 49"/>
                <a:gd name="T5" fmla="*/ 69 h 136"/>
                <a:gd name="T6" fmla="*/ 0 w 49"/>
                <a:gd name="T7" fmla="*/ 1 h 136"/>
                <a:gd name="T8" fmla="*/ 18 w 49"/>
                <a:gd name="T9" fmla="*/ 0 h 136"/>
                <a:gd name="T10" fmla="*/ 49 w 49"/>
                <a:gd name="T11" fmla="*/ 69 h 136"/>
                <a:gd name="T12" fmla="*/ 18 w 4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49" h="136">
                  <a:moveTo>
                    <a:pt x="18" y="136"/>
                  </a:moveTo>
                  <a:cubicBezTo>
                    <a:pt x="0" y="136"/>
                    <a:pt x="0" y="136"/>
                    <a:pt x="0" y="136"/>
                  </a:cubicBezTo>
                  <a:cubicBezTo>
                    <a:pt x="17" y="136"/>
                    <a:pt x="31" y="106"/>
                    <a:pt x="31" y="69"/>
                  </a:cubicBezTo>
                  <a:cubicBezTo>
                    <a:pt x="31" y="32"/>
                    <a:pt x="17" y="1"/>
                    <a:pt x="0" y="1"/>
                  </a:cubicBezTo>
                  <a:cubicBezTo>
                    <a:pt x="18" y="0"/>
                    <a:pt x="18" y="0"/>
                    <a:pt x="18" y="0"/>
                  </a:cubicBezTo>
                  <a:cubicBezTo>
                    <a:pt x="35" y="1"/>
                    <a:pt x="49" y="32"/>
                    <a:pt x="49" y="69"/>
                  </a:cubicBezTo>
                  <a:cubicBezTo>
                    <a:pt x="49" y="106"/>
                    <a:pt x="35" y="136"/>
                    <a:pt x="18" y="136"/>
                  </a:cubicBezTo>
                  <a:close/>
                </a:path>
              </a:pathLst>
            </a:custGeom>
            <a:solidFill>
              <a:srgbClr val="D9E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0" name="Freeform 559"/>
            <p:cNvSpPr>
              <a:spLocks/>
            </p:cNvSpPr>
            <p:nvPr/>
          </p:nvSpPr>
          <p:spPr bwMode="auto">
            <a:xfrm>
              <a:off x="7708901" y="3086101"/>
              <a:ext cx="200025" cy="441325"/>
            </a:xfrm>
            <a:custGeom>
              <a:avLst/>
              <a:gdLst>
                <a:gd name="T0" fmla="*/ 31 w 62"/>
                <a:gd name="T1" fmla="*/ 1 h 136"/>
                <a:gd name="T2" fmla="*/ 62 w 62"/>
                <a:gd name="T3" fmla="*/ 69 h 136"/>
                <a:gd name="T4" fmla="*/ 31 w 62"/>
                <a:gd name="T5" fmla="*/ 136 h 136"/>
                <a:gd name="T6" fmla="*/ 0 w 62"/>
                <a:gd name="T7" fmla="*/ 67 h 136"/>
                <a:gd name="T8" fmla="*/ 31 w 62"/>
                <a:gd name="T9" fmla="*/ 1 h 136"/>
              </a:gdLst>
              <a:ahLst/>
              <a:cxnLst>
                <a:cxn ang="0">
                  <a:pos x="T0" y="T1"/>
                </a:cxn>
                <a:cxn ang="0">
                  <a:pos x="T2" y="T3"/>
                </a:cxn>
                <a:cxn ang="0">
                  <a:pos x="T4" y="T5"/>
                </a:cxn>
                <a:cxn ang="0">
                  <a:pos x="T6" y="T7"/>
                </a:cxn>
                <a:cxn ang="0">
                  <a:pos x="T8" y="T9"/>
                </a:cxn>
              </a:cxnLst>
              <a:rect l="0" t="0" r="r" b="b"/>
              <a:pathLst>
                <a:path w="62" h="136">
                  <a:moveTo>
                    <a:pt x="31" y="1"/>
                  </a:moveTo>
                  <a:cubicBezTo>
                    <a:pt x="48" y="1"/>
                    <a:pt x="62" y="32"/>
                    <a:pt x="62" y="69"/>
                  </a:cubicBezTo>
                  <a:cubicBezTo>
                    <a:pt x="62" y="107"/>
                    <a:pt x="48" y="136"/>
                    <a:pt x="31" y="136"/>
                  </a:cubicBezTo>
                  <a:cubicBezTo>
                    <a:pt x="13" y="135"/>
                    <a:pt x="0" y="104"/>
                    <a:pt x="0" y="67"/>
                  </a:cubicBezTo>
                  <a:cubicBezTo>
                    <a:pt x="0" y="30"/>
                    <a:pt x="14" y="0"/>
                    <a:pt x="31" y="1"/>
                  </a:cubicBezTo>
                  <a:close/>
                </a:path>
              </a:pathLst>
            </a:custGeom>
            <a:solidFill>
              <a:srgbClr val="29ABE2"/>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1" name="Freeform 560"/>
            <p:cNvSpPr>
              <a:spLocks noEditPoints="1"/>
            </p:cNvSpPr>
            <p:nvPr/>
          </p:nvSpPr>
          <p:spPr bwMode="auto">
            <a:xfrm>
              <a:off x="7612063" y="2876551"/>
              <a:ext cx="392113" cy="863600"/>
            </a:xfrm>
            <a:custGeom>
              <a:avLst/>
              <a:gdLst>
                <a:gd name="T0" fmla="*/ 62 w 122"/>
                <a:gd name="T1" fmla="*/ 1 h 267"/>
                <a:gd name="T2" fmla="*/ 122 w 122"/>
                <a:gd name="T3" fmla="*/ 135 h 267"/>
                <a:gd name="T4" fmla="*/ 60 w 122"/>
                <a:gd name="T5" fmla="*/ 266 h 267"/>
                <a:gd name="T6" fmla="*/ 0 w 122"/>
                <a:gd name="T7" fmla="*/ 131 h 267"/>
                <a:gd name="T8" fmla="*/ 62 w 122"/>
                <a:gd name="T9" fmla="*/ 1 h 267"/>
                <a:gd name="T10" fmla="*/ 61 w 122"/>
                <a:gd name="T11" fmla="*/ 201 h 267"/>
                <a:gd name="T12" fmla="*/ 92 w 122"/>
                <a:gd name="T13" fmla="*/ 134 h 267"/>
                <a:gd name="T14" fmla="*/ 61 w 122"/>
                <a:gd name="T15" fmla="*/ 66 h 267"/>
                <a:gd name="T16" fmla="*/ 30 w 122"/>
                <a:gd name="T17" fmla="*/ 132 h 267"/>
                <a:gd name="T18" fmla="*/ 61 w 122"/>
                <a:gd name="T19" fmla="*/ 20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67">
                  <a:moveTo>
                    <a:pt x="62" y="1"/>
                  </a:moveTo>
                  <a:cubicBezTo>
                    <a:pt x="95" y="2"/>
                    <a:pt x="122" y="62"/>
                    <a:pt x="122" y="135"/>
                  </a:cubicBezTo>
                  <a:cubicBezTo>
                    <a:pt x="122" y="208"/>
                    <a:pt x="94" y="267"/>
                    <a:pt x="60" y="266"/>
                  </a:cubicBezTo>
                  <a:cubicBezTo>
                    <a:pt x="27" y="264"/>
                    <a:pt x="0" y="204"/>
                    <a:pt x="0" y="131"/>
                  </a:cubicBezTo>
                  <a:cubicBezTo>
                    <a:pt x="0" y="58"/>
                    <a:pt x="28" y="0"/>
                    <a:pt x="62" y="1"/>
                  </a:cubicBezTo>
                  <a:close/>
                  <a:moveTo>
                    <a:pt x="61" y="201"/>
                  </a:moveTo>
                  <a:cubicBezTo>
                    <a:pt x="78" y="201"/>
                    <a:pt x="92" y="172"/>
                    <a:pt x="92" y="134"/>
                  </a:cubicBezTo>
                  <a:cubicBezTo>
                    <a:pt x="92" y="97"/>
                    <a:pt x="78" y="66"/>
                    <a:pt x="61" y="66"/>
                  </a:cubicBezTo>
                  <a:cubicBezTo>
                    <a:pt x="44" y="65"/>
                    <a:pt x="30" y="95"/>
                    <a:pt x="30" y="132"/>
                  </a:cubicBezTo>
                  <a:cubicBezTo>
                    <a:pt x="30" y="169"/>
                    <a:pt x="43" y="200"/>
                    <a:pt x="61" y="201"/>
                  </a:cubicBezTo>
                </a:path>
              </a:pathLst>
            </a:custGeom>
            <a:solidFill>
              <a:schemeClr val="bg1"/>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2" name="Freeform 561"/>
            <p:cNvSpPr>
              <a:spLocks noEditPoints="1"/>
            </p:cNvSpPr>
            <p:nvPr/>
          </p:nvSpPr>
          <p:spPr bwMode="auto">
            <a:xfrm>
              <a:off x="7510463" y="2649538"/>
              <a:ext cx="596900" cy="1314450"/>
            </a:xfrm>
            <a:custGeom>
              <a:avLst/>
              <a:gdLst>
                <a:gd name="T0" fmla="*/ 94 w 186"/>
                <a:gd name="T1" fmla="*/ 2 h 406"/>
                <a:gd name="T2" fmla="*/ 186 w 186"/>
                <a:gd name="T3" fmla="*/ 206 h 406"/>
                <a:gd name="T4" fmla="*/ 92 w 186"/>
                <a:gd name="T5" fmla="*/ 405 h 406"/>
                <a:gd name="T6" fmla="*/ 0 w 186"/>
                <a:gd name="T7" fmla="*/ 200 h 406"/>
                <a:gd name="T8" fmla="*/ 94 w 186"/>
                <a:gd name="T9" fmla="*/ 2 h 406"/>
                <a:gd name="T10" fmla="*/ 92 w 186"/>
                <a:gd name="T11" fmla="*/ 336 h 406"/>
                <a:gd name="T12" fmla="*/ 154 w 186"/>
                <a:gd name="T13" fmla="*/ 205 h 406"/>
                <a:gd name="T14" fmla="*/ 94 w 186"/>
                <a:gd name="T15" fmla="*/ 71 h 406"/>
                <a:gd name="T16" fmla="*/ 32 w 186"/>
                <a:gd name="T17" fmla="*/ 201 h 406"/>
                <a:gd name="T18" fmla="*/ 92 w 186"/>
                <a:gd name="T19" fmla="*/ 33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406">
                  <a:moveTo>
                    <a:pt x="94" y="2"/>
                  </a:moveTo>
                  <a:cubicBezTo>
                    <a:pt x="145" y="4"/>
                    <a:pt x="186" y="95"/>
                    <a:pt x="186" y="206"/>
                  </a:cubicBezTo>
                  <a:cubicBezTo>
                    <a:pt x="185" y="318"/>
                    <a:pt x="143" y="406"/>
                    <a:pt x="92" y="405"/>
                  </a:cubicBezTo>
                  <a:cubicBezTo>
                    <a:pt x="41" y="403"/>
                    <a:pt x="0" y="311"/>
                    <a:pt x="0" y="200"/>
                  </a:cubicBezTo>
                  <a:cubicBezTo>
                    <a:pt x="1" y="89"/>
                    <a:pt x="43" y="0"/>
                    <a:pt x="94" y="2"/>
                  </a:cubicBezTo>
                  <a:close/>
                  <a:moveTo>
                    <a:pt x="92" y="336"/>
                  </a:moveTo>
                  <a:cubicBezTo>
                    <a:pt x="126" y="337"/>
                    <a:pt x="154" y="278"/>
                    <a:pt x="154" y="205"/>
                  </a:cubicBezTo>
                  <a:cubicBezTo>
                    <a:pt x="154" y="132"/>
                    <a:pt x="127" y="72"/>
                    <a:pt x="94" y="71"/>
                  </a:cubicBezTo>
                  <a:cubicBezTo>
                    <a:pt x="60" y="70"/>
                    <a:pt x="32" y="128"/>
                    <a:pt x="32" y="201"/>
                  </a:cubicBezTo>
                  <a:cubicBezTo>
                    <a:pt x="32" y="274"/>
                    <a:pt x="59" y="334"/>
                    <a:pt x="92" y="336"/>
                  </a:cubicBezTo>
                </a:path>
              </a:pathLst>
            </a:custGeom>
            <a:solidFill>
              <a:srgbClr val="29ABE2"/>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3" name="Freeform 562"/>
            <p:cNvSpPr>
              <a:spLocks noEditPoints="1"/>
            </p:cNvSpPr>
            <p:nvPr/>
          </p:nvSpPr>
          <p:spPr bwMode="auto">
            <a:xfrm>
              <a:off x="7362826" y="2327276"/>
              <a:ext cx="892175" cy="1962150"/>
            </a:xfrm>
            <a:custGeom>
              <a:avLst/>
              <a:gdLst>
                <a:gd name="T0" fmla="*/ 140 w 278"/>
                <a:gd name="T1" fmla="*/ 2 h 607"/>
                <a:gd name="T2" fmla="*/ 277 w 278"/>
                <a:gd name="T3" fmla="*/ 308 h 607"/>
                <a:gd name="T4" fmla="*/ 138 w 278"/>
                <a:gd name="T5" fmla="*/ 604 h 607"/>
                <a:gd name="T6" fmla="*/ 0 w 278"/>
                <a:gd name="T7" fmla="*/ 298 h 607"/>
                <a:gd name="T8" fmla="*/ 140 w 278"/>
                <a:gd name="T9" fmla="*/ 2 h 607"/>
                <a:gd name="T10" fmla="*/ 138 w 278"/>
                <a:gd name="T11" fmla="*/ 505 h 607"/>
                <a:gd name="T12" fmla="*/ 232 w 278"/>
                <a:gd name="T13" fmla="*/ 306 h 607"/>
                <a:gd name="T14" fmla="*/ 140 w 278"/>
                <a:gd name="T15" fmla="*/ 102 h 607"/>
                <a:gd name="T16" fmla="*/ 46 w 278"/>
                <a:gd name="T17" fmla="*/ 300 h 607"/>
                <a:gd name="T18" fmla="*/ 138 w 278"/>
                <a:gd name="T19" fmla="*/ 5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607">
                  <a:moveTo>
                    <a:pt x="140" y="2"/>
                  </a:moveTo>
                  <a:cubicBezTo>
                    <a:pt x="217" y="5"/>
                    <a:pt x="278" y="142"/>
                    <a:pt x="277" y="308"/>
                  </a:cubicBezTo>
                  <a:cubicBezTo>
                    <a:pt x="277" y="474"/>
                    <a:pt x="214" y="607"/>
                    <a:pt x="138" y="604"/>
                  </a:cubicBezTo>
                  <a:cubicBezTo>
                    <a:pt x="61" y="601"/>
                    <a:pt x="0" y="464"/>
                    <a:pt x="0" y="298"/>
                  </a:cubicBezTo>
                  <a:cubicBezTo>
                    <a:pt x="1" y="132"/>
                    <a:pt x="64" y="0"/>
                    <a:pt x="140" y="2"/>
                  </a:cubicBezTo>
                  <a:close/>
                  <a:moveTo>
                    <a:pt x="138" y="505"/>
                  </a:moveTo>
                  <a:cubicBezTo>
                    <a:pt x="189" y="506"/>
                    <a:pt x="231" y="418"/>
                    <a:pt x="232" y="306"/>
                  </a:cubicBezTo>
                  <a:cubicBezTo>
                    <a:pt x="232" y="195"/>
                    <a:pt x="191" y="104"/>
                    <a:pt x="140" y="102"/>
                  </a:cubicBezTo>
                  <a:cubicBezTo>
                    <a:pt x="89" y="100"/>
                    <a:pt x="47" y="189"/>
                    <a:pt x="46" y="300"/>
                  </a:cubicBezTo>
                  <a:cubicBezTo>
                    <a:pt x="46" y="411"/>
                    <a:pt x="87" y="503"/>
                    <a:pt x="138" y="505"/>
                  </a:cubicBezTo>
                </a:path>
              </a:pathLst>
            </a:custGeom>
            <a:solidFill>
              <a:schemeClr val="bg1"/>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4" name="Freeform 563"/>
            <p:cNvSpPr>
              <a:spLocks/>
            </p:cNvSpPr>
            <p:nvPr/>
          </p:nvSpPr>
          <p:spPr bwMode="auto">
            <a:xfrm>
              <a:off x="7812088" y="2093913"/>
              <a:ext cx="609600" cy="2425700"/>
            </a:xfrm>
            <a:custGeom>
              <a:avLst/>
              <a:gdLst>
                <a:gd name="T0" fmla="*/ 18 w 190"/>
                <a:gd name="T1" fmla="*/ 750 h 750"/>
                <a:gd name="T2" fmla="*/ 0 w 190"/>
                <a:gd name="T3" fmla="*/ 750 h 750"/>
                <a:gd name="T4" fmla="*/ 172 w 190"/>
                <a:gd name="T5" fmla="*/ 381 h 750"/>
                <a:gd name="T6" fmla="*/ 1 w 190"/>
                <a:gd name="T7" fmla="*/ 0 h 750"/>
                <a:gd name="T8" fmla="*/ 18 w 190"/>
                <a:gd name="T9" fmla="*/ 0 h 750"/>
                <a:gd name="T10" fmla="*/ 189 w 190"/>
                <a:gd name="T11" fmla="*/ 381 h 750"/>
                <a:gd name="T12" fmla="*/ 18 w 190"/>
                <a:gd name="T13" fmla="*/ 750 h 750"/>
              </a:gdLst>
              <a:ahLst/>
              <a:cxnLst>
                <a:cxn ang="0">
                  <a:pos x="T0" y="T1"/>
                </a:cxn>
                <a:cxn ang="0">
                  <a:pos x="T2" y="T3"/>
                </a:cxn>
                <a:cxn ang="0">
                  <a:pos x="T4" y="T5"/>
                </a:cxn>
                <a:cxn ang="0">
                  <a:pos x="T6" y="T7"/>
                </a:cxn>
                <a:cxn ang="0">
                  <a:pos x="T8" y="T9"/>
                </a:cxn>
                <a:cxn ang="0">
                  <a:pos x="T10" y="T11"/>
                </a:cxn>
                <a:cxn ang="0">
                  <a:pos x="T12" y="T13"/>
                </a:cxn>
              </a:cxnLst>
              <a:rect l="0" t="0" r="r" b="b"/>
              <a:pathLst>
                <a:path w="190" h="750">
                  <a:moveTo>
                    <a:pt x="18" y="750"/>
                  </a:moveTo>
                  <a:cubicBezTo>
                    <a:pt x="12" y="750"/>
                    <a:pt x="6" y="750"/>
                    <a:pt x="0" y="750"/>
                  </a:cubicBezTo>
                  <a:cubicBezTo>
                    <a:pt x="94" y="750"/>
                    <a:pt x="171" y="586"/>
                    <a:pt x="172" y="381"/>
                  </a:cubicBezTo>
                  <a:cubicBezTo>
                    <a:pt x="173" y="174"/>
                    <a:pt x="96" y="3"/>
                    <a:pt x="1" y="0"/>
                  </a:cubicBezTo>
                  <a:cubicBezTo>
                    <a:pt x="18" y="0"/>
                    <a:pt x="18" y="0"/>
                    <a:pt x="18" y="0"/>
                  </a:cubicBezTo>
                  <a:cubicBezTo>
                    <a:pt x="114" y="3"/>
                    <a:pt x="190" y="174"/>
                    <a:pt x="189" y="381"/>
                  </a:cubicBezTo>
                  <a:cubicBezTo>
                    <a:pt x="189" y="586"/>
                    <a:pt x="112" y="750"/>
                    <a:pt x="18" y="750"/>
                  </a:cubicBezTo>
                  <a:close/>
                </a:path>
              </a:pathLst>
            </a:custGeom>
            <a:solidFill>
              <a:srgbClr val="29ABE2"/>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normAutofit/>
            </a:bodyPr>
            <a:lstStyle/>
            <a:p>
              <a:endParaRPr lang="en-US"/>
            </a:p>
          </p:txBody>
        </p:sp>
        <p:sp>
          <p:nvSpPr>
            <p:cNvPr id="85" name="Freeform 564"/>
            <p:cNvSpPr>
              <a:spLocks noEditPoints="1"/>
            </p:cNvSpPr>
            <p:nvPr/>
          </p:nvSpPr>
          <p:spPr bwMode="auto">
            <a:xfrm>
              <a:off x="7250113" y="2084388"/>
              <a:ext cx="1117600" cy="2447925"/>
            </a:xfrm>
            <a:custGeom>
              <a:avLst/>
              <a:gdLst>
                <a:gd name="T0" fmla="*/ 176 w 348"/>
                <a:gd name="T1" fmla="*/ 3 h 757"/>
                <a:gd name="T2" fmla="*/ 347 w 348"/>
                <a:gd name="T3" fmla="*/ 384 h 757"/>
                <a:gd name="T4" fmla="*/ 172 w 348"/>
                <a:gd name="T5" fmla="*/ 753 h 757"/>
                <a:gd name="T6" fmla="*/ 1 w 348"/>
                <a:gd name="T7" fmla="*/ 372 h 757"/>
                <a:gd name="T8" fmla="*/ 176 w 348"/>
                <a:gd name="T9" fmla="*/ 3 h 757"/>
                <a:gd name="T10" fmla="*/ 173 w 348"/>
                <a:gd name="T11" fmla="*/ 679 h 757"/>
                <a:gd name="T12" fmla="*/ 312 w 348"/>
                <a:gd name="T13" fmla="*/ 383 h 757"/>
                <a:gd name="T14" fmla="*/ 175 w 348"/>
                <a:gd name="T15" fmla="*/ 77 h 757"/>
                <a:gd name="T16" fmla="*/ 35 w 348"/>
                <a:gd name="T17" fmla="*/ 373 h 757"/>
                <a:gd name="T18" fmla="*/ 173 w 348"/>
                <a:gd name="T19" fmla="*/ 67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757">
                  <a:moveTo>
                    <a:pt x="176" y="3"/>
                  </a:moveTo>
                  <a:cubicBezTo>
                    <a:pt x="271" y="6"/>
                    <a:pt x="348" y="177"/>
                    <a:pt x="347" y="384"/>
                  </a:cubicBezTo>
                  <a:cubicBezTo>
                    <a:pt x="346" y="591"/>
                    <a:pt x="268" y="757"/>
                    <a:pt x="172" y="753"/>
                  </a:cubicBezTo>
                  <a:cubicBezTo>
                    <a:pt x="77" y="750"/>
                    <a:pt x="0" y="579"/>
                    <a:pt x="1" y="372"/>
                  </a:cubicBezTo>
                  <a:cubicBezTo>
                    <a:pt x="2" y="165"/>
                    <a:pt x="80" y="0"/>
                    <a:pt x="176" y="3"/>
                  </a:cubicBezTo>
                  <a:close/>
                  <a:moveTo>
                    <a:pt x="173" y="679"/>
                  </a:moveTo>
                  <a:cubicBezTo>
                    <a:pt x="249" y="681"/>
                    <a:pt x="312" y="549"/>
                    <a:pt x="312" y="383"/>
                  </a:cubicBezTo>
                  <a:cubicBezTo>
                    <a:pt x="313" y="217"/>
                    <a:pt x="252" y="80"/>
                    <a:pt x="175" y="77"/>
                  </a:cubicBezTo>
                  <a:cubicBezTo>
                    <a:pt x="99" y="75"/>
                    <a:pt x="36" y="207"/>
                    <a:pt x="35" y="373"/>
                  </a:cubicBezTo>
                  <a:cubicBezTo>
                    <a:pt x="35" y="539"/>
                    <a:pt x="96" y="676"/>
                    <a:pt x="173" y="679"/>
                  </a:cubicBezTo>
                </a:path>
              </a:pathLst>
            </a:custGeom>
            <a:solidFill>
              <a:srgbClr val="29ABE2"/>
            </a:solid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3" name="Content Placeholder 2"/>
          <p:cNvSpPr>
            <a:spLocks noGrp="1"/>
          </p:cNvSpPr>
          <p:nvPr>
            <p:ph idx="4294967295"/>
          </p:nvPr>
        </p:nvSpPr>
        <p:spPr>
          <a:xfrm>
            <a:off x="360579" y="1464774"/>
            <a:ext cx="11368965" cy="5393226"/>
          </a:xfrm>
          <a:prstGeom prst="rect">
            <a:avLst/>
          </a:prstGeom>
        </p:spPr>
        <p:txBody>
          <a:bodyPr>
            <a:normAutofit/>
          </a:bodyPr>
          <a:lstStyle/>
          <a:p>
            <a:endParaRPr lang="en-US" dirty="0" smtClean="0"/>
          </a:p>
          <a:p>
            <a:endParaRPr lang="en-US" dirty="0"/>
          </a:p>
          <a:p>
            <a:endParaRPr lang="en-US" dirty="0"/>
          </a:p>
        </p:txBody>
      </p:sp>
      <p:sp>
        <p:nvSpPr>
          <p:cNvPr id="8" name="Title 1"/>
          <p:cNvSpPr>
            <a:spLocks noGrp="1"/>
          </p:cNvSpPr>
          <p:nvPr>
            <p:ph type="title"/>
          </p:nvPr>
        </p:nvSpPr>
        <p:spPr>
          <a:xfrm>
            <a:off x="1918504" y="73925"/>
            <a:ext cx="9775123" cy="1325563"/>
          </a:xfrm>
        </p:spPr>
        <p:txBody>
          <a:bodyPr>
            <a:normAutofit/>
          </a:bodyPr>
          <a:lstStyle/>
          <a:p>
            <a:pPr>
              <a:defRPr/>
            </a:pPr>
            <a:r>
              <a:rPr lang="en-US" sz="5400" b="1" dirty="0" smtClean="0">
                <a:solidFill>
                  <a:srgbClr val="29ABE2"/>
                </a:solidFill>
              </a:rPr>
              <a:t>Objectives</a:t>
            </a:r>
            <a:endParaRPr lang="en-US" sz="5400" b="1" dirty="0">
              <a:solidFill>
                <a:srgbClr val="29ABE2"/>
              </a:solidFill>
            </a:endParaRPr>
          </a:p>
        </p:txBody>
      </p:sp>
      <p:sp>
        <p:nvSpPr>
          <p:cNvPr id="6" name="Rectangle 7"/>
          <p:cNvSpPr>
            <a:spLocks noChangeArrowheads="1"/>
          </p:cNvSpPr>
          <p:nvPr/>
        </p:nvSpPr>
        <p:spPr bwMode="auto">
          <a:xfrm>
            <a:off x="1651378" y="2791488"/>
            <a:ext cx="4016018" cy="1293764"/>
          </a:xfrm>
          <a:prstGeom prst="rect">
            <a:avLst/>
          </a:prstGeom>
          <a:solidFill>
            <a:srgbClr val="6EC8EC"/>
          </a:solidFill>
          <a:ln>
            <a:noFill/>
          </a:ln>
          <a:effectLst/>
        </p:spPr>
        <p:txBody>
          <a:bodyPr vert="horz" wrap="square" lIns="82294" tIns="41147" rIns="82294" bIns="41147" numCol="1" anchor="t" anchorCtr="0" compatLnSpc="1">
            <a:prstTxWarp prst="textNoShape">
              <a:avLst/>
            </a:prstTxWarp>
            <a:normAutofit/>
          </a:bodyPr>
          <a:lstStyle/>
          <a:p>
            <a:endParaRPr lang="en-US">
              <a:solidFill>
                <a:srgbClr val="E7E6E6"/>
              </a:solidFill>
            </a:endParaRPr>
          </a:p>
        </p:txBody>
      </p:sp>
      <p:sp>
        <p:nvSpPr>
          <p:cNvPr id="7" name="Chevron 6"/>
          <p:cNvSpPr/>
          <p:nvPr/>
        </p:nvSpPr>
        <p:spPr>
          <a:xfrm>
            <a:off x="1665760" y="2791488"/>
            <a:ext cx="621324" cy="1293764"/>
          </a:xfrm>
          <a:prstGeom prst="chevron">
            <a:avLst/>
          </a:prstGeom>
          <a:solidFill>
            <a:srgbClr val="B2E1F4"/>
          </a:solidFill>
          <a:ln>
            <a:noFill/>
          </a:ln>
        </p:spPr>
        <p:style>
          <a:lnRef idx="2">
            <a:schemeClr val="accent1">
              <a:shade val="50000"/>
            </a:schemeClr>
          </a:lnRef>
          <a:fillRef idx="1">
            <a:schemeClr val="accent1"/>
          </a:fillRef>
          <a:effectRef idx="0">
            <a:schemeClr val="accent1"/>
          </a:effectRef>
          <a:fontRef idx="minor">
            <a:schemeClr val="lt1"/>
          </a:fontRef>
        </p:style>
        <p:txBody>
          <a:bodyPr lIns="82294" tIns="41147" rIns="82294" bIns="41147" rtlCol="0" anchor="ctr">
            <a:normAutofit/>
          </a:bodyPr>
          <a:lstStyle/>
          <a:p>
            <a:pPr algn="ctr"/>
            <a:endParaRPr lang="en-US">
              <a:solidFill>
                <a:schemeClr val="tx1"/>
              </a:solidFill>
            </a:endParaRPr>
          </a:p>
        </p:txBody>
      </p:sp>
      <p:sp>
        <p:nvSpPr>
          <p:cNvPr id="10" name="Rectangle 6"/>
          <p:cNvSpPr>
            <a:spLocks noChangeArrowheads="1"/>
          </p:cNvSpPr>
          <p:nvPr/>
        </p:nvSpPr>
        <p:spPr bwMode="auto">
          <a:xfrm>
            <a:off x="1651379" y="1547985"/>
            <a:ext cx="4027445" cy="1243503"/>
          </a:xfrm>
          <a:prstGeom prst="rect">
            <a:avLst/>
          </a:prstGeom>
          <a:solidFill>
            <a:srgbClr val="29ABE2"/>
          </a:solidFill>
          <a:ln>
            <a:noFill/>
          </a:ln>
          <a:effectLst/>
        </p:spPr>
        <p:txBody>
          <a:bodyPr vert="horz" wrap="square" lIns="82294" tIns="41147" rIns="82294" bIns="41147" numCol="1" anchor="t" anchorCtr="0" compatLnSpc="1">
            <a:prstTxWarp prst="textNoShape">
              <a:avLst/>
            </a:prstTxWarp>
            <a:normAutofit/>
          </a:bodyPr>
          <a:lstStyle/>
          <a:p>
            <a:endParaRPr lang="en-US"/>
          </a:p>
        </p:txBody>
      </p:sp>
      <p:sp>
        <p:nvSpPr>
          <p:cNvPr id="11" name="Chevron 10"/>
          <p:cNvSpPr/>
          <p:nvPr/>
        </p:nvSpPr>
        <p:spPr>
          <a:xfrm>
            <a:off x="1665759" y="1547985"/>
            <a:ext cx="621325" cy="1243503"/>
          </a:xfrm>
          <a:prstGeom prst="chevron">
            <a:avLst/>
          </a:prstGeom>
          <a:solidFill>
            <a:srgbClr val="C1E8F7"/>
          </a:solidFill>
          <a:ln>
            <a:noFill/>
          </a:ln>
        </p:spPr>
        <p:style>
          <a:lnRef idx="2">
            <a:schemeClr val="accent1">
              <a:shade val="50000"/>
            </a:schemeClr>
          </a:lnRef>
          <a:fillRef idx="1">
            <a:schemeClr val="accent1"/>
          </a:fillRef>
          <a:effectRef idx="0">
            <a:schemeClr val="accent1"/>
          </a:effectRef>
          <a:fontRef idx="minor">
            <a:schemeClr val="lt1"/>
          </a:fontRef>
        </p:style>
        <p:txBody>
          <a:bodyPr lIns="82294" tIns="41147" rIns="82294" bIns="41147" rtlCol="0" anchor="ctr">
            <a:normAutofit/>
          </a:bodyPr>
          <a:lstStyle/>
          <a:p>
            <a:pPr algn="ctr"/>
            <a:endParaRPr lang="en-US">
              <a:solidFill>
                <a:schemeClr val="tx1"/>
              </a:solidFill>
            </a:endParaRPr>
          </a:p>
        </p:txBody>
      </p:sp>
      <p:sp>
        <p:nvSpPr>
          <p:cNvPr id="12" name="Freeform 10"/>
          <p:cNvSpPr>
            <a:spLocks/>
          </p:cNvSpPr>
          <p:nvPr/>
        </p:nvSpPr>
        <p:spPr bwMode="auto">
          <a:xfrm>
            <a:off x="5673110" y="1547985"/>
            <a:ext cx="615792" cy="1243503"/>
          </a:xfrm>
          <a:custGeom>
            <a:avLst/>
            <a:gdLst>
              <a:gd name="T0" fmla="*/ 710 w 710"/>
              <a:gd name="T1" fmla="*/ 584 h 584"/>
              <a:gd name="T2" fmla="*/ 0 w 710"/>
              <a:gd name="T3" fmla="*/ 584 h 584"/>
              <a:gd name="T4" fmla="*/ 0 w 710"/>
              <a:gd name="T5" fmla="*/ 0 h 584"/>
              <a:gd name="T6" fmla="*/ 710 w 710"/>
              <a:gd name="T7" fmla="*/ 291 h 584"/>
              <a:gd name="T8" fmla="*/ 710 w 710"/>
              <a:gd name="T9" fmla="*/ 584 h 584"/>
            </a:gdLst>
            <a:ahLst/>
            <a:cxnLst>
              <a:cxn ang="0">
                <a:pos x="T0" y="T1"/>
              </a:cxn>
              <a:cxn ang="0">
                <a:pos x="T2" y="T3"/>
              </a:cxn>
              <a:cxn ang="0">
                <a:pos x="T4" y="T5"/>
              </a:cxn>
              <a:cxn ang="0">
                <a:pos x="T6" y="T7"/>
              </a:cxn>
              <a:cxn ang="0">
                <a:pos x="T8" y="T9"/>
              </a:cxn>
            </a:cxnLst>
            <a:rect l="0" t="0" r="r" b="b"/>
            <a:pathLst>
              <a:path w="710" h="584">
                <a:moveTo>
                  <a:pt x="710" y="584"/>
                </a:moveTo>
                <a:lnTo>
                  <a:pt x="0" y="584"/>
                </a:lnTo>
                <a:lnTo>
                  <a:pt x="0" y="0"/>
                </a:lnTo>
                <a:lnTo>
                  <a:pt x="710" y="291"/>
                </a:lnTo>
                <a:lnTo>
                  <a:pt x="710" y="584"/>
                </a:lnTo>
                <a:close/>
              </a:path>
            </a:pathLst>
          </a:custGeom>
          <a:solidFill>
            <a:srgbClr val="29ABE2"/>
          </a:solidFill>
          <a:ln>
            <a:noFill/>
          </a:ln>
        </p:spPr>
        <p:txBody>
          <a:bodyPr vert="horz" wrap="square" lIns="82294" tIns="41147" rIns="82294" bIns="41147" numCol="1" anchor="t" anchorCtr="0" compatLnSpc="1">
            <a:prstTxWarp prst="textNoShape">
              <a:avLst/>
            </a:prstTxWarp>
            <a:normAutofit/>
          </a:bodyPr>
          <a:lstStyle/>
          <a:p>
            <a:endParaRPr lang="en-US">
              <a:solidFill>
                <a:srgbClr val="2BB673"/>
              </a:solidFill>
            </a:endParaRPr>
          </a:p>
        </p:txBody>
      </p:sp>
      <p:sp>
        <p:nvSpPr>
          <p:cNvPr id="13" name="Freeform 11"/>
          <p:cNvSpPr>
            <a:spLocks/>
          </p:cNvSpPr>
          <p:nvPr/>
        </p:nvSpPr>
        <p:spPr bwMode="auto">
          <a:xfrm>
            <a:off x="5665490" y="2791487"/>
            <a:ext cx="615792" cy="1293765"/>
          </a:xfrm>
          <a:custGeom>
            <a:avLst/>
            <a:gdLst>
              <a:gd name="T0" fmla="*/ 710 w 710"/>
              <a:gd name="T1" fmla="*/ 293 h 586"/>
              <a:gd name="T2" fmla="*/ 0 w 710"/>
              <a:gd name="T3" fmla="*/ 586 h 586"/>
              <a:gd name="T4" fmla="*/ 0 w 710"/>
              <a:gd name="T5" fmla="*/ 0 h 586"/>
              <a:gd name="T6" fmla="*/ 710 w 710"/>
              <a:gd name="T7" fmla="*/ 0 h 586"/>
              <a:gd name="T8" fmla="*/ 710 w 710"/>
              <a:gd name="T9" fmla="*/ 293 h 586"/>
            </a:gdLst>
            <a:ahLst/>
            <a:cxnLst>
              <a:cxn ang="0">
                <a:pos x="T0" y="T1"/>
              </a:cxn>
              <a:cxn ang="0">
                <a:pos x="T2" y="T3"/>
              </a:cxn>
              <a:cxn ang="0">
                <a:pos x="T4" y="T5"/>
              </a:cxn>
              <a:cxn ang="0">
                <a:pos x="T6" y="T7"/>
              </a:cxn>
              <a:cxn ang="0">
                <a:pos x="T8" y="T9"/>
              </a:cxn>
            </a:cxnLst>
            <a:rect l="0" t="0" r="r" b="b"/>
            <a:pathLst>
              <a:path w="710" h="586">
                <a:moveTo>
                  <a:pt x="710" y="293"/>
                </a:moveTo>
                <a:lnTo>
                  <a:pt x="0" y="586"/>
                </a:lnTo>
                <a:lnTo>
                  <a:pt x="0" y="0"/>
                </a:lnTo>
                <a:lnTo>
                  <a:pt x="710" y="0"/>
                </a:lnTo>
                <a:lnTo>
                  <a:pt x="710" y="293"/>
                </a:lnTo>
                <a:close/>
              </a:path>
            </a:pathLst>
          </a:custGeom>
          <a:solidFill>
            <a:srgbClr val="6EC8EC"/>
          </a:solidFill>
          <a:ln>
            <a:noFill/>
          </a:ln>
        </p:spPr>
        <p:txBody>
          <a:bodyPr vert="horz" wrap="square" lIns="82294" tIns="41147" rIns="82294" bIns="41147" numCol="1" anchor="t" anchorCtr="0" compatLnSpc="1">
            <a:prstTxWarp prst="textNoShape">
              <a:avLst/>
            </a:prstTxWarp>
            <a:normAutofit/>
          </a:bodyPr>
          <a:lstStyle/>
          <a:p>
            <a:endParaRPr lang="en-US">
              <a:solidFill>
                <a:srgbClr val="E7E6E6"/>
              </a:solidFill>
            </a:endParaRPr>
          </a:p>
        </p:txBody>
      </p:sp>
      <p:sp>
        <p:nvSpPr>
          <p:cNvPr id="14" name="Freeform 14"/>
          <p:cNvSpPr>
            <a:spLocks/>
          </p:cNvSpPr>
          <p:nvPr/>
        </p:nvSpPr>
        <p:spPr bwMode="auto">
          <a:xfrm>
            <a:off x="6834685" y="2791487"/>
            <a:ext cx="0" cy="317020"/>
          </a:xfrm>
          <a:custGeom>
            <a:avLst/>
            <a:gdLst>
              <a:gd name="T0" fmla="*/ 293 h 293"/>
              <a:gd name="T1" fmla="*/ 0 h 293"/>
              <a:gd name="T2" fmla="*/ 293 h 293"/>
            </a:gdLst>
            <a:ahLst/>
            <a:cxnLst>
              <a:cxn ang="0">
                <a:pos x="0" y="T0"/>
              </a:cxn>
              <a:cxn ang="0">
                <a:pos x="0" y="T1"/>
              </a:cxn>
              <a:cxn ang="0">
                <a:pos x="0" y="T2"/>
              </a:cxn>
            </a:cxnLst>
            <a:rect l="0" t="0" r="r" b="b"/>
            <a:pathLst>
              <a:path h="293">
                <a:moveTo>
                  <a:pt x="0" y="293"/>
                </a:moveTo>
                <a:lnTo>
                  <a:pt x="0" y="0"/>
                </a:lnTo>
                <a:lnTo>
                  <a:pt x="0" y="293"/>
                </a:lnTo>
                <a:close/>
              </a:path>
            </a:pathLst>
          </a:custGeom>
          <a:solidFill>
            <a:srgbClr val="F68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4" tIns="41147" rIns="82294" bIns="41147" numCol="1" anchor="t" anchorCtr="0" compatLnSpc="1">
            <a:prstTxWarp prst="textNoShape">
              <a:avLst/>
            </a:prstTxWarp>
            <a:normAutofit fontScale="92500" lnSpcReduction="10000"/>
          </a:bodyPr>
          <a:lstStyle/>
          <a:p>
            <a:endParaRPr lang="en-US"/>
          </a:p>
        </p:txBody>
      </p:sp>
      <p:sp>
        <p:nvSpPr>
          <p:cNvPr id="15" name="Line 15"/>
          <p:cNvSpPr>
            <a:spLocks noChangeShapeType="1"/>
          </p:cNvSpPr>
          <p:nvPr/>
        </p:nvSpPr>
        <p:spPr bwMode="auto">
          <a:xfrm flipV="1">
            <a:off x="6834685" y="2791487"/>
            <a:ext cx="0" cy="3170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4" tIns="41147" rIns="82294" bIns="41147" numCol="1" anchor="t" anchorCtr="0" compatLnSpc="1">
            <a:prstTxWarp prst="textNoShape">
              <a:avLst/>
            </a:prstTxWarp>
            <a:normAutofit fontScale="25000" lnSpcReduction="20000"/>
          </a:bodyPr>
          <a:lstStyle/>
          <a:p>
            <a:endParaRPr lang="en-US"/>
          </a:p>
        </p:txBody>
      </p:sp>
      <p:sp>
        <p:nvSpPr>
          <p:cNvPr id="16" name="Freeform 16"/>
          <p:cNvSpPr>
            <a:spLocks/>
          </p:cNvSpPr>
          <p:nvPr/>
        </p:nvSpPr>
        <p:spPr bwMode="auto">
          <a:xfrm>
            <a:off x="6834685" y="3108507"/>
            <a:ext cx="0" cy="317020"/>
          </a:xfrm>
          <a:custGeom>
            <a:avLst/>
            <a:gdLst>
              <a:gd name="T0" fmla="*/ 293 h 293"/>
              <a:gd name="T1" fmla="*/ 0 h 293"/>
              <a:gd name="T2" fmla="*/ 293 h 293"/>
            </a:gdLst>
            <a:ahLst/>
            <a:cxnLst>
              <a:cxn ang="0">
                <a:pos x="0" y="T0"/>
              </a:cxn>
              <a:cxn ang="0">
                <a:pos x="0" y="T1"/>
              </a:cxn>
              <a:cxn ang="0">
                <a:pos x="0" y="T2"/>
              </a:cxn>
            </a:cxnLst>
            <a:rect l="0" t="0" r="r" b="b"/>
            <a:pathLst>
              <a:path h="293">
                <a:moveTo>
                  <a:pt x="0" y="293"/>
                </a:moveTo>
                <a:lnTo>
                  <a:pt x="0" y="0"/>
                </a:lnTo>
                <a:lnTo>
                  <a:pt x="0" y="293"/>
                </a:lnTo>
                <a:close/>
              </a:path>
            </a:pathLst>
          </a:custGeom>
          <a:solidFill>
            <a:srgbClr val="637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4" tIns="41147" rIns="82294" bIns="41147" numCol="1" anchor="t" anchorCtr="0" compatLnSpc="1">
            <a:prstTxWarp prst="textNoShape">
              <a:avLst/>
            </a:prstTxWarp>
            <a:normAutofit fontScale="92500" lnSpcReduction="10000"/>
          </a:bodyPr>
          <a:lstStyle/>
          <a:p>
            <a:endParaRPr lang="en-US"/>
          </a:p>
        </p:txBody>
      </p:sp>
      <p:sp>
        <p:nvSpPr>
          <p:cNvPr id="17" name="Line 17"/>
          <p:cNvSpPr>
            <a:spLocks noChangeShapeType="1"/>
          </p:cNvSpPr>
          <p:nvPr/>
        </p:nvSpPr>
        <p:spPr bwMode="auto">
          <a:xfrm flipV="1">
            <a:off x="6834685" y="3108507"/>
            <a:ext cx="0" cy="3170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294" tIns="41147" rIns="82294" bIns="41147" numCol="1" anchor="t" anchorCtr="0" compatLnSpc="1">
            <a:prstTxWarp prst="textNoShape">
              <a:avLst/>
            </a:prstTxWarp>
            <a:normAutofit fontScale="25000" lnSpcReduction="20000"/>
          </a:bodyPr>
          <a:lstStyle/>
          <a:p>
            <a:endParaRPr lang="en-US"/>
          </a:p>
        </p:txBody>
      </p:sp>
      <p:sp>
        <p:nvSpPr>
          <p:cNvPr id="46" name="Rectangle 45"/>
          <p:cNvSpPr/>
          <p:nvPr/>
        </p:nvSpPr>
        <p:spPr>
          <a:xfrm>
            <a:off x="6281279" y="2159615"/>
            <a:ext cx="540068" cy="1265912"/>
          </a:xfrm>
          <a:prstGeom prst="rect">
            <a:avLst/>
          </a:prstGeom>
          <a:gradFill flip="none" rotWithShape="1">
            <a:gsLst>
              <a:gs pos="0">
                <a:schemeClr val="bg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294" tIns="41147" rIns="82294" bIns="41147" rtlCol="0" anchor="ctr">
            <a:normAutofit/>
          </a:bodyPr>
          <a:lstStyle/>
          <a:p>
            <a:pPr algn="ctr"/>
            <a:endParaRPr lang="en-US"/>
          </a:p>
        </p:txBody>
      </p:sp>
      <p:sp>
        <p:nvSpPr>
          <p:cNvPr id="47" name="Parallelogram 46"/>
          <p:cNvSpPr/>
          <p:nvPr/>
        </p:nvSpPr>
        <p:spPr>
          <a:xfrm rot="5400000">
            <a:off x="5900052" y="2493750"/>
            <a:ext cx="1386316" cy="477237"/>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4" tIns="41147" rIns="82294" bIns="41147" rtlCol="0" anchor="ctr">
            <a:normAutofit/>
          </a:bodyPr>
          <a:lstStyle/>
          <a:p>
            <a:pPr algn="ctr"/>
            <a:endParaRPr lang="en-US"/>
          </a:p>
        </p:txBody>
      </p:sp>
      <p:sp>
        <p:nvSpPr>
          <p:cNvPr id="48" name="Pentagon 47"/>
          <p:cNvSpPr/>
          <p:nvPr/>
        </p:nvSpPr>
        <p:spPr>
          <a:xfrm>
            <a:off x="6354588" y="2039210"/>
            <a:ext cx="3024536" cy="1267084"/>
          </a:xfrm>
          <a:prstGeom prst="homePlate">
            <a:avLst>
              <a:gd name="adj" fmla="val 5628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4" tIns="41147" rIns="82294" bIns="41147" rtlCol="0" anchor="ctr">
            <a:normAutofit/>
          </a:bodyPr>
          <a:lstStyle/>
          <a:p>
            <a:pPr algn="ctr"/>
            <a:endParaRPr lang="en-US"/>
          </a:p>
        </p:txBody>
      </p:sp>
      <p:sp>
        <p:nvSpPr>
          <p:cNvPr id="49" name="TextBox 48"/>
          <p:cNvSpPr txBox="1"/>
          <p:nvPr/>
        </p:nvSpPr>
        <p:spPr>
          <a:xfrm>
            <a:off x="2295657" y="1547985"/>
            <a:ext cx="3371738" cy="1243502"/>
          </a:xfrm>
          <a:prstGeom prst="rect">
            <a:avLst/>
          </a:prstGeom>
          <a:noFill/>
        </p:spPr>
        <p:txBody>
          <a:bodyPr wrap="square" lIns="82294" tIns="41147" rIns="82294" bIns="41147" rtlCol="0">
            <a:noAutofit/>
          </a:bodyPr>
          <a:lstStyle/>
          <a:p>
            <a:pPr algn="just"/>
            <a:r>
              <a:rPr lang="en-US" dirty="0"/>
              <a:t>To </a:t>
            </a:r>
            <a:r>
              <a:rPr lang="en-US" b="1" dirty="0"/>
              <a:t>enhance and accelerate </a:t>
            </a:r>
            <a:r>
              <a:rPr lang="en-US" dirty="0"/>
              <a:t>the </a:t>
            </a:r>
            <a:r>
              <a:rPr lang="en-US" b="1" dirty="0"/>
              <a:t>integration of renewables</a:t>
            </a:r>
            <a:r>
              <a:rPr lang="en-US" dirty="0"/>
              <a:t> into European energy systems, especially addressing imbalances</a:t>
            </a:r>
          </a:p>
        </p:txBody>
      </p:sp>
      <p:sp>
        <p:nvSpPr>
          <p:cNvPr id="50" name="TextBox 49"/>
          <p:cNvSpPr txBox="1"/>
          <p:nvPr/>
        </p:nvSpPr>
        <p:spPr>
          <a:xfrm>
            <a:off x="2283798" y="3096136"/>
            <a:ext cx="3354593" cy="684509"/>
          </a:xfrm>
          <a:prstGeom prst="rect">
            <a:avLst/>
          </a:prstGeom>
          <a:noFill/>
        </p:spPr>
        <p:txBody>
          <a:bodyPr wrap="square" lIns="82294" tIns="41147" rIns="82294" bIns="41147" rtlCol="0">
            <a:normAutofit/>
          </a:bodyPr>
          <a:lstStyle/>
          <a:p>
            <a:pPr algn="just"/>
            <a:r>
              <a:rPr lang="en-US" b="1" dirty="0"/>
              <a:t>To increase cross border electricity flows across Europe</a:t>
            </a:r>
          </a:p>
        </p:txBody>
      </p:sp>
      <p:sp>
        <p:nvSpPr>
          <p:cNvPr id="51" name="TextBox 50"/>
          <p:cNvSpPr txBox="1"/>
          <p:nvPr/>
        </p:nvSpPr>
        <p:spPr>
          <a:xfrm>
            <a:off x="6219465" y="2320291"/>
            <a:ext cx="2772470" cy="827809"/>
          </a:xfrm>
          <a:prstGeom prst="rect">
            <a:avLst/>
          </a:prstGeom>
          <a:noFill/>
        </p:spPr>
        <p:txBody>
          <a:bodyPr wrap="square" lIns="82294" tIns="41147" rIns="82294" bIns="41147" rtlCol="0">
            <a:normAutofit lnSpcReduction="10000"/>
          </a:bodyPr>
          <a:lstStyle/>
          <a:p>
            <a:pPr algn="ctr"/>
            <a:r>
              <a:rPr lang="en-US" sz="2500" b="1" dirty="0" smtClean="0">
                <a:solidFill>
                  <a:schemeClr val="bg1"/>
                </a:solidFill>
              </a:rPr>
              <a:t>STRATEGIC OBJECTIVES</a:t>
            </a:r>
            <a:endParaRPr lang="en-US" sz="2500" b="1" dirty="0">
              <a:solidFill>
                <a:schemeClr val="bg1"/>
              </a:solidFill>
            </a:endParaRPr>
          </a:p>
        </p:txBody>
      </p:sp>
      <p:cxnSp>
        <p:nvCxnSpPr>
          <p:cNvPr id="52" name="Straight Connector 51"/>
          <p:cNvCxnSpPr/>
          <p:nvPr/>
        </p:nvCxnSpPr>
        <p:spPr>
          <a:xfrm>
            <a:off x="312935" y="4243425"/>
            <a:ext cx="11458970" cy="28325"/>
          </a:xfrm>
          <a:prstGeom prst="line">
            <a:avLst/>
          </a:prstGeom>
          <a:ln>
            <a:solidFill>
              <a:schemeClr val="tx1">
                <a:lumMod val="65000"/>
                <a:lumOff val="3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12935" y="4465753"/>
            <a:ext cx="11458970" cy="2442305"/>
          </a:xfrm>
          <a:prstGeom prst="rect">
            <a:avLst/>
          </a:prstGeom>
          <a:noFill/>
        </p:spPr>
        <p:txBody>
          <a:bodyPr wrap="square" lIns="82294" tIns="41147" rIns="82294" bIns="41147" rtlCol="0">
            <a:noAutofit/>
          </a:bodyPr>
          <a:lstStyle/>
          <a:p>
            <a:r>
              <a:rPr lang="en-US" sz="2000" u="sng" dirty="0"/>
              <a:t>At a technical level</a:t>
            </a:r>
            <a:r>
              <a:rPr lang="en-US" sz="2000" dirty="0"/>
              <a:t>:</a:t>
            </a:r>
          </a:p>
          <a:p>
            <a:pPr algn="just"/>
            <a:r>
              <a:rPr lang="en-US" sz="2000" dirty="0">
                <a:sym typeface="Wingdings" panose="05000000000000000000" pitchFamily="2" charset="2"/>
              </a:rPr>
              <a:t>D</a:t>
            </a:r>
            <a:r>
              <a:rPr lang="en-US" sz="2000" dirty="0"/>
              <a:t>evelop a </a:t>
            </a:r>
            <a:r>
              <a:rPr lang="en-US" sz="2000" b="1" dirty="0">
                <a:solidFill>
                  <a:srgbClr val="29ABE2"/>
                </a:solidFill>
              </a:rPr>
              <a:t>next generation of Flexible Energy Grid (FEG), </a:t>
            </a:r>
            <a:r>
              <a:rPr lang="en-US" sz="2000" dirty="0"/>
              <a:t>which provides the technical basis to support the valorization of flexibility services, </a:t>
            </a:r>
            <a:r>
              <a:rPr lang="en-US" sz="2000" b="1" dirty="0">
                <a:solidFill>
                  <a:srgbClr val="29ABE2"/>
                </a:solidFill>
              </a:rPr>
              <a:t>enhancing the existing European Internal Energy Market (IEM)</a:t>
            </a:r>
            <a:endParaRPr lang="en-US" sz="2000" dirty="0">
              <a:solidFill>
                <a:srgbClr val="29ABE2"/>
              </a:solidFill>
            </a:endParaRPr>
          </a:p>
          <a:p>
            <a:r>
              <a:rPr lang="en-US" sz="2000" u="sng" dirty="0"/>
              <a:t>At a market level</a:t>
            </a:r>
            <a:r>
              <a:rPr lang="en-US" sz="2000" dirty="0"/>
              <a:t>:</a:t>
            </a:r>
          </a:p>
          <a:p>
            <a:pPr algn="just"/>
            <a:r>
              <a:rPr lang="en-US" sz="2000" dirty="0">
                <a:sym typeface="Wingdings" panose="05000000000000000000" pitchFamily="2" charset="2"/>
              </a:rPr>
              <a:t> A</a:t>
            </a:r>
            <a:r>
              <a:rPr lang="en-US" sz="2000" dirty="0"/>
              <a:t> </a:t>
            </a:r>
            <a:r>
              <a:rPr lang="en-US" sz="2000" b="1" dirty="0">
                <a:solidFill>
                  <a:srgbClr val="29ABE2"/>
                </a:solidFill>
              </a:rPr>
              <a:t>wholesale market infrastructure </a:t>
            </a:r>
            <a:r>
              <a:rPr lang="en-US" sz="2000" dirty="0"/>
              <a:t>and new business models should be upgraded to network players, incentivize new ones to join, while demonstrating new business perspectives for cross border resources management and energy trading</a:t>
            </a:r>
          </a:p>
        </p:txBody>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1351" y="49061"/>
            <a:ext cx="1099933" cy="1839352"/>
          </a:xfrm>
          <a:prstGeom prst="rect">
            <a:avLst/>
          </a:prstGeom>
          <a:effectLst/>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5181" y="472162"/>
            <a:ext cx="1099933" cy="1839352"/>
          </a:xfrm>
          <a:prstGeom prst="rect">
            <a:avLst/>
          </a:prstGeom>
          <a:effectLst/>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9797" y="171452"/>
            <a:ext cx="1099933" cy="1839352"/>
          </a:xfrm>
          <a:prstGeom prst="rect">
            <a:avLst/>
          </a:prstGeom>
          <a:effectLst/>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9864" y="549"/>
            <a:ext cx="1099933" cy="1839352"/>
          </a:xfrm>
          <a:prstGeom prst="rect">
            <a:avLst/>
          </a:prstGeom>
          <a:effectLst/>
        </p:spPr>
      </p:pic>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3694" y="423650"/>
            <a:ext cx="1099933" cy="1839352"/>
          </a:xfrm>
          <a:prstGeom prst="rect">
            <a:avLst/>
          </a:prstGeom>
          <a:effectLst/>
        </p:spPr>
      </p:pic>
    </p:spTree>
    <p:extLst>
      <p:ext uri="{BB962C8B-B14F-4D97-AF65-F5344CB8AC3E}">
        <p14:creationId xmlns:p14="http://schemas.microsoft.com/office/powerpoint/2010/main" val="2572189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right)">
                                      <p:cBhvr>
                                        <p:cTn id="41" dur="500"/>
                                        <p:tgtEl>
                                          <p:spTgt spid="47"/>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par>
                          <p:cTn id="50" fill="hold">
                            <p:stCondLst>
                              <p:cond delay="2000"/>
                            </p:stCondLst>
                            <p:childTnLst>
                              <p:par>
                                <p:cTn id="51" presetID="2" presetClass="entr" presetSubtype="2"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1+#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arn(inVertical)">
                                      <p:cBhvr>
                                        <p:cTn id="57" dur="500"/>
                                        <p:tgtEl>
                                          <p:spTgt spid="52"/>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46" grpId="0" animBg="1"/>
      <p:bldP spid="47" grpId="0" animBg="1"/>
      <p:bldP spid="48" grpId="0" animBg="1"/>
      <p:bldP spid="49" grpId="0"/>
      <p:bldP spid="50" grpId="0"/>
      <p:bldP spid="51"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925"/>
            <a:ext cx="2060210" cy="1186778"/>
          </a:xfrm>
          <a:prstGeom prst="rect">
            <a:avLst/>
          </a:prstGeom>
        </p:spPr>
      </p:pic>
      <p:sp>
        <p:nvSpPr>
          <p:cNvPr id="88" name="Freeform 87"/>
          <p:cNvSpPr/>
          <p:nvPr/>
        </p:nvSpPr>
        <p:spPr>
          <a:xfrm>
            <a:off x="457204" y="1649176"/>
            <a:ext cx="8526015" cy="5214322"/>
          </a:xfrm>
          <a:custGeom>
            <a:avLst/>
            <a:gdLst>
              <a:gd name="connsiteX0" fmla="*/ 2732391 w 8529195"/>
              <a:gd name="connsiteY0" fmla="*/ 0 h 6858000"/>
              <a:gd name="connsiteX1" fmla="*/ 8529195 w 8529195"/>
              <a:gd name="connsiteY1" fmla="*/ 0 h 6858000"/>
              <a:gd name="connsiteX2" fmla="*/ 3855331 w 8529195"/>
              <a:gd name="connsiteY2" fmla="*/ 6858000 h 6858000"/>
              <a:gd name="connsiteX3" fmla="*/ 0 w 8529195"/>
              <a:gd name="connsiteY3" fmla="*/ 6858000 h 6858000"/>
              <a:gd name="connsiteX4" fmla="*/ 0 w 8529195"/>
              <a:gd name="connsiteY4" fmla="*/ 400926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9195" h="6858000">
                <a:moveTo>
                  <a:pt x="2732391" y="0"/>
                </a:moveTo>
                <a:lnTo>
                  <a:pt x="8529195" y="0"/>
                </a:lnTo>
                <a:lnTo>
                  <a:pt x="3855331" y="6858000"/>
                </a:lnTo>
                <a:lnTo>
                  <a:pt x="0" y="6858000"/>
                </a:lnTo>
                <a:lnTo>
                  <a:pt x="0" y="4009260"/>
                </a:lnTo>
                <a:close/>
              </a:path>
            </a:pathLst>
          </a:custGeom>
          <a:solidFill>
            <a:srgbClr val="29ABE2">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0" y="1649176"/>
            <a:ext cx="8529195" cy="5222472"/>
          </a:xfrm>
          <a:custGeom>
            <a:avLst/>
            <a:gdLst>
              <a:gd name="connsiteX0" fmla="*/ 2732391 w 8529195"/>
              <a:gd name="connsiteY0" fmla="*/ 0 h 6858000"/>
              <a:gd name="connsiteX1" fmla="*/ 8529195 w 8529195"/>
              <a:gd name="connsiteY1" fmla="*/ 0 h 6858000"/>
              <a:gd name="connsiteX2" fmla="*/ 3855331 w 8529195"/>
              <a:gd name="connsiteY2" fmla="*/ 6858000 h 6858000"/>
              <a:gd name="connsiteX3" fmla="*/ 0 w 8529195"/>
              <a:gd name="connsiteY3" fmla="*/ 6858000 h 6858000"/>
              <a:gd name="connsiteX4" fmla="*/ 0 w 8529195"/>
              <a:gd name="connsiteY4" fmla="*/ 400926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9195" h="6858000">
                <a:moveTo>
                  <a:pt x="2732391" y="0"/>
                </a:moveTo>
                <a:lnTo>
                  <a:pt x="8529195" y="0"/>
                </a:lnTo>
                <a:lnTo>
                  <a:pt x="3855331" y="6858000"/>
                </a:lnTo>
                <a:lnTo>
                  <a:pt x="0" y="6858000"/>
                </a:lnTo>
                <a:lnTo>
                  <a:pt x="0" y="4009260"/>
                </a:lnTo>
                <a:close/>
              </a:path>
            </a:pathLst>
          </a:custGeom>
          <a:solidFill>
            <a:schemeClr val="bg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6" name="Group 55"/>
          <p:cNvGrpSpPr/>
          <p:nvPr/>
        </p:nvGrpSpPr>
        <p:grpSpPr>
          <a:xfrm>
            <a:off x="846390" y="1621881"/>
            <a:ext cx="10418170" cy="1231106"/>
            <a:chOff x="2711250" y="701536"/>
            <a:chExt cx="9336313" cy="1585245"/>
          </a:xfrm>
        </p:grpSpPr>
        <p:sp>
          <p:nvSpPr>
            <p:cNvPr id="57" name="Rectangle 56"/>
            <p:cNvSpPr/>
            <p:nvPr/>
          </p:nvSpPr>
          <p:spPr>
            <a:xfrm>
              <a:off x="2711250" y="939800"/>
              <a:ext cx="8941488" cy="1160611"/>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3498278" y="701536"/>
              <a:ext cx="8549285" cy="1585245"/>
            </a:xfrm>
            <a:prstGeom prst="rect">
              <a:avLst/>
            </a:prstGeom>
            <a:noFill/>
          </p:spPr>
          <p:txBody>
            <a:bodyPr wrap="square" rtlCol="0">
              <a:spAutoFit/>
            </a:bodyPr>
            <a:lstStyle/>
            <a:p>
              <a:r>
                <a:rPr lang="en-GB" sz="2000" b="1" dirty="0">
                  <a:solidFill>
                    <a:srgbClr val="29ABE2"/>
                  </a:solidFill>
                </a:rPr>
                <a:t>Across the Energy Industry Value Chain:</a:t>
              </a:r>
            </a:p>
            <a:p>
              <a:r>
                <a:rPr lang="en-US" dirty="0"/>
                <a:t>Integrating Battery Energy Storage Systems (BESS) at different grid connection points: TSO/DSO border substations and Wind Farms and synchronous Gas Turbine Plants</a:t>
              </a:r>
            </a:p>
            <a:p>
              <a:endParaRPr lang="en-US" dirty="0">
                <a:solidFill>
                  <a:prstClr val="black"/>
                </a:solidFill>
              </a:endParaRPr>
            </a:p>
          </p:txBody>
        </p:sp>
      </p:grpSp>
      <p:grpSp>
        <p:nvGrpSpPr>
          <p:cNvPr id="59" name="Group 58"/>
          <p:cNvGrpSpPr/>
          <p:nvPr/>
        </p:nvGrpSpPr>
        <p:grpSpPr>
          <a:xfrm>
            <a:off x="1026649" y="2591897"/>
            <a:ext cx="10935878" cy="1231106"/>
            <a:chOff x="2711250" y="825042"/>
            <a:chExt cx="9077819" cy="1585244"/>
          </a:xfrm>
        </p:grpSpPr>
        <p:sp>
          <p:nvSpPr>
            <p:cNvPr id="60" name="Rectangle 59"/>
            <p:cNvSpPr/>
            <p:nvPr/>
          </p:nvSpPr>
          <p:spPr>
            <a:xfrm>
              <a:off x="2711250" y="939800"/>
              <a:ext cx="8941488" cy="1160611"/>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TextBox 60"/>
            <p:cNvSpPr txBox="1"/>
            <p:nvPr/>
          </p:nvSpPr>
          <p:spPr>
            <a:xfrm>
              <a:off x="3536709" y="825042"/>
              <a:ext cx="8252360" cy="1585244"/>
            </a:xfrm>
            <a:prstGeom prst="rect">
              <a:avLst/>
            </a:prstGeom>
            <a:noFill/>
          </p:spPr>
          <p:txBody>
            <a:bodyPr wrap="square" rtlCol="0">
              <a:spAutoFit/>
            </a:bodyPr>
            <a:lstStyle/>
            <a:p>
              <a:r>
                <a:rPr lang="en-US" sz="2000" b="1" dirty="0" smtClean="0">
                  <a:solidFill>
                    <a:srgbClr val="29ABE2"/>
                  </a:solidFill>
                </a:rPr>
                <a:t>In </a:t>
              </a:r>
              <a:r>
                <a:rPr lang="en-US" sz="2000" b="1" dirty="0">
                  <a:solidFill>
                    <a:srgbClr val="29ABE2"/>
                  </a:solidFill>
                </a:rPr>
                <a:t>the transmission grid: </a:t>
              </a:r>
            </a:p>
            <a:p>
              <a:pPr algn="just"/>
              <a:r>
                <a:rPr lang="en-US" dirty="0"/>
                <a:t>Power Flow Controllers for the first time in the SEE region, Dynamic Line Rating (DLR) sensors and algorithms, efficient controllers for active substations at the TSO/DSO border and Wind Power Plant (WPP) connections to High Voltage networks </a:t>
              </a:r>
            </a:p>
          </p:txBody>
        </p:sp>
      </p:grpSp>
      <p:grpSp>
        <p:nvGrpSpPr>
          <p:cNvPr id="62" name="Group 61"/>
          <p:cNvGrpSpPr/>
          <p:nvPr/>
        </p:nvGrpSpPr>
        <p:grpSpPr>
          <a:xfrm>
            <a:off x="1043062" y="3589167"/>
            <a:ext cx="10234046" cy="901334"/>
            <a:chOff x="2711250" y="939800"/>
            <a:chExt cx="8941488" cy="1160611"/>
          </a:xfrm>
        </p:grpSpPr>
        <p:sp>
          <p:nvSpPr>
            <p:cNvPr id="63" name="Rectangle 62"/>
            <p:cNvSpPr/>
            <p:nvPr/>
          </p:nvSpPr>
          <p:spPr>
            <a:xfrm>
              <a:off x="2711250" y="939800"/>
              <a:ext cx="8941488" cy="1160611"/>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3810196" y="1163589"/>
              <a:ext cx="6690540" cy="871884"/>
            </a:xfrm>
            <a:prstGeom prst="rect">
              <a:avLst/>
            </a:prstGeom>
            <a:noFill/>
          </p:spPr>
          <p:txBody>
            <a:bodyPr wrap="square" rtlCol="0">
              <a:spAutoFit/>
            </a:bodyPr>
            <a:lstStyle/>
            <a:p>
              <a:r>
                <a:rPr lang="en-US" sz="2000" b="1" dirty="0">
                  <a:solidFill>
                    <a:srgbClr val="29ABE2"/>
                  </a:solidFill>
                </a:rPr>
                <a:t>In the distribution grid: </a:t>
              </a:r>
            </a:p>
            <a:p>
              <a:pPr algn="just"/>
              <a:r>
                <a:rPr lang="en-US" dirty="0"/>
                <a:t>Enhancing demand-response mechanisms using the TSO/DSO controller</a:t>
              </a:r>
            </a:p>
          </p:txBody>
        </p:sp>
      </p:grpSp>
      <p:grpSp>
        <p:nvGrpSpPr>
          <p:cNvPr id="65" name="Group 64"/>
          <p:cNvGrpSpPr/>
          <p:nvPr/>
        </p:nvGrpSpPr>
        <p:grpSpPr>
          <a:xfrm>
            <a:off x="1713684" y="4722392"/>
            <a:ext cx="9640824" cy="968507"/>
            <a:chOff x="2711250" y="853305"/>
            <a:chExt cx="8941488" cy="1247106"/>
          </a:xfrm>
        </p:grpSpPr>
        <p:sp>
          <p:nvSpPr>
            <p:cNvPr id="66" name="Rectangle 65"/>
            <p:cNvSpPr/>
            <p:nvPr/>
          </p:nvSpPr>
          <p:spPr>
            <a:xfrm>
              <a:off x="2711250" y="939800"/>
              <a:ext cx="8941488" cy="1160611"/>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3514249" y="853305"/>
              <a:ext cx="7097108" cy="1228564"/>
            </a:xfrm>
            <a:prstGeom prst="rect">
              <a:avLst/>
            </a:prstGeom>
            <a:noFill/>
          </p:spPr>
          <p:txBody>
            <a:bodyPr wrap="square" rtlCol="0">
              <a:spAutoFit/>
            </a:bodyPr>
            <a:lstStyle/>
            <a:p>
              <a:r>
                <a:rPr lang="en-US" sz="2000" b="1" dirty="0">
                  <a:solidFill>
                    <a:srgbClr val="29ABE2"/>
                  </a:solidFill>
                </a:rPr>
                <a:t>At conventional generators: </a:t>
              </a:r>
            </a:p>
            <a:p>
              <a:r>
                <a:rPr lang="en-US" dirty="0"/>
                <a:t>Installation of Power System Stabilizers (PSS), development of </a:t>
              </a:r>
              <a:r>
                <a:rPr lang="en-US" dirty="0" smtClean="0"/>
                <a:t>a representative </a:t>
              </a:r>
              <a:r>
                <a:rPr lang="en-US" dirty="0"/>
                <a:t>grid model at plant level</a:t>
              </a:r>
            </a:p>
          </p:txBody>
        </p:sp>
      </p:grpSp>
      <p:grpSp>
        <p:nvGrpSpPr>
          <p:cNvPr id="68" name="Group 67"/>
          <p:cNvGrpSpPr/>
          <p:nvPr/>
        </p:nvGrpSpPr>
        <p:grpSpPr>
          <a:xfrm>
            <a:off x="1554000" y="5771177"/>
            <a:ext cx="10039443" cy="901334"/>
            <a:chOff x="2711250" y="939800"/>
            <a:chExt cx="8941488" cy="1160611"/>
          </a:xfrm>
        </p:grpSpPr>
        <p:sp>
          <p:nvSpPr>
            <p:cNvPr id="69" name="Rectangle 68"/>
            <p:cNvSpPr/>
            <p:nvPr/>
          </p:nvSpPr>
          <p:spPr>
            <a:xfrm>
              <a:off x="2711250" y="939800"/>
              <a:ext cx="8941488" cy="1160611"/>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Box 69"/>
            <p:cNvSpPr txBox="1"/>
            <p:nvPr/>
          </p:nvSpPr>
          <p:spPr>
            <a:xfrm>
              <a:off x="3854356" y="1040807"/>
              <a:ext cx="7113073" cy="871884"/>
            </a:xfrm>
            <a:prstGeom prst="rect">
              <a:avLst/>
            </a:prstGeom>
            <a:noFill/>
          </p:spPr>
          <p:txBody>
            <a:bodyPr wrap="square" rtlCol="0">
              <a:spAutoFit/>
            </a:bodyPr>
            <a:lstStyle/>
            <a:p>
              <a:r>
                <a:rPr lang="en-US" sz="2000" b="1" dirty="0">
                  <a:solidFill>
                    <a:srgbClr val="29ABE2"/>
                  </a:solidFill>
                </a:rPr>
                <a:t>Within the wholesale electricity markets: </a:t>
              </a:r>
            </a:p>
            <a:p>
              <a:r>
                <a:rPr lang="en-US" dirty="0"/>
                <a:t>Integrated market platform based on an enhanced EUPHEMIA market model</a:t>
              </a:r>
            </a:p>
          </p:txBody>
        </p:sp>
      </p:grpSp>
      <p:grpSp>
        <p:nvGrpSpPr>
          <p:cNvPr id="71" name="Group 70"/>
          <p:cNvGrpSpPr>
            <a:grpSpLocks/>
          </p:cNvGrpSpPr>
          <p:nvPr/>
        </p:nvGrpSpPr>
        <p:grpSpPr>
          <a:xfrm>
            <a:off x="1059439" y="5810406"/>
            <a:ext cx="1737360" cy="1123794"/>
            <a:chOff x="1401552" y="1035282"/>
            <a:chExt cx="2442505" cy="1553180"/>
          </a:xfrm>
          <a:solidFill>
            <a:srgbClr val="29ABE2"/>
          </a:solidFill>
        </p:grpSpPr>
        <p:sp>
          <p:nvSpPr>
            <p:cNvPr id="72" name="Parallelogram 71"/>
            <p:cNvSpPr/>
            <p:nvPr/>
          </p:nvSpPr>
          <p:spPr>
            <a:xfrm>
              <a:off x="1401552" y="1035282"/>
              <a:ext cx="2442505" cy="1553180"/>
            </a:xfrm>
            <a:prstGeom prst="parallelogram">
              <a:avLst>
                <a:gd name="adj" fmla="val 68072"/>
              </a:avLst>
            </a:prstGeom>
            <a:grpFill/>
            <a:ln>
              <a:noFill/>
            </a:ln>
            <a:effectLst>
              <a:outerShdw blurRad="76200" dist="76200" algn="t" rotWithShape="0">
                <a:prstClr val="black">
                  <a:alpha val="40000"/>
                </a:prstClr>
              </a:outerShdw>
            </a:effectLst>
            <a:scene3d>
              <a:camera prst="orthographicFront"/>
              <a:lightRig rig="threePt" dir="t"/>
            </a:scene3d>
            <a:sp3d>
              <a:bevelT w="31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73" name="TextBox 72"/>
            <p:cNvSpPr txBox="1"/>
            <p:nvPr/>
          </p:nvSpPr>
          <p:spPr>
            <a:xfrm>
              <a:off x="2135525" y="1157824"/>
              <a:ext cx="749300" cy="1403734"/>
            </a:xfrm>
            <a:prstGeom prst="rect">
              <a:avLst/>
            </a:prstGeom>
            <a:noFill/>
          </p:spPr>
          <p:txBody>
            <a:bodyPr wrap="square" rtlCol="0">
              <a:spAutoFit/>
            </a:bodyPr>
            <a:lstStyle/>
            <a:p>
              <a:r>
                <a:rPr lang="en-US" sz="6000" b="1" dirty="0">
                  <a:solidFill>
                    <a:prstClr val="white"/>
                  </a:solidFill>
                </a:rPr>
                <a:t>5</a:t>
              </a:r>
            </a:p>
          </p:txBody>
        </p:sp>
      </p:grpSp>
      <p:grpSp>
        <p:nvGrpSpPr>
          <p:cNvPr id="74" name="Group 73"/>
          <p:cNvGrpSpPr>
            <a:grpSpLocks/>
          </p:cNvGrpSpPr>
          <p:nvPr/>
        </p:nvGrpSpPr>
        <p:grpSpPr>
          <a:xfrm>
            <a:off x="806904" y="4790744"/>
            <a:ext cx="1737360" cy="1123793"/>
            <a:chOff x="1496148" y="940686"/>
            <a:chExt cx="2442505" cy="1553180"/>
          </a:xfrm>
          <a:solidFill>
            <a:srgbClr val="29ABE2"/>
          </a:solidFill>
        </p:grpSpPr>
        <p:sp>
          <p:nvSpPr>
            <p:cNvPr id="75" name="Parallelogram 74"/>
            <p:cNvSpPr/>
            <p:nvPr/>
          </p:nvSpPr>
          <p:spPr>
            <a:xfrm>
              <a:off x="1496148" y="940686"/>
              <a:ext cx="2442505" cy="1553180"/>
            </a:xfrm>
            <a:prstGeom prst="parallelogram">
              <a:avLst>
                <a:gd name="adj" fmla="val 68072"/>
              </a:avLst>
            </a:prstGeom>
            <a:grpFill/>
            <a:ln>
              <a:noFill/>
            </a:ln>
            <a:effectLst>
              <a:outerShdw blurRad="76200" dist="76200" algn="t" rotWithShape="0">
                <a:prstClr val="black">
                  <a:alpha val="40000"/>
                </a:prstClr>
              </a:outerShdw>
            </a:effectLst>
            <a:scene3d>
              <a:camera prst="orthographicFront"/>
              <a:lightRig rig="threePt" dir="t"/>
            </a:scene3d>
            <a:sp3d>
              <a:bevelT w="31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76" name="TextBox 75"/>
            <p:cNvSpPr txBox="1"/>
            <p:nvPr/>
          </p:nvSpPr>
          <p:spPr>
            <a:xfrm>
              <a:off x="2202511" y="1030278"/>
              <a:ext cx="749300" cy="1403734"/>
            </a:xfrm>
            <a:prstGeom prst="rect">
              <a:avLst/>
            </a:prstGeom>
            <a:noFill/>
          </p:spPr>
          <p:txBody>
            <a:bodyPr wrap="square" rtlCol="0">
              <a:spAutoFit/>
            </a:bodyPr>
            <a:lstStyle/>
            <a:p>
              <a:r>
                <a:rPr lang="en-US" sz="6000" b="1" dirty="0">
                  <a:solidFill>
                    <a:prstClr val="white"/>
                  </a:solidFill>
                </a:rPr>
                <a:t>4</a:t>
              </a:r>
            </a:p>
          </p:txBody>
        </p:sp>
      </p:grpSp>
      <p:grpSp>
        <p:nvGrpSpPr>
          <p:cNvPr id="77" name="Group 76"/>
          <p:cNvGrpSpPr>
            <a:grpSpLocks/>
          </p:cNvGrpSpPr>
          <p:nvPr/>
        </p:nvGrpSpPr>
        <p:grpSpPr>
          <a:xfrm>
            <a:off x="554369" y="3752589"/>
            <a:ext cx="1737360" cy="1123794"/>
            <a:chOff x="1543446" y="893388"/>
            <a:chExt cx="2442505" cy="1553180"/>
          </a:xfrm>
          <a:solidFill>
            <a:srgbClr val="29ABE2"/>
          </a:solidFill>
        </p:grpSpPr>
        <p:sp>
          <p:nvSpPr>
            <p:cNvPr id="78" name="Parallelogram 77"/>
            <p:cNvSpPr/>
            <p:nvPr/>
          </p:nvSpPr>
          <p:spPr>
            <a:xfrm>
              <a:off x="1543446" y="893388"/>
              <a:ext cx="2442505" cy="1553180"/>
            </a:xfrm>
            <a:prstGeom prst="parallelogram">
              <a:avLst>
                <a:gd name="adj" fmla="val 68072"/>
              </a:avLst>
            </a:prstGeom>
            <a:grpFill/>
            <a:ln>
              <a:noFill/>
            </a:ln>
            <a:effectLst>
              <a:outerShdw blurRad="76200" dist="76200" algn="t" rotWithShape="0">
                <a:prstClr val="black">
                  <a:alpha val="40000"/>
                </a:prstClr>
              </a:outerShdw>
            </a:effectLst>
            <a:scene3d>
              <a:camera prst="orthographicFront"/>
              <a:lightRig rig="threePt" dir="t"/>
            </a:scene3d>
            <a:sp3d>
              <a:bevelT w="31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79" name="TextBox 78"/>
            <p:cNvSpPr txBox="1"/>
            <p:nvPr/>
          </p:nvSpPr>
          <p:spPr>
            <a:xfrm>
              <a:off x="2288159" y="993169"/>
              <a:ext cx="749300" cy="1403734"/>
            </a:xfrm>
            <a:prstGeom prst="rect">
              <a:avLst/>
            </a:prstGeom>
            <a:noFill/>
          </p:spPr>
          <p:txBody>
            <a:bodyPr wrap="square" rtlCol="0">
              <a:spAutoFit/>
            </a:bodyPr>
            <a:lstStyle/>
            <a:p>
              <a:r>
                <a:rPr lang="en-US" sz="6000" b="1" dirty="0" smtClean="0">
                  <a:solidFill>
                    <a:prstClr val="white"/>
                  </a:solidFill>
                </a:rPr>
                <a:t>3</a:t>
              </a:r>
              <a:endParaRPr lang="en-US" sz="6000" b="1" dirty="0">
                <a:solidFill>
                  <a:prstClr val="white"/>
                </a:solidFill>
              </a:endParaRPr>
            </a:p>
          </p:txBody>
        </p:sp>
      </p:grpSp>
      <p:grpSp>
        <p:nvGrpSpPr>
          <p:cNvPr id="80" name="Group 79"/>
          <p:cNvGrpSpPr>
            <a:grpSpLocks/>
          </p:cNvGrpSpPr>
          <p:nvPr/>
        </p:nvGrpSpPr>
        <p:grpSpPr>
          <a:xfrm>
            <a:off x="280682" y="2732938"/>
            <a:ext cx="1737360" cy="1123794"/>
            <a:chOff x="1685340" y="751494"/>
            <a:chExt cx="2442505" cy="1553180"/>
          </a:xfrm>
          <a:solidFill>
            <a:srgbClr val="29ABE2"/>
          </a:solidFill>
        </p:grpSpPr>
        <p:sp>
          <p:nvSpPr>
            <p:cNvPr id="81" name="Parallelogram 80"/>
            <p:cNvSpPr/>
            <p:nvPr/>
          </p:nvSpPr>
          <p:spPr>
            <a:xfrm>
              <a:off x="1685340" y="751494"/>
              <a:ext cx="2442505" cy="1553180"/>
            </a:xfrm>
            <a:prstGeom prst="parallelogram">
              <a:avLst>
                <a:gd name="adj" fmla="val 68072"/>
              </a:avLst>
            </a:prstGeom>
            <a:grpFill/>
            <a:ln>
              <a:noFill/>
            </a:ln>
            <a:effectLst>
              <a:outerShdw blurRad="76200" dist="76200" algn="t" rotWithShape="0">
                <a:prstClr val="black">
                  <a:alpha val="40000"/>
                </a:prstClr>
              </a:outerShdw>
            </a:effectLst>
            <a:scene3d>
              <a:camera prst="orthographicFront"/>
              <a:lightRig rig="threePt" dir="t"/>
            </a:scene3d>
            <a:sp3d>
              <a:bevelT w="31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82" name="TextBox 81"/>
            <p:cNvSpPr txBox="1"/>
            <p:nvPr/>
          </p:nvSpPr>
          <p:spPr>
            <a:xfrm>
              <a:off x="2382499" y="844828"/>
              <a:ext cx="749300" cy="1403733"/>
            </a:xfrm>
            <a:prstGeom prst="rect">
              <a:avLst/>
            </a:prstGeom>
            <a:noFill/>
          </p:spPr>
          <p:txBody>
            <a:bodyPr wrap="square" rtlCol="0">
              <a:spAutoFit/>
            </a:bodyPr>
            <a:lstStyle/>
            <a:p>
              <a:r>
                <a:rPr lang="en-US" sz="6000" b="1" dirty="0">
                  <a:solidFill>
                    <a:prstClr val="white"/>
                  </a:solidFill>
                </a:rPr>
                <a:t>2</a:t>
              </a:r>
            </a:p>
          </p:txBody>
        </p:sp>
      </p:grpSp>
      <p:grpSp>
        <p:nvGrpSpPr>
          <p:cNvPr id="83" name="Group 82"/>
          <p:cNvGrpSpPr>
            <a:grpSpLocks/>
          </p:cNvGrpSpPr>
          <p:nvPr/>
        </p:nvGrpSpPr>
        <p:grpSpPr>
          <a:xfrm>
            <a:off x="0" y="1711152"/>
            <a:ext cx="1737360" cy="1123793"/>
            <a:chOff x="1827234" y="609600"/>
            <a:chExt cx="2442505" cy="1553180"/>
          </a:xfrm>
          <a:solidFill>
            <a:srgbClr val="29ABE2"/>
          </a:solidFill>
        </p:grpSpPr>
        <p:sp>
          <p:nvSpPr>
            <p:cNvPr id="84" name="Parallelogram 83"/>
            <p:cNvSpPr/>
            <p:nvPr/>
          </p:nvSpPr>
          <p:spPr>
            <a:xfrm>
              <a:off x="1827234" y="609600"/>
              <a:ext cx="2442505" cy="1553180"/>
            </a:xfrm>
            <a:prstGeom prst="parallelogram">
              <a:avLst>
                <a:gd name="adj" fmla="val 68072"/>
              </a:avLst>
            </a:prstGeom>
            <a:grpFill/>
            <a:ln>
              <a:noFill/>
            </a:ln>
            <a:effectLst>
              <a:outerShdw blurRad="76200" dist="76200" algn="t" rotWithShape="0">
                <a:prstClr val="black">
                  <a:alpha val="40000"/>
                </a:prstClr>
              </a:outerShdw>
            </a:effectLst>
            <a:scene3d>
              <a:camera prst="orthographicFront"/>
              <a:lightRig rig="threePt" dir="t"/>
            </a:scene3d>
            <a:sp3d>
              <a:bevelT w="317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85" name="TextBox 84"/>
            <p:cNvSpPr txBox="1"/>
            <p:nvPr/>
          </p:nvSpPr>
          <p:spPr>
            <a:xfrm>
              <a:off x="2642499" y="628026"/>
              <a:ext cx="749300" cy="1403735"/>
            </a:xfrm>
            <a:prstGeom prst="rect">
              <a:avLst/>
            </a:prstGeom>
            <a:noFill/>
          </p:spPr>
          <p:txBody>
            <a:bodyPr wrap="square" rtlCol="0">
              <a:spAutoFit/>
            </a:bodyPr>
            <a:lstStyle/>
            <a:p>
              <a:r>
                <a:rPr lang="en-US" sz="6000" b="1" dirty="0">
                  <a:solidFill>
                    <a:prstClr val="white"/>
                  </a:solidFill>
                </a:rPr>
                <a:t>1</a:t>
              </a:r>
            </a:p>
          </p:txBody>
        </p:sp>
      </p:grpSp>
      <p:pic>
        <p:nvPicPr>
          <p:cNvPr id="86"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566" y="-32787"/>
            <a:ext cx="3558224" cy="1881360"/>
          </a:xfrm>
          <a:prstGeom prst="rect">
            <a:avLst/>
          </a:prstGeom>
        </p:spPr>
      </p:pic>
      <p:sp>
        <p:nvSpPr>
          <p:cNvPr id="3" name="TextBox 2"/>
          <p:cNvSpPr txBox="1"/>
          <p:nvPr/>
        </p:nvSpPr>
        <p:spPr>
          <a:xfrm>
            <a:off x="265988" y="1173687"/>
            <a:ext cx="8433527" cy="553998"/>
          </a:xfrm>
          <a:prstGeom prst="rect">
            <a:avLst/>
          </a:prstGeom>
          <a:noFill/>
        </p:spPr>
        <p:txBody>
          <a:bodyPr wrap="none" rtlCol="0">
            <a:spAutoFit/>
          </a:bodyPr>
          <a:lstStyle/>
          <a:p>
            <a:r>
              <a:rPr lang="en-US" sz="3000" dirty="0"/>
              <a:t>FLEXITRANSTORE Project aims to </a:t>
            </a:r>
            <a:r>
              <a:rPr lang="en-US" sz="3000" b="1" dirty="0">
                <a:solidFill>
                  <a:srgbClr val="29ABE2"/>
                </a:solidFill>
              </a:rPr>
              <a:t>increase Flexibility</a:t>
            </a:r>
            <a:r>
              <a:rPr lang="en-US" sz="3000" dirty="0"/>
              <a:t>:</a:t>
            </a:r>
          </a:p>
        </p:txBody>
      </p:sp>
      <p:sp>
        <p:nvSpPr>
          <p:cNvPr id="18" name="Title 1"/>
          <p:cNvSpPr>
            <a:spLocks noGrp="1"/>
          </p:cNvSpPr>
          <p:nvPr>
            <p:ph type="title"/>
          </p:nvPr>
        </p:nvSpPr>
        <p:spPr>
          <a:xfrm>
            <a:off x="1986744" y="114869"/>
            <a:ext cx="9775123" cy="1325563"/>
          </a:xfrm>
        </p:spPr>
        <p:txBody>
          <a:bodyPr>
            <a:normAutofit/>
          </a:bodyPr>
          <a:lstStyle/>
          <a:p>
            <a:pPr>
              <a:defRPr/>
            </a:pPr>
            <a:r>
              <a:rPr lang="en-US" sz="5400" b="1" dirty="0" smtClean="0">
                <a:solidFill>
                  <a:srgbClr val="29ABE2"/>
                </a:solidFill>
              </a:rPr>
              <a:t>Specific Objectives</a:t>
            </a:r>
            <a:endParaRPr lang="en-US" sz="5400" b="1" dirty="0">
              <a:solidFill>
                <a:srgbClr val="29ABE2"/>
              </a:solidFill>
            </a:endParaRPr>
          </a:p>
        </p:txBody>
      </p:sp>
    </p:spTree>
    <p:extLst>
      <p:ext uri="{BB962C8B-B14F-4D97-AF65-F5344CB8AC3E}">
        <p14:creationId xmlns:p14="http://schemas.microsoft.com/office/powerpoint/2010/main" val="3528655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0-#ppt_w/2"/>
                                          </p:val>
                                        </p:tav>
                                        <p:tav tm="100000">
                                          <p:val>
                                            <p:strVal val="#ppt_x"/>
                                          </p:val>
                                        </p:tav>
                                      </p:tavLst>
                                    </p:anim>
                                    <p:anim calcmode="lin" valueType="num">
                                      <p:cBhvr additive="base">
                                        <p:cTn id="2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0-#ppt_w/2"/>
                                          </p:val>
                                        </p:tav>
                                        <p:tav tm="100000">
                                          <p:val>
                                            <p:strVal val="#ppt_x"/>
                                          </p:val>
                                        </p:tav>
                                      </p:tavLst>
                                    </p:anim>
                                    <p:anim calcmode="lin" valueType="num">
                                      <p:cBhvr additive="base">
                                        <p:cTn id="28" dur="500" fill="hold"/>
                                        <p:tgtEl>
                                          <p:spTgt spid="7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0-#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500" fill="hold"/>
                                        <p:tgtEl>
                                          <p:spTgt spid="74"/>
                                        </p:tgtEl>
                                        <p:attrNameLst>
                                          <p:attrName>ppt_x</p:attrName>
                                        </p:attrNameLst>
                                      </p:cBhvr>
                                      <p:tavLst>
                                        <p:tav tm="0">
                                          <p:val>
                                            <p:strVal val="0-#ppt_w/2"/>
                                          </p:val>
                                        </p:tav>
                                        <p:tav tm="100000">
                                          <p:val>
                                            <p:strVal val="#ppt_x"/>
                                          </p:val>
                                        </p:tav>
                                      </p:tavLst>
                                    </p:anim>
                                    <p:anim calcmode="lin" valueType="num">
                                      <p:cBhvr additive="base">
                                        <p:cTn id="38" dur="500" fill="hold"/>
                                        <p:tgtEl>
                                          <p:spTgt spid="7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0-#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0-#ppt_w/2"/>
                                          </p:val>
                                        </p:tav>
                                        <p:tav tm="100000">
                                          <p:val>
                                            <p:strVal val="#ppt_x"/>
                                          </p:val>
                                        </p:tav>
                                      </p:tavLst>
                                    </p:anim>
                                    <p:anim calcmode="lin" valueType="num">
                                      <p:cBhvr additive="base">
                                        <p:cTn id="48" dur="500" fill="hold"/>
                                        <p:tgtEl>
                                          <p:spTgt spid="7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0-#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59515" y="144972"/>
            <a:ext cx="10515600" cy="1325563"/>
          </a:xfrm>
        </p:spPr>
        <p:txBody>
          <a:bodyPr/>
          <a:lstStyle/>
          <a:p>
            <a:pPr eaLnBrk="1" hangingPunct="1">
              <a:defRPr/>
            </a:pPr>
            <a:r>
              <a:rPr lang="en-US" dirty="0" smtClean="0">
                <a:solidFill>
                  <a:srgbClr val="29ABE2"/>
                </a:solidFill>
              </a:rPr>
              <a:t>Technical Framework</a:t>
            </a:r>
            <a:endParaRPr lang="en-US" dirty="0">
              <a:solidFill>
                <a:srgbClr val="29ABE2"/>
              </a:solidFill>
            </a:endParaRPr>
          </a:p>
        </p:txBody>
      </p:sp>
      <p:sp>
        <p:nvSpPr>
          <p:cNvPr id="10" name="Rectangle 9"/>
          <p:cNvSpPr/>
          <p:nvPr/>
        </p:nvSpPr>
        <p:spPr>
          <a:xfrm>
            <a:off x="204716" y="1880317"/>
            <a:ext cx="11737075" cy="4431983"/>
          </a:xfrm>
          <a:prstGeom prst="rect">
            <a:avLst/>
          </a:prstGeom>
        </p:spPr>
        <p:txBody>
          <a:bodyPr wrap="square">
            <a:spAutoFit/>
          </a:bodyPr>
          <a:lstStyle/>
          <a:p>
            <a:pPr lvl="0" algn="just"/>
            <a:r>
              <a:rPr lang="en-US" sz="3000" dirty="0">
                <a:solidFill>
                  <a:prstClr val="black"/>
                </a:solidFill>
              </a:rPr>
              <a:t>FLEXITRANSTORE Project </a:t>
            </a:r>
            <a:r>
              <a:rPr lang="en-US" sz="3000" dirty="0" smtClean="0">
                <a:solidFill>
                  <a:prstClr val="black"/>
                </a:solidFill>
              </a:rPr>
              <a:t>will implement technologies and novel concepts aiming to:</a:t>
            </a:r>
          </a:p>
          <a:p>
            <a:pPr lvl="0"/>
            <a:endParaRPr lang="en-US" sz="3000" dirty="0" smtClean="0">
              <a:solidFill>
                <a:prstClr val="black"/>
              </a:solidFill>
            </a:endParaRPr>
          </a:p>
          <a:p>
            <a:pPr marL="457200" lvl="0" indent="-457200" algn="just">
              <a:buFont typeface="Arial" panose="020B0604020202020204" pitchFamily="34" charset="0"/>
              <a:buChar char="•"/>
            </a:pPr>
            <a:r>
              <a:rPr lang="en-US" sz="2400" dirty="0" smtClean="0">
                <a:solidFill>
                  <a:prstClr val="black"/>
                </a:solidFill>
              </a:rPr>
              <a:t>Create </a:t>
            </a:r>
            <a:r>
              <a:rPr lang="en-US" sz="2400" dirty="0">
                <a:solidFill>
                  <a:prstClr val="black"/>
                </a:solidFill>
              </a:rPr>
              <a:t>a pan-European energy Market under a common framework free of national restrictions and legislative barriers imposed by individual nations</a:t>
            </a:r>
            <a:r>
              <a:rPr lang="en-US" sz="2400" dirty="0" smtClean="0">
                <a:solidFill>
                  <a:prstClr val="black"/>
                </a:solidFill>
              </a:rPr>
              <a:t>.</a:t>
            </a:r>
          </a:p>
          <a:p>
            <a:pPr marL="457200" lvl="0" indent="-457200" algn="just">
              <a:buFont typeface="Arial" panose="020B0604020202020204" pitchFamily="34" charset="0"/>
              <a:buChar char="•"/>
            </a:pPr>
            <a:endParaRPr lang="en-US" sz="2400" dirty="0" smtClean="0">
              <a:solidFill>
                <a:prstClr val="black"/>
              </a:solidFill>
            </a:endParaRPr>
          </a:p>
          <a:p>
            <a:pPr marL="457200" lvl="0" indent="-457200" algn="just">
              <a:buFont typeface="Arial" panose="020B0604020202020204" pitchFamily="34" charset="0"/>
              <a:buChar char="•"/>
            </a:pPr>
            <a:r>
              <a:rPr lang="en-US" sz="2400" dirty="0">
                <a:solidFill>
                  <a:prstClr val="black"/>
                </a:solidFill>
              </a:rPr>
              <a:t>I</a:t>
            </a:r>
            <a:r>
              <a:rPr lang="en-US" sz="2400" dirty="0" smtClean="0">
                <a:solidFill>
                  <a:prstClr val="black"/>
                </a:solidFill>
              </a:rPr>
              <a:t>ntegrate </a:t>
            </a:r>
            <a:r>
              <a:rPr lang="en-US" sz="2400" dirty="0">
                <a:solidFill>
                  <a:prstClr val="black"/>
                </a:solidFill>
              </a:rPr>
              <a:t>the South Eastern European energy markets, where market coupling activities are progressing slowly. </a:t>
            </a:r>
            <a:endParaRPr lang="en-US" sz="2400" dirty="0" smtClean="0">
              <a:solidFill>
                <a:prstClr val="black"/>
              </a:solidFill>
            </a:endParaRPr>
          </a:p>
          <a:p>
            <a:pPr marL="457200" lvl="0" indent="-457200" algn="just">
              <a:buFont typeface="Arial" panose="020B0604020202020204" pitchFamily="34" charset="0"/>
              <a:buChar char="•"/>
            </a:pPr>
            <a:endParaRPr lang="en-US" sz="2400" dirty="0" smtClean="0">
              <a:solidFill>
                <a:prstClr val="black"/>
              </a:solidFill>
            </a:endParaRPr>
          </a:p>
          <a:p>
            <a:pPr marL="457200" indent="-457200" algn="just">
              <a:buFont typeface="Arial" panose="020B0604020202020204" pitchFamily="34" charset="0"/>
              <a:buChar char="•"/>
            </a:pPr>
            <a:r>
              <a:rPr lang="en-US" sz="2400" dirty="0" smtClean="0">
                <a:solidFill>
                  <a:prstClr val="black"/>
                </a:solidFill>
              </a:rPr>
              <a:t>“Touch</a:t>
            </a:r>
            <a:r>
              <a:rPr lang="en-US" sz="2400" dirty="0">
                <a:solidFill>
                  <a:prstClr val="black"/>
                </a:solidFill>
              </a:rPr>
              <a:t>” different grid flexibility resources: improved operations, grid modernization, demand response, fast ramping supply, energy storage</a:t>
            </a:r>
            <a:r>
              <a:rPr lang="en-US" sz="2400" dirty="0" smtClean="0">
                <a:solidFill>
                  <a:prstClr val="black"/>
                </a:solidFill>
              </a:rPr>
              <a:t>.</a:t>
            </a:r>
            <a:endParaRPr lang="en-US" sz="3000"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6" y="0"/>
            <a:ext cx="2438400" cy="1950720"/>
          </a:xfrm>
          <a:prstGeom prst="rect">
            <a:avLst/>
          </a:prstGeom>
        </p:spPr>
      </p:pic>
    </p:spTree>
    <p:extLst>
      <p:ext uri="{BB962C8B-B14F-4D97-AF65-F5344CB8AC3E}">
        <p14:creationId xmlns:p14="http://schemas.microsoft.com/office/powerpoint/2010/main" val="217627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9" y="0"/>
            <a:ext cx="1235203" cy="1773478"/>
          </a:xfrm>
          <a:prstGeom prst="rect">
            <a:avLst/>
          </a:prstGeom>
        </p:spPr>
      </p:pic>
      <p:sp>
        <p:nvSpPr>
          <p:cNvPr id="60417" name="Title 2"/>
          <p:cNvSpPr>
            <a:spLocks noGrp="1"/>
          </p:cNvSpPr>
          <p:nvPr>
            <p:ph type="title"/>
          </p:nvPr>
        </p:nvSpPr>
        <p:spPr>
          <a:xfrm>
            <a:off x="1501658" y="113845"/>
            <a:ext cx="10515600" cy="1325563"/>
          </a:xfrm>
        </p:spPr>
        <p:txBody>
          <a:bodyPr>
            <a:normAutofit/>
          </a:bodyPr>
          <a:lstStyle/>
          <a:p>
            <a:pPr>
              <a:defRPr/>
            </a:pPr>
            <a:r>
              <a:rPr lang="en-JM" dirty="0">
                <a:solidFill>
                  <a:srgbClr val="29ABE2"/>
                </a:solidFill>
              </a:rPr>
              <a:t>Demonstrators</a:t>
            </a:r>
          </a:p>
        </p:txBody>
      </p:sp>
      <p:sp>
        <p:nvSpPr>
          <p:cNvPr id="4" name="Rectangle 3"/>
          <p:cNvSpPr/>
          <p:nvPr/>
        </p:nvSpPr>
        <p:spPr>
          <a:xfrm>
            <a:off x="250369" y="1489890"/>
            <a:ext cx="11620502" cy="1477328"/>
          </a:xfrm>
          <a:prstGeom prst="rect">
            <a:avLst/>
          </a:prstGeom>
        </p:spPr>
        <p:txBody>
          <a:bodyPr wrap="square">
            <a:spAutoFit/>
          </a:bodyPr>
          <a:lstStyle/>
          <a:p>
            <a:pPr algn="just"/>
            <a:r>
              <a:rPr lang="en-US" sz="3000" dirty="0" smtClean="0"/>
              <a:t>FLEXITRANSTORE will create </a:t>
            </a:r>
            <a:r>
              <a:rPr lang="en-US" sz="3000" dirty="0" smtClean="0">
                <a:solidFill>
                  <a:srgbClr val="29ABE2"/>
                </a:solidFill>
              </a:rPr>
              <a:t>8 demonstrations</a:t>
            </a:r>
            <a:r>
              <a:rPr lang="en-US" sz="3000" dirty="0" smtClean="0">
                <a:solidFill>
                  <a:srgbClr val="2BB673"/>
                </a:solidFill>
              </a:rPr>
              <a:t> </a:t>
            </a:r>
            <a:r>
              <a:rPr lang="en-US" sz="3000" dirty="0" smtClean="0"/>
              <a:t>in </a:t>
            </a:r>
            <a:r>
              <a:rPr lang="en-US" sz="3000" dirty="0" smtClean="0">
                <a:solidFill>
                  <a:srgbClr val="29ABE2"/>
                </a:solidFill>
              </a:rPr>
              <a:t>6 countries</a:t>
            </a:r>
            <a:r>
              <a:rPr lang="en-US" sz="3000" dirty="0" smtClean="0"/>
              <a:t>. </a:t>
            </a:r>
          </a:p>
          <a:p>
            <a:pPr algn="just"/>
            <a:r>
              <a:rPr lang="en-US" sz="3000" dirty="0" smtClean="0"/>
              <a:t>The demonstrators are divided into </a:t>
            </a:r>
            <a:r>
              <a:rPr lang="en-US" sz="3000" dirty="0" smtClean="0">
                <a:solidFill>
                  <a:srgbClr val="29ABE2"/>
                </a:solidFill>
              </a:rPr>
              <a:t>three layers</a:t>
            </a:r>
            <a:r>
              <a:rPr lang="en-US" sz="3000" dirty="0" smtClean="0"/>
              <a:t>, according to their application point across the energy value chain.</a:t>
            </a:r>
            <a:endParaRPr lang="en-US" sz="3000" dirty="0"/>
          </a:p>
        </p:txBody>
      </p:sp>
      <p:sp>
        <p:nvSpPr>
          <p:cNvPr id="5" name="TextBox 4"/>
          <p:cNvSpPr txBox="1"/>
          <p:nvPr/>
        </p:nvSpPr>
        <p:spPr>
          <a:xfrm>
            <a:off x="250369" y="3815493"/>
            <a:ext cx="6885217"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a:solidFill>
                  <a:srgbClr val="29ABE2"/>
                </a:solidFill>
              </a:rPr>
              <a:t>Layer 1:</a:t>
            </a:r>
            <a:r>
              <a:rPr lang="en-US" sz="2400" dirty="0">
                <a:solidFill>
                  <a:srgbClr val="29ABE2"/>
                </a:solidFill>
              </a:rPr>
              <a:t> </a:t>
            </a:r>
            <a:r>
              <a:rPr lang="en-US" sz="2400" dirty="0"/>
              <a:t>Flexibility at transmission connection points: Production and </a:t>
            </a:r>
            <a:r>
              <a:rPr lang="en-US" sz="2400" dirty="0" smtClean="0"/>
              <a:t>demand.</a:t>
            </a:r>
            <a:endParaRPr lang="en-US" sz="2400" dirty="0"/>
          </a:p>
          <a:p>
            <a:pPr marL="285750" indent="-285750" algn="just">
              <a:buFont typeface="Arial" panose="020B0604020202020204" pitchFamily="34" charset="0"/>
              <a:buChar char="•"/>
            </a:pPr>
            <a:r>
              <a:rPr lang="en-US" sz="2400" b="1" dirty="0">
                <a:solidFill>
                  <a:srgbClr val="29ABE2"/>
                </a:solidFill>
              </a:rPr>
              <a:t>Layer 2:</a:t>
            </a:r>
            <a:r>
              <a:rPr lang="en-US" sz="2400" dirty="0">
                <a:solidFill>
                  <a:srgbClr val="29ABE2"/>
                </a:solidFill>
              </a:rPr>
              <a:t> </a:t>
            </a:r>
            <a:r>
              <a:rPr lang="en-US" sz="2400" dirty="0"/>
              <a:t>Increasing cross border capacity and clean energy </a:t>
            </a:r>
            <a:r>
              <a:rPr lang="en-US" sz="2400" dirty="0" smtClean="0"/>
              <a:t>flows.</a:t>
            </a:r>
            <a:endParaRPr lang="en-US" sz="2400" dirty="0"/>
          </a:p>
          <a:p>
            <a:pPr marL="285750" indent="-285750" algn="just">
              <a:buFont typeface="Arial" panose="020B0604020202020204" pitchFamily="34" charset="0"/>
              <a:buChar char="•"/>
            </a:pPr>
            <a:r>
              <a:rPr lang="en-US" sz="2400" b="1" dirty="0">
                <a:solidFill>
                  <a:srgbClr val="29ABE2"/>
                </a:solidFill>
              </a:rPr>
              <a:t>Layer 3:</a:t>
            </a:r>
            <a:r>
              <a:rPr lang="en-US" sz="2400" dirty="0">
                <a:solidFill>
                  <a:srgbClr val="29ABE2"/>
                </a:solidFill>
              </a:rPr>
              <a:t> </a:t>
            </a:r>
            <a:r>
              <a:rPr lang="en-US" sz="2400" dirty="0"/>
              <a:t>Flexibility entering the </a:t>
            </a:r>
            <a:r>
              <a:rPr lang="en-US" sz="2400" dirty="0" smtClean="0"/>
              <a:t>market.</a:t>
            </a:r>
            <a:endParaRPr lang="en-US" sz="24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61" t="6563"/>
          <a:stretch/>
        </p:blipFill>
        <p:spPr>
          <a:xfrm>
            <a:off x="8079475" y="2920621"/>
            <a:ext cx="4112526" cy="3937379"/>
          </a:xfrm>
          <a:prstGeom prst="rect">
            <a:avLst/>
          </a:prstGeom>
        </p:spPr>
      </p:pic>
    </p:spTree>
    <p:extLst>
      <p:ext uri="{BB962C8B-B14F-4D97-AF65-F5344CB8AC3E}">
        <p14:creationId xmlns:p14="http://schemas.microsoft.com/office/powerpoint/2010/main" val="325825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390" y="1624042"/>
            <a:ext cx="10646227" cy="4893647"/>
          </a:xfrm>
          <a:prstGeom prst="rect">
            <a:avLst/>
          </a:prstGeom>
        </p:spPr>
        <p:txBody>
          <a:bodyPr wrap="square">
            <a:spAutoFit/>
          </a:bodyPr>
          <a:lstStyle/>
          <a:p>
            <a:pPr marL="457200" indent="-457200" algn="just">
              <a:buFont typeface="+mj-lt"/>
              <a:buAutoNum type="arabicPeriod"/>
            </a:pPr>
            <a:r>
              <a:rPr lang="en-US" sz="2400" b="1" dirty="0">
                <a:solidFill>
                  <a:srgbClr val="29ABE2"/>
                </a:solidFill>
              </a:rPr>
              <a:t>Active Substation Controller with storage integration at the TSO/DSO interface </a:t>
            </a:r>
            <a:r>
              <a:rPr lang="en-US" sz="2400" dirty="0"/>
              <a:t>(site: Cyprus)</a:t>
            </a:r>
          </a:p>
          <a:p>
            <a:pPr marL="457200" indent="-457200" algn="just">
              <a:buFont typeface="+mj-lt"/>
              <a:buAutoNum type="arabicPeriod"/>
            </a:pPr>
            <a:r>
              <a:rPr lang="en-US" sz="2400" b="1" dirty="0">
                <a:solidFill>
                  <a:srgbClr val="29ABE2"/>
                </a:solidFill>
              </a:rPr>
              <a:t>Active Substation Controller with storage integration at the Wind Park Plant Substation</a:t>
            </a:r>
            <a:r>
              <a:rPr lang="en-US" sz="2400" dirty="0">
                <a:solidFill>
                  <a:srgbClr val="29ABE2"/>
                </a:solidFill>
              </a:rPr>
              <a:t> </a:t>
            </a:r>
            <a:r>
              <a:rPr lang="en-US" sz="2400" dirty="0"/>
              <a:t>(site: Northern Greece)</a:t>
            </a:r>
          </a:p>
          <a:p>
            <a:pPr marL="457200" indent="-457200" algn="just">
              <a:buFont typeface="+mj-lt"/>
              <a:buAutoNum type="arabicPeriod"/>
            </a:pPr>
            <a:r>
              <a:rPr lang="en-US" sz="2400" b="1" dirty="0">
                <a:solidFill>
                  <a:srgbClr val="29ABE2"/>
                </a:solidFill>
              </a:rPr>
              <a:t>Dynamic Line Rating </a:t>
            </a:r>
            <a:r>
              <a:rPr lang="en-US" sz="2400" dirty="0"/>
              <a:t>technology (sites: Slovenia, North Eastern Bulgaria)</a:t>
            </a:r>
          </a:p>
          <a:p>
            <a:pPr marL="457200" indent="-457200" algn="just">
              <a:buFont typeface="+mj-lt"/>
              <a:buAutoNum type="arabicPeriod"/>
            </a:pPr>
            <a:r>
              <a:rPr lang="en-US" sz="2400" b="1" dirty="0">
                <a:solidFill>
                  <a:srgbClr val="29ABE2"/>
                </a:solidFill>
              </a:rPr>
              <a:t>Power Flow Control devices </a:t>
            </a:r>
            <a:r>
              <a:rPr lang="en-US" sz="2400" dirty="0"/>
              <a:t>– Power Line Guardian (sites: Southern Bulgaria, Southern Greece)</a:t>
            </a:r>
          </a:p>
          <a:p>
            <a:pPr marL="457200" indent="-457200" algn="just">
              <a:buFont typeface="+mj-lt"/>
              <a:buAutoNum type="arabicPeriod"/>
            </a:pPr>
            <a:r>
              <a:rPr lang="en-US" sz="2400" b="1" dirty="0">
                <a:solidFill>
                  <a:srgbClr val="29ABE2"/>
                </a:solidFill>
              </a:rPr>
              <a:t>Wholesale market </a:t>
            </a:r>
            <a:r>
              <a:rPr lang="en-US" sz="2400" dirty="0"/>
              <a:t>demonstration and clearing (sites: Bulgaria, Cyprus)</a:t>
            </a:r>
          </a:p>
          <a:p>
            <a:pPr marL="457200" indent="-457200" algn="just">
              <a:buFont typeface="+mj-lt"/>
              <a:buAutoNum type="arabicPeriod"/>
            </a:pPr>
            <a:r>
              <a:rPr lang="en-US" sz="2400" b="1" dirty="0">
                <a:solidFill>
                  <a:srgbClr val="29ABE2"/>
                </a:solidFill>
              </a:rPr>
              <a:t>Active Substation Controller in Hardware In the Loop </a:t>
            </a:r>
            <a:r>
              <a:rPr lang="en-US" sz="2400" dirty="0"/>
              <a:t>(HIL) demonstration (site: Virtual lab in Spain)</a:t>
            </a:r>
          </a:p>
          <a:p>
            <a:pPr marL="457200" indent="-457200" algn="just">
              <a:buFont typeface="+mj-lt"/>
              <a:buAutoNum type="arabicPeriod"/>
            </a:pPr>
            <a:r>
              <a:rPr lang="en-US" sz="2400" b="1" dirty="0">
                <a:solidFill>
                  <a:srgbClr val="29ABE2"/>
                </a:solidFill>
              </a:rPr>
              <a:t>Plant Integrated Battery Energy Storage System in GT generator </a:t>
            </a:r>
            <a:r>
              <a:rPr lang="en-US" sz="2400" dirty="0"/>
              <a:t>(site: Belgium)</a:t>
            </a:r>
          </a:p>
          <a:p>
            <a:pPr marL="457200" indent="-457200" algn="just">
              <a:buFont typeface="+mj-lt"/>
              <a:buAutoNum type="arabicPeriod"/>
            </a:pPr>
            <a:r>
              <a:rPr lang="en-US" sz="2400" b="1" dirty="0">
                <a:solidFill>
                  <a:srgbClr val="29ABE2"/>
                </a:solidFill>
              </a:rPr>
              <a:t>Robust Conventional Generation plant through Power System Stabilizer </a:t>
            </a:r>
            <a:r>
              <a:rPr lang="en-US" sz="2400" dirty="0"/>
              <a:t>(site: Belgium)</a:t>
            </a:r>
          </a:p>
        </p:txBody>
      </p:sp>
      <p:sp>
        <p:nvSpPr>
          <p:cNvPr id="5" name="Title 2"/>
          <p:cNvSpPr>
            <a:spLocks noGrp="1"/>
          </p:cNvSpPr>
          <p:nvPr>
            <p:ph type="title"/>
          </p:nvPr>
        </p:nvSpPr>
        <p:spPr>
          <a:xfrm>
            <a:off x="1497668" y="117696"/>
            <a:ext cx="10515600" cy="1325563"/>
          </a:xfrm>
        </p:spPr>
        <p:txBody>
          <a:bodyPr>
            <a:normAutofit/>
          </a:bodyPr>
          <a:lstStyle/>
          <a:p>
            <a:pPr>
              <a:defRPr/>
            </a:pPr>
            <a:r>
              <a:rPr lang="en-JM" dirty="0">
                <a:solidFill>
                  <a:srgbClr val="29ABE2"/>
                </a:solidFill>
              </a:rPr>
              <a:t>Demonstrators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9" y="0"/>
            <a:ext cx="1235203" cy="1773478"/>
          </a:xfrm>
          <a:prstGeom prst="rect">
            <a:avLst/>
          </a:prstGeom>
        </p:spPr>
      </p:pic>
    </p:spTree>
    <p:extLst>
      <p:ext uri="{BB962C8B-B14F-4D97-AF65-F5344CB8AC3E}">
        <p14:creationId xmlns:p14="http://schemas.microsoft.com/office/powerpoint/2010/main" val="90191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99262" y="112543"/>
            <a:ext cx="10515600" cy="1325563"/>
          </a:xfrm>
        </p:spPr>
        <p:txBody>
          <a:bodyPr>
            <a:normAutofit/>
          </a:bodyPr>
          <a:lstStyle/>
          <a:p>
            <a:pPr>
              <a:defRPr/>
            </a:pPr>
            <a:r>
              <a:rPr lang="en-JM" dirty="0" smtClean="0">
                <a:solidFill>
                  <a:srgbClr val="29ABE2"/>
                </a:solidFill>
              </a:rPr>
              <a:t>Demonstrators – Layer Division </a:t>
            </a:r>
            <a:endParaRPr lang="en-JM" dirty="0">
              <a:solidFill>
                <a:srgbClr val="29ABE2"/>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08" t="9116" r="906" b="1824"/>
          <a:stretch/>
        </p:blipFill>
        <p:spPr>
          <a:xfrm>
            <a:off x="653143" y="1910438"/>
            <a:ext cx="10923814" cy="39841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9" y="0"/>
            <a:ext cx="1235203" cy="1773478"/>
          </a:xfrm>
          <a:prstGeom prst="rect">
            <a:avLst/>
          </a:prstGeom>
        </p:spPr>
      </p:pic>
    </p:spTree>
    <p:extLst>
      <p:ext uri="{BB962C8B-B14F-4D97-AF65-F5344CB8AC3E}">
        <p14:creationId xmlns:p14="http://schemas.microsoft.com/office/powerpoint/2010/main" val="2281254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902</Words>
  <Application>Microsoft Office PowerPoint</Application>
  <PresentationFormat>Widescreen</PresentationFormat>
  <Paragraphs>110</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Office Theme</vt:lpstr>
      <vt:lpstr>PowerPoint Presentation</vt:lpstr>
      <vt:lpstr>PowerPoint Presentation</vt:lpstr>
      <vt:lpstr>About FLEXITRANSTORE</vt:lpstr>
      <vt:lpstr>Objectives</vt:lpstr>
      <vt:lpstr>Specific Objectives</vt:lpstr>
      <vt:lpstr>Technical Framework</vt:lpstr>
      <vt:lpstr>Demonstrators</vt:lpstr>
      <vt:lpstr>Demonstrators</vt:lpstr>
      <vt:lpstr>Demonstrators – Layer Division </vt:lpstr>
      <vt:lpstr>Conceptual Workflow</vt:lpstr>
      <vt:lpstr>PowerPoint Presentation</vt:lpstr>
      <vt:lpstr>PowerPoint Presentation</vt:lpstr>
      <vt:lpstr>PowerPoint Presentation</vt:lpstr>
      <vt:lpstr>Impact</vt:lpstr>
      <vt:lpstr>Exploitable Results</vt:lpstr>
      <vt:lpstr>PowerPoint Presentation</vt:lpstr>
      <vt:lpstr>Join us …</vt:lpstr>
      <vt:lpstr>Thank you very much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 boult</dc:creator>
  <cp:lastModifiedBy>Dimitar Zarchev</cp:lastModifiedBy>
  <cp:revision>176</cp:revision>
  <dcterms:created xsi:type="dcterms:W3CDTF">2016-02-04T07:34:14Z</dcterms:created>
  <dcterms:modified xsi:type="dcterms:W3CDTF">2021-02-10T15:07:45Z</dcterms:modified>
</cp:coreProperties>
</file>