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4" r:id="rId4"/>
    <p:sldId id="257" r:id="rId5"/>
    <p:sldId id="259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62" r:id="rId2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8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5DE57-8867-4781-9960-07C291F9156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726F6-1E25-488B-8C41-4F30DF6C643B}">
      <dgm:prSet phldrT="[Text]" custT="1"/>
      <dgm:spPr/>
      <dgm:t>
        <a:bodyPr/>
        <a:lstStyle/>
        <a:p>
          <a:pPr algn="l"/>
          <a:r>
            <a:rPr lang="en-US" sz="1600" dirty="0" smtClean="0"/>
            <a:t>	The biggest EU Research and Innovation </a:t>
          </a:r>
          <a:r>
            <a:rPr lang="en-US" sz="1600" dirty="0" err="1" smtClean="0"/>
            <a:t>programme</a:t>
          </a:r>
          <a:r>
            <a:rPr lang="en-US" sz="1600" dirty="0" smtClean="0"/>
            <a:t> ever </a:t>
          </a:r>
          <a:endParaRPr lang="en-US" sz="1600" dirty="0"/>
        </a:p>
      </dgm:t>
    </dgm:pt>
    <dgm:pt modelId="{E840A1F9-27CB-4E93-BF45-B77C28EAA699}" type="parTrans" cxnId="{6904AEA9-372E-4EFA-AEC5-80F48F893E69}">
      <dgm:prSet/>
      <dgm:spPr/>
      <dgm:t>
        <a:bodyPr/>
        <a:lstStyle/>
        <a:p>
          <a:endParaRPr lang="en-US"/>
        </a:p>
      </dgm:t>
    </dgm:pt>
    <dgm:pt modelId="{FC88F596-B556-487D-83DC-3AB4FBD8F84F}" type="sibTrans" cxnId="{6904AEA9-372E-4EFA-AEC5-80F48F893E69}">
      <dgm:prSet/>
      <dgm:spPr/>
      <dgm:t>
        <a:bodyPr/>
        <a:lstStyle/>
        <a:p>
          <a:endParaRPr lang="en-US"/>
        </a:p>
      </dgm:t>
    </dgm:pt>
    <dgm:pt modelId="{BC4649C4-AED2-4C3F-A7FA-556B59943E8A}">
      <dgm:prSet custT="1"/>
      <dgm:spPr/>
      <dgm:t>
        <a:bodyPr/>
        <a:lstStyle/>
        <a:p>
          <a:pPr algn="l"/>
          <a:r>
            <a:rPr lang="en-US" sz="1600" dirty="0" smtClean="0"/>
            <a:t>	€80 billion of funding available over 7 years (2014 to 2020) </a:t>
          </a:r>
          <a:endParaRPr lang="en-US" sz="1600" dirty="0"/>
        </a:p>
      </dgm:t>
    </dgm:pt>
    <dgm:pt modelId="{8C67B8A4-5B4D-48BD-AEAA-ECE7EB68B61C}" type="parTrans" cxnId="{CB49D0CD-FE56-4FA5-B4BE-BFFEEBF923A3}">
      <dgm:prSet/>
      <dgm:spPr/>
      <dgm:t>
        <a:bodyPr/>
        <a:lstStyle/>
        <a:p>
          <a:endParaRPr lang="en-US"/>
        </a:p>
      </dgm:t>
    </dgm:pt>
    <dgm:pt modelId="{DC686697-5582-448C-B4B5-44BF135A7E66}" type="sibTrans" cxnId="{CB49D0CD-FE56-4FA5-B4BE-BFFEEBF923A3}">
      <dgm:prSet/>
      <dgm:spPr/>
      <dgm:t>
        <a:bodyPr/>
        <a:lstStyle/>
        <a:p>
          <a:endParaRPr lang="en-US"/>
        </a:p>
      </dgm:t>
    </dgm:pt>
    <dgm:pt modelId="{575A2FF5-F214-4027-A549-9AE1F2B14D30}">
      <dgm:prSet custT="1"/>
      <dgm:spPr/>
      <dgm:t>
        <a:bodyPr/>
        <a:lstStyle/>
        <a:p>
          <a:pPr algn="l"/>
          <a:r>
            <a:rPr lang="en-US" sz="1600" dirty="0" smtClean="0"/>
            <a:t>	More breakthroughs, discoveries and world-firsts by taking great ideas from the lab to the 	market</a:t>
          </a:r>
          <a:endParaRPr lang="bg-BG" sz="1600" dirty="0"/>
        </a:p>
      </dgm:t>
    </dgm:pt>
    <dgm:pt modelId="{139B0EBD-7086-40C7-A0BB-9B5C0CEA891A}" type="parTrans" cxnId="{32A374D9-63F3-45FF-84E7-8FFA571DCA41}">
      <dgm:prSet/>
      <dgm:spPr/>
      <dgm:t>
        <a:bodyPr/>
        <a:lstStyle/>
        <a:p>
          <a:endParaRPr lang="en-US"/>
        </a:p>
      </dgm:t>
    </dgm:pt>
    <dgm:pt modelId="{15258B50-978B-45C5-9034-5C0A7B96B7EA}" type="sibTrans" cxnId="{32A374D9-63F3-45FF-84E7-8FFA571DCA41}">
      <dgm:prSet/>
      <dgm:spPr/>
      <dgm:t>
        <a:bodyPr/>
        <a:lstStyle/>
        <a:p>
          <a:endParaRPr lang="en-US"/>
        </a:p>
      </dgm:t>
    </dgm:pt>
    <dgm:pt modelId="{670F36BD-1B01-4732-AA3B-DCBB95DB33F1}" type="pres">
      <dgm:prSet presAssocID="{82E5DE57-8867-4781-9960-07C291F915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4381D-D537-4AFC-BE0E-822BF188AAF2}" type="pres">
      <dgm:prSet presAssocID="{7B6726F6-1E25-488B-8C41-4F30DF6C643B}" presName="circle1" presStyleLbl="node1" presStyleIdx="0" presStyleCnt="3"/>
      <dgm:spPr/>
      <dgm:t>
        <a:bodyPr/>
        <a:lstStyle/>
        <a:p>
          <a:endParaRPr lang="en-US"/>
        </a:p>
      </dgm:t>
    </dgm:pt>
    <dgm:pt modelId="{7FEB0699-F251-4112-8F99-E6368D3118F1}" type="pres">
      <dgm:prSet presAssocID="{7B6726F6-1E25-488B-8C41-4F30DF6C643B}" presName="space" presStyleCnt="0"/>
      <dgm:spPr/>
    </dgm:pt>
    <dgm:pt modelId="{119038CB-2763-4D00-9D0C-6BB1D4784029}" type="pres">
      <dgm:prSet presAssocID="{7B6726F6-1E25-488B-8C41-4F30DF6C643B}" presName="rect1" presStyleLbl="alignAcc1" presStyleIdx="0" presStyleCnt="3"/>
      <dgm:spPr/>
      <dgm:t>
        <a:bodyPr/>
        <a:lstStyle/>
        <a:p>
          <a:endParaRPr lang="en-US"/>
        </a:p>
      </dgm:t>
    </dgm:pt>
    <dgm:pt modelId="{6EC431D7-D251-4AF5-9660-9B14D9747106}" type="pres">
      <dgm:prSet presAssocID="{BC4649C4-AED2-4C3F-A7FA-556B59943E8A}" presName="vertSpace2" presStyleLbl="node1" presStyleIdx="0" presStyleCnt="3"/>
      <dgm:spPr/>
    </dgm:pt>
    <dgm:pt modelId="{B507887F-46D1-4A8E-8112-B8CB2EC633E9}" type="pres">
      <dgm:prSet presAssocID="{BC4649C4-AED2-4C3F-A7FA-556B59943E8A}" presName="circle2" presStyleLbl="node1" presStyleIdx="1" presStyleCnt="3"/>
      <dgm:spPr/>
    </dgm:pt>
    <dgm:pt modelId="{2FB8E21C-FBD6-4172-90FE-A5F5C2833244}" type="pres">
      <dgm:prSet presAssocID="{BC4649C4-AED2-4C3F-A7FA-556B59943E8A}" presName="rect2" presStyleLbl="alignAcc1" presStyleIdx="1" presStyleCnt="3"/>
      <dgm:spPr/>
      <dgm:t>
        <a:bodyPr/>
        <a:lstStyle/>
        <a:p>
          <a:endParaRPr lang="en-US"/>
        </a:p>
      </dgm:t>
    </dgm:pt>
    <dgm:pt modelId="{8B403B5E-FE5D-499C-9BA6-45A0A10DFB93}" type="pres">
      <dgm:prSet presAssocID="{575A2FF5-F214-4027-A549-9AE1F2B14D30}" presName="vertSpace3" presStyleLbl="node1" presStyleIdx="1" presStyleCnt="3"/>
      <dgm:spPr/>
    </dgm:pt>
    <dgm:pt modelId="{C4B08617-79A1-40E5-B867-6AA8376DF5BB}" type="pres">
      <dgm:prSet presAssocID="{575A2FF5-F214-4027-A549-9AE1F2B14D30}" presName="circle3" presStyleLbl="node1" presStyleIdx="2" presStyleCnt="3"/>
      <dgm:spPr/>
    </dgm:pt>
    <dgm:pt modelId="{36BC7A04-D31C-42E8-894A-9294C90C84F5}" type="pres">
      <dgm:prSet presAssocID="{575A2FF5-F214-4027-A549-9AE1F2B14D30}" presName="rect3" presStyleLbl="alignAcc1" presStyleIdx="2" presStyleCnt="3"/>
      <dgm:spPr/>
      <dgm:t>
        <a:bodyPr/>
        <a:lstStyle/>
        <a:p>
          <a:endParaRPr lang="en-US"/>
        </a:p>
      </dgm:t>
    </dgm:pt>
    <dgm:pt modelId="{91AFDC3A-A3DB-481D-8738-0D0C6536ED06}" type="pres">
      <dgm:prSet presAssocID="{7B6726F6-1E25-488B-8C41-4F30DF6C643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62055-9994-4924-8D74-CC612A03A76E}" type="pres">
      <dgm:prSet presAssocID="{BC4649C4-AED2-4C3F-A7FA-556B59943E8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8397-F65A-48D1-9ECA-460B10F27162}" type="pres">
      <dgm:prSet presAssocID="{575A2FF5-F214-4027-A549-9AE1F2B14D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D31B-796F-46ED-92D9-68AE4C6DA2CF}" type="presOf" srcId="{575A2FF5-F214-4027-A549-9AE1F2B14D30}" destId="{36BC7A04-D31C-42E8-894A-9294C90C84F5}" srcOrd="0" destOrd="0" presId="urn:microsoft.com/office/officeart/2005/8/layout/target3"/>
    <dgm:cxn modelId="{3F0E1431-5E43-498D-804C-CAE8D4D56756}" type="presOf" srcId="{7B6726F6-1E25-488B-8C41-4F30DF6C643B}" destId="{91AFDC3A-A3DB-481D-8738-0D0C6536ED06}" srcOrd="1" destOrd="0" presId="urn:microsoft.com/office/officeart/2005/8/layout/target3"/>
    <dgm:cxn modelId="{6904AEA9-372E-4EFA-AEC5-80F48F893E69}" srcId="{82E5DE57-8867-4781-9960-07C291F9156A}" destId="{7B6726F6-1E25-488B-8C41-4F30DF6C643B}" srcOrd="0" destOrd="0" parTransId="{E840A1F9-27CB-4E93-BF45-B77C28EAA699}" sibTransId="{FC88F596-B556-487D-83DC-3AB4FBD8F84F}"/>
    <dgm:cxn modelId="{09C29182-9E1B-4E5C-87BF-0DE8A943ABBB}" type="presOf" srcId="{575A2FF5-F214-4027-A549-9AE1F2B14D30}" destId="{4C2E8397-F65A-48D1-9ECA-460B10F27162}" srcOrd="1" destOrd="0" presId="urn:microsoft.com/office/officeart/2005/8/layout/target3"/>
    <dgm:cxn modelId="{E4F804B6-ED70-42B9-9488-A4D11204F737}" type="presOf" srcId="{7B6726F6-1E25-488B-8C41-4F30DF6C643B}" destId="{119038CB-2763-4D00-9D0C-6BB1D4784029}" srcOrd="0" destOrd="0" presId="urn:microsoft.com/office/officeart/2005/8/layout/target3"/>
    <dgm:cxn modelId="{32A374D9-63F3-45FF-84E7-8FFA571DCA41}" srcId="{82E5DE57-8867-4781-9960-07C291F9156A}" destId="{575A2FF5-F214-4027-A549-9AE1F2B14D30}" srcOrd="2" destOrd="0" parTransId="{139B0EBD-7086-40C7-A0BB-9B5C0CEA891A}" sibTransId="{15258B50-978B-45C5-9034-5C0A7B96B7EA}"/>
    <dgm:cxn modelId="{576DE69A-184D-4EA8-B858-2098BE606A59}" type="presOf" srcId="{BC4649C4-AED2-4C3F-A7FA-556B59943E8A}" destId="{1FC62055-9994-4924-8D74-CC612A03A76E}" srcOrd="1" destOrd="0" presId="urn:microsoft.com/office/officeart/2005/8/layout/target3"/>
    <dgm:cxn modelId="{CB49D0CD-FE56-4FA5-B4BE-BFFEEBF923A3}" srcId="{82E5DE57-8867-4781-9960-07C291F9156A}" destId="{BC4649C4-AED2-4C3F-A7FA-556B59943E8A}" srcOrd="1" destOrd="0" parTransId="{8C67B8A4-5B4D-48BD-AEAA-ECE7EB68B61C}" sibTransId="{DC686697-5582-448C-B4B5-44BF135A7E66}"/>
    <dgm:cxn modelId="{D26A4D84-1413-4329-9D6D-6A8F84B79522}" type="presOf" srcId="{82E5DE57-8867-4781-9960-07C291F9156A}" destId="{670F36BD-1B01-4732-AA3B-DCBB95DB33F1}" srcOrd="0" destOrd="0" presId="urn:microsoft.com/office/officeart/2005/8/layout/target3"/>
    <dgm:cxn modelId="{276ADEA2-0221-4CDF-9ED2-93757CFC0448}" type="presOf" srcId="{BC4649C4-AED2-4C3F-A7FA-556B59943E8A}" destId="{2FB8E21C-FBD6-4172-90FE-A5F5C2833244}" srcOrd="0" destOrd="0" presId="urn:microsoft.com/office/officeart/2005/8/layout/target3"/>
    <dgm:cxn modelId="{92DDBBCC-3265-4AF2-A2AF-1BA952F2C3D0}" type="presParOf" srcId="{670F36BD-1B01-4732-AA3B-DCBB95DB33F1}" destId="{1D14381D-D537-4AFC-BE0E-822BF188AAF2}" srcOrd="0" destOrd="0" presId="urn:microsoft.com/office/officeart/2005/8/layout/target3"/>
    <dgm:cxn modelId="{1EC822F5-4607-4E7C-BF59-FFCFFC49EFFC}" type="presParOf" srcId="{670F36BD-1B01-4732-AA3B-DCBB95DB33F1}" destId="{7FEB0699-F251-4112-8F99-E6368D3118F1}" srcOrd="1" destOrd="0" presId="urn:microsoft.com/office/officeart/2005/8/layout/target3"/>
    <dgm:cxn modelId="{1FF60E6D-2104-4CA4-AB43-E643D54D59BB}" type="presParOf" srcId="{670F36BD-1B01-4732-AA3B-DCBB95DB33F1}" destId="{119038CB-2763-4D00-9D0C-6BB1D4784029}" srcOrd="2" destOrd="0" presId="urn:microsoft.com/office/officeart/2005/8/layout/target3"/>
    <dgm:cxn modelId="{BE0357A0-A6AC-441A-9B47-A617006E1B46}" type="presParOf" srcId="{670F36BD-1B01-4732-AA3B-DCBB95DB33F1}" destId="{6EC431D7-D251-4AF5-9660-9B14D9747106}" srcOrd="3" destOrd="0" presId="urn:microsoft.com/office/officeart/2005/8/layout/target3"/>
    <dgm:cxn modelId="{89FF6F73-FCB7-4BA5-B65E-C9B484EF2005}" type="presParOf" srcId="{670F36BD-1B01-4732-AA3B-DCBB95DB33F1}" destId="{B507887F-46D1-4A8E-8112-B8CB2EC633E9}" srcOrd="4" destOrd="0" presId="urn:microsoft.com/office/officeart/2005/8/layout/target3"/>
    <dgm:cxn modelId="{C88EBD1C-2F44-41FF-8109-59A6F1D7A7FD}" type="presParOf" srcId="{670F36BD-1B01-4732-AA3B-DCBB95DB33F1}" destId="{2FB8E21C-FBD6-4172-90FE-A5F5C2833244}" srcOrd="5" destOrd="0" presId="urn:microsoft.com/office/officeart/2005/8/layout/target3"/>
    <dgm:cxn modelId="{43E20798-6719-47FA-A8C1-D63D31639A5C}" type="presParOf" srcId="{670F36BD-1B01-4732-AA3B-DCBB95DB33F1}" destId="{8B403B5E-FE5D-499C-9BA6-45A0A10DFB93}" srcOrd="6" destOrd="0" presId="urn:microsoft.com/office/officeart/2005/8/layout/target3"/>
    <dgm:cxn modelId="{A9AE2892-20C4-428D-8156-834876797198}" type="presParOf" srcId="{670F36BD-1B01-4732-AA3B-DCBB95DB33F1}" destId="{C4B08617-79A1-40E5-B867-6AA8376DF5BB}" srcOrd="7" destOrd="0" presId="urn:microsoft.com/office/officeart/2005/8/layout/target3"/>
    <dgm:cxn modelId="{3E8E7A23-985D-4393-B84C-4A2114AB7691}" type="presParOf" srcId="{670F36BD-1B01-4732-AA3B-DCBB95DB33F1}" destId="{36BC7A04-D31C-42E8-894A-9294C90C84F5}" srcOrd="8" destOrd="0" presId="urn:microsoft.com/office/officeart/2005/8/layout/target3"/>
    <dgm:cxn modelId="{21A75CF4-935C-4AA4-804F-290E5EF4BBF7}" type="presParOf" srcId="{670F36BD-1B01-4732-AA3B-DCBB95DB33F1}" destId="{91AFDC3A-A3DB-481D-8738-0D0C6536ED06}" srcOrd="9" destOrd="0" presId="urn:microsoft.com/office/officeart/2005/8/layout/target3"/>
    <dgm:cxn modelId="{EE1060DD-C9AE-4AD4-B3B0-AED24B7169F8}" type="presParOf" srcId="{670F36BD-1B01-4732-AA3B-DCBB95DB33F1}" destId="{1FC62055-9994-4924-8D74-CC612A03A76E}" srcOrd="10" destOrd="0" presId="urn:microsoft.com/office/officeart/2005/8/layout/target3"/>
    <dgm:cxn modelId="{5C79D8D9-DDA1-4D78-8C76-85932FEF544B}" type="presParOf" srcId="{670F36BD-1B01-4732-AA3B-DCBB95DB33F1}" destId="{4C2E8397-F65A-48D1-9ECA-460B10F2716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5DE57-8867-4781-9960-07C291F9156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726F6-1E25-488B-8C41-4F30DF6C643B}">
      <dgm:prSet phldrT="[Text]" custT="1"/>
      <dgm:spPr/>
      <dgm:t>
        <a:bodyPr/>
        <a:lstStyle/>
        <a:p>
          <a:pPr algn="l"/>
          <a:r>
            <a:rPr lang="en-US" sz="1600" dirty="0" smtClean="0"/>
            <a:t>	</a:t>
          </a:r>
          <a:r>
            <a:rPr lang="en-US" sz="2800" dirty="0" smtClean="0"/>
            <a:t>SDN MicroSENSE</a:t>
          </a:r>
          <a:endParaRPr lang="en-US" sz="1800" dirty="0"/>
        </a:p>
      </dgm:t>
    </dgm:pt>
    <dgm:pt modelId="{E840A1F9-27CB-4E93-BF45-B77C28EAA699}" type="parTrans" cxnId="{6904AEA9-372E-4EFA-AEC5-80F48F893E69}">
      <dgm:prSet/>
      <dgm:spPr/>
      <dgm:t>
        <a:bodyPr/>
        <a:lstStyle/>
        <a:p>
          <a:endParaRPr lang="en-US"/>
        </a:p>
      </dgm:t>
    </dgm:pt>
    <dgm:pt modelId="{FC88F596-B556-487D-83DC-3AB4FBD8F84F}" type="sibTrans" cxnId="{6904AEA9-372E-4EFA-AEC5-80F48F893E69}">
      <dgm:prSet/>
      <dgm:spPr/>
      <dgm:t>
        <a:bodyPr/>
        <a:lstStyle/>
        <a:p>
          <a:endParaRPr lang="en-US"/>
        </a:p>
      </dgm:t>
    </dgm:pt>
    <dgm:pt modelId="{BC4649C4-AED2-4C3F-A7FA-556B59943E8A}">
      <dgm:prSet custT="1"/>
      <dgm:spPr/>
      <dgm:t>
        <a:bodyPr/>
        <a:lstStyle/>
        <a:p>
          <a:pPr algn="l"/>
          <a:r>
            <a:rPr lang="en-US" sz="1600" dirty="0" smtClean="0"/>
            <a:t>	</a:t>
          </a:r>
          <a:r>
            <a:rPr lang="en-US" sz="2800" dirty="0" err="1" smtClean="0"/>
            <a:t>EnergyShield</a:t>
          </a:r>
          <a:endParaRPr lang="en-US" sz="1600" dirty="0"/>
        </a:p>
      </dgm:t>
    </dgm:pt>
    <dgm:pt modelId="{8C67B8A4-5B4D-48BD-AEAA-ECE7EB68B61C}" type="parTrans" cxnId="{CB49D0CD-FE56-4FA5-B4BE-BFFEEBF923A3}">
      <dgm:prSet/>
      <dgm:spPr/>
      <dgm:t>
        <a:bodyPr/>
        <a:lstStyle/>
        <a:p>
          <a:endParaRPr lang="en-US"/>
        </a:p>
      </dgm:t>
    </dgm:pt>
    <dgm:pt modelId="{DC686697-5582-448C-B4B5-44BF135A7E66}" type="sibTrans" cxnId="{CB49D0CD-FE56-4FA5-B4BE-BFFEEBF923A3}">
      <dgm:prSet/>
      <dgm:spPr/>
      <dgm:t>
        <a:bodyPr/>
        <a:lstStyle/>
        <a:p>
          <a:endParaRPr lang="en-US"/>
        </a:p>
      </dgm:t>
    </dgm:pt>
    <dgm:pt modelId="{575A2FF5-F214-4027-A549-9AE1F2B14D30}">
      <dgm:prSet custT="1"/>
      <dgm:spPr/>
      <dgm:t>
        <a:bodyPr/>
        <a:lstStyle/>
        <a:p>
          <a:pPr algn="l"/>
          <a:r>
            <a:rPr lang="en-US" sz="1600" dirty="0" smtClean="0"/>
            <a:t>	</a:t>
          </a:r>
          <a:r>
            <a:rPr lang="en-US" sz="2800" dirty="0" smtClean="0"/>
            <a:t>FORESIGHT</a:t>
          </a:r>
          <a:endParaRPr lang="bg-BG" sz="1600" dirty="0"/>
        </a:p>
      </dgm:t>
    </dgm:pt>
    <dgm:pt modelId="{139B0EBD-7086-40C7-A0BB-9B5C0CEA891A}" type="parTrans" cxnId="{32A374D9-63F3-45FF-84E7-8FFA571DCA41}">
      <dgm:prSet/>
      <dgm:spPr/>
      <dgm:t>
        <a:bodyPr/>
        <a:lstStyle/>
        <a:p>
          <a:endParaRPr lang="en-US"/>
        </a:p>
      </dgm:t>
    </dgm:pt>
    <dgm:pt modelId="{15258B50-978B-45C5-9034-5C0A7B96B7EA}" type="sibTrans" cxnId="{32A374D9-63F3-45FF-84E7-8FFA571DCA41}">
      <dgm:prSet/>
      <dgm:spPr/>
      <dgm:t>
        <a:bodyPr/>
        <a:lstStyle/>
        <a:p>
          <a:endParaRPr lang="en-US"/>
        </a:p>
      </dgm:t>
    </dgm:pt>
    <dgm:pt modelId="{670F36BD-1B01-4732-AA3B-DCBB95DB33F1}" type="pres">
      <dgm:prSet presAssocID="{82E5DE57-8867-4781-9960-07C291F915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4381D-D537-4AFC-BE0E-822BF188AAF2}" type="pres">
      <dgm:prSet presAssocID="{7B6726F6-1E25-488B-8C41-4F30DF6C643B}" presName="circle1" presStyleLbl="node1" presStyleIdx="0" presStyleCnt="3"/>
      <dgm:spPr/>
      <dgm:t>
        <a:bodyPr/>
        <a:lstStyle/>
        <a:p>
          <a:endParaRPr lang="en-US"/>
        </a:p>
      </dgm:t>
    </dgm:pt>
    <dgm:pt modelId="{7FEB0699-F251-4112-8F99-E6368D3118F1}" type="pres">
      <dgm:prSet presAssocID="{7B6726F6-1E25-488B-8C41-4F30DF6C643B}" presName="space" presStyleCnt="0"/>
      <dgm:spPr/>
    </dgm:pt>
    <dgm:pt modelId="{119038CB-2763-4D00-9D0C-6BB1D4784029}" type="pres">
      <dgm:prSet presAssocID="{7B6726F6-1E25-488B-8C41-4F30DF6C643B}" presName="rect1" presStyleLbl="alignAcc1" presStyleIdx="0" presStyleCnt="3"/>
      <dgm:spPr/>
      <dgm:t>
        <a:bodyPr/>
        <a:lstStyle/>
        <a:p>
          <a:endParaRPr lang="en-US"/>
        </a:p>
      </dgm:t>
    </dgm:pt>
    <dgm:pt modelId="{6EC431D7-D251-4AF5-9660-9B14D9747106}" type="pres">
      <dgm:prSet presAssocID="{BC4649C4-AED2-4C3F-A7FA-556B59943E8A}" presName="vertSpace2" presStyleLbl="node1" presStyleIdx="0" presStyleCnt="3"/>
      <dgm:spPr/>
    </dgm:pt>
    <dgm:pt modelId="{B507887F-46D1-4A8E-8112-B8CB2EC633E9}" type="pres">
      <dgm:prSet presAssocID="{BC4649C4-AED2-4C3F-A7FA-556B59943E8A}" presName="circle2" presStyleLbl="node1" presStyleIdx="1" presStyleCnt="3"/>
      <dgm:spPr/>
    </dgm:pt>
    <dgm:pt modelId="{2FB8E21C-FBD6-4172-90FE-A5F5C2833244}" type="pres">
      <dgm:prSet presAssocID="{BC4649C4-AED2-4C3F-A7FA-556B59943E8A}" presName="rect2" presStyleLbl="alignAcc1" presStyleIdx="1" presStyleCnt="3"/>
      <dgm:spPr/>
      <dgm:t>
        <a:bodyPr/>
        <a:lstStyle/>
        <a:p>
          <a:endParaRPr lang="en-US"/>
        </a:p>
      </dgm:t>
    </dgm:pt>
    <dgm:pt modelId="{8B403B5E-FE5D-499C-9BA6-45A0A10DFB93}" type="pres">
      <dgm:prSet presAssocID="{575A2FF5-F214-4027-A549-9AE1F2B14D30}" presName="vertSpace3" presStyleLbl="node1" presStyleIdx="1" presStyleCnt="3"/>
      <dgm:spPr/>
    </dgm:pt>
    <dgm:pt modelId="{C4B08617-79A1-40E5-B867-6AA8376DF5BB}" type="pres">
      <dgm:prSet presAssocID="{575A2FF5-F214-4027-A549-9AE1F2B14D30}" presName="circle3" presStyleLbl="node1" presStyleIdx="2" presStyleCnt="3"/>
      <dgm:spPr/>
    </dgm:pt>
    <dgm:pt modelId="{36BC7A04-D31C-42E8-894A-9294C90C84F5}" type="pres">
      <dgm:prSet presAssocID="{575A2FF5-F214-4027-A549-9AE1F2B14D30}" presName="rect3" presStyleLbl="alignAcc1" presStyleIdx="2" presStyleCnt="3"/>
      <dgm:spPr/>
      <dgm:t>
        <a:bodyPr/>
        <a:lstStyle/>
        <a:p>
          <a:endParaRPr lang="en-US"/>
        </a:p>
      </dgm:t>
    </dgm:pt>
    <dgm:pt modelId="{91AFDC3A-A3DB-481D-8738-0D0C6536ED06}" type="pres">
      <dgm:prSet presAssocID="{7B6726F6-1E25-488B-8C41-4F30DF6C643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62055-9994-4924-8D74-CC612A03A76E}" type="pres">
      <dgm:prSet presAssocID="{BC4649C4-AED2-4C3F-A7FA-556B59943E8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8397-F65A-48D1-9ECA-460B10F27162}" type="pres">
      <dgm:prSet presAssocID="{575A2FF5-F214-4027-A549-9AE1F2B14D3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D31B-796F-46ED-92D9-68AE4C6DA2CF}" type="presOf" srcId="{575A2FF5-F214-4027-A549-9AE1F2B14D30}" destId="{36BC7A04-D31C-42E8-894A-9294C90C84F5}" srcOrd="0" destOrd="0" presId="urn:microsoft.com/office/officeart/2005/8/layout/target3"/>
    <dgm:cxn modelId="{3F0E1431-5E43-498D-804C-CAE8D4D56756}" type="presOf" srcId="{7B6726F6-1E25-488B-8C41-4F30DF6C643B}" destId="{91AFDC3A-A3DB-481D-8738-0D0C6536ED06}" srcOrd="1" destOrd="0" presId="urn:microsoft.com/office/officeart/2005/8/layout/target3"/>
    <dgm:cxn modelId="{6904AEA9-372E-4EFA-AEC5-80F48F893E69}" srcId="{82E5DE57-8867-4781-9960-07C291F9156A}" destId="{7B6726F6-1E25-488B-8C41-4F30DF6C643B}" srcOrd="0" destOrd="0" parTransId="{E840A1F9-27CB-4E93-BF45-B77C28EAA699}" sibTransId="{FC88F596-B556-487D-83DC-3AB4FBD8F84F}"/>
    <dgm:cxn modelId="{09C29182-9E1B-4E5C-87BF-0DE8A943ABBB}" type="presOf" srcId="{575A2FF5-F214-4027-A549-9AE1F2B14D30}" destId="{4C2E8397-F65A-48D1-9ECA-460B10F27162}" srcOrd="1" destOrd="0" presId="urn:microsoft.com/office/officeart/2005/8/layout/target3"/>
    <dgm:cxn modelId="{E4F804B6-ED70-42B9-9488-A4D11204F737}" type="presOf" srcId="{7B6726F6-1E25-488B-8C41-4F30DF6C643B}" destId="{119038CB-2763-4D00-9D0C-6BB1D4784029}" srcOrd="0" destOrd="0" presId="urn:microsoft.com/office/officeart/2005/8/layout/target3"/>
    <dgm:cxn modelId="{32A374D9-63F3-45FF-84E7-8FFA571DCA41}" srcId="{82E5DE57-8867-4781-9960-07C291F9156A}" destId="{575A2FF5-F214-4027-A549-9AE1F2B14D30}" srcOrd="2" destOrd="0" parTransId="{139B0EBD-7086-40C7-A0BB-9B5C0CEA891A}" sibTransId="{15258B50-978B-45C5-9034-5C0A7B96B7EA}"/>
    <dgm:cxn modelId="{576DE69A-184D-4EA8-B858-2098BE606A59}" type="presOf" srcId="{BC4649C4-AED2-4C3F-A7FA-556B59943E8A}" destId="{1FC62055-9994-4924-8D74-CC612A03A76E}" srcOrd="1" destOrd="0" presId="urn:microsoft.com/office/officeart/2005/8/layout/target3"/>
    <dgm:cxn modelId="{CB49D0CD-FE56-4FA5-B4BE-BFFEEBF923A3}" srcId="{82E5DE57-8867-4781-9960-07C291F9156A}" destId="{BC4649C4-AED2-4C3F-A7FA-556B59943E8A}" srcOrd="1" destOrd="0" parTransId="{8C67B8A4-5B4D-48BD-AEAA-ECE7EB68B61C}" sibTransId="{DC686697-5582-448C-B4B5-44BF135A7E66}"/>
    <dgm:cxn modelId="{D26A4D84-1413-4329-9D6D-6A8F84B79522}" type="presOf" srcId="{82E5DE57-8867-4781-9960-07C291F9156A}" destId="{670F36BD-1B01-4732-AA3B-DCBB95DB33F1}" srcOrd="0" destOrd="0" presId="urn:microsoft.com/office/officeart/2005/8/layout/target3"/>
    <dgm:cxn modelId="{276ADEA2-0221-4CDF-9ED2-93757CFC0448}" type="presOf" srcId="{BC4649C4-AED2-4C3F-A7FA-556B59943E8A}" destId="{2FB8E21C-FBD6-4172-90FE-A5F5C2833244}" srcOrd="0" destOrd="0" presId="urn:microsoft.com/office/officeart/2005/8/layout/target3"/>
    <dgm:cxn modelId="{92DDBBCC-3265-4AF2-A2AF-1BA952F2C3D0}" type="presParOf" srcId="{670F36BD-1B01-4732-AA3B-DCBB95DB33F1}" destId="{1D14381D-D537-4AFC-BE0E-822BF188AAF2}" srcOrd="0" destOrd="0" presId="urn:microsoft.com/office/officeart/2005/8/layout/target3"/>
    <dgm:cxn modelId="{1EC822F5-4607-4E7C-BF59-FFCFFC49EFFC}" type="presParOf" srcId="{670F36BD-1B01-4732-AA3B-DCBB95DB33F1}" destId="{7FEB0699-F251-4112-8F99-E6368D3118F1}" srcOrd="1" destOrd="0" presId="urn:microsoft.com/office/officeart/2005/8/layout/target3"/>
    <dgm:cxn modelId="{1FF60E6D-2104-4CA4-AB43-E643D54D59BB}" type="presParOf" srcId="{670F36BD-1B01-4732-AA3B-DCBB95DB33F1}" destId="{119038CB-2763-4D00-9D0C-6BB1D4784029}" srcOrd="2" destOrd="0" presId="urn:microsoft.com/office/officeart/2005/8/layout/target3"/>
    <dgm:cxn modelId="{BE0357A0-A6AC-441A-9B47-A617006E1B46}" type="presParOf" srcId="{670F36BD-1B01-4732-AA3B-DCBB95DB33F1}" destId="{6EC431D7-D251-4AF5-9660-9B14D9747106}" srcOrd="3" destOrd="0" presId="urn:microsoft.com/office/officeart/2005/8/layout/target3"/>
    <dgm:cxn modelId="{89FF6F73-FCB7-4BA5-B65E-C9B484EF2005}" type="presParOf" srcId="{670F36BD-1B01-4732-AA3B-DCBB95DB33F1}" destId="{B507887F-46D1-4A8E-8112-B8CB2EC633E9}" srcOrd="4" destOrd="0" presId="urn:microsoft.com/office/officeart/2005/8/layout/target3"/>
    <dgm:cxn modelId="{C88EBD1C-2F44-41FF-8109-59A6F1D7A7FD}" type="presParOf" srcId="{670F36BD-1B01-4732-AA3B-DCBB95DB33F1}" destId="{2FB8E21C-FBD6-4172-90FE-A5F5C2833244}" srcOrd="5" destOrd="0" presId="urn:microsoft.com/office/officeart/2005/8/layout/target3"/>
    <dgm:cxn modelId="{43E20798-6719-47FA-A8C1-D63D31639A5C}" type="presParOf" srcId="{670F36BD-1B01-4732-AA3B-DCBB95DB33F1}" destId="{8B403B5E-FE5D-499C-9BA6-45A0A10DFB93}" srcOrd="6" destOrd="0" presId="urn:microsoft.com/office/officeart/2005/8/layout/target3"/>
    <dgm:cxn modelId="{A9AE2892-20C4-428D-8156-834876797198}" type="presParOf" srcId="{670F36BD-1B01-4732-AA3B-DCBB95DB33F1}" destId="{C4B08617-79A1-40E5-B867-6AA8376DF5BB}" srcOrd="7" destOrd="0" presId="urn:microsoft.com/office/officeart/2005/8/layout/target3"/>
    <dgm:cxn modelId="{3E8E7A23-985D-4393-B84C-4A2114AB7691}" type="presParOf" srcId="{670F36BD-1B01-4732-AA3B-DCBB95DB33F1}" destId="{36BC7A04-D31C-42E8-894A-9294C90C84F5}" srcOrd="8" destOrd="0" presId="urn:microsoft.com/office/officeart/2005/8/layout/target3"/>
    <dgm:cxn modelId="{21A75CF4-935C-4AA4-804F-290E5EF4BBF7}" type="presParOf" srcId="{670F36BD-1B01-4732-AA3B-DCBB95DB33F1}" destId="{91AFDC3A-A3DB-481D-8738-0D0C6536ED06}" srcOrd="9" destOrd="0" presId="urn:microsoft.com/office/officeart/2005/8/layout/target3"/>
    <dgm:cxn modelId="{EE1060DD-C9AE-4AD4-B3B0-AED24B7169F8}" type="presParOf" srcId="{670F36BD-1B01-4732-AA3B-DCBB95DB33F1}" destId="{1FC62055-9994-4924-8D74-CC612A03A76E}" srcOrd="10" destOrd="0" presId="urn:microsoft.com/office/officeart/2005/8/layout/target3"/>
    <dgm:cxn modelId="{5C79D8D9-DDA1-4D78-8C76-85932FEF544B}" type="presParOf" srcId="{670F36BD-1B01-4732-AA3B-DCBB95DB33F1}" destId="{4C2E8397-F65A-48D1-9ECA-460B10F2716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C5C55-DBE9-4A48-8032-8B626A4247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4F818-ADE1-4BF5-B122-1E3BCED7CC9D}">
      <dgm:prSet phldrT="[Text]"/>
      <dgm:spPr/>
      <dgm:t>
        <a:bodyPr/>
        <a:lstStyle/>
        <a:p>
          <a:r>
            <a:rPr lang="en-US" dirty="0" smtClean="0"/>
            <a:t>Objective 5</a:t>
          </a:r>
          <a:endParaRPr lang="en-US" dirty="0"/>
        </a:p>
      </dgm:t>
    </dgm:pt>
    <dgm:pt modelId="{1CA193DA-D7B0-4A2F-821B-B0CF4CE5B98F}" type="parTrans" cxnId="{B97C9B85-DBB6-4996-8A5B-AABB2AD94689}">
      <dgm:prSet/>
      <dgm:spPr/>
      <dgm:t>
        <a:bodyPr/>
        <a:lstStyle/>
        <a:p>
          <a:endParaRPr lang="en-US"/>
        </a:p>
      </dgm:t>
    </dgm:pt>
    <dgm:pt modelId="{E0EDEC9F-AE43-40A9-A9B1-6ACAADEC1C24}" type="sibTrans" cxnId="{B97C9B85-DBB6-4996-8A5B-AABB2AD94689}">
      <dgm:prSet/>
      <dgm:spPr/>
      <dgm:t>
        <a:bodyPr/>
        <a:lstStyle/>
        <a:p>
          <a:endParaRPr lang="en-US"/>
        </a:p>
      </dgm:t>
    </dgm:pt>
    <dgm:pt modelId="{7957456E-81DC-4A13-B24C-4CF8A94774B4}">
      <dgm:prSet phldrT="[Text]" custT="1"/>
      <dgm:spPr/>
      <dgm:t>
        <a:bodyPr/>
        <a:lstStyle/>
        <a:p>
          <a:r>
            <a:rPr lang="en-US" sz="1600" dirty="0" smtClean="0"/>
            <a:t>To provide a robust, distributed and effective IT cyber-</a:t>
          </a:r>
          <a:r>
            <a:rPr lang="en-US" sz="1600" dirty="0" err="1" smtClean="0"/>
            <a:t>defence</a:t>
          </a:r>
          <a:r>
            <a:rPr lang="en-US" sz="1600" dirty="0" smtClean="0"/>
            <a:t> system for large-scale EPES ecosystem</a:t>
          </a:r>
          <a:endParaRPr lang="en-US" sz="1600" dirty="0"/>
        </a:p>
      </dgm:t>
    </dgm:pt>
    <dgm:pt modelId="{45FB947A-00D7-4371-AAA9-A8AB9B08B52F}" type="parTrans" cxnId="{07D41C68-6E4E-4FF8-8B0B-7ADCCF17A891}">
      <dgm:prSet/>
      <dgm:spPr/>
      <dgm:t>
        <a:bodyPr/>
        <a:lstStyle/>
        <a:p>
          <a:endParaRPr lang="en-US"/>
        </a:p>
      </dgm:t>
    </dgm:pt>
    <dgm:pt modelId="{7F865C33-5543-4F7B-9162-C41FAC97B240}" type="sibTrans" cxnId="{07D41C68-6E4E-4FF8-8B0B-7ADCCF17A891}">
      <dgm:prSet/>
      <dgm:spPr/>
      <dgm:t>
        <a:bodyPr/>
        <a:lstStyle/>
        <a:p>
          <a:endParaRPr lang="en-US"/>
        </a:p>
      </dgm:t>
    </dgm:pt>
    <dgm:pt modelId="{98019D56-DB61-4874-A7AD-71E2F1D1F258}">
      <dgm:prSet phldrT="[Text]"/>
      <dgm:spPr/>
      <dgm:t>
        <a:bodyPr/>
        <a:lstStyle/>
        <a:p>
          <a:r>
            <a:rPr lang="en-US" dirty="0" smtClean="0"/>
            <a:t>Objective 6</a:t>
          </a:r>
          <a:endParaRPr lang="en-US" dirty="0"/>
        </a:p>
      </dgm:t>
    </dgm:pt>
    <dgm:pt modelId="{4BDB48F4-E382-4627-BF22-451546640C26}" type="parTrans" cxnId="{52F75975-A098-4796-8D25-D5E06A8D22DC}">
      <dgm:prSet/>
      <dgm:spPr/>
      <dgm:t>
        <a:bodyPr/>
        <a:lstStyle/>
        <a:p>
          <a:endParaRPr lang="en-US"/>
        </a:p>
      </dgm:t>
    </dgm:pt>
    <dgm:pt modelId="{0EF940B7-888E-48BE-B078-21E7F3300815}" type="sibTrans" cxnId="{52F75975-A098-4796-8D25-D5E06A8D22DC}">
      <dgm:prSet/>
      <dgm:spPr/>
      <dgm:t>
        <a:bodyPr/>
        <a:lstStyle/>
        <a:p>
          <a:endParaRPr lang="en-US"/>
        </a:p>
      </dgm:t>
    </dgm:pt>
    <dgm:pt modelId="{E3A38D2E-5A18-46F7-B5C2-D66DB2FF1557}">
      <dgm:prSet phldrT="[Text]" custT="1"/>
      <dgm:spPr/>
      <dgm:t>
        <a:bodyPr/>
        <a:lstStyle/>
        <a:p>
          <a:r>
            <a:rPr lang="en-US" sz="1500" dirty="0" smtClean="0"/>
            <a:t>To design and deploy an anonymous channel of EPES which will allow secure and privacy-preserving information sharing among energy operators and actors</a:t>
          </a:r>
          <a:endParaRPr lang="en-US" sz="1500" dirty="0"/>
        </a:p>
      </dgm:t>
    </dgm:pt>
    <dgm:pt modelId="{3E434541-868B-4E98-8C88-C68EF32FE639}" type="parTrans" cxnId="{65D54D7E-2248-47BA-AD46-89561B79F5E2}">
      <dgm:prSet/>
      <dgm:spPr/>
      <dgm:t>
        <a:bodyPr/>
        <a:lstStyle/>
        <a:p>
          <a:endParaRPr lang="en-US"/>
        </a:p>
      </dgm:t>
    </dgm:pt>
    <dgm:pt modelId="{70809F8F-CC05-4683-90C1-804FB12C61E3}" type="sibTrans" cxnId="{65D54D7E-2248-47BA-AD46-89561B79F5E2}">
      <dgm:prSet/>
      <dgm:spPr/>
      <dgm:t>
        <a:bodyPr/>
        <a:lstStyle/>
        <a:p>
          <a:endParaRPr lang="en-US"/>
        </a:p>
      </dgm:t>
    </dgm:pt>
    <dgm:pt modelId="{AB61BC5D-2EC1-4D02-98F3-39C81DAAC3E4}">
      <dgm:prSet phldrT="[Text]"/>
      <dgm:spPr/>
      <dgm:t>
        <a:bodyPr/>
        <a:lstStyle/>
        <a:p>
          <a:r>
            <a:rPr lang="en-US" dirty="0" smtClean="0"/>
            <a:t>Objective 7</a:t>
          </a:r>
          <a:endParaRPr lang="en-US" dirty="0"/>
        </a:p>
      </dgm:t>
    </dgm:pt>
    <dgm:pt modelId="{AABBB146-40E3-4268-9BBE-B8C56741A05F}" type="parTrans" cxnId="{903C5735-ED67-47C6-9BE2-98B411522D63}">
      <dgm:prSet/>
      <dgm:spPr/>
      <dgm:t>
        <a:bodyPr/>
        <a:lstStyle/>
        <a:p>
          <a:endParaRPr lang="en-US"/>
        </a:p>
      </dgm:t>
    </dgm:pt>
    <dgm:pt modelId="{FE0102FC-18AD-4351-B6DF-DD6ABC6ACC55}" type="sibTrans" cxnId="{903C5735-ED67-47C6-9BE2-98B411522D63}">
      <dgm:prSet/>
      <dgm:spPr/>
      <dgm:t>
        <a:bodyPr/>
        <a:lstStyle/>
        <a:p>
          <a:endParaRPr lang="en-US"/>
        </a:p>
      </dgm:t>
    </dgm:pt>
    <dgm:pt modelId="{C16C7049-5CC0-4E6F-B39E-343D703E83DA}">
      <dgm:prSet phldrT="[Text]" custT="1"/>
      <dgm:spPr/>
      <dgm:t>
        <a:bodyPr/>
        <a:lstStyle/>
        <a:p>
          <a:r>
            <a:rPr lang="en-US" sz="1600" dirty="0" smtClean="0"/>
            <a:t>To deliver a privacy-preserving framework for enhancing EPES against data breaches</a:t>
          </a:r>
          <a:endParaRPr lang="en-US" sz="1600" dirty="0"/>
        </a:p>
      </dgm:t>
    </dgm:pt>
    <dgm:pt modelId="{961010F2-64E3-46A4-9091-A4C3F722F92F}" type="parTrans" cxnId="{9D27D6C7-2E60-4175-BFBA-707E56ED2A6C}">
      <dgm:prSet/>
      <dgm:spPr/>
      <dgm:t>
        <a:bodyPr/>
        <a:lstStyle/>
        <a:p>
          <a:endParaRPr lang="en-US"/>
        </a:p>
      </dgm:t>
    </dgm:pt>
    <dgm:pt modelId="{28C939F7-EAB8-4A50-9CE6-84847C5F378A}" type="sibTrans" cxnId="{9D27D6C7-2E60-4175-BFBA-707E56ED2A6C}">
      <dgm:prSet/>
      <dgm:spPr/>
      <dgm:t>
        <a:bodyPr/>
        <a:lstStyle/>
        <a:p>
          <a:endParaRPr lang="en-US"/>
        </a:p>
      </dgm:t>
    </dgm:pt>
    <dgm:pt modelId="{E277F2E9-D656-4944-8A68-2D7CE6ED83BE}">
      <dgm:prSet phldrT="[Text]"/>
      <dgm:spPr/>
      <dgm:t>
        <a:bodyPr/>
        <a:lstStyle/>
        <a:p>
          <a:r>
            <a:rPr lang="en-US" dirty="0" smtClean="0"/>
            <a:t>Objective 8</a:t>
          </a:r>
          <a:endParaRPr lang="en-US" dirty="0"/>
        </a:p>
      </dgm:t>
    </dgm:pt>
    <dgm:pt modelId="{2F5FA610-41D4-4886-9968-10CF5076D889}" type="parTrans" cxnId="{D8D8961B-E797-4337-986C-250A8968726A}">
      <dgm:prSet/>
      <dgm:spPr/>
      <dgm:t>
        <a:bodyPr/>
        <a:lstStyle/>
        <a:p>
          <a:endParaRPr lang="en-US"/>
        </a:p>
      </dgm:t>
    </dgm:pt>
    <dgm:pt modelId="{F7D94BA8-8118-450D-8428-E58CCB2C0DC3}" type="sibTrans" cxnId="{D8D8961B-E797-4337-986C-250A8968726A}">
      <dgm:prSet/>
      <dgm:spPr/>
      <dgm:t>
        <a:bodyPr/>
        <a:lstStyle/>
        <a:p>
          <a:endParaRPr lang="en-US"/>
        </a:p>
      </dgm:t>
    </dgm:pt>
    <dgm:pt modelId="{4D220903-3B70-42D6-9F53-95205308769D}">
      <dgm:prSet phldrT="[Text]" custT="1"/>
      <dgm:spPr/>
      <dgm:t>
        <a:bodyPr/>
        <a:lstStyle/>
        <a:p>
          <a:r>
            <a:rPr lang="en-US" sz="1600" dirty="0" smtClean="0"/>
            <a:t>To design and develop a policy recommendation framework based on the SDN-</a:t>
          </a:r>
          <a:r>
            <a:rPr lang="en-US" sz="1600" dirty="0" err="1" smtClean="0"/>
            <a:t>microSENSE</a:t>
          </a:r>
          <a:r>
            <a:rPr lang="en-US" sz="1600" dirty="0" smtClean="0"/>
            <a:t> results</a:t>
          </a:r>
          <a:endParaRPr lang="en-US" sz="1600" dirty="0"/>
        </a:p>
      </dgm:t>
    </dgm:pt>
    <dgm:pt modelId="{FD81BCE0-941F-4739-A857-0B9FF5F131D7}" type="parTrans" cxnId="{1E5780DC-6698-4D53-BCDF-DFF3294835B5}">
      <dgm:prSet/>
      <dgm:spPr/>
      <dgm:t>
        <a:bodyPr/>
        <a:lstStyle/>
        <a:p>
          <a:endParaRPr lang="en-US"/>
        </a:p>
      </dgm:t>
    </dgm:pt>
    <dgm:pt modelId="{50FDA871-E059-4ABE-8FAF-5EE7D078110A}" type="sibTrans" cxnId="{1E5780DC-6698-4D53-BCDF-DFF3294835B5}">
      <dgm:prSet/>
      <dgm:spPr/>
      <dgm:t>
        <a:bodyPr/>
        <a:lstStyle/>
        <a:p>
          <a:endParaRPr lang="en-US"/>
        </a:p>
      </dgm:t>
    </dgm:pt>
    <dgm:pt modelId="{4A4AB374-D234-4A12-9B2C-066D2CE6B478}">
      <dgm:prSet phldrT="[Text]"/>
      <dgm:spPr/>
      <dgm:t>
        <a:bodyPr/>
        <a:lstStyle/>
        <a:p>
          <a:r>
            <a:rPr lang="en-US" dirty="0" smtClean="0"/>
            <a:t>Objective 9</a:t>
          </a:r>
          <a:endParaRPr lang="en-US" dirty="0"/>
        </a:p>
      </dgm:t>
    </dgm:pt>
    <dgm:pt modelId="{67B8B5D7-66D5-4730-9922-C8916E5CC8D7}" type="parTrans" cxnId="{EBDCF3CB-2FD3-4E44-857B-2757D0E886E8}">
      <dgm:prSet/>
      <dgm:spPr/>
      <dgm:t>
        <a:bodyPr/>
        <a:lstStyle/>
        <a:p>
          <a:endParaRPr lang="en-US"/>
        </a:p>
      </dgm:t>
    </dgm:pt>
    <dgm:pt modelId="{2DAEB253-DF6E-4334-B295-BBD3E6F3491D}" type="sibTrans" cxnId="{EBDCF3CB-2FD3-4E44-857B-2757D0E886E8}">
      <dgm:prSet/>
      <dgm:spPr/>
      <dgm:t>
        <a:bodyPr/>
        <a:lstStyle/>
        <a:p>
          <a:endParaRPr lang="en-US"/>
        </a:p>
      </dgm:t>
    </dgm:pt>
    <dgm:pt modelId="{A17D8E43-664A-44AB-9FB0-ACF66C8689B3}">
      <dgm:prSet phldrT="[Text]" custT="1"/>
      <dgm:spPr/>
      <dgm:t>
        <a:bodyPr/>
        <a:lstStyle/>
        <a:p>
          <a:r>
            <a:rPr lang="en-US" sz="1600" dirty="0" smtClean="0"/>
            <a:t>To demonstrate five large-scale pilots across Europe</a:t>
          </a:r>
          <a:endParaRPr lang="en-US" sz="1600" dirty="0"/>
        </a:p>
      </dgm:t>
    </dgm:pt>
    <dgm:pt modelId="{04208AA8-8C78-40EA-985F-CE15D249240D}" type="parTrans" cxnId="{36ADDB27-C182-4D1D-B713-9504A1945A46}">
      <dgm:prSet/>
      <dgm:spPr/>
      <dgm:t>
        <a:bodyPr/>
        <a:lstStyle/>
        <a:p>
          <a:endParaRPr lang="en-US"/>
        </a:p>
      </dgm:t>
    </dgm:pt>
    <dgm:pt modelId="{D07E52EC-46A9-4736-B7EB-1287A06C60E9}" type="sibTrans" cxnId="{36ADDB27-C182-4D1D-B713-9504A1945A46}">
      <dgm:prSet/>
      <dgm:spPr/>
      <dgm:t>
        <a:bodyPr/>
        <a:lstStyle/>
        <a:p>
          <a:endParaRPr lang="en-US"/>
        </a:p>
      </dgm:t>
    </dgm:pt>
    <dgm:pt modelId="{C4BCD813-2040-423C-815F-6906E41BC6C4}" type="pres">
      <dgm:prSet presAssocID="{AE9C5C55-DBE9-4A48-8032-8B626A4247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E6B160-B016-407F-AB5F-A1F8EE12A92C}" type="pres">
      <dgm:prSet presAssocID="{3984F818-ADE1-4BF5-B122-1E3BCED7CC9D}" presName="composite" presStyleCnt="0"/>
      <dgm:spPr/>
    </dgm:pt>
    <dgm:pt modelId="{B0BD15A2-315D-4492-92F5-5F0EF5234170}" type="pres">
      <dgm:prSet presAssocID="{3984F818-ADE1-4BF5-B122-1E3BCED7CC9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CC069-0A04-4F38-86B8-2BE8D3F214A2}" type="pres">
      <dgm:prSet presAssocID="{3984F818-ADE1-4BF5-B122-1E3BCED7CC9D}" presName="descendantText" presStyleLbl="alignAcc1" presStyleIdx="0" presStyleCnt="5" custScaleY="10219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B3FC5-1FFA-42C8-A339-FA5DEED2EB41}" type="pres">
      <dgm:prSet presAssocID="{E0EDEC9F-AE43-40A9-A9B1-6ACAADEC1C24}" presName="sp" presStyleCnt="0"/>
      <dgm:spPr/>
    </dgm:pt>
    <dgm:pt modelId="{560AE23E-839E-497C-AF20-11CF24721DFC}" type="pres">
      <dgm:prSet presAssocID="{98019D56-DB61-4874-A7AD-71E2F1D1F258}" presName="composite" presStyleCnt="0"/>
      <dgm:spPr/>
    </dgm:pt>
    <dgm:pt modelId="{9F20E7A9-B8BA-4D6A-9B9A-E70141164FEB}" type="pres">
      <dgm:prSet presAssocID="{98019D56-DB61-4874-A7AD-71E2F1D1F258}" presName="parentText" presStyleLbl="alignNode1" presStyleIdx="1" presStyleCnt="5" custLinFactNeighborX="9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93E8-5F86-480C-88F3-767BFE1C23DF}" type="pres">
      <dgm:prSet presAssocID="{98019D56-DB61-4874-A7AD-71E2F1D1F258}" presName="descendantText" presStyleLbl="alignAcc1" presStyleIdx="1" presStyleCnt="5" custScaleY="13821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E7D8E-B689-4EE4-B9B9-87EB57072A4C}" type="pres">
      <dgm:prSet presAssocID="{0EF940B7-888E-48BE-B078-21E7F3300815}" presName="sp" presStyleCnt="0"/>
      <dgm:spPr/>
    </dgm:pt>
    <dgm:pt modelId="{1060DDEE-070A-4ED0-A97F-D6866BC48A51}" type="pres">
      <dgm:prSet presAssocID="{AB61BC5D-2EC1-4D02-98F3-39C81DAAC3E4}" presName="composite" presStyleCnt="0"/>
      <dgm:spPr/>
    </dgm:pt>
    <dgm:pt modelId="{FF2CBA67-92A7-44E2-ACBA-73773928A906}" type="pres">
      <dgm:prSet presAssocID="{AB61BC5D-2EC1-4D02-98F3-39C81DAAC3E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7441A-09D7-4E13-A4AE-B5ED01A3854F}" type="pres">
      <dgm:prSet presAssocID="{AB61BC5D-2EC1-4D02-98F3-39C81DAAC3E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512C8-2104-4635-808F-7EF4573BF842}" type="pres">
      <dgm:prSet presAssocID="{FE0102FC-18AD-4351-B6DF-DD6ABC6ACC55}" presName="sp" presStyleCnt="0"/>
      <dgm:spPr/>
    </dgm:pt>
    <dgm:pt modelId="{328F0F84-D0D3-4032-98C1-B8AFEED3E518}" type="pres">
      <dgm:prSet presAssocID="{E277F2E9-D656-4944-8A68-2D7CE6ED83BE}" presName="composite" presStyleCnt="0"/>
      <dgm:spPr/>
    </dgm:pt>
    <dgm:pt modelId="{8534F9FA-616B-49D3-BEEB-3250BB52B598}" type="pres">
      <dgm:prSet presAssocID="{E277F2E9-D656-4944-8A68-2D7CE6ED83B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0166-6FFC-4E32-B2F3-2099ED9F11A0}" type="pres">
      <dgm:prSet presAssocID="{E277F2E9-D656-4944-8A68-2D7CE6ED83BE}" presName="descendantText" presStyleLbl="alignAcc1" presStyleIdx="3" presStyleCnt="5" custScaleY="114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0F809-294B-49FB-AB9C-2DBD670F954E}" type="pres">
      <dgm:prSet presAssocID="{F7D94BA8-8118-450D-8428-E58CCB2C0DC3}" presName="sp" presStyleCnt="0"/>
      <dgm:spPr/>
    </dgm:pt>
    <dgm:pt modelId="{28A5B16D-D8DD-48EB-9429-FC63578A479D}" type="pres">
      <dgm:prSet presAssocID="{4A4AB374-D234-4A12-9B2C-066D2CE6B478}" presName="composite" presStyleCnt="0"/>
      <dgm:spPr/>
    </dgm:pt>
    <dgm:pt modelId="{15A6B29A-ADAA-4137-8A1A-8789E73284AB}" type="pres">
      <dgm:prSet presAssocID="{4A4AB374-D234-4A12-9B2C-066D2CE6B47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4AFBC-F0BE-4830-8C94-B8412C4A1DD8}" type="pres">
      <dgm:prSet presAssocID="{4A4AB374-D234-4A12-9B2C-066D2CE6B47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C9B85-DBB6-4996-8A5B-AABB2AD94689}" srcId="{AE9C5C55-DBE9-4A48-8032-8B626A424725}" destId="{3984F818-ADE1-4BF5-B122-1E3BCED7CC9D}" srcOrd="0" destOrd="0" parTransId="{1CA193DA-D7B0-4A2F-821B-B0CF4CE5B98F}" sibTransId="{E0EDEC9F-AE43-40A9-A9B1-6ACAADEC1C24}"/>
    <dgm:cxn modelId="{1D1DF458-ED50-496D-847F-39FB78ED4062}" type="presOf" srcId="{C16C7049-5CC0-4E6F-B39E-343D703E83DA}" destId="{0777441A-09D7-4E13-A4AE-B5ED01A3854F}" srcOrd="0" destOrd="0" presId="urn:microsoft.com/office/officeart/2005/8/layout/chevron2"/>
    <dgm:cxn modelId="{286A43A0-ADE3-424F-A4BA-99740F949755}" type="presOf" srcId="{E277F2E9-D656-4944-8A68-2D7CE6ED83BE}" destId="{8534F9FA-616B-49D3-BEEB-3250BB52B598}" srcOrd="0" destOrd="0" presId="urn:microsoft.com/office/officeart/2005/8/layout/chevron2"/>
    <dgm:cxn modelId="{9D27D6C7-2E60-4175-BFBA-707E56ED2A6C}" srcId="{AB61BC5D-2EC1-4D02-98F3-39C81DAAC3E4}" destId="{C16C7049-5CC0-4E6F-B39E-343D703E83DA}" srcOrd="0" destOrd="0" parTransId="{961010F2-64E3-46A4-9091-A4C3F722F92F}" sibTransId="{28C939F7-EAB8-4A50-9CE6-84847C5F378A}"/>
    <dgm:cxn modelId="{EBDCF3CB-2FD3-4E44-857B-2757D0E886E8}" srcId="{AE9C5C55-DBE9-4A48-8032-8B626A424725}" destId="{4A4AB374-D234-4A12-9B2C-066D2CE6B478}" srcOrd="4" destOrd="0" parTransId="{67B8B5D7-66D5-4730-9922-C8916E5CC8D7}" sibTransId="{2DAEB253-DF6E-4334-B295-BBD3E6F3491D}"/>
    <dgm:cxn modelId="{B3A67645-EAA0-4B58-AAB7-404BCD36A049}" type="presOf" srcId="{4D220903-3B70-42D6-9F53-95205308769D}" destId="{150E0166-6FFC-4E32-B2F3-2099ED9F11A0}" srcOrd="0" destOrd="0" presId="urn:microsoft.com/office/officeart/2005/8/layout/chevron2"/>
    <dgm:cxn modelId="{52F75975-A098-4796-8D25-D5E06A8D22DC}" srcId="{AE9C5C55-DBE9-4A48-8032-8B626A424725}" destId="{98019D56-DB61-4874-A7AD-71E2F1D1F258}" srcOrd="1" destOrd="0" parTransId="{4BDB48F4-E382-4627-BF22-451546640C26}" sibTransId="{0EF940B7-888E-48BE-B078-21E7F3300815}"/>
    <dgm:cxn modelId="{65D54D7E-2248-47BA-AD46-89561B79F5E2}" srcId="{98019D56-DB61-4874-A7AD-71E2F1D1F258}" destId="{E3A38D2E-5A18-46F7-B5C2-D66DB2FF1557}" srcOrd="0" destOrd="0" parTransId="{3E434541-868B-4E98-8C88-C68EF32FE639}" sibTransId="{70809F8F-CC05-4683-90C1-804FB12C61E3}"/>
    <dgm:cxn modelId="{E21096A9-23B9-45C6-A346-887A462A4706}" type="presOf" srcId="{98019D56-DB61-4874-A7AD-71E2F1D1F258}" destId="{9F20E7A9-B8BA-4D6A-9B9A-E70141164FEB}" srcOrd="0" destOrd="0" presId="urn:microsoft.com/office/officeart/2005/8/layout/chevron2"/>
    <dgm:cxn modelId="{7EBABE67-AA83-4329-B423-6DB448C6154E}" type="presOf" srcId="{7957456E-81DC-4A13-B24C-4CF8A94774B4}" destId="{CF1CC069-0A04-4F38-86B8-2BE8D3F214A2}" srcOrd="0" destOrd="0" presId="urn:microsoft.com/office/officeart/2005/8/layout/chevron2"/>
    <dgm:cxn modelId="{69075B46-8821-43B6-8B8B-7BDF9ED7223C}" type="presOf" srcId="{AE9C5C55-DBE9-4A48-8032-8B626A424725}" destId="{C4BCD813-2040-423C-815F-6906E41BC6C4}" srcOrd="0" destOrd="0" presId="urn:microsoft.com/office/officeart/2005/8/layout/chevron2"/>
    <dgm:cxn modelId="{07D41C68-6E4E-4FF8-8B0B-7ADCCF17A891}" srcId="{3984F818-ADE1-4BF5-B122-1E3BCED7CC9D}" destId="{7957456E-81DC-4A13-B24C-4CF8A94774B4}" srcOrd="0" destOrd="0" parTransId="{45FB947A-00D7-4371-AAA9-A8AB9B08B52F}" sibTransId="{7F865C33-5543-4F7B-9162-C41FAC97B240}"/>
    <dgm:cxn modelId="{D8D8961B-E797-4337-986C-250A8968726A}" srcId="{AE9C5C55-DBE9-4A48-8032-8B626A424725}" destId="{E277F2E9-D656-4944-8A68-2D7CE6ED83BE}" srcOrd="3" destOrd="0" parTransId="{2F5FA610-41D4-4886-9968-10CF5076D889}" sibTransId="{F7D94BA8-8118-450D-8428-E58CCB2C0DC3}"/>
    <dgm:cxn modelId="{456358B9-F119-4703-987A-7D303C96C6E8}" type="presOf" srcId="{3984F818-ADE1-4BF5-B122-1E3BCED7CC9D}" destId="{B0BD15A2-315D-4492-92F5-5F0EF5234170}" srcOrd="0" destOrd="0" presId="urn:microsoft.com/office/officeart/2005/8/layout/chevron2"/>
    <dgm:cxn modelId="{3902A5C9-0EFF-4037-9978-198BE5A90174}" type="presOf" srcId="{E3A38D2E-5A18-46F7-B5C2-D66DB2FF1557}" destId="{E1DF93E8-5F86-480C-88F3-767BFE1C23DF}" srcOrd="0" destOrd="0" presId="urn:microsoft.com/office/officeart/2005/8/layout/chevron2"/>
    <dgm:cxn modelId="{E7F684A6-39D6-4C11-B0EA-A1E864B293EE}" type="presOf" srcId="{AB61BC5D-2EC1-4D02-98F3-39C81DAAC3E4}" destId="{FF2CBA67-92A7-44E2-ACBA-73773928A906}" srcOrd="0" destOrd="0" presId="urn:microsoft.com/office/officeart/2005/8/layout/chevron2"/>
    <dgm:cxn modelId="{1045EF0E-74A2-485D-83AB-AB12A44D30A1}" type="presOf" srcId="{A17D8E43-664A-44AB-9FB0-ACF66C8689B3}" destId="{4444AFBC-F0BE-4830-8C94-B8412C4A1DD8}" srcOrd="0" destOrd="0" presId="urn:microsoft.com/office/officeart/2005/8/layout/chevron2"/>
    <dgm:cxn modelId="{1E5780DC-6698-4D53-BCDF-DFF3294835B5}" srcId="{E277F2E9-D656-4944-8A68-2D7CE6ED83BE}" destId="{4D220903-3B70-42D6-9F53-95205308769D}" srcOrd="0" destOrd="0" parTransId="{FD81BCE0-941F-4739-A857-0B9FF5F131D7}" sibTransId="{50FDA871-E059-4ABE-8FAF-5EE7D078110A}"/>
    <dgm:cxn modelId="{36ADDB27-C182-4D1D-B713-9504A1945A46}" srcId="{4A4AB374-D234-4A12-9B2C-066D2CE6B478}" destId="{A17D8E43-664A-44AB-9FB0-ACF66C8689B3}" srcOrd="0" destOrd="0" parTransId="{04208AA8-8C78-40EA-985F-CE15D249240D}" sibTransId="{D07E52EC-46A9-4736-B7EB-1287A06C60E9}"/>
    <dgm:cxn modelId="{D7426F79-6CCB-4F32-BA93-030ED54099F0}" type="presOf" srcId="{4A4AB374-D234-4A12-9B2C-066D2CE6B478}" destId="{15A6B29A-ADAA-4137-8A1A-8789E73284AB}" srcOrd="0" destOrd="0" presId="urn:microsoft.com/office/officeart/2005/8/layout/chevron2"/>
    <dgm:cxn modelId="{903C5735-ED67-47C6-9BE2-98B411522D63}" srcId="{AE9C5C55-DBE9-4A48-8032-8B626A424725}" destId="{AB61BC5D-2EC1-4D02-98F3-39C81DAAC3E4}" srcOrd="2" destOrd="0" parTransId="{AABBB146-40E3-4268-9BBE-B8C56741A05F}" sibTransId="{FE0102FC-18AD-4351-B6DF-DD6ABC6ACC55}"/>
    <dgm:cxn modelId="{CF69CBCC-8114-446E-9370-1B262B85B26C}" type="presParOf" srcId="{C4BCD813-2040-423C-815F-6906E41BC6C4}" destId="{FEE6B160-B016-407F-AB5F-A1F8EE12A92C}" srcOrd="0" destOrd="0" presId="urn:microsoft.com/office/officeart/2005/8/layout/chevron2"/>
    <dgm:cxn modelId="{145D45DB-F2C2-4D88-AF18-1C6592ACF3FF}" type="presParOf" srcId="{FEE6B160-B016-407F-AB5F-A1F8EE12A92C}" destId="{B0BD15A2-315D-4492-92F5-5F0EF5234170}" srcOrd="0" destOrd="0" presId="urn:microsoft.com/office/officeart/2005/8/layout/chevron2"/>
    <dgm:cxn modelId="{C15F71FC-3450-41AD-9475-3023194B300D}" type="presParOf" srcId="{FEE6B160-B016-407F-AB5F-A1F8EE12A92C}" destId="{CF1CC069-0A04-4F38-86B8-2BE8D3F214A2}" srcOrd="1" destOrd="0" presId="urn:microsoft.com/office/officeart/2005/8/layout/chevron2"/>
    <dgm:cxn modelId="{BF2F5821-20E0-4E42-8375-8559D10FE88F}" type="presParOf" srcId="{C4BCD813-2040-423C-815F-6906E41BC6C4}" destId="{98EB3FC5-1FFA-42C8-A339-FA5DEED2EB41}" srcOrd="1" destOrd="0" presId="urn:microsoft.com/office/officeart/2005/8/layout/chevron2"/>
    <dgm:cxn modelId="{378DA4E8-8001-4897-B3EF-8CC566E99FD8}" type="presParOf" srcId="{C4BCD813-2040-423C-815F-6906E41BC6C4}" destId="{560AE23E-839E-497C-AF20-11CF24721DFC}" srcOrd="2" destOrd="0" presId="urn:microsoft.com/office/officeart/2005/8/layout/chevron2"/>
    <dgm:cxn modelId="{3CC9AE9D-AA22-4A43-89D9-C52298E73B9E}" type="presParOf" srcId="{560AE23E-839E-497C-AF20-11CF24721DFC}" destId="{9F20E7A9-B8BA-4D6A-9B9A-E70141164FEB}" srcOrd="0" destOrd="0" presId="urn:microsoft.com/office/officeart/2005/8/layout/chevron2"/>
    <dgm:cxn modelId="{C560D659-3BB2-4C2E-A818-3A0052958BCA}" type="presParOf" srcId="{560AE23E-839E-497C-AF20-11CF24721DFC}" destId="{E1DF93E8-5F86-480C-88F3-767BFE1C23DF}" srcOrd="1" destOrd="0" presId="urn:microsoft.com/office/officeart/2005/8/layout/chevron2"/>
    <dgm:cxn modelId="{6EB9CCD8-C6BD-46AB-B496-A2C802B06812}" type="presParOf" srcId="{C4BCD813-2040-423C-815F-6906E41BC6C4}" destId="{B99E7D8E-B689-4EE4-B9B9-87EB57072A4C}" srcOrd="3" destOrd="0" presId="urn:microsoft.com/office/officeart/2005/8/layout/chevron2"/>
    <dgm:cxn modelId="{07B55D09-6822-41D4-9EA3-E311352B41EE}" type="presParOf" srcId="{C4BCD813-2040-423C-815F-6906E41BC6C4}" destId="{1060DDEE-070A-4ED0-A97F-D6866BC48A51}" srcOrd="4" destOrd="0" presId="urn:microsoft.com/office/officeart/2005/8/layout/chevron2"/>
    <dgm:cxn modelId="{288D546C-026E-4FCC-8A2D-93F1F5EB619F}" type="presParOf" srcId="{1060DDEE-070A-4ED0-A97F-D6866BC48A51}" destId="{FF2CBA67-92A7-44E2-ACBA-73773928A906}" srcOrd="0" destOrd="0" presId="urn:microsoft.com/office/officeart/2005/8/layout/chevron2"/>
    <dgm:cxn modelId="{7A340B45-25C7-4ABC-8F25-A3E19A3A730C}" type="presParOf" srcId="{1060DDEE-070A-4ED0-A97F-D6866BC48A51}" destId="{0777441A-09D7-4E13-A4AE-B5ED01A3854F}" srcOrd="1" destOrd="0" presId="urn:microsoft.com/office/officeart/2005/8/layout/chevron2"/>
    <dgm:cxn modelId="{D05FCBE3-629D-4027-9646-90D5FFBD4EF4}" type="presParOf" srcId="{C4BCD813-2040-423C-815F-6906E41BC6C4}" destId="{2A2512C8-2104-4635-808F-7EF4573BF842}" srcOrd="5" destOrd="0" presId="urn:microsoft.com/office/officeart/2005/8/layout/chevron2"/>
    <dgm:cxn modelId="{BCE33545-7759-4DFF-BB4D-C3D1B59D4670}" type="presParOf" srcId="{C4BCD813-2040-423C-815F-6906E41BC6C4}" destId="{328F0F84-D0D3-4032-98C1-B8AFEED3E518}" srcOrd="6" destOrd="0" presId="urn:microsoft.com/office/officeart/2005/8/layout/chevron2"/>
    <dgm:cxn modelId="{71AC5684-5CDF-4118-B2E7-E3EA9A602CFD}" type="presParOf" srcId="{328F0F84-D0D3-4032-98C1-B8AFEED3E518}" destId="{8534F9FA-616B-49D3-BEEB-3250BB52B598}" srcOrd="0" destOrd="0" presId="urn:microsoft.com/office/officeart/2005/8/layout/chevron2"/>
    <dgm:cxn modelId="{C49899FB-3845-4BDC-92AD-A2932086FC8A}" type="presParOf" srcId="{328F0F84-D0D3-4032-98C1-B8AFEED3E518}" destId="{150E0166-6FFC-4E32-B2F3-2099ED9F11A0}" srcOrd="1" destOrd="0" presId="urn:microsoft.com/office/officeart/2005/8/layout/chevron2"/>
    <dgm:cxn modelId="{D132EDF7-DC94-4F16-93F8-F4C584D261F1}" type="presParOf" srcId="{C4BCD813-2040-423C-815F-6906E41BC6C4}" destId="{B300F809-294B-49FB-AB9C-2DBD670F954E}" srcOrd="7" destOrd="0" presId="urn:microsoft.com/office/officeart/2005/8/layout/chevron2"/>
    <dgm:cxn modelId="{784EEA54-0511-4067-A8E9-7696BD1B3769}" type="presParOf" srcId="{C4BCD813-2040-423C-815F-6906E41BC6C4}" destId="{28A5B16D-D8DD-48EB-9429-FC63578A479D}" srcOrd="8" destOrd="0" presId="urn:microsoft.com/office/officeart/2005/8/layout/chevron2"/>
    <dgm:cxn modelId="{2641C1E6-A728-4A71-BC98-91E52905FB42}" type="presParOf" srcId="{28A5B16D-D8DD-48EB-9429-FC63578A479D}" destId="{15A6B29A-ADAA-4137-8A1A-8789E73284AB}" srcOrd="0" destOrd="0" presId="urn:microsoft.com/office/officeart/2005/8/layout/chevron2"/>
    <dgm:cxn modelId="{66C206E1-3942-4B9A-A649-3C154490C8E6}" type="presParOf" srcId="{28A5B16D-D8DD-48EB-9429-FC63578A479D}" destId="{4444AFBC-F0BE-4830-8C94-B8412C4A1D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ACF51-BF57-4569-ABE9-0F458CF9B24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A27CD-F648-4AD0-9E19-18D1EFEBFE9D}">
      <dgm:prSet phldrT="[Text]"/>
      <dgm:spPr/>
      <dgm:t>
        <a:bodyPr/>
        <a:lstStyle/>
        <a:p>
          <a:r>
            <a:rPr lang="en-US" dirty="0" smtClean="0"/>
            <a:t>Objective1</a:t>
          </a:r>
          <a:endParaRPr lang="en-US" dirty="0"/>
        </a:p>
      </dgm:t>
    </dgm:pt>
    <dgm:pt modelId="{77CF96D5-DAB2-4348-8FFC-48DFA41C5F0B}" type="parTrans" cxnId="{00E060E9-180E-4BE7-9824-EF3508B9BBD2}">
      <dgm:prSet/>
      <dgm:spPr/>
      <dgm:t>
        <a:bodyPr/>
        <a:lstStyle/>
        <a:p>
          <a:endParaRPr lang="en-US"/>
        </a:p>
      </dgm:t>
    </dgm:pt>
    <dgm:pt modelId="{329C3096-D4D9-4A53-A7E6-EEE67A27E142}" type="sibTrans" cxnId="{00E060E9-180E-4BE7-9824-EF3508B9BBD2}">
      <dgm:prSet/>
      <dgm:spPr/>
      <dgm:t>
        <a:bodyPr/>
        <a:lstStyle/>
        <a:p>
          <a:endParaRPr lang="en-US"/>
        </a:p>
      </dgm:t>
    </dgm:pt>
    <dgm:pt modelId="{4D695E7F-E2C3-40F7-AB19-B9228B3A683F}">
      <dgm:prSet phldrT="[Text]"/>
      <dgm:spPr/>
      <dgm:t>
        <a:bodyPr/>
        <a:lstStyle/>
        <a:p>
          <a:r>
            <a:rPr lang="en-US" dirty="0" smtClean="0"/>
            <a:t>Objective 2</a:t>
          </a:r>
          <a:endParaRPr lang="en-US" dirty="0"/>
        </a:p>
      </dgm:t>
    </dgm:pt>
    <dgm:pt modelId="{B04F75A6-9F0E-48A7-8FDA-B8F05E1F21AE}" type="parTrans" cxnId="{8E38E2A4-2EE9-4D09-BC1A-08EC132AD096}">
      <dgm:prSet/>
      <dgm:spPr/>
      <dgm:t>
        <a:bodyPr/>
        <a:lstStyle/>
        <a:p>
          <a:endParaRPr lang="en-US"/>
        </a:p>
      </dgm:t>
    </dgm:pt>
    <dgm:pt modelId="{F703C74E-9F29-4C44-969C-87EB331584AB}" type="sibTrans" cxnId="{8E38E2A4-2EE9-4D09-BC1A-08EC132AD096}">
      <dgm:prSet/>
      <dgm:spPr/>
      <dgm:t>
        <a:bodyPr/>
        <a:lstStyle/>
        <a:p>
          <a:endParaRPr lang="en-US"/>
        </a:p>
      </dgm:t>
    </dgm:pt>
    <dgm:pt modelId="{70AADB10-8258-47E3-A220-72774046D49A}">
      <dgm:prSet phldrT="[Text]"/>
      <dgm:spPr/>
      <dgm:t>
        <a:bodyPr/>
        <a:lstStyle/>
        <a:p>
          <a:r>
            <a:rPr lang="en-US" dirty="0" smtClean="0"/>
            <a:t>Objective 3</a:t>
          </a:r>
          <a:endParaRPr lang="en-US" dirty="0"/>
        </a:p>
      </dgm:t>
    </dgm:pt>
    <dgm:pt modelId="{88955308-E14A-44BD-A32C-B99F8D93A86E}" type="parTrans" cxnId="{F5E9A2FA-7D20-45D7-A190-2F44C4C3152A}">
      <dgm:prSet/>
      <dgm:spPr/>
      <dgm:t>
        <a:bodyPr/>
        <a:lstStyle/>
        <a:p>
          <a:endParaRPr lang="en-US"/>
        </a:p>
      </dgm:t>
    </dgm:pt>
    <dgm:pt modelId="{23AD14B6-5453-4217-8329-926769013DBF}" type="sibTrans" cxnId="{F5E9A2FA-7D20-45D7-A190-2F44C4C3152A}">
      <dgm:prSet/>
      <dgm:spPr/>
      <dgm:t>
        <a:bodyPr/>
        <a:lstStyle/>
        <a:p>
          <a:endParaRPr lang="en-US"/>
        </a:p>
      </dgm:t>
    </dgm:pt>
    <dgm:pt modelId="{F06171D4-16E6-498F-AE1F-2BAED1973DF9}">
      <dgm:prSet custT="1"/>
      <dgm:spPr/>
      <dgm:t>
        <a:bodyPr/>
        <a:lstStyle/>
        <a:p>
          <a:r>
            <a:rPr lang="en-US" sz="1600" dirty="0" smtClean="0"/>
            <a:t>To design and provide a new resilient, multi-layered and SDN-enabled  architecture</a:t>
          </a:r>
          <a:endParaRPr lang="en-US" sz="1600" dirty="0"/>
        </a:p>
      </dgm:t>
    </dgm:pt>
    <dgm:pt modelId="{32DFC0C8-9995-4A98-B2C9-5DB4B024603F}" type="parTrans" cxnId="{7B813D40-4BBC-4E76-8181-AE1AA88F9311}">
      <dgm:prSet/>
      <dgm:spPr/>
      <dgm:t>
        <a:bodyPr/>
        <a:lstStyle/>
        <a:p>
          <a:endParaRPr lang="en-US"/>
        </a:p>
      </dgm:t>
    </dgm:pt>
    <dgm:pt modelId="{310DCB65-1EFC-42FB-8CF6-964B9A03059C}" type="sibTrans" cxnId="{7B813D40-4BBC-4E76-8181-AE1AA88F9311}">
      <dgm:prSet/>
      <dgm:spPr/>
      <dgm:t>
        <a:bodyPr/>
        <a:lstStyle/>
        <a:p>
          <a:endParaRPr lang="en-US"/>
        </a:p>
      </dgm:t>
    </dgm:pt>
    <dgm:pt modelId="{B8AB6F3A-0C4A-4C63-9E9C-3679841AB223}">
      <dgm:prSet phldrT="[Text]"/>
      <dgm:spPr/>
      <dgm:t>
        <a:bodyPr/>
        <a:lstStyle/>
        <a:p>
          <a:r>
            <a:rPr lang="en-US" dirty="0" smtClean="0"/>
            <a:t>Objective 4</a:t>
          </a:r>
          <a:endParaRPr lang="en-US" dirty="0"/>
        </a:p>
      </dgm:t>
    </dgm:pt>
    <dgm:pt modelId="{5F00E46A-E692-44F3-9306-DBD697CDFA6D}" type="parTrans" cxnId="{A7C91305-6B93-4860-B846-CC5F3CA8AB16}">
      <dgm:prSet/>
      <dgm:spPr/>
      <dgm:t>
        <a:bodyPr/>
        <a:lstStyle/>
        <a:p>
          <a:endParaRPr lang="en-US"/>
        </a:p>
      </dgm:t>
    </dgm:pt>
    <dgm:pt modelId="{9BBC0F88-BEB0-470E-9583-AF6E92F9C9CD}" type="sibTrans" cxnId="{A7C91305-6B93-4860-B846-CC5F3CA8AB16}">
      <dgm:prSet/>
      <dgm:spPr/>
      <dgm:t>
        <a:bodyPr/>
        <a:lstStyle/>
        <a:p>
          <a:endParaRPr lang="en-US"/>
        </a:p>
      </dgm:t>
    </dgm:pt>
    <dgm:pt modelId="{D4FE7F91-9C0E-4167-89B1-2B0B809807F0}">
      <dgm:prSet custT="1"/>
      <dgm:spPr/>
      <dgm:t>
        <a:bodyPr/>
        <a:lstStyle/>
        <a:p>
          <a:r>
            <a:rPr lang="en-US" sz="1600" dirty="0" smtClean="0"/>
            <a:t>To design and develop a risk assessment and management framework</a:t>
          </a:r>
          <a:endParaRPr lang="en-US" sz="1600" dirty="0"/>
        </a:p>
      </dgm:t>
    </dgm:pt>
    <dgm:pt modelId="{001B14DE-D763-4D86-8687-FA61246D47FF}" type="parTrans" cxnId="{FF8E617E-9CB2-4770-9520-735E5106FA6B}">
      <dgm:prSet/>
      <dgm:spPr/>
      <dgm:t>
        <a:bodyPr/>
        <a:lstStyle/>
        <a:p>
          <a:endParaRPr lang="en-US"/>
        </a:p>
      </dgm:t>
    </dgm:pt>
    <dgm:pt modelId="{198B98DD-171B-4B74-BD9F-64DE7B9FECF0}" type="sibTrans" cxnId="{FF8E617E-9CB2-4770-9520-735E5106FA6B}">
      <dgm:prSet/>
      <dgm:spPr/>
      <dgm:t>
        <a:bodyPr/>
        <a:lstStyle/>
        <a:p>
          <a:endParaRPr lang="en-US"/>
        </a:p>
      </dgm:t>
    </dgm:pt>
    <dgm:pt modelId="{40E22C6E-87AF-4548-8F1F-AB4364655265}">
      <dgm:prSet custT="1"/>
      <dgm:spPr/>
      <dgm:t>
        <a:bodyPr/>
        <a:lstStyle/>
        <a:p>
          <a:r>
            <a:rPr lang="en-US" sz="1600" dirty="0" smtClean="0"/>
            <a:t>Applications which exploit direct networking controllability and programmability for going toward achieving resilient and secure operations</a:t>
          </a:r>
          <a:endParaRPr lang="en-US" sz="1600" dirty="0"/>
        </a:p>
      </dgm:t>
    </dgm:pt>
    <dgm:pt modelId="{56D9D389-F6B4-47CC-997F-D2A4E31382A5}" type="parTrans" cxnId="{C2002A54-06FD-4298-8B7D-750DF36E301E}">
      <dgm:prSet/>
      <dgm:spPr/>
      <dgm:t>
        <a:bodyPr/>
        <a:lstStyle/>
        <a:p>
          <a:endParaRPr lang="en-US"/>
        </a:p>
      </dgm:t>
    </dgm:pt>
    <dgm:pt modelId="{CFD2E863-E9A3-4A14-91E0-A4FF9A758706}" type="sibTrans" cxnId="{C2002A54-06FD-4298-8B7D-750DF36E301E}">
      <dgm:prSet/>
      <dgm:spPr/>
      <dgm:t>
        <a:bodyPr/>
        <a:lstStyle/>
        <a:p>
          <a:endParaRPr lang="en-US"/>
        </a:p>
      </dgm:t>
    </dgm:pt>
    <dgm:pt modelId="{B9C9E5B0-596F-4A6C-9AC2-FD3172B460C3}">
      <dgm:prSet custT="1"/>
      <dgm:spPr/>
      <dgm:t>
        <a:bodyPr/>
        <a:lstStyle/>
        <a:p>
          <a:r>
            <a:rPr lang="en-US" sz="1600" dirty="0" smtClean="0"/>
            <a:t>Deliver a </a:t>
          </a:r>
          <a:r>
            <a:rPr lang="en-US" sz="1600" dirty="0" err="1" smtClean="0"/>
            <a:t>blockchain</a:t>
          </a:r>
          <a:r>
            <a:rPr lang="en-US" sz="1600" dirty="0" smtClean="0"/>
            <a:t>-based energy trading platform for secure and flexible trading management</a:t>
          </a:r>
          <a:endParaRPr lang="en-US" sz="1600" dirty="0"/>
        </a:p>
      </dgm:t>
    </dgm:pt>
    <dgm:pt modelId="{87B7D02A-1494-4443-9C25-AC992EAB9066}" type="parTrans" cxnId="{DE029BB5-D4BB-4E91-BE02-FD317DA383C2}">
      <dgm:prSet/>
      <dgm:spPr/>
      <dgm:t>
        <a:bodyPr/>
        <a:lstStyle/>
        <a:p>
          <a:endParaRPr lang="en-US"/>
        </a:p>
      </dgm:t>
    </dgm:pt>
    <dgm:pt modelId="{009F8327-B60E-4D78-88EB-29731292889D}" type="sibTrans" cxnId="{DE029BB5-D4BB-4E91-BE02-FD317DA383C2}">
      <dgm:prSet/>
      <dgm:spPr/>
      <dgm:t>
        <a:bodyPr/>
        <a:lstStyle/>
        <a:p>
          <a:endParaRPr lang="en-US"/>
        </a:p>
      </dgm:t>
    </dgm:pt>
    <dgm:pt modelId="{1CDD8BC0-50A1-4F13-8733-9C8C8C418DC1}" type="pres">
      <dgm:prSet presAssocID="{8F2ACF51-BF57-4569-ABE9-0F458CF9B2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16E908-A022-40F4-AA18-FCD9DF9D76D7}" type="pres">
      <dgm:prSet presAssocID="{454A27CD-F648-4AD0-9E19-18D1EFEBFE9D}" presName="composite" presStyleCnt="0"/>
      <dgm:spPr/>
    </dgm:pt>
    <dgm:pt modelId="{EADB2F64-E516-4DAF-A1EF-ECC797D3D608}" type="pres">
      <dgm:prSet presAssocID="{454A27CD-F648-4AD0-9E19-18D1EFEBFE9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82254-10A6-4C6F-AB63-1AB2E813A2E0}" type="pres">
      <dgm:prSet presAssocID="{454A27CD-F648-4AD0-9E19-18D1EFEBFE9D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87495-EFFD-49C7-9779-7B6CDE9E04F1}" type="pres">
      <dgm:prSet presAssocID="{329C3096-D4D9-4A53-A7E6-EEE67A27E142}" presName="sp" presStyleCnt="0"/>
      <dgm:spPr/>
    </dgm:pt>
    <dgm:pt modelId="{EBB93BEA-E832-428E-B31D-94AC86B5EE60}" type="pres">
      <dgm:prSet presAssocID="{4D695E7F-E2C3-40F7-AB19-B9228B3A683F}" presName="composite" presStyleCnt="0"/>
      <dgm:spPr/>
    </dgm:pt>
    <dgm:pt modelId="{C124D65D-F0F4-4A07-883E-DE7E8088FD1C}" type="pres">
      <dgm:prSet presAssocID="{4D695E7F-E2C3-40F7-AB19-B9228B3A683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D8E85-AF04-43F9-A75A-465B15D6B1AC}" type="pres">
      <dgm:prSet presAssocID="{4D695E7F-E2C3-40F7-AB19-B9228B3A683F}" presName="descendantText" presStyleLbl="alignAcc1" presStyleIdx="1" presStyleCnt="4" custLinFactNeighborX="377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E1118-8ED0-4668-B2C1-5C4F77AC27B3}" type="pres">
      <dgm:prSet presAssocID="{F703C74E-9F29-4C44-969C-87EB331584AB}" presName="sp" presStyleCnt="0"/>
      <dgm:spPr/>
    </dgm:pt>
    <dgm:pt modelId="{E73E8854-FD70-4F92-840D-E1410C67FEBA}" type="pres">
      <dgm:prSet presAssocID="{70AADB10-8258-47E3-A220-72774046D49A}" presName="composite" presStyleCnt="0"/>
      <dgm:spPr/>
    </dgm:pt>
    <dgm:pt modelId="{35C43D84-A7C9-46BA-98C0-E9999A1D43D2}" type="pres">
      <dgm:prSet presAssocID="{70AADB10-8258-47E3-A220-72774046D49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E4BE-CEA3-4CF7-B090-FBC97F82EF46}" type="pres">
      <dgm:prSet presAssocID="{70AADB10-8258-47E3-A220-72774046D49A}" presName="descendantText" presStyleLbl="alignAcc1" presStyleIdx="2" presStyleCnt="4" custScaleY="136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C6A71-88AD-44CB-B831-34D7A3BCA1A9}" type="pres">
      <dgm:prSet presAssocID="{23AD14B6-5453-4217-8329-926769013DBF}" presName="sp" presStyleCnt="0"/>
      <dgm:spPr/>
    </dgm:pt>
    <dgm:pt modelId="{1CFBC163-5317-41AF-BBC9-92469F5DD14C}" type="pres">
      <dgm:prSet presAssocID="{B8AB6F3A-0C4A-4C63-9E9C-3679841AB223}" presName="composite" presStyleCnt="0"/>
      <dgm:spPr/>
    </dgm:pt>
    <dgm:pt modelId="{23444F12-3992-4E7E-ACD8-5AEFA6ECE125}" type="pres">
      <dgm:prSet presAssocID="{B8AB6F3A-0C4A-4C63-9E9C-3679841AB22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BD24-99F8-4E65-919C-AB69DCA65458}" type="pres">
      <dgm:prSet presAssocID="{B8AB6F3A-0C4A-4C63-9E9C-3679841AB22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A7C81-6F2A-4169-93E5-EADDE36BA720}" type="presOf" srcId="{D4FE7F91-9C0E-4167-89B1-2B0B809807F0}" destId="{0CBD8E85-AF04-43F9-A75A-465B15D6B1AC}" srcOrd="0" destOrd="0" presId="urn:microsoft.com/office/officeart/2005/8/layout/chevron2"/>
    <dgm:cxn modelId="{926E6AAA-06F4-40DD-A653-164B8F5C7880}" type="presOf" srcId="{40E22C6E-87AF-4548-8F1F-AB4364655265}" destId="{009DE4BE-CEA3-4CF7-B090-FBC97F82EF46}" srcOrd="0" destOrd="0" presId="urn:microsoft.com/office/officeart/2005/8/layout/chevron2"/>
    <dgm:cxn modelId="{8E38E2A4-2EE9-4D09-BC1A-08EC132AD096}" srcId="{8F2ACF51-BF57-4569-ABE9-0F458CF9B24A}" destId="{4D695E7F-E2C3-40F7-AB19-B9228B3A683F}" srcOrd="1" destOrd="0" parTransId="{B04F75A6-9F0E-48A7-8FDA-B8F05E1F21AE}" sibTransId="{F703C74E-9F29-4C44-969C-87EB331584AB}"/>
    <dgm:cxn modelId="{A5CE4D8B-621F-4027-8723-69DDB50167EC}" type="presOf" srcId="{F06171D4-16E6-498F-AE1F-2BAED1973DF9}" destId="{0B282254-10A6-4C6F-AB63-1AB2E813A2E0}" srcOrd="0" destOrd="0" presId="urn:microsoft.com/office/officeart/2005/8/layout/chevron2"/>
    <dgm:cxn modelId="{FF8E617E-9CB2-4770-9520-735E5106FA6B}" srcId="{4D695E7F-E2C3-40F7-AB19-B9228B3A683F}" destId="{D4FE7F91-9C0E-4167-89B1-2B0B809807F0}" srcOrd="0" destOrd="0" parTransId="{001B14DE-D763-4D86-8687-FA61246D47FF}" sibTransId="{198B98DD-171B-4B74-BD9F-64DE7B9FECF0}"/>
    <dgm:cxn modelId="{D6B40F2B-61D6-4EF3-8740-D4F8349954C6}" type="presOf" srcId="{454A27CD-F648-4AD0-9E19-18D1EFEBFE9D}" destId="{EADB2F64-E516-4DAF-A1EF-ECC797D3D608}" srcOrd="0" destOrd="0" presId="urn:microsoft.com/office/officeart/2005/8/layout/chevron2"/>
    <dgm:cxn modelId="{B41235F2-8271-44BB-9D4C-AE5B3E2726A9}" type="presOf" srcId="{70AADB10-8258-47E3-A220-72774046D49A}" destId="{35C43D84-A7C9-46BA-98C0-E9999A1D43D2}" srcOrd="0" destOrd="0" presId="urn:microsoft.com/office/officeart/2005/8/layout/chevron2"/>
    <dgm:cxn modelId="{20E09BCA-DB1A-4ECE-8C8C-3F2C2A14D903}" type="presOf" srcId="{8F2ACF51-BF57-4569-ABE9-0F458CF9B24A}" destId="{1CDD8BC0-50A1-4F13-8733-9C8C8C418DC1}" srcOrd="0" destOrd="0" presId="urn:microsoft.com/office/officeart/2005/8/layout/chevron2"/>
    <dgm:cxn modelId="{F5E9A2FA-7D20-45D7-A190-2F44C4C3152A}" srcId="{8F2ACF51-BF57-4569-ABE9-0F458CF9B24A}" destId="{70AADB10-8258-47E3-A220-72774046D49A}" srcOrd="2" destOrd="0" parTransId="{88955308-E14A-44BD-A32C-B99F8D93A86E}" sibTransId="{23AD14B6-5453-4217-8329-926769013DBF}"/>
    <dgm:cxn modelId="{B6F651B7-AF5A-44D4-9ECD-505E2F38C2F6}" type="presOf" srcId="{B8AB6F3A-0C4A-4C63-9E9C-3679841AB223}" destId="{23444F12-3992-4E7E-ACD8-5AEFA6ECE125}" srcOrd="0" destOrd="0" presId="urn:microsoft.com/office/officeart/2005/8/layout/chevron2"/>
    <dgm:cxn modelId="{990C3CA5-2D1C-44AF-81B0-311C830E4A67}" type="presOf" srcId="{B9C9E5B0-596F-4A6C-9AC2-FD3172B460C3}" destId="{1C5BBD24-99F8-4E65-919C-AB69DCA65458}" srcOrd="0" destOrd="0" presId="urn:microsoft.com/office/officeart/2005/8/layout/chevron2"/>
    <dgm:cxn modelId="{6BD7276A-1FA0-4059-A6F8-687CB443559B}" type="presOf" srcId="{4D695E7F-E2C3-40F7-AB19-B9228B3A683F}" destId="{C124D65D-F0F4-4A07-883E-DE7E8088FD1C}" srcOrd="0" destOrd="0" presId="urn:microsoft.com/office/officeart/2005/8/layout/chevron2"/>
    <dgm:cxn modelId="{7B813D40-4BBC-4E76-8181-AE1AA88F9311}" srcId="{454A27CD-F648-4AD0-9E19-18D1EFEBFE9D}" destId="{F06171D4-16E6-498F-AE1F-2BAED1973DF9}" srcOrd="0" destOrd="0" parTransId="{32DFC0C8-9995-4A98-B2C9-5DB4B024603F}" sibTransId="{310DCB65-1EFC-42FB-8CF6-964B9A03059C}"/>
    <dgm:cxn modelId="{00E060E9-180E-4BE7-9824-EF3508B9BBD2}" srcId="{8F2ACF51-BF57-4569-ABE9-0F458CF9B24A}" destId="{454A27CD-F648-4AD0-9E19-18D1EFEBFE9D}" srcOrd="0" destOrd="0" parTransId="{77CF96D5-DAB2-4348-8FFC-48DFA41C5F0B}" sibTransId="{329C3096-D4D9-4A53-A7E6-EEE67A27E142}"/>
    <dgm:cxn modelId="{A7C91305-6B93-4860-B846-CC5F3CA8AB16}" srcId="{8F2ACF51-BF57-4569-ABE9-0F458CF9B24A}" destId="{B8AB6F3A-0C4A-4C63-9E9C-3679841AB223}" srcOrd="3" destOrd="0" parTransId="{5F00E46A-E692-44F3-9306-DBD697CDFA6D}" sibTransId="{9BBC0F88-BEB0-470E-9583-AF6E92F9C9CD}"/>
    <dgm:cxn modelId="{DE029BB5-D4BB-4E91-BE02-FD317DA383C2}" srcId="{B8AB6F3A-0C4A-4C63-9E9C-3679841AB223}" destId="{B9C9E5B0-596F-4A6C-9AC2-FD3172B460C3}" srcOrd="0" destOrd="0" parTransId="{87B7D02A-1494-4443-9C25-AC992EAB9066}" sibTransId="{009F8327-B60E-4D78-88EB-29731292889D}"/>
    <dgm:cxn modelId="{C2002A54-06FD-4298-8B7D-750DF36E301E}" srcId="{70AADB10-8258-47E3-A220-72774046D49A}" destId="{40E22C6E-87AF-4548-8F1F-AB4364655265}" srcOrd="0" destOrd="0" parTransId="{56D9D389-F6B4-47CC-997F-D2A4E31382A5}" sibTransId="{CFD2E863-E9A3-4A14-91E0-A4FF9A758706}"/>
    <dgm:cxn modelId="{DED3417D-3AD0-44C6-B64A-72CC2BE12FC7}" type="presParOf" srcId="{1CDD8BC0-50A1-4F13-8733-9C8C8C418DC1}" destId="{0B16E908-A022-40F4-AA18-FCD9DF9D76D7}" srcOrd="0" destOrd="0" presId="urn:microsoft.com/office/officeart/2005/8/layout/chevron2"/>
    <dgm:cxn modelId="{C4538582-2369-4F71-BE1A-640B97979EDC}" type="presParOf" srcId="{0B16E908-A022-40F4-AA18-FCD9DF9D76D7}" destId="{EADB2F64-E516-4DAF-A1EF-ECC797D3D608}" srcOrd="0" destOrd="0" presId="urn:microsoft.com/office/officeart/2005/8/layout/chevron2"/>
    <dgm:cxn modelId="{963962CF-B5F7-472B-B47C-B9D61E8AC847}" type="presParOf" srcId="{0B16E908-A022-40F4-AA18-FCD9DF9D76D7}" destId="{0B282254-10A6-4C6F-AB63-1AB2E813A2E0}" srcOrd="1" destOrd="0" presId="urn:microsoft.com/office/officeart/2005/8/layout/chevron2"/>
    <dgm:cxn modelId="{BD18D103-D055-41B3-933F-7CE73D108022}" type="presParOf" srcId="{1CDD8BC0-50A1-4F13-8733-9C8C8C418DC1}" destId="{87187495-EFFD-49C7-9779-7B6CDE9E04F1}" srcOrd="1" destOrd="0" presId="urn:microsoft.com/office/officeart/2005/8/layout/chevron2"/>
    <dgm:cxn modelId="{AA660697-3374-41CB-9648-EEFE5CBD0238}" type="presParOf" srcId="{1CDD8BC0-50A1-4F13-8733-9C8C8C418DC1}" destId="{EBB93BEA-E832-428E-B31D-94AC86B5EE60}" srcOrd="2" destOrd="0" presId="urn:microsoft.com/office/officeart/2005/8/layout/chevron2"/>
    <dgm:cxn modelId="{B9F5F0F8-CCCB-4955-9CC2-5B7717F2E84B}" type="presParOf" srcId="{EBB93BEA-E832-428E-B31D-94AC86B5EE60}" destId="{C124D65D-F0F4-4A07-883E-DE7E8088FD1C}" srcOrd="0" destOrd="0" presId="urn:microsoft.com/office/officeart/2005/8/layout/chevron2"/>
    <dgm:cxn modelId="{EAD780A6-CF6E-4C09-BE40-A1C832B37675}" type="presParOf" srcId="{EBB93BEA-E832-428E-B31D-94AC86B5EE60}" destId="{0CBD8E85-AF04-43F9-A75A-465B15D6B1AC}" srcOrd="1" destOrd="0" presId="urn:microsoft.com/office/officeart/2005/8/layout/chevron2"/>
    <dgm:cxn modelId="{D9AC34E0-8F3C-4427-8684-A44DF17E206F}" type="presParOf" srcId="{1CDD8BC0-50A1-4F13-8733-9C8C8C418DC1}" destId="{BCAE1118-8ED0-4668-B2C1-5C4F77AC27B3}" srcOrd="3" destOrd="0" presId="urn:microsoft.com/office/officeart/2005/8/layout/chevron2"/>
    <dgm:cxn modelId="{1B64589F-7836-46F0-B42A-99F4F889CAE3}" type="presParOf" srcId="{1CDD8BC0-50A1-4F13-8733-9C8C8C418DC1}" destId="{E73E8854-FD70-4F92-840D-E1410C67FEBA}" srcOrd="4" destOrd="0" presId="urn:microsoft.com/office/officeart/2005/8/layout/chevron2"/>
    <dgm:cxn modelId="{C688A200-0460-402F-BFBD-8FAA754A61D5}" type="presParOf" srcId="{E73E8854-FD70-4F92-840D-E1410C67FEBA}" destId="{35C43D84-A7C9-46BA-98C0-E9999A1D43D2}" srcOrd="0" destOrd="0" presId="urn:microsoft.com/office/officeart/2005/8/layout/chevron2"/>
    <dgm:cxn modelId="{FDA7AE0A-BAFE-4E0B-9F13-0630F8444704}" type="presParOf" srcId="{E73E8854-FD70-4F92-840D-E1410C67FEBA}" destId="{009DE4BE-CEA3-4CF7-B090-FBC97F82EF46}" srcOrd="1" destOrd="0" presId="urn:microsoft.com/office/officeart/2005/8/layout/chevron2"/>
    <dgm:cxn modelId="{D1C42E05-3EAB-478B-A339-40DABE79B667}" type="presParOf" srcId="{1CDD8BC0-50A1-4F13-8733-9C8C8C418DC1}" destId="{208C6A71-88AD-44CB-B831-34D7A3BCA1A9}" srcOrd="5" destOrd="0" presId="urn:microsoft.com/office/officeart/2005/8/layout/chevron2"/>
    <dgm:cxn modelId="{8A4F29DA-4ED9-4CE9-A148-C4613A21F61F}" type="presParOf" srcId="{1CDD8BC0-50A1-4F13-8733-9C8C8C418DC1}" destId="{1CFBC163-5317-41AF-BBC9-92469F5DD14C}" srcOrd="6" destOrd="0" presId="urn:microsoft.com/office/officeart/2005/8/layout/chevron2"/>
    <dgm:cxn modelId="{3FBF8426-A911-473A-8447-A52EB7CC3DCA}" type="presParOf" srcId="{1CFBC163-5317-41AF-BBC9-92469F5DD14C}" destId="{23444F12-3992-4E7E-ACD8-5AEFA6ECE125}" srcOrd="0" destOrd="0" presId="urn:microsoft.com/office/officeart/2005/8/layout/chevron2"/>
    <dgm:cxn modelId="{33D7EBAA-3858-4296-8044-04E1BB141970}" type="presParOf" srcId="{1CFBC163-5317-41AF-BBC9-92469F5DD14C}" destId="{1C5BBD24-99F8-4E65-919C-AB69DCA654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889C6-0495-4E9C-BFA0-B32E30CF83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7137B-AC3D-4EAA-A0A1-421CAC53C831}">
      <dgm:prSet/>
      <dgm:spPr/>
      <dgm:t>
        <a:bodyPr/>
        <a:lstStyle/>
        <a:p>
          <a:r>
            <a:rPr lang="en-US" dirty="0" smtClean="0"/>
            <a:t>Providing and demonstrating a secure, resilient to cyber-attacks, privacy-enabled, and protected against data breaches solution for </a:t>
          </a:r>
          <a:r>
            <a:rPr lang="en-US" dirty="0" err="1" smtClean="0"/>
            <a:t>decentralised</a:t>
          </a:r>
          <a:r>
            <a:rPr lang="en-US" dirty="0" smtClean="0"/>
            <a:t> Electrical Power and Energy Systems (EPES)</a:t>
          </a:r>
          <a:endParaRPr lang="en-US" dirty="0"/>
        </a:p>
      </dgm:t>
    </dgm:pt>
    <dgm:pt modelId="{E22BEFFD-46E1-40AD-B4E3-B3FDC4DCC5B6}" type="parTrans" cxnId="{91D68824-17C0-42D9-A6B6-761B4D858394}">
      <dgm:prSet/>
      <dgm:spPr/>
      <dgm:t>
        <a:bodyPr/>
        <a:lstStyle/>
        <a:p>
          <a:endParaRPr lang="en-US"/>
        </a:p>
      </dgm:t>
    </dgm:pt>
    <dgm:pt modelId="{08E27C4B-609F-4FFA-BC0F-A0C33E6F1D49}" type="sibTrans" cxnId="{91D68824-17C0-42D9-A6B6-761B4D858394}">
      <dgm:prSet/>
      <dgm:spPr/>
      <dgm:t>
        <a:bodyPr/>
        <a:lstStyle/>
        <a:p>
          <a:endParaRPr lang="en-US"/>
        </a:p>
      </dgm:t>
    </dgm:pt>
    <dgm:pt modelId="{1E50A34E-8609-4018-89AA-821817554D04}">
      <dgm:prSet/>
      <dgm:spPr/>
      <dgm:t>
        <a:bodyPr/>
        <a:lstStyle/>
        <a:p>
          <a:r>
            <a:rPr lang="en-US" dirty="0" smtClean="0"/>
            <a:t>Strengthening EPES domains with self-healing capabilities based on islanding and fast grid recovery processes exploiting renewable sources</a:t>
          </a:r>
        </a:p>
      </dgm:t>
    </dgm:pt>
    <dgm:pt modelId="{ED9A714E-A496-4D7A-8D4B-5D39A7A51ADB}" type="parTrans" cxnId="{BECF4B2A-8187-405A-9155-DEA00CA6E44D}">
      <dgm:prSet/>
      <dgm:spPr/>
      <dgm:t>
        <a:bodyPr/>
        <a:lstStyle/>
        <a:p>
          <a:endParaRPr lang="en-US"/>
        </a:p>
      </dgm:t>
    </dgm:pt>
    <dgm:pt modelId="{628EF3BB-01F6-4FE5-AE45-36C45BCA81BC}" type="sibTrans" cxnId="{BECF4B2A-8187-405A-9155-DEA00CA6E44D}">
      <dgm:prSet/>
      <dgm:spPr/>
      <dgm:t>
        <a:bodyPr/>
        <a:lstStyle/>
        <a:p>
          <a:endParaRPr lang="en-US"/>
        </a:p>
      </dgm:t>
    </dgm:pt>
    <dgm:pt modelId="{DB2A3B78-326D-402C-AB72-099D24BAAE01}">
      <dgm:prSet/>
      <dgm:spPr/>
      <dgm:t>
        <a:bodyPr/>
        <a:lstStyle/>
        <a:p>
          <a:r>
            <a:rPr lang="en-US" dirty="0" smtClean="0"/>
            <a:t>Enabling effective energy exchange between </a:t>
          </a:r>
          <a:r>
            <a:rPr lang="en-US" dirty="0" err="1" smtClean="0"/>
            <a:t>microgrids</a:t>
          </a:r>
          <a:r>
            <a:rPr lang="en-US" dirty="0" smtClean="0"/>
            <a:t> and residential prosumers</a:t>
          </a:r>
        </a:p>
      </dgm:t>
    </dgm:pt>
    <dgm:pt modelId="{7F287C6F-0893-4230-AB57-8EAD65B4C91B}" type="parTrans" cxnId="{15390DE7-9BFD-4C33-A84C-A2563197812C}">
      <dgm:prSet/>
      <dgm:spPr/>
      <dgm:t>
        <a:bodyPr/>
        <a:lstStyle/>
        <a:p>
          <a:endParaRPr lang="en-US"/>
        </a:p>
      </dgm:t>
    </dgm:pt>
    <dgm:pt modelId="{916FF8D8-9CCD-4B03-84E8-12B357A55795}" type="sibTrans" cxnId="{15390DE7-9BFD-4C33-A84C-A2563197812C}">
      <dgm:prSet/>
      <dgm:spPr/>
      <dgm:t>
        <a:bodyPr/>
        <a:lstStyle/>
        <a:p>
          <a:endParaRPr lang="en-US"/>
        </a:p>
      </dgm:t>
    </dgm:pt>
    <dgm:pt modelId="{B7C6CD17-4E16-4629-9326-49033F40BF62}">
      <dgm:prSet/>
      <dgm:spPr/>
      <dgm:t>
        <a:bodyPr/>
        <a:lstStyle/>
        <a:p>
          <a:r>
            <a:rPr lang="en-US" dirty="0" smtClean="0"/>
            <a:t>Security information and event management (SIEM) tool for anomaly detection and response with advanced machine learning capabilities</a:t>
          </a:r>
        </a:p>
      </dgm:t>
    </dgm:pt>
    <dgm:pt modelId="{5F98213F-B035-421A-A8AD-BE4434A1C8E9}" type="parTrans" cxnId="{2972F596-29F9-4948-BB9B-FD8172B93D38}">
      <dgm:prSet/>
      <dgm:spPr/>
      <dgm:t>
        <a:bodyPr/>
        <a:lstStyle/>
        <a:p>
          <a:endParaRPr lang="en-US"/>
        </a:p>
      </dgm:t>
    </dgm:pt>
    <dgm:pt modelId="{A67AF529-63E2-4FDE-9B27-90447F608967}" type="sibTrans" cxnId="{2972F596-29F9-4948-BB9B-FD8172B93D38}">
      <dgm:prSet/>
      <dgm:spPr/>
      <dgm:t>
        <a:bodyPr/>
        <a:lstStyle/>
        <a:p>
          <a:endParaRPr lang="en-US"/>
        </a:p>
      </dgm:t>
    </dgm:pt>
    <dgm:pt modelId="{E639CF09-1D2E-440A-ABAE-EF633BB6D6F2}">
      <dgm:prSet/>
      <dgm:spPr/>
      <dgm:t>
        <a:bodyPr/>
        <a:lstStyle/>
        <a:p>
          <a:r>
            <a:rPr lang="en-US" dirty="0" err="1" smtClean="0"/>
            <a:t>Blockchain</a:t>
          </a:r>
          <a:r>
            <a:rPr lang="en-US" dirty="0" smtClean="0"/>
            <a:t>-based energy trading system, that will offer a </a:t>
          </a:r>
          <a:r>
            <a:rPr lang="en-US" dirty="0" err="1" smtClean="0"/>
            <a:t>decentralised</a:t>
          </a:r>
          <a:r>
            <a:rPr lang="en-US" dirty="0" smtClean="0"/>
            <a:t>, trusted, and auditable exchange of energy trading transactions between parties</a:t>
          </a:r>
          <a:endParaRPr lang="bg-BG" dirty="0"/>
        </a:p>
      </dgm:t>
    </dgm:pt>
    <dgm:pt modelId="{8013420B-6E54-4B5D-B39C-076D362F0534}" type="parTrans" cxnId="{31495A51-9CCC-4633-9037-E0B7C50BCE27}">
      <dgm:prSet/>
      <dgm:spPr/>
      <dgm:t>
        <a:bodyPr/>
        <a:lstStyle/>
        <a:p>
          <a:endParaRPr lang="en-US"/>
        </a:p>
      </dgm:t>
    </dgm:pt>
    <dgm:pt modelId="{D5DD91F9-133F-4941-8737-B9EF0FDA4749}" type="sibTrans" cxnId="{31495A51-9CCC-4633-9037-E0B7C50BCE27}">
      <dgm:prSet/>
      <dgm:spPr/>
      <dgm:t>
        <a:bodyPr/>
        <a:lstStyle/>
        <a:p>
          <a:endParaRPr lang="en-US"/>
        </a:p>
      </dgm:t>
    </dgm:pt>
    <dgm:pt modelId="{503EDDF0-2F52-4B4F-81C7-915ED937A1DB}" type="pres">
      <dgm:prSet presAssocID="{026889C6-0495-4E9C-BFA0-B32E30CF8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473DE2-CEE8-4B0C-84DD-8BD853AC17BE}" type="pres">
      <dgm:prSet presAssocID="{026889C6-0495-4E9C-BFA0-B32E30CF8329}" presName="Name1" presStyleCnt="0"/>
      <dgm:spPr/>
    </dgm:pt>
    <dgm:pt modelId="{A76C0D27-E998-4A0A-A075-AEB7E54A5F2D}" type="pres">
      <dgm:prSet presAssocID="{026889C6-0495-4E9C-BFA0-B32E30CF8329}" presName="cycle" presStyleCnt="0"/>
      <dgm:spPr/>
    </dgm:pt>
    <dgm:pt modelId="{2F260163-8AF8-4D38-AF91-6924AAC278AE}" type="pres">
      <dgm:prSet presAssocID="{026889C6-0495-4E9C-BFA0-B32E30CF8329}" presName="srcNode" presStyleLbl="node1" presStyleIdx="0" presStyleCnt="5"/>
      <dgm:spPr/>
    </dgm:pt>
    <dgm:pt modelId="{A0FF0EC3-CEA0-41A0-9530-F25622D6AC03}" type="pres">
      <dgm:prSet presAssocID="{026889C6-0495-4E9C-BFA0-B32E30CF8329}" presName="conn" presStyleLbl="parChTrans1D2" presStyleIdx="0" presStyleCnt="1"/>
      <dgm:spPr/>
      <dgm:t>
        <a:bodyPr/>
        <a:lstStyle/>
        <a:p>
          <a:endParaRPr lang="en-US"/>
        </a:p>
      </dgm:t>
    </dgm:pt>
    <dgm:pt modelId="{B9507CB7-F602-49B1-9758-EB854921FD32}" type="pres">
      <dgm:prSet presAssocID="{026889C6-0495-4E9C-BFA0-B32E30CF8329}" presName="extraNode" presStyleLbl="node1" presStyleIdx="0" presStyleCnt="5"/>
      <dgm:spPr/>
    </dgm:pt>
    <dgm:pt modelId="{E62D7E78-5CBE-4CDC-AFB3-7C92B8516EA9}" type="pres">
      <dgm:prSet presAssocID="{026889C6-0495-4E9C-BFA0-B32E30CF8329}" presName="dstNode" presStyleLbl="node1" presStyleIdx="0" presStyleCnt="5"/>
      <dgm:spPr/>
    </dgm:pt>
    <dgm:pt modelId="{814CD8F3-947F-4E73-810C-8AE0316A1D64}" type="pres">
      <dgm:prSet presAssocID="{0AE7137B-AC3D-4EAA-A0A1-421CAC53C8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90D02-5BE5-4990-9C8C-DF7A1701F8C3}" type="pres">
      <dgm:prSet presAssocID="{0AE7137B-AC3D-4EAA-A0A1-421CAC53C831}" presName="accent_1" presStyleCnt="0"/>
      <dgm:spPr/>
    </dgm:pt>
    <dgm:pt modelId="{BE49DB72-729B-47F2-A287-2FB3EED16923}" type="pres">
      <dgm:prSet presAssocID="{0AE7137B-AC3D-4EAA-A0A1-421CAC53C831}" presName="accentRepeatNode" presStyleLbl="solidFgAcc1" presStyleIdx="0" presStyleCnt="5"/>
      <dgm:spPr/>
    </dgm:pt>
    <dgm:pt modelId="{4F09DC9B-F53B-40BC-B2AC-6CE0E6AC57E4}" type="pres">
      <dgm:prSet presAssocID="{1E50A34E-8609-4018-89AA-821817554D0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05CE8-031E-42C6-B671-524F4624E0B5}" type="pres">
      <dgm:prSet presAssocID="{1E50A34E-8609-4018-89AA-821817554D04}" presName="accent_2" presStyleCnt="0"/>
      <dgm:spPr/>
    </dgm:pt>
    <dgm:pt modelId="{044BBCCC-1F5A-4618-9F37-E1BBC8CD295E}" type="pres">
      <dgm:prSet presAssocID="{1E50A34E-8609-4018-89AA-821817554D04}" presName="accentRepeatNode" presStyleLbl="solidFgAcc1" presStyleIdx="1" presStyleCnt="5"/>
      <dgm:spPr/>
    </dgm:pt>
    <dgm:pt modelId="{AC351923-8C37-405C-9150-F2D554ED5A10}" type="pres">
      <dgm:prSet presAssocID="{DB2A3B78-326D-402C-AB72-099D24BAAE0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0E3D8-C957-4CD2-B62B-DC1BA499A9CD}" type="pres">
      <dgm:prSet presAssocID="{DB2A3B78-326D-402C-AB72-099D24BAAE01}" presName="accent_3" presStyleCnt="0"/>
      <dgm:spPr/>
    </dgm:pt>
    <dgm:pt modelId="{8B0F82FE-DB19-4CDC-A959-E7C9826E74FB}" type="pres">
      <dgm:prSet presAssocID="{DB2A3B78-326D-402C-AB72-099D24BAAE01}" presName="accentRepeatNode" presStyleLbl="solidFgAcc1" presStyleIdx="2" presStyleCnt="5"/>
      <dgm:spPr/>
    </dgm:pt>
    <dgm:pt modelId="{3DE5C08F-0B89-4276-8249-FA210CB24366}" type="pres">
      <dgm:prSet presAssocID="{B7C6CD17-4E16-4629-9326-49033F40BF6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44A81-1884-433B-8D98-E41EFDAAD554}" type="pres">
      <dgm:prSet presAssocID="{B7C6CD17-4E16-4629-9326-49033F40BF62}" presName="accent_4" presStyleCnt="0"/>
      <dgm:spPr/>
    </dgm:pt>
    <dgm:pt modelId="{B2B35168-82B7-4EBE-BD30-84DA56B21293}" type="pres">
      <dgm:prSet presAssocID="{B7C6CD17-4E16-4629-9326-49033F40BF62}" presName="accentRepeatNode" presStyleLbl="solidFgAcc1" presStyleIdx="3" presStyleCnt="5"/>
      <dgm:spPr/>
    </dgm:pt>
    <dgm:pt modelId="{A6CF9DB6-936B-406E-8095-470B52D0DCCD}" type="pres">
      <dgm:prSet presAssocID="{E639CF09-1D2E-440A-ABAE-EF633BB6D6F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0E88F-3159-4686-851D-F9A6CE4B7BD1}" type="pres">
      <dgm:prSet presAssocID="{E639CF09-1D2E-440A-ABAE-EF633BB6D6F2}" presName="accent_5" presStyleCnt="0"/>
      <dgm:spPr/>
    </dgm:pt>
    <dgm:pt modelId="{AD1D1DDC-AAF5-4174-B7D3-377E493F3612}" type="pres">
      <dgm:prSet presAssocID="{E639CF09-1D2E-440A-ABAE-EF633BB6D6F2}" presName="accentRepeatNode" presStyleLbl="solidFgAcc1" presStyleIdx="4" presStyleCnt="5"/>
      <dgm:spPr/>
    </dgm:pt>
  </dgm:ptLst>
  <dgm:cxnLst>
    <dgm:cxn modelId="{2972F596-29F9-4948-BB9B-FD8172B93D38}" srcId="{026889C6-0495-4E9C-BFA0-B32E30CF8329}" destId="{B7C6CD17-4E16-4629-9326-49033F40BF62}" srcOrd="3" destOrd="0" parTransId="{5F98213F-B035-421A-A8AD-BE4434A1C8E9}" sibTransId="{A67AF529-63E2-4FDE-9B27-90447F608967}"/>
    <dgm:cxn modelId="{16454EBD-A0F5-474A-BB65-2256BDAF14D4}" type="presOf" srcId="{E639CF09-1D2E-440A-ABAE-EF633BB6D6F2}" destId="{A6CF9DB6-936B-406E-8095-470B52D0DCCD}" srcOrd="0" destOrd="0" presId="urn:microsoft.com/office/officeart/2008/layout/VerticalCurvedList"/>
    <dgm:cxn modelId="{BBA51599-31F1-46AD-90A3-BAA98C718B48}" type="presOf" srcId="{B7C6CD17-4E16-4629-9326-49033F40BF62}" destId="{3DE5C08F-0B89-4276-8249-FA210CB24366}" srcOrd="0" destOrd="0" presId="urn:microsoft.com/office/officeart/2008/layout/VerticalCurvedList"/>
    <dgm:cxn modelId="{15390DE7-9BFD-4C33-A84C-A2563197812C}" srcId="{026889C6-0495-4E9C-BFA0-B32E30CF8329}" destId="{DB2A3B78-326D-402C-AB72-099D24BAAE01}" srcOrd="2" destOrd="0" parTransId="{7F287C6F-0893-4230-AB57-8EAD65B4C91B}" sibTransId="{916FF8D8-9CCD-4B03-84E8-12B357A55795}"/>
    <dgm:cxn modelId="{CE8F54DD-ABCD-4BDD-9D26-A97BBC948755}" type="presOf" srcId="{026889C6-0495-4E9C-BFA0-B32E30CF8329}" destId="{503EDDF0-2F52-4B4F-81C7-915ED937A1DB}" srcOrd="0" destOrd="0" presId="urn:microsoft.com/office/officeart/2008/layout/VerticalCurvedList"/>
    <dgm:cxn modelId="{A515F9C5-0378-4E59-89FE-6002A2A21428}" type="presOf" srcId="{DB2A3B78-326D-402C-AB72-099D24BAAE01}" destId="{AC351923-8C37-405C-9150-F2D554ED5A10}" srcOrd="0" destOrd="0" presId="urn:microsoft.com/office/officeart/2008/layout/VerticalCurvedList"/>
    <dgm:cxn modelId="{31495A51-9CCC-4633-9037-E0B7C50BCE27}" srcId="{026889C6-0495-4E9C-BFA0-B32E30CF8329}" destId="{E639CF09-1D2E-440A-ABAE-EF633BB6D6F2}" srcOrd="4" destOrd="0" parTransId="{8013420B-6E54-4B5D-B39C-076D362F0534}" sibTransId="{D5DD91F9-133F-4941-8737-B9EF0FDA4749}"/>
    <dgm:cxn modelId="{BECF4B2A-8187-405A-9155-DEA00CA6E44D}" srcId="{026889C6-0495-4E9C-BFA0-B32E30CF8329}" destId="{1E50A34E-8609-4018-89AA-821817554D04}" srcOrd="1" destOrd="0" parTransId="{ED9A714E-A496-4D7A-8D4B-5D39A7A51ADB}" sibTransId="{628EF3BB-01F6-4FE5-AE45-36C45BCA81BC}"/>
    <dgm:cxn modelId="{0A9B4F42-4277-49B7-A606-CA3595461DB3}" type="presOf" srcId="{0AE7137B-AC3D-4EAA-A0A1-421CAC53C831}" destId="{814CD8F3-947F-4E73-810C-8AE0316A1D64}" srcOrd="0" destOrd="0" presId="urn:microsoft.com/office/officeart/2008/layout/VerticalCurvedList"/>
    <dgm:cxn modelId="{91D68824-17C0-42D9-A6B6-761B4D858394}" srcId="{026889C6-0495-4E9C-BFA0-B32E30CF8329}" destId="{0AE7137B-AC3D-4EAA-A0A1-421CAC53C831}" srcOrd="0" destOrd="0" parTransId="{E22BEFFD-46E1-40AD-B4E3-B3FDC4DCC5B6}" sibTransId="{08E27C4B-609F-4FFA-BC0F-A0C33E6F1D49}"/>
    <dgm:cxn modelId="{C550D0C0-AB3C-4DF1-9029-24A51C7643A7}" type="presOf" srcId="{1E50A34E-8609-4018-89AA-821817554D04}" destId="{4F09DC9B-F53B-40BC-B2AC-6CE0E6AC57E4}" srcOrd="0" destOrd="0" presId="urn:microsoft.com/office/officeart/2008/layout/VerticalCurvedList"/>
    <dgm:cxn modelId="{3AE0B660-58C2-475F-8EC6-7D5570BFDA0F}" type="presOf" srcId="{08E27C4B-609F-4FFA-BC0F-A0C33E6F1D49}" destId="{A0FF0EC3-CEA0-41A0-9530-F25622D6AC03}" srcOrd="0" destOrd="0" presId="urn:microsoft.com/office/officeart/2008/layout/VerticalCurvedList"/>
    <dgm:cxn modelId="{A84ED789-B023-485B-920E-8A8C67A4B151}" type="presParOf" srcId="{503EDDF0-2F52-4B4F-81C7-915ED937A1DB}" destId="{C7473DE2-CEE8-4B0C-84DD-8BD853AC17BE}" srcOrd="0" destOrd="0" presId="urn:microsoft.com/office/officeart/2008/layout/VerticalCurvedList"/>
    <dgm:cxn modelId="{2AEC6EF3-B919-4434-B5C1-1FE8C3AF3605}" type="presParOf" srcId="{C7473DE2-CEE8-4B0C-84DD-8BD853AC17BE}" destId="{A76C0D27-E998-4A0A-A075-AEB7E54A5F2D}" srcOrd="0" destOrd="0" presId="urn:microsoft.com/office/officeart/2008/layout/VerticalCurvedList"/>
    <dgm:cxn modelId="{8DF6FDB1-DFCF-4C83-8459-B3E008A842E0}" type="presParOf" srcId="{A76C0D27-E998-4A0A-A075-AEB7E54A5F2D}" destId="{2F260163-8AF8-4D38-AF91-6924AAC278AE}" srcOrd="0" destOrd="0" presId="urn:microsoft.com/office/officeart/2008/layout/VerticalCurvedList"/>
    <dgm:cxn modelId="{42831BCE-65EA-486D-9C6B-C565A3D3509B}" type="presParOf" srcId="{A76C0D27-E998-4A0A-A075-AEB7E54A5F2D}" destId="{A0FF0EC3-CEA0-41A0-9530-F25622D6AC03}" srcOrd="1" destOrd="0" presId="urn:microsoft.com/office/officeart/2008/layout/VerticalCurvedList"/>
    <dgm:cxn modelId="{3ABDD192-537C-4885-8EED-3D146D0DFE8E}" type="presParOf" srcId="{A76C0D27-E998-4A0A-A075-AEB7E54A5F2D}" destId="{B9507CB7-F602-49B1-9758-EB854921FD32}" srcOrd="2" destOrd="0" presId="urn:microsoft.com/office/officeart/2008/layout/VerticalCurvedList"/>
    <dgm:cxn modelId="{9EE17496-A5B0-4A46-BFB0-DDE94E4F1381}" type="presParOf" srcId="{A76C0D27-E998-4A0A-A075-AEB7E54A5F2D}" destId="{E62D7E78-5CBE-4CDC-AFB3-7C92B8516EA9}" srcOrd="3" destOrd="0" presId="urn:microsoft.com/office/officeart/2008/layout/VerticalCurvedList"/>
    <dgm:cxn modelId="{4A668005-7F23-4C99-BA9C-EAF3B0B5F280}" type="presParOf" srcId="{C7473DE2-CEE8-4B0C-84DD-8BD853AC17BE}" destId="{814CD8F3-947F-4E73-810C-8AE0316A1D64}" srcOrd="1" destOrd="0" presId="urn:microsoft.com/office/officeart/2008/layout/VerticalCurvedList"/>
    <dgm:cxn modelId="{488351FA-FD35-4126-887C-0825F0C15B51}" type="presParOf" srcId="{C7473DE2-CEE8-4B0C-84DD-8BD853AC17BE}" destId="{C7090D02-5BE5-4990-9C8C-DF7A1701F8C3}" srcOrd="2" destOrd="0" presId="urn:microsoft.com/office/officeart/2008/layout/VerticalCurvedList"/>
    <dgm:cxn modelId="{D29D0CE8-E48C-40A3-BF7D-5F128023E8F1}" type="presParOf" srcId="{C7090D02-5BE5-4990-9C8C-DF7A1701F8C3}" destId="{BE49DB72-729B-47F2-A287-2FB3EED16923}" srcOrd="0" destOrd="0" presId="urn:microsoft.com/office/officeart/2008/layout/VerticalCurvedList"/>
    <dgm:cxn modelId="{44A6B097-56DE-4AC7-A345-D1258D0461AC}" type="presParOf" srcId="{C7473DE2-CEE8-4B0C-84DD-8BD853AC17BE}" destId="{4F09DC9B-F53B-40BC-B2AC-6CE0E6AC57E4}" srcOrd="3" destOrd="0" presId="urn:microsoft.com/office/officeart/2008/layout/VerticalCurvedList"/>
    <dgm:cxn modelId="{554F1291-A5B3-4198-AB52-5E3A46A8509B}" type="presParOf" srcId="{C7473DE2-CEE8-4B0C-84DD-8BD853AC17BE}" destId="{60705CE8-031E-42C6-B671-524F4624E0B5}" srcOrd="4" destOrd="0" presId="urn:microsoft.com/office/officeart/2008/layout/VerticalCurvedList"/>
    <dgm:cxn modelId="{471053F6-4B8F-4E1F-98F6-CA3CE5B66C17}" type="presParOf" srcId="{60705CE8-031E-42C6-B671-524F4624E0B5}" destId="{044BBCCC-1F5A-4618-9F37-E1BBC8CD295E}" srcOrd="0" destOrd="0" presId="urn:microsoft.com/office/officeart/2008/layout/VerticalCurvedList"/>
    <dgm:cxn modelId="{2BA90B56-5241-49CC-A8A2-9C91ED9A3EA6}" type="presParOf" srcId="{C7473DE2-CEE8-4B0C-84DD-8BD853AC17BE}" destId="{AC351923-8C37-405C-9150-F2D554ED5A10}" srcOrd="5" destOrd="0" presId="urn:microsoft.com/office/officeart/2008/layout/VerticalCurvedList"/>
    <dgm:cxn modelId="{798D7328-4BCB-4243-8836-BC9B4CA4B1C2}" type="presParOf" srcId="{C7473DE2-CEE8-4B0C-84DD-8BD853AC17BE}" destId="{6D40E3D8-C957-4CD2-B62B-DC1BA499A9CD}" srcOrd="6" destOrd="0" presId="urn:microsoft.com/office/officeart/2008/layout/VerticalCurvedList"/>
    <dgm:cxn modelId="{7AC27F4A-975F-4489-B2E7-F6CBDF3DA69D}" type="presParOf" srcId="{6D40E3D8-C957-4CD2-B62B-DC1BA499A9CD}" destId="{8B0F82FE-DB19-4CDC-A959-E7C9826E74FB}" srcOrd="0" destOrd="0" presId="urn:microsoft.com/office/officeart/2008/layout/VerticalCurvedList"/>
    <dgm:cxn modelId="{1E9ED1C0-A167-4056-BD6C-6FB3F750AF7F}" type="presParOf" srcId="{C7473DE2-CEE8-4B0C-84DD-8BD853AC17BE}" destId="{3DE5C08F-0B89-4276-8249-FA210CB24366}" srcOrd="7" destOrd="0" presId="urn:microsoft.com/office/officeart/2008/layout/VerticalCurvedList"/>
    <dgm:cxn modelId="{B0388C2B-10F0-4C5B-A502-80939B26374E}" type="presParOf" srcId="{C7473DE2-CEE8-4B0C-84DD-8BD853AC17BE}" destId="{AAB44A81-1884-433B-8D98-E41EFDAAD554}" srcOrd="8" destOrd="0" presId="urn:microsoft.com/office/officeart/2008/layout/VerticalCurvedList"/>
    <dgm:cxn modelId="{A40AA754-FCB0-4F86-AFFA-3F0B424B7FA6}" type="presParOf" srcId="{AAB44A81-1884-433B-8D98-E41EFDAAD554}" destId="{B2B35168-82B7-4EBE-BD30-84DA56B21293}" srcOrd="0" destOrd="0" presId="urn:microsoft.com/office/officeart/2008/layout/VerticalCurvedList"/>
    <dgm:cxn modelId="{5C2CA991-8541-48BE-971E-EE30264710AC}" type="presParOf" srcId="{C7473DE2-CEE8-4B0C-84DD-8BD853AC17BE}" destId="{A6CF9DB6-936B-406E-8095-470B52D0DCCD}" srcOrd="9" destOrd="0" presId="urn:microsoft.com/office/officeart/2008/layout/VerticalCurvedList"/>
    <dgm:cxn modelId="{F7303DF3-110E-4045-97C4-3B1B63343E24}" type="presParOf" srcId="{C7473DE2-CEE8-4B0C-84DD-8BD853AC17BE}" destId="{55E0E88F-3159-4686-851D-F9A6CE4B7BD1}" srcOrd="10" destOrd="0" presId="urn:microsoft.com/office/officeart/2008/layout/VerticalCurvedList"/>
    <dgm:cxn modelId="{3601E7EA-CE39-4F47-98EF-2DF8B24D1109}" type="presParOf" srcId="{55E0E88F-3159-4686-851D-F9A6CE4B7BD1}" destId="{AD1D1DDC-AAF5-4174-B7D3-377E493F36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381D-D537-4AFC-BE0E-822BF188AAF2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038CB-2763-4D00-9D0C-6BB1D4784029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The biggest EU Research and Innovation </a:t>
          </a:r>
          <a:r>
            <a:rPr lang="en-US" sz="1600" kern="1200" dirty="0" err="1" smtClean="0"/>
            <a:t>programme</a:t>
          </a:r>
          <a:r>
            <a:rPr lang="en-US" sz="1600" kern="1200" dirty="0" smtClean="0"/>
            <a:t> ever </a:t>
          </a:r>
          <a:endParaRPr lang="en-US" sz="1600" kern="1200" dirty="0"/>
        </a:p>
      </dsp:txBody>
      <dsp:txXfrm>
        <a:off x="2175669" y="0"/>
        <a:ext cx="8339931" cy="1305404"/>
      </dsp:txXfrm>
    </dsp:sp>
    <dsp:sp modelId="{B507887F-46D1-4A8E-8112-B8CB2EC633E9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8E21C-FBD6-4172-90FE-A5F5C2833244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€80 billion of funding available over 7 years (2014 to 2020) </a:t>
          </a:r>
          <a:endParaRPr lang="en-US" sz="1600" kern="1200" dirty="0"/>
        </a:p>
      </dsp:txBody>
      <dsp:txXfrm>
        <a:off x="2175669" y="1305404"/>
        <a:ext cx="8339931" cy="1305399"/>
      </dsp:txXfrm>
    </dsp:sp>
    <dsp:sp modelId="{C4B08617-79A1-40E5-B867-6AA8376DF5BB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C7A04-D31C-42E8-894A-9294C90C84F5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More breakthroughs, discoveries and world-firsts by taking great ideas from the lab to the 	market</a:t>
          </a:r>
          <a:endParaRPr lang="bg-BG" sz="1600" kern="1200" dirty="0"/>
        </a:p>
      </dsp:txBody>
      <dsp:txXfrm>
        <a:off x="2175669" y="2610804"/>
        <a:ext cx="8339931" cy="130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381D-D537-4AFC-BE0E-822BF188AAF2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038CB-2763-4D00-9D0C-6BB1D4784029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r>
            <a:rPr lang="en-US" sz="2800" kern="1200" dirty="0" smtClean="0"/>
            <a:t>SDN MicroSENSE</a:t>
          </a:r>
          <a:endParaRPr lang="en-US" sz="1800" kern="1200" dirty="0"/>
        </a:p>
      </dsp:txBody>
      <dsp:txXfrm>
        <a:off x="2175669" y="0"/>
        <a:ext cx="8339931" cy="1305404"/>
      </dsp:txXfrm>
    </dsp:sp>
    <dsp:sp modelId="{B507887F-46D1-4A8E-8112-B8CB2EC633E9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8E21C-FBD6-4172-90FE-A5F5C2833244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r>
            <a:rPr lang="en-US" sz="2800" kern="1200" dirty="0" err="1" smtClean="0"/>
            <a:t>EnergyShield</a:t>
          </a:r>
          <a:endParaRPr lang="en-US" sz="1600" kern="1200" dirty="0"/>
        </a:p>
      </dsp:txBody>
      <dsp:txXfrm>
        <a:off x="2175669" y="1305404"/>
        <a:ext cx="8339931" cy="1305399"/>
      </dsp:txXfrm>
    </dsp:sp>
    <dsp:sp modelId="{C4B08617-79A1-40E5-B867-6AA8376DF5BB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C7A04-D31C-42E8-894A-9294C90C84F5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r>
            <a:rPr lang="en-US" sz="2800" kern="1200" dirty="0" smtClean="0"/>
            <a:t>FORESIGHT</a:t>
          </a:r>
          <a:endParaRPr lang="bg-BG" sz="1600" kern="1200" dirty="0"/>
        </a:p>
      </dsp:txBody>
      <dsp:txXfrm>
        <a:off x="2175669" y="2610804"/>
        <a:ext cx="8339931" cy="1305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15A2-315D-4492-92F5-5F0EF5234170}">
      <dsp:nvSpPr>
        <dsp:cNvPr id="0" name=""/>
        <dsp:cNvSpPr/>
      </dsp:nvSpPr>
      <dsp:spPr>
        <a:xfrm rot="5400000">
          <a:off x="-154099" y="182319"/>
          <a:ext cx="1027333" cy="719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Objective 5</a:t>
          </a:r>
          <a:endParaRPr lang="en-US" sz="1200" kern="1200" dirty="0"/>
        </a:p>
      </dsp:txBody>
      <dsp:txXfrm rot="-5400000">
        <a:off x="2" y="387786"/>
        <a:ext cx="719133" cy="308200"/>
      </dsp:txXfrm>
    </dsp:sp>
    <dsp:sp modelId="{CF1CC069-0A04-4F38-86B8-2BE8D3F214A2}">
      <dsp:nvSpPr>
        <dsp:cNvPr id="0" name=""/>
        <dsp:cNvSpPr/>
      </dsp:nvSpPr>
      <dsp:spPr>
        <a:xfrm rot="5400000">
          <a:off x="2779145" y="-2039115"/>
          <a:ext cx="682410" cy="4802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provide a robust, distributed and effective IT cyber-</a:t>
          </a:r>
          <a:r>
            <a:rPr lang="en-US" sz="1600" kern="1200" dirty="0" err="1" smtClean="0"/>
            <a:t>defence</a:t>
          </a:r>
          <a:r>
            <a:rPr lang="en-US" sz="1600" kern="1200" dirty="0" smtClean="0"/>
            <a:t> system for large-scale EPES ecosystem</a:t>
          </a:r>
          <a:endParaRPr lang="en-US" sz="1600" kern="1200" dirty="0"/>
        </a:p>
      </dsp:txBody>
      <dsp:txXfrm rot="-5400000">
        <a:off x="719133" y="54210"/>
        <a:ext cx="4769122" cy="615784"/>
      </dsp:txXfrm>
    </dsp:sp>
    <dsp:sp modelId="{9F20E7A9-B8BA-4D6A-9B9A-E70141164FEB}">
      <dsp:nvSpPr>
        <dsp:cNvPr id="0" name=""/>
        <dsp:cNvSpPr/>
      </dsp:nvSpPr>
      <dsp:spPr>
        <a:xfrm rot="5400000">
          <a:off x="-147447" y="1225286"/>
          <a:ext cx="1027333" cy="719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Objective 6</a:t>
          </a:r>
          <a:endParaRPr lang="en-US" sz="1200" kern="1200" dirty="0"/>
        </a:p>
      </dsp:txBody>
      <dsp:txXfrm rot="-5400000">
        <a:off x="6654" y="1430753"/>
        <a:ext cx="719133" cy="308200"/>
      </dsp:txXfrm>
    </dsp:sp>
    <dsp:sp modelId="{E1DF93E8-5F86-480C-88F3-767BFE1C23DF}">
      <dsp:nvSpPr>
        <dsp:cNvPr id="0" name=""/>
        <dsp:cNvSpPr/>
      </dsp:nvSpPr>
      <dsp:spPr>
        <a:xfrm rot="5400000">
          <a:off x="2658864" y="-996148"/>
          <a:ext cx="922973" cy="4802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To design and deploy an anonymous channel of EPES which will allow secure and privacy-preserving information sharing among energy operators and actors</a:t>
          </a:r>
          <a:endParaRPr lang="en-US" sz="1500" kern="1200" dirty="0"/>
        </a:p>
      </dsp:txBody>
      <dsp:txXfrm rot="-5400000">
        <a:off x="719133" y="988639"/>
        <a:ext cx="4757379" cy="832861"/>
      </dsp:txXfrm>
    </dsp:sp>
    <dsp:sp modelId="{FF2CBA67-92A7-44E2-ACBA-73773928A906}">
      <dsp:nvSpPr>
        <dsp:cNvPr id="0" name=""/>
        <dsp:cNvSpPr/>
      </dsp:nvSpPr>
      <dsp:spPr>
        <a:xfrm rot="5400000">
          <a:off x="-154099" y="2140649"/>
          <a:ext cx="1027333" cy="719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Objective 7</a:t>
          </a:r>
          <a:endParaRPr lang="en-US" sz="1200" kern="1200" dirty="0"/>
        </a:p>
      </dsp:txBody>
      <dsp:txXfrm rot="-5400000">
        <a:off x="2" y="2346116"/>
        <a:ext cx="719133" cy="308200"/>
      </dsp:txXfrm>
    </dsp:sp>
    <dsp:sp modelId="{0777441A-09D7-4E13-A4AE-B5ED01A3854F}">
      <dsp:nvSpPr>
        <dsp:cNvPr id="0" name=""/>
        <dsp:cNvSpPr/>
      </dsp:nvSpPr>
      <dsp:spPr>
        <a:xfrm rot="5400000">
          <a:off x="2786467" y="-80785"/>
          <a:ext cx="667766" cy="4802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deliver a privacy-preserving framework for enhancing EPES against data breaches</a:t>
          </a:r>
          <a:endParaRPr lang="en-US" sz="1600" kern="1200" dirty="0"/>
        </a:p>
      </dsp:txBody>
      <dsp:txXfrm rot="-5400000">
        <a:off x="719133" y="2019147"/>
        <a:ext cx="4769837" cy="602570"/>
      </dsp:txXfrm>
    </dsp:sp>
    <dsp:sp modelId="{8534F9FA-616B-49D3-BEEB-3250BB52B598}">
      <dsp:nvSpPr>
        <dsp:cNvPr id="0" name=""/>
        <dsp:cNvSpPr/>
      </dsp:nvSpPr>
      <dsp:spPr>
        <a:xfrm rot="5400000">
          <a:off x="-154099" y="3105407"/>
          <a:ext cx="1027333" cy="719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Objective 8</a:t>
          </a:r>
          <a:endParaRPr lang="en-US" sz="1200" kern="1200" dirty="0"/>
        </a:p>
      </dsp:txBody>
      <dsp:txXfrm rot="-5400000">
        <a:off x="2" y="3310874"/>
        <a:ext cx="719133" cy="308200"/>
      </dsp:txXfrm>
    </dsp:sp>
    <dsp:sp modelId="{150E0166-6FFC-4E32-B2F3-2099ED9F11A0}">
      <dsp:nvSpPr>
        <dsp:cNvPr id="0" name=""/>
        <dsp:cNvSpPr/>
      </dsp:nvSpPr>
      <dsp:spPr>
        <a:xfrm rot="5400000">
          <a:off x="2737073" y="883972"/>
          <a:ext cx="766555" cy="4802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design and develop a policy recommendation framework based on the SDN-</a:t>
          </a:r>
          <a:r>
            <a:rPr lang="en-US" sz="1600" kern="1200" dirty="0" err="1" smtClean="0"/>
            <a:t>microSENSE</a:t>
          </a:r>
          <a:r>
            <a:rPr lang="en-US" sz="1600" kern="1200" dirty="0" smtClean="0"/>
            <a:t> results</a:t>
          </a:r>
          <a:endParaRPr lang="en-US" sz="1600" kern="1200" dirty="0"/>
        </a:p>
      </dsp:txBody>
      <dsp:txXfrm rot="-5400000">
        <a:off x="719133" y="2939332"/>
        <a:ext cx="4765015" cy="691715"/>
      </dsp:txXfrm>
    </dsp:sp>
    <dsp:sp modelId="{15A6B29A-ADAA-4137-8A1A-8789E73284AB}">
      <dsp:nvSpPr>
        <dsp:cNvPr id="0" name=""/>
        <dsp:cNvSpPr/>
      </dsp:nvSpPr>
      <dsp:spPr>
        <a:xfrm rot="5400000">
          <a:off x="-154099" y="4020770"/>
          <a:ext cx="1027333" cy="7191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Objective 9</a:t>
          </a:r>
          <a:endParaRPr lang="en-US" sz="1200" kern="1200" dirty="0"/>
        </a:p>
      </dsp:txBody>
      <dsp:txXfrm rot="-5400000">
        <a:off x="2" y="4226237"/>
        <a:ext cx="719133" cy="308200"/>
      </dsp:txXfrm>
    </dsp:sp>
    <dsp:sp modelId="{4444AFBC-F0BE-4830-8C94-B8412C4A1DD8}">
      <dsp:nvSpPr>
        <dsp:cNvPr id="0" name=""/>
        <dsp:cNvSpPr/>
      </dsp:nvSpPr>
      <dsp:spPr>
        <a:xfrm rot="5400000">
          <a:off x="2786467" y="1799335"/>
          <a:ext cx="667766" cy="4802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demonstrate five large-scale pilots across Europe</a:t>
          </a:r>
          <a:endParaRPr lang="en-US" sz="1600" kern="1200" dirty="0"/>
        </a:p>
      </dsp:txBody>
      <dsp:txXfrm rot="-5400000">
        <a:off x="719133" y="3899267"/>
        <a:ext cx="4769837" cy="602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B2F64-E516-4DAF-A1EF-ECC797D3D608}">
      <dsp:nvSpPr>
        <dsp:cNvPr id="0" name=""/>
        <dsp:cNvSpPr/>
      </dsp:nvSpPr>
      <dsp:spPr>
        <a:xfrm rot="5400000">
          <a:off x="-172885" y="188320"/>
          <a:ext cx="1152572" cy="806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Objective1</a:t>
          </a:r>
          <a:endParaRPr lang="en-US" sz="1300" kern="1200" dirty="0"/>
        </a:p>
      </dsp:txBody>
      <dsp:txXfrm rot="-5400000">
        <a:off x="1" y="418834"/>
        <a:ext cx="806800" cy="345772"/>
      </dsp:txXfrm>
    </dsp:sp>
    <dsp:sp modelId="{0B282254-10A6-4C6F-AB63-1AB2E813A2E0}">
      <dsp:nvSpPr>
        <dsp:cNvPr id="0" name=""/>
        <dsp:cNvSpPr/>
      </dsp:nvSpPr>
      <dsp:spPr>
        <a:xfrm rot="5400000">
          <a:off x="2525524" y="-1703289"/>
          <a:ext cx="749172" cy="41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design and provide a new resilient, multi-layered and SDN-enabled  architecture</a:t>
          </a:r>
          <a:endParaRPr lang="en-US" sz="1600" kern="1200" dirty="0"/>
        </a:p>
      </dsp:txBody>
      <dsp:txXfrm rot="-5400000">
        <a:off x="806800" y="52007"/>
        <a:ext cx="4150048" cy="676028"/>
      </dsp:txXfrm>
    </dsp:sp>
    <dsp:sp modelId="{C124D65D-F0F4-4A07-883E-DE7E8088FD1C}">
      <dsp:nvSpPr>
        <dsp:cNvPr id="0" name=""/>
        <dsp:cNvSpPr/>
      </dsp:nvSpPr>
      <dsp:spPr>
        <a:xfrm rot="5400000">
          <a:off x="-172885" y="1199003"/>
          <a:ext cx="1152572" cy="806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Objective 2</a:t>
          </a:r>
          <a:endParaRPr lang="en-US" sz="1300" kern="1200" dirty="0"/>
        </a:p>
      </dsp:txBody>
      <dsp:txXfrm rot="-5400000">
        <a:off x="1" y="1429517"/>
        <a:ext cx="806800" cy="345772"/>
      </dsp:txXfrm>
    </dsp:sp>
    <dsp:sp modelId="{0CBD8E85-AF04-43F9-A75A-465B15D6B1AC}">
      <dsp:nvSpPr>
        <dsp:cNvPr id="0" name=""/>
        <dsp:cNvSpPr/>
      </dsp:nvSpPr>
      <dsp:spPr>
        <a:xfrm rot="5400000">
          <a:off x="2525524" y="-692606"/>
          <a:ext cx="749172" cy="41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To design and develop a risk assessment and management framework</a:t>
          </a:r>
          <a:endParaRPr lang="en-US" sz="1600" kern="1200" dirty="0"/>
        </a:p>
      </dsp:txBody>
      <dsp:txXfrm rot="-5400000">
        <a:off x="806800" y="1062690"/>
        <a:ext cx="4150048" cy="676028"/>
      </dsp:txXfrm>
    </dsp:sp>
    <dsp:sp modelId="{35C43D84-A7C9-46BA-98C0-E9999A1D43D2}">
      <dsp:nvSpPr>
        <dsp:cNvPr id="0" name=""/>
        <dsp:cNvSpPr/>
      </dsp:nvSpPr>
      <dsp:spPr>
        <a:xfrm rot="5400000">
          <a:off x="-172885" y="2345533"/>
          <a:ext cx="1152572" cy="806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Objective 3</a:t>
          </a:r>
          <a:endParaRPr lang="en-US" sz="1300" kern="1200" dirty="0"/>
        </a:p>
      </dsp:txBody>
      <dsp:txXfrm rot="-5400000">
        <a:off x="1" y="2576047"/>
        <a:ext cx="806800" cy="345772"/>
      </dsp:txXfrm>
    </dsp:sp>
    <dsp:sp modelId="{009DE4BE-CEA3-4CF7-B090-FBC97F82EF46}">
      <dsp:nvSpPr>
        <dsp:cNvPr id="0" name=""/>
        <dsp:cNvSpPr/>
      </dsp:nvSpPr>
      <dsp:spPr>
        <a:xfrm rot="5400000">
          <a:off x="2389677" y="453923"/>
          <a:ext cx="1020866" cy="41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Applications which exploit direct networking controllability and programmability for going toward achieving resilient and secure operations</a:t>
          </a:r>
          <a:endParaRPr lang="en-US" sz="1600" kern="1200" dirty="0"/>
        </a:p>
      </dsp:txBody>
      <dsp:txXfrm rot="-5400000">
        <a:off x="806801" y="2086635"/>
        <a:ext cx="4136785" cy="921196"/>
      </dsp:txXfrm>
    </dsp:sp>
    <dsp:sp modelId="{23444F12-3992-4E7E-ACD8-5AEFA6ECE125}">
      <dsp:nvSpPr>
        <dsp:cNvPr id="0" name=""/>
        <dsp:cNvSpPr/>
      </dsp:nvSpPr>
      <dsp:spPr>
        <a:xfrm rot="5400000">
          <a:off x="-172885" y="3356216"/>
          <a:ext cx="1152572" cy="8068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Objective 4</a:t>
          </a:r>
          <a:endParaRPr lang="en-US" sz="1300" kern="1200" dirty="0"/>
        </a:p>
      </dsp:txBody>
      <dsp:txXfrm rot="-5400000">
        <a:off x="1" y="3586730"/>
        <a:ext cx="806800" cy="345772"/>
      </dsp:txXfrm>
    </dsp:sp>
    <dsp:sp modelId="{1C5BBD24-99F8-4E65-919C-AB69DCA65458}">
      <dsp:nvSpPr>
        <dsp:cNvPr id="0" name=""/>
        <dsp:cNvSpPr/>
      </dsp:nvSpPr>
      <dsp:spPr>
        <a:xfrm rot="5400000">
          <a:off x="2525524" y="1464606"/>
          <a:ext cx="749172" cy="41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 a </a:t>
          </a:r>
          <a:r>
            <a:rPr lang="en-US" sz="1600" kern="1200" dirty="0" err="1" smtClean="0"/>
            <a:t>blockchain</a:t>
          </a:r>
          <a:r>
            <a:rPr lang="en-US" sz="1600" kern="1200" dirty="0" smtClean="0"/>
            <a:t>-based energy trading platform for secure and flexible trading management</a:t>
          </a:r>
          <a:endParaRPr lang="en-US" sz="1600" kern="1200" dirty="0"/>
        </a:p>
      </dsp:txBody>
      <dsp:txXfrm rot="-5400000">
        <a:off x="806800" y="3219902"/>
        <a:ext cx="4150048" cy="676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F0EC3-CEA0-41A0-9530-F25622D6AC03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CD8F3-947F-4E73-810C-8AE0316A1D64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Providing and demonstrating a secure, resilient to cyber-attacks, privacy-enabled, and protected against data breaches solution for </a:t>
          </a:r>
          <a:r>
            <a:rPr lang="en-US" sz="1600" kern="1200" dirty="0" err="1" smtClean="0"/>
            <a:t>decentralised</a:t>
          </a:r>
          <a:r>
            <a:rPr lang="en-US" sz="1600" kern="1200" dirty="0" smtClean="0"/>
            <a:t> Electrical Power and Energy Systems (EPES)</a:t>
          </a:r>
          <a:endParaRPr lang="en-US" sz="1600" kern="1200" dirty="0"/>
        </a:p>
      </dsp:txBody>
      <dsp:txXfrm>
        <a:off x="411090" y="271871"/>
        <a:ext cx="10044785" cy="544091"/>
      </dsp:txXfrm>
    </dsp:sp>
    <dsp:sp modelId="{BE49DB72-729B-47F2-A287-2FB3EED16923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9DC9B-F53B-40BC-B2AC-6CE0E6AC57E4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Strengthening EPES domains with self-healing capabilities based on islanding and fast grid recovery processes exploiting renewable sources</a:t>
          </a:r>
        </a:p>
      </dsp:txBody>
      <dsp:txXfrm>
        <a:off x="800969" y="1087747"/>
        <a:ext cx="9654905" cy="544091"/>
      </dsp:txXfrm>
    </dsp:sp>
    <dsp:sp modelId="{044BBCCC-1F5A-4618-9F37-E1BBC8CD295E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1923-8C37-405C-9150-F2D554ED5A10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Enabling effective energy exchange between </a:t>
          </a:r>
          <a:r>
            <a:rPr lang="en-US" sz="1600" kern="1200" dirty="0" err="1" smtClean="0"/>
            <a:t>microgrids</a:t>
          </a:r>
          <a:r>
            <a:rPr lang="en-US" sz="1600" kern="1200" dirty="0" smtClean="0"/>
            <a:t> and residential prosumers</a:t>
          </a:r>
        </a:p>
      </dsp:txBody>
      <dsp:txXfrm>
        <a:off x="920631" y="1903623"/>
        <a:ext cx="9535243" cy="544091"/>
      </dsp:txXfrm>
    </dsp:sp>
    <dsp:sp modelId="{8B0F82FE-DB19-4CDC-A959-E7C9826E74FB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5C08F-0B89-4276-8249-FA210CB24366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 information and event management (SIEM) tool for anomaly detection and response with advanced machine learning capabilities</a:t>
          </a:r>
        </a:p>
      </dsp:txBody>
      <dsp:txXfrm>
        <a:off x="800969" y="2719499"/>
        <a:ext cx="9654905" cy="544091"/>
      </dsp:txXfrm>
    </dsp:sp>
    <dsp:sp modelId="{B2B35168-82B7-4EBE-BD30-84DA56B2129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F9DB6-936B-406E-8095-470B52D0DCCD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Blockchain</a:t>
          </a:r>
          <a:r>
            <a:rPr lang="en-US" sz="1600" kern="1200" dirty="0" smtClean="0"/>
            <a:t>-based energy trading system, that will offer a </a:t>
          </a:r>
          <a:r>
            <a:rPr lang="en-US" sz="1600" kern="1200" dirty="0" err="1" smtClean="0"/>
            <a:t>decentralised</a:t>
          </a:r>
          <a:r>
            <a:rPr lang="en-US" sz="1600" kern="1200" dirty="0" smtClean="0"/>
            <a:t>, trusted, and auditable exchange of energy trading transactions between parties</a:t>
          </a:r>
          <a:endParaRPr lang="bg-BG" sz="1600" kern="1200" dirty="0"/>
        </a:p>
      </dsp:txBody>
      <dsp:txXfrm>
        <a:off x="411090" y="3535375"/>
        <a:ext cx="10044785" cy="544091"/>
      </dsp:txXfrm>
    </dsp:sp>
    <dsp:sp modelId="{AD1D1DDC-AAF5-4174-B7D3-377E493F3612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943AC-FD9E-464F-87BD-7D1CA64D07A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CA8EF-9593-4EA1-A6E3-836DCDAAB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2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EnergyShield</a:t>
            </a:r>
            <a:r>
              <a:rPr lang="en-US" baseline="0" dirty="0" smtClean="0"/>
              <a:t> proposal was submitted for a Innovation Action initiative under Cyber security in the Electrical Power and Energy System (EPES)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EE622-9D5C-43FD-9805-0AC4590F3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2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EnergyShield</a:t>
            </a:r>
            <a:r>
              <a:rPr lang="en-US" baseline="0" dirty="0" smtClean="0"/>
              <a:t> is a H2020 project with 18 partners aiming at creating a toolkit that has the capabilities of defending the smart grids.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EE622-9D5C-43FD-9805-0AC4590F3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6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EnergyShield</a:t>
            </a:r>
            <a:r>
              <a:rPr lang="en-US" baseline="0" dirty="0" smtClean="0"/>
              <a:t> is a H2020 project with 18 partners aiming at creating a toolkit that has the capabilities of defending the smart grids. 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In order to respond to these new threats, the EnergyShield project will develop </a:t>
            </a:r>
            <a:r>
              <a:rPr lang="en-GB" b="1" dirty="0" smtClean="0"/>
              <a:t>an integrated toolkit covering </a:t>
            </a:r>
            <a:r>
              <a:rPr lang="en-GB" dirty="0" smtClean="0"/>
              <a:t>the complete EPES value chain (generator, TSO, DSO, consumer</a:t>
            </a:r>
          </a:p>
          <a:p>
            <a:endParaRPr lang="en-GB" dirty="0" smtClean="0"/>
          </a:p>
          <a:p>
            <a:r>
              <a:rPr lang="en-GB" dirty="0" smtClean="0"/>
              <a:t>This project will be carried out by a Consortium of 18 partners from </a:t>
            </a:r>
            <a:r>
              <a:rPr lang="en-US" dirty="0" smtClean="0"/>
              <a:t>10 different EU Member States and Associated Countries.</a:t>
            </a:r>
            <a:endParaRPr lang="en-GB" dirty="0" smtClean="0"/>
          </a:p>
          <a:p>
            <a:r>
              <a:rPr lang="en-GB" dirty="0" smtClean="0"/>
              <a:t>The consortium consists of 2 large industrial partners (SIVECO and PSI), whereof SIVECO is taking the lead supported by 6 innovative </a:t>
            </a:r>
            <a:r>
              <a:rPr lang="en-GB" dirty="0" err="1" smtClean="0"/>
              <a:t>SMEs</a:t>
            </a:r>
            <a:r>
              <a:rPr lang="en-GB" dirty="0" smtClean="0"/>
              <a:t>, 3 academic research organizations and 7 end-users representing various parts of the </a:t>
            </a:r>
            <a:r>
              <a:rPr lang="en-US" dirty="0" smtClean="0"/>
              <a:t>EPES value chain.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EE622-9D5C-43FD-9805-0AC4590F3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2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Adapt and improve</a:t>
            </a:r>
            <a:r>
              <a:rPr lang="en-GB" dirty="0" smtClean="0"/>
              <a:t> available building tools (assessment, monitoring &amp; protection, remediation) in order to support the needs of the Electrical Power and Energy System (EPES) sector</a:t>
            </a:r>
            <a:endParaRPr lang="en-US" dirty="0" smtClean="0"/>
          </a:p>
          <a:p>
            <a:r>
              <a:rPr lang="en-GB" b="1" dirty="0" smtClean="0"/>
              <a:t>Integrate</a:t>
            </a:r>
            <a:r>
              <a:rPr lang="en-GB" dirty="0" smtClean="0"/>
              <a:t> the improved </a:t>
            </a:r>
            <a:r>
              <a:rPr lang="en-GB" dirty="0" err="1" smtClean="0"/>
              <a:t>cybersecurity</a:t>
            </a:r>
            <a:r>
              <a:rPr lang="en-GB" dirty="0" smtClean="0"/>
              <a:t> tools in a holistic solution with assessment, monitoring/protection and learning/sharing capabilities that work synergistically</a:t>
            </a:r>
            <a:endParaRPr lang="en-US" dirty="0" smtClean="0"/>
          </a:p>
          <a:p>
            <a:r>
              <a:rPr lang="en-GB" b="1" dirty="0" smtClean="0"/>
              <a:t>Validate</a:t>
            </a:r>
            <a:r>
              <a:rPr lang="en-GB" dirty="0" smtClean="0"/>
              <a:t> the practical value of the </a:t>
            </a:r>
            <a:r>
              <a:rPr lang="en-GB" dirty="0" err="1" smtClean="0"/>
              <a:t>EnergyShield</a:t>
            </a:r>
            <a:r>
              <a:rPr lang="en-GB" dirty="0" smtClean="0"/>
              <a:t> toolkit in demonstrations involving EPES stakeholders</a:t>
            </a:r>
            <a:endParaRPr lang="en-US" dirty="0" smtClean="0"/>
          </a:p>
          <a:p>
            <a:r>
              <a:rPr lang="en-GB" dirty="0" smtClean="0"/>
              <a:t>Develop </a:t>
            </a:r>
            <a:r>
              <a:rPr lang="en-GB" b="1" dirty="0" smtClean="0"/>
              <a:t>best practices, guidelines</a:t>
            </a:r>
            <a:r>
              <a:rPr lang="en-GB" dirty="0" smtClean="0"/>
              <a:t> and methodologies supporting the </a:t>
            </a:r>
            <a:r>
              <a:rPr lang="en-GB" b="1" dirty="0" smtClean="0"/>
              <a:t>deployment</a:t>
            </a:r>
            <a:r>
              <a:rPr lang="en-GB" dirty="0" smtClean="0"/>
              <a:t> of the solution and encourage widespread adoption of the project results in the EPES sector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EE622-9D5C-43FD-9805-0AC4590F3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2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Bulgarian Pilot which involves all stakeholders of the EPES value chain (generator, TSO, DSO,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Prosumer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 to evaluate the most effective solutions to prevent, detect, and mitigate malicious cyber-attacks.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EE622-9D5C-43FD-9805-0AC4590F3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4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10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245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3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181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0">
            <a:extLst>
              <a:ext uri="{FF2B5EF4-FFF2-40B4-BE49-F238E27FC236}">
                <a16:creationId xmlns:a16="http://schemas.microsoft.com/office/drawing/2014/main" xmlns="" id="{9D31DFB6-6EA6-4385-91B5-8A1B10E06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169863"/>
            <a:ext cx="1828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</p:spPr>
        <p:txBody>
          <a:bodyPr/>
          <a:lstStyle/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2"/>
            <a:r>
              <a:rPr lang="en-GB" noProof="0" err="1"/>
              <a:t>Dritte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3"/>
            <a:r>
              <a:rPr lang="en-GB" noProof="0" err="1"/>
              <a:t>Vierte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  <a:p>
            <a:pPr lvl="4"/>
            <a:r>
              <a:rPr lang="en-GB" noProof="0" err="1"/>
              <a:t>Fünfte</a:t>
            </a:r>
            <a:r>
              <a:rPr lang="en-GB" noProof="0"/>
              <a:t> </a:t>
            </a:r>
            <a:r>
              <a:rPr lang="en-GB" noProof="0" err="1"/>
              <a:t>Ebene</a:t>
            </a:r>
            <a:endParaRPr lang="en-GB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153144C4-A29A-45FC-AAC5-B51F18BD92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FORSIGHT | WP Presentation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E4B7F18E-FB01-4B1D-B09E-C69F4CCCD1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9A96A-6EF2-4117-A691-52A1CCA3D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8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926" y="2429100"/>
            <a:ext cx="9288149" cy="1571272"/>
          </a:xfrm>
        </p:spPr>
        <p:txBody>
          <a:bodyPr anchor="ctr">
            <a:normAutofit/>
          </a:bodyPr>
          <a:lstStyle>
            <a:lvl1pPr algn="ctr">
              <a:defRPr sz="3599" b="0" baseline="0">
                <a:solidFill>
                  <a:srgbClr val="23A8E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926" y="4033308"/>
            <a:ext cx="9288149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99">
                <a:solidFill>
                  <a:srgbClr val="263D90"/>
                </a:solidFill>
                <a:latin typeface="Arial" pitchFamily="34" charset="0"/>
                <a:ea typeface="Cambria Math" pitchFamily="18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Author(s)</a:t>
            </a:r>
            <a:endParaRPr lang="en-US" dirty="0"/>
          </a:p>
        </p:txBody>
      </p:sp>
      <p:pic>
        <p:nvPicPr>
          <p:cNvPr id="1026" name="Picture 2" descr="C:\SIVECO\Projects\Energy_Shield\PPT\EXPORT\LOGO_ENERG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566" y="333373"/>
            <a:ext cx="3332883" cy="1776419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486451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1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583" y="117399"/>
            <a:ext cx="10645648" cy="935887"/>
          </a:xfrm>
        </p:spPr>
        <p:txBody>
          <a:bodyPr/>
          <a:lstStyle>
            <a:lvl1pPr algn="l">
              <a:defRPr b="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SIVECO\Projects\Energy_Shield\LOGO\EXPORT\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21" y="215034"/>
            <a:ext cx="747003" cy="746733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pic>
        <p:nvPicPr>
          <p:cNvPr id="8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5007" y="1341128"/>
            <a:ext cx="11521987" cy="4823295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6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7583" y="117399"/>
            <a:ext cx="10645648" cy="935887"/>
          </a:xfrm>
        </p:spPr>
        <p:txBody>
          <a:bodyPr/>
          <a:lstStyle>
            <a:lvl1pPr algn="l">
              <a:defRPr b="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SIVECO\Projects\Energy_Shield\LOGO\EXPORT\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21" y="215034"/>
            <a:ext cx="747003" cy="746733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pic>
        <p:nvPicPr>
          <p:cNvPr id="8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34610" y="1412548"/>
            <a:ext cx="11522384" cy="4751875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37321" y="1341251"/>
            <a:ext cx="5772275" cy="999719"/>
          </a:xfrm>
        </p:spPr>
        <p:txBody>
          <a:bodyPr anchor="b">
            <a:noAutofit/>
          </a:bodyPr>
          <a:lstStyle>
            <a:lvl1pPr marL="0" indent="0">
              <a:buNone/>
              <a:defRPr sz="3599" b="0">
                <a:solidFill>
                  <a:srgbClr val="23A8E0"/>
                </a:solidFill>
                <a:latin typeface="Arial" pitchFamily="34" charset="0"/>
                <a:cs typeface="Arial" pitchFamily="34" charset="0"/>
              </a:defRPr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37321" y="2565104"/>
            <a:ext cx="5759197" cy="3561059"/>
          </a:xfrm>
        </p:spPr>
        <p:txBody>
          <a:bodyPr/>
          <a:lstStyle>
            <a:lvl1pPr>
              <a:buClr>
                <a:srgbClr val="263D90"/>
              </a:buClr>
              <a:defRPr sz="3199">
                <a:solidFill>
                  <a:srgbClr val="263D9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199">
                <a:solidFill>
                  <a:srgbClr val="263D9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263D9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263D9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263D90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7" y="1341251"/>
            <a:ext cx="5689863" cy="999719"/>
          </a:xfrm>
        </p:spPr>
        <p:txBody>
          <a:bodyPr anchor="b">
            <a:noAutofit/>
          </a:bodyPr>
          <a:lstStyle>
            <a:lvl1pPr marL="0" indent="0">
              <a:buNone/>
              <a:defRPr sz="3599" b="0">
                <a:solidFill>
                  <a:srgbClr val="23A8E0"/>
                </a:solidFill>
                <a:latin typeface="Arial" pitchFamily="34" charset="0"/>
                <a:cs typeface="Arial" pitchFamily="34" charset="0"/>
              </a:defRPr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5104"/>
            <a:ext cx="5689863" cy="3561059"/>
          </a:xfrm>
        </p:spPr>
        <p:txBody>
          <a:bodyPr>
            <a:normAutofit/>
          </a:bodyPr>
          <a:lstStyle>
            <a:lvl1pPr algn="l" defTabSz="914217" rtl="0" eaLnBrk="1" latinLnBrk="0" hangingPunct="1">
              <a:spcBef>
                <a:spcPct val="20000"/>
              </a:spcBef>
              <a:buClr>
                <a:srgbClr val="101D4A"/>
              </a:buClr>
              <a:buFont typeface="Arial" pitchFamily="34" charset="0"/>
              <a:defRPr lang="en-US" sz="3199" b="0" kern="1200" dirty="0" smtClean="0">
                <a:solidFill>
                  <a:srgbClr val="263D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217" rtl="0" eaLnBrk="1" latinLnBrk="0" hangingPunct="1">
              <a:spcBef>
                <a:spcPct val="20000"/>
              </a:spcBef>
              <a:buFont typeface="Arial" pitchFamily="34" charset="0"/>
              <a:defRPr lang="en-US" sz="3199" kern="1200" dirty="0" smtClean="0">
                <a:solidFill>
                  <a:srgbClr val="263D9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217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rgbClr val="263D9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217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rgbClr val="263D9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217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>
                <a:solidFill>
                  <a:srgbClr val="263D9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801" lvl="1" indent="-285693" algn="l" defTabSz="9142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2771" lvl="2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599880" lvl="3" indent="-228554" algn="l" defTabSz="914217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37583" y="117399"/>
            <a:ext cx="10645648" cy="935887"/>
          </a:xfrm>
        </p:spPr>
        <p:txBody>
          <a:bodyPr/>
          <a:lstStyle>
            <a:lvl1pPr algn="l">
              <a:defRPr b="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2" descr="C:\SIVECO\Projects\Energy_Shield\LOGO\EXPORT\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21" y="215034"/>
            <a:ext cx="747003" cy="746733"/>
          </a:xfrm>
          <a:prstGeom prst="rect">
            <a:avLst/>
          </a:prstGeom>
          <a:noFill/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pic>
        <p:nvPicPr>
          <p:cNvPr id="17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57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SIVECO\Projects\Energy_Shield\PPT\EXPORT\Vector-Smart-Objec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399" y="2925060"/>
            <a:ext cx="3300826" cy="861047"/>
          </a:xfrm>
          <a:prstGeom prst="rect">
            <a:avLst/>
          </a:prstGeom>
          <a:noFill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pic>
        <p:nvPicPr>
          <p:cNvPr id="6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600121" y="3069043"/>
            <a:ext cx="4609112" cy="647922"/>
          </a:xfrm>
        </p:spPr>
        <p:txBody>
          <a:bodyPr>
            <a:normAutofit/>
          </a:bodyPr>
          <a:lstStyle>
            <a:lvl1pPr algn="l">
              <a:defRPr sz="2500" b="0" cap="all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452713" y="1357778"/>
            <a:ext cx="7430519" cy="4768386"/>
          </a:xfrm>
        </p:spPr>
        <p:txBody>
          <a:bodyPr/>
          <a:lstStyle>
            <a:lvl1pPr>
              <a:defRPr sz="3199">
                <a:latin typeface="Arial" pitchFamily="34" charset="0"/>
                <a:cs typeface="Arial" pitchFamily="34" charset="0"/>
              </a:defRPr>
            </a:lvl1pPr>
            <a:lvl2pPr>
              <a:defRPr sz="2799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793" y="1357778"/>
            <a:ext cx="4070025" cy="4768386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latin typeface="Arial" pitchFamily="34" charset="0"/>
                <a:cs typeface="Arial" pitchFamily="34" charset="0"/>
              </a:defRPr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37583" y="117399"/>
            <a:ext cx="10645648" cy="935887"/>
          </a:xfrm>
        </p:spPr>
        <p:txBody>
          <a:bodyPr/>
          <a:lstStyle>
            <a:lvl1pPr algn="l">
              <a:defRPr b="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2" descr="C:\SIVECO\Projects\Energy_Shield\LOGO\EXPORT\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21" y="215034"/>
            <a:ext cx="747003" cy="746733"/>
          </a:xfrm>
          <a:prstGeom prst="rect">
            <a:avLst/>
          </a:prstGeom>
          <a:noFill/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pic>
        <p:nvPicPr>
          <p:cNvPr id="11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52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SIVECO\Projects\Energy_Shield\LOGO\EXPORT\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21" y="215034"/>
            <a:ext cx="747003" cy="746733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1126801" y="117399"/>
            <a:ext cx="10815134" cy="935886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0" i="0" u="none" strike="noStrike" kern="1200" cap="all" spc="0" normalizeH="0" baseline="0" noProof="0" dirty="0" smtClean="0">
                <a:ln>
                  <a:noFill/>
                </a:ln>
                <a:solidFill>
                  <a:srgbClr val="263D9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599" b="0" i="0" u="none" strike="noStrike" kern="1200" cap="all" spc="0" normalizeH="0" baseline="0" noProof="0" dirty="0">
              <a:ln>
                <a:noFill/>
              </a:ln>
              <a:solidFill>
                <a:srgbClr val="263D9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35007" y="1269706"/>
            <a:ext cx="11595021" cy="4894717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5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4717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18774" y="6452838"/>
            <a:ext cx="10154450" cy="26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0" i="0" kern="1200" dirty="0" smtClean="0">
                <a:solidFill>
                  <a:srgbClr val="263D90"/>
                </a:solidFill>
                <a:latin typeface="Leelawadee UI Semilight" pitchFamily="34" charset="-34"/>
                <a:ea typeface="+mn-ea"/>
                <a:cs typeface="Leelawadee UI Semilight" pitchFamily="34" charset="-34"/>
              </a:rPr>
              <a:t>This project has received funding from the European Union’s H2020 research and innovation programme under the grant agreement No. </a:t>
            </a:r>
            <a:r>
              <a:rPr lang="en-US" sz="1100" b="0" kern="1200" baseline="0" dirty="0" smtClean="0">
                <a:solidFill>
                  <a:srgbClr val="263D90"/>
                </a:solidFill>
                <a:latin typeface="Leelawadee UI Semilight" pitchFamily="34" charset="-34"/>
                <a:ea typeface="+mn-ea"/>
                <a:cs typeface="Leelawadee UI Semilight" pitchFamily="34" charset="-34"/>
              </a:rPr>
              <a:t>832907</a:t>
            </a:r>
            <a:endParaRPr lang="en-US" sz="1100" b="0" dirty="0">
              <a:solidFill>
                <a:srgbClr val="263D90"/>
              </a:solidFill>
              <a:latin typeface="Leelawadee UI Semilight" pitchFamily="34" charset="-34"/>
              <a:cs typeface="Leelawadee UI Semilight" pitchFamily="34" charset="-34"/>
            </a:endParaRPr>
          </a:p>
        </p:txBody>
      </p:sp>
      <p:pic>
        <p:nvPicPr>
          <p:cNvPr id="3075" name="Picture 3" descr="C:\SIVECO\Projects\Energy_Shield\PPT\EXPORT\Vector-Smart-Objec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820" y="929249"/>
            <a:ext cx="3572365" cy="931879"/>
          </a:xfrm>
          <a:prstGeom prst="rect">
            <a:avLst/>
          </a:prstGeom>
          <a:noFill/>
        </p:spPr>
      </p:pic>
      <p:pic>
        <p:nvPicPr>
          <p:cNvPr id="4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600121" y="1053286"/>
            <a:ext cx="4609112" cy="647922"/>
          </a:xfrm>
        </p:spPr>
        <p:txBody>
          <a:bodyPr>
            <a:normAutofit/>
          </a:bodyPr>
          <a:lstStyle>
            <a:lvl1pPr algn="l">
              <a:defRPr sz="2500" b="0" cap="all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8" name="Picture 57" descr="Image result for L7 defence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722" y="4076922"/>
            <a:ext cx="1024765" cy="10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pyrforos_bw.jpg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447949" y="4140779"/>
            <a:ext cx="1016380" cy="1016013"/>
          </a:xfrm>
          <a:prstGeom prst="rect">
            <a:avLst/>
          </a:prstGeom>
        </p:spPr>
      </p:pic>
      <p:pic>
        <p:nvPicPr>
          <p:cNvPr id="61" name="Picture 60" descr="psi-logo.jpg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71270" y="3069043"/>
            <a:ext cx="1602939" cy="1072082"/>
          </a:xfrm>
          <a:prstGeom prst="rect">
            <a:avLst/>
          </a:prstGeom>
        </p:spPr>
      </p:pic>
      <p:pic>
        <p:nvPicPr>
          <p:cNvPr id="62" name="Picture 61" descr="logo-blog.png"/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375826" y="3285017"/>
            <a:ext cx="1433653" cy="644449"/>
          </a:xfrm>
          <a:prstGeom prst="rect">
            <a:avLst/>
          </a:prstGeom>
        </p:spPr>
      </p:pic>
      <p:pic>
        <p:nvPicPr>
          <p:cNvPr id="63" name="Picture 62" descr="Foreseeti-White-Navy-300mm.png"/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536347" y="2997052"/>
            <a:ext cx="1780762" cy="916706"/>
          </a:xfrm>
          <a:prstGeom prst="rect">
            <a:avLst/>
          </a:prstGeom>
        </p:spPr>
      </p:pic>
      <p:pic>
        <p:nvPicPr>
          <p:cNvPr id="65" name="Picture 64" descr="10_eso.png"/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624851" y="2781078"/>
            <a:ext cx="1966970" cy="1383882"/>
          </a:xfrm>
          <a:prstGeom prst="rect">
            <a:avLst/>
          </a:prstGeom>
        </p:spPr>
      </p:pic>
      <p:pic>
        <p:nvPicPr>
          <p:cNvPr id="66" name="Picture 65" descr="mig23-logo"/>
          <p:cNvPicPr/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8690" y="4531983"/>
            <a:ext cx="1269519" cy="4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Logo CEZ Distribution.jpg"/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34609" y="4220905"/>
            <a:ext cx="1095617" cy="747771"/>
          </a:xfrm>
          <a:prstGeom prst="rect">
            <a:avLst/>
          </a:prstGeom>
        </p:spPr>
      </p:pic>
      <p:pic>
        <p:nvPicPr>
          <p:cNvPr id="68" name="Picture 67" descr="sr_881045.pn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371860" y="4256590"/>
            <a:ext cx="2269477" cy="756219"/>
          </a:xfrm>
          <a:prstGeom prst="rect">
            <a:avLst/>
          </a:prstGeom>
        </p:spPr>
      </p:pic>
      <p:pic>
        <p:nvPicPr>
          <p:cNvPr id="69" name="Picture 68" descr="Related image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4957" y="4148913"/>
            <a:ext cx="917545" cy="9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C:\Users\otiliabu\Desktop\EnergyShield\logo\partners logo\P9_KTH\RGB\KTH_Logotyp_RGB_2013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7322" y="4148914"/>
            <a:ext cx="927073" cy="9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logo-with-name.png"/>
          <p:cNvPicPr/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744157" y="5516748"/>
            <a:ext cx="2392355" cy="355518"/>
          </a:xfrm>
          <a:prstGeom prst="rect">
            <a:avLst/>
          </a:prstGeom>
        </p:spPr>
      </p:pic>
      <p:pic>
        <p:nvPicPr>
          <p:cNvPr id="72" name="Picture 71" descr="C:\Users\otiliabu\Desktop\EnergyShield\logo\partners logo\P17_VETS\Canvas.png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39600" y="5516749"/>
            <a:ext cx="1835389" cy="39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logo_KOGEN ZAGORE EOOD.png"/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774957" y="5516749"/>
            <a:ext cx="657311" cy="469791"/>
          </a:xfrm>
          <a:prstGeom prst="rect">
            <a:avLst/>
          </a:prstGeom>
        </p:spPr>
      </p:pic>
      <p:pic>
        <p:nvPicPr>
          <p:cNvPr id="74" name="Picture 73"/>
          <p:cNvPicPr/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39166" y="5588740"/>
            <a:ext cx="1530549" cy="3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__700x9999.IREN_SPA.jpg.png"/>
          <p:cNvPicPr/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406627" y="5444757"/>
            <a:ext cx="1096153" cy="526928"/>
          </a:xfrm>
          <a:prstGeom prst="rect">
            <a:avLst/>
          </a:prstGeom>
        </p:spPr>
      </p:pic>
      <p:pic>
        <p:nvPicPr>
          <p:cNvPr id="24" name="Picture 23" descr="LOGO_SIV_FINAL_small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18557" y="2925061"/>
            <a:ext cx="2722653" cy="1075059"/>
          </a:xfrm>
          <a:prstGeom prst="rect">
            <a:avLst/>
          </a:prstGeom>
        </p:spPr>
      </p:pic>
      <p:pic>
        <p:nvPicPr>
          <p:cNvPr id="25" name="Picture 24" descr="FinalLogoSide.pn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9264764" y="5372766"/>
            <a:ext cx="2711184" cy="6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50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56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306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163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515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32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513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BF8C-4FB8-45BE-84F8-1E58DAEDCE64}" type="datetimeFigureOut">
              <a:rPr lang="bg-BG" smtClean="0"/>
              <a:t>9.2.2021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54E6-E630-493B-926C-7EC2D57D09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75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066" y="117399"/>
            <a:ext cx="11691869" cy="93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66" y="1390448"/>
            <a:ext cx="11691869" cy="489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5004" y="6420685"/>
            <a:ext cx="468227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600D9840-1F3E-4145-A91D-E5F7708D65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C:\SIVECO\Projects\Energy_Shield\PPT\EXPORT\flag_EU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215" y="6428701"/>
            <a:ext cx="474150" cy="312624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66136" y="6420685"/>
            <a:ext cx="2844800" cy="3651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63D90"/>
                </a:solidFill>
              </a:defRPr>
            </a:lvl1pPr>
          </a:lstStyle>
          <a:p>
            <a:fld id="{2455955D-4DDD-4D2C-A78E-D3A8A705D634}" type="datetime1">
              <a:rPr lang="en-US" smtClean="0"/>
              <a:pPr/>
              <a:t>2/9/2021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6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217" rtl="0" eaLnBrk="1" latinLnBrk="0" hangingPunct="1">
        <a:spcBef>
          <a:spcPct val="0"/>
        </a:spcBef>
        <a:buNone/>
        <a:defRPr sz="3599" b="0" kern="1200" cap="all" baseline="0">
          <a:solidFill>
            <a:srgbClr val="263D9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31" indent="-342831" algn="l" defTabSz="91421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599" b="0" kern="1200">
          <a:solidFill>
            <a:srgbClr val="23A8E0"/>
          </a:solidFill>
          <a:latin typeface="Arial" pitchFamily="34" charset="0"/>
          <a:ea typeface="+mn-ea"/>
          <a:cs typeface="Arial" pitchFamily="34" charset="0"/>
        </a:defRPr>
      </a:lvl1pPr>
      <a:lvl2pPr marL="742801" indent="-285693" algn="l" defTabSz="914217" rtl="0" eaLnBrk="1" latinLnBrk="0" hangingPunct="1">
        <a:spcBef>
          <a:spcPct val="20000"/>
        </a:spcBef>
        <a:buFont typeface="Wingdings" pitchFamily="2" charset="2"/>
        <a:buChar char="§"/>
        <a:defRPr sz="3199" kern="1200">
          <a:solidFill>
            <a:srgbClr val="263D90"/>
          </a:solidFill>
          <a:latin typeface="Arial" pitchFamily="34" charset="0"/>
          <a:ea typeface="+mn-ea"/>
          <a:cs typeface="Arial" pitchFamily="34" charset="0"/>
        </a:defRPr>
      </a:lvl2pPr>
      <a:lvl3pPr marL="1142771" indent="-228554" algn="l" defTabSz="914217" rtl="0" eaLnBrk="1" latinLnBrk="0" hangingPunct="1">
        <a:spcBef>
          <a:spcPct val="20000"/>
        </a:spcBef>
        <a:buFont typeface="Wingdings" pitchFamily="2" charset="2"/>
        <a:buChar char="§"/>
        <a:defRPr sz="2799" kern="1200">
          <a:solidFill>
            <a:srgbClr val="263D90"/>
          </a:solidFill>
          <a:latin typeface="Arial" pitchFamily="34" charset="0"/>
          <a:ea typeface="+mn-ea"/>
          <a:cs typeface="Arial" pitchFamily="34" charset="0"/>
        </a:defRPr>
      </a:lvl3pPr>
      <a:lvl4pPr marL="1599880" indent="-228554" algn="l" defTabSz="914217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rgbClr val="263D90"/>
          </a:solidFill>
          <a:latin typeface="Arial" pitchFamily="34" charset="0"/>
          <a:ea typeface="+mn-ea"/>
          <a:cs typeface="Arial" pitchFamily="34" charset="0"/>
        </a:defRPr>
      </a:lvl4pPr>
      <a:lvl5pPr marL="2056989" indent="-228554" algn="l" defTabSz="914217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263D90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1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20.jpe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9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Horizon 2020</a:t>
            </a:r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599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  <p:pic>
        <p:nvPicPr>
          <p:cNvPr id="7" name="img10611" descr="cid:fdf3ab4e-f00c-4864-a161-37b7fe3d4b1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00" y="230188"/>
            <a:ext cx="136207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9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and Pilots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600D9840-1F3E-4145-A91D-E5F7708D65BE}" type="slidenum">
              <a:rPr lang="en-US">
                <a:latin typeface="Calibri"/>
              </a:rPr>
              <a:pPr defTabSz="914217"/>
              <a:t>10</a:t>
            </a:fld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2455955D-4DDD-4D2C-A78E-D3A8A705D634}" type="datetime1">
              <a:rPr lang="en-US">
                <a:latin typeface="Calibri"/>
              </a:rPr>
              <a:pPr defTabSz="914217"/>
              <a:t>2/9/2021</a:t>
            </a:fld>
            <a:endParaRPr lang="en-US" dirty="0"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7091" y="1269260"/>
            <a:ext cx="6910771" cy="5039393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Romania: 	</a:t>
            </a:r>
            <a:r>
              <a:rPr lang="en-US" dirty="0" smtClean="0">
                <a:solidFill>
                  <a:schemeClr val="accent1"/>
                </a:solidFill>
              </a:rPr>
              <a:t>Software Imagination &amp; Vision </a:t>
            </a:r>
          </a:p>
          <a:p>
            <a:endParaRPr lang="en-US" dirty="0" smtClean="0"/>
          </a:p>
          <a:p>
            <a:r>
              <a:rPr lang="en-US" dirty="0" smtClean="0"/>
              <a:t>Germany:	</a:t>
            </a:r>
            <a:r>
              <a:rPr lang="en-US" dirty="0" smtClean="0">
                <a:solidFill>
                  <a:schemeClr val="accent1"/>
                </a:solidFill>
              </a:rPr>
              <a:t>PSI Software AG</a:t>
            </a:r>
          </a:p>
          <a:p>
            <a:endParaRPr lang="en-US" dirty="0" smtClean="0"/>
          </a:p>
          <a:p>
            <a:r>
              <a:rPr lang="en-US" dirty="0" smtClean="0"/>
              <a:t>Israel	: 	</a:t>
            </a:r>
            <a:r>
              <a:rPr lang="it-IT" dirty="0" smtClean="0">
                <a:solidFill>
                  <a:schemeClr val="accent1"/>
                </a:solidFill>
              </a:rPr>
              <a:t>SI-GA Data Security (2014) LTD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Luxemburg	 </a:t>
            </a:r>
            <a:r>
              <a:rPr lang="en-US" dirty="0" smtClean="0">
                <a:solidFill>
                  <a:schemeClr val="accent1"/>
                </a:solidFill>
              </a:rPr>
              <a:t>L7 Defense Luxembourg SARL</a:t>
            </a:r>
          </a:p>
          <a:p>
            <a:endParaRPr lang="en-US" dirty="0" smtClean="0"/>
          </a:p>
          <a:p>
            <a:r>
              <a:rPr lang="en-US" dirty="0" smtClean="0"/>
              <a:t>Sweden: 	</a:t>
            </a:r>
            <a:r>
              <a:rPr lang="en-US" dirty="0" err="1" smtClean="0">
                <a:solidFill>
                  <a:schemeClr val="accent1"/>
                </a:solidFill>
              </a:rPr>
              <a:t>foreseeti</a:t>
            </a:r>
            <a:r>
              <a:rPr lang="en-US" dirty="0" smtClean="0">
                <a:solidFill>
                  <a:schemeClr val="accent1"/>
                </a:solidFill>
              </a:rPr>
              <a:t> AB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>
                <a:solidFill>
                  <a:schemeClr val="accent1"/>
                </a:solidFill>
              </a:rPr>
              <a:t>Kungliga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Tekniska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Hoegskolan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dirty="0" smtClean="0"/>
              <a:t>UK: 		</a:t>
            </a:r>
            <a:r>
              <a:rPr lang="en-US" dirty="0" smtClean="0">
                <a:solidFill>
                  <a:schemeClr val="accent1"/>
                </a:solidFill>
              </a:rPr>
              <a:t>Tech Inspire LTD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  	City University Of London </a:t>
            </a:r>
          </a:p>
          <a:p>
            <a:r>
              <a:rPr lang="en-US" dirty="0" smtClean="0"/>
              <a:t>Ireland: 		</a:t>
            </a:r>
            <a:r>
              <a:rPr lang="en-US" dirty="0" err="1" smtClean="0">
                <a:solidFill>
                  <a:schemeClr val="accent1"/>
                </a:solidFill>
              </a:rPr>
              <a:t>Konnekt</a:t>
            </a:r>
            <a:r>
              <a:rPr lang="en-US" dirty="0" smtClean="0">
                <a:solidFill>
                  <a:schemeClr val="accent1"/>
                </a:solidFill>
              </a:rPr>
              <a:t> Able Technologies</a:t>
            </a:r>
          </a:p>
          <a:p>
            <a:endParaRPr lang="en-US" dirty="0" smtClean="0"/>
          </a:p>
          <a:p>
            <a:r>
              <a:rPr lang="en-US" dirty="0" smtClean="0"/>
              <a:t>Greece:		</a:t>
            </a:r>
            <a:r>
              <a:rPr lang="en-GB" dirty="0" smtClean="0">
                <a:solidFill>
                  <a:schemeClr val="accent1"/>
                </a:solidFill>
              </a:rPr>
              <a:t>National Technical University Of Athens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Bulgaria: 	</a:t>
            </a:r>
            <a:r>
              <a:rPr lang="en-US" dirty="0" smtClean="0">
                <a:solidFill>
                  <a:schemeClr val="accent1"/>
                </a:solidFill>
              </a:rPr>
              <a:t>Software Company EOOD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dirty="0" err="1" smtClean="0">
                <a:solidFill>
                  <a:schemeClr val="accent1"/>
                </a:solidFill>
              </a:rPr>
              <a:t>Kogen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Zagore</a:t>
            </a:r>
            <a:r>
              <a:rPr lang="en-US" dirty="0" smtClean="0">
                <a:solidFill>
                  <a:schemeClr val="accent1"/>
                </a:solidFill>
              </a:rPr>
              <a:t> EOOD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	MVETS </a:t>
            </a:r>
            <a:r>
              <a:rPr lang="en-US" dirty="0" err="1" smtClean="0">
                <a:solidFill>
                  <a:schemeClr val="accent1"/>
                </a:solidFill>
              </a:rPr>
              <a:t>Lenishta</a:t>
            </a:r>
            <a:r>
              <a:rPr lang="en-US" dirty="0" smtClean="0">
                <a:solidFill>
                  <a:schemeClr val="accent1"/>
                </a:solidFill>
              </a:rPr>
              <a:t> OOD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			</a:t>
            </a:r>
            <a:r>
              <a:rPr lang="en-US" dirty="0" err="1" smtClean="0">
                <a:solidFill>
                  <a:schemeClr val="accent1"/>
                </a:solidFill>
              </a:rPr>
              <a:t>Elektroenergien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Sistemen</a:t>
            </a:r>
            <a:r>
              <a:rPr lang="en-US" dirty="0" smtClean="0">
                <a:solidFill>
                  <a:schemeClr val="accent1"/>
                </a:solidFill>
              </a:rPr>
              <a:t> Operator EAD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	CEZ Distribution Bulgaria AD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	MIG 23 LTD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	DIL DIEL</a:t>
            </a:r>
          </a:p>
          <a:p>
            <a:r>
              <a:rPr lang="en-US" dirty="0" smtClean="0"/>
              <a:t>Italy 		</a:t>
            </a:r>
            <a:r>
              <a:rPr lang="en-US" dirty="0" smtClean="0">
                <a:solidFill>
                  <a:schemeClr val="accent1"/>
                </a:solidFill>
              </a:rPr>
              <a:t>IREN SPA</a:t>
            </a:r>
            <a:endParaRPr lang="en-US" dirty="0" smtClean="0"/>
          </a:p>
        </p:txBody>
      </p:sp>
      <p:grpSp>
        <p:nvGrpSpPr>
          <p:cNvPr id="6" name="Shape 2012"/>
          <p:cNvGrpSpPr/>
          <p:nvPr/>
        </p:nvGrpSpPr>
        <p:grpSpPr>
          <a:xfrm>
            <a:off x="6239983" y="0"/>
            <a:ext cx="6332179" cy="6534289"/>
            <a:chOff x="3117355" y="235947"/>
            <a:chExt cx="4298771" cy="4279785"/>
          </a:xfrm>
          <a:solidFill>
            <a:schemeClr val="bg1">
              <a:lumMod val="85000"/>
            </a:schemeClr>
          </a:solidFill>
        </p:grpSpPr>
        <p:sp>
          <p:nvSpPr>
            <p:cNvPr id="7" name="Shape 2013"/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8" name="Shape 2014"/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9" name="Shape 2015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0" name="Shape 2016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Shape 2017"/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2" name="Shape 2018"/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3" name="Shape 2019"/>
            <p:cNvSpPr/>
            <p:nvPr/>
          </p:nvSpPr>
          <p:spPr>
            <a:xfrm>
              <a:off x="5588873" y="2851550"/>
              <a:ext cx="445269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4" name="Shape 2020"/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5" name="Shape 2021"/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7" name="Shape 2023"/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8" name="Shape 2024"/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9" name="Shape 2025"/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0" name="Shape 2026"/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1" name="Shape 2027"/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" name="Shape 2028"/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" name="Shape 2030"/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" name="Shape 2031"/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" name="Shape 2032"/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7" name="Shape 2033"/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8" name="Shape 2034"/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0" name="Shape 2036"/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1" name="Shape 2037"/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2" name="Shape 2038"/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 dirty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4" name="Shape 2040"/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5" name="Shape 2041"/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7" name="Shape 2043"/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 dirty="0">
                <a:solidFill>
                  <a:srgbClr val="23A5E1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8" name="Shape 2044"/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chemeClr val="tx1"/>
            </a:solidFill>
            <a:ln w="317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 dirty="0">
                <a:solidFill>
                  <a:srgbClr val="8064A2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39" name="Shape 2045"/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0" name="Shape 2046"/>
            <p:cNvSpPr/>
            <p:nvPr/>
          </p:nvSpPr>
          <p:spPr>
            <a:xfrm>
              <a:off x="4704932" y="2283682"/>
              <a:ext cx="711330" cy="913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rgbClr val="8064A2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1" name="Shape 2047"/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2" name="Shape 2048"/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3" name="Shape 2049"/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4" name="Shape 2050"/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 cap="flat" cmpd="sng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5" name="Shape 2051"/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7" name="Shape 2053"/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31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8" name="Shape 2054"/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49" name="Shape 2055"/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51" name="Shape 2057"/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45702" tIns="22845" rIns="45702" bIns="22845" anchor="t" anchorCtr="0">
              <a:noAutofit/>
            </a:bodyPr>
            <a:lstStyle/>
            <a:p>
              <a:pPr defTabSz="457109"/>
              <a:endParaRPr kern="0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sp>
        <p:nvSpPr>
          <p:cNvPr id="19458" name="AutoShape 2" descr="Image result for israel map grey psd"/>
          <p:cNvSpPr>
            <a:spLocks noChangeAspect="1" noChangeArrowheads="1"/>
          </p:cNvSpPr>
          <p:nvPr/>
        </p:nvSpPr>
        <p:spPr bwMode="auto">
          <a:xfrm>
            <a:off x="157744" y="-144429"/>
            <a:ext cx="304729" cy="304730"/>
          </a:xfrm>
          <a:prstGeom prst="rect">
            <a:avLst/>
          </a:prstGeom>
          <a:noFill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>
              <a:solidFill>
                <a:srgbClr val="263C91"/>
              </a:solidFill>
              <a:latin typeface="Calibri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24030" y="6092680"/>
            <a:ext cx="465766" cy="452483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  <a:headEnd/>
            <a:tailEnd/>
          </a:ln>
        </p:spPr>
      </p:pic>
      <p:cxnSp>
        <p:nvCxnSpPr>
          <p:cNvPr id="56" name="Straight Arrow Connector 55"/>
          <p:cNvCxnSpPr/>
          <p:nvPr/>
        </p:nvCxnSpPr>
        <p:spPr>
          <a:xfrm flipH="1" flipV="1">
            <a:off x="6815913" y="2133156"/>
            <a:ext cx="2519697" cy="3167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1135393" y="2493113"/>
            <a:ext cx="0" cy="25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EBAD87C-52CB-4812-9E59-6137F37E7545}"/>
              </a:ext>
            </a:extLst>
          </p:cNvPr>
          <p:cNvSpPr txBox="1"/>
          <p:nvPr/>
        </p:nvSpPr>
        <p:spPr>
          <a:xfrm>
            <a:off x="6599939" y="1269260"/>
            <a:ext cx="2159740" cy="83080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GB" sz="16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Italy-</a:t>
            </a:r>
            <a:r>
              <a:rPr lang="en-GB" sz="1600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 small cale offline demonstrator focuses on DSO infrastructures</a:t>
            </a:r>
            <a:endParaRPr lang="en-GB" sz="1600" noProof="1">
              <a:solidFill>
                <a:srgbClr val="263C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EBAD87C-52CB-4812-9E59-6137F37E7545}"/>
              </a:ext>
            </a:extLst>
          </p:cNvPr>
          <p:cNvSpPr txBox="1"/>
          <p:nvPr/>
        </p:nvSpPr>
        <p:spPr>
          <a:xfrm>
            <a:off x="10030056" y="1241972"/>
            <a:ext cx="2159740" cy="132313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GB" sz="16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Bulgaria</a:t>
            </a:r>
            <a:r>
              <a:rPr lang="en-GB" sz="1600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 – a city-level online demonstrator analyses cybersecurity risks related to the energy supply chain</a:t>
            </a:r>
            <a:endParaRPr lang="en-GB" sz="1600" noProof="1">
              <a:solidFill>
                <a:srgbClr val="263C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70" descr="psi-logo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6303" y="1557225"/>
            <a:ext cx="537999" cy="359957"/>
          </a:xfrm>
          <a:prstGeom prst="rect">
            <a:avLst/>
          </a:prstGeom>
        </p:spPr>
      </p:pic>
      <p:pic>
        <p:nvPicPr>
          <p:cNvPr id="72" name="Picture 71" descr="logo-blo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6173" y="1917182"/>
            <a:ext cx="503939" cy="226611"/>
          </a:xfrm>
          <a:prstGeom prst="rect">
            <a:avLst/>
          </a:prstGeom>
        </p:spPr>
      </p:pic>
      <p:pic>
        <p:nvPicPr>
          <p:cNvPr id="73" name="Picture 72" descr="Image result for L7 defe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2147" y="2205147"/>
            <a:ext cx="359957" cy="3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Foreseeti-White-Navy-300mm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0199" y="2709087"/>
            <a:ext cx="838784" cy="431948"/>
          </a:xfrm>
          <a:prstGeom prst="rect">
            <a:avLst/>
          </a:prstGeom>
        </p:spPr>
      </p:pic>
      <p:pic>
        <p:nvPicPr>
          <p:cNvPr id="78" name="Picture 77" descr="C:\Users\otiliabu\Desktop\EnergyShield\logo\partners logo\P9_KTH\RGB\KTH_Logotyp_RGB_201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6087" y="2637096"/>
            <a:ext cx="432298" cy="43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Related 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4052" y="3069044"/>
            <a:ext cx="505297" cy="5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sr_881045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40199" y="3213027"/>
            <a:ext cx="1044804" cy="348268"/>
          </a:xfrm>
          <a:prstGeom prst="rect">
            <a:avLst/>
          </a:prstGeom>
        </p:spPr>
      </p:pic>
      <p:pic>
        <p:nvPicPr>
          <p:cNvPr id="82" name="Picture 81" descr="pyrforos_bw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64052" y="3860948"/>
            <a:ext cx="440082" cy="440082"/>
          </a:xfrm>
          <a:prstGeom prst="rect">
            <a:avLst/>
          </a:prstGeom>
        </p:spPr>
      </p:pic>
      <p:pic>
        <p:nvPicPr>
          <p:cNvPr id="83" name="Picture 82" descr="__700x9999.IREN_SPA.jpg.pn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347" y="5660732"/>
            <a:ext cx="647922" cy="249530"/>
          </a:xfrm>
          <a:prstGeom prst="rect">
            <a:avLst/>
          </a:prstGeom>
        </p:spPr>
      </p:pic>
      <p:pic>
        <p:nvPicPr>
          <p:cNvPr id="84" name="Picture 8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96217" y="5300775"/>
            <a:ext cx="882074" cy="2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mig23-logo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6347" y="5300775"/>
            <a:ext cx="765121" cy="2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logo-with-nam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68208" y="4292896"/>
            <a:ext cx="1311620" cy="194985"/>
          </a:xfrm>
          <a:prstGeom prst="rect">
            <a:avLst/>
          </a:prstGeom>
        </p:spPr>
      </p:pic>
      <p:pic>
        <p:nvPicPr>
          <p:cNvPr id="87" name="Picture 86" descr="logo_KOGEN ZAGORE EOOD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60113" y="4940818"/>
            <a:ext cx="431948" cy="308833"/>
          </a:xfrm>
          <a:prstGeom prst="rect">
            <a:avLst/>
          </a:prstGeom>
        </p:spPr>
      </p:pic>
      <p:pic>
        <p:nvPicPr>
          <p:cNvPr id="88" name="Picture 87" descr="Logo CEZ Distribution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60113" y="4580861"/>
            <a:ext cx="462569" cy="315823"/>
          </a:xfrm>
          <a:prstGeom prst="rect">
            <a:avLst/>
          </a:prstGeom>
        </p:spPr>
      </p:pic>
      <p:pic>
        <p:nvPicPr>
          <p:cNvPr id="89" name="Picture 88" descr="C:\Users\otiliabu\Desktop\EnergyShield\logo\partners logo\P17_VETS\Canvas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08251" y="4580861"/>
            <a:ext cx="1114812" cy="24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LOGO_SIV_FINAL_smal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440199" y="1125277"/>
            <a:ext cx="1295844" cy="511858"/>
          </a:xfrm>
          <a:prstGeom prst="rect">
            <a:avLst/>
          </a:prstGeom>
        </p:spPr>
      </p:pic>
      <p:pic>
        <p:nvPicPr>
          <p:cNvPr id="74" name="Picture 73" descr="FinalLogoSid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440199" y="3572983"/>
            <a:ext cx="1367835" cy="3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and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600D9840-1F3E-4145-A91D-E5F7708D65BE}" type="slidenum">
              <a:rPr lang="en-US">
                <a:latin typeface="Calibri"/>
              </a:rPr>
              <a:pPr defTabSz="914217"/>
              <a:t>11</a:t>
            </a:fld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2455955D-4DDD-4D2C-A78E-D3A8A705D634}" type="datetime1">
              <a:rPr lang="en-US">
                <a:latin typeface="Calibri"/>
              </a:rPr>
              <a:pPr defTabSz="914217"/>
              <a:t>2/9/2021</a:t>
            </a:fld>
            <a:endParaRPr lang="en-US" dirty="0">
              <a:latin typeface="Calibri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xmlns="" id="{81C5E95E-3095-477E-B6B5-2DB59790B88E}"/>
              </a:ext>
            </a:extLst>
          </p:cNvPr>
          <p:cNvSpPr/>
          <p:nvPr/>
        </p:nvSpPr>
        <p:spPr>
          <a:xfrm>
            <a:off x="3965716" y="2629035"/>
            <a:ext cx="2596761" cy="341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600" extrusionOk="0">
                <a:moveTo>
                  <a:pt x="21490" y="20100"/>
                </a:moveTo>
                <a:lnTo>
                  <a:pt x="19969" y="17230"/>
                </a:lnTo>
                <a:cubicBezTo>
                  <a:pt x="13236" y="17218"/>
                  <a:pt x="7602" y="13660"/>
                  <a:pt x="6133" y="8886"/>
                </a:cubicBezTo>
                <a:cubicBezTo>
                  <a:pt x="5966" y="8344"/>
                  <a:pt x="5852" y="7788"/>
                  <a:pt x="5797" y="7220"/>
                </a:cubicBezTo>
                <a:cubicBezTo>
                  <a:pt x="5795" y="7202"/>
                  <a:pt x="5792" y="7185"/>
                  <a:pt x="5790" y="7167"/>
                </a:cubicBezTo>
                <a:cubicBezTo>
                  <a:pt x="5784" y="7137"/>
                  <a:pt x="5779" y="7106"/>
                  <a:pt x="5775" y="7074"/>
                </a:cubicBezTo>
                <a:cubicBezTo>
                  <a:pt x="5764" y="6983"/>
                  <a:pt x="5754" y="6891"/>
                  <a:pt x="5747" y="6799"/>
                </a:cubicBezTo>
                <a:cubicBezTo>
                  <a:pt x="5745" y="6776"/>
                  <a:pt x="5741" y="6754"/>
                  <a:pt x="5740" y="6730"/>
                </a:cubicBezTo>
                <a:cubicBezTo>
                  <a:pt x="5740" y="6723"/>
                  <a:pt x="5739" y="6716"/>
                  <a:pt x="5739" y="6708"/>
                </a:cubicBezTo>
                <a:cubicBezTo>
                  <a:pt x="5732" y="6598"/>
                  <a:pt x="5730" y="6489"/>
                  <a:pt x="5731" y="6380"/>
                </a:cubicBezTo>
                <a:cubicBezTo>
                  <a:pt x="5731" y="6362"/>
                  <a:pt x="5732" y="6344"/>
                  <a:pt x="5734" y="6325"/>
                </a:cubicBezTo>
                <a:cubicBezTo>
                  <a:pt x="5735" y="6227"/>
                  <a:pt x="5740" y="6129"/>
                  <a:pt x="5747" y="6032"/>
                </a:cubicBezTo>
                <a:cubicBezTo>
                  <a:pt x="5748" y="6021"/>
                  <a:pt x="5747" y="6011"/>
                  <a:pt x="5748" y="6000"/>
                </a:cubicBezTo>
                <a:cubicBezTo>
                  <a:pt x="5752" y="5958"/>
                  <a:pt x="5758" y="5916"/>
                  <a:pt x="5762" y="5874"/>
                </a:cubicBezTo>
                <a:cubicBezTo>
                  <a:pt x="5767" y="5825"/>
                  <a:pt x="5773" y="5775"/>
                  <a:pt x="5779" y="5727"/>
                </a:cubicBezTo>
                <a:cubicBezTo>
                  <a:pt x="5786" y="5676"/>
                  <a:pt x="5795" y="5626"/>
                  <a:pt x="5804" y="5575"/>
                </a:cubicBezTo>
                <a:cubicBezTo>
                  <a:pt x="5813" y="5523"/>
                  <a:pt x="5821" y="5471"/>
                  <a:pt x="5831" y="5418"/>
                </a:cubicBezTo>
                <a:cubicBezTo>
                  <a:pt x="5839" y="5377"/>
                  <a:pt x="5850" y="5338"/>
                  <a:pt x="5859" y="5297"/>
                </a:cubicBezTo>
                <a:cubicBezTo>
                  <a:pt x="5873" y="5235"/>
                  <a:pt x="5887" y="5173"/>
                  <a:pt x="5904" y="5110"/>
                </a:cubicBezTo>
                <a:cubicBezTo>
                  <a:pt x="5911" y="5086"/>
                  <a:pt x="5919" y="5064"/>
                  <a:pt x="5925" y="5040"/>
                </a:cubicBezTo>
                <a:cubicBezTo>
                  <a:pt x="6532" y="2914"/>
                  <a:pt x="8514" y="1180"/>
                  <a:pt x="11129" y="399"/>
                </a:cubicBezTo>
                <a:cubicBezTo>
                  <a:pt x="11136" y="397"/>
                  <a:pt x="11141" y="395"/>
                  <a:pt x="11146" y="393"/>
                </a:cubicBezTo>
                <a:cubicBezTo>
                  <a:pt x="11158" y="390"/>
                  <a:pt x="11168" y="386"/>
                  <a:pt x="11180" y="383"/>
                </a:cubicBezTo>
                <a:cubicBezTo>
                  <a:pt x="11250" y="362"/>
                  <a:pt x="11322" y="343"/>
                  <a:pt x="11394" y="324"/>
                </a:cubicBezTo>
                <a:cubicBezTo>
                  <a:pt x="11440" y="312"/>
                  <a:pt x="11484" y="298"/>
                  <a:pt x="11528" y="287"/>
                </a:cubicBezTo>
                <a:cubicBezTo>
                  <a:pt x="11544" y="283"/>
                  <a:pt x="11561" y="279"/>
                  <a:pt x="11576" y="275"/>
                </a:cubicBezTo>
                <a:cubicBezTo>
                  <a:pt x="11630" y="261"/>
                  <a:pt x="11685" y="249"/>
                  <a:pt x="11738" y="237"/>
                </a:cubicBezTo>
                <a:cubicBezTo>
                  <a:pt x="11802" y="222"/>
                  <a:pt x="11865" y="206"/>
                  <a:pt x="11929" y="192"/>
                </a:cubicBezTo>
                <a:cubicBezTo>
                  <a:pt x="11951" y="187"/>
                  <a:pt x="11972" y="183"/>
                  <a:pt x="11994" y="179"/>
                </a:cubicBezTo>
                <a:cubicBezTo>
                  <a:pt x="12019" y="174"/>
                  <a:pt x="12045" y="169"/>
                  <a:pt x="12069" y="164"/>
                </a:cubicBezTo>
                <a:cubicBezTo>
                  <a:pt x="12166" y="145"/>
                  <a:pt x="12261" y="127"/>
                  <a:pt x="12359" y="110"/>
                </a:cubicBezTo>
                <a:cubicBezTo>
                  <a:pt x="12401" y="103"/>
                  <a:pt x="12441" y="96"/>
                  <a:pt x="12483" y="90"/>
                </a:cubicBezTo>
                <a:cubicBezTo>
                  <a:pt x="12587" y="73"/>
                  <a:pt x="12693" y="57"/>
                  <a:pt x="12800" y="44"/>
                </a:cubicBezTo>
                <a:cubicBezTo>
                  <a:pt x="12843" y="38"/>
                  <a:pt x="12886" y="33"/>
                  <a:pt x="12929" y="28"/>
                </a:cubicBezTo>
                <a:cubicBezTo>
                  <a:pt x="13013" y="18"/>
                  <a:pt x="13099" y="9"/>
                  <a:pt x="13186" y="0"/>
                </a:cubicBezTo>
                <a:cubicBezTo>
                  <a:pt x="12436" y="42"/>
                  <a:pt x="11703" y="129"/>
                  <a:pt x="10991" y="254"/>
                </a:cubicBezTo>
                <a:cubicBezTo>
                  <a:pt x="4702" y="1370"/>
                  <a:pt x="16" y="5648"/>
                  <a:pt x="0" y="10759"/>
                </a:cubicBezTo>
                <a:cubicBezTo>
                  <a:pt x="0" y="10768"/>
                  <a:pt x="0" y="10777"/>
                  <a:pt x="0" y="10785"/>
                </a:cubicBezTo>
                <a:cubicBezTo>
                  <a:pt x="0" y="16166"/>
                  <a:pt x="5178" y="20630"/>
                  <a:pt x="11957" y="21460"/>
                </a:cubicBezTo>
                <a:cubicBezTo>
                  <a:pt x="12703" y="21551"/>
                  <a:pt x="13467" y="21600"/>
                  <a:pt x="14247" y="21600"/>
                </a:cubicBezTo>
                <a:cubicBezTo>
                  <a:pt x="15027" y="21600"/>
                  <a:pt x="15791" y="21551"/>
                  <a:pt x="16537" y="21460"/>
                </a:cubicBezTo>
                <a:cubicBezTo>
                  <a:pt x="18155" y="21320"/>
                  <a:pt x="19714" y="21033"/>
                  <a:pt x="21190" y="20616"/>
                </a:cubicBezTo>
                <a:cubicBezTo>
                  <a:pt x="21462" y="20541"/>
                  <a:pt x="21600" y="20307"/>
                  <a:pt x="21490" y="201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914217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xmlns="" id="{79B2B9C1-BD46-4811-989A-378D1ED5BD4A}"/>
              </a:ext>
            </a:extLst>
          </p:cNvPr>
          <p:cNvSpPr/>
          <p:nvPr/>
        </p:nvSpPr>
        <p:spPr>
          <a:xfrm>
            <a:off x="4593249" y="2752615"/>
            <a:ext cx="3404198" cy="2603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8" extrusionOk="0">
                <a:moveTo>
                  <a:pt x="21463" y="4995"/>
                </a:moveTo>
                <a:cubicBezTo>
                  <a:pt x="21323" y="3377"/>
                  <a:pt x="21036" y="1817"/>
                  <a:pt x="20619" y="341"/>
                </a:cubicBezTo>
                <a:cubicBezTo>
                  <a:pt x="20542" y="66"/>
                  <a:pt x="20307" y="-72"/>
                  <a:pt x="20100" y="38"/>
                </a:cubicBezTo>
                <a:lnTo>
                  <a:pt x="17230" y="1559"/>
                </a:lnTo>
                <a:cubicBezTo>
                  <a:pt x="17218" y="8291"/>
                  <a:pt x="13660" y="13925"/>
                  <a:pt x="8886" y="15395"/>
                </a:cubicBezTo>
                <a:cubicBezTo>
                  <a:pt x="8344" y="15561"/>
                  <a:pt x="7788" y="15675"/>
                  <a:pt x="7220" y="15730"/>
                </a:cubicBezTo>
                <a:cubicBezTo>
                  <a:pt x="7203" y="15732"/>
                  <a:pt x="7185" y="15735"/>
                  <a:pt x="7168" y="15737"/>
                </a:cubicBezTo>
                <a:cubicBezTo>
                  <a:pt x="7138" y="15743"/>
                  <a:pt x="7106" y="15748"/>
                  <a:pt x="7075" y="15752"/>
                </a:cubicBezTo>
                <a:cubicBezTo>
                  <a:pt x="6984" y="15764"/>
                  <a:pt x="6893" y="15773"/>
                  <a:pt x="6801" y="15781"/>
                </a:cubicBezTo>
                <a:cubicBezTo>
                  <a:pt x="6777" y="15782"/>
                  <a:pt x="6755" y="15786"/>
                  <a:pt x="6731" y="15787"/>
                </a:cubicBezTo>
                <a:cubicBezTo>
                  <a:pt x="6724" y="15787"/>
                  <a:pt x="6717" y="15788"/>
                  <a:pt x="6709" y="15788"/>
                </a:cubicBezTo>
                <a:cubicBezTo>
                  <a:pt x="6599" y="15795"/>
                  <a:pt x="6490" y="15797"/>
                  <a:pt x="6381" y="15796"/>
                </a:cubicBezTo>
                <a:cubicBezTo>
                  <a:pt x="6362" y="15796"/>
                  <a:pt x="6344" y="15795"/>
                  <a:pt x="6325" y="15794"/>
                </a:cubicBezTo>
                <a:cubicBezTo>
                  <a:pt x="6227" y="15792"/>
                  <a:pt x="6130" y="15788"/>
                  <a:pt x="6033" y="15781"/>
                </a:cubicBezTo>
                <a:cubicBezTo>
                  <a:pt x="6022" y="15779"/>
                  <a:pt x="6012" y="15781"/>
                  <a:pt x="6001" y="15779"/>
                </a:cubicBezTo>
                <a:cubicBezTo>
                  <a:pt x="5959" y="15775"/>
                  <a:pt x="5917" y="15769"/>
                  <a:pt x="5874" y="15765"/>
                </a:cubicBezTo>
                <a:cubicBezTo>
                  <a:pt x="5825" y="15760"/>
                  <a:pt x="5776" y="15754"/>
                  <a:pt x="5728" y="15748"/>
                </a:cubicBezTo>
                <a:cubicBezTo>
                  <a:pt x="5676" y="15741"/>
                  <a:pt x="5626" y="15731"/>
                  <a:pt x="5575" y="15723"/>
                </a:cubicBezTo>
                <a:cubicBezTo>
                  <a:pt x="5523" y="15714"/>
                  <a:pt x="5471" y="15706"/>
                  <a:pt x="5419" y="15696"/>
                </a:cubicBezTo>
                <a:cubicBezTo>
                  <a:pt x="5378" y="15688"/>
                  <a:pt x="5338" y="15678"/>
                  <a:pt x="5297" y="15668"/>
                </a:cubicBezTo>
                <a:cubicBezTo>
                  <a:pt x="5235" y="15654"/>
                  <a:pt x="5173" y="15640"/>
                  <a:pt x="5111" y="15624"/>
                </a:cubicBezTo>
                <a:cubicBezTo>
                  <a:pt x="5087" y="15618"/>
                  <a:pt x="5064" y="15610"/>
                  <a:pt x="5040" y="15603"/>
                </a:cubicBezTo>
                <a:cubicBezTo>
                  <a:pt x="2914" y="14997"/>
                  <a:pt x="1181" y="13015"/>
                  <a:pt x="399" y="10401"/>
                </a:cubicBezTo>
                <a:cubicBezTo>
                  <a:pt x="397" y="10394"/>
                  <a:pt x="395" y="10389"/>
                  <a:pt x="393" y="10382"/>
                </a:cubicBezTo>
                <a:cubicBezTo>
                  <a:pt x="390" y="10371"/>
                  <a:pt x="386" y="10360"/>
                  <a:pt x="383" y="10349"/>
                </a:cubicBezTo>
                <a:cubicBezTo>
                  <a:pt x="362" y="10278"/>
                  <a:pt x="343" y="10206"/>
                  <a:pt x="324" y="10135"/>
                </a:cubicBezTo>
                <a:cubicBezTo>
                  <a:pt x="312" y="10089"/>
                  <a:pt x="298" y="10045"/>
                  <a:pt x="287" y="10000"/>
                </a:cubicBezTo>
                <a:cubicBezTo>
                  <a:pt x="283" y="9985"/>
                  <a:pt x="279" y="9968"/>
                  <a:pt x="275" y="9952"/>
                </a:cubicBezTo>
                <a:cubicBezTo>
                  <a:pt x="261" y="9899"/>
                  <a:pt x="249" y="9844"/>
                  <a:pt x="237" y="9791"/>
                </a:cubicBezTo>
                <a:cubicBezTo>
                  <a:pt x="222" y="9727"/>
                  <a:pt x="206" y="9664"/>
                  <a:pt x="192" y="9600"/>
                </a:cubicBezTo>
                <a:cubicBezTo>
                  <a:pt x="187" y="9578"/>
                  <a:pt x="183" y="9557"/>
                  <a:pt x="179" y="9535"/>
                </a:cubicBezTo>
                <a:cubicBezTo>
                  <a:pt x="174" y="9510"/>
                  <a:pt x="169" y="9484"/>
                  <a:pt x="164" y="9459"/>
                </a:cubicBezTo>
                <a:cubicBezTo>
                  <a:pt x="145" y="9363"/>
                  <a:pt x="127" y="9266"/>
                  <a:pt x="110" y="9170"/>
                </a:cubicBezTo>
                <a:cubicBezTo>
                  <a:pt x="103" y="9128"/>
                  <a:pt x="96" y="9088"/>
                  <a:pt x="90" y="9046"/>
                </a:cubicBezTo>
                <a:cubicBezTo>
                  <a:pt x="73" y="8942"/>
                  <a:pt x="57" y="8836"/>
                  <a:pt x="44" y="8729"/>
                </a:cubicBezTo>
                <a:cubicBezTo>
                  <a:pt x="38" y="8686"/>
                  <a:pt x="33" y="8643"/>
                  <a:pt x="28" y="8600"/>
                </a:cubicBezTo>
                <a:cubicBezTo>
                  <a:pt x="18" y="8515"/>
                  <a:pt x="9" y="8429"/>
                  <a:pt x="0" y="8343"/>
                </a:cubicBezTo>
                <a:cubicBezTo>
                  <a:pt x="42" y="9093"/>
                  <a:pt x="129" y="9826"/>
                  <a:pt x="254" y="10538"/>
                </a:cubicBezTo>
                <a:cubicBezTo>
                  <a:pt x="1370" y="16826"/>
                  <a:pt x="5648" y="21512"/>
                  <a:pt x="10759" y="21528"/>
                </a:cubicBezTo>
                <a:cubicBezTo>
                  <a:pt x="10768" y="21528"/>
                  <a:pt x="10777" y="21528"/>
                  <a:pt x="10785" y="21528"/>
                </a:cubicBezTo>
                <a:cubicBezTo>
                  <a:pt x="16166" y="21528"/>
                  <a:pt x="20630" y="16350"/>
                  <a:pt x="21460" y="9571"/>
                </a:cubicBezTo>
                <a:cubicBezTo>
                  <a:pt x="21551" y="8826"/>
                  <a:pt x="21600" y="8062"/>
                  <a:pt x="21600" y="7282"/>
                </a:cubicBezTo>
                <a:cubicBezTo>
                  <a:pt x="21600" y="6502"/>
                  <a:pt x="21555" y="5741"/>
                  <a:pt x="21463" y="499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914217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xmlns="" id="{30191C08-AFBA-4280-8CA6-AED491EF5828}"/>
              </a:ext>
            </a:extLst>
          </p:cNvPr>
          <p:cNvSpPr/>
          <p:nvPr/>
        </p:nvSpPr>
        <p:spPr>
          <a:xfrm>
            <a:off x="4725123" y="1331150"/>
            <a:ext cx="2603797" cy="3417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9573" y="140"/>
                </a:moveTo>
                <a:cubicBezTo>
                  <a:pt x="8827" y="49"/>
                  <a:pt x="8063" y="0"/>
                  <a:pt x="7284" y="0"/>
                </a:cubicBezTo>
                <a:cubicBezTo>
                  <a:pt x="6504" y="0"/>
                  <a:pt x="5740" y="49"/>
                  <a:pt x="4994" y="140"/>
                </a:cubicBezTo>
                <a:cubicBezTo>
                  <a:pt x="3376" y="280"/>
                  <a:pt x="1817" y="567"/>
                  <a:pt x="341" y="984"/>
                </a:cubicBezTo>
                <a:cubicBezTo>
                  <a:pt x="66" y="1061"/>
                  <a:pt x="-72" y="1296"/>
                  <a:pt x="37" y="1503"/>
                </a:cubicBezTo>
                <a:lnTo>
                  <a:pt x="1559" y="4372"/>
                </a:lnTo>
                <a:cubicBezTo>
                  <a:pt x="8290" y="4384"/>
                  <a:pt x="13923" y="7942"/>
                  <a:pt x="15393" y="12716"/>
                </a:cubicBezTo>
                <a:cubicBezTo>
                  <a:pt x="15393" y="12716"/>
                  <a:pt x="15777" y="14035"/>
                  <a:pt x="15779" y="14802"/>
                </a:cubicBezTo>
                <a:cubicBezTo>
                  <a:pt x="15780" y="14826"/>
                  <a:pt x="15784" y="14849"/>
                  <a:pt x="15785" y="14873"/>
                </a:cubicBezTo>
                <a:cubicBezTo>
                  <a:pt x="15785" y="14879"/>
                  <a:pt x="15786" y="14886"/>
                  <a:pt x="15786" y="14894"/>
                </a:cubicBezTo>
                <a:cubicBezTo>
                  <a:pt x="15793" y="15004"/>
                  <a:pt x="15796" y="15113"/>
                  <a:pt x="15794" y="15222"/>
                </a:cubicBezTo>
                <a:cubicBezTo>
                  <a:pt x="15794" y="15241"/>
                  <a:pt x="15793" y="15260"/>
                  <a:pt x="15792" y="15278"/>
                </a:cubicBezTo>
                <a:cubicBezTo>
                  <a:pt x="15790" y="15376"/>
                  <a:pt x="15786" y="15473"/>
                  <a:pt x="15779" y="15570"/>
                </a:cubicBezTo>
                <a:cubicBezTo>
                  <a:pt x="15777" y="15581"/>
                  <a:pt x="15779" y="15591"/>
                  <a:pt x="15777" y="15602"/>
                </a:cubicBezTo>
                <a:cubicBezTo>
                  <a:pt x="15773" y="15645"/>
                  <a:pt x="15767" y="15686"/>
                  <a:pt x="15763" y="15728"/>
                </a:cubicBezTo>
                <a:cubicBezTo>
                  <a:pt x="15758" y="15777"/>
                  <a:pt x="15752" y="15826"/>
                  <a:pt x="15746" y="15874"/>
                </a:cubicBezTo>
                <a:cubicBezTo>
                  <a:pt x="15739" y="15925"/>
                  <a:pt x="15729" y="15975"/>
                  <a:pt x="15721" y="16027"/>
                </a:cubicBezTo>
                <a:cubicBezTo>
                  <a:pt x="15712" y="16079"/>
                  <a:pt x="15704" y="16132"/>
                  <a:pt x="15694" y="16183"/>
                </a:cubicBezTo>
                <a:cubicBezTo>
                  <a:pt x="15686" y="16224"/>
                  <a:pt x="15676" y="16264"/>
                  <a:pt x="15666" y="16304"/>
                </a:cubicBezTo>
                <a:cubicBezTo>
                  <a:pt x="15652" y="16366"/>
                  <a:pt x="15638" y="16429"/>
                  <a:pt x="15622" y="16490"/>
                </a:cubicBezTo>
                <a:cubicBezTo>
                  <a:pt x="15616" y="16514"/>
                  <a:pt x="15608" y="16538"/>
                  <a:pt x="15601" y="16560"/>
                </a:cubicBezTo>
                <a:cubicBezTo>
                  <a:pt x="14995" y="18686"/>
                  <a:pt x="13013" y="20420"/>
                  <a:pt x="10398" y="21201"/>
                </a:cubicBezTo>
                <a:cubicBezTo>
                  <a:pt x="10393" y="21203"/>
                  <a:pt x="10386" y="21205"/>
                  <a:pt x="10381" y="21207"/>
                </a:cubicBezTo>
                <a:cubicBezTo>
                  <a:pt x="10369" y="21210"/>
                  <a:pt x="10359" y="21214"/>
                  <a:pt x="10347" y="21217"/>
                </a:cubicBezTo>
                <a:cubicBezTo>
                  <a:pt x="10277" y="21238"/>
                  <a:pt x="10205" y="21257"/>
                  <a:pt x="10134" y="21276"/>
                </a:cubicBezTo>
                <a:cubicBezTo>
                  <a:pt x="10088" y="21288"/>
                  <a:pt x="10044" y="21302"/>
                  <a:pt x="9999" y="21313"/>
                </a:cubicBezTo>
                <a:cubicBezTo>
                  <a:pt x="9984" y="21317"/>
                  <a:pt x="9968" y="21320"/>
                  <a:pt x="9951" y="21325"/>
                </a:cubicBezTo>
                <a:cubicBezTo>
                  <a:pt x="9898" y="21339"/>
                  <a:pt x="9843" y="21351"/>
                  <a:pt x="9789" y="21363"/>
                </a:cubicBezTo>
                <a:cubicBezTo>
                  <a:pt x="9725" y="21378"/>
                  <a:pt x="9663" y="21394"/>
                  <a:pt x="9599" y="21408"/>
                </a:cubicBezTo>
                <a:cubicBezTo>
                  <a:pt x="9577" y="21413"/>
                  <a:pt x="9556" y="21417"/>
                  <a:pt x="9534" y="21421"/>
                </a:cubicBezTo>
                <a:cubicBezTo>
                  <a:pt x="9509" y="21426"/>
                  <a:pt x="9483" y="21431"/>
                  <a:pt x="9458" y="21436"/>
                </a:cubicBezTo>
                <a:cubicBezTo>
                  <a:pt x="9363" y="21455"/>
                  <a:pt x="9267" y="21473"/>
                  <a:pt x="9169" y="21490"/>
                </a:cubicBezTo>
                <a:cubicBezTo>
                  <a:pt x="9127" y="21497"/>
                  <a:pt x="9085" y="21504"/>
                  <a:pt x="9044" y="21510"/>
                </a:cubicBezTo>
                <a:cubicBezTo>
                  <a:pt x="8939" y="21527"/>
                  <a:pt x="8834" y="21543"/>
                  <a:pt x="8728" y="21556"/>
                </a:cubicBezTo>
                <a:cubicBezTo>
                  <a:pt x="8685" y="21562"/>
                  <a:pt x="8642" y="21567"/>
                  <a:pt x="8599" y="21572"/>
                </a:cubicBezTo>
                <a:cubicBezTo>
                  <a:pt x="8514" y="21582"/>
                  <a:pt x="8428" y="21591"/>
                  <a:pt x="8342" y="21600"/>
                </a:cubicBezTo>
                <a:cubicBezTo>
                  <a:pt x="9092" y="21558"/>
                  <a:pt x="9825" y="21471"/>
                  <a:pt x="10536" y="21346"/>
                </a:cubicBezTo>
                <a:cubicBezTo>
                  <a:pt x="16824" y="20230"/>
                  <a:pt x="21510" y="15953"/>
                  <a:pt x="21525" y="10842"/>
                </a:cubicBezTo>
                <a:cubicBezTo>
                  <a:pt x="21525" y="10833"/>
                  <a:pt x="21525" y="10824"/>
                  <a:pt x="21525" y="10816"/>
                </a:cubicBezTo>
                <a:cubicBezTo>
                  <a:pt x="21528" y="5434"/>
                  <a:pt x="16351" y="971"/>
                  <a:pt x="9573" y="14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miter lim="400000"/>
          </a:ln>
        </p:spPr>
        <p:txBody>
          <a:bodyPr lIns="38091" tIns="38091" rIns="38091" bIns="38091" anchor="ctr"/>
          <a:lstStyle/>
          <a:p>
            <a:pPr defTabSz="914217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xmlns="" id="{52032B9F-4C43-4BF0-A761-1CF9EA1A65F6}"/>
              </a:ext>
            </a:extLst>
          </p:cNvPr>
          <p:cNvSpPr/>
          <p:nvPr/>
        </p:nvSpPr>
        <p:spPr>
          <a:xfrm>
            <a:off x="3288338" y="2008063"/>
            <a:ext cx="3408143" cy="260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8" extrusionOk="0">
                <a:moveTo>
                  <a:pt x="21306" y="10989"/>
                </a:moveTo>
                <a:cubicBezTo>
                  <a:pt x="20192" y="4701"/>
                  <a:pt x="15922" y="16"/>
                  <a:pt x="10821" y="0"/>
                </a:cubicBezTo>
                <a:cubicBezTo>
                  <a:pt x="10812" y="0"/>
                  <a:pt x="10803" y="0"/>
                  <a:pt x="10795" y="0"/>
                </a:cubicBezTo>
                <a:cubicBezTo>
                  <a:pt x="5424" y="0"/>
                  <a:pt x="968" y="5177"/>
                  <a:pt x="139" y="11955"/>
                </a:cubicBezTo>
                <a:cubicBezTo>
                  <a:pt x="48" y="12701"/>
                  <a:pt x="0" y="13465"/>
                  <a:pt x="0" y="14244"/>
                </a:cubicBezTo>
                <a:cubicBezTo>
                  <a:pt x="0" y="15024"/>
                  <a:pt x="48" y="15788"/>
                  <a:pt x="139" y="16534"/>
                </a:cubicBezTo>
                <a:cubicBezTo>
                  <a:pt x="280" y="18152"/>
                  <a:pt x="566" y="19711"/>
                  <a:pt x="982" y="21187"/>
                </a:cubicBezTo>
                <a:cubicBezTo>
                  <a:pt x="1059" y="21462"/>
                  <a:pt x="1293" y="21600"/>
                  <a:pt x="1500" y="21490"/>
                </a:cubicBezTo>
                <a:lnTo>
                  <a:pt x="4364" y="19969"/>
                </a:lnTo>
                <a:cubicBezTo>
                  <a:pt x="4376" y="13238"/>
                  <a:pt x="7928" y="7605"/>
                  <a:pt x="12693" y="6135"/>
                </a:cubicBezTo>
                <a:cubicBezTo>
                  <a:pt x="13234" y="5968"/>
                  <a:pt x="13789" y="5855"/>
                  <a:pt x="14356" y="5800"/>
                </a:cubicBezTo>
                <a:cubicBezTo>
                  <a:pt x="14374" y="5798"/>
                  <a:pt x="14391" y="5795"/>
                  <a:pt x="14409" y="5792"/>
                </a:cubicBezTo>
                <a:cubicBezTo>
                  <a:pt x="14439" y="5787"/>
                  <a:pt x="14470" y="5782"/>
                  <a:pt x="14501" y="5778"/>
                </a:cubicBezTo>
                <a:cubicBezTo>
                  <a:pt x="14592" y="5766"/>
                  <a:pt x="14684" y="5757"/>
                  <a:pt x="14776" y="5749"/>
                </a:cubicBezTo>
                <a:cubicBezTo>
                  <a:pt x="14799" y="5748"/>
                  <a:pt x="14823" y="5744"/>
                  <a:pt x="14845" y="5743"/>
                </a:cubicBezTo>
                <a:cubicBezTo>
                  <a:pt x="14852" y="5743"/>
                  <a:pt x="14859" y="5742"/>
                  <a:pt x="14867" y="5742"/>
                </a:cubicBezTo>
                <a:cubicBezTo>
                  <a:pt x="14977" y="5735"/>
                  <a:pt x="15085" y="5732"/>
                  <a:pt x="15194" y="5734"/>
                </a:cubicBezTo>
                <a:cubicBezTo>
                  <a:pt x="15212" y="5734"/>
                  <a:pt x="15231" y="5735"/>
                  <a:pt x="15249" y="5736"/>
                </a:cubicBezTo>
                <a:cubicBezTo>
                  <a:pt x="15347" y="5738"/>
                  <a:pt x="15445" y="5743"/>
                  <a:pt x="15542" y="5749"/>
                </a:cubicBezTo>
                <a:cubicBezTo>
                  <a:pt x="15553" y="5751"/>
                  <a:pt x="15563" y="5749"/>
                  <a:pt x="15574" y="5751"/>
                </a:cubicBezTo>
                <a:cubicBezTo>
                  <a:pt x="15616" y="5755"/>
                  <a:pt x="15658" y="5761"/>
                  <a:pt x="15699" y="5765"/>
                </a:cubicBezTo>
                <a:cubicBezTo>
                  <a:pt x="15748" y="5770"/>
                  <a:pt x="15798" y="5775"/>
                  <a:pt x="15846" y="5782"/>
                </a:cubicBezTo>
                <a:cubicBezTo>
                  <a:pt x="15897" y="5789"/>
                  <a:pt x="15947" y="5798"/>
                  <a:pt x="15997" y="5807"/>
                </a:cubicBezTo>
                <a:cubicBezTo>
                  <a:pt x="16050" y="5816"/>
                  <a:pt x="16102" y="5824"/>
                  <a:pt x="16155" y="5834"/>
                </a:cubicBezTo>
                <a:cubicBezTo>
                  <a:pt x="16195" y="5842"/>
                  <a:pt x="16235" y="5852"/>
                  <a:pt x="16275" y="5862"/>
                </a:cubicBezTo>
                <a:cubicBezTo>
                  <a:pt x="16337" y="5876"/>
                  <a:pt x="16400" y="5890"/>
                  <a:pt x="16462" y="5907"/>
                </a:cubicBezTo>
                <a:cubicBezTo>
                  <a:pt x="16486" y="5914"/>
                  <a:pt x="16508" y="5921"/>
                  <a:pt x="16532" y="5928"/>
                </a:cubicBezTo>
                <a:cubicBezTo>
                  <a:pt x="18653" y="6534"/>
                  <a:pt x="20385" y="8516"/>
                  <a:pt x="21165" y="11131"/>
                </a:cubicBezTo>
                <a:cubicBezTo>
                  <a:pt x="21167" y="11136"/>
                  <a:pt x="21169" y="11143"/>
                  <a:pt x="21170" y="11148"/>
                </a:cubicBezTo>
                <a:cubicBezTo>
                  <a:pt x="21173" y="11160"/>
                  <a:pt x="21177" y="11170"/>
                  <a:pt x="21180" y="11182"/>
                </a:cubicBezTo>
                <a:cubicBezTo>
                  <a:pt x="21201" y="11252"/>
                  <a:pt x="21221" y="11324"/>
                  <a:pt x="21239" y="11396"/>
                </a:cubicBezTo>
                <a:cubicBezTo>
                  <a:pt x="21251" y="11441"/>
                  <a:pt x="21265" y="11486"/>
                  <a:pt x="21276" y="11530"/>
                </a:cubicBezTo>
                <a:cubicBezTo>
                  <a:pt x="21280" y="11546"/>
                  <a:pt x="21283" y="11561"/>
                  <a:pt x="21287" y="11577"/>
                </a:cubicBezTo>
                <a:cubicBezTo>
                  <a:pt x="21301" y="11630"/>
                  <a:pt x="21312" y="11685"/>
                  <a:pt x="21325" y="11740"/>
                </a:cubicBezTo>
                <a:cubicBezTo>
                  <a:pt x="21340" y="11804"/>
                  <a:pt x="21356" y="11866"/>
                  <a:pt x="21370" y="11930"/>
                </a:cubicBezTo>
                <a:cubicBezTo>
                  <a:pt x="21375" y="11952"/>
                  <a:pt x="21379" y="11973"/>
                  <a:pt x="21383" y="11996"/>
                </a:cubicBezTo>
                <a:cubicBezTo>
                  <a:pt x="21388" y="12020"/>
                  <a:pt x="21393" y="12046"/>
                  <a:pt x="21397" y="12072"/>
                </a:cubicBezTo>
                <a:cubicBezTo>
                  <a:pt x="21417" y="12168"/>
                  <a:pt x="21435" y="12264"/>
                  <a:pt x="21452" y="12362"/>
                </a:cubicBezTo>
                <a:cubicBezTo>
                  <a:pt x="21459" y="12404"/>
                  <a:pt x="21466" y="12445"/>
                  <a:pt x="21472" y="12487"/>
                </a:cubicBezTo>
                <a:cubicBezTo>
                  <a:pt x="21488" y="12591"/>
                  <a:pt x="21504" y="12697"/>
                  <a:pt x="21518" y="12803"/>
                </a:cubicBezTo>
                <a:cubicBezTo>
                  <a:pt x="21524" y="12846"/>
                  <a:pt x="21529" y="12889"/>
                  <a:pt x="21534" y="12932"/>
                </a:cubicBezTo>
                <a:cubicBezTo>
                  <a:pt x="21544" y="13016"/>
                  <a:pt x="21553" y="13102"/>
                  <a:pt x="21561" y="13188"/>
                </a:cubicBezTo>
                <a:cubicBezTo>
                  <a:pt x="21563" y="13211"/>
                  <a:pt x="21565" y="13234"/>
                  <a:pt x="21567" y="13256"/>
                </a:cubicBezTo>
                <a:cubicBezTo>
                  <a:pt x="21571" y="13297"/>
                  <a:pt x="21575" y="13338"/>
                  <a:pt x="21578" y="13379"/>
                </a:cubicBezTo>
                <a:cubicBezTo>
                  <a:pt x="21587" y="13499"/>
                  <a:pt x="21594" y="13619"/>
                  <a:pt x="21600" y="13740"/>
                </a:cubicBezTo>
                <a:cubicBezTo>
                  <a:pt x="21598" y="12727"/>
                  <a:pt x="21306" y="10989"/>
                  <a:pt x="21306" y="1098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1" tIns="38091" rIns="38091" bIns="38091" anchor="ctr"/>
          <a:lstStyle/>
          <a:p>
            <a:pPr defTabSz="914217">
              <a:defRPr sz="3000">
                <a:solidFill>
                  <a:srgbClr val="FFFFFF"/>
                </a:solidFill>
              </a:defRPr>
            </a:pPr>
            <a:endParaRPr sz="2999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xmlns="" id="{750CA5BE-5FB0-4613-AC1E-A03BB0C5E7D5}"/>
              </a:ext>
            </a:extLst>
          </p:cNvPr>
          <p:cNvSpPr/>
          <p:nvPr/>
        </p:nvSpPr>
        <p:spPr>
          <a:xfrm>
            <a:off x="4623671" y="2658713"/>
            <a:ext cx="2048260" cy="207013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28568" tIns="28568" rIns="28568" bIns="28568" anchor="ctr"/>
          <a:lstStyle/>
          <a:p>
            <a:pPr algn="ctr" defTabSz="914217"/>
            <a:r>
              <a:rPr lang="en-US" sz="2200" b="1" dirty="0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CONCEPT</a:t>
            </a:r>
            <a:endParaRPr sz="2200" b="1" dirty="0">
              <a:solidFill>
                <a:srgbClr val="263C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B5487B0-3FF4-4502-ABE5-900F46C0B4CB}"/>
              </a:ext>
            </a:extLst>
          </p:cNvPr>
          <p:cNvSpPr txBox="1"/>
          <p:nvPr/>
        </p:nvSpPr>
        <p:spPr>
          <a:xfrm>
            <a:off x="8039767" y="1274483"/>
            <a:ext cx="3934056" cy="19385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US" sz="24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Adapt and improve 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available </a:t>
            </a:r>
            <a:r>
              <a:rPr lang="en-GB" sz="2400" b="1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tools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 to support Electrical Power and Energy System (EPES) in fighting against cyber attacks.</a:t>
            </a:r>
            <a:endParaRPr lang="en-US" sz="2400" noProof="1">
              <a:solidFill>
                <a:srgbClr val="263C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00AEAA0-9508-4397-AF02-931DFBE1E079}"/>
              </a:ext>
            </a:extLst>
          </p:cNvPr>
          <p:cNvSpPr txBox="1"/>
          <p:nvPr/>
        </p:nvSpPr>
        <p:spPr>
          <a:xfrm>
            <a:off x="8039766" y="4086212"/>
            <a:ext cx="3887532" cy="19385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GB" sz="24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Integrate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 the cybersecurity tools in </a:t>
            </a:r>
            <a:r>
              <a:rPr lang="en-GB" sz="2400" b="1" noProof="1">
                <a:solidFill>
                  <a:srgbClr val="23A5E1"/>
                </a:solidFill>
                <a:latin typeface="Arial" pitchFamily="34" charset="0"/>
                <a:cs typeface="Arial" pitchFamily="34" charset="0"/>
              </a:rPr>
              <a:t>a holistic solution 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with assessment, monitoring, protection and learning capabilities.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EBAD87C-52CB-4812-9E59-6137F37E7545}"/>
              </a:ext>
            </a:extLst>
          </p:cNvPr>
          <p:cNvSpPr txBox="1"/>
          <p:nvPr/>
        </p:nvSpPr>
        <p:spPr>
          <a:xfrm>
            <a:off x="408684" y="1269260"/>
            <a:ext cx="3599567" cy="193854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GB" sz="24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Deploy </a:t>
            </a:r>
            <a:r>
              <a:rPr lang="en-GB" sz="2400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best practices, guidelines, 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methodologies and encourage the adoption of </a:t>
            </a:r>
          </a:p>
          <a:p>
            <a:pPr defTabSz="914217"/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EnergyShield </a:t>
            </a:r>
            <a:r>
              <a:rPr lang="en-GB" sz="2400" b="1" noProof="1">
                <a:solidFill>
                  <a:srgbClr val="FEDD12"/>
                </a:solidFill>
                <a:latin typeface="Arial" pitchFamily="34" charset="0"/>
                <a:cs typeface="Arial" pitchFamily="34" charset="0"/>
              </a:rPr>
              <a:t>results.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0EF7D85-A3FE-4FF9-B553-EBFF9604300C}"/>
              </a:ext>
            </a:extLst>
          </p:cNvPr>
          <p:cNvSpPr txBox="1"/>
          <p:nvPr/>
        </p:nvSpPr>
        <p:spPr>
          <a:xfrm>
            <a:off x="408685" y="4436879"/>
            <a:ext cx="3671558" cy="15692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217"/>
            <a:r>
              <a:rPr lang="en-GB" sz="2400" b="1" noProof="1">
                <a:solidFill>
                  <a:srgbClr val="263D90"/>
                </a:solidFill>
                <a:latin typeface="Arial" pitchFamily="34" charset="0"/>
                <a:cs typeface="Arial" pitchFamily="34" charset="0"/>
              </a:rPr>
              <a:t>Validate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 the practical value of the EnergyShield </a:t>
            </a:r>
            <a:r>
              <a:rPr lang="en-GB" sz="2400" b="1" noProof="1">
                <a:solidFill>
                  <a:srgbClr val="8064A2"/>
                </a:solidFill>
                <a:latin typeface="Arial" pitchFamily="34" charset="0"/>
                <a:cs typeface="Arial" pitchFamily="34" charset="0"/>
              </a:rPr>
              <a:t>toolkit</a:t>
            </a:r>
            <a:r>
              <a:rPr lang="en-GB" sz="2400" noProof="1">
                <a:solidFill>
                  <a:srgbClr val="263C91"/>
                </a:solidFill>
                <a:latin typeface="Arial" pitchFamily="34" charset="0"/>
                <a:cs typeface="Arial" pitchFamily="34" charset="0"/>
              </a:rPr>
              <a:t> with EPES stakeholders.</a:t>
            </a:r>
          </a:p>
        </p:txBody>
      </p:sp>
      <p:sp>
        <p:nvSpPr>
          <p:cNvPr id="55" name="TextBox 54"/>
          <p:cNvSpPr txBox="1"/>
          <p:nvPr/>
        </p:nvSpPr>
        <p:spPr>
          <a:xfrm rot="2430565">
            <a:off x="5359934" y="1993569"/>
            <a:ext cx="1895121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Adapt</a:t>
            </a:r>
          </a:p>
        </p:txBody>
      </p:sp>
      <p:sp>
        <p:nvSpPr>
          <p:cNvPr id="56" name="TextBox 55"/>
          <p:cNvSpPr txBox="1"/>
          <p:nvPr/>
        </p:nvSpPr>
        <p:spPr>
          <a:xfrm rot="19269787">
            <a:off x="6239575" y="4200418"/>
            <a:ext cx="187177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Integrate</a:t>
            </a:r>
          </a:p>
        </p:txBody>
      </p:sp>
      <p:sp>
        <p:nvSpPr>
          <p:cNvPr id="58" name="TextBox 57"/>
          <p:cNvSpPr txBox="1"/>
          <p:nvPr/>
        </p:nvSpPr>
        <p:spPr>
          <a:xfrm rot="2898566">
            <a:off x="3997235" y="5009536"/>
            <a:ext cx="187177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Validate</a:t>
            </a:r>
          </a:p>
        </p:txBody>
      </p:sp>
      <p:sp>
        <p:nvSpPr>
          <p:cNvPr id="59" name="TextBox 58"/>
          <p:cNvSpPr txBox="1"/>
          <p:nvPr/>
        </p:nvSpPr>
        <p:spPr>
          <a:xfrm rot="19187627">
            <a:off x="3292620" y="2836446"/>
            <a:ext cx="1871775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Deploy</a:t>
            </a:r>
          </a:p>
        </p:txBody>
      </p:sp>
    </p:spTree>
    <p:extLst>
      <p:ext uri="{BB962C8B-B14F-4D97-AF65-F5344CB8AC3E}">
        <p14:creationId xmlns:p14="http://schemas.microsoft.com/office/powerpoint/2010/main" val="285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Bulgarian pilot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600D9840-1F3E-4145-A91D-E5F7708D65BE}" type="slidenum">
              <a:rPr lang="en-US">
                <a:latin typeface="Calibri"/>
              </a:rPr>
              <a:pPr defTabSz="914217"/>
              <a:t>12</a:t>
            </a:fld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2455955D-4DDD-4D2C-A78E-D3A8A705D634}" type="datetime1">
              <a:rPr lang="en-US">
                <a:latin typeface="Calibri"/>
              </a:rPr>
              <a:pPr defTabSz="914217"/>
              <a:t>2/9/2021</a:t>
            </a:fld>
            <a:endParaRPr lang="en-US" dirty="0">
              <a:latin typeface="Calibri"/>
            </a:endParaRPr>
          </a:p>
        </p:txBody>
      </p:sp>
      <p:pic>
        <p:nvPicPr>
          <p:cNvPr id="7" name="Picture 2" descr="C:\Users\i.zafeiropoulos\OneDrive - Independent Power Transmission Operator -ADMIE\RESEARCH PROJECTS\CYBERSECURITY PROJECT\energyshields\wsn-1024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0" y="1269260"/>
            <a:ext cx="6669727" cy="46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7091" y="1341127"/>
            <a:ext cx="5182979" cy="431960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Aim</a:t>
            </a:r>
          </a:p>
          <a:p>
            <a:pPr lvl="1"/>
            <a:r>
              <a:rPr lang="en-GB" dirty="0" smtClean="0"/>
              <a:t>to evaluate the most effective solutions to prevent, detect, and mitigate malicious cyber-attacks</a:t>
            </a:r>
          </a:p>
          <a:p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Attacks on Substation Infrastructure</a:t>
            </a:r>
          </a:p>
          <a:p>
            <a:pPr lvl="1"/>
            <a:r>
              <a:rPr lang="en-US" dirty="0" smtClean="0"/>
              <a:t>Attacks on Consumer / </a:t>
            </a:r>
            <a:r>
              <a:rPr lang="en-US" dirty="0" err="1" smtClean="0"/>
              <a:t>Prosumer</a:t>
            </a:r>
            <a:r>
              <a:rPr lang="en-US" dirty="0" smtClean="0"/>
              <a:t> networks points</a:t>
            </a:r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a SCADA system installed and operated in the various substations connecting the 400,220,110 kV lines network. </a:t>
            </a:r>
          </a:p>
          <a:p>
            <a:pPr lvl="1"/>
            <a:r>
              <a:rPr lang="en-US" dirty="0" smtClean="0"/>
              <a:t>PLC/RTUs and measurement systems (energy meters, PMUs, DLR sensors) are interconnected by using the DNP3/IEC60870-5/IEC61850 protocols.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83A84A-FF1A-4EC8-80C8-1E3DD6BF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31055"/>
            <a:ext cx="11341100" cy="5230812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 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      </a:t>
            </a:r>
            <a:endParaRPr lang="en-GB" sz="2000" dirty="0" smtClean="0">
              <a:cs typeface="Calibri"/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</a:t>
            </a:r>
            <a:r>
              <a:rPr lang="en-US" sz="3600" dirty="0" smtClean="0"/>
              <a:t> - </a:t>
            </a:r>
            <a:r>
              <a:rPr lang="en-US" sz="2800" dirty="0" smtClean="0"/>
              <a:t>Advanced cyber-security simulation platform for preparedness training in Aviation, Naval and Power-grid environments</a:t>
            </a:r>
            <a:endParaRPr lang="en-GB" sz="2800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endParaRPr lang="en-GB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endParaRPr lang="en-GB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Funded </a:t>
            </a:r>
            <a:r>
              <a:rPr lang="en-US" sz="2000" dirty="0"/>
              <a:t>by the European Union's multiannual research and innovation program - Horizon </a:t>
            </a:r>
            <a:r>
              <a:rPr lang="en-US" sz="2000" dirty="0" smtClean="0"/>
              <a:t>2020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B</a:t>
            </a:r>
            <a:r>
              <a:rPr lang="en-US" sz="2000" dirty="0" smtClean="0"/>
              <a:t>udget </a:t>
            </a:r>
            <a:r>
              <a:rPr lang="en-US" sz="2000" dirty="0"/>
              <a:t>of € 7.3 million</a:t>
            </a:r>
            <a:endParaRPr lang="en-GB" sz="2000" b="1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21 </a:t>
            </a:r>
            <a:r>
              <a:rPr lang="en-US" sz="2000" dirty="0" smtClean="0"/>
              <a:t>partners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9 </a:t>
            </a:r>
            <a:r>
              <a:rPr lang="en-US" sz="2000" dirty="0" smtClean="0"/>
              <a:t>countries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Electricity </a:t>
            </a:r>
            <a:r>
              <a:rPr lang="en-US" sz="2000" dirty="0"/>
              <a:t>System </a:t>
            </a:r>
            <a:r>
              <a:rPr lang="en-US" sz="2000" dirty="0" smtClean="0"/>
              <a:t>Operator EAD will have key role in a Power-grid domain part of the project</a:t>
            </a: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endParaRPr lang="en-GB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191895" lvl="3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115D9B"/>
              </a:solidFill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D091597-0A78-4C6E-9482-0BE1019D6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5450" y="6434931"/>
            <a:ext cx="11082338" cy="346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http</a:t>
            </a:r>
            <a:r>
              <a:rPr lang="en-GB" dirty="0">
                <a:solidFill>
                  <a:srgbClr val="FF0000"/>
                </a:solidFill>
              </a:rPr>
              <a:t>://</a:t>
            </a:r>
            <a:r>
              <a:rPr lang="en-GB" dirty="0" smtClean="0">
                <a:solidFill>
                  <a:srgbClr val="FF0000"/>
                </a:solidFill>
              </a:rPr>
              <a:t>projects.eso.bg/projects/cyber-security/	         						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://foresight-h2020.eu/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1BDDEC-428A-412E-ACD0-2788F19BA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B35C9F-DBBA-4319-8873-63D45C4E6DA4}" type="slidenum">
              <a:rPr lang="en-GB"/>
              <a:pPr>
                <a:defRPr/>
              </a:pPr>
              <a:t>13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1" y="123267"/>
            <a:ext cx="4497531" cy="5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83A84A-FF1A-4EC8-80C8-1E3DD6BF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31054"/>
            <a:ext cx="11341100" cy="5444345"/>
          </a:xfrm>
        </p:spPr>
        <p:txBody>
          <a:bodyPr rtlCol="0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         </a:t>
            </a:r>
            <a:endParaRPr lang="en-GB" sz="2000" dirty="0">
              <a:cs typeface="Calibri"/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Cyber-security as a major challenge:</a:t>
            </a:r>
          </a:p>
          <a:p>
            <a:pPr marL="753745" lvl="2" indent="0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C</a:t>
            </a:r>
            <a:r>
              <a:rPr lang="en-US" sz="2000" dirty="0" smtClean="0"/>
              <a:t>ontinuously </a:t>
            </a:r>
            <a:r>
              <a:rPr lang="en-US" sz="2000" dirty="0"/>
              <a:t>raising numbers of cyber-attacks in the last few </a:t>
            </a:r>
            <a:r>
              <a:rPr lang="en-US" sz="2000" dirty="0" smtClean="0"/>
              <a:t>decades.</a:t>
            </a:r>
          </a:p>
          <a:p>
            <a:pPr marL="753745" lvl="2" indent="0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Cyber-security is vital for critical infrastructure’s operators.</a:t>
            </a:r>
            <a:endParaRPr lang="en-GB" sz="2000" b="1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P</a:t>
            </a:r>
            <a:r>
              <a:rPr lang="en-US" sz="2000" dirty="0" smtClean="0"/>
              <a:t>otential </a:t>
            </a:r>
            <a:r>
              <a:rPr lang="en-US" sz="2000" dirty="0"/>
              <a:t>breakthrough in their operating networks (OT) could have huge impact, including interruption or even inability to provide their </a:t>
            </a:r>
            <a:r>
              <a:rPr lang="en-US" sz="2000" dirty="0" smtClean="0"/>
              <a:t>supplies.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To meet this challenge, companies need well-trained professionals who can handle cyber-threats and protect infrastructure and systems from </a:t>
            </a:r>
            <a:r>
              <a:rPr lang="en-US" sz="2000" dirty="0" smtClean="0"/>
              <a:t>cyber-attacks.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3C3C3C"/>
                </a:solidFill>
                <a:cs typeface="Calibri" panose="020F0502020204030204"/>
              </a:rPr>
              <a:t>Cyber Ranges (CRs) - </a:t>
            </a:r>
            <a:r>
              <a:rPr lang="en-US" sz="2000" dirty="0"/>
              <a:t>virtual environments that integrate simulation models which are fully corresponding to the organization's local networks, systems, tools and applications. </a:t>
            </a:r>
            <a:r>
              <a:rPr lang="en-US" sz="2000" dirty="0" smtClean="0"/>
              <a:t>                    This </a:t>
            </a:r>
            <a:r>
              <a:rPr lang="en-US" sz="2000" dirty="0"/>
              <a:t>environment allows training and testing of these systems to increase their readiness to counter a real </a:t>
            </a:r>
            <a:r>
              <a:rPr lang="en-US" sz="2000" dirty="0" smtClean="0"/>
              <a:t>threat.</a:t>
            </a: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191895" lvl="3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115D9B"/>
              </a:solidFill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1BDDEC-428A-412E-ACD0-2788F19BA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B35C9F-DBBA-4319-8873-63D45C4E6DA4}" type="slidenum">
              <a:rPr lang="en-GB"/>
              <a:pPr>
                <a:defRPr/>
              </a:pPr>
              <a:t>14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1" y="123267"/>
            <a:ext cx="4497531" cy="534724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7D091597-0A78-4C6E-9482-0BE1019D6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5450" y="6434931"/>
            <a:ext cx="11082338" cy="346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http</a:t>
            </a:r>
            <a:r>
              <a:rPr lang="en-GB" dirty="0">
                <a:solidFill>
                  <a:srgbClr val="FF0000"/>
                </a:solidFill>
              </a:rPr>
              <a:t>://</a:t>
            </a:r>
            <a:r>
              <a:rPr lang="en-GB" dirty="0" smtClean="0">
                <a:solidFill>
                  <a:srgbClr val="FF0000"/>
                </a:solidFill>
              </a:rPr>
              <a:t>projects.eso.bg/projects/cyber-security/	         						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://foresight-h2020.eu/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83A84A-FF1A-4EC8-80C8-1E3DD6BF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31054"/>
            <a:ext cx="11341100" cy="5444345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         </a:t>
            </a:r>
            <a:endParaRPr lang="en-GB" sz="2000" dirty="0">
              <a:cs typeface="Calibri"/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A</a:t>
            </a:r>
            <a:r>
              <a:rPr lang="en-US" sz="2000" dirty="0" smtClean="0"/>
              <a:t>ims </a:t>
            </a:r>
            <a:r>
              <a:rPr lang="en-US" sz="2000" dirty="0"/>
              <a:t>to develop a common federated platform to connect existing Cyber Ranges in aviation, naval and power domains</a:t>
            </a:r>
            <a:r>
              <a:rPr lang="en-US" sz="2000" dirty="0" smtClean="0"/>
              <a:t>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The platform will include simulation models of administrative and operational networks for each of the three sectors</a:t>
            </a:r>
            <a:r>
              <a:rPr lang="en-US" sz="2000" dirty="0" smtClean="0"/>
              <a:t>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This will allow to perform vulnerability tests on these networks in a simulated and secure environment without disrupting the proper functioning of the real systems</a:t>
            </a:r>
            <a:r>
              <a:rPr lang="en-US" sz="2000" dirty="0" smtClean="0"/>
              <a:t>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A key function of the common platform is to increase the preparedness of cyber-security professionals at all levels (from beginner to expert) and to expand their knowledge of prevention, detection, counteraction and handling with the growing number of cyber-attacks. </a:t>
            </a: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191895" lvl="3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115D9B"/>
              </a:solidFill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1BDDEC-428A-412E-ACD0-2788F19BA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B35C9F-DBBA-4319-8873-63D45C4E6DA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1" y="123267"/>
            <a:ext cx="4497531" cy="534724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7D091597-0A78-4C6E-9482-0BE1019D6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5450" y="6434931"/>
            <a:ext cx="11082338" cy="346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http</a:t>
            </a:r>
            <a:r>
              <a:rPr lang="en-GB" dirty="0">
                <a:solidFill>
                  <a:srgbClr val="FF0000"/>
                </a:solidFill>
              </a:rPr>
              <a:t>://</a:t>
            </a:r>
            <a:r>
              <a:rPr lang="en-GB" dirty="0" smtClean="0">
                <a:solidFill>
                  <a:srgbClr val="FF0000"/>
                </a:solidFill>
              </a:rPr>
              <a:t>projects.eso.bg/projects/cyber-security/	         						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://foresight-h2020.eu/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83A84A-FF1A-4EC8-80C8-1E3DD6BF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31054"/>
            <a:ext cx="11341100" cy="5444345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         </a:t>
            </a:r>
            <a:endParaRPr lang="en-GB" sz="2000" dirty="0">
              <a:cs typeface="Calibri"/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module</a:t>
            </a:r>
          </a:p>
          <a:p>
            <a:pPr marL="753745" lvl="2" indent="0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It includes innovative curricula which main purpose is to be kept up-to-date to address the latest known vulnerabilities</a:t>
            </a:r>
            <a:r>
              <a:rPr lang="en-US" sz="2000" dirty="0" smtClean="0"/>
              <a:t>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It will be focused on various areas of cyber-security - system security, network security, web applications. 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user will be able to choose the level of skills they want to </a:t>
            </a:r>
            <a:r>
              <a:rPr lang="en-US" sz="2000" dirty="0" smtClean="0"/>
              <a:t>acquire</a:t>
            </a:r>
            <a:r>
              <a:rPr lang="bg-BG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they will be loaded with educational content that they need to master. </a:t>
            </a: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/>
              <a:t>Finally, the users will be able to apply the acquired knowledge through realistic threat scenarios to some of the interconnected </a:t>
            </a:r>
            <a:r>
              <a:rPr lang="en-US" sz="2000" dirty="0" smtClean="0"/>
              <a:t>CRs and </a:t>
            </a:r>
            <a:r>
              <a:rPr lang="en-US" sz="2000" dirty="0"/>
              <a:t>be prepared to respond adequately in the event of a real threat to operating networks and systems.</a:t>
            </a: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191895" lvl="3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115D9B"/>
              </a:solidFill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1BDDEC-428A-412E-ACD0-2788F19BA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B35C9F-DBBA-4319-8873-63D45C4E6DA4}" type="slidenum">
              <a:rPr lang="en-GB"/>
              <a:pPr>
                <a:defRPr/>
              </a:pPr>
              <a:t>16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1" y="123267"/>
            <a:ext cx="4497531" cy="534724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7D091597-0A78-4C6E-9482-0BE1019D6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5450" y="6434931"/>
            <a:ext cx="11082338" cy="346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http</a:t>
            </a:r>
            <a:r>
              <a:rPr lang="en-GB" dirty="0">
                <a:solidFill>
                  <a:srgbClr val="FF0000"/>
                </a:solidFill>
              </a:rPr>
              <a:t>://</a:t>
            </a:r>
            <a:r>
              <a:rPr lang="en-GB" dirty="0" smtClean="0">
                <a:solidFill>
                  <a:srgbClr val="FF0000"/>
                </a:solidFill>
              </a:rPr>
              <a:t>projects.eso.bg/projects/cyber-security/	         						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://foresight-h2020.eu/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E83A84A-FF1A-4EC8-80C8-1E3DD6BF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31054"/>
            <a:ext cx="11341100" cy="5444345"/>
          </a:xfrm>
        </p:spPr>
        <p:txBody>
          <a:bodyPr rtlCol="0"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         </a:t>
            </a:r>
            <a:endParaRPr lang="en-GB" sz="2000" dirty="0">
              <a:cs typeface="Calibri"/>
            </a:endParaRPr>
          </a:p>
          <a:p>
            <a:pPr marL="753745" lvl="2" indent="0">
              <a:spcAft>
                <a:spcPts val="0"/>
              </a:spcAft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Power-grid pilot</a:t>
            </a:r>
          </a:p>
          <a:p>
            <a:pPr marL="753745" lvl="2" indent="0">
              <a:spcAft>
                <a:spcPts val="0"/>
              </a:spcAft>
              <a:buNone/>
              <a:defRPr/>
            </a:pPr>
            <a:endParaRPr lang="en-GB" sz="2000" dirty="0" smtClean="0">
              <a:solidFill>
                <a:srgbClr val="3C3C3C"/>
              </a:solidFill>
              <a:cs typeface="Calibri" panose="020F0502020204030204"/>
            </a:endParaRPr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Pilot demonstration will be organized with several organization and volunteers (academic partners, operators, etc.).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During the event a combination of virtual and physical infrastructures will be provided for the training audience.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The Blue Team will implement security measures and the Red Team (attackers) will provide predefined attack campaign towards SCADA system.</a:t>
            </a:r>
          </a:p>
          <a:p>
            <a:pPr marL="982345" lvl="2">
              <a:spcAft>
                <a:spcPts val="0"/>
              </a:spcAft>
              <a:defRPr/>
            </a:pPr>
            <a:endParaRPr lang="en-US" sz="2000" dirty="0" smtClean="0"/>
          </a:p>
          <a:p>
            <a:pPr marL="982345" lvl="2">
              <a:spcAft>
                <a:spcPts val="0"/>
              </a:spcAft>
              <a:defRPr/>
            </a:pPr>
            <a:r>
              <a:rPr lang="en-US" sz="2000" dirty="0" smtClean="0"/>
              <a:t>Such activities could not be experimented in real operational conditions.</a:t>
            </a:r>
            <a:endParaRPr lang="en-GB" sz="2000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191895" lvl="3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rgbClr val="3C3C3C"/>
              </a:solidFill>
              <a:cs typeface="Calibri" panose="020F0502020204030204"/>
            </a:endParaRPr>
          </a:p>
          <a:p>
            <a:pPr marL="1341120" lvl="3" eaLnBrk="1" fontAlgn="auto" hangingPunct="1">
              <a:spcAft>
                <a:spcPts val="0"/>
              </a:spcAft>
              <a:defRPr/>
            </a:pPr>
            <a:endParaRPr lang="en-GB" dirty="0">
              <a:solidFill>
                <a:srgbClr val="115D9B"/>
              </a:solidFill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41BDDEC-428A-412E-ACD0-2788F19BAD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B35C9F-DBBA-4319-8873-63D45C4E6DA4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1" y="123267"/>
            <a:ext cx="4497531" cy="534724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7D091597-0A78-4C6E-9482-0BE1019D60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5450" y="6434931"/>
            <a:ext cx="11082338" cy="346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</a:rPr>
              <a:t>http</a:t>
            </a:r>
            <a:r>
              <a:rPr lang="en-GB" dirty="0">
                <a:solidFill>
                  <a:srgbClr val="FF0000"/>
                </a:solidFill>
              </a:rPr>
              <a:t>://</a:t>
            </a:r>
            <a:r>
              <a:rPr lang="en-GB" dirty="0" smtClean="0">
                <a:solidFill>
                  <a:srgbClr val="FF0000"/>
                </a:solidFill>
              </a:rPr>
              <a:t>projects.eso.bg/projects/cyber-security/	         						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://foresight-h2020.eu/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            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59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Thank you for your attention!</a:t>
            </a:r>
            <a:endParaRPr lang="bg-B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  <p:pic>
        <p:nvPicPr>
          <p:cNvPr id="6" name="img10611" descr="cid:fdf3ab4e-f00c-4864-a161-37b7fe3d4b1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00" y="230188"/>
            <a:ext cx="136207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ESO participate in three Horizon 2020 projects:</a:t>
            </a:r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8646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  <p:pic>
        <p:nvPicPr>
          <p:cNvPr id="7" name="img10611" descr="cid:fdf3ab4e-f00c-4864-a161-37b7fe3d4b1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300" y="230188"/>
            <a:ext cx="1362075" cy="101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SDN </a:t>
            </a:r>
            <a:r>
              <a:rPr lang="en-US" dirty="0" err="1" smtClean="0"/>
              <a:t>MicroSENSE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Project SDN-</a:t>
            </a:r>
            <a:r>
              <a:rPr lang="en-US" sz="2000" dirty="0" err="1"/>
              <a:t>microSENSE</a:t>
            </a:r>
            <a:r>
              <a:rPr lang="en-US" sz="2000" dirty="0"/>
              <a:t> – SDN – </a:t>
            </a:r>
            <a:r>
              <a:rPr lang="en-US" sz="2000" dirty="0" err="1"/>
              <a:t>microgrid</a:t>
            </a:r>
            <a:r>
              <a:rPr lang="en-US" sz="2000" dirty="0"/>
              <a:t> </a:t>
            </a:r>
            <a:r>
              <a:rPr lang="en-US" sz="2000" dirty="0" err="1"/>
              <a:t>reSilient</a:t>
            </a:r>
            <a:r>
              <a:rPr lang="en-US" sz="2000" dirty="0"/>
              <a:t> Electrical </a:t>
            </a:r>
            <a:r>
              <a:rPr lang="en-US" sz="2000" dirty="0" err="1"/>
              <a:t>eNergy</a:t>
            </a:r>
            <a:r>
              <a:rPr lang="en-US" sz="2000" dirty="0"/>
              <a:t> </a:t>
            </a:r>
            <a:r>
              <a:rPr lang="en-US" sz="2000" dirty="0" err="1"/>
              <a:t>SystEm</a:t>
            </a:r>
            <a:r>
              <a:rPr lang="en-US" sz="2000" dirty="0"/>
              <a:t> (SDN-</a:t>
            </a:r>
            <a:r>
              <a:rPr lang="en-US" sz="2000" dirty="0" err="1"/>
              <a:t>microSENSE</a:t>
            </a:r>
            <a:r>
              <a:rPr lang="en-US" sz="2000" dirty="0" smtClean="0"/>
              <a:t>):</a:t>
            </a:r>
          </a:p>
          <a:p>
            <a:pPr algn="just"/>
            <a:r>
              <a:rPr lang="en-US" sz="2000" dirty="0"/>
              <a:t>F</a:t>
            </a:r>
            <a:r>
              <a:rPr lang="en-US" sz="2000" dirty="0" smtClean="0"/>
              <a:t>unded </a:t>
            </a:r>
            <a:r>
              <a:rPr lang="en-US" sz="2000" dirty="0"/>
              <a:t>by the multiannual program of the European Union for Research and Innovation - Horizon </a:t>
            </a:r>
            <a:r>
              <a:rPr lang="en-US" sz="2000" dirty="0" smtClean="0"/>
              <a:t>2020</a:t>
            </a:r>
          </a:p>
          <a:p>
            <a:pPr algn="just"/>
            <a:r>
              <a:rPr lang="en-US" sz="2000" dirty="0"/>
              <a:t>C</a:t>
            </a:r>
            <a:r>
              <a:rPr lang="en-US" sz="2000" dirty="0" smtClean="0"/>
              <a:t>onsortium </a:t>
            </a:r>
            <a:r>
              <a:rPr lang="en-US" sz="2000" dirty="0"/>
              <a:t>of 31 </a:t>
            </a:r>
            <a:r>
              <a:rPr lang="en-US" sz="2000" dirty="0" smtClean="0"/>
              <a:t>organizations</a:t>
            </a:r>
          </a:p>
          <a:p>
            <a:pPr algn="just"/>
            <a:r>
              <a:rPr lang="en-US" sz="2000" dirty="0"/>
              <a:t>P</a:t>
            </a:r>
            <a:r>
              <a:rPr lang="en-US" sz="2000" dirty="0" smtClean="0"/>
              <a:t>roject </a:t>
            </a:r>
            <a:r>
              <a:rPr lang="en-US" sz="2000" dirty="0"/>
              <a:t>coordinator the Spanish company AYESA ADVANCED TECHNOLOGIES SA and </a:t>
            </a:r>
            <a:r>
              <a:rPr lang="en-US" sz="2000" dirty="0" smtClean="0"/>
              <a:t>ESO </a:t>
            </a:r>
            <a:r>
              <a:rPr lang="en-US" sz="2000" dirty="0"/>
              <a:t>EAD as a partner. </a:t>
            </a:r>
          </a:p>
          <a:p>
            <a:pPr algn="just"/>
            <a:r>
              <a:rPr lang="en-US" sz="2000" dirty="0"/>
              <a:t>T</a:t>
            </a:r>
            <a:r>
              <a:rPr lang="en-US" sz="2000" dirty="0" smtClean="0"/>
              <a:t>hree </a:t>
            </a:r>
            <a:r>
              <a:rPr lang="en-US" sz="2000" dirty="0"/>
              <a:t>Transmission System Operators - from Bulgaria, Greece and Slovenia.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0" y="251208"/>
            <a:ext cx="2800350" cy="701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just">
              <a:buNone/>
            </a:pPr>
            <a:r>
              <a:rPr lang="en-US" dirty="0"/>
              <a:t>SDN-</a:t>
            </a:r>
            <a:r>
              <a:rPr lang="en-US" dirty="0" err="1"/>
              <a:t>microSENSE</a:t>
            </a:r>
            <a:r>
              <a:rPr lang="en-US" dirty="0"/>
              <a:t> intends to provide a set of secure, privacy-enabled and resilient to cyberattacks tools, thus ensuring the normal operation of EPES as well as the integrity and the confidentiality of communications.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0" y="251208"/>
            <a:ext cx="2800350" cy="701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bg-BG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42190895"/>
              </p:ext>
            </p:extLst>
          </p:nvPr>
        </p:nvGraphicFramePr>
        <p:xfrm>
          <a:off x="6137031" y="1591408"/>
          <a:ext cx="5521569" cy="491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6007514"/>
              </p:ext>
            </p:extLst>
          </p:nvPr>
        </p:nvGraphicFramePr>
        <p:xfrm>
          <a:off x="743072" y="1804605"/>
          <a:ext cx="4993421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0" y="251208"/>
            <a:ext cx="2800350" cy="701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Deliverables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0" y="251208"/>
            <a:ext cx="2800350" cy="701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91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14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just">
              <a:buNone/>
            </a:pPr>
            <a:r>
              <a:rPr lang="en-US" dirty="0"/>
              <a:t>SDN-</a:t>
            </a:r>
            <a:r>
              <a:rPr lang="en-US" dirty="0" err="1"/>
              <a:t>microSENSE</a:t>
            </a:r>
            <a:r>
              <a:rPr lang="en-US" dirty="0"/>
              <a:t> brings together key players in Smart Grid and energy systems - suppliers, manufacturers and integrators of research centers, academia and high-tech SMEs. The primary goal of SDN-</a:t>
            </a:r>
            <a:r>
              <a:rPr lang="en-US" dirty="0" err="1"/>
              <a:t>microSENSE</a:t>
            </a:r>
            <a:r>
              <a:rPr lang="en-US" dirty="0"/>
              <a:t> is to make innovative products and services researched as a market-friendly offer for markets across Europe.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0" y="251208"/>
            <a:ext cx="2800350" cy="70104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" y="365125"/>
            <a:ext cx="2809933" cy="4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EnergyShield</a:t>
            </a:r>
            <a:r>
              <a:rPr lang="en-US" dirty="0" smtClean="0"/>
              <a:t> Project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600D9840-1F3E-4145-A91D-E5F7708D65BE}" type="slidenum">
              <a:rPr lang="en-US">
                <a:latin typeface="Calibri"/>
              </a:rPr>
              <a:pPr defTabSz="914217"/>
              <a:t>8</a:t>
            </a:fld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2455955D-4DDD-4D2C-A78E-D3A8A705D634}" type="datetime1">
              <a:rPr lang="en-US">
                <a:latin typeface="Calibri"/>
              </a:rPr>
              <a:pPr defTabSz="914217"/>
              <a:t>2/9/2021</a:t>
            </a:fld>
            <a:endParaRPr lang="en-US" dirty="0">
              <a:latin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7090" y="1269260"/>
            <a:ext cx="11517821" cy="48951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Integrated Cybersecurity Solution for the Vulnerability Assessment, Monitoring and Protection of Critical Energy Infrastructures</a:t>
            </a:r>
          </a:p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Funded by the European Union’s multinational research and innovation program – Horizon 2020</a:t>
            </a: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Budget – </a:t>
            </a: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€ 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7,4 million</a:t>
            </a:r>
          </a:p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10 countries</a:t>
            </a:r>
          </a:p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18 partners</a:t>
            </a:r>
          </a:p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Start date: 1</a:t>
            </a:r>
            <a:r>
              <a:rPr lang="en-GB" baseline="30000" dirty="0" smtClean="0">
                <a:solidFill>
                  <a:schemeClr val="accent5">
                    <a:lumMod val="25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 of July 2019</a:t>
            </a:r>
          </a:p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Duration: 36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shield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600D9840-1F3E-4145-A91D-E5F7708D65BE}" type="slidenum">
              <a:rPr lang="en-US">
                <a:latin typeface="Calibri"/>
              </a:rPr>
              <a:pPr defTabSz="914217"/>
              <a:t>9</a:t>
            </a:fld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2455955D-4DDD-4D2C-A78E-D3A8A705D634}" type="datetime1">
              <a:rPr lang="en-US">
                <a:latin typeface="Calibri"/>
              </a:rPr>
              <a:pPr defTabSz="914217"/>
              <a:t>2/9/2021</a:t>
            </a:fld>
            <a:endParaRPr lang="en-US" dirty="0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CDC9B-AE59-4A39-8F4C-5243788D9AB4}"/>
              </a:ext>
            </a:extLst>
          </p:cNvPr>
          <p:cNvSpPr/>
          <p:nvPr/>
        </p:nvSpPr>
        <p:spPr>
          <a:xfrm>
            <a:off x="773859" y="1413243"/>
            <a:ext cx="10582725" cy="4277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31" indent="-342831" algn="ctr" defTabSz="914217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EnergyShield</a:t>
            </a:r>
            <a:r>
              <a:rPr lang="en-US" sz="2400" dirty="0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aims at testing small-scale and large-scale disruption attack scenarios in a live cyber-</a:t>
            </a:r>
            <a:r>
              <a:rPr lang="en-US" sz="2400" dirty="0" err="1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400" dirty="0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exercise</a:t>
            </a:r>
          </a:p>
          <a:p>
            <a:pPr marL="342831" indent="-342831" algn="ctr" defTabSz="914217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BF8FF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lvl="1" indent="-285693" algn="ctr" defTabSz="914217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 in the Electrical Power and Energy System (EPES): an armour against cyber and privacy attacks and data breaches</a:t>
            </a:r>
          </a:p>
          <a:p>
            <a:pPr marL="285693" lvl="1" indent="-285693" algn="ctr" defTabSz="914217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EBF8FF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lvl="1" indent="-285693" algn="ctr" defTabSz="914217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EnergyShield</a:t>
            </a:r>
            <a:r>
              <a:rPr lang="en-GB" sz="2400" dirty="0">
                <a:solidFill>
                  <a:srgbClr val="EBF8FF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captures the needs of Electrical Power and Energy System (EPES) operators and combines the latest technologies for vulnerability assessment, supervision and protection to draft a defensive toolkit.</a:t>
            </a:r>
          </a:p>
          <a:p>
            <a:pPr algn="ctr" defTabSz="914217"/>
            <a:endParaRPr lang="en-US" sz="2400" dirty="0">
              <a:solidFill>
                <a:srgbClr val="EBF8FF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4DC685-CF9E-48FA-AD13-B78D52FCA63C}"/>
              </a:ext>
            </a:extLst>
          </p:cNvPr>
          <p:cNvSpPr txBox="1"/>
          <p:nvPr/>
        </p:nvSpPr>
        <p:spPr>
          <a:xfrm>
            <a:off x="4212471" y="1735586"/>
            <a:ext cx="5959160" cy="27693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217"/>
            <a:endParaRPr lang="en-US" sz="1200" dirty="0">
              <a:solidFill>
                <a:srgbClr val="263C91">
                  <a:lumMod val="65000"/>
                  <a:lumOff val="3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1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nergyShield">
      <a:dk1>
        <a:srgbClr val="263C91"/>
      </a:dk1>
      <a:lt1>
        <a:srgbClr val="FFFFFF"/>
      </a:lt1>
      <a:dk2>
        <a:srgbClr val="23A5E1"/>
      </a:dk2>
      <a:lt2>
        <a:srgbClr val="EBF8FF"/>
      </a:lt2>
      <a:accent1>
        <a:srgbClr val="263C91"/>
      </a:accent1>
      <a:accent2>
        <a:srgbClr val="23A5E1"/>
      </a:accent2>
      <a:accent3>
        <a:srgbClr val="FEDD12"/>
      </a:accent3>
      <a:accent4>
        <a:srgbClr val="8064A2"/>
      </a:accent4>
      <a:accent5>
        <a:srgbClr val="EBF8FF"/>
      </a:accent5>
      <a:accent6>
        <a:srgbClr val="FEF8CF"/>
      </a:accent6>
      <a:hlink>
        <a:srgbClr val="263C91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1010</Words>
  <Application>Microsoft Office PowerPoint</Application>
  <PresentationFormat>Custom</PresentationFormat>
  <Paragraphs>228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Horizon 2020</vt:lpstr>
      <vt:lpstr>  ESO participate in three Horizon 2020 projects:</vt:lpstr>
      <vt:lpstr>SDN MicroSENSE</vt:lpstr>
      <vt:lpstr>General information</vt:lpstr>
      <vt:lpstr>Objectives</vt:lpstr>
      <vt:lpstr>Deliverables</vt:lpstr>
      <vt:lpstr>Conclusion</vt:lpstr>
      <vt:lpstr>EnergyShield Project </vt:lpstr>
      <vt:lpstr>Energy shield</vt:lpstr>
      <vt:lpstr>Consortium and Pilots</vt:lpstr>
      <vt:lpstr>concept and objectives</vt:lpstr>
      <vt:lpstr>Bulgarian pilot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</dc:title>
  <dc:creator>Engineer</dc:creator>
  <cp:lastModifiedBy>User</cp:lastModifiedBy>
  <cp:revision>40</cp:revision>
  <dcterms:created xsi:type="dcterms:W3CDTF">2021-01-25T19:23:04Z</dcterms:created>
  <dcterms:modified xsi:type="dcterms:W3CDTF">2021-02-09T16:29:04Z</dcterms:modified>
</cp:coreProperties>
</file>