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5965" userDrawn="1">
          <p15:clr>
            <a:srgbClr val="A4A3A4"/>
          </p15:clr>
        </p15:guide>
        <p15:guide id="2" orient="horz" pos="2451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38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027"/>
    <a:srgbClr val="EEEEEE"/>
    <a:srgbClr val="FFFFFF"/>
    <a:srgbClr val="1A87B6"/>
    <a:srgbClr val="F9F9F9"/>
    <a:srgbClr val="FDFDFD"/>
    <a:srgbClr val="E6E6E6"/>
    <a:srgbClr val="9EC555"/>
    <a:srgbClr val="0175AA"/>
    <a:srgbClr val="FD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6" autoAdjust="0"/>
    <p:restoredTop sz="94569" autoAdjust="0"/>
  </p:normalViewPr>
  <p:slideViewPr>
    <p:cSldViewPr snapToGrid="0">
      <p:cViewPr>
        <p:scale>
          <a:sx n="78" d="100"/>
          <a:sy n="78" d="100"/>
        </p:scale>
        <p:origin x="-198" y="-3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5965"/>
        <p:guide orient="horz" pos="2451"/>
        <p:guide pos="432"/>
        <p:guide pos="38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 Demerdzhiev" userId="61da8485-69eb-4346-b3a9-3e7ac22213cd" providerId="ADAL" clId="{CD8C4F4D-B6F3-4E0F-8D92-5ACF3F0AE4E5}"/>
    <pc:docChg chg="modSld">
      <pc:chgData name="Dian Demerdzhiev" userId="61da8485-69eb-4346-b3a9-3e7ac22213cd" providerId="ADAL" clId="{CD8C4F4D-B6F3-4E0F-8D92-5ACF3F0AE4E5}" dt="2021-01-29T14:37:05.442" v="6" actId="1076"/>
      <pc:docMkLst>
        <pc:docMk/>
      </pc:docMkLst>
      <pc:sldChg chg="modSp">
        <pc:chgData name="Dian Demerdzhiev" userId="61da8485-69eb-4346-b3a9-3e7ac22213cd" providerId="ADAL" clId="{CD8C4F4D-B6F3-4E0F-8D92-5ACF3F0AE4E5}" dt="2021-01-29T14:37:05.442" v="6" actId="1076"/>
        <pc:sldMkLst>
          <pc:docMk/>
          <pc:sldMk cId="2852686915" sldId="264"/>
        </pc:sldMkLst>
        <pc:spChg chg="mod">
          <ac:chgData name="Dian Demerdzhiev" userId="61da8485-69eb-4346-b3a9-3e7ac22213cd" providerId="ADAL" clId="{CD8C4F4D-B6F3-4E0F-8D92-5ACF3F0AE4E5}" dt="2021-01-29T14:37:05.442" v="6" actId="1076"/>
          <ac:spMkLst>
            <pc:docMk/>
            <pc:sldMk cId="2852686915" sldId="264"/>
            <ac:spMk id="10" creationId="{FB14D788-A9E2-4466-A1AB-96AA842EC6E0}"/>
          </ac:spMkLst>
        </pc:spChg>
        <pc:spChg chg="mod">
          <ac:chgData name="Dian Demerdzhiev" userId="61da8485-69eb-4346-b3a9-3e7ac22213cd" providerId="ADAL" clId="{CD8C4F4D-B6F3-4E0F-8D92-5ACF3F0AE4E5}" dt="2021-01-29T14:36:59.121" v="4" actId="1076"/>
          <ac:spMkLst>
            <pc:docMk/>
            <pc:sldMk cId="2852686915" sldId="264"/>
            <ac:spMk id="11" creationId="{1A77ADB3-6ADB-4C2C-827B-02783DE9A7DD}"/>
          </ac:spMkLst>
        </pc:spChg>
        <pc:picChg chg="mod">
          <ac:chgData name="Dian Demerdzhiev" userId="61da8485-69eb-4346-b3a9-3e7ac22213cd" providerId="ADAL" clId="{CD8C4F4D-B6F3-4E0F-8D92-5ACF3F0AE4E5}" dt="2021-01-29T14:36:55.059" v="3" actId="1076"/>
          <ac:picMkLst>
            <pc:docMk/>
            <pc:sldMk cId="2852686915" sldId="264"/>
            <ac:picMk id="2" creationId="{0C8376B8-F5CC-432C-B881-1F5A178E9117}"/>
          </ac:picMkLst>
        </pc:picChg>
        <pc:picChg chg="mod">
          <ac:chgData name="Dian Demerdzhiev" userId="61da8485-69eb-4346-b3a9-3e7ac22213cd" providerId="ADAL" clId="{CD8C4F4D-B6F3-4E0F-8D92-5ACF3F0AE4E5}" dt="2021-01-29T14:36:46.614" v="0" actId="14100"/>
          <ac:picMkLst>
            <pc:docMk/>
            <pc:sldMk cId="2852686915" sldId="264"/>
            <ac:picMk id="5" creationId="{30F67330-321E-4982-A4FE-F2B65DFF5171}"/>
          </ac:picMkLst>
        </pc:picChg>
        <pc:picChg chg="mod">
          <ac:chgData name="Dian Demerdzhiev" userId="61da8485-69eb-4346-b3a9-3e7ac22213cd" providerId="ADAL" clId="{CD8C4F4D-B6F3-4E0F-8D92-5ACF3F0AE4E5}" dt="2021-01-29T14:36:49.890" v="1" actId="14100"/>
          <ac:picMkLst>
            <pc:docMk/>
            <pc:sldMk cId="2852686915" sldId="264"/>
            <ac:picMk id="14" creationId="{7851F3AE-A180-403B-A59B-2326C3EF1B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346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9166" y="9512145"/>
            <a:ext cx="717431" cy="249066"/>
          </a:xfrm>
          <a:prstGeom prst="rect">
            <a:avLst/>
          </a:prstGeom>
          <a:noFill/>
        </p:spPr>
        <p:txBody>
          <a:bodyPr wrap="square" lIns="90763" tIns="0" rIns="90763" bIns="0" rtlCol="0" anchor="b" anchorCtr="0">
            <a:noAutofit/>
          </a:bodyPr>
          <a:lstStyle/>
          <a:p>
            <a:pPr algn="ctr"/>
            <a:fld id="{2141DC91-08C3-47C2-9EBC-DD18B99E98FF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73577" y="3851045"/>
            <a:ext cx="5388610" cy="5633346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800"/>
      </a:spcBef>
      <a:buClr>
        <a:schemeClr val="accent3"/>
      </a:buClr>
      <a:buSzPct val="90000"/>
      <a:buFont typeface="Wingdings" pitchFamily="2" charset="2"/>
      <a:buChar char="l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400"/>
      </a:spcBef>
      <a:buClr>
        <a:schemeClr val="accent3"/>
      </a:buClr>
      <a:buSzPct val="90000"/>
      <a:buFont typeface="Wingdings 3" pitchFamily="18" charset="2"/>
      <a:buChar char="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200"/>
      </a:spcBef>
      <a:buClr>
        <a:schemeClr val="accent3"/>
      </a:buClr>
      <a:buSzPct val="105000"/>
      <a:buFont typeface="Wingdings" pitchFamily="2" charset="2"/>
      <a:buChar char="w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100"/>
      </a:spcBef>
      <a:buClr>
        <a:schemeClr val="accent3"/>
      </a:buClr>
      <a:buSzPct val="100000"/>
      <a:buFont typeface="Arial" pitchFamily="34" charset="0"/>
      <a:buChar char="●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chemeClr val="accent3"/>
      </a:buClr>
      <a:buSzPct val="100000"/>
      <a:buFont typeface="Verdana" pitchFamily="34" charset="0"/>
      <a:buChar char="–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443"/>
            <a:ext cx="9144000" cy="306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56" y="911702"/>
            <a:ext cx="5747844" cy="15017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56" y="2640046"/>
            <a:ext cx="5762245" cy="14351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4" descr="C:\_projects\031013_Sun\P9972_Amy\AES-we-are-the-energy-logo.png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814" y="292162"/>
            <a:ext cx="2394236" cy="11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6032" y="1373514"/>
            <a:ext cx="8631936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56032" y="6263641"/>
            <a:ext cx="8631936" cy="321223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67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source or footnotes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3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8388350" y="6524947"/>
            <a:ext cx="547980" cy="230832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r"/>
            <a:fld id="{2141DC91-08C3-47C2-9EBC-DD18B99E98FF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789600"/>
            <a:ext cx="9144000" cy="68400"/>
          </a:xfrm>
          <a:prstGeom prst="rect">
            <a:avLst/>
          </a:prstGeom>
          <a:gradFill flip="none" rotWithShape="0">
            <a:gsLst>
              <a:gs pos="10000">
                <a:schemeClr val="tx2"/>
              </a:gs>
              <a:gs pos="60000">
                <a:schemeClr val="accent2"/>
              </a:gs>
              <a:gs pos="40000">
                <a:schemeClr val="accent3"/>
              </a:gs>
              <a:gs pos="90000">
                <a:schemeClr val="accent1"/>
              </a:gs>
            </a:gsLst>
            <a:lin ang="0" scaled="0"/>
            <a:tileRect/>
          </a:gra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7338" marR="0" indent="-287338" algn="l" defTabSz="914400" rtl="0" eaLnBrk="0" fontAlgn="base" latinLnBrk="0" hangingPunct="0">
        <a:lnSpc>
          <a:spcPct val="90000"/>
        </a:lnSpc>
        <a:spcBef>
          <a:spcPts val="2000"/>
        </a:spcBef>
        <a:spcAft>
          <a:spcPct val="0"/>
        </a:spcAft>
        <a:buClr>
          <a:srgbClr val="0078AE"/>
        </a:buClr>
        <a:buSzPct val="90000"/>
        <a:buFont typeface="Wingdings" pitchFamily="2" charset="2"/>
        <a:buChar char="l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marR="0" indent="-271463" algn="l" defTabSz="914400" rtl="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Clr>
          <a:srgbClr val="0078AE"/>
        </a:buClr>
        <a:buSzPct val="85000"/>
        <a:buFont typeface="Wingdings 3" pitchFamily="18" charset="2"/>
        <a:buChar char="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marR="0" indent="-188913" algn="l" defTabSz="973138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rgbClr val="0078AE"/>
        </a:buClr>
        <a:buSzPct val="105000"/>
        <a:buFont typeface="Wingdings" pitchFamily="2" charset="2"/>
        <a:buChar char="w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marR="0" indent="-161925" algn="l" defTabSz="914400" rtl="0" eaLnBrk="0" fontAlgn="base" latinLnBrk="0" hangingPunct="0">
        <a:lnSpc>
          <a:spcPct val="90000"/>
        </a:lnSpc>
        <a:spcBef>
          <a:spcPts val="200"/>
        </a:spcBef>
        <a:spcAft>
          <a:spcPct val="0"/>
        </a:spcAft>
        <a:buClr>
          <a:srgbClr val="0078AE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marR="0" indent="-209550" algn="l" defTabSz="914400" rtl="0" eaLnBrk="0" fontAlgn="base" latinLnBrk="0" hangingPunct="0">
        <a:lnSpc>
          <a:spcPct val="90000"/>
        </a:lnSpc>
        <a:spcBef>
          <a:spcPts val="100"/>
        </a:spcBef>
        <a:spcAft>
          <a:spcPct val="0"/>
        </a:spcAft>
        <a:buClr>
          <a:srgbClr val="0078AE"/>
        </a:buClr>
        <a:buSzTx/>
        <a:buFont typeface="Verdana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enterknowledge.com/security/pernod-ricard-maker-absolut-vodka-suffered-cyberattack-london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www.insurancejournal.com/news/international/2019/07/24/533763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uropean_Union_Agency_for_Network_and_Information_Securi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55" y="1540535"/>
            <a:ext cx="8067183" cy="1435154"/>
          </a:xfrm>
        </p:spPr>
        <p:txBody>
          <a:bodyPr/>
          <a:lstStyle/>
          <a:p>
            <a:pPr algn="ctr"/>
            <a:r>
              <a:rPr lang="en-US" dirty="0"/>
              <a:t>Cybersecurity treatment practices </a:t>
            </a:r>
            <a:br>
              <a:rPr lang="en-US" dirty="0"/>
            </a:br>
            <a:r>
              <a:rPr lang="en-US" dirty="0"/>
              <a:t>at </a:t>
            </a:r>
            <a:br>
              <a:rPr lang="en-US" dirty="0"/>
            </a:br>
            <a:r>
              <a:rPr lang="en-US" dirty="0"/>
              <a:t>AES Bulgaria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55" y="3882312"/>
            <a:ext cx="5762245" cy="415975"/>
          </a:xfrm>
        </p:spPr>
        <p:txBody>
          <a:bodyPr/>
          <a:lstStyle/>
          <a:p>
            <a:r>
              <a:rPr lang="en-US" dirty="0"/>
              <a:t>Olivier Marquette</a:t>
            </a:r>
          </a:p>
        </p:txBody>
      </p:sp>
    </p:spTree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C05B7-70D5-410D-9D34-BE16B6CE78D4}"/>
              </a:ext>
            </a:extLst>
          </p:cNvPr>
          <p:cNvSpPr txBox="1"/>
          <p:nvPr/>
        </p:nvSpPr>
        <p:spPr>
          <a:xfrm>
            <a:off x="790808" y="1479665"/>
            <a:ext cx="6227614" cy="50452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Cyber at full speed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Global risks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Global examples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IT and OT go hand in hand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Cybersecurity is an issue of Safety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AES Response/ Strategies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In terms of administration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In terms of practical actions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AES Bulgaria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Implementation of Cybersecurity by design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Cybersecurity is managed centrally for IT and OT 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rgbClr val="0078AE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400" dirty="0"/>
              <a:t>Readiness and Compliance with Local and Regional legislation</a:t>
            </a:r>
          </a:p>
          <a:p>
            <a:pPr lvl="1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40585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Risk and Cyber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C05B7-70D5-410D-9D34-BE16B6CE78D4}"/>
              </a:ext>
            </a:extLst>
          </p:cNvPr>
          <p:cNvSpPr txBox="1"/>
          <p:nvPr/>
        </p:nvSpPr>
        <p:spPr>
          <a:xfrm>
            <a:off x="409074" y="1478476"/>
            <a:ext cx="5068273" cy="1922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Cybersecurity risk is #3 out of top 5 business risks worldwide*</a:t>
            </a:r>
          </a:p>
          <a:p>
            <a:pPr lvl="1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Business interruption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Pandemic outbreak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Cyber incidents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Market developments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Changes in regulation and legislation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1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B85D8A-9F43-4C79-8869-599D31959891}"/>
              </a:ext>
            </a:extLst>
          </p:cNvPr>
          <p:cNvSpPr txBox="1"/>
          <p:nvPr/>
        </p:nvSpPr>
        <p:spPr>
          <a:xfrm>
            <a:off x="192506" y="5503895"/>
            <a:ext cx="6448926" cy="71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/>
              <a:t>* Allianz Risk Barometer 2021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4559B5-CFDF-4756-A9AE-C2CC499B74D9}"/>
              </a:ext>
            </a:extLst>
          </p:cNvPr>
          <p:cNvSpPr txBox="1"/>
          <p:nvPr/>
        </p:nvSpPr>
        <p:spPr>
          <a:xfrm>
            <a:off x="409073" y="3979169"/>
            <a:ext cx="3520131" cy="946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Beginning of 2020 Cybersecurity related risks were ranked #1 before </a:t>
            </a:r>
            <a:r>
              <a:rPr lang="en-US" dirty="0" err="1"/>
              <a:t>Covid</a:t>
            </a:r>
            <a:r>
              <a:rPr lang="en-US" dirty="0"/>
              <a:t> 19 pandemic crisis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972A85-62C2-4D67-9F2F-5D7BC424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04" y="565230"/>
            <a:ext cx="3693771" cy="49386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299C05F-9A66-4154-8CEC-10DFF10E7A5E}"/>
              </a:ext>
            </a:extLst>
          </p:cNvPr>
          <p:cNvSpPr/>
          <p:nvPr/>
        </p:nvSpPr>
        <p:spPr bwMode="auto">
          <a:xfrm>
            <a:off x="7130763" y="3034562"/>
            <a:ext cx="1864180" cy="2469333"/>
          </a:xfrm>
          <a:prstGeom prst="round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Risks come 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C05B7-70D5-410D-9D34-BE16B6CE78D4}"/>
              </a:ext>
            </a:extLst>
          </p:cNvPr>
          <p:cNvSpPr txBox="1"/>
          <p:nvPr/>
        </p:nvSpPr>
        <p:spPr>
          <a:xfrm>
            <a:off x="131643" y="1148230"/>
            <a:ext cx="4775109" cy="316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Examples of Cybersecurity Incidents</a:t>
            </a: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51F3AE-A180-403B-A59B-2326C3EF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05" y="1469066"/>
            <a:ext cx="2505864" cy="1313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70F67A-A0A4-412A-A7BB-2B50145E4473}"/>
              </a:ext>
            </a:extLst>
          </p:cNvPr>
          <p:cNvSpPr txBox="1"/>
          <p:nvPr/>
        </p:nvSpPr>
        <p:spPr>
          <a:xfrm>
            <a:off x="233193" y="6440539"/>
            <a:ext cx="4146302" cy="3048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800" dirty="0">
                <a:hlinkClick r:id="rId3"/>
              </a:rPr>
              <a:t>https://www.datacenterknowledge.com/security/pernod-ricard-maker-absolut-vodka-suffered-cyberattack-london</a:t>
            </a:r>
            <a:r>
              <a:rPr lang="en-US" sz="8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83ADB7-D6B3-47D1-B09C-3F81E664950A}"/>
              </a:ext>
            </a:extLst>
          </p:cNvPr>
          <p:cNvSpPr txBox="1"/>
          <p:nvPr/>
        </p:nvSpPr>
        <p:spPr>
          <a:xfrm>
            <a:off x="4906752" y="6440539"/>
            <a:ext cx="3784121" cy="3048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800" dirty="0">
                <a:hlinkClick r:id="rId4"/>
              </a:rPr>
              <a:t>https://www.insurancejournal.com/news/international/2019/07/24/533763.htm</a:t>
            </a:r>
            <a:r>
              <a:rPr lang="en-US" sz="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F67330-321E-4982-A4FE-F2B65DFF5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43" y="1464594"/>
            <a:ext cx="2672991" cy="1312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6ADF89-CA57-4BE1-BAA5-0A0FB09FDE51}"/>
              </a:ext>
            </a:extLst>
          </p:cNvPr>
          <p:cNvSpPr txBox="1"/>
          <p:nvPr/>
        </p:nvSpPr>
        <p:spPr>
          <a:xfrm>
            <a:off x="131642" y="3268454"/>
            <a:ext cx="3082337" cy="651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French distiller shares fell as much as 2.1 percent to an intraday low of 116.9 euros in Paris after news of the attack.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14D788-A9E2-4466-A1AB-96AA842EC6E0}"/>
              </a:ext>
            </a:extLst>
          </p:cNvPr>
          <p:cNvSpPr txBox="1"/>
          <p:nvPr/>
        </p:nvSpPr>
        <p:spPr>
          <a:xfrm>
            <a:off x="6739652" y="3277451"/>
            <a:ext cx="2272703" cy="1977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Nivea-maker Beiersdorf AG said that an IT disruption caused about 35 million euros ($41 million) in lost sales in the first half.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77ADB3-6ADB-4C2C-827B-02783DE9A7DD}"/>
              </a:ext>
            </a:extLst>
          </p:cNvPr>
          <p:cNvSpPr txBox="1"/>
          <p:nvPr/>
        </p:nvSpPr>
        <p:spPr>
          <a:xfrm>
            <a:off x="3423605" y="3277811"/>
            <a:ext cx="2966294" cy="22707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Aluminum producer </a:t>
            </a:r>
            <a:r>
              <a:rPr lang="en-US" dirty="0" err="1"/>
              <a:t>Norsk</a:t>
            </a:r>
            <a:r>
              <a:rPr lang="en-US" dirty="0"/>
              <a:t> </a:t>
            </a:r>
            <a:r>
              <a:rPr lang="en-US" dirty="0" err="1"/>
              <a:t>Hydrohas</a:t>
            </a:r>
            <a:r>
              <a:rPr lang="en-US" dirty="0"/>
              <a:t> been cyber attacked that paralyzed its IT systems.</a:t>
            </a:r>
          </a:p>
          <a:p>
            <a:r>
              <a:rPr lang="en-US" dirty="0"/>
              <a:t>The attack is estimated to have total cost of the attack is set to be 63.5 million-$75.0 million.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8376B8-F5CC-432C-B881-1F5A178E9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653" y="1406638"/>
            <a:ext cx="2272703" cy="14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6010120" cy="498704"/>
          </a:xfrm>
        </p:spPr>
        <p:txBody>
          <a:bodyPr/>
          <a:lstStyle/>
          <a:p>
            <a:r>
              <a:rPr lang="en-US" dirty="0"/>
              <a:t>IT and OT - the challenge in a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C05B7-70D5-410D-9D34-BE16B6CE78D4}"/>
              </a:ext>
            </a:extLst>
          </p:cNvPr>
          <p:cNvSpPr txBox="1"/>
          <p:nvPr/>
        </p:nvSpPr>
        <p:spPr>
          <a:xfrm>
            <a:off x="131643" y="1808715"/>
            <a:ext cx="5208434" cy="333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IT and OT go hand in hand still are different</a:t>
            </a:r>
            <a:endParaRPr lang="en-US" sz="1100" dirty="0"/>
          </a:p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59B401-5631-49A7-8C1D-66EBD782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556"/>
            <a:ext cx="9144000" cy="40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Cybersecurity protects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C05B7-70D5-410D-9D34-BE16B6CE78D4}"/>
              </a:ext>
            </a:extLst>
          </p:cNvPr>
          <p:cNvSpPr txBox="1"/>
          <p:nvPr/>
        </p:nvSpPr>
        <p:spPr>
          <a:xfrm>
            <a:off x="409074" y="1163054"/>
            <a:ext cx="8353193" cy="333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Cybersecurity is a Safety issue</a:t>
            </a:r>
            <a:endParaRPr lang="en-US" sz="1100" dirty="0"/>
          </a:p>
          <a:p>
            <a:pPr marL="0" lvl="1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2A41B-AFCA-4435-8111-857F745D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340" y="1496147"/>
            <a:ext cx="2363927" cy="1334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40CC79-381B-4961-A1D0-E3E927CE841F}"/>
              </a:ext>
            </a:extLst>
          </p:cNvPr>
          <p:cNvSpPr txBox="1"/>
          <p:nvPr/>
        </p:nvSpPr>
        <p:spPr>
          <a:xfrm>
            <a:off x="505326" y="1997242"/>
            <a:ext cx="5686927" cy="4220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Cybersecurity attacks when successful have effect on the whole community or even country: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Lives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Healthcare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Major utilities – water, electricity, air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Privacy</a:t>
            </a:r>
          </a:p>
          <a:p>
            <a:pPr marL="285750" indent="-285750">
              <a:lnSpc>
                <a:spcPct val="9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4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AES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49E47D-13CF-493C-9638-E5363B7E6028}"/>
              </a:ext>
            </a:extLst>
          </p:cNvPr>
          <p:cNvSpPr txBox="1"/>
          <p:nvPr/>
        </p:nvSpPr>
        <p:spPr>
          <a:xfrm>
            <a:off x="304081" y="1243899"/>
            <a:ext cx="8285748" cy="5283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Administrative efforts - AES Global Cybersecurity policy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Developed in partnership with Global leading consultants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Covering all Cybersecurity domains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Patch management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Vulnerability management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Awareness and trainings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Focus is the same for Operational and Informational Cybersecurity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Dedicated Cybersecurity Manager role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Aligned with European legislation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ENISA - </a:t>
            </a:r>
            <a:r>
              <a:rPr lang="en-US" sz="1600" dirty="0">
                <a:hlinkClick r:id="rId2"/>
              </a:rPr>
              <a:t>European Union Agency for Network and Information Security</a:t>
            </a:r>
            <a:endParaRPr lang="en-US" sz="1600" dirty="0"/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NIS Directive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EU Cybersecurity Act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GDPR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Aligned with corresponding ISO standards (ISO 27000)</a:t>
            </a:r>
          </a:p>
        </p:txBody>
      </p:sp>
    </p:spTree>
    <p:extLst>
      <p:ext uri="{BB962C8B-B14F-4D97-AF65-F5344CB8AC3E}">
        <p14:creationId xmlns:p14="http://schemas.microsoft.com/office/powerpoint/2010/main" val="312568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AES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49E47D-13CF-493C-9638-E5363B7E6028}"/>
              </a:ext>
            </a:extLst>
          </p:cNvPr>
          <p:cNvSpPr txBox="1"/>
          <p:nvPr/>
        </p:nvSpPr>
        <p:spPr>
          <a:xfrm>
            <a:off x="368968" y="1660358"/>
            <a:ext cx="8285748" cy="4884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/>
              <a:t>Practical efforts - AES Global Cybersecurity program</a:t>
            </a:r>
          </a:p>
          <a:p>
            <a:pPr marL="285750" indent="-285750">
              <a:lnSpc>
                <a:spcPct val="9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Security Operations Center – 24/7 monitoring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Cybersecurity by design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Annual Internal and External audits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Annual Penetration tests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Patch management and Vulnerability management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Enterprise toolsets and devices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Cybersecurity awareness program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Phishing trainings and functionalities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Global Safety day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Online training program</a:t>
            </a:r>
          </a:p>
          <a:p>
            <a:pPr marL="285750" indent="-285750">
              <a:lnSpc>
                <a:spcPct val="9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70C5AB-0E42-4EE3-9F18-43DF4D78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88" y="4102768"/>
            <a:ext cx="2350169" cy="24312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BA3506-F6DC-4A27-9A1C-49872ADCAA32}"/>
              </a:ext>
            </a:extLst>
          </p:cNvPr>
          <p:cNvGrpSpPr/>
          <p:nvPr/>
        </p:nvGrpSpPr>
        <p:grpSpPr>
          <a:xfrm>
            <a:off x="6304547" y="1660358"/>
            <a:ext cx="2515710" cy="2314202"/>
            <a:chOff x="2422524" y="1496147"/>
            <a:chExt cx="6721476" cy="50608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F108D95-C503-44B7-A921-06F1E148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524" y="1496147"/>
              <a:ext cx="6721476" cy="506087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B45BBD7-C1A4-49BB-87EC-929161BDE48D}"/>
                </a:ext>
              </a:extLst>
            </p:cNvPr>
            <p:cNvSpPr/>
            <p:nvPr/>
          </p:nvSpPr>
          <p:spPr bwMode="auto">
            <a:xfrm rot="20034972">
              <a:off x="3182650" y="3366799"/>
              <a:ext cx="3420749" cy="185737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70C924-5BBF-4836-956F-B7F258E3C635}"/>
                </a:ext>
              </a:extLst>
            </p:cNvPr>
            <p:cNvSpPr/>
            <p:nvPr/>
          </p:nvSpPr>
          <p:spPr bwMode="auto">
            <a:xfrm rot="19828896">
              <a:off x="2815642" y="2843341"/>
              <a:ext cx="1275872" cy="662008"/>
            </a:xfrm>
            <a:prstGeom prst="ellipse">
              <a:avLst/>
            </a:prstGeom>
            <a:solidFill>
              <a:srgbClr val="00B050">
                <a:alpha val="2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74BBC02-60CC-4614-B491-15F20FA0DA25}"/>
                </a:ext>
              </a:extLst>
            </p:cNvPr>
            <p:cNvSpPr/>
            <p:nvPr/>
          </p:nvSpPr>
          <p:spPr bwMode="auto">
            <a:xfrm rot="19828896">
              <a:off x="4788671" y="2646267"/>
              <a:ext cx="3215960" cy="1412433"/>
            </a:xfrm>
            <a:prstGeom prst="ellipse">
              <a:avLst/>
            </a:prstGeom>
            <a:solidFill>
              <a:srgbClr val="00B050">
                <a:alpha val="2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6A0731-BE25-41B6-A29C-4755098FBB26}"/>
              </a:ext>
            </a:extLst>
          </p:cNvPr>
          <p:cNvSpPr txBox="1"/>
          <p:nvPr/>
        </p:nvSpPr>
        <p:spPr>
          <a:xfrm>
            <a:off x="6304547" y="1398843"/>
            <a:ext cx="1331495" cy="26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/>
              <a:t>By design</a:t>
            </a:r>
          </a:p>
        </p:txBody>
      </p:sp>
    </p:spTree>
    <p:extLst>
      <p:ext uri="{BB962C8B-B14F-4D97-AF65-F5344CB8AC3E}">
        <p14:creationId xmlns:p14="http://schemas.microsoft.com/office/powerpoint/2010/main" val="336628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43" y="640231"/>
            <a:ext cx="8630624" cy="333093"/>
          </a:xfrm>
        </p:spPr>
        <p:txBody>
          <a:bodyPr/>
          <a:lstStyle/>
          <a:p>
            <a:r>
              <a:rPr lang="en-US" dirty="0"/>
              <a:t>AES Bulgaria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49E47D-13CF-493C-9638-E5363B7E6028}"/>
              </a:ext>
            </a:extLst>
          </p:cNvPr>
          <p:cNvSpPr txBox="1"/>
          <p:nvPr/>
        </p:nvSpPr>
        <p:spPr>
          <a:xfrm>
            <a:off x="304081" y="1219200"/>
            <a:ext cx="8285748" cy="54061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0078AE"/>
              </a:buClr>
              <a:buSzPct val="90000"/>
            </a:pPr>
            <a:r>
              <a:rPr lang="en-US" dirty="0"/>
              <a:t>Full alignment with AES Global Cybersecurity program plus: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Cybersecurity at all organizational levels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Senior country management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Plant management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Department leads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Dedicate role for a Centralized Cybersecurity manager 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Any new implementations follow best practices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Activities related to alignment with MIMIS </a:t>
            </a:r>
            <a:r>
              <a:rPr lang="bg-BG" dirty="0"/>
              <a:t>(МИМИС – Минимални изисквания за мрежова и информационна сигурност)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External dedicated audit – gap analysis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Alignment with governmental partners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Cybersecurity Roadmap (gap closing)</a:t>
            </a:r>
          </a:p>
          <a:p>
            <a:pPr marL="742950" lvl="1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Monitoring and Control</a:t>
            </a:r>
          </a:p>
          <a:p>
            <a:pPr marL="285750" indent="-285750">
              <a:lnSpc>
                <a:spcPct val="15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dirty="0"/>
          </a:p>
          <a:p>
            <a:pPr marL="285750" indent="-285750">
              <a:lnSpc>
                <a:spcPct val="90000"/>
              </a:lnSpc>
              <a:buClr>
                <a:srgbClr val="0078AE"/>
              </a:buClr>
              <a:buSzPct val="9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21100"/>
      </p:ext>
    </p:extLst>
  </p:cSld>
  <p:clrMapOvr>
    <a:masterClrMapping/>
  </p:clrMapOvr>
</p:sld>
</file>

<file path=ppt/theme/theme1.xml><?xml version="1.0" encoding="utf-8"?>
<a:theme xmlns:a="http://schemas.openxmlformats.org/drawingml/2006/main" name="AES we are the energy">
  <a:themeElements>
    <a:clrScheme name="AES 4/21">
      <a:dk1>
        <a:srgbClr val="000000"/>
      </a:dk1>
      <a:lt1>
        <a:srgbClr val="FFFFFF"/>
      </a:lt1>
      <a:dk2>
        <a:srgbClr val="003F5F"/>
      </a:dk2>
      <a:lt2>
        <a:srgbClr val="FFFFFF"/>
      </a:lt2>
      <a:accent1>
        <a:srgbClr val="4B721D"/>
      </a:accent1>
      <a:accent2>
        <a:srgbClr val="8DC63F"/>
      </a:accent2>
      <a:accent3>
        <a:srgbClr val="0078AE"/>
      </a:accent3>
      <a:accent4>
        <a:srgbClr val="AB540F"/>
      </a:accent4>
      <a:accent5>
        <a:srgbClr val="E68F1B"/>
      </a:accent5>
      <a:accent6>
        <a:srgbClr val="FDB813"/>
      </a:accent6>
      <a:hlink>
        <a:srgbClr val="003F5F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25400">
          <a:noFill/>
          <a:round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b="1" dirty="0">
            <a:solidFill>
              <a:schemeClr val="bg1"/>
            </a:solidFill>
          </a:defRPr>
        </a:defPPr>
      </a:lstStyle>
    </a:spDef>
    <a:lnDef>
      <a:spPr>
        <a:noFill/>
        <a:ln w="25400">
          <a:solidFill>
            <a:schemeClr val="accent2"/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233363" indent="-233363">
          <a:lnSpc>
            <a:spcPct val="90000"/>
          </a:lnSpc>
          <a:buClr>
            <a:srgbClr val="0078AE"/>
          </a:buClr>
          <a:buSzPct val="90000"/>
          <a:buFont typeface="Wingdings" panose="05000000000000000000" pitchFamily="2" charset="2"/>
          <a:buChar char="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ES 4/21">
      <a:dk1>
        <a:srgbClr val="000000"/>
      </a:dk1>
      <a:lt1>
        <a:srgbClr val="FFFFFF"/>
      </a:lt1>
      <a:dk2>
        <a:srgbClr val="003F5F"/>
      </a:dk2>
      <a:lt2>
        <a:srgbClr val="FFFFFF"/>
      </a:lt2>
      <a:accent1>
        <a:srgbClr val="4B721D"/>
      </a:accent1>
      <a:accent2>
        <a:srgbClr val="8DC63F"/>
      </a:accent2>
      <a:accent3>
        <a:srgbClr val="0078AE"/>
      </a:accent3>
      <a:accent4>
        <a:srgbClr val="AB540F"/>
      </a:accent4>
      <a:accent5>
        <a:srgbClr val="E68F1B"/>
      </a:accent5>
      <a:accent6>
        <a:srgbClr val="FDB813"/>
      </a:accent6>
      <a:hlink>
        <a:srgbClr val="003F5F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F92998119EB48B9000A3826316DC6" ma:contentTypeVersion="13" ma:contentTypeDescription="Create a new document." ma:contentTypeScope="" ma:versionID="0b1e0b0cf71f77188c6ac5749a2cc5fa">
  <xsd:schema xmlns:xsd="http://www.w3.org/2001/XMLSchema" xmlns:xs="http://www.w3.org/2001/XMLSchema" xmlns:p="http://schemas.microsoft.com/office/2006/metadata/properties" xmlns:ns3="0b75bd8c-5130-4a1b-b869-4b45e47d5bb2" xmlns:ns4="d7452212-779e-4914-8d89-3b003c6f1f31" targetNamespace="http://schemas.microsoft.com/office/2006/metadata/properties" ma:root="true" ma:fieldsID="79eaeb1d9caa6fa88c6a4674a03a1684" ns3:_="" ns4:_="">
    <xsd:import namespace="0b75bd8c-5130-4a1b-b869-4b45e47d5bb2"/>
    <xsd:import namespace="d7452212-779e-4914-8d89-3b003c6f1f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5bd8c-5130-4a1b-b869-4b45e47d5b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52212-779e-4914-8d89-3b003c6f1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45B73-9AD3-4CF9-AEA2-A1AA314C1F47}">
  <ds:schemaRefs>
    <ds:schemaRef ds:uri="http://purl.org/dc/dcmitype/"/>
    <ds:schemaRef ds:uri="http://purl.org/dc/terms/"/>
    <ds:schemaRef ds:uri="http://purl.org/dc/elements/1.1/"/>
    <ds:schemaRef ds:uri="d7452212-779e-4914-8d89-3b003c6f1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b75bd8c-5130-4a1b-b869-4b45e47d5bb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49A870-CFB3-4DBE-B1FC-45452F58B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130A4-4330-44DD-96F6-83F3B83FA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5bd8c-5130-4a1b-b869-4b45e47d5bb2"/>
    <ds:schemaRef ds:uri="d7452212-779e-4914-8d89-3b003c6f1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9432</TotalTime>
  <Words>454</Words>
  <Application>Microsoft Office PowerPoint</Application>
  <PresentationFormat>On-screen Show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AES we are the energy</vt:lpstr>
      <vt:lpstr>Cybersecurity treatment practices  at  AES Bulgaria</vt:lpstr>
      <vt:lpstr>Agenda</vt:lpstr>
      <vt:lpstr>Risk and Cyber</vt:lpstr>
      <vt:lpstr>Risks come true</vt:lpstr>
      <vt:lpstr>IT and OT - the challenge in a picture</vt:lpstr>
      <vt:lpstr>Cybersecurity protects people</vt:lpstr>
      <vt:lpstr>AES Response</vt:lpstr>
      <vt:lpstr>AES Response</vt:lpstr>
      <vt:lpstr>AES Bulgaria</vt:lpstr>
    </vt:vector>
  </TitlesOfParts>
  <Company>eSlide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SBU 2017 Top Priorities</dc:title>
  <dc:subject>v2010</dc:subject>
  <dc:creator>Juan Carlos Gutierrez Larez</dc:creator>
  <cp:lastModifiedBy>User</cp:lastModifiedBy>
  <cp:revision>617</cp:revision>
  <cp:lastPrinted>2020-01-10T08:33:07Z</cp:lastPrinted>
  <dcterms:created xsi:type="dcterms:W3CDTF">2011-11-02T14:24:24Z</dcterms:created>
  <dcterms:modified xsi:type="dcterms:W3CDTF">2021-02-09T16:10:08Z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Jive_VersionGuid">
    <vt:lpwstr>7969639f-52e0-4593-a0a0-9e42dad71983</vt:lpwstr>
  </property>
  <property fmtid="{D5CDD505-2E9C-101B-9397-08002B2CF9AE}" pid="4" name="Jive_LatestUserAccountName">
    <vt:lpwstr>irina.toncheva@AES.com</vt:lpwstr>
  </property>
  <property fmtid="{D5CDD505-2E9C-101B-9397-08002B2CF9AE}" pid="5" name="Offisync_ProviderInitializationData">
    <vt:lpwstr>https://outlet.ouraes.com</vt:lpwstr>
  </property>
  <property fmtid="{D5CDD505-2E9C-101B-9397-08002B2CF9AE}" pid="6" name="Offisync_ServerID">
    <vt:lpwstr>aa88d1e0-9745-4144-b59b-b107daf16c34</vt:lpwstr>
  </property>
  <property fmtid="{D5CDD505-2E9C-101B-9397-08002B2CF9AE}" pid="7" name="Offisync_UniqueId">
    <vt:lpwstr>11601</vt:lpwstr>
  </property>
  <property fmtid="{D5CDD505-2E9C-101B-9397-08002B2CF9AE}" pid="8" name="ContentTypeId">
    <vt:lpwstr>0x010100513F92998119EB48B9000A3826316DC6</vt:lpwstr>
  </property>
  <property fmtid="{D5CDD505-2E9C-101B-9397-08002B2CF9AE}" pid="9" name="Jive_ModifiedButNotPublished">
    <vt:lpwstr>True</vt:lpwstr>
  </property>
  <property fmtid="{D5CDD505-2E9C-101B-9397-08002B2CF9AE}" pid="10" name="MSIP_Label_8dd101be-0781-484d-8de7-786436d6a52e_Enabled">
    <vt:lpwstr>true</vt:lpwstr>
  </property>
  <property fmtid="{D5CDD505-2E9C-101B-9397-08002B2CF9AE}" pid="11" name="MSIP_Label_8dd101be-0781-484d-8de7-786436d6a52e_SetDate">
    <vt:lpwstr>2021-01-29T05:55:50Z</vt:lpwstr>
  </property>
  <property fmtid="{D5CDD505-2E9C-101B-9397-08002B2CF9AE}" pid="12" name="MSIP_Label_8dd101be-0781-484d-8de7-786436d6a52e_Method">
    <vt:lpwstr>Standard</vt:lpwstr>
  </property>
  <property fmtid="{D5CDD505-2E9C-101B-9397-08002B2CF9AE}" pid="13" name="MSIP_Label_8dd101be-0781-484d-8de7-786436d6a52e_Name">
    <vt:lpwstr>Restricted</vt:lpwstr>
  </property>
  <property fmtid="{D5CDD505-2E9C-101B-9397-08002B2CF9AE}" pid="14" name="MSIP_Label_8dd101be-0781-484d-8de7-786436d6a52e_SiteId">
    <vt:lpwstr>9f4ff239-1cce-427f-b2b9-d3b7d48502cb</vt:lpwstr>
  </property>
  <property fmtid="{D5CDD505-2E9C-101B-9397-08002B2CF9AE}" pid="15" name="MSIP_Label_8dd101be-0781-484d-8de7-786436d6a52e_ActionId">
    <vt:lpwstr>f9026559-e9bd-40f3-9f1b-1ea9fdb5d699</vt:lpwstr>
  </property>
  <property fmtid="{D5CDD505-2E9C-101B-9397-08002B2CF9AE}" pid="16" name="MSIP_Label_8dd101be-0781-484d-8de7-786436d6a52e_ContentBits">
    <vt:lpwstr>0</vt:lpwstr>
  </property>
</Properties>
</file>