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782" r:id="rId2"/>
  </p:sldMasterIdLst>
  <p:notesMasterIdLst>
    <p:notesMasterId r:id="rId19"/>
  </p:notesMasterIdLst>
  <p:handoutMasterIdLst>
    <p:handoutMasterId r:id="rId20"/>
  </p:handoutMasterIdLst>
  <p:sldIdLst>
    <p:sldId id="259" r:id="rId3"/>
    <p:sldId id="304" r:id="rId4"/>
    <p:sldId id="305" r:id="rId5"/>
    <p:sldId id="306" r:id="rId6"/>
    <p:sldId id="301" r:id="rId7"/>
    <p:sldId id="273" r:id="rId8"/>
    <p:sldId id="309" r:id="rId9"/>
    <p:sldId id="307" r:id="rId10"/>
    <p:sldId id="308" r:id="rId11"/>
    <p:sldId id="291" r:id="rId12"/>
    <p:sldId id="292" r:id="rId13"/>
    <p:sldId id="269" r:id="rId14"/>
    <p:sldId id="303" r:id="rId15"/>
    <p:sldId id="288" r:id="rId16"/>
    <p:sldId id="294" r:id="rId17"/>
    <p:sldId id="271" r:id="rId18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6699"/>
    <a:srgbClr val="99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37" autoAdjust="0"/>
    <p:restoredTop sz="92340" autoAdjust="0"/>
  </p:normalViewPr>
  <p:slideViewPr>
    <p:cSldViewPr showGuides="1">
      <p:cViewPr varScale="1">
        <p:scale>
          <a:sx n="95" d="100"/>
          <a:sy n="95" d="100"/>
        </p:scale>
        <p:origin x="-90" y="-138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-1398" y="-84"/>
      </p:cViewPr>
      <p:guideLst>
        <p:guide orient="horz" pos="3108"/>
        <p:guide pos="2122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EC8E47-02BE-4A04-9015-2F52ECBB7D2B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bg-BG"/>
        </a:p>
      </dgm:t>
    </dgm:pt>
    <dgm:pt modelId="{B0CE14DC-CDFE-4725-99BC-FFE28FE8D599}">
      <dgm:prSet custT="1"/>
      <dgm:spPr/>
      <dgm:t>
        <a:bodyPr/>
        <a:lstStyle/>
        <a:p>
          <a:pPr algn="just"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/>
            <a:t>Подпомагане и реализиране на проекти за изграждане на топлопреносни мрежи в населени места, когато е доказана икономическа целесъобразност за потребление на топлинна енергия от ВИ, за производството на която е представен идеен инвестиционен проект</a:t>
          </a:r>
          <a:endParaRPr lang="bg-BG" sz="1400" noProof="0" dirty="0"/>
        </a:p>
      </dgm:t>
    </dgm:pt>
    <dgm:pt modelId="{0EF71C9D-95F4-4CF2-94C5-EB3AA65B7ECD}" type="parTrans" cxnId="{E200FC59-79A1-4FC4-A85E-E8F44B91AF4C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C2771C10-2815-4280-AA14-15A8FC530189}" type="sibTrans" cxnId="{E200FC59-79A1-4FC4-A85E-E8F44B91AF4C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F91F39A3-348E-4411-BD02-9B1D471C0A20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/>
            <a:t>Подпомагане и реализиране на проекти за изграждане на малки децентрализирани системи за топлинна енергия и/или енергия за охлаждане</a:t>
          </a:r>
          <a:endParaRPr lang="bg-BG" sz="1400" noProof="0" dirty="0"/>
        </a:p>
      </dgm:t>
    </dgm:pt>
    <dgm:pt modelId="{52792E29-FDDE-4BE6-AE9C-1664A108F7D6}" type="parTrans" cxnId="{EFE26172-41E4-4A62-9832-8C1340311B2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CAB28DF0-F456-4704-9F94-28FCECD49EB3}" type="sibTrans" cxnId="{EFE26172-41E4-4A62-9832-8C1340311B2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2CDF3E11-84A7-46EC-B7AC-A2B03253F3AF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/>
            <a:t>Присъединяване на обекти за производство на топлинна енергия от ВИ към топлопреносната мрежа и изкупуване от топлопреносното предприятие на произведената от друг производител топлинна енергия, при условията на Закона за енергетиката, когато това е технически възможно и икономически целесъобразно</a:t>
          </a:r>
          <a:endParaRPr lang="bg-BG" sz="1400" noProof="0" dirty="0"/>
        </a:p>
      </dgm:t>
    </dgm:pt>
    <dgm:pt modelId="{0B22FBD4-33BA-422D-BA89-37F65A5BD15C}" type="parTrans" cxnId="{FE9E054A-B5AB-4CA7-9F3D-A19F6D248802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809D433A-429D-495D-B7BB-62F5738FBC53}" type="sibTrans" cxnId="{FE9E054A-B5AB-4CA7-9F3D-A19F6D248802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82B69773-BD07-48AE-A2E3-17522C439292}" type="pres">
      <dgm:prSet presAssocID="{40EC8E47-02BE-4A04-9015-2F52ECBB7D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C41EADA-3903-4599-BC3D-9644635C4A80}" type="pres">
      <dgm:prSet presAssocID="{B0CE14DC-CDFE-4725-99BC-FFE28FE8D599}" presName="parentText" presStyleLbl="node1" presStyleIdx="0" presStyleCnt="3" custLinFactNeighborY="-56266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7C2DB49-FD34-41E6-BC87-4BFF074335EA}" type="pres">
      <dgm:prSet presAssocID="{C2771C10-2815-4280-AA14-15A8FC530189}" presName="spacer" presStyleCnt="0"/>
      <dgm:spPr/>
      <dgm:t>
        <a:bodyPr/>
        <a:lstStyle/>
        <a:p>
          <a:endParaRPr lang="bg-BG"/>
        </a:p>
      </dgm:t>
    </dgm:pt>
    <dgm:pt modelId="{755B7CB9-B609-4CE9-B078-7C1D17CFCB85}" type="pres">
      <dgm:prSet presAssocID="{F91F39A3-348E-4411-BD02-9B1D471C0A20}" presName="parentText" presStyleLbl="node1" presStyleIdx="1" presStyleCnt="3" custScaleY="78787" custLinFactNeighborY="807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B0F3110-8CAE-4416-A9A2-B53345BCAF5D}" type="pres">
      <dgm:prSet presAssocID="{CAB28DF0-F456-4704-9F94-28FCECD49EB3}" presName="spacer" presStyleCnt="0"/>
      <dgm:spPr/>
      <dgm:t>
        <a:bodyPr/>
        <a:lstStyle/>
        <a:p>
          <a:endParaRPr lang="bg-BG"/>
        </a:p>
      </dgm:t>
    </dgm:pt>
    <dgm:pt modelId="{801FF1F6-1BE5-4855-8033-FBFFDF65C294}" type="pres">
      <dgm:prSet presAssocID="{2CDF3E11-84A7-46EC-B7AC-A2B03253F3AF}" presName="parentText" presStyleLbl="node1" presStyleIdx="2" presStyleCnt="3" custScaleY="11585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E9E054A-B5AB-4CA7-9F3D-A19F6D248802}" srcId="{40EC8E47-02BE-4A04-9015-2F52ECBB7D2B}" destId="{2CDF3E11-84A7-46EC-B7AC-A2B03253F3AF}" srcOrd="2" destOrd="0" parTransId="{0B22FBD4-33BA-422D-BA89-37F65A5BD15C}" sibTransId="{809D433A-429D-495D-B7BB-62F5738FBC53}"/>
    <dgm:cxn modelId="{04F111FB-2332-4C20-9F32-A90117D2EEF7}" type="presOf" srcId="{40EC8E47-02BE-4A04-9015-2F52ECBB7D2B}" destId="{82B69773-BD07-48AE-A2E3-17522C439292}" srcOrd="0" destOrd="0" presId="urn:microsoft.com/office/officeart/2005/8/layout/vList2"/>
    <dgm:cxn modelId="{E200FC59-79A1-4FC4-A85E-E8F44B91AF4C}" srcId="{40EC8E47-02BE-4A04-9015-2F52ECBB7D2B}" destId="{B0CE14DC-CDFE-4725-99BC-FFE28FE8D599}" srcOrd="0" destOrd="0" parTransId="{0EF71C9D-95F4-4CF2-94C5-EB3AA65B7ECD}" sibTransId="{C2771C10-2815-4280-AA14-15A8FC530189}"/>
    <dgm:cxn modelId="{FFEA0602-AFB0-47B0-AE41-912AD091CF50}" type="presOf" srcId="{F91F39A3-348E-4411-BD02-9B1D471C0A20}" destId="{755B7CB9-B609-4CE9-B078-7C1D17CFCB85}" srcOrd="0" destOrd="0" presId="urn:microsoft.com/office/officeart/2005/8/layout/vList2"/>
    <dgm:cxn modelId="{EFE26172-41E4-4A62-9832-8C1340311B27}" srcId="{40EC8E47-02BE-4A04-9015-2F52ECBB7D2B}" destId="{F91F39A3-348E-4411-BD02-9B1D471C0A20}" srcOrd="1" destOrd="0" parTransId="{52792E29-FDDE-4BE6-AE9C-1664A108F7D6}" sibTransId="{CAB28DF0-F456-4704-9F94-28FCECD49EB3}"/>
    <dgm:cxn modelId="{E9FEACE4-ED11-450F-886D-A79713F53B5A}" type="presOf" srcId="{2CDF3E11-84A7-46EC-B7AC-A2B03253F3AF}" destId="{801FF1F6-1BE5-4855-8033-FBFFDF65C294}" srcOrd="0" destOrd="0" presId="urn:microsoft.com/office/officeart/2005/8/layout/vList2"/>
    <dgm:cxn modelId="{8C02F34A-48A7-45DD-A566-7FCF31D6399C}" type="presOf" srcId="{B0CE14DC-CDFE-4725-99BC-FFE28FE8D599}" destId="{8C41EADA-3903-4599-BC3D-9644635C4A80}" srcOrd="0" destOrd="0" presId="urn:microsoft.com/office/officeart/2005/8/layout/vList2"/>
    <dgm:cxn modelId="{924001BB-50C5-4C05-A6E6-A46008641D8D}" type="presParOf" srcId="{82B69773-BD07-48AE-A2E3-17522C439292}" destId="{8C41EADA-3903-4599-BC3D-9644635C4A80}" srcOrd="0" destOrd="0" presId="urn:microsoft.com/office/officeart/2005/8/layout/vList2"/>
    <dgm:cxn modelId="{405F01F7-7C4D-4843-B237-E352DF453852}" type="presParOf" srcId="{82B69773-BD07-48AE-A2E3-17522C439292}" destId="{87C2DB49-FD34-41E6-BC87-4BFF074335EA}" srcOrd="1" destOrd="0" presId="urn:microsoft.com/office/officeart/2005/8/layout/vList2"/>
    <dgm:cxn modelId="{9956D4B0-E539-4080-B1CD-4B69EE2DC723}" type="presParOf" srcId="{82B69773-BD07-48AE-A2E3-17522C439292}" destId="{755B7CB9-B609-4CE9-B078-7C1D17CFCB85}" srcOrd="2" destOrd="0" presId="urn:microsoft.com/office/officeart/2005/8/layout/vList2"/>
    <dgm:cxn modelId="{3124F5C6-F488-4884-A8AE-00EE5DC4541D}" type="presParOf" srcId="{82B69773-BD07-48AE-A2E3-17522C439292}" destId="{3B0F3110-8CAE-4416-A9A2-B53345BCAF5D}" srcOrd="3" destOrd="0" presId="urn:microsoft.com/office/officeart/2005/8/layout/vList2"/>
    <dgm:cxn modelId="{4C07E62C-8040-41A3-B422-3A6AD877400F}" type="presParOf" srcId="{82B69773-BD07-48AE-A2E3-17522C439292}" destId="{801FF1F6-1BE5-4855-8033-FBFFDF65C2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EC8E47-02BE-4A04-9015-2F52ECBB7D2B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bg-BG"/>
        </a:p>
      </dgm:t>
    </dgm:pt>
    <dgm:pt modelId="{B0CE14DC-CDFE-4725-99BC-FFE28FE8D599}">
      <dgm:prSet custT="1"/>
      <dgm:spPr/>
      <dgm:t>
        <a:bodyPr/>
        <a:lstStyle/>
        <a:p>
          <a:pPr algn="just"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en-US" sz="1400" dirty="0" smtClean="0">
              <a:effectLst/>
              <a:latin typeface="Verdana"/>
              <a:ea typeface="Times New Roman"/>
              <a:cs typeface="Times New Roman"/>
            </a:rPr>
            <a:t>O</a:t>
          </a: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пределяне на преференциална цена за изкупуване на електрическата енергия, произведена от </a:t>
          </a:r>
          <a:r>
            <a:rPr lang="bg-BG" sz="1400" dirty="0" smtClean="0">
              <a:effectLst/>
              <a:latin typeface="Verdana"/>
              <a:ea typeface="Times New Roman"/>
              <a:cs typeface="Times New Roman"/>
            </a:rPr>
            <a:t>ВИ</a:t>
          </a: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, включително и електрическата енергия, произведена от биомаса, чрез технологии за пряко изгаряне, с изключение на енергията, произведена от </a:t>
          </a:r>
          <a:r>
            <a:rPr lang="bg-BG" sz="1400" dirty="0" smtClean="0">
              <a:effectLst/>
              <a:latin typeface="Verdana"/>
              <a:ea typeface="Times New Roman"/>
              <a:cs typeface="Times New Roman"/>
            </a:rPr>
            <a:t>ВЕЦ </a:t>
          </a: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с обща инсталирана мощност над 10 MW</a:t>
          </a:r>
          <a:endParaRPr lang="bg-BG" sz="1400" noProof="0" dirty="0"/>
        </a:p>
      </dgm:t>
    </dgm:pt>
    <dgm:pt modelId="{0EF71C9D-95F4-4CF2-94C5-EB3AA65B7ECD}" type="parTrans" cxnId="{E200FC59-79A1-4FC4-A85E-E8F44B91AF4C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C2771C10-2815-4280-AA14-15A8FC530189}" type="sibTrans" cxnId="{E200FC59-79A1-4FC4-A85E-E8F44B91AF4C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2CDF3E11-84A7-46EC-B7AC-A2B03253F3AF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ru-RU" sz="1400" dirty="0" smtClean="0"/>
            <a:t>Преференциалната цена за изкупуване на електрическа енергия, произведена от биомаса, при технологии за термична газификация</a:t>
          </a:r>
          <a:r>
            <a:rPr lang="x-none" sz="1400" smtClean="0"/>
            <a:t> не може да бъде по-ниска от 30 на сто над преференциалната цена, определена за електрическата енергия, произведена от биомаса от отпадна дървесина и други, чрез технологии за пряко изгаряне с комбиниран цикъл</a:t>
          </a:r>
          <a:endParaRPr lang="bg-BG" sz="1400" noProof="0" dirty="0"/>
        </a:p>
      </dgm:t>
    </dgm:pt>
    <dgm:pt modelId="{0B22FBD4-33BA-422D-BA89-37F65A5BD15C}" type="parTrans" cxnId="{FE9E054A-B5AB-4CA7-9F3D-A19F6D248802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809D433A-429D-495D-B7BB-62F5738FBC53}" type="sibTrans" cxnId="{FE9E054A-B5AB-4CA7-9F3D-A19F6D248802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noProof="0">
            <a:solidFill>
              <a:schemeClr val="tx1"/>
            </a:solidFill>
          </a:endParaRPr>
        </a:p>
      </dgm:t>
    </dgm:pt>
    <dgm:pt modelId="{30192C0F-8C3F-4646-8E12-92EAAE46E407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dirty="0" smtClean="0"/>
            <a:t>И</a:t>
          </a:r>
          <a:r>
            <a:rPr lang="x-none" sz="1400" smtClean="0"/>
            <a:t>зкупуване на електрическата енергия,</a:t>
          </a:r>
          <a:r>
            <a:rPr lang="bg-BG" sz="1400" dirty="0" smtClean="0"/>
            <a:t> </a:t>
          </a:r>
          <a:r>
            <a:rPr lang="x-none" sz="1400" smtClean="0"/>
            <a:t>за определен</a:t>
          </a:r>
          <a:r>
            <a:rPr lang="bg-BG" sz="1400" dirty="0" err="1" smtClean="0"/>
            <a:t>ия</a:t>
          </a:r>
          <a:r>
            <a:rPr lang="x-none" sz="1400" smtClean="0"/>
            <a:t> в закон</a:t>
          </a:r>
          <a:r>
            <a:rPr lang="bg-BG" sz="1400" dirty="0" smtClean="0"/>
            <a:t>а</a:t>
          </a:r>
          <a:r>
            <a:rPr lang="x-none" sz="1400" smtClean="0"/>
            <a:t> срок</a:t>
          </a:r>
          <a:endParaRPr lang="bg-BG" sz="1400" noProof="0" dirty="0"/>
        </a:p>
      </dgm:t>
    </dgm:pt>
    <dgm:pt modelId="{9E4C84D9-F778-476F-8032-A8136941B04E}" type="sibTrans" cxnId="{06529CA1-A337-4E4F-83C3-C4A48A616335}">
      <dgm:prSet/>
      <dgm:spPr/>
      <dgm:t>
        <a:bodyPr/>
        <a:lstStyle/>
        <a:p>
          <a:endParaRPr lang="bg-BG"/>
        </a:p>
      </dgm:t>
    </dgm:pt>
    <dgm:pt modelId="{55F16EE8-BB5C-4100-8E1F-E1D07C43F8CA}" type="parTrans" cxnId="{06529CA1-A337-4E4F-83C3-C4A48A616335}">
      <dgm:prSet/>
      <dgm:spPr/>
      <dgm:t>
        <a:bodyPr/>
        <a:lstStyle/>
        <a:p>
          <a:endParaRPr lang="bg-BG"/>
        </a:p>
      </dgm:t>
    </dgm:pt>
    <dgm:pt modelId="{82B69773-BD07-48AE-A2E3-17522C439292}" type="pres">
      <dgm:prSet presAssocID="{40EC8E47-02BE-4A04-9015-2F52ECBB7D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C41EADA-3903-4599-BC3D-9644635C4A80}" type="pres">
      <dgm:prSet presAssocID="{B0CE14DC-CDFE-4725-99BC-FFE28FE8D599}" presName="parentText" presStyleLbl="node1" presStyleIdx="0" presStyleCnt="3" custScaleY="145549" custLinFactY="-515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7C2DB49-FD34-41E6-BC87-4BFF074335EA}" type="pres">
      <dgm:prSet presAssocID="{C2771C10-2815-4280-AA14-15A8FC530189}" presName="spacer" presStyleCnt="0"/>
      <dgm:spPr/>
      <dgm:t>
        <a:bodyPr/>
        <a:lstStyle/>
        <a:p>
          <a:endParaRPr lang="bg-BG"/>
        </a:p>
      </dgm:t>
    </dgm:pt>
    <dgm:pt modelId="{801FF1F6-1BE5-4855-8033-FBFFDF65C294}" type="pres">
      <dgm:prSet presAssocID="{2CDF3E11-84A7-46EC-B7AC-A2B03253F3AF}" presName="parentText" presStyleLbl="node1" presStyleIdx="1" presStyleCnt="3" custScaleY="156350" custLinFactY="-68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85F7AAE-5DBE-4817-9F48-C77E852B902B}" type="pres">
      <dgm:prSet presAssocID="{809D433A-429D-495D-B7BB-62F5738FBC53}" presName="spacer" presStyleCnt="0"/>
      <dgm:spPr/>
      <dgm:t>
        <a:bodyPr/>
        <a:lstStyle/>
        <a:p>
          <a:endParaRPr lang="bg-BG"/>
        </a:p>
      </dgm:t>
    </dgm:pt>
    <dgm:pt modelId="{4CFFDA00-D01B-44C8-A9DB-4BA32DEF7CA3}" type="pres">
      <dgm:prSet presAssocID="{30192C0F-8C3F-4646-8E12-92EAAE46E407}" presName="parentText" presStyleLbl="node1" presStyleIdx="2" presStyleCnt="3" custScaleY="71425" custLinFactY="2108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26BECFF-710E-402C-A6CE-96F24BF30567}" type="presOf" srcId="{B0CE14DC-CDFE-4725-99BC-FFE28FE8D599}" destId="{8C41EADA-3903-4599-BC3D-9644635C4A80}" srcOrd="0" destOrd="0" presId="urn:microsoft.com/office/officeart/2005/8/layout/vList2"/>
    <dgm:cxn modelId="{FE9E054A-B5AB-4CA7-9F3D-A19F6D248802}" srcId="{40EC8E47-02BE-4A04-9015-2F52ECBB7D2B}" destId="{2CDF3E11-84A7-46EC-B7AC-A2B03253F3AF}" srcOrd="1" destOrd="0" parTransId="{0B22FBD4-33BA-422D-BA89-37F65A5BD15C}" sibTransId="{809D433A-429D-495D-B7BB-62F5738FBC53}"/>
    <dgm:cxn modelId="{2B8EC5B5-EE45-4709-884C-6A3ECF9DFB13}" type="presOf" srcId="{30192C0F-8C3F-4646-8E12-92EAAE46E407}" destId="{4CFFDA00-D01B-44C8-A9DB-4BA32DEF7CA3}" srcOrd="0" destOrd="0" presId="urn:microsoft.com/office/officeart/2005/8/layout/vList2"/>
    <dgm:cxn modelId="{82195ED6-74EB-4097-80D8-8EB38923E883}" type="presOf" srcId="{2CDF3E11-84A7-46EC-B7AC-A2B03253F3AF}" destId="{801FF1F6-1BE5-4855-8033-FBFFDF65C294}" srcOrd="0" destOrd="0" presId="urn:microsoft.com/office/officeart/2005/8/layout/vList2"/>
    <dgm:cxn modelId="{E200FC59-79A1-4FC4-A85E-E8F44B91AF4C}" srcId="{40EC8E47-02BE-4A04-9015-2F52ECBB7D2B}" destId="{B0CE14DC-CDFE-4725-99BC-FFE28FE8D599}" srcOrd="0" destOrd="0" parTransId="{0EF71C9D-95F4-4CF2-94C5-EB3AA65B7ECD}" sibTransId="{C2771C10-2815-4280-AA14-15A8FC530189}"/>
    <dgm:cxn modelId="{06529CA1-A337-4E4F-83C3-C4A48A616335}" srcId="{40EC8E47-02BE-4A04-9015-2F52ECBB7D2B}" destId="{30192C0F-8C3F-4646-8E12-92EAAE46E407}" srcOrd="2" destOrd="0" parTransId="{55F16EE8-BB5C-4100-8E1F-E1D07C43F8CA}" sibTransId="{9E4C84D9-F778-476F-8032-A8136941B04E}"/>
    <dgm:cxn modelId="{C4F6955A-F8BE-4D6F-A1A6-F1BE5D7AF70D}" type="presOf" srcId="{40EC8E47-02BE-4A04-9015-2F52ECBB7D2B}" destId="{82B69773-BD07-48AE-A2E3-17522C439292}" srcOrd="0" destOrd="0" presId="urn:microsoft.com/office/officeart/2005/8/layout/vList2"/>
    <dgm:cxn modelId="{7AECE253-2617-4971-8908-42CC1E3E7C7B}" type="presParOf" srcId="{82B69773-BD07-48AE-A2E3-17522C439292}" destId="{8C41EADA-3903-4599-BC3D-9644635C4A80}" srcOrd="0" destOrd="0" presId="urn:microsoft.com/office/officeart/2005/8/layout/vList2"/>
    <dgm:cxn modelId="{637A1F4C-6824-4EB7-9358-610CE79D53B7}" type="presParOf" srcId="{82B69773-BD07-48AE-A2E3-17522C439292}" destId="{87C2DB49-FD34-41E6-BC87-4BFF074335EA}" srcOrd="1" destOrd="0" presId="urn:microsoft.com/office/officeart/2005/8/layout/vList2"/>
    <dgm:cxn modelId="{504890DF-B688-4176-98D3-710600B0283D}" type="presParOf" srcId="{82B69773-BD07-48AE-A2E3-17522C439292}" destId="{801FF1F6-1BE5-4855-8033-FBFFDF65C294}" srcOrd="2" destOrd="0" presId="urn:microsoft.com/office/officeart/2005/8/layout/vList2"/>
    <dgm:cxn modelId="{A2BBDBAE-0BCC-4AAB-BD33-EC5CEDBD8AA8}" type="presParOf" srcId="{82B69773-BD07-48AE-A2E3-17522C439292}" destId="{485F7AAE-5DBE-4817-9F48-C77E852B902B}" srcOrd="3" destOrd="0" presId="urn:microsoft.com/office/officeart/2005/8/layout/vList2"/>
    <dgm:cxn modelId="{29A63DF0-122E-4F8B-8E44-E9A6BE7D8A8E}" type="presParOf" srcId="{82B69773-BD07-48AE-A2E3-17522C439292}" destId="{4CFFDA00-D01B-44C8-A9DB-4BA32DEF7CA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EC8E47-02BE-4A04-9015-2F52ECBB7D2B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bg-BG"/>
        </a:p>
      </dgm:t>
    </dgm:pt>
    <dgm:pt modelId="{19D4E3A3-791B-4395-B29C-2E79A32BC967}">
      <dgm:prSet custT="1"/>
      <dgm:spPr/>
      <dgm:t>
        <a:bodyPr/>
        <a:lstStyle/>
        <a:p>
          <a:pPr marL="0" marR="0" indent="0" algn="just" defTabSz="914400" rtl="0" eaLnBrk="1" fontAlgn="auto" latinLnBrk="0" hangingPunct="1">
            <a:lnSpc>
              <a:spcPct val="15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x-none" sz="1400" smtClean="0">
              <a:solidFill>
                <a:schemeClr val="bg2"/>
              </a:solidFill>
            </a:rPr>
            <a:t>§ 54. Насърченията по чл. 18, ал. 1, т. 6, 7 и 8, както и чл. 31 и 32 от </a:t>
          </a:r>
          <a:r>
            <a:rPr lang="bg-BG" sz="1400" smtClean="0">
              <a:solidFill>
                <a:schemeClr val="bg2"/>
              </a:solidFill>
            </a:rPr>
            <a:t>ЗЕВИ</a:t>
          </a:r>
          <a:r>
            <a:rPr lang="x-none" sz="1400" smtClean="0">
              <a:solidFill>
                <a:schemeClr val="bg2"/>
              </a:solidFill>
            </a:rPr>
            <a:t> не се прилагат за енергийните обекти за производство на електрическа енергия от </a:t>
          </a:r>
          <a:r>
            <a:rPr lang="bg-BG" sz="1400" smtClean="0">
              <a:solidFill>
                <a:schemeClr val="bg2"/>
              </a:solidFill>
            </a:rPr>
            <a:t>ВИ</a:t>
          </a:r>
          <a:r>
            <a:rPr lang="x-none" sz="1400" smtClean="0">
              <a:solidFill>
                <a:schemeClr val="bg2"/>
              </a:solidFill>
            </a:rPr>
            <a:t>, които са въведени в експлоатация след влизането в сила на </a:t>
          </a:r>
          <a:r>
            <a:rPr lang="bg-BG" sz="1400" smtClean="0">
              <a:solidFill>
                <a:schemeClr val="bg2"/>
              </a:solidFill>
            </a:rPr>
            <a:t>този закон</a:t>
          </a:r>
          <a:r>
            <a:rPr lang="x-none" sz="1400" smtClean="0">
              <a:solidFill>
                <a:schemeClr val="bg2"/>
              </a:solidFill>
            </a:rPr>
            <a:t>, с изключение на обектите по чл. 24, т. 1 и </a:t>
          </a:r>
          <a:r>
            <a:rPr lang="bg-BG" sz="1400" smtClean="0">
              <a:solidFill>
                <a:schemeClr val="bg2"/>
              </a:solidFill>
            </a:rPr>
            <a:t>т</a:t>
          </a:r>
          <a:r>
            <a:rPr lang="en-US" sz="1400" smtClean="0">
              <a:solidFill>
                <a:schemeClr val="bg2"/>
              </a:solidFill>
            </a:rPr>
            <a:t>. </a:t>
          </a:r>
          <a:r>
            <a:rPr lang="x-none" sz="1400" smtClean="0">
              <a:solidFill>
                <a:schemeClr val="bg2"/>
              </a:solidFill>
            </a:rPr>
            <a:t>3</a:t>
          </a:r>
          <a:r>
            <a:rPr lang="bg-BG" sz="1400" smtClean="0">
              <a:solidFill>
                <a:schemeClr val="bg2"/>
              </a:solidFill>
            </a:rPr>
            <a:t> </a:t>
          </a:r>
          <a:endParaRPr lang="bg-BG" sz="1400" noProof="0" dirty="0">
            <a:solidFill>
              <a:schemeClr val="bg2"/>
            </a:solidFill>
          </a:endParaRPr>
        </a:p>
      </dgm:t>
    </dgm:pt>
    <dgm:pt modelId="{C2706122-2A34-456F-A929-9A3A063D38E9}" type="parTrans" cxnId="{859C25B6-53A7-4BB1-8710-7B4E305C619C}">
      <dgm:prSet/>
      <dgm:spPr/>
      <dgm:t>
        <a:bodyPr/>
        <a:lstStyle/>
        <a:p>
          <a:endParaRPr lang="bg-BG">
            <a:solidFill>
              <a:schemeClr val="bg2"/>
            </a:solidFill>
          </a:endParaRPr>
        </a:p>
      </dgm:t>
    </dgm:pt>
    <dgm:pt modelId="{50032F50-93C7-4BA9-8DF4-A12EB90EDC88}" type="sibTrans" cxnId="{859C25B6-53A7-4BB1-8710-7B4E305C619C}">
      <dgm:prSet/>
      <dgm:spPr/>
      <dgm:t>
        <a:bodyPr/>
        <a:lstStyle/>
        <a:p>
          <a:endParaRPr lang="bg-BG">
            <a:solidFill>
              <a:schemeClr val="bg2"/>
            </a:solidFill>
          </a:endParaRPr>
        </a:p>
      </dgm:t>
    </dgm:pt>
    <dgm:pt modelId="{8BE7D182-99FB-408D-BD67-4F4D1E06CCF8}">
      <dgm:prSet custT="1"/>
      <dgm:spPr/>
      <dgm:t>
        <a:bodyPr/>
        <a:lstStyle/>
        <a:p>
          <a:pPr marL="0" marR="0" indent="0" algn="just" defTabSz="914400" rtl="0" eaLnBrk="1" fontAlgn="auto" latinLnBrk="0" hangingPunct="1">
            <a:lnSpc>
              <a:spcPct val="15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300" noProof="0" dirty="0" smtClean="0">
              <a:solidFill>
                <a:schemeClr val="bg2"/>
              </a:solidFill>
            </a:rPr>
            <a:t>Енергийни обекти за производство на електрическа енергия от ВИ - ч</a:t>
          </a:r>
          <a:r>
            <a:rPr lang="bg-BG" sz="1300" dirty="0" smtClean="0">
              <a:solidFill>
                <a:schemeClr val="bg2"/>
              </a:solidFill>
            </a:rPr>
            <a:t>л. 24, т. 1 и т. 3</a:t>
          </a:r>
          <a:r>
            <a:rPr lang="bg-BG" sz="1300" noProof="0" dirty="0" smtClean="0">
              <a:solidFill>
                <a:schemeClr val="bg2"/>
              </a:solidFill>
            </a:rPr>
            <a:t>:</a:t>
          </a:r>
        </a:p>
        <a:p>
          <a:pPr marL="180975" marR="0" indent="-180975" algn="just" defTabSz="914400" rtl="0" eaLnBrk="1" fontAlgn="auto" latinLnBrk="0" hangingPunct="1">
            <a:lnSpc>
              <a:spcPct val="15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300" noProof="0" dirty="0" smtClean="0">
              <a:solidFill>
                <a:schemeClr val="bg2"/>
              </a:solidFill>
            </a:rPr>
            <a:t>- с обща инсталирана мощност до 30 </a:t>
          </a:r>
          <a:r>
            <a:rPr lang="en-US" sz="1300" noProof="0" dirty="0" smtClean="0">
              <a:solidFill>
                <a:schemeClr val="bg2"/>
              </a:solidFill>
            </a:rPr>
            <a:t>kW</a:t>
          </a:r>
          <a:r>
            <a:rPr lang="bg-BG" sz="1300" noProof="0" dirty="0" smtClean="0">
              <a:solidFill>
                <a:schemeClr val="bg2"/>
              </a:solidFill>
            </a:rPr>
            <a:t> вкл., които се предвижда да бъдат изградени върху покривни и фасадни конструкции на сгради за производствени и складови дейности, присъединени към преносната или разпределителните електрически мрежи в урбанизирани територии</a:t>
          </a:r>
        </a:p>
        <a:p>
          <a:pPr marL="180975" marR="0" indent="-180975" algn="just" defTabSz="914400" rtl="0" eaLnBrk="1" fontAlgn="auto" latinLnBrk="0" hangingPunct="1">
            <a:lnSpc>
              <a:spcPct val="15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300" noProof="0" dirty="0" smtClean="0">
              <a:solidFill>
                <a:schemeClr val="bg2"/>
              </a:solidFill>
            </a:rPr>
            <a:t>- </a:t>
          </a:r>
          <a:r>
            <a:rPr lang="x-none" sz="1300" smtClean="0">
              <a:solidFill>
                <a:schemeClr val="bg2"/>
              </a:solidFill>
            </a:rPr>
            <a:t>енергийни обекти с комбиниран цикъл и индиректно използване на биомаса</a:t>
          </a:r>
          <a:r>
            <a:rPr lang="bg-BG" sz="1300" dirty="0" smtClean="0">
              <a:solidFill>
                <a:schemeClr val="bg2"/>
              </a:solidFill>
            </a:rPr>
            <a:t>та, които се предвижда да бъдат изградени в урбанизирани територии, селскостопански обекти или производствени зони с инсталирана мощност </a:t>
          </a:r>
          <a:r>
            <a:rPr lang="bg-BG" sz="1300" dirty="0" smtClean="0">
              <a:solidFill>
                <a:schemeClr val="bg2"/>
              </a:solidFill>
            </a:rPr>
            <a:t>до:</a:t>
          </a:r>
          <a:r>
            <a:rPr lang="en-US" sz="1300" dirty="0" smtClean="0">
              <a:solidFill>
                <a:schemeClr val="bg2"/>
              </a:solidFill>
            </a:rPr>
            <a:t> </a:t>
          </a:r>
          <a:endParaRPr lang="bg-BG" sz="1300" dirty="0" smtClean="0">
            <a:solidFill>
              <a:schemeClr val="bg2"/>
            </a:solidFill>
          </a:endParaRPr>
        </a:p>
        <a:p>
          <a:pPr marL="1165225" marR="0" indent="-1165225" algn="just" defTabSz="914400" rtl="0" eaLnBrk="1" fontAlgn="auto" latinLnBrk="0" hangingPunct="1">
            <a:lnSpc>
              <a:spcPct val="15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>
              <a:tab pos="1346200" algn="l"/>
            </a:tabLst>
            <a:defRPr/>
          </a:pPr>
          <a:r>
            <a:rPr lang="bg-BG" sz="1300" dirty="0" smtClean="0">
              <a:solidFill>
                <a:schemeClr val="bg2"/>
              </a:solidFill>
            </a:rPr>
            <a:t>	&gt; 1.5 </a:t>
          </a:r>
          <a:r>
            <a:rPr lang="en-US" sz="1300" dirty="0" smtClean="0">
              <a:solidFill>
                <a:schemeClr val="bg2"/>
              </a:solidFill>
            </a:rPr>
            <a:t>MW</a:t>
          </a:r>
          <a:r>
            <a:rPr lang="bg-BG" sz="1300" dirty="0" smtClean="0">
              <a:solidFill>
                <a:schemeClr val="bg2"/>
              </a:solidFill>
            </a:rPr>
            <a:t> и използват биомаса, от </a:t>
          </a:r>
          <a:r>
            <a:rPr lang="x-none" sz="1300" smtClean="0">
              <a:solidFill>
                <a:schemeClr val="bg2"/>
              </a:solidFill>
            </a:rPr>
            <a:t>чието общо тегло</a:t>
          </a:r>
          <a:r>
            <a:rPr lang="bg-BG" sz="1300" dirty="0" smtClean="0">
              <a:solidFill>
                <a:schemeClr val="bg2"/>
              </a:solidFill>
            </a:rPr>
            <a:t> </a:t>
          </a:r>
          <a:r>
            <a:rPr lang="x-none" sz="1300" smtClean="0">
              <a:solidFill>
                <a:schemeClr val="bg2"/>
              </a:solidFill>
            </a:rPr>
            <a:t>животинският тор е не </a:t>
          </a:r>
          <a:r>
            <a:rPr lang="x-none" sz="1300" smtClean="0">
              <a:solidFill>
                <a:schemeClr val="bg2"/>
              </a:solidFill>
            </a:rPr>
            <a:t>по-</a:t>
          </a:r>
          <a:r>
            <a:rPr lang="bg-BG" sz="1300" dirty="0" smtClean="0">
              <a:solidFill>
                <a:schemeClr val="bg2"/>
              </a:solidFill>
            </a:rPr>
            <a:t>	</a:t>
          </a:r>
          <a:r>
            <a:rPr lang="x-none" sz="1300" smtClean="0">
              <a:solidFill>
                <a:schemeClr val="bg2"/>
              </a:solidFill>
            </a:rPr>
            <a:t>малко от </a:t>
          </a:r>
          <a:r>
            <a:rPr lang="en-US" sz="1300" dirty="0" smtClean="0">
              <a:solidFill>
                <a:schemeClr val="bg2"/>
              </a:solidFill>
            </a:rPr>
            <a:t>6</a:t>
          </a:r>
          <a:r>
            <a:rPr lang="x-none" sz="1300" smtClean="0">
              <a:solidFill>
                <a:schemeClr val="bg2"/>
              </a:solidFill>
            </a:rPr>
            <a:t>0 на сто</a:t>
          </a:r>
          <a:endParaRPr lang="bg-BG" sz="1300" dirty="0" smtClean="0">
            <a:solidFill>
              <a:schemeClr val="bg2"/>
            </a:solidFill>
          </a:endParaRPr>
        </a:p>
        <a:p>
          <a:pPr marL="1165225" marR="0" indent="-984250" algn="just" defTabSz="1165225" rtl="0" eaLnBrk="1" fontAlgn="auto" latinLnBrk="0" hangingPunct="1">
            <a:lnSpc>
              <a:spcPct val="150000"/>
            </a:lnSpc>
            <a:spcBef>
              <a:spcPts val="600"/>
            </a:spcBef>
            <a:spcAft>
              <a:spcPts val="0"/>
            </a:spcAft>
            <a:buClrTx/>
            <a:buSzTx/>
            <a:buFontTx/>
            <a:buNone/>
            <a:tabLst>
              <a:tab pos="1346200" algn="l"/>
            </a:tabLst>
            <a:defRPr/>
          </a:pPr>
          <a:r>
            <a:rPr lang="ru-RU" sz="1300" dirty="0" smtClean="0">
              <a:solidFill>
                <a:schemeClr val="bg2"/>
              </a:solidFill>
            </a:rPr>
            <a:t>	&gt; 500 </a:t>
          </a:r>
          <a:r>
            <a:rPr lang="en-US" sz="1300" dirty="0" smtClean="0">
              <a:solidFill>
                <a:schemeClr val="bg2"/>
              </a:solidFill>
            </a:rPr>
            <a:t>k</a:t>
          </a:r>
          <a:r>
            <a:rPr lang="ru-RU" sz="1300" dirty="0" smtClean="0">
              <a:solidFill>
                <a:schemeClr val="bg2"/>
              </a:solidFill>
            </a:rPr>
            <a:t>W </a:t>
          </a:r>
          <a:r>
            <a:rPr lang="bg-BG" sz="1300" dirty="0" smtClean="0">
              <a:solidFill>
                <a:schemeClr val="bg2"/>
              </a:solidFill>
            </a:rPr>
            <a:t>и използват биомаса от</a:t>
          </a:r>
          <a:r>
            <a:rPr lang="ru-RU" sz="1300" dirty="0" smtClean="0">
              <a:solidFill>
                <a:schemeClr val="bg2"/>
              </a:solidFill>
            </a:rPr>
            <a:t> растителни отпадъци от </a:t>
          </a:r>
          <a:r>
            <a:rPr lang="ru-RU" sz="1300" dirty="0" err="1" smtClean="0">
              <a:solidFill>
                <a:schemeClr val="bg2"/>
              </a:solidFill>
            </a:rPr>
            <a:t>собствено</a:t>
          </a:r>
          <a:r>
            <a:rPr lang="ru-RU" sz="1300" dirty="0" smtClean="0">
              <a:solidFill>
                <a:schemeClr val="bg2"/>
              </a:solidFill>
            </a:rPr>
            <a:t> </a:t>
          </a:r>
          <a:r>
            <a:rPr lang="ru-RU" sz="1300" dirty="0" smtClean="0">
              <a:solidFill>
                <a:schemeClr val="bg2"/>
              </a:solidFill>
            </a:rPr>
            <a:t>      	</a:t>
          </a:r>
          <a:r>
            <a:rPr lang="ru-RU" sz="1300" dirty="0" err="1" smtClean="0">
              <a:solidFill>
                <a:schemeClr val="bg2"/>
              </a:solidFill>
            </a:rPr>
            <a:t>земеделско</a:t>
          </a:r>
          <a:r>
            <a:rPr lang="ru-RU" sz="1300" dirty="0" smtClean="0">
              <a:solidFill>
                <a:schemeClr val="bg2"/>
              </a:solidFill>
            </a:rPr>
            <a:t> </a:t>
          </a:r>
          <a:r>
            <a:rPr lang="ru-RU" sz="1300" dirty="0" smtClean="0">
              <a:solidFill>
                <a:schemeClr val="bg2"/>
              </a:solidFill>
            </a:rPr>
            <a:t>производство</a:t>
          </a:r>
          <a:endParaRPr lang="bg-BG" sz="1300" noProof="0" dirty="0">
            <a:solidFill>
              <a:schemeClr val="bg2"/>
            </a:solidFill>
          </a:endParaRPr>
        </a:p>
      </dgm:t>
    </dgm:pt>
    <dgm:pt modelId="{02A3CC30-489D-47DE-9A2E-B459091A7FE5}" type="parTrans" cxnId="{95264A52-C05A-4181-B08C-C01491C3217F}">
      <dgm:prSet/>
      <dgm:spPr/>
      <dgm:t>
        <a:bodyPr/>
        <a:lstStyle/>
        <a:p>
          <a:endParaRPr lang="bg-BG">
            <a:solidFill>
              <a:schemeClr val="bg2"/>
            </a:solidFill>
          </a:endParaRPr>
        </a:p>
      </dgm:t>
    </dgm:pt>
    <dgm:pt modelId="{2E351BF6-6753-45F3-B54A-2B43D70E44AD}" type="sibTrans" cxnId="{95264A52-C05A-4181-B08C-C01491C3217F}">
      <dgm:prSet/>
      <dgm:spPr/>
      <dgm:t>
        <a:bodyPr/>
        <a:lstStyle/>
        <a:p>
          <a:endParaRPr lang="bg-BG">
            <a:solidFill>
              <a:schemeClr val="bg2"/>
            </a:solidFill>
          </a:endParaRPr>
        </a:p>
      </dgm:t>
    </dgm:pt>
    <dgm:pt modelId="{D0056499-015E-434F-A74F-2A8294181897}" type="pres">
      <dgm:prSet presAssocID="{40EC8E47-02BE-4A04-9015-2F52ECBB7D2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73BDF378-2029-4B52-BD97-69576BCF046D}" type="pres">
      <dgm:prSet presAssocID="{19D4E3A3-791B-4395-B29C-2E79A32BC967}" presName="thickLine" presStyleLbl="alignNode1" presStyleIdx="0" presStyleCnt="2"/>
      <dgm:spPr/>
      <dgm:t>
        <a:bodyPr/>
        <a:lstStyle/>
        <a:p>
          <a:endParaRPr lang="en-US"/>
        </a:p>
      </dgm:t>
    </dgm:pt>
    <dgm:pt modelId="{19CAB6FD-56FB-44A1-92AE-74404DDA3609}" type="pres">
      <dgm:prSet presAssocID="{19D4E3A3-791B-4395-B29C-2E79A32BC967}" presName="horz1" presStyleCnt="0"/>
      <dgm:spPr/>
      <dgm:t>
        <a:bodyPr/>
        <a:lstStyle/>
        <a:p>
          <a:endParaRPr lang="en-US"/>
        </a:p>
      </dgm:t>
    </dgm:pt>
    <dgm:pt modelId="{FB8FC8F1-8696-40D0-ADFE-DAA236DA1562}" type="pres">
      <dgm:prSet presAssocID="{19D4E3A3-791B-4395-B29C-2E79A32BC967}" presName="tx1" presStyleLbl="revTx" presStyleIdx="0" presStyleCnt="2" custScaleY="58749"/>
      <dgm:spPr/>
      <dgm:t>
        <a:bodyPr/>
        <a:lstStyle/>
        <a:p>
          <a:endParaRPr lang="bg-BG"/>
        </a:p>
      </dgm:t>
    </dgm:pt>
    <dgm:pt modelId="{61980C67-34F9-47D7-A8F7-56FB0AB4C471}" type="pres">
      <dgm:prSet presAssocID="{19D4E3A3-791B-4395-B29C-2E79A32BC967}" presName="vert1" presStyleCnt="0"/>
      <dgm:spPr/>
      <dgm:t>
        <a:bodyPr/>
        <a:lstStyle/>
        <a:p>
          <a:endParaRPr lang="en-US"/>
        </a:p>
      </dgm:t>
    </dgm:pt>
    <dgm:pt modelId="{9FA65106-95C6-43FE-AD21-5ACFF6AD37A9}" type="pres">
      <dgm:prSet presAssocID="{8BE7D182-99FB-408D-BD67-4F4D1E06CCF8}" presName="thickLine" presStyleLbl="alignNode1" presStyleIdx="1" presStyleCnt="2"/>
      <dgm:spPr/>
      <dgm:t>
        <a:bodyPr/>
        <a:lstStyle/>
        <a:p>
          <a:endParaRPr lang="en-US"/>
        </a:p>
      </dgm:t>
    </dgm:pt>
    <dgm:pt modelId="{3F5112E1-2E62-48FE-AC8B-6DFDDF551E32}" type="pres">
      <dgm:prSet presAssocID="{8BE7D182-99FB-408D-BD67-4F4D1E06CCF8}" presName="horz1" presStyleCnt="0"/>
      <dgm:spPr/>
      <dgm:t>
        <a:bodyPr/>
        <a:lstStyle/>
        <a:p>
          <a:endParaRPr lang="en-US"/>
        </a:p>
      </dgm:t>
    </dgm:pt>
    <dgm:pt modelId="{5D487DD5-FC42-4318-8778-D618F1EF68A0}" type="pres">
      <dgm:prSet presAssocID="{8BE7D182-99FB-408D-BD67-4F4D1E06CCF8}" presName="tx1" presStyleLbl="revTx" presStyleIdx="1" presStyleCnt="2" custScaleY="159738"/>
      <dgm:spPr/>
      <dgm:t>
        <a:bodyPr/>
        <a:lstStyle/>
        <a:p>
          <a:endParaRPr lang="bg-BG"/>
        </a:p>
      </dgm:t>
    </dgm:pt>
    <dgm:pt modelId="{73657BC2-5B81-424C-881A-01B4EB153502}" type="pres">
      <dgm:prSet presAssocID="{8BE7D182-99FB-408D-BD67-4F4D1E06CCF8}" presName="vert1" presStyleCnt="0"/>
      <dgm:spPr/>
      <dgm:t>
        <a:bodyPr/>
        <a:lstStyle/>
        <a:p>
          <a:endParaRPr lang="en-US"/>
        </a:p>
      </dgm:t>
    </dgm:pt>
  </dgm:ptLst>
  <dgm:cxnLst>
    <dgm:cxn modelId="{859C25B6-53A7-4BB1-8710-7B4E305C619C}" srcId="{40EC8E47-02BE-4A04-9015-2F52ECBB7D2B}" destId="{19D4E3A3-791B-4395-B29C-2E79A32BC967}" srcOrd="0" destOrd="0" parTransId="{C2706122-2A34-456F-A929-9A3A063D38E9}" sibTransId="{50032F50-93C7-4BA9-8DF4-A12EB90EDC88}"/>
    <dgm:cxn modelId="{A292670E-9A91-45F6-B760-266775E1382A}" type="presOf" srcId="{40EC8E47-02BE-4A04-9015-2F52ECBB7D2B}" destId="{D0056499-015E-434F-A74F-2A8294181897}" srcOrd="0" destOrd="0" presId="urn:microsoft.com/office/officeart/2008/layout/LinedList"/>
    <dgm:cxn modelId="{95264A52-C05A-4181-B08C-C01491C3217F}" srcId="{40EC8E47-02BE-4A04-9015-2F52ECBB7D2B}" destId="{8BE7D182-99FB-408D-BD67-4F4D1E06CCF8}" srcOrd="1" destOrd="0" parTransId="{02A3CC30-489D-47DE-9A2E-B459091A7FE5}" sibTransId="{2E351BF6-6753-45F3-B54A-2B43D70E44AD}"/>
    <dgm:cxn modelId="{86819EBA-0FEC-496B-AACC-82694D107DD8}" type="presOf" srcId="{19D4E3A3-791B-4395-B29C-2E79A32BC967}" destId="{FB8FC8F1-8696-40D0-ADFE-DAA236DA1562}" srcOrd="0" destOrd="0" presId="urn:microsoft.com/office/officeart/2008/layout/LinedList"/>
    <dgm:cxn modelId="{212289D9-E8D3-41B7-9DAD-8B834598A9EA}" type="presOf" srcId="{8BE7D182-99FB-408D-BD67-4F4D1E06CCF8}" destId="{5D487DD5-FC42-4318-8778-D618F1EF68A0}" srcOrd="0" destOrd="0" presId="urn:microsoft.com/office/officeart/2008/layout/LinedList"/>
    <dgm:cxn modelId="{8C3D8911-19AF-465E-86DB-61047DCE932D}" type="presParOf" srcId="{D0056499-015E-434F-A74F-2A8294181897}" destId="{73BDF378-2029-4B52-BD97-69576BCF046D}" srcOrd="0" destOrd="0" presId="urn:microsoft.com/office/officeart/2008/layout/LinedList"/>
    <dgm:cxn modelId="{0D9FA8B4-271E-47B2-B826-664C1B4B4DBF}" type="presParOf" srcId="{D0056499-015E-434F-A74F-2A8294181897}" destId="{19CAB6FD-56FB-44A1-92AE-74404DDA3609}" srcOrd="1" destOrd="0" presId="urn:microsoft.com/office/officeart/2008/layout/LinedList"/>
    <dgm:cxn modelId="{3AF9ABB4-C384-47EC-BE36-8079D1D905E9}" type="presParOf" srcId="{19CAB6FD-56FB-44A1-92AE-74404DDA3609}" destId="{FB8FC8F1-8696-40D0-ADFE-DAA236DA1562}" srcOrd="0" destOrd="0" presId="urn:microsoft.com/office/officeart/2008/layout/LinedList"/>
    <dgm:cxn modelId="{32025FD8-4F87-45B4-8F99-D186087E1255}" type="presParOf" srcId="{19CAB6FD-56FB-44A1-92AE-74404DDA3609}" destId="{61980C67-34F9-47D7-A8F7-56FB0AB4C471}" srcOrd="1" destOrd="0" presId="urn:microsoft.com/office/officeart/2008/layout/LinedList"/>
    <dgm:cxn modelId="{FE8CB338-E0E9-436F-A24E-32C899D4D590}" type="presParOf" srcId="{D0056499-015E-434F-A74F-2A8294181897}" destId="{9FA65106-95C6-43FE-AD21-5ACFF6AD37A9}" srcOrd="2" destOrd="0" presId="urn:microsoft.com/office/officeart/2008/layout/LinedList"/>
    <dgm:cxn modelId="{36515D32-5BBF-4A45-9533-86D4D564F0B4}" type="presParOf" srcId="{D0056499-015E-434F-A74F-2A8294181897}" destId="{3F5112E1-2E62-48FE-AC8B-6DFDDF551E32}" srcOrd="3" destOrd="0" presId="urn:microsoft.com/office/officeart/2008/layout/LinedList"/>
    <dgm:cxn modelId="{53ECF9A4-4B65-4336-A6AC-2A9F8D029FC3}" type="presParOf" srcId="{3F5112E1-2E62-48FE-AC8B-6DFDDF551E32}" destId="{5D487DD5-FC42-4318-8778-D618F1EF68A0}" srcOrd="0" destOrd="0" presId="urn:microsoft.com/office/officeart/2008/layout/LinedList"/>
    <dgm:cxn modelId="{84F75285-8E46-489F-A518-6205687978B6}" type="presParOf" srcId="{3F5112E1-2E62-48FE-AC8B-6DFDDF551E32}" destId="{73657BC2-5B81-424C-881A-01B4EB15350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77A1BF-D94C-49C2-BEB8-74D632BD3697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bg-BG"/>
        </a:p>
      </dgm:t>
    </dgm:pt>
    <dgm:pt modelId="{73628729-B087-46C0-8D8D-EB58A1020619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Предоставяне на гарантиран достъп до преносната и разпределителните мрежи при спазване на критериите за сигурност, предложени от операторите на газопреносната и газоразпределителните системи и одобрени от КЕВР</a:t>
          </a:r>
          <a:endParaRPr lang="bg-BG" sz="1400" noProof="0" dirty="0">
            <a:latin typeface="+mj-lt"/>
          </a:endParaRPr>
        </a:p>
      </dgm:t>
    </dgm:pt>
    <dgm:pt modelId="{988628E6-614A-48EA-A99F-1EB2E3B12003}" type="parTrans" cxnId="{4F6A20EB-C651-48A9-A063-5B61268C182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996C18F1-4426-44A6-A76C-D84D6A12C4DF}" type="sibTrans" cxnId="{4F6A20EB-C651-48A9-A063-5B61268C182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991A8199-0E86-4C86-997C-F62CB4F178AB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Гарантиране на преноса и разпределението на газ, произведен от </a:t>
          </a:r>
          <a:r>
            <a:rPr lang="bg-BG" sz="1400" dirty="0" smtClean="0">
              <a:effectLst/>
              <a:latin typeface="Verdana"/>
              <a:ea typeface="Times New Roman"/>
              <a:cs typeface="Times New Roman"/>
            </a:rPr>
            <a:t>ВИ</a:t>
          </a:r>
          <a:endParaRPr lang="bg-BG" sz="1400" noProof="0" dirty="0">
            <a:latin typeface="+mj-lt"/>
          </a:endParaRPr>
        </a:p>
      </dgm:t>
    </dgm:pt>
    <dgm:pt modelId="{DD1AF2F0-D202-4701-AAB4-FB9EEE6FEC72}" type="parTrans" cxnId="{0D761A11-3E16-47AD-A454-5D29D207314D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7F9D4B77-3C19-4CBF-9ABE-A5922A16765B}" type="sibTrans" cxnId="{0D761A11-3E16-47AD-A454-5D29D207314D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67467D03-32C1-4F69-8576-33B343C40AC2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Недопускане на дискриминация по отношение на газ от </a:t>
          </a:r>
          <a:r>
            <a:rPr lang="bg-BG" sz="1400" dirty="0" smtClean="0">
              <a:effectLst/>
              <a:latin typeface="Verdana"/>
              <a:ea typeface="Times New Roman"/>
              <a:cs typeface="Times New Roman"/>
            </a:rPr>
            <a:t>ВИ </a:t>
          </a: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при определянето на такси за пренос и разпределение по преносна или разпределителна мрежа</a:t>
          </a:r>
          <a:endParaRPr lang="bg-BG" sz="1400" noProof="0" dirty="0">
            <a:latin typeface="+mj-lt"/>
          </a:endParaRPr>
        </a:p>
      </dgm:t>
    </dgm:pt>
    <dgm:pt modelId="{1733D106-D714-4646-9D2B-03245F4C3765}" type="parTrans" cxnId="{3A201751-55BF-4DF6-8632-10BA0E9EC1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F7CE660F-D248-4B73-BC0E-873F92E981DA}" type="sibTrans" cxnId="{3A201751-55BF-4DF6-8632-10BA0E9EC1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BC1EC61D-8652-4F7E-9565-A433A3950C52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Задължително изкупуване на газ от </a:t>
          </a:r>
          <a:r>
            <a:rPr lang="bg-BG" sz="1400" dirty="0" smtClean="0">
              <a:effectLst/>
              <a:latin typeface="Verdana"/>
              <a:ea typeface="Times New Roman"/>
              <a:cs typeface="Times New Roman"/>
            </a:rPr>
            <a:t>ВИ </a:t>
          </a:r>
          <a:r>
            <a:rPr lang="x-none" sz="1400" smtClean="0">
              <a:effectLst/>
              <a:latin typeface="Verdana"/>
              <a:ea typeface="Times New Roman"/>
              <a:cs typeface="Times New Roman"/>
            </a:rPr>
            <a:t>със сертификат за качество и налягане, съгласно договор с обществения доставчик и/или крайните снабдители по преференциални цени, определени от КЕВР</a:t>
          </a:r>
          <a:endParaRPr lang="bg-BG" sz="1400" noProof="0" dirty="0">
            <a:latin typeface="+mj-lt"/>
          </a:endParaRPr>
        </a:p>
      </dgm:t>
    </dgm:pt>
    <dgm:pt modelId="{50BC21BC-8735-442E-AB8D-D338A8556ACC}" type="parTrans" cxnId="{A6EB113E-9C0C-4358-97FF-A8E2CC1AAF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2583FF88-3FD1-4938-A5C8-8318788363F7}" type="sibTrans" cxnId="{A6EB113E-9C0C-4358-97FF-A8E2CC1AAF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3F6E2A43-A8B2-49C7-A980-576D3AA09721}" type="pres">
      <dgm:prSet presAssocID="{2377A1BF-D94C-49C2-BEB8-74D632BD36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689BD04-3FDC-4D23-8D74-E2E79FBE35B5}" type="pres">
      <dgm:prSet presAssocID="{73628729-B087-46C0-8D8D-EB58A1020619}" presName="parentText" presStyleLbl="node1" presStyleIdx="0" presStyleCnt="4" custLinFactY="-2282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EAFB088-FAAD-42C7-B8C0-B16AC35FFB57}" type="pres">
      <dgm:prSet presAssocID="{996C18F1-4426-44A6-A76C-D84D6A12C4DF}" presName="spacer" presStyleCnt="0"/>
      <dgm:spPr/>
      <dgm:t>
        <a:bodyPr/>
        <a:lstStyle/>
        <a:p>
          <a:endParaRPr lang="bg-BG"/>
        </a:p>
      </dgm:t>
    </dgm:pt>
    <dgm:pt modelId="{9F987010-5F42-4E66-A338-C35B0D996DA2}" type="pres">
      <dgm:prSet presAssocID="{991A8199-0E86-4C86-997C-F62CB4F178AB}" presName="parentText" presStyleLbl="node1" presStyleIdx="1" presStyleCnt="4" custScaleY="54030" custLinFactY="-18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DBB4A2F-075F-4BE3-BAD1-197C4FA392A3}" type="pres">
      <dgm:prSet presAssocID="{7F9D4B77-3C19-4CBF-9ABE-A5922A16765B}" presName="spacer" presStyleCnt="0"/>
      <dgm:spPr/>
      <dgm:t>
        <a:bodyPr/>
        <a:lstStyle/>
        <a:p>
          <a:endParaRPr lang="bg-BG"/>
        </a:p>
      </dgm:t>
    </dgm:pt>
    <dgm:pt modelId="{53D1C215-C54E-4F6D-A2E8-84FC8EB7D679}" type="pres">
      <dgm:prSet presAssocID="{67467D03-32C1-4F69-8576-33B343C40AC2}" presName="parentText" presStyleLbl="node1" presStyleIdx="2" presStyleCnt="4" custScaleY="89416" custLinFactNeighborY="-13854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118E2C6-9615-4EF5-96A5-7B526899FF41}" type="pres">
      <dgm:prSet presAssocID="{F7CE660F-D248-4B73-BC0E-873F92E981DA}" presName="spacer" presStyleCnt="0"/>
      <dgm:spPr/>
      <dgm:t>
        <a:bodyPr/>
        <a:lstStyle/>
        <a:p>
          <a:endParaRPr lang="bg-BG"/>
        </a:p>
      </dgm:t>
    </dgm:pt>
    <dgm:pt modelId="{4FD072B4-B89F-4852-9DDB-FF0FAE0F14A5}" type="pres">
      <dgm:prSet presAssocID="{BC1EC61D-8652-4F7E-9565-A433A3950C52}" presName="parentText" presStyleLbl="node1" presStyleIdx="3" presStyleCnt="4" custLinFactNeighborY="2137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3CC6152-FFBF-497A-9575-B165E181BA5A}" type="presOf" srcId="{73628729-B087-46C0-8D8D-EB58A1020619}" destId="{5689BD04-3FDC-4D23-8D74-E2E79FBE35B5}" srcOrd="0" destOrd="0" presId="urn:microsoft.com/office/officeart/2005/8/layout/vList2"/>
    <dgm:cxn modelId="{A6EB113E-9C0C-4358-97FF-A8E2CC1AAFCF}" srcId="{2377A1BF-D94C-49C2-BEB8-74D632BD3697}" destId="{BC1EC61D-8652-4F7E-9565-A433A3950C52}" srcOrd="3" destOrd="0" parTransId="{50BC21BC-8735-442E-AB8D-D338A8556ACC}" sibTransId="{2583FF88-3FD1-4938-A5C8-8318788363F7}"/>
    <dgm:cxn modelId="{3A201751-55BF-4DF6-8632-10BA0E9EC1CF}" srcId="{2377A1BF-D94C-49C2-BEB8-74D632BD3697}" destId="{67467D03-32C1-4F69-8576-33B343C40AC2}" srcOrd="2" destOrd="0" parTransId="{1733D106-D714-4646-9D2B-03245F4C3765}" sibTransId="{F7CE660F-D248-4B73-BC0E-873F92E981DA}"/>
    <dgm:cxn modelId="{A45A3384-CBC3-427F-A676-8956A3DC4C80}" type="presOf" srcId="{991A8199-0E86-4C86-997C-F62CB4F178AB}" destId="{9F987010-5F42-4E66-A338-C35B0D996DA2}" srcOrd="0" destOrd="0" presId="urn:microsoft.com/office/officeart/2005/8/layout/vList2"/>
    <dgm:cxn modelId="{0B2DCD63-25C7-40EF-B4B9-E6EC9D6B8F55}" type="presOf" srcId="{2377A1BF-D94C-49C2-BEB8-74D632BD3697}" destId="{3F6E2A43-A8B2-49C7-A980-576D3AA09721}" srcOrd="0" destOrd="0" presId="urn:microsoft.com/office/officeart/2005/8/layout/vList2"/>
    <dgm:cxn modelId="{4F6A20EB-C651-48A9-A063-5B61268C1827}" srcId="{2377A1BF-D94C-49C2-BEB8-74D632BD3697}" destId="{73628729-B087-46C0-8D8D-EB58A1020619}" srcOrd="0" destOrd="0" parTransId="{988628E6-614A-48EA-A99F-1EB2E3B12003}" sibTransId="{996C18F1-4426-44A6-A76C-D84D6A12C4DF}"/>
    <dgm:cxn modelId="{2D40A702-F2C8-4EF8-904C-FC0FB7AEB761}" type="presOf" srcId="{BC1EC61D-8652-4F7E-9565-A433A3950C52}" destId="{4FD072B4-B89F-4852-9DDB-FF0FAE0F14A5}" srcOrd="0" destOrd="0" presId="urn:microsoft.com/office/officeart/2005/8/layout/vList2"/>
    <dgm:cxn modelId="{43E21DDB-D60B-40D0-B086-862AB52BFF82}" type="presOf" srcId="{67467D03-32C1-4F69-8576-33B343C40AC2}" destId="{53D1C215-C54E-4F6D-A2E8-84FC8EB7D679}" srcOrd="0" destOrd="0" presId="urn:microsoft.com/office/officeart/2005/8/layout/vList2"/>
    <dgm:cxn modelId="{0D761A11-3E16-47AD-A454-5D29D207314D}" srcId="{2377A1BF-D94C-49C2-BEB8-74D632BD3697}" destId="{991A8199-0E86-4C86-997C-F62CB4F178AB}" srcOrd="1" destOrd="0" parTransId="{DD1AF2F0-D202-4701-AAB4-FB9EEE6FEC72}" sibTransId="{7F9D4B77-3C19-4CBF-9ABE-A5922A16765B}"/>
    <dgm:cxn modelId="{EF775A68-E8CE-4D36-8338-C3F7A3776F0A}" type="presParOf" srcId="{3F6E2A43-A8B2-49C7-A980-576D3AA09721}" destId="{5689BD04-3FDC-4D23-8D74-E2E79FBE35B5}" srcOrd="0" destOrd="0" presId="urn:microsoft.com/office/officeart/2005/8/layout/vList2"/>
    <dgm:cxn modelId="{F2D21C7C-FB23-4168-9A60-38406FC68CB6}" type="presParOf" srcId="{3F6E2A43-A8B2-49C7-A980-576D3AA09721}" destId="{5EAFB088-FAAD-42C7-B8C0-B16AC35FFB57}" srcOrd="1" destOrd="0" presId="urn:microsoft.com/office/officeart/2005/8/layout/vList2"/>
    <dgm:cxn modelId="{BCFF925B-B125-4892-BCC1-E96B6B907D50}" type="presParOf" srcId="{3F6E2A43-A8B2-49C7-A980-576D3AA09721}" destId="{9F987010-5F42-4E66-A338-C35B0D996DA2}" srcOrd="2" destOrd="0" presId="urn:microsoft.com/office/officeart/2005/8/layout/vList2"/>
    <dgm:cxn modelId="{6C3B322A-3A74-4970-BE6B-9D25206CD26B}" type="presParOf" srcId="{3F6E2A43-A8B2-49C7-A980-576D3AA09721}" destId="{8DBB4A2F-075F-4BE3-BAD1-197C4FA392A3}" srcOrd="3" destOrd="0" presId="urn:microsoft.com/office/officeart/2005/8/layout/vList2"/>
    <dgm:cxn modelId="{3DA4BEB9-FB59-4432-919E-1FBD141A964A}" type="presParOf" srcId="{3F6E2A43-A8B2-49C7-A980-576D3AA09721}" destId="{53D1C215-C54E-4F6D-A2E8-84FC8EB7D679}" srcOrd="4" destOrd="0" presId="urn:microsoft.com/office/officeart/2005/8/layout/vList2"/>
    <dgm:cxn modelId="{2E61D01E-DD76-45E5-9741-47AE158D6BCC}" type="presParOf" srcId="{3F6E2A43-A8B2-49C7-A980-576D3AA09721}" destId="{C118E2C6-9615-4EF5-96A5-7B526899FF41}" srcOrd="5" destOrd="0" presId="urn:microsoft.com/office/officeart/2005/8/layout/vList2"/>
    <dgm:cxn modelId="{BB4BFC69-5B69-4D85-8B9F-A5025EF1336E}" type="presParOf" srcId="{3F6E2A43-A8B2-49C7-A980-576D3AA09721}" destId="{4FD072B4-B89F-4852-9DDB-FF0FAE0F14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77A1BF-D94C-49C2-BEB8-74D632BD3697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bg-BG"/>
        </a:p>
      </dgm:t>
    </dgm:pt>
    <dgm:pt modelId="{73628729-B087-46C0-8D8D-EB58A1020619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Предлагане на смеси на </a:t>
          </a:r>
          <a:r>
            <a:rPr lang="bg-BG" sz="1400" noProof="0" dirty="0" err="1" smtClean="0">
              <a:latin typeface="+mj-lt"/>
            </a:rPr>
            <a:t>биогорива</a:t>
          </a:r>
          <a:r>
            <a:rPr lang="bg-BG" sz="1400" noProof="0" dirty="0" smtClean="0">
              <a:latin typeface="+mj-lt"/>
            </a:rPr>
            <a:t> като съставна част на течните горива от нефтен произход за двигатели с вътрешно горене</a:t>
          </a:r>
          <a:endParaRPr lang="bg-BG" sz="1400" noProof="0" dirty="0">
            <a:latin typeface="+mj-lt"/>
          </a:endParaRPr>
        </a:p>
      </dgm:t>
    </dgm:pt>
    <dgm:pt modelId="{988628E6-614A-48EA-A99F-1EB2E3B12003}" type="parTrans" cxnId="{4F6A20EB-C651-48A9-A063-5B61268C182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996C18F1-4426-44A6-A76C-D84D6A12C4DF}" type="sibTrans" cxnId="{4F6A20EB-C651-48A9-A063-5B61268C182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991A8199-0E86-4C86-997C-F62CB4F178AB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Осигуряване ефективна работа на двигателите при спазване на техническите и качествените норми за производство на </a:t>
          </a:r>
          <a:r>
            <a:rPr lang="bg-BG" sz="1400" noProof="0" dirty="0" err="1" smtClean="0">
              <a:latin typeface="+mj-lt"/>
            </a:rPr>
            <a:t>биогорива</a:t>
          </a:r>
          <a:r>
            <a:rPr lang="bg-BG" sz="1400" noProof="0" dirty="0" smtClean="0">
              <a:latin typeface="+mj-lt"/>
            </a:rPr>
            <a:t> </a:t>
          </a:r>
          <a:endParaRPr lang="bg-BG" sz="1400" noProof="0" dirty="0">
            <a:latin typeface="+mj-lt"/>
          </a:endParaRPr>
        </a:p>
      </dgm:t>
    </dgm:pt>
    <dgm:pt modelId="{DD1AF2F0-D202-4701-AAB4-FB9EEE6FEC72}" type="parTrans" cxnId="{0D761A11-3E16-47AD-A454-5D29D207314D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7F9D4B77-3C19-4CBF-9ABE-A5922A16765B}" type="sibTrans" cxnId="{0D761A11-3E16-47AD-A454-5D29D207314D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67467D03-32C1-4F69-8576-33B343C40AC2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Устойчиво развитие на земеделието и горското стопанство</a:t>
          </a:r>
          <a:endParaRPr lang="bg-BG" sz="1400" noProof="0" dirty="0">
            <a:latin typeface="+mj-lt"/>
          </a:endParaRPr>
        </a:p>
      </dgm:t>
    </dgm:pt>
    <dgm:pt modelId="{1733D106-D714-4646-9D2B-03245F4C3765}" type="parTrans" cxnId="{3A201751-55BF-4DF6-8632-10BA0E9EC1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F7CE660F-D248-4B73-BC0E-873F92E981DA}" type="sibTrans" cxnId="{3A201751-55BF-4DF6-8632-10BA0E9EC1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BC1EC61D-8652-4F7E-9565-A433A3950C52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Развитие и въвеждане на нови технологии за оползотворяване на отпадъци, остатъци, нехранителни целулозни и </a:t>
          </a:r>
          <a:r>
            <a:rPr lang="bg-BG" sz="1400" noProof="0" dirty="0" err="1" smtClean="0">
              <a:latin typeface="+mj-lt"/>
            </a:rPr>
            <a:t>лигноцелулозни</a:t>
          </a:r>
          <a:r>
            <a:rPr lang="bg-BG" sz="1400" noProof="0" dirty="0" smtClean="0">
              <a:latin typeface="+mj-lt"/>
            </a:rPr>
            <a:t> материали за производството на </a:t>
          </a:r>
          <a:r>
            <a:rPr lang="bg-BG" sz="1400" noProof="0" dirty="0" err="1" smtClean="0">
              <a:latin typeface="+mj-lt"/>
            </a:rPr>
            <a:t>биогорива</a:t>
          </a:r>
          <a:endParaRPr lang="bg-BG" sz="1400" noProof="0" dirty="0">
            <a:latin typeface="+mj-lt"/>
          </a:endParaRPr>
        </a:p>
      </dgm:t>
    </dgm:pt>
    <dgm:pt modelId="{50BC21BC-8735-442E-AB8D-D338A8556ACC}" type="parTrans" cxnId="{A6EB113E-9C0C-4358-97FF-A8E2CC1AAF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2583FF88-3FD1-4938-A5C8-8318788363F7}" type="sibTrans" cxnId="{A6EB113E-9C0C-4358-97FF-A8E2CC1AAFCF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C4EAE63B-68DC-4FD2-97B9-915B32B365E4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Развитие и въвеждане на електрически автомобили в транспорта </a:t>
          </a:r>
          <a:endParaRPr lang="bg-BG" sz="1400" noProof="0" dirty="0">
            <a:latin typeface="+mj-lt"/>
          </a:endParaRPr>
        </a:p>
      </dgm:t>
    </dgm:pt>
    <dgm:pt modelId="{1E16C664-AACE-4DA5-BF50-FB6B953B51E1}" type="parTrans" cxnId="{30D07BBF-20AB-4082-83E2-0143ED6F561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A8882B5D-CB89-45BD-A07B-3E0476A7C3D7}" type="sibTrans" cxnId="{30D07BBF-20AB-4082-83E2-0143ED6F5617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805B7A1F-7B6F-4E68-A58E-18658B530199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Изграждане на станции за зареждане на електрически автомобили при строеж на нови или реконструкция на съществуващи паркинги в/извън урбанизираните територии </a:t>
          </a:r>
          <a:endParaRPr lang="bg-BG" sz="1400" noProof="0" dirty="0">
            <a:latin typeface="+mj-lt"/>
          </a:endParaRPr>
        </a:p>
      </dgm:t>
    </dgm:pt>
    <dgm:pt modelId="{63A64E88-6E2C-4F7D-A84B-54AC7494506E}" type="parTrans" cxnId="{29A9D1DC-EDC1-42D6-8E4C-5092E4947396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EE8989E0-F135-4B9E-973C-F1D2CDB18EAA}" type="sibTrans" cxnId="{29A9D1DC-EDC1-42D6-8E4C-5092E4947396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DBAD5429-A3C8-4839-A0B0-D30B9977694E}">
      <dgm:prSet custT="1"/>
      <dgm:spPr/>
      <dgm:t>
        <a:bodyPr/>
        <a:lstStyle/>
        <a:p>
          <a:pPr rtl="0"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r>
            <a:rPr lang="bg-BG" sz="1400" noProof="0" dirty="0" smtClean="0">
              <a:latin typeface="+mj-lt"/>
            </a:rPr>
            <a:t>Финансова подкрепа за потреблението на биогорива</a:t>
          </a:r>
          <a:endParaRPr lang="bg-BG" sz="1400" noProof="0" dirty="0">
            <a:latin typeface="+mj-lt"/>
          </a:endParaRPr>
        </a:p>
      </dgm:t>
    </dgm:pt>
    <dgm:pt modelId="{F87DB91D-0C92-489E-BC55-EB1A37CC1CEB}" type="parTrans" cxnId="{BCA2118F-7098-4B2E-AF1B-1BF432B59BB5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20C745E8-EAEF-49A7-A101-70607935D9E5}" type="sibTrans" cxnId="{BCA2118F-7098-4B2E-AF1B-1BF432B59BB5}">
      <dgm:prSet/>
      <dgm:spPr/>
      <dgm:t>
        <a:bodyPr/>
        <a:lstStyle/>
        <a:p>
          <a:pPr>
            <a:lnSpc>
              <a:spcPct val="150000"/>
            </a:lnSpc>
            <a:spcBef>
              <a:spcPts val="600"/>
            </a:spcBef>
            <a:spcAft>
              <a:spcPts val="0"/>
            </a:spcAft>
          </a:pPr>
          <a:endParaRPr lang="bg-BG" sz="1400" noProof="0">
            <a:solidFill>
              <a:schemeClr val="tx1"/>
            </a:solidFill>
            <a:latin typeface="+mj-lt"/>
          </a:endParaRPr>
        </a:p>
      </dgm:t>
    </dgm:pt>
    <dgm:pt modelId="{3F6E2A43-A8B2-49C7-A980-576D3AA09721}" type="pres">
      <dgm:prSet presAssocID="{2377A1BF-D94C-49C2-BEB8-74D632BD36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5689BD04-3FDC-4D23-8D74-E2E79FBE35B5}" type="pres">
      <dgm:prSet presAssocID="{73628729-B087-46C0-8D8D-EB58A1020619}" presName="parentText" presStyleLbl="node1" presStyleIdx="0" presStyleCnt="7" custLinFactY="-2282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EAFB088-FAAD-42C7-B8C0-B16AC35FFB57}" type="pres">
      <dgm:prSet presAssocID="{996C18F1-4426-44A6-A76C-D84D6A12C4DF}" presName="spacer" presStyleCnt="0"/>
      <dgm:spPr/>
      <dgm:t>
        <a:bodyPr/>
        <a:lstStyle/>
        <a:p>
          <a:endParaRPr lang="bg-BG"/>
        </a:p>
      </dgm:t>
    </dgm:pt>
    <dgm:pt modelId="{9F987010-5F42-4E66-A338-C35B0D996DA2}" type="pres">
      <dgm:prSet presAssocID="{991A8199-0E86-4C86-997C-F62CB4F178AB}" presName="parentText" presStyleLbl="node1" presStyleIdx="1" presStyleCnt="7" custLinFactNeighborY="747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DBB4A2F-075F-4BE3-BAD1-197C4FA392A3}" type="pres">
      <dgm:prSet presAssocID="{7F9D4B77-3C19-4CBF-9ABE-A5922A16765B}" presName="spacer" presStyleCnt="0"/>
      <dgm:spPr/>
      <dgm:t>
        <a:bodyPr/>
        <a:lstStyle/>
        <a:p>
          <a:endParaRPr lang="bg-BG"/>
        </a:p>
      </dgm:t>
    </dgm:pt>
    <dgm:pt modelId="{53D1C215-C54E-4F6D-A2E8-84FC8EB7D679}" type="pres">
      <dgm:prSet presAssocID="{67467D03-32C1-4F69-8576-33B343C40AC2}" presName="parentText" presStyleLbl="node1" presStyleIdx="2" presStyleCnt="7" custScaleY="60096" custLinFactNeighborY="-2108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118E2C6-9615-4EF5-96A5-7B526899FF41}" type="pres">
      <dgm:prSet presAssocID="{F7CE660F-D248-4B73-BC0E-873F92E981DA}" presName="spacer" presStyleCnt="0"/>
      <dgm:spPr/>
      <dgm:t>
        <a:bodyPr/>
        <a:lstStyle/>
        <a:p>
          <a:endParaRPr lang="bg-BG"/>
        </a:p>
      </dgm:t>
    </dgm:pt>
    <dgm:pt modelId="{4FD072B4-B89F-4852-9DDB-FF0FAE0F14A5}" type="pres">
      <dgm:prSet presAssocID="{BC1EC61D-8652-4F7E-9565-A433A3950C52}" presName="parentText" presStyleLbl="node1" presStyleIdx="3" presStyleCnt="7" custLinFactNeighborY="2137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6FCC81E-9911-42CD-A06B-7C26283A58A7}" type="pres">
      <dgm:prSet presAssocID="{2583FF88-3FD1-4938-A5C8-8318788363F7}" presName="spacer" presStyleCnt="0"/>
      <dgm:spPr/>
      <dgm:t>
        <a:bodyPr/>
        <a:lstStyle/>
        <a:p>
          <a:endParaRPr lang="bg-BG"/>
        </a:p>
      </dgm:t>
    </dgm:pt>
    <dgm:pt modelId="{A5DC1E64-CC59-4DE0-AB86-680B26480B8D}" type="pres">
      <dgm:prSet presAssocID="{C4EAE63B-68DC-4FD2-97B9-915B32B365E4}" presName="parentText" presStyleLbl="node1" presStyleIdx="4" presStyleCnt="7" custScaleY="55480" custLinFactNeighborY="17259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533FBC3-7F84-40C0-9983-33FB3587C50E}" type="pres">
      <dgm:prSet presAssocID="{A8882B5D-CB89-45BD-A07B-3E0476A7C3D7}" presName="spacer" presStyleCnt="0"/>
      <dgm:spPr/>
      <dgm:t>
        <a:bodyPr/>
        <a:lstStyle/>
        <a:p>
          <a:endParaRPr lang="bg-BG"/>
        </a:p>
      </dgm:t>
    </dgm:pt>
    <dgm:pt modelId="{8EBC60D2-9A31-48A2-A43E-F13DB8FB2AA9}" type="pres">
      <dgm:prSet presAssocID="{805B7A1F-7B6F-4E68-A58E-18658B530199}" presName="parentText" presStyleLbl="node1" presStyleIdx="5" presStyleCnt="7" custLinFactNeighborY="26722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0FC45E1-3142-43AE-BF89-5897F6C86D9A}" type="pres">
      <dgm:prSet presAssocID="{EE8989E0-F135-4B9E-973C-F1D2CDB18EAA}" presName="spacer" presStyleCnt="0"/>
      <dgm:spPr/>
      <dgm:t>
        <a:bodyPr/>
        <a:lstStyle/>
        <a:p>
          <a:endParaRPr lang="bg-BG"/>
        </a:p>
      </dgm:t>
    </dgm:pt>
    <dgm:pt modelId="{912F15CB-F02C-4B11-8D3A-B4DE5A6645F5}" type="pres">
      <dgm:prSet presAssocID="{DBAD5429-A3C8-4839-A0B0-D30B9977694E}" presName="parentText" presStyleLbl="node1" presStyleIdx="6" presStyleCnt="7" custScaleY="61216" custLinFactY="2021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9A9D1DC-EDC1-42D6-8E4C-5092E4947396}" srcId="{2377A1BF-D94C-49C2-BEB8-74D632BD3697}" destId="{805B7A1F-7B6F-4E68-A58E-18658B530199}" srcOrd="5" destOrd="0" parTransId="{63A64E88-6E2C-4F7D-A84B-54AC7494506E}" sibTransId="{EE8989E0-F135-4B9E-973C-F1D2CDB18EAA}"/>
    <dgm:cxn modelId="{820B3685-DFB8-4E71-97D3-1B9B519CBDF5}" type="presOf" srcId="{73628729-B087-46C0-8D8D-EB58A1020619}" destId="{5689BD04-3FDC-4D23-8D74-E2E79FBE35B5}" srcOrd="0" destOrd="0" presId="urn:microsoft.com/office/officeart/2005/8/layout/vList2"/>
    <dgm:cxn modelId="{A6EB113E-9C0C-4358-97FF-A8E2CC1AAFCF}" srcId="{2377A1BF-D94C-49C2-BEB8-74D632BD3697}" destId="{BC1EC61D-8652-4F7E-9565-A433A3950C52}" srcOrd="3" destOrd="0" parTransId="{50BC21BC-8735-442E-AB8D-D338A8556ACC}" sibTransId="{2583FF88-3FD1-4938-A5C8-8318788363F7}"/>
    <dgm:cxn modelId="{F21154DE-0685-4FEB-BF89-11C0DF5F0F08}" type="presOf" srcId="{991A8199-0E86-4C86-997C-F62CB4F178AB}" destId="{9F987010-5F42-4E66-A338-C35B0D996DA2}" srcOrd="0" destOrd="0" presId="urn:microsoft.com/office/officeart/2005/8/layout/vList2"/>
    <dgm:cxn modelId="{4F6A20EB-C651-48A9-A063-5B61268C1827}" srcId="{2377A1BF-D94C-49C2-BEB8-74D632BD3697}" destId="{73628729-B087-46C0-8D8D-EB58A1020619}" srcOrd="0" destOrd="0" parTransId="{988628E6-614A-48EA-A99F-1EB2E3B12003}" sibTransId="{996C18F1-4426-44A6-A76C-D84D6A12C4DF}"/>
    <dgm:cxn modelId="{30D07BBF-20AB-4082-83E2-0143ED6F5617}" srcId="{2377A1BF-D94C-49C2-BEB8-74D632BD3697}" destId="{C4EAE63B-68DC-4FD2-97B9-915B32B365E4}" srcOrd="4" destOrd="0" parTransId="{1E16C664-AACE-4DA5-BF50-FB6B953B51E1}" sibTransId="{A8882B5D-CB89-45BD-A07B-3E0476A7C3D7}"/>
    <dgm:cxn modelId="{1245524F-A2F5-4748-AC17-4D0DEB087351}" type="presOf" srcId="{DBAD5429-A3C8-4839-A0B0-D30B9977694E}" destId="{912F15CB-F02C-4B11-8D3A-B4DE5A6645F5}" srcOrd="0" destOrd="0" presId="urn:microsoft.com/office/officeart/2005/8/layout/vList2"/>
    <dgm:cxn modelId="{0D761A11-3E16-47AD-A454-5D29D207314D}" srcId="{2377A1BF-D94C-49C2-BEB8-74D632BD3697}" destId="{991A8199-0E86-4C86-997C-F62CB4F178AB}" srcOrd="1" destOrd="0" parTransId="{DD1AF2F0-D202-4701-AAB4-FB9EEE6FEC72}" sibTransId="{7F9D4B77-3C19-4CBF-9ABE-A5922A16765B}"/>
    <dgm:cxn modelId="{BCA2118F-7098-4B2E-AF1B-1BF432B59BB5}" srcId="{2377A1BF-D94C-49C2-BEB8-74D632BD3697}" destId="{DBAD5429-A3C8-4839-A0B0-D30B9977694E}" srcOrd="6" destOrd="0" parTransId="{F87DB91D-0C92-489E-BC55-EB1A37CC1CEB}" sibTransId="{20C745E8-EAEF-49A7-A101-70607935D9E5}"/>
    <dgm:cxn modelId="{115A762D-6BD1-405B-8B80-097F20EA21AD}" type="presOf" srcId="{805B7A1F-7B6F-4E68-A58E-18658B530199}" destId="{8EBC60D2-9A31-48A2-A43E-F13DB8FB2AA9}" srcOrd="0" destOrd="0" presId="urn:microsoft.com/office/officeart/2005/8/layout/vList2"/>
    <dgm:cxn modelId="{3A201751-55BF-4DF6-8632-10BA0E9EC1CF}" srcId="{2377A1BF-D94C-49C2-BEB8-74D632BD3697}" destId="{67467D03-32C1-4F69-8576-33B343C40AC2}" srcOrd="2" destOrd="0" parTransId="{1733D106-D714-4646-9D2B-03245F4C3765}" sibTransId="{F7CE660F-D248-4B73-BC0E-873F92E981DA}"/>
    <dgm:cxn modelId="{DCC007F4-6583-41A3-892D-75B5773CB54D}" type="presOf" srcId="{2377A1BF-D94C-49C2-BEB8-74D632BD3697}" destId="{3F6E2A43-A8B2-49C7-A980-576D3AA09721}" srcOrd="0" destOrd="0" presId="urn:microsoft.com/office/officeart/2005/8/layout/vList2"/>
    <dgm:cxn modelId="{CCD2EA22-3449-4005-B8B2-0C8CBED15B90}" type="presOf" srcId="{67467D03-32C1-4F69-8576-33B343C40AC2}" destId="{53D1C215-C54E-4F6D-A2E8-84FC8EB7D679}" srcOrd="0" destOrd="0" presId="urn:microsoft.com/office/officeart/2005/8/layout/vList2"/>
    <dgm:cxn modelId="{347649DF-20A8-403B-97BB-318C81DEF524}" type="presOf" srcId="{C4EAE63B-68DC-4FD2-97B9-915B32B365E4}" destId="{A5DC1E64-CC59-4DE0-AB86-680B26480B8D}" srcOrd="0" destOrd="0" presId="urn:microsoft.com/office/officeart/2005/8/layout/vList2"/>
    <dgm:cxn modelId="{906BFB90-5DBC-4240-9B61-1F3466F386FD}" type="presOf" srcId="{BC1EC61D-8652-4F7E-9565-A433A3950C52}" destId="{4FD072B4-B89F-4852-9DDB-FF0FAE0F14A5}" srcOrd="0" destOrd="0" presId="urn:microsoft.com/office/officeart/2005/8/layout/vList2"/>
    <dgm:cxn modelId="{952C2167-744C-48C5-82D9-BE63D27165AC}" type="presParOf" srcId="{3F6E2A43-A8B2-49C7-A980-576D3AA09721}" destId="{5689BD04-3FDC-4D23-8D74-E2E79FBE35B5}" srcOrd="0" destOrd="0" presId="urn:microsoft.com/office/officeart/2005/8/layout/vList2"/>
    <dgm:cxn modelId="{E84F7D0E-6265-4F1F-9137-5ACEFDDACE43}" type="presParOf" srcId="{3F6E2A43-A8B2-49C7-A980-576D3AA09721}" destId="{5EAFB088-FAAD-42C7-B8C0-B16AC35FFB57}" srcOrd="1" destOrd="0" presId="urn:microsoft.com/office/officeart/2005/8/layout/vList2"/>
    <dgm:cxn modelId="{DA954DC5-C2A1-4AFA-B5A2-D6E1DB59D388}" type="presParOf" srcId="{3F6E2A43-A8B2-49C7-A980-576D3AA09721}" destId="{9F987010-5F42-4E66-A338-C35B0D996DA2}" srcOrd="2" destOrd="0" presId="urn:microsoft.com/office/officeart/2005/8/layout/vList2"/>
    <dgm:cxn modelId="{FB5583C4-E37E-400E-80B8-ED2C41C66E0E}" type="presParOf" srcId="{3F6E2A43-A8B2-49C7-A980-576D3AA09721}" destId="{8DBB4A2F-075F-4BE3-BAD1-197C4FA392A3}" srcOrd="3" destOrd="0" presId="urn:microsoft.com/office/officeart/2005/8/layout/vList2"/>
    <dgm:cxn modelId="{0063D7DC-51ED-4501-96BB-B5BB1077CF49}" type="presParOf" srcId="{3F6E2A43-A8B2-49C7-A980-576D3AA09721}" destId="{53D1C215-C54E-4F6D-A2E8-84FC8EB7D679}" srcOrd="4" destOrd="0" presId="urn:microsoft.com/office/officeart/2005/8/layout/vList2"/>
    <dgm:cxn modelId="{F8A910A5-ECD3-426C-B9CD-CC2F73FE36E3}" type="presParOf" srcId="{3F6E2A43-A8B2-49C7-A980-576D3AA09721}" destId="{C118E2C6-9615-4EF5-96A5-7B526899FF41}" srcOrd="5" destOrd="0" presId="urn:microsoft.com/office/officeart/2005/8/layout/vList2"/>
    <dgm:cxn modelId="{2CD0B503-10FB-4808-A68A-E20095F77597}" type="presParOf" srcId="{3F6E2A43-A8B2-49C7-A980-576D3AA09721}" destId="{4FD072B4-B89F-4852-9DDB-FF0FAE0F14A5}" srcOrd="6" destOrd="0" presId="urn:microsoft.com/office/officeart/2005/8/layout/vList2"/>
    <dgm:cxn modelId="{F1F404D2-D407-4ED9-9D3C-E4539A28A53D}" type="presParOf" srcId="{3F6E2A43-A8B2-49C7-A980-576D3AA09721}" destId="{86FCC81E-9911-42CD-A06B-7C26283A58A7}" srcOrd="7" destOrd="0" presId="urn:microsoft.com/office/officeart/2005/8/layout/vList2"/>
    <dgm:cxn modelId="{3DCF9D2A-F718-4341-99FD-A14E86AEBA4A}" type="presParOf" srcId="{3F6E2A43-A8B2-49C7-A980-576D3AA09721}" destId="{A5DC1E64-CC59-4DE0-AB86-680B26480B8D}" srcOrd="8" destOrd="0" presId="urn:microsoft.com/office/officeart/2005/8/layout/vList2"/>
    <dgm:cxn modelId="{55089EC1-0D6E-40D7-9F8E-8CA121EE8ED1}" type="presParOf" srcId="{3F6E2A43-A8B2-49C7-A980-576D3AA09721}" destId="{E533FBC3-7F84-40C0-9983-33FB3587C50E}" srcOrd="9" destOrd="0" presId="urn:microsoft.com/office/officeart/2005/8/layout/vList2"/>
    <dgm:cxn modelId="{520B833E-CF2A-46CB-8C5D-CB924941391A}" type="presParOf" srcId="{3F6E2A43-A8B2-49C7-A980-576D3AA09721}" destId="{8EBC60D2-9A31-48A2-A43E-F13DB8FB2AA9}" srcOrd="10" destOrd="0" presId="urn:microsoft.com/office/officeart/2005/8/layout/vList2"/>
    <dgm:cxn modelId="{C06B30D6-90DE-4453-B2FE-4CD5E02DB004}" type="presParOf" srcId="{3F6E2A43-A8B2-49C7-A980-576D3AA09721}" destId="{F0FC45E1-3142-43AE-BF89-5897F6C86D9A}" srcOrd="11" destOrd="0" presId="urn:microsoft.com/office/officeart/2005/8/layout/vList2"/>
    <dgm:cxn modelId="{68911979-4FC8-428F-B51D-EE59A28C1909}" type="presParOf" srcId="{3F6E2A43-A8B2-49C7-A980-576D3AA09721}" destId="{912F15CB-F02C-4B11-8D3A-B4DE5A6645F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8AD2B7-ECBA-4568-AADA-972F502D4AE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5DF5BCB5-8477-49E5-8117-FE2702B8F60D}">
      <dgm:prSet custT="1"/>
      <dgm:spPr/>
      <dgm:t>
        <a:bodyPr/>
        <a:lstStyle/>
        <a:p>
          <a:pPr rtl="0"/>
          <a:r>
            <a:rPr lang="bg-BG" sz="1400" dirty="0" smtClean="0">
              <a:latin typeface="+mj-lt"/>
            </a:rPr>
            <a:t>До 6 април 2017 г. всяка държава-членка трябва да определи национална цел за дял на енергията от ВИ от горива от ново поколение</a:t>
          </a:r>
          <a:endParaRPr lang="en-US" sz="1400" dirty="0">
            <a:latin typeface="+mj-lt"/>
          </a:endParaRPr>
        </a:p>
      </dgm:t>
    </dgm:pt>
    <dgm:pt modelId="{B2ABC12A-044B-45C2-8F16-DBBA9916CAF4}" type="parTrans" cxnId="{59F60FD8-FBB7-4A5A-9695-FC0FA70D94CF}">
      <dgm:prSet/>
      <dgm:spPr/>
      <dgm:t>
        <a:bodyPr/>
        <a:lstStyle/>
        <a:p>
          <a:endParaRPr lang="en-US" sz="1400"/>
        </a:p>
      </dgm:t>
    </dgm:pt>
    <dgm:pt modelId="{3CAE82D6-5657-4D31-8449-25CDB9A7D7E9}" type="sibTrans" cxnId="{59F60FD8-FBB7-4A5A-9695-FC0FA70D94CF}">
      <dgm:prSet/>
      <dgm:spPr/>
      <dgm:t>
        <a:bodyPr/>
        <a:lstStyle/>
        <a:p>
          <a:endParaRPr lang="en-US" sz="1400"/>
        </a:p>
      </dgm:t>
    </dgm:pt>
    <dgm:pt modelId="{E8C3B557-BC20-4198-8C45-AE6F1497E5DD}">
      <dgm:prSet custT="1"/>
      <dgm:spPr/>
      <dgm:t>
        <a:bodyPr/>
        <a:lstStyle/>
        <a:p>
          <a:pPr rtl="0"/>
          <a:r>
            <a:rPr lang="bg-BG" sz="1400" dirty="0" smtClean="0"/>
            <a:t>Референтна стойност – 0.5 % дял на енергията от ВИ във всички видове транспорт през 2020 г., която да бъде постигната от </a:t>
          </a:r>
          <a:r>
            <a:rPr lang="bg-BG" sz="1400" dirty="0" err="1" smtClean="0"/>
            <a:t>биогорива</a:t>
          </a:r>
          <a:r>
            <a:rPr lang="bg-BG" sz="1400" dirty="0" smtClean="0"/>
            <a:t>, произведени от суровини и др. горива - Приложение IX, част А от Директива 2015/1513 </a:t>
          </a:r>
          <a:endParaRPr lang="en-US" sz="1400" dirty="0"/>
        </a:p>
      </dgm:t>
    </dgm:pt>
    <dgm:pt modelId="{2A11D46A-DAE7-4BBE-B953-F1BCE26E8D08}" type="parTrans" cxnId="{2635EEA0-90D4-4D39-9116-E2ECA7735D3B}">
      <dgm:prSet/>
      <dgm:spPr/>
      <dgm:t>
        <a:bodyPr/>
        <a:lstStyle/>
        <a:p>
          <a:endParaRPr lang="en-US" sz="1400"/>
        </a:p>
      </dgm:t>
    </dgm:pt>
    <dgm:pt modelId="{F64AE0B6-B0B5-44B6-850D-2812D4026E06}" type="sibTrans" cxnId="{2635EEA0-90D4-4D39-9116-E2ECA7735D3B}">
      <dgm:prSet/>
      <dgm:spPr/>
      <dgm:t>
        <a:bodyPr/>
        <a:lstStyle/>
        <a:p>
          <a:endParaRPr lang="en-US" sz="1400"/>
        </a:p>
      </dgm:t>
    </dgm:pt>
    <dgm:pt modelId="{BF53576A-CFD7-4A72-BC5C-B552597B6EA7}">
      <dgm:prSet custT="1"/>
      <dgm:spPr/>
      <dgm:t>
        <a:bodyPr/>
        <a:lstStyle/>
        <a:p>
          <a:pPr rtl="0"/>
          <a:r>
            <a:rPr lang="bg-BG" sz="1400" dirty="0" smtClean="0"/>
            <a:t>Приложение IX, част А - слама, животинска тор, утайки от пречистване на отпадъчни води, гроздови джибри и винена утайка, фракции на биомасата в смесени битови отпадъци, фракции на биомасата в отпадъци и остатъчни продукти от горското стопанство и свързаните с него промишлени отрасли, от домакински отпадъци, фракции на биомасата в промишлени отпадъци и др. </a:t>
          </a:r>
        </a:p>
      </dgm:t>
    </dgm:pt>
    <dgm:pt modelId="{5CE22C72-388F-4301-93AA-1CDD2EB8E531}" type="parTrans" cxnId="{3F2CC429-4E5E-41BE-9DCC-0C493327814F}">
      <dgm:prSet/>
      <dgm:spPr/>
      <dgm:t>
        <a:bodyPr/>
        <a:lstStyle/>
        <a:p>
          <a:endParaRPr lang="en-US" sz="1400"/>
        </a:p>
      </dgm:t>
    </dgm:pt>
    <dgm:pt modelId="{32D7F7A2-5D92-46A0-8C44-83FEB6FB64C0}" type="sibTrans" cxnId="{3F2CC429-4E5E-41BE-9DCC-0C493327814F}">
      <dgm:prSet/>
      <dgm:spPr/>
      <dgm:t>
        <a:bodyPr/>
        <a:lstStyle/>
        <a:p>
          <a:endParaRPr lang="en-US" sz="1400"/>
        </a:p>
      </dgm:t>
    </dgm:pt>
    <dgm:pt modelId="{335A4CE0-DFFD-490F-A616-A46141BA747C}">
      <dgm:prSet custT="1"/>
      <dgm:spPr/>
      <dgm:t>
        <a:bodyPr/>
        <a:lstStyle/>
        <a:p>
          <a:pPr rtl="0"/>
          <a:r>
            <a:rPr lang="bg-BG" sz="1400" dirty="0" smtClean="0"/>
            <a:t>Срок за транспониране на Директива 2015/1513 – 10 септември 2017 г.</a:t>
          </a:r>
          <a:endParaRPr lang="en-US" sz="1400" dirty="0"/>
        </a:p>
      </dgm:t>
    </dgm:pt>
    <dgm:pt modelId="{34402BE5-3E18-43D5-A706-DE251767EFA9}" type="parTrans" cxnId="{FAC03C70-05CF-41F6-ABF6-003E6CCEE0A5}">
      <dgm:prSet/>
      <dgm:spPr/>
      <dgm:t>
        <a:bodyPr/>
        <a:lstStyle/>
        <a:p>
          <a:endParaRPr lang="en-US" sz="1400"/>
        </a:p>
      </dgm:t>
    </dgm:pt>
    <dgm:pt modelId="{3C7975E1-B829-430F-A532-179EAC8817F0}" type="sibTrans" cxnId="{FAC03C70-05CF-41F6-ABF6-003E6CCEE0A5}">
      <dgm:prSet/>
      <dgm:spPr/>
      <dgm:t>
        <a:bodyPr/>
        <a:lstStyle/>
        <a:p>
          <a:endParaRPr lang="en-US" sz="1400"/>
        </a:p>
      </dgm:t>
    </dgm:pt>
    <dgm:pt modelId="{F8E57146-2C31-40FD-B960-11C358B2DC6F}" type="pres">
      <dgm:prSet presAssocID="{BB8AD2B7-ECBA-4568-AADA-972F502D4AE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C8D3AEE-CE01-4741-90BA-E8F2991A2486}" type="pres">
      <dgm:prSet presAssocID="{5DF5BCB5-8477-49E5-8117-FE2702B8F60D}" presName="parentText" presStyleLbl="node1" presStyleIdx="0" presStyleCnt="4" custScaleY="74431" custLinFactY="-2011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EE4053C-6E7A-4C96-A38E-3F3391815060}" type="pres">
      <dgm:prSet presAssocID="{3CAE82D6-5657-4D31-8449-25CDB9A7D7E9}" presName="spacer" presStyleCnt="0"/>
      <dgm:spPr/>
    </dgm:pt>
    <dgm:pt modelId="{F6268180-3E70-42C2-B65D-24523AD348F1}" type="pres">
      <dgm:prSet presAssocID="{E8C3B557-BC20-4198-8C45-AE6F1497E5DD}" presName="parentText" presStyleLbl="node1" presStyleIdx="1" presStyleCnt="4" custLinFactY="-4948" custLinFactNeighborX="-73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3918359-EF20-4258-9F4D-FE927109286C}" type="pres">
      <dgm:prSet presAssocID="{F64AE0B6-B0B5-44B6-850D-2812D4026E06}" presName="spacer" presStyleCnt="0"/>
      <dgm:spPr/>
    </dgm:pt>
    <dgm:pt modelId="{0E8F4FE9-26B6-4B64-B960-C0F3583889C0}" type="pres">
      <dgm:prSet presAssocID="{BF53576A-CFD7-4A72-BC5C-B552597B6EA7}" presName="parentText" presStyleLbl="node1" presStyleIdx="2" presStyleCnt="4" custScaleY="141706" custLinFactY="146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620408-559D-43DE-8F31-E4467620D7AC}" type="pres">
      <dgm:prSet presAssocID="{32D7F7A2-5D92-46A0-8C44-83FEB6FB64C0}" presName="spacer" presStyleCnt="0"/>
      <dgm:spPr/>
    </dgm:pt>
    <dgm:pt modelId="{63F39F80-01BB-47DF-BF02-6F2512C36E5F}" type="pres">
      <dgm:prSet presAssocID="{335A4CE0-DFFD-490F-A616-A46141BA747C}" presName="parentText" presStyleLbl="node1" presStyleIdx="3" presStyleCnt="4" custScaleY="79780" custLinFactY="1168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3F2CC429-4E5E-41BE-9DCC-0C493327814F}" srcId="{BB8AD2B7-ECBA-4568-AADA-972F502D4AE8}" destId="{BF53576A-CFD7-4A72-BC5C-B552597B6EA7}" srcOrd="2" destOrd="0" parTransId="{5CE22C72-388F-4301-93AA-1CDD2EB8E531}" sibTransId="{32D7F7A2-5D92-46A0-8C44-83FEB6FB64C0}"/>
    <dgm:cxn modelId="{D9B04DB0-C771-4D6A-97C7-4664D8033F6B}" type="presOf" srcId="{335A4CE0-DFFD-490F-A616-A46141BA747C}" destId="{63F39F80-01BB-47DF-BF02-6F2512C36E5F}" srcOrd="0" destOrd="0" presId="urn:microsoft.com/office/officeart/2005/8/layout/vList2"/>
    <dgm:cxn modelId="{59F60FD8-FBB7-4A5A-9695-FC0FA70D94CF}" srcId="{BB8AD2B7-ECBA-4568-AADA-972F502D4AE8}" destId="{5DF5BCB5-8477-49E5-8117-FE2702B8F60D}" srcOrd="0" destOrd="0" parTransId="{B2ABC12A-044B-45C2-8F16-DBBA9916CAF4}" sibTransId="{3CAE82D6-5657-4D31-8449-25CDB9A7D7E9}"/>
    <dgm:cxn modelId="{2635EEA0-90D4-4D39-9116-E2ECA7735D3B}" srcId="{BB8AD2B7-ECBA-4568-AADA-972F502D4AE8}" destId="{E8C3B557-BC20-4198-8C45-AE6F1497E5DD}" srcOrd="1" destOrd="0" parTransId="{2A11D46A-DAE7-4BBE-B953-F1BCE26E8D08}" sibTransId="{F64AE0B6-B0B5-44B6-850D-2812D4026E06}"/>
    <dgm:cxn modelId="{FAC03C70-05CF-41F6-ABF6-003E6CCEE0A5}" srcId="{BB8AD2B7-ECBA-4568-AADA-972F502D4AE8}" destId="{335A4CE0-DFFD-490F-A616-A46141BA747C}" srcOrd="3" destOrd="0" parTransId="{34402BE5-3E18-43D5-A706-DE251767EFA9}" sibTransId="{3C7975E1-B829-430F-A532-179EAC8817F0}"/>
    <dgm:cxn modelId="{88ABD05D-A24A-4B5D-AA4F-CF09C41F8CEF}" type="presOf" srcId="{E8C3B557-BC20-4198-8C45-AE6F1497E5DD}" destId="{F6268180-3E70-42C2-B65D-24523AD348F1}" srcOrd="0" destOrd="0" presId="urn:microsoft.com/office/officeart/2005/8/layout/vList2"/>
    <dgm:cxn modelId="{4F7480B6-1D51-4320-88B9-DDCA594BB831}" type="presOf" srcId="{5DF5BCB5-8477-49E5-8117-FE2702B8F60D}" destId="{7C8D3AEE-CE01-4741-90BA-E8F2991A2486}" srcOrd="0" destOrd="0" presId="urn:microsoft.com/office/officeart/2005/8/layout/vList2"/>
    <dgm:cxn modelId="{2C1D749E-4FC9-4BBD-B030-A8A5AF004BA0}" type="presOf" srcId="{BF53576A-CFD7-4A72-BC5C-B552597B6EA7}" destId="{0E8F4FE9-26B6-4B64-B960-C0F3583889C0}" srcOrd="0" destOrd="0" presId="urn:microsoft.com/office/officeart/2005/8/layout/vList2"/>
    <dgm:cxn modelId="{C6C9E151-7AE0-43A1-A01B-E6AD61F41982}" type="presOf" srcId="{BB8AD2B7-ECBA-4568-AADA-972F502D4AE8}" destId="{F8E57146-2C31-40FD-B960-11C358B2DC6F}" srcOrd="0" destOrd="0" presId="urn:microsoft.com/office/officeart/2005/8/layout/vList2"/>
    <dgm:cxn modelId="{226465E3-BF8C-476C-BA8A-397B6B5C5452}" type="presParOf" srcId="{F8E57146-2C31-40FD-B960-11C358B2DC6F}" destId="{7C8D3AEE-CE01-4741-90BA-E8F2991A2486}" srcOrd="0" destOrd="0" presId="urn:microsoft.com/office/officeart/2005/8/layout/vList2"/>
    <dgm:cxn modelId="{AA34B1FE-4CB3-4A6D-9068-4705C61B733D}" type="presParOf" srcId="{F8E57146-2C31-40FD-B960-11C358B2DC6F}" destId="{FEE4053C-6E7A-4C96-A38E-3F3391815060}" srcOrd="1" destOrd="0" presId="urn:microsoft.com/office/officeart/2005/8/layout/vList2"/>
    <dgm:cxn modelId="{27A70CC3-ED3C-4507-B5A4-24C8F18DA506}" type="presParOf" srcId="{F8E57146-2C31-40FD-B960-11C358B2DC6F}" destId="{F6268180-3E70-42C2-B65D-24523AD348F1}" srcOrd="2" destOrd="0" presId="urn:microsoft.com/office/officeart/2005/8/layout/vList2"/>
    <dgm:cxn modelId="{B716FF00-FAC1-43FF-9F4E-9CC5D3B7A416}" type="presParOf" srcId="{F8E57146-2C31-40FD-B960-11C358B2DC6F}" destId="{E3918359-EF20-4258-9F4D-FE927109286C}" srcOrd="3" destOrd="0" presId="urn:microsoft.com/office/officeart/2005/8/layout/vList2"/>
    <dgm:cxn modelId="{9F94CADA-CACE-4FD5-B608-1081648BA7F3}" type="presParOf" srcId="{F8E57146-2C31-40FD-B960-11C358B2DC6F}" destId="{0E8F4FE9-26B6-4B64-B960-C0F3583889C0}" srcOrd="4" destOrd="0" presId="urn:microsoft.com/office/officeart/2005/8/layout/vList2"/>
    <dgm:cxn modelId="{2C0FAC57-0380-47BB-B4AD-6F93683B44DA}" type="presParOf" srcId="{F8E57146-2C31-40FD-B960-11C358B2DC6F}" destId="{13620408-559D-43DE-8F31-E4467620D7AC}" srcOrd="5" destOrd="0" presId="urn:microsoft.com/office/officeart/2005/8/layout/vList2"/>
    <dgm:cxn modelId="{32D5686F-58F1-4EBF-B1BC-FD2CD06FC74D}" type="presParOf" srcId="{F8E57146-2C31-40FD-B960-11C358B2DC6F}" destId="{63F39F80-01BB-47DF-BF02-6F2512C36E5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1EADA-3903-4599-BC3D-9644635C4A80}">
      <dsp:nvSpPr>
        <dsp:cNvPr id="0" name=""/>
        <dsp:cNvSpPr/>
      </dsp:nvSpPr>
      <dsp:spPr>
        <a:xfrm>
          <a:off x="0" y="0"/>
          <a:ext cx="8291380" cy="15672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/>
            <a:t>Подпомагане и реализиране на проекти за изграждане на топлопреносни мрежи в населени места, когато е доказана икономическа целесъобразност за потребление на топлинна енергия от ВИ, за производството на която е представен идеен инвестиционен проект</a:t>
          </a:r>
          <a:endParaRPr lang="bg-BG" sz="1400" kern="1200" noProof="0" dirty="0"/>
        </a:p>
      </dsp:txBody>
      <dsp:txXfrm>
        <a:off x="76505" y="76505"/>
        <a:ext cx="8138370" cy="1414205"/>
      </dsp:txXfrm>
    </dsp:sp>
    <dsp:sp modelId="{755B7CB9-B609-4CE9-B078-7C1D17CFCB85}">
      <dsp:nvSpPr>
        <dsp:cNvPr id="0" name=""/>
        <dsp:cNvSpPr/>
      </dsp:nvSpPr>
      <dsp:spPr>
        <a:xfrm>
          <a:off x="0" y="1717649"/>
          <a:ext cx="8291380" cy="12347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/>
            <a:t>Подпомагане и реализиране на проекти за изграждане на малки децентрализирани системи за топлинна енергия и/или енергия за охлаждане</a:t>
          </a:r>
          <a:endParaRPr lang="bg-BG" sz="1400" kern="1200" noProof="0" dirty="0"/>
        </a:p>
      </dsp:txBody>
      <dsp:txXfrm>
        <a:off x="60276" y="1777925"/>
        <a:ext cx="8170828" cy="1114209"/>
      </dsp:txXfrm>
    </dsp:sp>
    <dsp:sp modelId="{801FF1F6-1BE5-4855-8033-FBFFDF65C294}">
      <dsp:nvSpPr>
        <dsp:cNvPr id="0" name=""/>
        <dsp:cNvSpPr/>
      </dsp:nvSpPr>
      <dsp:spPr>
        <a:xfrm>
          <a:off x="0" y="3076847"/>
          <a:ext cx="8291380" cy="18156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/>
            <a:t>Присъединяване на обекти за производство на топлинна енергия от ВИ към топлопреносната мрежа и изкупуване от топлопреносното предприятие на произведената от друг производител топлинна енергия, при условията на Закона за енергетиката, когато това е технически възможно и икономически целесъобразно</a:t>
          </a:r>
          <a:endParaRPr lang="bg-BG" sz="1400" kern="1200" noProof="0" dirty="0"/>
        </a:p>
      </dsp:txBody>
      <dsp:txXfrm>
        <a:off x="88634" y="3165481"/>
        <a:ext cx="8114112" cy="1638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1EADA-3903-4599-BC3D-9644635C4A80}">
      <dsp:nvSpPr>
        <dsp:cNvPr id="0" name=""/>
        <dsp:cNvSpPr/>
      </dsp:nvSpPr>
      <dsp:spPr>
        <a:xfrm>
          <a:off x="0" y="0"/>
          <a:ext cx="8291380" cy="17525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en-US" sz="1400" kern="1200" dirty="0" smtClean="0">
              <a:effectLst/>
              <a:latin typeface="Verdana"/>
              <a:ea typeface="Times New Roman"/>
              <a:cs typeface="Times New Roman"/>
            </a:rPr>
            <a:t>O</a:t>
          </a: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пределяне на преференциална цена за изкупуване на електрическата енергия, произведена от </a:t>
          </a:r>
          <a:r>
            <a:rPr lang="bg-BG" sz="1400" kern="1200" dirty="0" smtClean="0">
              <a:effectLst/>
              <a:latin typeface="Verdana"/>
              <a:ea typeface="Times New Roman"/>
              <a:cs typeface="Times New Roman"/>
            </a:rPr>
            <a:t>ВИ</a:t>
          </a: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, включително и електрическата енергия, произведена от биомаса, чрез технологии за пряко изгаряне, с изключение на енергията, произведена от </a:t>
          </a:r>
          <a:r>
            <a:rPr lang="bg-BG" sz="1400" kern="1200" dirty="0" smtClean="0">
              <a:effectLst/>
              <a:latin typeface="Verdana"/>
              <a:ea typeface="Times New Roman"/>
              <a:cs typeface="Times New Roman"/>
            </a:rPr>
            <a:t>ВЕЦ </a:t>
          </a: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с обща инсталирана мощност над 10 MW</a:t>
          </a:r>
          <a:endParaRPr lang="bg-BG" sz="1400" kern="1200" noProof="0" dirty="0"/>
        </a:p>
      </dsp:txBody>
      <dsp:txXfrm>
        <a:off x="85550" y="85550"/>
        <a:ext cx="8120280" cy="1581403"/>
      </dsp:txXfrm>
    </dsp:sp>
    <dsp:sp modelId="{801FF1F6-1BE5-4855-8033-FBFFDF65C294}">
      <dsp:nvSpPr>
        <dsp:cNvPr id="0" name=""/>
        <dsp:cNvSpPr/>
      </dsp:nvSpPr>
      <dsp:spPr>
        <a:xfrm>
          <a:off x="0" y="2007042"/>
          <a:ext cx="8291380" cy="18825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/>
            <a:t>Преференциалната цена за изкупуване на електрическа енергия, произведена от биомаса, при технологии за термична газификация</a:t>
          </a:r>
          <a:r>
            <a:rPr lang="x-none" sz="1400" kern="1200" smtClean="0"/>
            <a:t> не може да бъде по-ниска от 30 на сто над преференциалната цена, определена за електрическата енергия, произведена от биомаса от отпадна дървесина и други, чрез технологии за пряко изгаряне с комбиниран цикъл</a:t>
          </a:r>
          <a:endParaRPr lang="bg-BG" sz="1400" kern="1200" noProof="0" dirty="0"/>
        </a:p>
      </dsp:txBody>
      <dsp:txXfrm>
        <a:off x="91899" y="2098941"/>
        <a:ext cx="8107582" cy="1698756"/>
      </dsp:txXfrm>
    </dsp:sp>
    <dsp:sp modelId="{4CFFDA00-D01B-44C8-A9DB-4BA32DEF7CA3}">
      <dsp:nvSpPr>
        <dsp:cNvPr id="0" name=""/>
        <dsp:cNvSpPr/>
      </dsp:nvSpPr>
      <dsp:spPr>
        <a:xfrm>
          <a:off x="0" y="4180697"/>
          <a:ext cx="8291380" cy="8600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dirty="0" smtClean="0"/>
            <a:t>И</a:t>
          </a:r>
          <a:r>
            <a:rPr lang="x-none" sz="1400" kern="1200" smtClean="0"/>
            <a:t>зкупуване на електрическата енергия,</a:t>
          </a:r>
          <a:r>
            <a:rPr lang="bg-BG" sz="1400" kern="1200" dirty="0" smtClean="0"/>
            <a:t> </a:t>
          </a:r>
          <a:r>
            <a:rPr lang="x-none" sz="1400" kern="1200" smtClean="0"/>
            <a:t>за определен</a:t>
          </a:r>
          <a:r>
            <a:rPr lang="bg-BG" sz="1400" kern="1200" dirty="0" err="1" smtClean="0"/>
            <a:t>ия</a:t>
          </a:r>
          <a:r>
            <a:rPr lang="x-none" sz="1400" kern="1200" smtClean="0"/>
            <a:t> в закон</a:t>
          </a:r>
          <a:r>
            <a:rPr lang="bg-BG" sz="1400" kern="1200" dirty="0" smtClean="0"/>
            <a:t>а</a:t>
          </a:r>
          <a:r>
            <a:rPr lang="x-none" sz="1400" kern="1200" smtClean="0"/>
            <a:t> срок</a:t>
          </a:r>
          <a:endParaRPr lang="bg-BG" sz="1400" kern="1200" noProof="0" dirty="0"/>
        </a:p>
      </dsp:txBody>
      <dsp:txXfrm>
        <a:off x="41982" y="4222679"/>
        <a:ext cx="8207416" cy="7760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DF378-2029-4B52-BD97-69576BCF046D}">
      <dsp:nvSpPr>
        <dsp:cNvPr id="0" name=""/>
        <dsp:cNvSpPr/>
      </dsp:nvSpPr>
      <dsp:spPr>
        <a:xfrm>
          <a:off x="0" y="986"/>
          <a:ext cx="829138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8FC8F1-8696-40D0-ADFE-DAA236DA1562}">
      <dsp:nvSpPr>
        <dsp:cNvPr id="0" name=""/>
        <dsp:cNvSpPr/>
      </dsp:nvSpPr>
      <dsp:spPr>
        <a:xfrm>
          <a:off x="0" y="986"/>
          <a:ext cx="8291380" cy="1397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marR="0" lvl="0" indent="0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x-none" sz="1400" kern="1200" smtClean="0">
              <a:solidFill>
                <a:schemeClr val="bg2"/>
              </a:solidFill>
            </a:rPr>
            <a:t>§ 54. Насърченията по чл. 18, ал. 1, т. 6, 7 и 8, както и чл. 31 и 32 от </a:t>
          </a:r>
          <a:r>
            <a:rPr lang="bg-BG" sz="1400" kern="1200" smtClean="0">
              <a:solidFill>
                <a:schemeClr val="bg2"/>
              </a:solidFill>
            </a:rPr>
            <a:t>ЗЕВИ</a:t>
          </a:r>
          <a:r>
            <a:rPr lang="x-none" sz="1400" kern="1200" smtClean="0">
              <a:solidFill>
                <a:schemeClr val="bg2"/>
              </a:solidFill>
            </a:rPr>
            <a:t> не се прилагат за енергийните обекти за производство на електрическа енергия от </a:t>
          </a:r>
          <a:r>
            <a:rPr lang="bg-BG" sz="1400" kern="1200" smtClean="0">
              <a:solidFill>
                <a:schemeClr val="bg2"/>
              </a:solidFill>
            </a:rPr>
            <a:t>ВИ</a:t>
          </a:r>
          <a:r>
            <a:rPr lang="x-none" sz="1400" kern="1200" smtClean="0">
              <a:solidFill>
                <a:schemeClr val="bg2"/>
              </a:solidFill>
            </a:rPr>
            <a:t>, които са въведени в експлоатация след влизането в сила на </a:t>
          </a:r>
          <a:r>
            <a:rPr lang="bg-BG" sz="1400" kern="1200" smtClean="0">
              <a:solidFill>
                <a:schemeClr val="bg2"/>
              </a:solidFill>
            </a:rPr>
            <a:t>този закон</a:t>
          </a:r>
          <a:r>
            <a:rPr lang="x-none" sz="1400" kern="1200" smtClean="0">
              <a:solidFill>
                <a:schemeClr val="bg2"/>
              </a:solidFill>
            </a:rPr>
            <a:t>, с изключение на обектите по чл. 24, т. 1 и </a:t>
          </a:r>
          <a:r>
            <a:rPr lang="bg-BG" sz="1400" kern="1200" smtClean="0">
              <a:solidFill>
                <a:schemeClr val="bg2"/>
              </a:solidFill>
            </a:rPr>
            <a:t>т</a:t>
          </a:r>
          <a:r>
            <a:rPr lang="en-US" sz="1400" kern="1200" smtClean="0">
              <a:solidFill>
                <a:schemeClr val="bg2"/>
              </a:solidFill>
            </a:rPr>
            <a:t>. </a:t>
          </a:r>
          <a:r>
            <a:rPr lang="x-none" sz="1400" kern="1200" smtClean="0">
              <a:solidFill>
                <a:schemeClr val="bg2"/>
              </a:solidFill>
            </a:rPr>
            <a:t>3</a:t>
          </a:r>
          <a:r>
            <a:rPr lang="bg-BG" sz="1400" kern="1200" smtClean="0">
              <a:solidFill>
                <a:schemeClr val="bg2"/>
              </a:solidFill>
            </a:rPr>
            <a:t> </a:t>
          </a:r>
          <a:endParaRPr lang="bg-BG" sz="1400" kern="1200" noProof="0" dirty="0">
            <a:solidFill>
              <a:schemeClr val="bg2"/>
            </a:solidFill>
          </a:endParaRPr>
        </a:p>
      </dsp:txBody>
      <dsp:txXfrm>
        <a:off x="0" y="986"/>
        <a:ext cx="8291380" cy="1397896"/>
      </dsp:txXfrm>
    </dsp:sp>
    <dsp:sp modelId="{9FA65106-95C6-43FE-AD21-5ACFF6AD37A9}">
      <dsp:nvSpPr>
        <dsp:cNvPr id="0" name=""/>
        <dsp:cNvSpPr/>
      </dsp:nvSpPr>
      <dsp:spPr>
        <a:xfrm>
          <a:off x="0" y="1398882"/>
          <a:ext cx="829138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87DD5-FC42-4318-8778-D618F1EF68A0}">
      <dsp:nvSpPr>
        <dsp:cNvPr id="0" name=""/>
        <dsp:cNvSpPr/>
      </dsp:nvSpPr>
      <dsp:spPr>
        <a:xfrm>
          <a:off x="0" y="1398882"/>
          <a:ext cx="8283282" cy="3800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marR="0" lvl="0" indent="0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300" kern="1200" noProof="0" dirty="0" smtClean="0">
              <a:solidFill>
                <a:schemeClr val="bg2"/>
              </a:solidFill>
            </a:rPr>
            <a:t>Енергийни обекти за производство на електрическа енергия от ВИ - ч</a:t>
          </a:r>
          <a:r>
            <a:rPr lang="bg-BG" sz="1300" kern="1200" dirty="0" smtClean="0">
              <a:solidFill>
                <a:schemeClr val="bg2"/>
              </a:solidFill>
            </a:rPr>
            <a:t>л. 24, т. 1 и т. 3</a:t>
          </a:r>
          <a:r>
            <a:rPr lang="bg-BG" sz="1300" kern="1200" noProof="0" dirty="0" smtClean="0">
              <a:solidFill>
                <a:schemeClr val="bg2"/>
              </a:solidFill>
            </a:rPr>
            <a:t>:</a:t>
          </a:r>
        </a:p>
        <a:p>
          <a:pPr marL="180975" marR="0" lvl="0" indent="-180975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300" kern="1200" noProof="0" dirty="0" smtClean="0">
              <a:solidFill>
                <a:schemeClr val="bg2"/>
              </a:solidFill>
            </a:rPr>
            <a:t>- с обща инсталирана мощност до 30 </a:t>
          </a:r>
          <a:r>
            <a:rPr lang="en-US" sz="1300" kern="1200" noProof="0" dirty="0" smtClean="0">
              <a:solidFill>
                <a:schemeClr val="bg2"/>
              </a:solidFill>
            </a:rPr>
            <a:t>kW</a:t>
          </a:r>
          <a:r>
            <a:rPr lang="bg-BG" sz="1300" kern="1200" noProof="0" dirty="0" smtClean="0">
              <a:solidFill>
                <a:schemeClr val="bg2"/>
              </a:solidFill>
            </a:rPr>
            <a:t> вкл., които се предвижда да бъдат изградени върху покривни и фасадни конструкции на сгради за производствени и складови дейности, присъединени към преносната или разпределителните електрически мрежи в урбанизирани територии</a:t>
          </a:r>
        </a:p>
        <a:p>
          <a:pPr marL="180975" marR="0" lvl="0" indent="-180975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1300" kern="1200" noProof="0" dirty="0" smtClean="0">
              <a:solidFill>
                <a:schemeClr val="bg2"/>
              </a:solidFill>
            </a:rPr>
            <a:t>- </a:t>
          </a:r>
          <a:r>
            <a:rPr lang="x-none" sz="1300" kern="1200" smtClean="0">
              <a:solidFill>
                <a:schemeClr val="bg2"/>
              </a:solidFill>
            </a:rPr>
            <a:t>енергийни обекти с комбиниран цикъл и индиректно използване на биомаса</a:t>
          </a:r>
          <a:r>
            <a:rPr lang="bg-BG" sz="1300" kern="1200" dirty="0" smtClean="0">
              <a:solidFill>
                <a:schemeClr val="bg2"/>
              </a:solidFill>
            </a:rPr>
            <a:t>та, които се предвижда да бъдат изградени в урбанизирани територии, селскостопански обекти или производствени зони с инсталирана мощност </a:t>
          </a:r>
          <a:r>
            <a:rPr lang="bg-BG" sz="1300" kern="1200" dirty="0" smtClean="0">
              <a:solidFill>
                <a:schemeClr val="bg2"/>
              </a:solidFill>
            </a:rPr>
            <a:t>до:</a:t>
          </a:r>
          <a:r>
            <a:rPr lang="en-US" sz="1300" kern="1200" dirty="0" smtClean="0">
              <a:solidFill>
                <a:schemeClr val="bg2"/>
              </a:solidFill>
            </a:rPr>
            <a:t> </a:t>
          </a:r>
          <a:endParaRPr lang="bg-BG" sz="1300" kern="1200" dirty="0" smtClean="0">
            <a:solidFill>
              <a:schemeClr val="bg2"/>
            </a:solidFill>
          </a:endParaRPr>
        </a:p>
        <a:p>
          <a:pPr marL="1165225" marR="0" lvl="0" indent="-1165225" algn="just" defTabSz="914400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>
              <a:tab pos="1346200" algn="l"/>
            </a:tabLst>
            <a:defRPr/>
          </a:pPr>
          <a:r>
            <a:rPr lang="bg-BG" sz="1300" kern="1200" dirty="0" smtClean="0">
              <a:solidFill>
                <a:schemeClr val="bg2"/>
              </a:solidFill>
            </a:rPr>
            <a:t>	&gt; 1.5 </a:t>
          </a:r>
          <a:r>
            <a:rPr lang="en-US" sz="1300" kern="1200" dirty="0" smtClean="0">
              <a:solidFill>
                <a:schemeClr val="bg2"/>
              </a:solidFill>
            </a:rPr>
            <a:t>MW</a:t>
          </a:r>
          <a:r>
            <a:rPr lang="bg-BG" sz="1300" kern="1200" dirty="0" smtClean="0">
              <a:solidFill>
                <a:schemeClr val="bg2"/>
              </a:solidFill>
            </a:rPr>
            <a:t> и използват биомаса, от </a:t>
          </a:r>
          <a:r>
            <a:rPr lang="x-none" sz="1300" kern="1200" smtClean="0">
              <a:solidFill>
                <a:schemeClr val="bg2"/>
              </a:solidFill>
            </a:rPr>
            <a:t>чието общо тегло</a:t>
          </a:r>
          <a:r>
            <a:rPr lang="bg-BG" sz="1300" kern="1200" dirty="0" smtClean="0">
              <a:solidFill>
                <a:schemeClr val="bg2"/>
              </a:solidFill>
            </a:rPr>
            <a:t> </a:t>
          </a:r>
          <a:r>
            <a:rPr lang="x-none" sz="1300" kern="1200" smtClean="0">
              <a:solidFill>
                <a:schemeClr val="bg2"/>
              </a:solidFill>
            </a:rPr>
            <a:t>животинският тор е не </a:t>
          </a:r>
          <a:r>
            <a:rPr lang="x-none" sz="1300" kern="1200" smtClean="0">
              <a:solidFill>
                <a:schemeClr val="bg2"/>
              </a:solidFill>
            </a:rPr>
            <a:t>по-</a:t>
          </a:r>
          <a:r>
            <a:rPr lang="bg-BG" sz="1300" kern="1200" dirty="0" smtClean="0">
              <a:solidFill>
                <a:schemeClr val="bg2"/>
              </a:solidFill>
            </a:rPr>
            <a:t>	</a:t>
          </a:r>
          <a:r>
            <a:rPr lang="x-none" sz="1300" kern="1200" smtClean="0">
              <a:solidFill>
                <a:schemeClr val="bg2"/>
              </a:solidFill>
            </a:rPr>
            <a:t>малко от </a:t>
          </a:r>
          <a:r>
            <a:rPr lang="en-US" sz="1300" kern="1200" dirty="0" smtClean="0">
              <a:solidFill>
                <a:schemeClr val="bg2"/>
              </a:solidFill>
            </a:rPr>
            <a:t>6</a:t>
          </a:r>
          <a:r>
            <a:rPr lang="x-none" sz="1300" kern="1200" smtClean="0">
              <a:solidFill>
                <a:schemeClr val="bg2"/>
              </a:solidFill>
            </a:rPr>
            <a:t>0 на сто</a:t>
          </a:r>
          <a:endParaRPr lang="bg-BG" sz="1300" kern="1200" dirty="0" smtClean="0">
            <a:solidFill>
              <a:schemeClr val="bg2"/>
            </a:solidFill>
          </a:endParaRPr>
        </a:p>
        <a:p>
          <a:pPr marL="1165225" marR="0" lvl="0" indent="-984250" algn="just" defTabSz="1165225" rtl="0" eaLnBrk="1" fontAlgn="auto" latinLnBrk="0" hangingPunct="1">
            <a:lnSpc>
              <a:spcPct val="15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>
              <a:tab pos="1346200" algn="l"/>
            </a:tabLst>
            <a:defRPr/>
          </a:pPr>
          <a:r>
            <a:rPr lang="ru-RU" sz="1300" kern="1200" dirty="0" smtClean="0">
              <a:solidFill>
                <a:schemeClr val="bg2"/>
              </a:solidFill>
            </a:rPr>
            <a:t>	&gt; 500 </a:t>
          </a:r>
          <a:r>
            <a:rPr lang="en-US" sz="1300" kern="1200" dirty="0" smtClean="0">
              <a:solidFill>
                <a:schemeClr val="bg2"/>
              </a:solidFill>
            </a:rPr>
            <a:t>k</a:t>
          </a:r>
          <a:r>
            <a:rPr lang="ru-RU" sz="1300" kern="1200" dirty="0" smtClean="0">
              <a:solidFill>
                <a:schemeClr val="bg2"/>
              </a:solidFill>
            </a:rPr>
            <a:t>W </a:t>
          </a:r>
          <a:r>
            <a:rPr lang="bg-BG" sz="1300" kern="1200" dirty="0" smtClean="0">
              <a:solidFill>
                <a:schemeClr val="bg2"/>
              </a:solidFill>
            </a:rPr>
            <a:t>и използват биомаса от</a:t>
          </a:r>
          <a:r>
            <a:rPr lang="ru-RU" sz="1300" kern="1200" dirty="0" smtClean="0">
              <a:solidFill>
                <a:schemeClr val="bg2"/>
              </a:solidFill>
            </a:rPr>
            <a:t> растителни отпадъци от </a:t>
          </a:r>
          <a:r>
            <a:rPr lang="ru-RU" sz="1300" kern="1200" dirty="0" err="1" smtClean="0">
              <a:solidFill>
                <a:schemeClr val="bg2"/>
              </a:solidFill>
            </a:rPr>
            <a:t>собствено</a:t>
          </a:r>
          <a:r>
            <a:rPr lang="ru-RU" sz="1300" kern="1200" dirty="0" smtClean="0">
              <a:solidFill>
                <a:schemeClr val="bg2"/>
              </a:solidFill>
            </a:rPr>
            <a:t> </a:t>
          </a:r>
          <a:r>
            <a:rPr lang="ru-RU" sz="1300" kern="1200" dirty="0" smtClean="0">
              <a:solidFill>
                <a:schemeClr val="bg2"/>
              </a:solidFill>
            </a:rPr>
            <a:t>      	</a:t>
          </a:r>
          <a:r>
            <a:rPr lang="ru-RU" sz="1300" kern="1200" dirty="0" err="1" smtClean="0">
              <a:solidFill>
                <a:schemeClr val="bg2"/>
              </a:solidFill>
            </a:rPr>
            <a:t>земеделско</a:t>
          </a:r>
          <a:r>
            <a:rPr lang="ru-RU" sz="1300" kern="1200" dirty="0" smtClean="0">
              <a:solidFill>
                <a:schemeClr val="bg2"/>
              </a:solidFill>
            </a:rPr>
            <a:t> </a:t>
          </a:r>
          <a:r>
            <a:rPr lang="ru-RU" sz="1300" kern="1200" dirty="0" smtClean="0">
              <a:solidFill>
                <a:schemeClr val="bg2"/>
              </a:solidFill>
            </a:rPr>
            <a:t>производство</a:t>
          </a:r>
          <a:endParaRPr lang="bg-BG" sz="1300" kern="1200" noProof="0" dirty="0">
            <a:solidFill>
              <a:schemeClr val="bg2"/>
            </a:solidFill>
          </a:endParaRPr>
        </a:p>
      </dsp:txBody>
      <dsp:txXfrm>
        <a:off x="0" y="1398882"/>
        <a:ext cx="8283282" cy="38008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9BD04-3FDC-4D23-8D74-E2E79FBE35B5}">
      <dsp:nvSpPr>
        <dsp:cNvPr id="0" name=""/>
        <dsp:cNvSpPr/>
      </dsp:nvSpPr>
      <dsp:spPr>
        <a:xfrm>
          <a:off x="0" y="0"/>
          <a:ext cx="871321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Предоставяне на гарантиран достъп до преносната и разпределителните мрежи при спазване на критериите за сигурност, предложени от операторите на газопреносната и газоразпределителните системи и одобрени от КЕВР</a:t>
          </a:r>
          <a:endParaRPr lang="bg-BG" sz="1400" kern="1200" noProof="0" dirty="0">
            <a:latin typeface="+mj-lt"/>
          </a:endParaRPr>
        </a:p>
      </dsp:txBody>
      <dsp:txXfrm>
        <a:off x="59399" y="59399"/>
        <a:ext cx="8594412" cy="1098002"/>
      </dsp:txXfrm>
    </dsp:sp>
    <dsp:sp modelId="{9F987010-5F42-4E66-A338-C35B0D996DA2}">
      <dsp:nvSpPr>
        <dsp:cNvPr id="0" name=""/>
        <dsp:cNvSpPr/>
      </dsp:nvSpPr>
      <dsp:spPr>
        <a:xfrm>
          <a:off x="0" y="1505002"/>
          <a:ext cx="8713210" cy="6574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Гарантиране на преноса и разпределението на газ, произведен от </a:t>
          </a:r>
          <a:r>
            <a:rPr lang="bg-BG" sz="1400" kern="1200" dirty="0" smtClean="0">
              <a:effectLst/>
              <a:latin typeface="Verdana"/>
              <a:ea typeface="Times New Roman"/>
              <a:cs typeface="Times New Roman"/>
            </a:rPr>
            <a:t>ВИ</a:t>
          </a:r>
          <a:endParaRPr lang="bg-BG" sz="1400" kern="1200" noProof="0" dirty="0">
            <a:latin typeface="+mj-lt"/>
          </a:endParaRPr>
        </a:p>
      </dsp:txBody>
      <dsp:txXfrm>
        <a:off x="32093" y="1537095"/>
        <a:ext cx="8649024" cy="593251"/>
      </dsp:txXfrm>
    </dsp:sp>
    <dsp:sp modelId="{53D1C215-C54E-4F6D-A2E8-84FC8EB7D679}">
      <dsp:nvSpPr>
        <dsp:cNvPr id="0" name=""/>
        <dsp:cNvSpPr/>
      </dsp:nvSpPr>
      <dsp:spPr>
        <a:xfrm>
          <a:off x="0" y="2513143"/>
          <a:ext cx="8713210" cy="108801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Недопускане на дискриминация по отношение на газ от </a:t>
          </a:r>
          <a:r>
            <a:rPr lang="bg-BG" sz="1400" kern="1200" dirty="0" smtClean="0">
              <a:effectLst/>
              <a:latin typeface="Verdana"/>
              <a:ea typeface="Times New Roman"/>
              <a:cs typeface="Times New Roman"/>
            </a:rPr>
            <a:t>ВИ </a:t>
          </a: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при определянето на такси за пренос и разпределение по преносна или разпределителна мрежа</a:t>
          </a:r>
          <a:endParaRPr lang="bg-BG" sz="1400" kern="1200" noProof="0" dirty="0">
            <a:latin typeface="+mj-lt"/>
          </a:endParaRPr>
        </a:p>
      </dsp:txBody>
      <dsp:txXfrm>
        <a:off x="53112" y="2566255"/>
        <a:ext cx="8606986" cy="981789"/>
      </dsp:txXfrm>
    </dsp:sp>
    <dsp:sp modelId="{4FD072B4-B89F-4852-9DDB-FF0FAE0F14A5}">
      <dsp:nvSpPr>
        <dsp:cNvPr id="0" name=""/>
        <dsp:cNvSpPr/>
      </dsp:nvSpPr>
      <dsp:spPr>
        <a:xfrm>
          <a:off x="0" y="3854298"/>
          <a:ext cx="871321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Задължително изкупуване на газ от </a:t>
          </a:r>
          <a:r>
            <a:rPr lang="bg-BG" sz="1400" kern="1200" dirty="0" smtClean="0">
              <a:effectLst/>
              <a:latin typeface="Verdana"/>
              <a:ea typeface="Times New Roman"/>
              <a:cs typeface="Times New Roman"/>
            </a:rPr>
            <a:t>ВИ </a:t>
          </a:r>
          <a:r>
            <a:rPr lang="x-none" sz="1400" kern="1200" smtClean="0">
              <a:effectLst/>
              <a:latin typeface="Verdana"/>
              <a:ea typeface="Times New Roman"/>
              <a:cs typeface="Times New Roman"/>
            </a:rPr>
            <a:t>със сертификат за качество и налягане, съгласно договор с обществения доставчик и/или крайните снабдители по преференциални цени, определени от КЕВР</a:t>
          </a:r>
          <a:endParaRPr lang="bg-BG" sz="1400" kern="1200" noProof="0" dirty="0">
            <a:latin typeface="+mj-lt"/>
          </a:endParaRPr>
        </a:p>
      </dsp:txBody>
      <dsp:txXfrm>
        <a:off x="59399" y="3913697"/>
        <a:ext cx="8594412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9BD04-3FDC-4D23-8D74-E2E79FBE35B5}">
      <dsp:nvSpPr>
        <dsp:cNvPr id="0" name=""/>
        <dsp:cNvSpPr/>
      </dsp:nvSpPr>
      <dsp:spPr>
        <a:xfrm>
          <a:off x="0" y="0"/>
          <a:ext cx="871321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Предлагане на смеси на </a:t>
          </a:r>
          <a:r>
            <a:rPr lang="bg-BG" sz="1400" kern="1200" noProof="0" dirty="0" err="1" smtClean="0">
              <a:latin typeface="+mj-lt"/>
            </a:rPr>
            <a:t>биогорива</a:t>
          </a:r>
          <a:r>
            <a:rPr lang="bg-BG" sz="1400" kern="1200" noProof="0" dirty="0" smtClean="0">
              <a:latin typeface="+mj-lt"/>
            </a:rPr>
            <a:t> като съставна част на течните горива от нефтен произход за двигатели с вътрешно горене</a:t>
          </a:r>
          <a:endParaRPr lang="bg-BG" sz="1400" kern="1200" noProof="0" dirty="0">
            <a:latin typeface="+mj-lt"/>
          </a:endParaRPr>
        </a:p>
      </dsp:txBody>
      <dsp:txXfrm>
        <a:off x="41123" y="41123"/>
        <a:ext cx="8630964" cy="760154"/>
      </dsp:txXfrm>
    </dsp:sp>
    <dsp:sp modelId="{9F987010-5F42-4E66-A338-C35B0D996DA2}">
      <dsp:nvSpPr>
        <dsp:cNvPr id="0" name=""/>
        <dsp:cNvSpPr/>
      </dsp:nvSpPr>
      <dsp:spPr>
        <a:xfrm>
          <a:off x="0" y="940643"/>
          <a:ext cx="871321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Осигуряване ефективна работа на двигателите при спазване на техническите и качествените норми за производство на </a:t>
          </a:r>
          <a:r>
            <a:rPr lang="bg-BG" sz="1400" kern="1200" noProof="0" dirty="0" err="1" smtClean="0">
              <a:latin typeface="+mj-lt"/>
            </a:rPr>
            <a:t>биогорива</a:t>
          </a:r>
          <a:r>
            <a:rPr lang="bg-BG" sz="1400" kern="1200" noProof="0" dirty="0" smtClean="0">
              <a:latin typeface="+mj-lt"/>
            </a:rPr>
            <a:t> </a:t>
          </a:r>
          <a:endParaRPr lang="bg-BG" sz="1400" kern="1200" noProof="0" dirty="0">
            <a:latin typeface="+mj-lt"/>
          </a:endParaRPr>
        </a:p>
      </dsp:txBody>
      <dsp:txXfrm>
        <a:off x="41123" y="981766"/>
        <a:ext cx="8630964" cy="760154"/>
      </dsp:txXfrm>
    </dsp:sp>
    <dsp:sp modelId="{53D1C215-C54E-4F6D-A2E8-84FC8EB7D679}">
      <dsp:nvSpPr>
        <dsp:cNvPr id="0" name=""/>
        <dsp:cNvSpPr/>
      </dsp:nvSpPr>
      <dsp:spPr>
        <a:xfrm>
          <a:off x="0" y="1832421"/>
          <a:ext cx="8713210" cy="5062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Устойчиво развитие на земеделието и горското стопанство</a:t>
          </a:r>
          <a:endParaRPr lang="bg-BG" sz="1400" kern="1200" noProof="0" dirty="0">
            <a:latin typeface="+mj-lt"/>
          </a:endParaRPr>
        </a:p>
      </dsp:txBody>
      <dsp:txXfrm>
        <a:off x="24713" y="1857134"/>
        <a:ext cx="8663784" cy="456822"/>
      </dsp:txXfrm>
    </dsp:sp>
    <dsp:sp modelId="{4FD072B4-B89F-4852-9DDB-FF0FAE0F14A5}">
      <dsp:nvSpPr>
        <dsp:cNvPr id="0" name=""/>
        <dsp:cNvSpPr/>
      </dsp:nvSpPr>
      <dsp:spPr>
        <a:xfrm>
          <a:off x="0" y="2437138"/>
          <a:ext cx="871321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Развитие и въвеждане на нови технологии за оползотворяване на отпадъци, остатъци, нехранителни целулозни и </a:t>
          </a:r>
          <a:r>
            <a:rPr lang="bg-BG" sz="1400" kern="1200" noProof="0" dirty="0" err="1" smtClean="0">
              <a:latin typeface="+mj-lt"/>
            </a:rPr>
            <a:t>лигноцелулозни</a:t>
          </a:r>
          <a:r>
            <a:rPr lang="bg-BG" sz="1400" kern="1200" noProof="0" dirty="0" smtClean="0">
              <a:latin typeface="+mj-lt"/>
            </a:rPr>
            <a:t> материали за производството на </a:t>
          </a:r>
          <a:r>
            <a:rPr lang="bg-BG" sz="1400" kern="1200" noProof="0" dirty="0" err="1" smtClean="0">
              <a:latin typeface="+mj-lt"/>
            </a:rPr>
            <a:t>биогорива</a:t>
          </a:r>
          <a:endParaRPr lang="bg-BG" sz="1400" kern="1200" noProof="0" dirty="0">
            <a:latin typeface="+mj-lt"/>
          </a:endParaRPr>
        </a:p>
      </dsp:txBody>
      <dsp:txXfrm>
        <a:off x="41123" y="2478261"/>
        <a:ext cx="8630964" cy="760154"/>
      </dsp:txXfrm>
    </dsp:sp>
    <dsp:sp modelId="{A5DC1E64-CC59-4DE0-AB86-680B26480B8D}">
      <dsp:nvSpPr>
        <dsp:cNvPr id="0" name=""/>
        <dsp:cNvSpPr/>
      </dsp:nvSpPr>
      <dsp:spPr>
        <a:xfrm>
          <a:off x="0" y="3345816"/>
          <a:ext cx="8713210" cy="4673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Развитие и въвеждане на електрически автомобили в транспорта </a:t>
          </a:r>
          <a:endParaRPr lang="bg-BG" sz="1400" kern="1200" noProof="0" dirty="0">
            <a:latin typeface="+mj-lt"/>
          </a:endParaRPr>
        </a:p>
      </dsp:txBody>
      <dsp:txXfrm>
        <a:off x="22815" y="3368631"/>
        <a:ext cx="8667580" cy="421733"/>
      </dsp:txXfrm>
    </dsp:sp>
    <dsp:sp modelId="{8EBC60D2-9A31-48A2-A43E-F13DB8FB2AA9}">
      <dsp:nvSpPr>
        <dsp:cNvPr id="0" name=""/>
        <dsp:cNvSpPr/>
      </dsp:nvSpPr>
      <dsp:spPr>
        <a:xfrm>
          <a:off x="0" y="3888841"/>
          <a:ext cx="8713210" cy="842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Изграждане на станции за зареждане на електрически автомобили при строеж на нови или реконструкция на съществуващи паркинги в/извън урбанизираните територии </a:t>
          </a:r>
          <a:endParaRPr lang="bg-BG" sz="1400" kern="1200" noProof="0" dirty="0">
            <a:latin typeface="+mj-lt"/>
          </a:endParaRPr>
        </a:p>
      </dsp:txBody>
      <dsp:txXfrm>
        <a:off x="41123" y="3929964"/>
        <a:ext cx="8630964" cy="760154"/>
      </dsp:txXfrm>
    </dsp:sp>
    <dsp:sp modelId="{912F15CB-F02C-4B11-8D3A-B4DE5A6645F5}">
      <dsp:nvSpPr>
        <dsp:cNvPr id="0" name=""/>
        <dsp:cNvSpPr/>
      </dsp:nvSpPr>
      <dsp:spPr>
        <a:xfrm>
          <a:off x="0" y="4805849"/>
          <a:ext cx="8713210" cy="5156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bg-BG" sz="1400" kern="1200" noProof="0" dirty="0" smtClean="0">
              <a:latin typeface="+mj-lt"/>
            </a:rPr>
            <a:t>Финансова подкрепа за потреблението на биогорива</a:t>
          </a:r>
          <a:endParaRPr lang="bg-BG" sz="1400" kern="1200" noProof="0" dirty="0">
            <a:latin typeface="+mj-lt"/>
          </a:endParaRPr>
        </a:p>
      </dsp:txBody>
      <dsp:txXfrm>
        <a:off x="25174" y="4831023"/>
        <a:ext cx="8662862" cy="4653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D3AEE-CE01-4741-90BA-E8F2991A2486}">
      <dsp:nvSpPr>
        <dsp:cNvPr id="0" name=""/>
        <dsp:cNvSpPr/>
      </dsp:nvSpPr>
      <dsp:spPr>
        <a:xfrm>
          <a:off x="0" y="44908"/>
          <a:ext cx="8363390" cy="7473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>
              <a:latin typeface="+mj-lt"/>
            </a:rPr>
            <a:t>До 6 април 2017 г. всяка държава-членка трябва да определи национална цел за дял на енергията от ВИ от горива от ново поколение</a:t>
          </a:r>
          <a:endParaRPr lang="en-US" sz="1400" kern="1200" dirty="0">
            <a:latin typeface="+mj-lt"/>
          </a:endParaRPr>
        </a:p>
      </dsp:txBody>
      <dsp:txXfrm>
        <a:off x="36482" y="81390"/>
        <a:ext cx="8290426" cy="674366"/>
      </dsp:txXfrm>
    </dsp:sp>
    <dsp:sp modelId="{F6268180-3E70-42C2-B65D-24523AD348F1}">
      <dsp:nvSpPr>
        <dsp:cNvPr id="0" name=""/>
        <dsp:cNvSpPr/>
      </dsp:nvSpPr>
      <dsp:spPr>
        <a:xfrm>
          <a:off x="0" y="958053"/>
          <a:ext cx="8363390" cy="10040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Референтна стойност – 0.5 % дял на енергията от ВИ във всички видове транспорт през 2020 г., която да бъде постигната от </a:t>
          </a:r>
          <a:r>
            <a:rPr lang="bg-BG" sz="1400" kern="1200" dirty="0" err="1" smtClean="0"/>
            <a:t>биогорива</a:t>
          </a:r>
          <a:r>
            <a:rPr lang="bg-BG" sz="1400" kern="1200" dirty="0" smtClean="0"/>
            <a:t>, произведени от суровини и др. горива - Приложение IX, част А от Директива 2015/1513 </a:t>
          </a:r>
          <a:endParaRPr lang="en-US" sz="1400" kern="1200" dirty="0"/>
        </a:p>
      </dsp:txBody>
      <dsp:txXfrm>
        <a:off x="49014" y="1007067"/>
        <a:ext cx="8265362" cy="906030"/>
      </dsp:txXfrm>
    </dsp:sp>
    <dsp:sp modelId="{0E8F4FE9-26B6-4B64-B960-C0F3583889C0}">
      <dsp:nvSpPr>
        <dsp:cNvPr id="0" name=""/>
        <dsp:cNvSpPr/>
      </dsp:nvSpPr>
      <dsp:spPr>
        <a:xfrm>
          <a:off x="0" y="2067066"/>
          <a:ext cx="8363390" cy="142281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Приложение IX, част А - слама, животинска тор, утайки от пречистване на отпадъчни води, гроздови джибри и винена утайка, фракции на биомасата в смесени битови отпадъци, фракции на биомасата в отпадъци и остатъчни продукти от горското стопанство и свързаните с него промишлени отрасли, от домакински отпадъци, фракции на биомасата в промишлени отпадъци и др. </a:t>
          </a:r>
        </a:p>
      </dsp:txBody>
      <dsp:txXfrm>
        <a:off x="69456" y="2136522"/>
        <a:ext cx="8224478" cy="1283899"/>
      </dsp:txXfrm>
    </dsp:sp>
    <dsp:sp modelId="{63F39F80-01BB-47DF-BF02-6F2512C36E5F}">
      <dsp:nvSpPr>
        <dsp:cNvPr id="0" name=""/>
        <dsp:cNvSpPr/>
      </dsp:nvSpPr>
      <dsp:spPr>
        <a:xfrm>
          <a:off x="0" y="3606051"/>
          <a:ext cx="8363390" cy="8010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kern="1200" dirty="0" smtClean="0"/>
            <a:t>Срок за транспониране на Директива 2015/1513 – 10 септември 2017 г.</a:t>
          </a:r>
          <a:endParaRPr lang="en-US" sz="1400" kern="1200" dirty="0"/>
        </a:p>
      </dsp:txBody>
      <dsp:txXfrm>
        <a:off x="39103" y="3645154"/>
        <a:ext cx="8285184" cy="722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430BA0-F688-476E-8364-1EB8767490D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74281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noProof="0" smtClean="0"/>
              <a:t>Click to edit Master text styles</a:t>
            </a:r>
          </a:p>
          <a:p>
            <a:pPr lvl="1"/>
            <a:r>
              <a:rPr lang="en-US" altLang="bg-BG" noProof="0" smtClean="0"/>
              <a:t>Second level</a:t>
            </a:r>
          </a:p>
          <a:p>
            <a:pPr lvl="2"/>
            <a:r>
              <a:rPr lang="en-US" altLang="bg-BG" noProof="0" smtClean="0"/>
              <a:t>Third level</a:t>
            </a:r>
          </a:p>
          <a:p>
            <a:pPr lvl="3"/>
            <a:r>
              <a:rPr lang="en-US" altLang="bg-BG" noProof="0" smtClean="0"/>
              <a:t>Fourth level</a:t>
            </a:r>
          </a:p>
          <a:p>
            <a:pPr lvl="4"/>
            <a:r>
              <a:rPr lang="en-US" altLang="bg-BG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bg-BG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9311778-2FDD-436E-AC0A-DB7E8691E592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02652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Untitled-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296863"/>
            <a:ext cx="1944687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"/>
          <p:cNvSpPr>
            <a:spLocks noChangeArrowheads="1"/>
          </p:cNvSpPr>
          <p:nvPr userDrawn="1"/>
        </p:nvSpPr>
        <p:spPr bwMode="auto">
          <a:xfrm>
            <a:off x="2116918" y="2060575"/>
            <a:ext cx="4894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bg-BG" altLang="bg-BG" sz="1800" b="1" dirty="0">
                <a:solidFill>
                  <a:schemeClr val="bg2"/>
                </a:solidFill>
              </a:rPr>
              <a:t>МИНИСТЕРСТВО НА </a:t>
            </a:r>
            <a:r>
              <a:rPr lang="bg-BG" altLang="bg-BG" sz="1800" b="1" dirty="0" smtClean="0">
                <a:solidFill>
                  <a:schemeClr val="bg2"/>
                </a:solidFill>
              </a:rPr>
              <a:t>ЕНЕРГЕТИКАТА</a:t>
            </a:r>
            <a:endParaRPr lang="en-US" altLang="bg-BG" sz="1800" b="1" dirty="0">
              <a:solidFill>
                <a:schemeClr val="bg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bg-BG" altLang="bg-BG" dirty="0" smtClean="0"/>
              <a:t>              </a:t>
            </a:r>
            <a:r>
              <a:rPr lang="en-US" altLang="bg-BG" dirty="0" err="1" smtClean="0">
                <a:latin typeface="Arial" charset="0"/>
              </a:rPr>
              <a:t>Министерство</a:t>
            </a:r>
            <a:r>
              <a:rPr lang="en-US" altLang="bg-BG" dirty="0" smtClean="0">
                <a:latin typeface="Arial" charset="0"/>
              </a:rPr>
              <a:t> </a:t>
            </a:r>
            <a:r>
              <a:rPr lang="en-US" altLang="bg-BG" dirty="0" err="1" smtClean="0">
                <a:latin typeface="Arial" charset="0"/>
              </a:rPr>
              <a:t>на</a:t>
            </a:r>
            <a:r>
              <a:rPr lang="en-US" altLang="bg-BG" dirty="0" smtClean="0">
                <a:latin typeface="Arial" charset="0"/>
              </a:rPr>
              <a:t> </a:t>
            </a:r>
            <a:r>
              <a:rPr lang="en-US" altLang="bg-BG" dirty="0" err="1" smtClean="0">
                <a:latin typeface="Arial" charset="0"/>
              </a:rPr>
              <a:t>енергетиката</a:t>
            </a:r>
            <a:endParaRPr lang="en-US" altLang="bg-BG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14DDE-3220-4E4E-ADB1-50BE9C858DD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83608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B5076-6E34-4EC5-8E3B-6A1E0897693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57395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 err="1">
                <a:latin typeface="Arial" charset="0"/>
              </a:rPr>
              <a:t>Министерство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на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икономиката</a:t>
            </a:r>
            <a:r>
              <a:rPr lang="en-US" altLang="bg-BG">
                <a:latin typeface="Arial" charset="0"/>
              </a:rPr>
              <a:t> и  </a:t>
            </a:r>
            <a:r>
              <a:rPr lang="en-US" altLang="bg-BG" err="1">
                <a:latin typeface="Arial" charset="0"/>
              </a:rPr>
              <a:t>енергетиката</a:t>
            </a:r>
            <a:endParaRPr lang="en-US" altLang="bg-BG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42C6E-C8CA-40CC-86F7-6758AB726C70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229568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Министерство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на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икономиката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и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енергетиката</a:t>
            </a: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2275D-2853-44D2-98D7-BB681F33B25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51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Министерство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на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икономиката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и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енергетиката</a:t>
            </a: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5E980-9C82-4557-B57B-FD77972212B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7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Министерство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на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икономиката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и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енергетиката</a:t>
            </a: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DF909-4E1E-4419-BDA8-E713148AE91E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974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07AE2-5A97-4B39-8653-F541A77E31B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68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2732-DA7D-4B77-AEB1-7FA59480E6B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485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Министерство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на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икономиката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и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енергетиката</a:t>
            </a: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91628-A6CF-4A53-A8AD-6041D2077BD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82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Министерство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на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икономиката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и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енергетиката</a:t>
            </a: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0D92-381D-4823-A51A-657B1433444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23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DA719-E9E4-4AC2-B079-E593EAE17DC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69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  <a:lvl2pPr>
              <a:defRPr>
                <a:solidFill>
                  <a:srgbClr val="003366"/>
                </a:solidFill>
              </a:defRPr>
            </a:lvl2pPr>
            <a:lvl3pPr>
              <a:defRPr>
                <a:solidFill>
                  <a:srgbClr val="003366"/>
                </a:solidFill>
              </a:defRPr>
            </a:lvl3pPr>
            <a:lvl4pPr>
              <a:defRPr>
                <a:solidFill>
                  <a:srgbClr val="003366"/>
                </a:solidFill>
              </a:defRPr>
            </a:lvl4pPr>
            <a:lvl5pPr>
              <a:defRPr>
                <a:solidFill>
                  <a:srgbClr val="00336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bg-BG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 dirty="0" smtClean="0"/>
              <a:t>              </a:t>
            </a:r>
            <a:r>
              <a:rPr lang="en-US" altLang="bg-BG" dirty="0" err="1" smtClean="0">
                <a:solidFill>
                  <a:schemeClr val="tx1"/>
                </a:solidFill>
                <a:latin typeface="Arial" charset="0"/>
              </a:rPr>
              <a:t>Министерство</a:t>
            </a:r>
            <a:r>
              <a:rPr lang="en-US" altLang="bg-BG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Arial" charset="0"/>
              </a:rPr>
              <a:t>на</a:t>
            </a:r>
            <a:r>
              <a:rPr lang="en-US" altLang="bg-BG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Arial" charset="0"/>
              </a:rPr>
              <a:t>енергетиката</a:t>
            </a:r>
            <a:endParaRPr lang="en-US" altLang="bg-BG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5F03A-137B-4024-8C76-E70D6582BA9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410774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0520-20FF-4639-BA06-908C041F216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063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6491-498A-4ADF-97CF-9D1D2B86F5E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948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AB465-C75C-47F9-8D58-501AA32F9BF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 dirty="0"/>
              <a:t>              </a:t>
            </a:r>
            <a:r>
              <a:rPr lang="en-US" altLang="bg-BG" dirty="0" err="1">
                <a:latin typeface="Arial" charset="0"/>
              </a:rPr>
              <a:t>Министерство</a:t>
            </a:r>
            <a:r>
              <a:rPr lang="en-US" altLang="bg-BG" dirty="0">
                <a:latin typeface="Arial" charset="0"/>
              </a:rPr>
              <a:t> </a:t>
            </a:r>
            <a:r>
              <a:rPr lang="en-US" altLang="bg-BG" dirty="0" err="1">
                <a:latin typeface="Arial" charset="0"/>
              </a:rPr>
              <a:t>на</a:t>
            </a:r>
            <a:r>
              <a:rPr lang="en-US" altLang="bg-BG" dirty="0">
                <a:latin typeface="Arial" charset="0"/>
              </a:rPr>
              <a:t> </a:t>
            </a:r>
            <a:r>
              <a:rPr lang="en-US" altLang="bg-BG" dirty="0" err="1" smtClean="0">
                <a:latin typeface="Arial" charset="0"/>
              </a:rPr>
              <a:t>енергетиката</a:t>
            </a:r>
            <a:endParaRPr lang="en-US" altLang="bg-BG" dirty="0"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DB8A7-D562-4671-A3AE-366D67A23A85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5753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 dirty="0"/>
              <a:t>              </a:t>
            </a:r>
            <a:r>
              <a:rPr lang="en-US" altLang="bg-BG" dirty="0" err="1">
                <a:latin typeface="Arial" charset="0"/>
              </a:rPr>
              <a:t>Министерство</a:t>
            </a:r>
            <a:r>
              <a:rPr lang="en-US" altLang="bg-BG" dirty="0">
                <a:latin typeface="Arial" charset="0"/>
              </a:rPr>
              <a:t> </a:t>
            </a:r>
            <a:r>
              <a:rPr lang="en-US" altLang="bg-BG" dirty="0" err="1">
                <a:latin typeface="Arial" charset="0"/>
              </a:rPr>
              <a:t>на</a:t>
            </a:r>
            <a:r>
              <a:rPr lang="en-US" altLang="bg-BG" dirty="0">
                <a:latin typeface="Arial" charset="0"/>
              </a:rPr>
              <a:t> </a:t>
            </a:r>
            <a:r>
              <a:rPr lang="en-US" altLang="bg-BG" dirty="0" err="1" smtClean="0">
                <a:latin typeface="Arial" charset="0"/>
              </a:rPr>
              <a:t>енергетиката</a:t>
            </a:r>
            <a:endParaRPr lang="en-US" altLang="bg-BG" dirty="0">
              <a:latin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A2791-87C0-4347-94BF-28646B481AB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39276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>
                <a:latin typeface="Arial" charset="0"/>
              </a:rPr>
              <a:t>Министерство на икономиката, енергетиката и туризма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06DF2-BDC3-4AA9-9516-1879EBE3B918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22344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 err="1">
                <a:latin typeface="Arial" charset="0"/>
              </a:rPr>
              <a:t>Министерство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на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икономиката</a:t>
            </a:r>
            <a:r>
              <a:rPr lang="en-US" altLang="bg-BG">
                <a:latin typeface="Arial" charset="0"/>
              </a:rPr>
              <a:t> и </a:t>
            </a:r>
            <a:r>
              <a:rPr lang="en-US" altLang="bg-BG" err="1">
                <a:latin typeface="Arial" charset="0"/>
              </a:rPr>
              <a:t>енергетиката</a:t>
            </a:r>
            <a:endParaRPr lang="en-US" altLang="bg-BG"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1C1FE-9361-419D-A6C3-E3577A2D8CA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25963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 dirty="0"/>
              <a:t>              </a:t>
            </a:r>
            <a:r>
              <a:rPr lang="en-US" altLang="bg-BG" dirty="0" err="1">
                <a:latin typeface="Arial" charset="0"/>
              </a:rPr>
              <a:t>Министерство</a:t>
            </a:r>
            <a:r>
              <a:rPr lang="en-US" altLang="bg-BG" dirty="0">
                <a:latin typeface="Arial" charset="0"/>
              </a:rPr>
              <a:t> </a:t>
            </a:r>
            <a:r>
              <a:rPr lang="en-US" altLang="bg-BG" dirty="0" err="1">
                <a:latin typeface="Arial" charset="0"/>
              </a:rPr>
              <a:t>на</a:t>
            </a:r>
            <a:r>
              <a:rPr lang="en-US" altLang="bg-BG" dirty="0">
                <a:latin typeface="Arial" charset="0"/>
              </a:rPr>
              <a:t> </a:t>
            </a:r>
            <a:r>
              <a:rPr lang="en-US" altLang="bg-BG" dirty="0" err="1" smtClean="0">
                <a:latin typeface="Arial" charset="0"/>
              </a:rPr>
              <a:t>енергетиката</a:t>
            </a:r>
            <a:endParaRPr lang="en-US" altLang="bg-BG" dirty="0">
              <a:latin typeface="Arial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34D61-7290-4239-BBEA-86F995A560DB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39293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 err="1">
                <a:latin typeface="Arial" charset="0"/>
              </a:rPr>
              <a:t>Министерство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на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икономиката</a:t>
            </a:r>
            <a:r>
              <a:rPr lang="en-US" altLang="bg-BG">
                <a:latin typeface="Arial" charset="0"/>
              </a:rPr>
              <a:t> и  </a:t>
            </a:r>
            <a:r>
              <a:rPr lang="en-US" altLang="bg-BG" err="1">
                <a:latin typeface="Arial" charset="0"/>
              </a:rPr>
              <a:t>енергетиката</a:t>
            </a:r>
            <a:endParaRPr lang="en-US" altLang="bg-BG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4304-F406-4EF1-8002-38D3EB99E66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9466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 err="1">
                <a:latin typeface="Arial" charset="0"/>
              </a:rPr>
              <a:t>Министерство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на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икономиката</a:t>
            </a:r>
            <a:r>
              <a:rPr lang="en-US" altLang="bg-BG">
                <a:latin typeface="Arial" charset="0"/>
              </a:rPr>
              <a:t> и </a:t>
            </a:r>
            <a:r>
              <a:rPr lang="en-US" altLang="bg-BG" err="1">
                <a:latin typeface="Arial" charset="0"/>
              </a:rPr>
              <a:t>енергетиката</a:t>
            </a:r>
            <a:endParaRPr lang="en-US" altLang="bg-BG">
              <a:latin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19228-CB21-433A-AB66-65E6F614690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74646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24625"/>
            <a:ext cx="9144000" cy="347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bg-BG" altLang="bg-BG"/>
              <a:t>              </a:t>
            </a:r>
            <a:r>
              <a:rPr lang="en-US" altLang="bg-BG" err="1">
                <a:latin typeface="Arial" charset="0"/>
              </a:rPr>
              <a:t>Министерство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на</a:t>
            </a:r>
            <a:r>
              <a:rPr lang="en-US" altLang="bg-BG">
                <a:latin typeface="Arial" charset="0"/>
              </a:rPr>
              <a:t> </a:t>
            </a:r>
            <a:r>
              <a:rPr lang="en-US" altLang="bg-BG" err="1">
                <a:latin typeface="Arial" charset="0"/>
              </a:rPr>
              <a:t>икономиката</a:t>
            </a:r>
            <a:r>
              <a:rPr lang="en-US" altLang="bg-BG">
                <a:latin typeface="Arial" charset="0"/>
              </a:rPr>
              <a:t> и </a:t>
            </a:r>
            <a:r>
              <a:rPr lang="en-US" altLang="bg-BG" err="1">
                <a:latin typeface="Arial" charset="0"/>
              </a:rPr>
              <a:t>енергетиката</a:t>
            </a:r>
            <a:endParaRPr lang="en-US" altLang="bg-BG"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1950" y="6524625"/>
            <a:ext cx="1171575" cy="347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CAFE36DA-3B83-49A8-B63B-65D8D5ADEA1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66" r:id="rId3"/>
    <p:sldLayoutId id="2147483767" r:id="rId4"/>
    <p:sldLayoutId id="2147483778" r:id="rId5"/>
    <p:sldLayoutId id="2147483768" r:id="rId6"/>
    <p:sldLayoutId id="2147483769" r:id="rId7"/>
    <p:sldLayoutId id="2147483779" r:id="rId8"/>
    <p:sldLayoutId id="2147483770" r:id="rId9"/>
    <p:sldLayoutId id="2147483780" r:id="rId10"/>
    <p:sldLayoutId id="214748378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24625"/>
            <a:ext cx="9144000" cy="347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bg-BG">
                <a:solidFill>
                  <a:prstClr val="white"/>
                </a:solidFill>
              </a:rPr>
              <a:t>             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Министерство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на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икономиката</a:t>
            </a:r>
            <a:r>
              <a:rPr lang="en-US">
                <a:solidFill>
                  <a:prstClr val="white"/>
                </a:solidFill>
                <a:latin typeface="Arial" charset="0"/>
              </a:rPr>
              <a:t> и </a:t>
            </a:r>
            <a:r>
              <a:rPr lang="en-US" err="1">
                <a:solidFill>
                  <a:prstClr val="white"/>
                </a:solidFill>
                <a:latin typeface="Arial" charset="0"/>
              </a:rPr>
              <a:t>енергетиката</a:t>
            </a: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1950" y="6524625"/>
            <a:ext cx="1171575" cy="347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4CF86CD0-9D48-4118-8F4C-213891922DC4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94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359569" y="2928934"/>
            <a:ext cx="8424862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ts val="1200"/>
              </a:spcBef>
            </a:pPr>
            <a:r>
              <a:rPr lang="bg-BG" altLang="bg-BG" sz="2400" b="1" dirty="0" smtClean="0">
                <a:solidFill>
                  <a:srgbClr val="336699"/>
                </a:solidFill>
              </a:rPr>
              <a:t>ПРИОРИТЕТИ ПРИ ЕНЕРГИЙНОТО ОПОЛЗОТВОРЯВАНЕ НА БИОМАСАТА В БЪЛГАРИЯ </a:t>
            </a:r>
            <a:endParaRPr lang="bg-BG" altLang="bg-BG" sz="2400" b="1" dirty="0">
              <a:solidFill>
                <a:srgbClr val="336699"/>
              </a:solidFill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34925" y="5735638"/>
            <a:ext cx="81502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bg-BG" altLang="bg-BG" sz="1200" b="1" dirty="0">
                <a:solidFill>
                  <a:schemeClr val="bg2"/>
                </a:solidFill>
                <a:latin typeface="+mj-lt"/>
                <a:cs typeface="Arial" charset="0"/>
              </a:rPr>
              <a:t>Александрина Димитрова</a:t>
            </a:r>
          </a:p>
          <a:p>
            <a:pPr>
              <a:spcBef>
                <a:spcPts val="600"/>
              </a:spcBef>
              <a:defRPr/>
            </a:pPr>
            <a:r>
              <a:rPr lang="bg-BG" altLang="bg-BG" sz="1200" dirty="0">
                <a:solidFill>
                  <a:schemeClr val="bg2"/>
                </a:solidFill>
                <a:latin typeface="+mj-lt"/>
                <a:cs typeface="Arial" charset="0"/>
              </a:rPr>
              <a:t>Началник на отдел „Енергийна ефективност и</a:t>
            </a:r>
            <a:r>
              <a:rPr lang="en-US" altLang="bg-BG" sz="1200" dirty="0">
                <a:solidFill>
                  <a:schemeClr val="bg2"/>
                </a:solidFill>
                <a:latin typeface="+mj-lt"/>
                <a:cs typeface="Arial" charset="0"/>
              </a:rPr>
              <a:t> </a:t>
            </a:r>
            <a:r>
              <a:rPr lang="bg-BG" altLang="bg-BG" sz="1200" dirty="0">
                <a:solidFill>
                  <a:schemeClr val="bg2"/>
                </a:solidFill>
                <a:latin typeface="+mj-lt"/>
                <a:cs typeface="Arial" charset="0"/>
              </a:rPr>
              <a:t>възобновяеми енергийни източници“</a:t>
            </a:r>
          </a:p>
          <a:p>
            <a:pPr>
              <a:spcBef>
                <a:spcPts val="600"/>
              </a:spcBef>
              <a:defRPr/>
            </a:pPr>
            <a:r>
              <a:rPr lang="bg-BG" altLang="bg-BG" sz="1200" dirty="0">
                <a:solidFill>
                  <a:schemeClr val="bg2"/>
                </a:solidFill>
                <a:latin typeface="+mj-lt"/>
                <a:cs typeface="Arial" charset="0"/>
              </a:rPr>
              <a:t>Дирекция „Енергийни стратегии и политики за устойчиво енергийно развитие“</a:t>
            </a:r>
          </a:p>
          <a:p>
            <a:pPr>
              <a:spcBef>
                <a:spcPts val="600"/>
              </a:spcBef>
              <a:defRPr/>
            </a:pPr>
            <a:r>
              <a:rPr lang="bg-BG" altLang="bg-BG" sz="1200" dirty="0">
                <a:solidFill>
                  <a:schemeClr val="bg2"/>
                </a:solidFill>
                <a:latin typeface="+mj-lt"/>
                <a:cs typeface="Arial" charset="0"/>
              </a:rPr>
              <a:t>Министерство на </a:t>
            </a:r>
            <a:r>
              <a:rPr lang="bg-BG" altLang="bg-BG" sz="1200" dirty="0" smtClean="0">
                <a:solidFill>
                  <a:schemeClr val="bg2"/>
                </a:solidFill>
                <a:latin typeface="+mj-lt"/>
                <a:cs typeface="Arial" charset="0"/>
              </a:rPr>
              <a:t>енергетиката</a:t>
            </a:r>
            <a:endParaRPr lang="bg-BG" altLang="bg-BG" sz="1200" dirty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385923"/>
              </p:ext>
            </p:extLst>
          </p:nvPr>
        </p:nvGraphicFramePr>
        <p:xfrm>
          <a:off x="251400" y="1131888"/>
          <a:ext cx="8713210" cy="532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Министерство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на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енергетиката</a:t>
            </a:r>
            <a:endParaRPr lang="en-US" altLang="bg-BG" sz="14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27088" y="115888"/>
            <a:ext cx="828198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b="1" dirty="0">
                <a:solidFill>
                  <a:srgbClr val="336699"/>
                </a:solidFill>
              </a:rPr>
              <a:t>Закон за енергията от възобновяеми източници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altLang="bg-BG" sz="1600" b="1" dirty="0">
                <a:solidFill>
                  <a:srgbClr val="336699"/>
                </a:solidFill>
              </a:rPr>
              <a:t>Насърчаване </a:t>
            </a:r>
            <a:r>
              <a:rPr lang="bg-BG" altLang="bg-BG" sz="1600" b="1" dirty="0" smtClean="0">
                <a:solidFill>
                  <a:srgbClr val="336699"/>
                </a:solidFill>
              </a:rPr>
              <a:t>на производството на газ от </a:t>
            </a:r>
            <a:r>
              <a:rPr lang="bg-BG" altLang="bg-BG" sz="1600" b="1" dirty="0">
                <a:solidFill>
                  <a:srgbClr val="336699"/>
                </a:solidFill>
              </a:rPr>
              <a:t>ВИ </a:t>
            </a:r>
          </a:p>
        </p:txBody>
      </p:sp>
    </p:spTree>
    <p:extLst>
      <p:ext uri="{BB962C8B-B14F-4D97-AF65-F5344CB8AC3E}">
        <p14:creationId xmlns:p14="http://schemas.microsoft.com/office/powerpoint/2010/main" val="20753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977309"/>
              </p:ext>
            </p:extLst>
          </p:nvPr>
        </p:nvGraphicFramePr>
        <p:xfrm>
          <a:off x="251400" y="1142984"/>
          <a:ext cx="8713210" cy="532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Министерство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на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енергетиката</a:t>
            </a:r>
            <a:endParaRPr lang="en-US" altLang="bg-BG" sz="14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827088" y="115888"/>
            <a:ext cx="82819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b="1" dirty="0">
                <a:solidFill>
                  <a:srgbClr val="336699"/>
                </a:solidFill>
              </a:rPr>
              <a:t>Закон за енергията от възобновяеми източници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altLang="bg-BG" sz="1600" b="1" dirty="0">
                <a:solidFill>
                  <a:srgbClr val="336699"/>
                </a:solidFill>
              </a:rPr>
              <a:t>Насърчаване производството и потреблението на </a:t>
            </a:r>
            <a:r>
              <a:rPr lang="bg-BG" altLang="bg-BG" sz="1600" b="1" dirty="0" err="1">
                <a:solidFill>
                  <a:srgbClr val="336699"/>
                </a:solidFill>
              </a:rPr>
              <a:t>биогорива</a:t>
            </a:r>
            <a:r>
              <a:rPr lang="bg-BG" altLang="bg-BG" sz="1600" b="1" dirty="0">
                <a:solidFill>
                  <a:srgbClr val="336699"/>
                </a:solidFill>
              </a:rPr>
              <a:t> и енергия от ВИ в транспорта</a:t>
            </a:r>
          </a:p>
        </p:txBody>
      </p:sp>
    </p:spTree>
    <p:extLst>
      <p:ext uri="{BB962C8B-B14F-4D97-AF65-F5344CB8AC3E}">
        <p14:creationId xmlns:p14="http://schemas.microsoft.com/office/powerpoint/2010/main" val="650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latin typeface="+mn-lt"/>
              </a:rPr>
              <a:t>Министерство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на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енергетиката</a:t>
            </a:r>
            <a:endParaRPr lang="en-US" altLang="bg-BG" sz="1400" dirty="0" smtClean="0">
              <a:latin typeface="+mn-lt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27088" y="115888"/>
            <a:ext cx="828198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b="1">
                <a:solidFill>
                  <a:srgbClr val="336699"/>
                </a:solidFill>
              </a:rPr>
              <a:t>ПОТРЕБЛЕНИЕ НА ЕНЕРГИЯ ОТ ВИ В СЕКТОР ТРАНСПОРТ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370" y="1052670"/>
            <a:ext cx="7245786" cy="500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7095" y="6207199"/>
            <a:ext cx="30989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</a:t>
            </a:r>
            <a:r>
              <a:rPr lang="en-US" sz="1000" kern="0" dirty="0" smtClean="0">
                <a:solidFill>
                  <a:sysClr val="windowText" lastClr="000000"/>
                </a:solidFill>
              </a:rPr>
              <a:t>SHARES 2014 Results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 и </a:t>
            </a:r>
            <a:r>
              <a:rPr lang="bg-BG" sz="1000" kern="0" dirty="0" err="1" smtClean="0">
                <a:solidFill>
                  <a:sysClr val="windowText" lastClr="000000"/>
                </a:solidFill>
              </a:rPr>
              <a:t>НПДЕВИ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 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692"/>
            <a:ext cx="8229600" cy="70788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000" kern="1200" dirty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Брутно вътрешно потребление </a:t>
            </a:r>
            <a:r>
              <a:rPr lang="ru-RU" sz="2000" kern="1200" dirty="0" smtClean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на горива и енергия в България, </a:t>
            </a:r>
            <a:r>
              <a:rPr lang="bg-BG" sz="2000" kern="1200" dirty="0" smtClean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2007-2014 г.</a:t>
            </a:r>
            <a:endParaRPr lang="bg-BG" sz="2000" kern="1200" dirty="0">
              <a:solidFill>
                <a:srgbClr val="336699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err="1" smtClean="0">
                <a:solidFill>
                  <a:schemeClr val="tx1"/>
                </a:solidFill>
                <a:latin typeface="+mj-lt"/>
              </a:rPr>
              <a:t>Министерство</a:t>
            </a:r>
            <a:r>
              <a:rPr lang="en-US" altLang="bg-BG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+mj-lt"/>
              </a:rPr>
              <a:t>на</a:t>
            </a:r>
            <a:r>
              <a:rPr lang="en-US" altLang="bg-BG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+mj-lt"/>
              </a:rPr>
              <a:t>енергетиката</a:t>
            </a:r>
            <a:endParaRPr lang="en-US" altLang="bg-B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410" y="6003791"/>
            <a:ext cx="1798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 smtClean="0"/>
              <a:t>Източник: НСИ</a:t>
            </a:r>
            <a:endParaRPr lang="bg-BG" sz="1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21" y="1718841"/>
            <a:ext cx="7771957" cy="4159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810182" y="6207199"/>
            <a:ext cx="3788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</a:t>
            </a:r>
            <a:r>
              <a:rPr lang="bg-BG" sz="1000" kern="0" noProof="0" dirty="0" smtClean="0">
                <a:solidFill>
                  <a:sysClr val="windowText" lastClr="000000"/>
                </a:solidFill>
              </a:rPr>
              <a:t>Национален статистически институт (НСИ)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871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692"/>
            <a:ext cx="8229600" cy="70788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000" kern="1200" dirty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Брутно вътрешно потребление на </a:t>
            </a:r>
            <a:r>
              <a:rPr lang="ru-RU" sz="2000" kern="1200" dirty="0" smtClean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биомаса</a:t>
            </a:r>
            <a:r>
              <a:rPr lang="bg-BG" sz="2000" kern="1200" dirty="0" smtClean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 през </a:t>
            </a:r>
            <a:br>
              <a:rPr lang="bg-BG" sz="2000" kern="1200" dirty="0" smtClean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</a:br>
            <a:r>
              <a:rPr lang="bg-BG" sz="2000" kern="1200" dirty="0" smtClean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2014 г., по видове</a:t>
            </a:r>
            <a:endParaRPr lang="bg-BG" sz="2000" kern="1200" dirty="0">
              <a:solidFill>
                <a:srgbClr val="336699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bg-BG" dirty="0" err="1" smtClean="0">
                <a:latin typeface="+mj-lt"/>
              </a:rPr>
              <a:t>Министерство</a:t>
            </a:r>
            <a:r>
              <a:rPr lang="en-US" altLang="bg-BG" dirty="0" smtClean="0">
                <a:latin typeface="+mj-lt"/>
              </a:rPr>
              <a:t> </a:t>
            </a:r>
            <a:r>
              <a:rPr lang="en-US" altLang="bg-BG" dirty="0" err="1" smtClean="0">
                <a:latin typeface="+mj-lt"/>
              </a:rPr>
              <a:t>на</a:t>
            </a:r>
            <a:r>
              <a:rPr lang="en-US" altLang="bg-BG" dirty="0" smtClean="0">
                <a:latin typeface="+mj-lt"/>
              </a:rPr>
              <a:t> </a:t>
            </a:r>
            <a:r>
              <a:rPr lang="en-US" altLang="bg-BG" dirty="0" err="1" smtClean="0">
                <a:latin typeface="+mj-lt"/>
              </a:rPr>
              <a:t>енергетиката</a:t>
            </a:r>
            <a:endParaRPr lang="en-US" altLang="bg-BG" dirty="0">
              <a:latin typeface="+mj-lt"/>
            </a:endParaRP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26" y="1556740"/>
            <a:ext cx="8395443" cy="421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440" y="6207199"/>
            <a:ext cx="119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</a:t>
            </a:r>
            <a:r>
              <a:rPr lang="bg-BG" sz="1000" kern="0" noProof="0" dirty="0" smtClean="0">
                <a:solidFill>
                  <a:sysClr val="windowText" lastClr="000000"/>
                </a:solidFill>
              </a:rPr>
              <a:t>НСИ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871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/>
          <a:lstStyle/>
          <a:p>
            <a:r>
              <a:rPr lang="bg-BG" sz="1800" dirty="0" smtClean="0"/>
              <a:t>Директива 2015/1513 на Европейския парламент и на Съвета от 9 септември 2015 г. за изменение на Директива 98/70/ЕО относно качеството на бензиновите и дизеловите горива и за изменение на Директива 2009/28/ЕО за насърчаване използването на енергия от възобновяеми източници </a:t>
            </a:r>
            <a:endParaRPr lang="bg-BG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909613"/>
              </p:ext>
            </p:extLst>
          </p:nvPr>
        </p:nvGraphicFramePr>
        <p:xfrm>
          <a:off x="457200" y="2060810"/>
          <a:ext cx="8363390" cy="4536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B5E980-9C82-4557-B57B-FD77972212BF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24625"/>
            <a:ext cx="9144000" cy="347663"/>
          </a:xfrm>
        </p:spPr>
        <p:txBody>
          <a:bodyPr/>
          <a:lstStyle/>
          <a:p>
            <a:pPr>
              <a:defRPr/>
            </a:pPr>
            <a:r>
              <a:rPr lang="en-US" altLang="bg-BG" dirty="0" err="1" smtClean="0">
                <a:latin typeface="+mj-lt"/>
              </a:rPr>
              <a:t>Министерство</a:t>
            </a:r>
            <a:r>
              <a:rPr lang="en-US" altLang="bg-BG" dirty="0" smtClean="0">
                <a:latin typeface="+mj-lt"/>
              </a:rPr>
              <a:t> </a:t>
            </a:r>
            <a:r>
              <a:rPr lang="en-US" altLang="bg-BG" dirty="0" err="1" smtClean="0">
                <a:latin typeface="+mj-lt"/>
              </a:rPr>
              <a:t>на</a:t>
            </a:r>
            <a:r>
              <a:rPr lang="en-US" altLang="bg-BG" dirty="0" smtClean="0">
                <a:latin typeface="+mj-lt"/>
              </a:rPr>
              <a:t> </a:t>
            </a:r>
            <a:r>
              <a:rPr lang="en-US" altLang="bg-BG" dirty="0" err="1" smtClean="0">
                <a:latin typeface="+mj-lt"/>
              </a:rPr>
              <a:t>енергетиката</a:t>
            </a:r>
            <a:endParaRPr lang="en-US" altLang="bg-BG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5"/>
          <p:cNvSpPr>
            <a:spLocks noGrp="1"/>
          </p:cNvSpPr>
          <p:nvPr>
            <p:ph type="ctrTitle" idx="4294967295"/>
          </p:nvPr>
        </p:nvSpPr>
        <p:spPr>
          <a:xfrm>
            <a:off x="685800" y="3140960"/>
            <a:ext cx="7772400" cy="1296987"/>
          </a:xfrm>
        </p:spPr>
        <p:txBody>
          <a:bodyPr/>
          <a:lstStyle/>
          <a:p>
            <a:pPr eaLnBrk="1" hangingPunct="1"/>
            <a:r>
              <a:rPr lang="bg-BG" dirty="0" smtClean="0">
                <a:solidFill>
                  <a:srgbClr val="336699"/>
                </a:solidFill>
              </a:rPr>
              <a:t>Благодаря за Вашето внимание!</a:t>
            </a:r>
            <a:br>
              <a:rPr lang="bg-BG" dirty="0" smtClean="0">
                <a:solidFill>
                  <a:srgbClr val="336699"/>
                </a:solidFill>
              </a:rPr>
            </a:br>
            <a:endParaRPr lang="bg-BG" dirty="0" smtClean="0">
              <a:solidFill>
                <a:srgbClr val="336699"/>
              </a:solidFill>
            </a:endParaRPr>
          </a:p>
        </p:txBody>
      </p:sp>
      <p:sp>
        <p:nvSpPr>
          <p:cNvPr id="18437" name="Подзаголовок 7"/>
          <p:cNvSpPr>
            <a:spLocks noGrp="1"/>
          </p:cNvSpPr>
          <p:nvPr>
            <p:ph type="subTitle" idx="4294967295"/>
          </p:nvPr>
        </p:nvSpPr>
        <p:spPr>
          <a:xfrm>
            <a:off x="107950" y="4965700"/>
            <a:ext cx="7305675" cy="1847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bg-BG" altLang="bg-BG" sz="2000" dirty="0" smtClean="0">
                <a:solidFill>
                  <a:schemeClr val="bg2"/>
                </a:solidFill>
                <a:latin typeface="+mj-lt"/>
                <a:cs typeface="Arial" charset="0"/>
              </a:rPr>
              <a:t>Министерство на енергетиката</a:t>
            </a:r>
          </a:p>
          <a:p>
            <a:pPr marL="0" indent="0" algn="just">
              <a:buFontTx/>
              <a:buNone/>
              <a:defRPr/>
            </a:pPr>
            <a:endParaRPr lang="bg-BG" altLang="bg-BG" sz="2000" dirty="0" smtClean="0">
              <a:solidFill>
                <a:schemeClr val="bg2"/>
              </a:solidFill>
              <a:latin typeface="+mj-lt"/>
              <a:cs typeface="Arial" charset="0"/>
            </a:endParaRPr>
          </a:p>
          <a:p>
            <a:pPr marL="0" indent="0" algn="just">
              <a:buFontTx/>
              <a:buNone/>
              <a:defRPr/>
            </a:pPr>
            <a:r>
              <a:rPr lang="bg-BG" altLang="bg-BG" sz="2000" dirty="0" smtClean="0">
                <a:solidFill>
                  <a:schemeClr val="bg2"/>
                </a:solidFill>
                <a:latin typeface="+mj-lt"/>
                <a:cs typeface="Arial" charset="0"/>
              </a:rPr>
              <a:t>ул. „Триадица" 8</a:t>
            </a:r>
          </a:p>
          <a:p>
            <a:pPr marL="0" indent="0" algn="just">
              <a:buFontTx/>
              <a:buNone/>
              <a:defRPr/>
            </a:pPr>
            <a:r>
              <a:rPr lang="bg-BG" altLang="bg-BG" sz="2000" dirty="0" smtClean="0">
                <a:solidFill>
                  <a:schemeClr val="bg2"/>
                </a:solidFill>
                <a:latin typeface="+mj-lt"/>
                <a:cs typeface="Arial" charset="0"/>
              </a:rPr>
              <a:t>тел. +359 2 92 63 143</a:t>
            </a:r>
          </a:p>
          <a:p>
            <a:pPr marL="0" indent="0" algn="just">
              <a:buFontTx/>
              <a:buNone/>
              <a:defRPr/>
            </a:pPr>
            <a:r>
              <a:rPr lang="en-US" altLang="bg-BG" sz="2000" u="sng" dirty="0" smtClean="0">
                <a:solidFill>
                  <a:schemeClr val="bg2"/>
                </a:solidFill>
                <a:latin typeface="+mj-lt"/>
                <a:cs typeface="Arial" charset="0"/>
              </a:rPr>
              <a:t>a.dimitrova@me.government.bg </a:t>
            </a:r>
            <a:endParaRPr lang="bg-BG" altLang="bg-BG" sz="2000" u="sng" dirty="0" smtClean="0">
              <a:solidFill>
                <a:schemeClr val="bg2"/>
              </a:solidFill>
              <a:latin typeface="+mj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586049"/>
              </p:ext>
            </p:extLst>
          </p:nvPr>
        </p:nvGraphicFramePr>
        <p:xfrm>
          <a:off x="467430" y="1340710"/>
          <a:ext cx="8291380" cy="4896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Министерство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на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енергетиката</a:t>
            </a:r>
            <a:endParaRPr lang="en-US" altLang="bg-BG" sz="14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884238" y="115888"/>
            <a:ext cx="800893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bg-BG" b="1" dirty="0">
                <a:solidFill>
                  <a:srgbClr val="336699"/>
                </a:solidFill>
              </a:rPr>
              <a:t>Закон за енергията от възобновяеми източници</a:t>
            </a:r>
            <a:endParaRPr lang="bg-BG" altLang="bg-BG" b="1" dirty="0">
              <a:solidFill>
                <a:srgbClr val="3366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bg-BG" altLang="bg-BG" sz="1600" b="1" dirty="0">
                <a:solidFill>
                  <a:srgbClr val="336699"/>
                </a:solidFill>
              </a:rPr>
              <a:t>Насърчаване производството на топлинна енергия и енергия за охлаждане от ВИ</a:t>
            </a:r>
          </a:p>
        </p:txBody>
      </p:sp>
    </p:spTree>
    <p:extLst>
      <p:ext uri="{BB962C8B-B14F-4D97-AF65-F5344CB8AC3E}">
        <p14:creationId xmlns:p14="http://schemas.microsoft.com/office/powerpoint/2010/main" val="9871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Министерство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на</a:t>
            </a:r>
            <a:r>
              <a:rPr lang="en-US" altLang="bg-BG" sz="1400" dirty="0" smtClean="0">
                <a:solidFill>
                  <a:srgbClr val="FFFFFF"/>
                </a:solidFill>
                <a:latin typeface="Verdana"/>
              </a:rPr>
              <a:t> </a:t>
            </a:r>
            <a:r>
              <a:rPr lang="en-US" altLang="bg-BG" sz="1400" dirty="0" err="1" smtClean="0">
                <a:solidFill>
                  <a:srgbClr val="FFFFFF"/>
                </a:solidFill>
                <a:latin typeface="Verdana"/>
              </a:rPr>
              <a:t>енергетиката</a:t>
            </a:r>
            <a:endParaRPr lang="en-US" altLang="bg-BG" sz="14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84238" y="115888"/>
            <a:ext cx="800893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b="1">
                <a:solidFill>
                  <a:srgbClr val="336699"/>
                </a:solidFill>
              </a:rPr>
              <a:t>СЕКТОРНА ЦЕЛ ЗА ПОТРЕБЛЕНИЕ НА ТОПЛИННА ЕНЕРГИЯ И ЕНЕРГИЯ ЗА ОХЛАЖДАНЕ ОТ ВИ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4" y="1052670"/>
            <a:ext cx="7072232" cy="4855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12441" y="6053310"/>
            <a:ext cx="6720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</a:t>
            </a:r>
            <a:r>
              <a:rPr lang="en-US" sz="1000" kern="0" dirty="0" smtClean="0">
                <a:solidFill>
                  <a:sysClr val="windowText" lastClr="000000"/>
                </a:solidFill>
              </a:rPr>
              <a:t>SHARES 2014 Results</a:t>
            </a:r>
            <a:endParaRPr lang="bg-BG" sz="10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12788" algn="l"/>
              </a:tabLst>
              <a:defRPr/>
            </a:pPr>
            <a:r>
              <a:rPr lang="bg-BG" sz="1000" kern="0" dirty="0" smtClean="0">
                <a:solidFill>
                  <a:sysClr val="windowText" lastClr="000000"/>
                </a:solidFill>
              </a:rPr>
              <a:t>	Национален план за действие за енергията от възобновяеми източници (</a:t>
            </a:r>
            <a:r>
              <a:rPr lang="bg-BG" sz="1000" kern="0" dirty="0" err="1" smtClean="0">
                <a:solidFill>
                  <a:sysClr val="windowText" lastClr="000000"/>
                </a:solidFill>
              </a:rPr>
              <a:t>НПДЕВИ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) 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548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latin typeface="+mn-lt"/>
              </a:rPr>
              <a:t>Министерство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на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енергетиката</a:t>
            </a:r>
            <a:endParaRPr lang="en-US" altLang="bg-BG" sz="1400" dirty="0" smtClean="0">
              <a:latin typeface="+mn-lt"/>
            </a:endParaRPr>
          </a:p>
        </p:txBody>
      </p:sp>
      <p:sp>
        <p:nvSpPr>
          <p:cNvPr id="23556" name="Content Placeholder 6"/>
          <p:cNvSpPr>
            <a:spLocks noGrp="1"/>
          </p:cNvSpPr>
          <p:nvPr>
            <p:ph sz="half" idx="4294967295"/>
          </p:nvPr>
        </p:nvSpPr>
        <p:spPr>
          <a:xfrm>
            <a:off x="4932363" y="1773238"/>
            <a:ext cx="4105275" cy="4525962"/>
          </a:xfrm>
        </p:spPr>
        <p:txBody>
          <a:bodyPr/>
          <a:lstStyle/>
          <a:p>
            <a:pPr marL="180975" indent="-180975" eaLnBrk="1" hangingPunct="1">
              <a:lnSpc>
                <a:spcPct val="150000"/>
              </a:lnSpc>
              <a:spcBef>
                <a:spcPts val="600"/>
              </a:spcBef>
            </a:pPr>
            <a:r>
              <a:rPr lang="bg-BG" sz="1400" dirty="0" smtClean="0">
                <a:solidFill>
                  <a:schemeClr val="bg2">
                    <a:lumMod val="50000"/>
                  </a:schemeClr>
                </a:solidFill>
              </a:rPr>
              <a:t>Постигането на задължителната национална цел за 2020 г. е основание съгласно чл. 18, ал. 2 от ЗЕВИ за прекратяване прилагането на насърченията за енергийни обекти за производство на електрическа енергия от ВИ, които се заявяват за присъединяване след датата на доклада на министъра на икономиката и енергетиката, в който е отчетено, че общата национална цел е постигната.  </a:t>
            </a:r>
          </a:p>
          <a:p>
            <a:pPr marL="180975" indent="-180975" eaLnBrk="1" hangingPunct="1">
              <a:lnSpc>
                <a:spcPct val="150000"/>
              </a:lnSpc>
              <a:spcBef>
                <a:spcPts val="600"/>
              </a:spcBef>
            </a:pPr>
            <a:r>
              <a:rPr lang="bg-BG" sz="1400" dirty="0" smtClean="0">
                <a:solidFill>
                  <a:schemeClr val="bg2">
                    <a:lumMod val="50000"/>
                  </a:schemeClr>
                </a:solidFill>
              </a:rPr>
              <a:t>Изключение: Енергийните обекти по чл. 24, т. 1 и т. 3 на ЗЕВИ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827088" y="115888"/>
            <a:ext cx="82819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sz="1800" b="1" dirty="0">
                <a:solidFill>
                  <a:srgbClr val="336699"/>
                </a:solidFill>
              </a:rPr>
              <a:t>СЕКТОРНИ ЦЕЛИ И НАЦИОНАЛНА ЗАДЪЛЖИТЕЛНА ЦЕЛ ЗА 16 % ДЯЛ НА ЕНЕРГИЯТА ОТ ВИ В БРУТНОТО КРАЙНО ПОТРЕБЛЕНИЕ НА </a:t>
            </a:r>
            <a:r>
              <a:rPr lang="bg-BG" altLang="bg-BG" sz="1800" b="1" dirty="0" smtClean="0">
                <a:solidFill>
                  <a:srgbClr val="336699"/>
                </a:solidFill>
              </a:rPr>
              <a:t>ЕНЕРГИЯ</a:t>
            </a:r>
            <a:r>
              <a:rPr lang="en-US" altLang="bg-BG" sz="1800" b="1" dirty="0" smtClean="0">
                <a:solidFill>
                  <a:srgbClr val="336699"/>
                </a:solidFill>
              </a:rPr>
              <a:t> </a:t>
            </a:r>
            <a:r>
              <a:rPr lang="bg-BG" altLang="bg-BG" sz="1800" b="1" dirty="0" smtClean="0">
                <a:solidFill>
                  <a:srgbClr val="336699"/>
                </a:solidFill>
              </a:rPr>
              <a:t>ДО 2020 г.</a:t>
            </a:r>
            <a:endParaRPr lang="bg-BG" altLang="bg-BG" sz="1800" b="1" dirty="0">
              <a:solidFill>
                <a:srgbClr val="33669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" y="2060810"/>
            <a:ext cx="4981905" cy="359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440" y="6207199"/>
            <a:ext cx="30989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</a:t>
            </a:r>
            <a:r>
              <a:rPr lang="en-US" sz="1000" kern="0" dirty="0" smtClean="0">
                <a:solidFill>
                  <a:sysClr val="windowText" lastClr="000000"/>
                </a:solidFill>
              </a:rPr>
              <a:t>SHARES 2014 Results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 и </a:t>
            </a:r>
            <a:r>
              <a:rPr lang="bg-BG" sz="1000" kern="0" dirty="0" err="1" smtClean="0">
                <a:solidFill>
                  <a:sysClr val="windowText" lastClr="000000"/>
                </a:solidFill>
              </a:rPr>
              <a:t>НПДЕВИ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 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769256"/>
              </p:ext>
            </p:extLst>
          </p:nvPr>
        </p:nvGraphicFramePr>
        <p:xfrm>
          <a:off x="467430" y="1196690"/>
          <a:ext cx="8291380" cy="504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latin typeface="+mn-lt"/>
              </a:rPr>
              <a:t>Министерство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на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енергетиката</a:t>
            </a:r>
            <a:endParaRPr lang="en-US" altLang="bg-BG" sz="1400" dirty="0" smtClean="0">
              <a:latin typeface="+mn-lt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884238" y="115888"/>
            <a:ext cx="80089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bg-BG" b="1" dirty="0">
                <a:solidFill>
                  <a:srgbClr val="336699"/>
                </a:solidFill>
              </a:rPr>
              <a:t>Закон за </a:t>
            </a:r>
            <a:r>
              <a:rPr lang="ru-RU" altLang="bg-BG" b="1" dirty="0" err="1">
                <a:solidFill>
                  <a:srgbClr val="336699"/>
                </a:solidFill>
              </a:rPr>
              <a:t>енергията</a:t>
            </a:r>
            <a:r>
              <a:rPr lang="ru-RU" altLang="bg-BG" b="1" dirty="0">
                <a:solidFill>
                  <a:srgbClr val="336699"/>
                </a:solidFill>
              </a:rPr>
              <a:t> от възобновяеми </a:t>
            </a:r>
            <a:r>
              <a:rPr lang="ru-RU" altLang="bg-BG" b="1" dirty="0" err="1">
                <a:solidFill>
                  <a:srgbClr val="336699"/>
                </a:solidFill>
              </a:rPr>
              <a:t>източници</a:t>
            </a:r>
            <a:endParaRPr lang="bg-BG" altLang="bg-BG" b="1" dirty="0">
              <a:solidFill>
                <a:srgbClr val="336699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bg-BG" altLang="bg-BG" sz="1600" b="1" dirty="0">
                <a:solidFill>
                  <a:srgbClr val="336699"/>
                </a:solidFill>
              </a:rPr>
              <a:t>Насърчаване производството на </a:t>
            </a:r>
            <a:r>
              <a:rPr lang="bg-BG" altLang="bg-BG" sz="1600" b="1" dirty="0" smtClean="0">
                <a:solidFill>
                  <a:srgbClr val="336699"/>
                </a:solidFill>
              </a:rPr>
              <a:t>електрическа енергия от </a:t>
            </a:r>
            <a:r>
              <a:rPr lang="bg-BG" altLang="bg-BG" sz="1600" b="1" dirty="0">
                <a:solidFill>
                  <a:srgbClr val="336699"/>
                </a:solidFill>
              </a:rPr>
              <a:t>ВИ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300063"/>
              </p:ext>
            </p:extLst>
          </p:nvPr>
        </p:nvGraphicFramePr>
        <p:xfrm>
          <a:off x="642910" y="1124680"/>
          <a:ext cx="8291380" cy="5200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latin typeface="+mn-lt"/>
              </a:rPr>
              <a:t>Министерство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на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енергетиката</a:t>
            </a:r>
            <a:endParaRPr lang="en-US" altLang="bg-BG" sz="1400" dirty="0" smtClean="0">
              <a:latin typeface="+mn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84238" y="115888"/>
            <a:ext cx="80089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bg-BG" b="1" dirty="0" err="1" smtClean="0">
                <a:solidFill>
                  <a:srgbClr val="336699"/>
                </a:solidFill>
              </a:rPr>
              <a:t>Промени</a:t>
            </a:r>
            <a:r>
              <a:rPr lang="ru-RU" altLang="bg-BG" b="1" dirty="0" smtClean="0">
                <a:solidFill>
                  <a:srgbClr val="336699"/>
                </a:solidFill>
              </a:rPr>
              <a:t> в ЗЕВИ </a:t>
            </a:r>
            <a:r>
              <a:rPr lang="en-US" altLang="bg-BG" b="1" dirty="0" smtClean="0">
                <a:solidFill>
                  <a:srgbClr val="336699"/>
                </a:solidFill>
              </a:rPr>
              <a:t>-</a:t>
            </a:r>
            <a:r>
              <a:rPr lang="ru-RU" altLang="bg-BG" b="1" dirty="0" smtClean="0">
                <a:solidFill>
                  <a:srgbClr val="336699"/>
                </a:solidFill>
              </a:rPr>
              <a:t> ЗИД на ЗЕ 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altLang="bg-BG" sz="1600" b="1" dirty="0" smtClean="0">
                <a:solidFill>
                  <a:srgbClr val="336699"/>
                </a:solidFill>
              </a:rPr>
              <a:t>Насърчаване </a:t>
            </a:r>
            <a:r>
              <a:rPr lang="bg-BG" altLang="bg-BG" sz="1600" b="1" dirty="0">
                <a:solidFill>
                  <a:srgbClr val="336699"/>
                </a:solidFill>
              </a:rPr>
              <a:t>производството на електрическа </a:t>
            </a:r>
            <a:r>
              <a:rPr lang="bg-BG" altLang="bg-BG" sz="1600" b="1" dirty="0" smtClean="0">
                <a:solidFill>
                  <a:srgbClr val="336699"/>
                </a:solidFill>
              </a:rPr>
              <a:t>енергия </a:t>
            </a:r>
            <a:r>
              <a:rPr lang="bg-BG" altLang="bg-BG" sz="1600" b="1" dirty="0">
                <a:solidFill>
                  <a:srgbClr val="336699"/>
                </a:solidFill>
              </a:rPr>
              <a:t>от ВИ</a:t>
            </a:r>
          </a:p>
        </p:txBody>
      </p:sp>
    </p:spTree>
    <p:extLst>
      <p:ext uri="{BB962C8B-B14F-4D97-AF65-F5344CB8AC3E}">
        <p14:creationId xmlns:p14="http://schemas.microsoft.com/office/powerpoint/2010/main" val="25146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latin typeface="+mn-lt"/>
              </a:rPr>
              <a:t>Министерство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на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енергетиката</a:t>
            </a:r>
            <a:endParaRPr lang="en-US" altLang="bg-BG" sz="1400" dirty="0" smtClean="0">
              <a:latin typeface="+mn-lt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84238" y="115888"/>
            <a:ext cx="800893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b="1" dirty="0">
                <a:solidFill>
                  <a:srgbClr val="336699"/>
                </a:solidFill>
              </a:rPr>
              <a:t>СЕКТОРНА ЦЕЛ ЗА ПОТРЕБЛЕНИЕ НА ЕЛЕКТРИЧЕСКА ЕНЕРГИЯ ОТ ВИ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46" y="1412720"/>
            <a:ext cx="6905908" cy="432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18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bg-BG" sz="1400" dirty="0" err="1" smtClean="0">
                <a:latin typeface="+mn-lt"/>
              </a:rPr>
              <a:t>Министерство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на</a:t>
            </a:r>
            <a:r>
              <a:rPr lang="en-US" altLang="bg-BG" sz="1400" dirty="0" smtClean="0">
                <a:latin typeface="+mn-lt"/>
              </a:rPr>
              <a:t> </a:t>
            </a:r>
            <a:r>
              <a:rPr lang="en-US" altLang="bg-BG" sz="1400" dirty="0" err="1" smtClean="0">
                <a:latin typeface="+mn-lt"/>
              </a:rPr>
              <a:t>енергетиката</a:t>
            </a:r>
            <a:endParaRPr lang="en-US" altLang="bg-BG" sz="1400" dirty="0" smtClean="0">
              <a:latin typeface="+mn-lt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67531" y="1058777"/>
            <a:ext cx="80089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sz="1400" b="1" dirty="0" smtClean="0">
                <a:solidFill>
                  <a:srgbClr val="336699"/>
                </a:solidFill>
              </a:rPr>
              <a:t>СТРУКТУРА НА ПРОИЗВОДСТВО НА  ЕЛЕКТРИЧЕСКА </a:t>
            </a:r>
            <a:r>
              <a:rPr lang="bg-BG" altLang="bg-BG" sz="1400" b="1" dirty="0">
                <a:solidFill>
                  <a:srgbClr val="336699"/>
                </a:solidFill>
              </a:rPr>
              <a:t>ЕНЕРГИЯ ОТ ВИ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35712"/>
              </p:ext>
            </p:extLst>
          </p:nvPr>
        </p:nvGraphicFramePr>
        <p:xfrm>
          <a:off x="1835619" y="4509149"/>
          <a:ext cx="5400751" cy="1944271"/>
        </p:xfrm>
        <a:graphic>
          <a:graphicData uri="http://schemas.openxmlformats.org/drawingml/2006/table">
            <a:tbl>
              <a:tblPr firstRow="1">
                <a:tableStyleId>{912C8C85-51F0-491E-9774-3900AFEF0FD7}</a:tableStyleId>
              </a:tblPr>
              <a:tblGrid>
                <a:gridCol w="1325251"/>
                <a:gridCol w="769500"/>
                <a:gridCol w="769500"/>
                <a:gridCol w="798000"/>
                <a:gridCol w="869250"/>
                <a:gridCol w="869250"/>
              </a:tblGrid>
              <a:tr h="54373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bg-BG" sz="1050" u="none" strike="noStrike" noProof="0" dirty="0" smtClean="0">
                          <a:solidFill>
                            <a:schemeClr val="tx1"/>
                          </a:solidFill>
                          <a:effectLst/>
                        </a:rPr>
                        <a:t>Инсталирани мощности за производство на електрическа енергия от ВИ (</a:t>
                      </a:r>
                      <a:r>
                        <a:rPr lang="bg-BG" sz="1050" u="none" strike="noStrike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MW</a:t>
                      </a:r>
                      <a:r>
                        <a:rPr lang="bg-BG" sz="1050" u="none" strike="noStrike" noProof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bg-BG" sz="1050" b="1" i="0" u="none" strike="noStrike" noProof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1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2010</a:t>
                      </a:r>
                      <a:endParaRPr lang="en-US" sz="1000" b="1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2011</a:t>
                      </a:r>
                      <a:endParaRPr lang="en-US" sz="1000" b="1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2012</a:t>
                      </a:r>
                      <a:endParaRPr lang="en-US" sz="1000" b="1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2013</a:t>
                      </a:r>
                      <a:endParaRPr lang="en-US" sz="1000" b="1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2014</a:t>
                      </a:r>
                      <a:endParaRPr lang="en-US" sz="1000" b="1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7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solidFill>
                            <a:schemeClr val="bg2"/>
                          </a:solidFill>
                          <a:effectLst/>
                        </a:rPr>
                        <a:t>ВЕЦ</a:t>
                      </a:r>
                      <a:endParaRPr lang="bg-BG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3 048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3 108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3 181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3 203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3 219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7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solidFill>
                            <a:schemeClr val="bg2"/>
                          </a:solidFill>
                          <a:effectLst/>
                        </a:rPr>
                        <a:t>ФЕЦ</a:t>
                      </a:r>
                      <a:endParaRPr lang="bg-BG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25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154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1 013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1 020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1 026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7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solidFill>
                            <a:schemeClr val="bg2"/>
                          </a:solidFill>
                          <a:effectLst/>
                        </a:rPr>
                        <a:t>ВтЕЦ</a:t>
                      </a:r>
                      <a:endParaRPr lang="bg-BG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488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541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677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683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700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07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solidFill>
                            <a:schemeClr val="bg2"/>
                          </a:solidFill>
                          <a:effectLst/>
                        </a:rPr>
                        <a:t>БЕЦ</a:t>
                      </a:r>
                      <a:endParaRPr lang="bg-BG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10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11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solidFill>
                            <a:schemeClr val="bg2"/>
                          </a:solidFill>
                          <a:effectLst/>
                        </a:rPr>
                        <a:t>14 </a:t>
                      </a:r>
                      <a:endParaRPr lang="en-US" sz="1000" b="0" i="0" u="none" strike="noStrike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34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solidFill>
                            <a:schemeClr val="bg2"/>
                          </a:solidFill>
                          <a:effectLst/>
                        </a:rPr>
                        <a:t>40 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884238" y="115888"/>
            <a:ext cx="80089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altLang="bg-BG" b="1" dirty="0" smtClean="0">
                <a:solidFill>
                  <a:srgbClr val="336699"/>
                </a:solidFill>
              </a:rPr>
              <a:t>ИНСТАЛИРАНИ МОЩНОСТИ И ПРОИЗВОДСТВО НА  ЕЛЕКТРИЧЕСКА </a:t>
            </a:r>
            <a:r>
              <a:rPr lang="bg-BG" altLang="bg-BG" b="1" dirty="0">
                <a:solidFill>
                  <a:srgbClr val="336699"/>
                </a:solidFill>
              </a:rPr>
              <a:t>ЕНЕРГИЯ ОТ ВИ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40"/>
            <a:ext cx="457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85437"/>
            <a:ext cx="457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49201" y="6125320"/>
            <a:ext cx="1659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Eurostat</a:t>
            </a: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2</a:t>
            </a:r>
            <a:r>
              <a:rPr lang="en-US" sz="1000" kern="0" dirty="0" smtClean="0">
                <a:solidFill>
                  <a:sysClr val="windowText" lastClr="000000"/>
                </a:solidFill>
              </a:rPr>
              <a:t>014 Results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 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580"/>
            <a:ext cx="8229600" cy="70788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bg-BG" sz="2000" kern="1200" dirty="0">
                <a:solidFill>
                  <a:srgbClr val="336699"/>
                </a:solidFill>
                <a:latin typeface="Verdana" pitchFamily="34" charset="0"/>
                <a:ea typeface="+mn-ea"/>
                <a:cs typeface="+mn-cs"/>
              </a:rPr>
              <a:t>ПРОИЗВОДСТВО НА ЕЛЕКТРИЧЕСКА ЕНЕРГИЯ ОТ БИОМАСА ПРЕЗ 2015 Г.</a:t>
            </a:r>
            <a:endParaRPr lang="en-US" sz="2000" kern="1200" dirty="0">
              <a:solidFill>
                <a:srgbClr val="336699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bg-BG" altLang="bg-BG" dirty="0" smtClean="0"/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Arial" charset="0"/>
              </a:rPr>
              <a:t>Министерство</a:t>
            </a:r>
            <a:r>
              <a:rPr lang="en-US" altLang="bg-BG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Arial" charset="0"/>
              </a:rPr>
              <a:t>на</a:t>
            </a:r>
            <a:r>
              <a:rPr lang="en-US" altLang="bg-BG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altLang="bg-BG" dirty="0" err="1" smtClean="0">
                <a:solidFill>
                  <a:schemeClr val="tx1"/>
                </a:solidFill>
                <a:latin typeface="Arial" charset="0"/>
              </a:rPr>
              <a:t>енергетиката</a:t>
            </a:r>
            <a:endParaRPr lang="en-US" altLang="bg-BG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55F03A-137B-4024-8C76-E70D6582BA94}" type="slidenum">
              <a:rPr lang="en-US" altLang="bg-BG" smtClean="0"/>
              <a:pPr>
                <a:defRPr/>
              </a:pPr>
              <a:t>8</a:t>
            </a:fld>
            <a:endParaRPr lang="en-US" altLang="bg-BG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93" y="1471898"/>
            <a:ext cx="6490257" cy="3894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31550" y="6093370"/>
            <a:ext cx="61382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Източник: По предварителна информация на </a:t>
            </a:r>
            <a:r>
              <a:rPr lang="bg-BG" sz="1000" kern="0" dirty="0" smtClean="0">
                <a:solidFill>
                  <a:sysClr val="windowText" lastClr="000000"/>
                </a:solidFill>
              </a:rPr>
              <a:t>Агенция за устойчиво енергийно развитие</a:t>
            </a:r>
            <a:endParaRPr kumimoji="0" lang="bg-BG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9348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8394</TotalTime>
  <Words>1199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ПРОИЗВОДСТВО НА ЕЛЕКТРИЧЕСКА ЕНЕРГИЯ ОТ БИОМАСА ПРЕЗ 2015 Г.</vt:lpstr>
      <vt:lpstr>PowerPoint Presentation</vt:lpstr>
      <vt:lpstr>PowerPoint Presentation</vt:lpstr>
      <vt:lpstr>PowerPoint Presentation</vt:lpstr>
      <vt:lpstr>Брутно вътрешно потребление на горива и енергия в България, 2007-2014 г.</vt:lpstr>
      <vt:lpstr>Брутно вътрешно потребление на биомаса през  2014 г., по видове</vt:lpstr>
      <vt:lpstr>Директива 2015/1513 на Европейския парламент и на Съвета от 9 септември 2015 г. за изменение на Директива 98/70/ЕО относно качеството на бензиновите и дизеловите горива и за изменение на Директива 2009/28/ЕО за насърчаване използването на енергия от възобновяеми източници </vt:lpstr>
      <vt:lpstr>Благодаря за Вашето внимание! </vt:lpstr>
    </vt:vector>
  </TitlesOfParts>
  <Company>МИЕТ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МИЕТ</dc:creator>
  <cp:lastModifiedBy>mee</cp:lastModifiedBy>
  <cp:revision>387</cp:revision>
  <cp:lastPrinted>2016-03-22T09:02:26Z</cp:lastPrinted>
  <dcterms:created xsi:type="dcterms:W3CDTF">2010-01-13T09:43:55Z</dcterms:created>
  <dcterms:modified xsi:type="dcterms:W3CDTF">2016-03-22T10:00:14Z</dcterms:modified>
</cp:coreProperties>
</file>