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2134562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100" dirty="0" smtClean="0">
                <a:solidFill>
                  <a:srgbClr val="4E3B30"/>
                </a:solidFill>
                <a:effectLst/>
                <a:latin typeface="Times New Roman"/>
                <a:ea typeface="Calibri"/>
                <a:cs typeface="Times New Roman"/>
              </a:rPr>
              <a:t>Държавна </a:t>
            </a:r>
            <a:r>
              <a:rPr lang="bg-BG" sz="3100" dirty="0">
                <a:solidFill>
                  <a:srgbClr val="4E3B30"/>
                </a:solidFill>
                <a:effectLst/>
                <a:latin typeface="Times New Roman"/>
                <a:ea typeface="Calibri"/>
                <a:cs typeface="Times New Roman"/>
              </a:rPr>
              <a:t>политика по оползотворяване на битови отпадъци в контекста на Парижката конференция </a:t>
            </a:r>
            <a:r>
              <a:rPr lang="bg-BG" sz="3100" dirty="0" smtClean="0">
                <a:solidFill>
                  <a:srgbClr val="4E3B30"/>
                </a:solidFill>
                <a:effectLst/>
                <a:latin typeface="Times New Roman"/>
                <a:ea typeface="Calibri"/>
                <a:cs typeface="Times New Roman"/>
              </a:rPr>
              <a:t>по климата и концепцията за Европейски енергиен съюз</a:t>
            </a:r>
            <a:r>
              <a:rPr lang="bg-BG" sz="3200" dirty="0">
                <a:solidFill>
                  <a:srgbClr val="4E3B30"/>
                </a:solidFill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bg-BG" sz="3200" dirty="0">
                <a:solidFill>
                  <a:srgbClr val="4E3B30"/>
                </a:solidFill>
                <a:effectLst/>
                <a:latin typeface="Arial"/>
                <a:ea typeface="Times New Roman"/>
                <a:cs typeface="Times New Roman"/>
              </a:rPr>
            </a:b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562600"/>
            <a:ext cx="7924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i="1" dirty="0" smtClean="0">
                <a:latin typeface="Times New Roman" pitchFamily="18" charset="0"/>
                <a:cs typeface="Times New Roman" pitchFamily="18" charset="0"/>
              </a:rPr>
              <a:t>Международна конференция </a:t>
            </a:r>
          </a:p>
          <a:p>
            <a:pPr algn="ctr"/>
            <a:r>
              <a:rPr lang="bg-BG" sz="1600" b="1" i="1" dirty="0" smtClean="0">
                <a:latin typeface="Times New Roman" pitchFamily="18" charset="0"/>
                <a:cs typeface="Times New Roman" pitchFamily="18" charset="0"/>
              </a:rPr>
              <a:t>От отпадъци към енергия – технологии, проекти, нови възможности за </a:t>
            </a:r>
          </a:p>
          <a:p>
            <a:pPr algn="ctr"/>
            <a:r>
              <a:rPr lang="bg-BG" sz="1600" b="1" i="1" dirty="0" smtClean="0">
                <a:latin typeface="Times New Roman" pitchFamily="18" charset="0"/>
                <a:cs typeface="Times New Roman" pitchFamily="18" charset="0"/>
              </a:rPr>
              <a:t>общините и бизнеса </a:t>
            </a:r>
          </a:p>
          <a:p>
            <a:pPr algn="ctr"/>
            <a:r>
              <a:rPr lang="bg-BG" sz="1600" b="1" i="1" dirty="0" smtClean="0">
                <a:latin typeface="Times New Roman" pitchFamily="18" charset="0"/>
                <a:cs typeface="Times New Roman" pitchFamily="18" charset="0"/>
              </a:rPr>
              <a:t>София, 22-23 март 2016</a:t>
            </a:r>
          </a:p>
          <a:p>
            <a:pPr algn="ctr"/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559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Държавна политика по оползотворяване на битови отпадъци в контекста на Парижката конференция по климата и концепцията за Европейски енергиен съюз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222" y="2438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91874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БИОРАЗГРАДИМИ ОТПАДЪЦИ – ЧАСТ ОТ ПОТОКА БИТОВИ ОТПАДЪЦИ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79687"/>
            <a:ext cx="7581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Директива 1999/31/EC за депониране на отпадъците са въведени изисквания за поетапно намаляване на количеството БрБО, обезвреждани чрез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депониране;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Наредба за разделно събиране на биоотпадъците;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задълженията към общините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прилагане на системи за разделно събиране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рециклиране на биоотпадъците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(хранителните и зелените отпадъци, като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 от потока битови отпадъци), които 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осигурят до 31.12.2025 г. поетапно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рециклиране на не по-малко от 70%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количеството на битовите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биоотпадъци, образувани 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 през 2014 г.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633079"/>
            <a:ext cx="5257800" cy="4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559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Държавна политика по оползотворяване на битови отпадъци в контекста на Парижката конференция по климата и концепцията за Европейски енергиен съюз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222" y="2438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172" y="1874894"/>
            <a:ext cx="758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Наредба за третиране на биоотпадъците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основните критерии за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третиране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биоотпадъците, включително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качество на компоста,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ферментационния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органичния почвен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подобрител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стабилизираната органична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фракция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механично-билогично третиране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648200"/>
            <a:ext cx="3429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559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Държавна политика по оползотворяване на битови отпадъци в контекста на Парижката конференция по климата и концепцията за Европейски енергиен съюз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222" y="2438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295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5.1. АНАЕРОБНО РАЗГРАЖДАНЕ</a:t>
            </a:r>
            <a:endParaRPr lang="bg-B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222" y="1905000"/>
            <a:ext cx="71457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 анаеробното разграждане:</a:t>
            </a:r>
          </a:p>
          <a:p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отклоняват биоразградимите органични отпадъци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депата;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генерира се енергия от възобновяеми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източници;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съоръжения за анаеробно разграждане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 спомогне да се постигнат изискванията на Директивата 99/31/ЕС относно депонирането на отпадъци, за намаляване количеството на биоразградимите битови отпадъци, предназначени за депониране до 2020 г.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559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Държавна политика по оползотворяване на битови отпадъци в контекста на Парижката конференция по климата и концепцията за Европейски енергиен съюз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222" y="2438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295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5.2. МЕТОДИЧЕСКИ ДОКУМЕНТИ </a:t>
            </a:r>
            <a:endParaRPr lang="bg-B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631" y="2333655"/>
            <a:ext cx="672262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за определяне на националните технически изисквания към съоръженията за третиране на биоотпадъците (анаеробно разграждане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 технически критерии към съоръженията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изгаряне.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868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559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Държавна политика по оползотворяване на битови отпадъци в контекста на Парижката конференция по климата и концепцията за Европейски енергиен съюз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222" y="2438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827" y="1295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СЛЕДВА ?</a:t>
            </a:r>
            <a:endParaRPr lang="bg-B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630" y="2333655"/>
            <a:ext cx="708416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Съгласно Индикативна годишна работна програма на ОПОС 2014-2020 г. през 2016 г. е планирано да бъде подготвена процедура по директно предоставяне на безвъзмездни финансови средства в размер на 52 000 000 евро (в тази сума не е включено националното съфинансиране) за проектиране и изграждане на анаеробни инсталации за разделно събрани биоразградими отпадъци, вкл. осигуряване на необходимото оборудване и на съоръжения и техника за разделно събиране на биоразградими и зелени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отпадъци.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423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559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Държавна политика по оползотворяване на битови отпадъци в контекста на Парижката конференция по климата и концепцията за Европейски енергиен съюз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222" y="2438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222" y="1699736"/>
            <a:ext cx="708416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>
              <a:buClr>
                <a:schemeClr val="accent1"/>
              </a:buCl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Пътната карта към Пакета за енергиен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</a:p>
          <a:p>
            <a:pPr>
              <a:buClr>
                <a:schemeClr val="accent1"/>
              </a:buClr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Основната цел на Енергийния съюз е да се предостави на потребителите в ЕС (домакинства и предприятия) сигурна, устойчива, конкурентна и достъпна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енергия;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Достигането на висока степен на ефективност при процесите на производство на енергия от отпадъци е от решаващо значение за постигане на тази цел.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0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bg-BG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bg-BG" sz="4000" dirty="0">
                <a:solidFill>
                  <a:schemeClr val="accent1"/>
                </a:solidFill>
                <a:latin typeface="Times New Roman" panose="02020603050405020304" pitchFamily="18" charset="0"/>
              </a:rPr>
              <a:t>Благодаря за Вашето внимание ! </a:t>
            </a:r>
            <a:endParaRPr lang="bg-BG" sz="4000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endParaRPr lang="bg-BG" sz="4000" dirty="0" smtClean="0">
              <a:latin typeface="Times New Roman" panose="02020603050405020304" pitchFamily="18" charset="0"/>
            </a:endParaRPr>
          </a:p>
          <a:p>
            <a:endParaRPr lang="bg-BG" sz="4000" dirty="0"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371600"/>
            <a:ext cx="4102964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19" y="1752600"/>
            <a:ext cx="4633913" cy="397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0782" y="17526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202 198</a:t>
            </a:r>
          </a:p>
          <a:p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111 000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Административно-териториално 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деление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265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общини</a:t>
            </a:r>
          </a:p>
          <a:p>
            <a:pPr marL="285750" indent="-285750">
              <a:buFont typeface="Wingdings" pitchFamily="2" charset="2"/>
              <a:buChar char="ü"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1.01.2007 г. България е член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Европейския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bg-BG" b="1" dirty="0"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559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Държавна политика по оползотворяване на битови отпадъци в контекста на Парижката конференция по климата и концепцията за Европейски енергиен съюз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559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Държавна политика по оползотворяване на битови отпадъци в контекста на Парижката конференция по климата и концепцията за Европейски енергиен съюз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223" y="1385872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ЕВРОПЕЙСКО ЗАКОНОДАТЕЛСТВО</a:t>
            </a:r>
            <a:endParaRPr lang="bg-B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6300" y="22098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Рамкова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 за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отпадъците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(Директива 2008/98/ЕО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 парламент и на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Съвета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19 ноември 2008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относно отпадъците и за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отмяна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определени директиви)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133600"/>
            <a:ext cx="22860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" y="4858726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йерархия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управление на отпадъците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559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Държавна политика по оползотворяване на битови отпадъци в контекста на Парижката конференция по климата и концепцията за Европейски енергиен съюз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223" y="1385872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НАЦИОНАЛНО ЗАКОНОДАТЕЛСТВО</a:t>
            </a:r>
            <a:endParaRPr lang="bg-B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6300" y="2209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за управление на отпадъците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" y="4267200"/>
            <a:ext cx="71036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Наредба № 4 за условията и изискванията за изграждането и експлоатацията на инсталации за изгаряне и инсталации за съвместно изгаряне на отпадъци </a:t>
            </a:r>
            <a:endParaRPr 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202012"/>
            <a:ext cx="2417400" cy="1531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6300" y="2972463"/>
            <a:ext cx="506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ранспонира Рамковата директива за отпадъците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559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Държавна политика по оползотворяване на битови отпадъци в контекста на Парижката конференция по климата и концепцията за Европейски енергиен съюз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223" y="1385872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СТРАТЕГИЧЕСКИ ДОКУМЕНТИ</a:t>
            </a:r>
            <a:endParaRPr lang="bg-B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209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Национален план за управление на отпадъците 2014-2020 г.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75" y="3251323"/>
            <a:ext cx="3079125" cy="3058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5223" y="2662535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нвестиционните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мерки, заложени в НПУО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включват основно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изграждането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инсталацията за изгаряне на RDF гориво за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Столична община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Националният план за действие в сектор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Битови отпадъци” във връзка с Глобалната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инициатива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метана.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559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Държавна политика по оползотворяване на битови отпадъци в контекста на Парижката конференция по климата и концепцията за Европейски енергиен съюз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222" y="1385872"/>
            <a:ext cx="7831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ЕНЕРГИЙНО ОПОЛЗОТВОРЯВАНЕ НА БИТОВИ ОТПАДЪЦИ </a:t>
            </a:r>
            <a:endParaRPr lang="bg-BG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222" y="2438400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управлението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битовите отпадъци е от съществено значение при осъществяване на политиките по околна среда на европейско и национално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ниво;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енергийното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оползотворяване на битовите отпадъци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принос за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осъществяване на целите на Европейския енергиен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559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Държавна политика по оползотворяване на битови отпадъци в контекста на Парижката конференция по климата и концепцията за Европейски енергиен съюз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222" y="2438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747542"/>
              </p:ext>
            </p:extLst>
          </p:nvPr>
        </p:nvGraphicFramePr>
        <p:xfrm>
          <a:off x="1143000" y="1752600"/>
          <a:ext cx="7010402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7340"/>
                <a:gridCol w="1164934"/>
                <a:gridCol w="1227340"/>
                <a:gridCol w="1102526"/>
                <a:gridCol w="1144131"/>
                <a:gridCol w="1144131"/>
              </a:tblGrid>
              <a:tr h="532660">
                <a:tc>
                  <a:txBody>
                    <a:bodyPr/>
                    <a:lstStyle/>
                    <a:p>
                      <a:endParaRPr lang="bg-BG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bg-BG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bg-BG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420427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Общо образувани битови отпадъци - хил. тона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4068</a:t>
                      </a:r>
                      <a:endParaRPr lang="bg-BG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3572</a:t>
                      </a:r>
                      <a:endParaRPr lang="bg-BG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3249</a:t>
                      </a:r>
                      <a:endParaRPr lang="bg-BG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3135</a:t>
                      </a:r>
                      <a:endParaRPr lang="bg-BG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3193</a:t>
                      </a:r>
                      <a:endParaRPr lang="bg-BG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704513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bg-BG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Образувани битови отпадъци на човек от населението - кг/чов./г.</a:t>
                      </a:r>
                      <a:endParaRPr lang="bg-BG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</a:t>
                      </a:r>
                      <a:endParaRPr lang="bg-BG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</a:t>
                      </a:r>
                      <a:endParaRPr lang="bg-BG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</a:t>
                      </a:r>
                      <a:endParaRPr lang="bg-BG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bg-BG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bg-BG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</a:t>
                      </a:r>
                      <a:endParaRPr lang="bg-BG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1209273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образувани битови отпадъци за периода 2010-2014 г.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5943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*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Данни от Националния статистически институт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559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Държавна политика по оползотворяване на битови отпадъци в контекста на Парижката конференция по климата и концепцията за Европейски енергиен съюз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222" y="2438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09273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енденция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намаляване на количеството на образуваните битови отпадъци на човек от населението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57400"/>
            <a:ext cx="70866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559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Държавна политика по оползотворяване на битови отпадъци в контекста на Парижката конференция по климата и концепцията за Европейски енергиен съюз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222" y="2438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91874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Оползотворяване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обезвреждане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битови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отпадъци на територията на България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тонове*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11270"/>
            <a:ext cx="6858000" cy="41561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6019800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*Данни на Изпълнителната агенция по околната среда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254</TotalTime>
  <Words>971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Държавна политика по оползотворяване на битови отпадъци в контекста на Парижката конференция по климата и концепцията за Европейски енергиен съюз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Държавна политика по оползотворяване на битови отпадъци в контекста на Парижката конференция по климата и концепцията за Европейски енергиен съюз </dc:title>
  <dc:creator>GAlieva</dc:creator>
  <cp:lastModifiedBy>Atanas Georgiev</cp:lastModifiedBy>
  <cp:revision>36</cp:revision>
  <dcterms:created xsi:type="dcterms:W3CDTF">2006-08-16T00:00:00Z</dcterms:created>
  <dcterms:modified xsi:type="dcterms:W3CDTF">2016-03-22T11:28:15Z</dcterms:modified>
</cp:coreProperties>
</file>