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935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372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944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49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023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02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360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319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373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733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748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6E30-1742-422F-B2D1-B05484E8166F}" type="datetimeFigureOut">
              <a:rPr lang="bg-BG" smtClean="0"/>
              <a:t>17.3.2016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A8E5-59A5-482B-B7BD-99F595D8ED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986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6012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latin typeface="Monotype Corsiva" pitchFamily="66" charset="0"/>
              </a:rPr>
              <a:t>Модел на </a:t>
            </a:r>
            <a:r>
              <a:rPr lang="bg-BG" sz="3600" b="1" dirty="0" smtClean="0">
                <a:latin typeface="Monotype Corsiva" pitchFamily="66" charset="0"/>
              </a:rPr>
              <a:t>град</a:t>
            </a:r>
            <a:r>
              <a:rPr lang="en-US" sz="3600" b="1" dirty="0" smtClean="0">
                <a:latin typeface="Monotype Corsiva" pitchFamily="66" charset="0"/>
              </a:rPr>
              <a:t> </a:t>
            </a:r>
            <a:r>
              <a:rPr lang="bg-BG" sz="3600" b="1" dirty="0" smtClean="0">
                <a:latin typeface="Monotype Corsiva" pitchFamily="66" charset="0"/>
              </a:rPr>
              <a:t>Разград </a:t>
            </a:r>
            <a:r>
              <a:rPr lang="bg-BG" sz="3600" b="1" dirty="0">
                <a:latin typeface="Monotype Corsiva" pitchFamily="66" charset="0"/>
              </a:rPr>
              <a:t>за енергийно оползотворяване на промишлени и битови </a:t>
            </a:r>
            <a:r>
              <a:rPr lang="bg-BG" sz="3600" b="1" dirty="0" smtClean="0">
                <a:latin typeface="Monotype Corsiva" pitchFamily="66" charset="0"/>
              </a:rPr>
              <a:t>отп</a:t>
            </a:r>
            <a:r>
              <a:rPr lang="en-US" sz="3600" b="1" dirty="0" smtClean="0">
                <a:latin typeface="Monotype Corsiva" pitchFamily="66" charset="0"/>
              </a:rPr>
              <a:t>a</a:t>
            </a:r>
            <a:r>
              <a:rPr lang="bg-BG" sz="3600" b="1" dirty="0" smtClean="0">
                <a:latin typeface="Monotype Corsiva" pitchFamily="66" charset="0"/>
              </a:rPr>
              <a:t>дъци.</a:t>
            </a:r>
          </a:p>
          <a:p>
            <a:pPr algn="ctr"/>
            <a:r>
              <a:rPr lang="bg-BG" sz="3600" b="1" dirty="0" smtClean="0">
                <a:latin typeface="Monotype Corsiva" pitchFamily="66" charset="0"/>
              </a:rPr>
              <a:t> Оценка на рентабилността</a:t>
            </a:r>
            <a:endParaRPr lang="bg-BG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607" y="22642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Monotype Corsiva" pitchFamily="66" charset="0"/>
              </a:rPr>
              <a:t>Критерии за рентабилност</a:t>
            </a:r>
            <a:endParaRPr lang="bg-BG" sz="32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42" y="98072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1.Инсенератор за биомаса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525472" y="1407059"/>
            <a:ext cx="807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b="1" u="sng" dirty="0"/>
              <a:t>Предпоставки:</a:t>
            </a:r>
            <a:r>
              <a:rPr lang="bg-BG" sz="1600" b="1" dirty="0"/>
              <a:t> </a:t>
            </a:r>
            <a:r>
              <a:rPr lang="bg-BG" sz="1600" dirty="0"/>
              <a:t>Изгражда се инфраструктура за преустройство на 2 </a:t>
            </a:r>
            <a:r>
              <a:rPr lang="bg-BG" sz="1600" dirty="0" smtClean="0"/>
              <a:t>броя </a:t>
            </a:r>
            <a:r>
              <a:rPr lang="bg-BG" sz="1600" dirty="0"/>
              <a:t>пламъчнотръбни котли ПКМ 7,5 -налични. Инфраструктурата е на собствен терен.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5" y="2204864"/>
            <a:ext cx="813018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295" y="342900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2.Инсенератор на смесени битови отпадъци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525472" y="3798332"/>
            <a:ext cx="799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b="1" u="sng" dirty="0" smtClean="0"/>
              <a:t>Предпоставки: </a:t>
            </a:r>
            <a:r>
              <a:rPr lang="bg-BG" sz="1600" dirty="0"/>
              <a:t>Инсенерират се 35 000 т. смесени битови отпадъци с </a:t>
            </a:r>
            <a:r>
              <a:rPr lang="bg-BG" sz="1600" dirty="0" smtClean="0"/>
              <a:t>калоричност </a:t>
            </a:r>
            <a:r>
              <a:rPr lang="bg-BG" sz="1600" dirty="0"/>
              <a:t>9-12 MJ/ kg  </a:t>
            </a:r>
            <a:r>
              <a:rPr lang="bg-BG" sz="1600" dirty="0" smtClean="0"/>
              <a:t>в </a:t>
            </a:r>
            <a:r>
              <a:rPr lang="bg-BG" sz="1600" dirty="0"/>
              <a:t>рамките на регионалната система за управление на отпадъците.	</a:t>
            </a:r>
            <a:r>
              <a:rPr lang="bg-BG" sz="1600" dirty="0" smtClean="0"/>
              <a:t>Изгражда </a:t>
            </a:r>
            <a:r>
              <a:rPr lang="bg-BG" sz="1600" dirty="0"/>
              <a:t>се на собствен терен на "</a:t>
            </a:r>
            <a:r>
              <a:rPr lang="bg-BG" sz="1600" dirty="0" smtClean="0"/>
              <a:t>Топлофикация“ и се използва инфраструктурата </a:t>
            </a:r>
            <a:r>
              <a:rPr lang="bg-BG" sz="1600" dirty="0"/>
              <a:t>на </a:t>
            </a:r>
            <a:r>
              <a:rPr lang="bg-BG" sz="1600" dirty="0" smtClean="0"/>
              <a:t>Дружеството.</a:t>
            </a:r>
            <a:endParaRPr lang="bg-BG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5" y="4828658"/>
            <a:ext cx="8130181" cy="166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33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6000" r="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29" y="552607"/>
            <a:ext cx="3261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Monotype Corsiva" pitchFamily="66" charset="0"/>
              </a:rPr>
              <a:t>Благодаря  </a:t>
            </a:r>
          </a:p>
          <a:p>
            <a:pPr algn="ctr"/>
            <a:r>
              <a:rPr lang="bg-BG" sz="3200" b="1" dirty="0" smtClean="0">
                <a:latin typeface="Monotype Corsiva" pitchFamily="66" charset="0"/>
              </a:rPr>
              <a:t>за </a:t>
            </a:r>
          </a:p>
          <a:p>
            <a:pPr algn="ctr"/>
            <a:r>
              <a:rPr lang="bg-BG" sz="3200" b="1" dirty="0" smtClean="0">
                <a:latin typeface="Monotype Corsiva" pitchFamily="66" charset="0"/>
              </a:rPr>
              <a:t>Вниманието !</a:t>
            </a:r>
            <a:endParaRPr lang="bg-BG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24579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Прилагане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нови</a:t>
            </a:r>
            <a:r>
              <a:rPr lang="en-US" dirty="0"/>
              <a:t> </a:t>
            </a:r>
            <a:r>
              <a:rPr lang="bg-BG" dirty="0"/>
              <a:t>принципи</a:t>
            </a:r>
            <a:r>
              <a:rPr lang="en-US" dirty="0"/>
              <a:t> в </a:t>
            </a:r>
            <a:r>
              <a:rPr lang="en-US" dirty="0" err="1" smtClean="0"/>
              <a:t>управление</a:t>
            </a:r>
            <a:r>
              <a:rPr lang="en-US" dirty="0" smtClean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 smtClean="0"/>
              <a:t>отпадъците</a:t>
            </a:r>
            <a:r>
              <a:rPr lang="en-US" dirty="0" smtClean="0"/>
              <a:t>:</a:t>
            </a:r>
            <a:endParaRPr lang="bg-BG" dirty="0"/>
          </a:p>
          <a:p>
            <a:r>
              <a:rPr lang="bg-BG" dirty="0"/>
              <a:t>   - опазване на околната среда;</a:t>
            </a:r>
          </a:p>
          <a:p>
            <a:r>
              <a:rPr lang="bg-BG" dirty="0"/>
              <a:t>   - осъзнат подход на обществото към отпадъка, като суровинен </a:t>
            </a:r>
          </a:p>
          <a:p>
            <a:r>
              <a:rPr lang="bg-BG" dirty="0"/>
              <a:t>      ресурс, вместо като неизбежно зло;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13802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/>
              <a:t>Въпросите </a:t>
            </a:r>
            <a:r>
              <a:rPr lang="bg-BG" b="1" u="sng" dirty="0" smtClean="0"/>
              <a:t>са: </a:t>
            </a:r>
            <a:endParaRPr lang="bg-BG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83716" y="2708920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dirty="0" smtClean="0"/>
              <a:t>Може </a:t>
            </a:r>
            <a:r>
              <a:rPr lang="bg-BG" dirty="0"/>
              <a:t>ли една малка община да реши проблемите с управление на отпадъците </a:t>
            </a:r>
            <a:r>
              <a:rPr lang="bg-BG" dirty="0" smtClean="0"/>
              <a:t>си, </a:t>
            </a:r>
            <a:r>
              <a:rPr lang="bg-BG" dirty="0"/>
              <a:t>в светлината на горните </a:t>
            </a:r>
            <a:r>
              <a:rPr lang="bg-BG" dirty="0" smtClean="0"/>
              <a:t>принципи, позволявайки </a:t>
            </a:r>
            <a:r>
              <a:rPr lang="bg-BG" dirty="0"/>
              <a:t>си скъпа </a:t>
            </a:r>
            <a:r>
              <a:rPr lang="bg-BG" dirty="0" smtClean="0"/>
              <a:t>инвестиция?</a:t>
            </a:r>
          </a:p>
          <a:p>
            <a:pPr marL="342900" indent="-342900">
              <a:buAutoNum type="arabicPeriod"/>
            </a:pPr>
            <a:r>
              <a:rPr lang="bg-BG" dirty="0" smtClean="0"/>
              <a:t>Къде </a:t>
            </a:r>
            <a:r>
              <a:rPr lang="bg-BG" dirty="0"/>
              <a:t>е границата на рентабилност и какви са </a:t>
            </a:r>
            <a:r>
              <a:rPr lang="bg-BG" dirty="0" smtClean="0"/>
              <a:t> предпоставките </a:t>
            </a:r>
            <a:r>
              <a:rPr lang="bg-BG" dirty="0"/>
              <a:t>за едно успешно инвестиционно намерение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511802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u="sng" dirty="0"/>
              <a:t>Ако с идеята си успеем да провокираме модел за "малката община</a:t>
            </a:r>
            <a:r>
              <a:rPr lang="bg-BG" b="1" u="sng" dirty="0" smtClean="0"/>
              <a:t>", това </a:t>
            </a:r>
            <a:r>
              <a:rPr lang="bg-BG" b="1" u="sng" dirty="0"/>
              <a:t>може да бъде от полза за цялостната стратегия по </a:t>
            </a:r>
            <a:r>
              <a:rPr lang="bg-BG" b="1" u="sng" dirty="0" smtClean="0"/>
              <a:t>Уползотворяване на отпадъци.           </a:t>
            </a:r>
            <a:endParaRPr lang="bg-BG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26" y="1484784"/>
            <a:ext cx="1905434" cy="33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95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2188315" cy="2560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latin typeface="Monotype Corsiva" pitchFamily="66" charset="0"/>
              </a:rPr>
              <a:t>Мерки преди депониране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Предстои въвеждане на законодателна норма за третиране на отпадъците преди депониране.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698" y="191683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Към момента целите са</a:t>
            </a:r>
            <a:r>
              <a:rPr lang="bg-BG" dirty="0" smtClean="0"/>
              <a:t>:</a:t>
            </a:r>
          </a:p>
          <a:p>
            <a:endParaRPr lang="bg-BG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bg-BG" dirty="0"/>
              <a:t>депониране на БРО към 2020 г</a:t>
            </a:r>
            <a:r>
              <a:rPr lang="en-US" dirty="0"/>
              <a:t>. </a:t>
            </a:r>
            <a:r>
              <a:rPr lang="bg-BG" dirty="0"/>
              <a:t>- 35% от тези през 1995 г</a:t>
            </a:r>
            <a:r>
              <a:rPr lang="bg-BG" dirty="0" smtClean="0"/>
              <a:t>.;</a:t>
            </a:r>
            <a:endParaRPr lang="bg-BG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bg-BG" dirty="0"/>
              <a:t>до 5 % съдържание на органичен въглерод.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8" y="3482605"/>
            <a:ext cx="8354603" cy="297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583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420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204473"/>
            <a:ext cx="3744416" cy="34648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latin typeface="Monotype Corsiva" pitchFamily="66" charset="0"/>
              </a:rPr>
              <a:t>Защо </a:t>
            </a:r>
            <a:r>
              <a:rPr lang="bg-BG" sz="3200" b="1" dirty="0" smtClean="0">
                <a:latin typeface="Monotype Corsiva" pitchFamily="66" charset="0"/>
              </a:rPr>
              <a:t>град Разград </a:t>
            </a:r>
            <a:r>
              <a:rPr lang="bg-BG" sz="3200" b="1" dirty="0">
                <a:latin typeface="Monotype Corsiva" pitchFamily="66" charset="0"/>
              </a:rPr>
              <a:t>и защо тези проектни решения?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548" y="1462205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bg-BG" dirty="0" smtClean="0"/>
              <a:t>До </a:t>
            </a:r>
            <a:r>
              <a:rPr lang="bg-BG" dirty="0"/>
              <a:t>въвеждане на законодателната норма за предварително третиране на битовите отпадъци, регион Разград няма да разполага с необходимите съоръжения</a:t>
            </a:r>
            <a:r>
              <a:rPr lang="en-US" dirty="0" smtClean="0"/>
              <a:t>;</a:t>
            </a:r>
            <a:endParaRPr lang="bg-BG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bg-BG" dirty="0" smtClean="0"/>
              <a:t>Изградено </a:t>
            </a:r>
            <a:r>
              <a:rPr lang="bg-BG" dirty="0"/>
              <a:t>е регионално депо за депониране на отпадъци, с определена от </a:t>
            </a:r>
            <a:r>
              <a:rPr lang="bg-BG" dirty="0" smtClean="0"/>
              <a:t>Държавата ценова </a:t>
            </a:r>
            <a:r>
              <a:rPr lang="bg-BG" dirty="0"/>
              <a:t>политика, която ще притиска осезаемо Общината да реши проблема с редуциране обема и качеството на депонирания </a:t>
            </a:r>
            <a:r>
              <a:rPr lang="bg-BG" dirty="0" smtClean="0"/>
              <a:t>отпадък</a:t>
            </a:r>
            <a:r>
              <a:rPr lang="en-US" dirty="0" smtClean="0"/>
              <a:t>;</a:t>
            </a:r>
            <a:endParaRPr lang="bg-B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99992" y="4195614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bg-BG" dirty="0" smtClean="0"/>
              <a:t>Наличие на инфраструктура за централизирано топлоснабдяване</a:t>
            </a:r>
            <a:r>
              <a:rPr lang="en-US" dirty="0" smtClean="0"/>
              <a:t>, </a:t>
            </a:r>
            <a:r>
              <a:rPr lang="bg-BG" dirty="0" smtClean="0"/>
              <a:t>водеща до решение с "пряка полза за обществото"</a:t>
            </a:r>
            <a:r>
              <a:rPr lang="en-US" dirty="0" smtClean="0"/>
              <a:t>;</a:t>
            </a:r>
            <a:endParaRPr lang="bg-BG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bg-BG" dirty="0" smtClean="0"/>
              <a:t>Работеща промишленост с полезен отпадъчен ресурс</a:t>
            </a:r>
            <a:r>
              <a:rPr lang="en-US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062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82000">
              <a:srgbClr val="05DE04"/>
            </a:gs>
            <a:gs pos="62000">
              <a:srgbClr val="66FF66"/>
            </a:gs>
            <a:gs pos="100000">
              <a:schemeClr val="accent3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3" y="1397858"/>
            <a:ext cx="3876085" cy="40975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6975" y="2606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bg-BG" dirty="0"/>
              <a:t>Добра както шосейна, така и железопътна инфраструктура, което предполага възможност за преработка на по-големи количества отпадък от генерираният на място.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22725"/>
            <a:ext cx="4557878" cy="3808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427" y="5986727"/>
            <a:ext cx="406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/>
              <a:t>Железопътна инфрастуктура на оптимално разстояние </a:t>
            </a:r>
            <a:r>
              <a:rPr lang="bg-BG" sz="1600" dirty="0" smtClean="0"/>
              <a:t>до </a:t>
            </a:r>
            <a:r>
              <a:rPr lang="bg-BG" sz="1600" dirty="0"/>
              <a:t>90-120 </a:t>
            </a:r>
            <a:r>
              <a:rPr lang="bg-BG" sz="1600" dirty="0" smtClean="0"/>
              <a:t>км</a:t>
            </a:r>
            <a:r>
              <a:rPr lang="en-US" sz="1600" dirty="0" smtClean="0"/>
              <a:t>.</a:t>
            </a:r>
            <a:endParaRPr lang="bg-BG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986727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/>
              <a:t>Пътна мрежа на оптимално разстояние за </a:t>
            </a:r>
            <a:r>
              <a:rPr lang="bg-BG" sz="1600" dirty="0" smtClean="0"/>
              <a:t>автотранспорт </a:t>
            </a:r>
            <a:r>
              <a:rPr lang="bg-BG" sz="1600" dirty="0"/>
              <a:t>до 50-70 км. </a:t>
            </a:r>
          </a:p>
        </p:txBody>
      </p:sp>
    </p:spTree>
    <p:extLst>
      <p:ext uri="{BB962C8B-B14F-4D97-AF65-F5344CB8AC3E}">
        <p14:creationId xmlns:p14="http://schemas.microsoft.com/office/powerpoint/2010/main" val="175466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6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0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8" y="88054"/>
            <a:ext cx="1772515" cy="1553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4037" y="18864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latin typeface="Monotype Corsiva" pitchFamily="66" charset="0"/>
              </a:rPr>
              <a:t>Показатели на димните газове</a:t>
            </a:r>
            <a:endParaRPr lang="bg-BG" sz="32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439374"/>
            <a:ext cx="4956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ИНСЕНЕРАТОР НА БИОМАСА-ЕМИСИИ В ДИМНИТЕ ГАЗОВЕ</a:t>
            </a:r>
            <a:endParaRPr lang="bg-BG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23183" y="3423484"/>
            <a:ext cx="6677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ИНСЕНЕРАТОР НА СМЕСЕНИ БИТОВИ ОТПАДЪЦИ-ЕМИСИИ В ДИМНИТЕ ГАЗОВЕ</a:t>
            </a:r>
            <a:endParaRPr lang="bg-BG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6313383" cy="26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01" y="1886917"/>
            <a:ext cx="6253286" cy="138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382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Overgas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milena_petkova</dc:creator>
  <cp:lastModifiedBy>milena_petkova</cp:lastModifiedBy>
  <cp:revision>26</cp:revision>
  <dcterms:created xsi:type="dcterms:W3CDTF">2016-03-17T06:45:28Z</dcterms:created>
  <dcterms:modified xsi:type="dcterms:W3CDTF">2016-03-17T13:24:40Z</dcterms:modified>
</cp:coreProperties>
</file>