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3" r:id="rId4"/>
    <p:sldId id="265" r:id="rId5"/>
    <p:sldId id="264" r:id="rId6"/>
    <p:sldId id="268" r:id="rId7"/>
    <p:sldId id="269" r:id="rId8"/>
    <p:sldId id="272" r:id="rId9"/>
    <p:sldId id="271" r:id="rId10"/>
    <p:sldId id="270" r:id="rId11"/>
    <p:sldId id="274" r:id="rId12"/>
    <p:sldId id="273" r:id="rId13"/>
    <p:sldId id="267" r:id="rId14"/>
    <p:sldId id="275" r:id="rId15"/>
    <p:sldId id="280" r:id="rId16"/>
    <p:sldId id="279" r:id="rId17"/>
    <p:sldId id="281" r:id="rId18"/>
    <p:sldId id="282" r:id="rId19"/>
    <p:sldId id="277" r:id="rId20"/>
    <p:sldId id="278" r:id="rId21"/>
    <p:sldId id="283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02" autoAdjust="0"/>
  </p:normalViewPr>
  <p:slideViewPr>
    <p:cSldViewPr snapToGrid="0" snapToObjects="1">
      <p:cViewPr varScale="1">
        <p:scale>
          <a:sx n="100" d="100"/>
          <a:sy n="100" d="100"/>
        </p:scale>
        <p:origin x="-36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ivtor:Google%20Drive:&#1055;&#1088;&#1077;&#1079;&#1077;&#1085;&#1090;&#1072;&#1094;&#1080;&#1080;:&#1043;&#1088;&#1072;&#1092;&#1080;&#1082;&#108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rgbClr val="4F81BD"/>
                </a:solidFill>
                <a:latin typeface="+mn-lt"/>
                <a:ea typeface="+mn-ea"/>
                <a:cs typeface="+mn-cs"/>
              </a:defRPr>
            </a:pPr>
            <a:r>
              <a:rPr lang="is-IS" sz="1800" b="1" i="0" kern="1200" baseline="0">
                <a:solidFill>
                  <a:srgbClr val="4F81BD"/>
                </a:solidFill>
                <a:effectLst/>
                <a:latin typeface="Times New Roman"/>
                <a:cs typeface="Times New Roman"/>
              </a:rPr>
              <a:t>Производство на биогаз и електроенергия</a:t>
            </a:r>
            <a:endParaRPr lang="is-IS">
              <a:solidFill>
                <a:srgbClr val="4F81BD"/>
              </a:solidFill>
              <a:effectLst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rgbClr val="4F81BD"/>
                </a:solidFill>
                <a:latin typeface="+mn-lt"/>
                <a:ea typeface="+mn-ea"/>
                <a:cs typeface="+mn-cs"/>
              </a:defRPr>
            </a:pPr>
            <a:r>
              <a:rPr lang="is-IS" sz="1800" b="1" i="0" kern="1200" baseline="0">
                <a:solidFill>
                  <a:srgbClr val="4F81BD"/>
                </a:solidFill>
                <a:effectLst/>
                <a:latin typeface="Times New Roman"/>
                <a:cs typeface="Times New Roman"/>
              </a:rPr>
              <a:t>Юни 2014 – </a:t>
            </a:r>
            <a:r>
              <a:rPr lang="bg-BG" sz="1800" b="1" i="0" kern="1200" baseline="0">
                <a:solidFill>
                  <a:srgbClr val="4F81BD"/>
                </a:solidFill>
                <a:effectLst/>
                <a:latin typeface="Times New Roman"/>
                <a:cs typeface="Times New Roman"/>
              </a:rPr>
              <a:t>Декември</a:t>
            </a:r>
            <a:r>
              <a:rPr lang="is-IS" sz="1800" b="1" i="0" kern="1200" baseline="0">
                <a:solidFill>
                  <a:srgbClr val="4F81BD"/>
                </a:solidFill>
                <a:effectLst/>
                <a:latin typeface="Times New Roman"/>
                <a:cs typeface="Times New Roman"/>
              </a:rPr>
              <a:t> 201</a:t>
            </a:r>
            <a:r>
              <a:rPr lang="bg-BG" sz="1800" b="1" i="0" kern="1200" baseline="0">
                <a:solidFill>
                  <a:srgbClr val="4F81BD"/>
                </a:solidFill>
                <a:effectLst/>
                <a:latin typeface="Times New Roman"/>
                <a:cs typeface="Times New Roman"/>
              </a:rPr>
              <a:t>5</a:t>
            </a:r>
            <a:endParaRPr lang="is-IS">
              <a:solidFill>
                <a:srgbClr val="4F81BD"/>
              </a:solidFill>
              <a:effectLst/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Sheet1!$C$8</c:f>
              <c:strCache>
                <c:ptCount val="1"/>
                <c:pt idx="0">
                  <c:v>Ел. енергия (kWh)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marker>
            <c:symbol val="none"/>
          </c:marker>
          <c:trendline>
            <c:trendlineType val="linear"/>
            <c:dispRSqr val="0"/>
            <c:dispEq val="0"/>
          </c:trendline>
          <c:cat>
            <c:strRef>
              <c:f>Sheet1!$A$9:$A$27</c:f>
              <c:strCache>
                <c:ptCount val="19"/>
                <c:pt idx="0">
                  <c:v>Юни '14</c:v>
                </c:pt>
                <c:pt idx="1">
                  <c:v>Юли '14</c:v>
                </c:pt>
                <c:pt idx="2">
                  <c:v>Август '14</c:v>
                </c:pt>
                <c:pt idx="3">
                  <c:v>Септември '14</c:v>
                </c:pt>
                <c:pt idx="4">
                  <c:v>Октомври '14</c:v>
                </c:pt>
                <c:pt idx="5">
                  <c:v>Ноември '14</c:v>
                </c:pt>
                <c:pt idx="6">
                  <c:v>Декември '14</c:v>
                </c:pt>
                <c:pt idx="7">
                  <c:v>Януари '15</c:v>
                </c:pt>
                <c:pt idx="8">
                  <c:v>Февруари '15</c:v>
                </c:pt>
                <c:pt idx="9">
                  <c:v>Март '15</c:v>
                </c:pt>
                <c:pt idx="10">
                  <c:v>Април '15</c:v>
                </c:pt>
                <c:pt idx="11">
                  <c:v>Май '15</c:v>
                </c:pt>
                <c:pt idx="12">
                  <c:v>Юни '15</c:v>
                </c:pt>
                <c:pt idx="13">
                  <c:v>Юли '15</c:v>
                </c:pt>
                <c:pt idx="14">
                  <c:v>Август '15</c:v>
                </c:pt>
                <c:pt idx="15">
                  <c:v>Септември '15</c:v>
                </c:pt>
                <c:pt idx="16">
                  <c:v>Октомври '15</c:v>
                </c:pt>
                <c:pt idx="17">
                  <c:v>Ноември '15</c:v>
                </c:pt>
                <c:pt idx="18">
                  <c:v>Декември '15</c:v>
                </c:pt>
              </c:strCache>
            </c:strRef>
          </c:cat>
          <c:val>
            <c:numRef>
              <c:f>Sheet1!$C$9:$C$27</c:f>
              <c:numCache>
                <c:formatCode>General</c:formatCode>
                <c:ptCount val="19"/>
                <c:pt idx="0">
                  <c:v>74010.0</c:v>
                </c:pt>
                <c:pt idx="1">
                  <c:v>72951.0</c:v>
                </c:pt>
                <c:pt idx="2">
                  <c:v>100234.0</c:v>
                </c:pt>
                <c:pt idx="3">
                  <c:v>83529.0</c:v>
                </c:pt>
                <c:pt idx="4">
                  <c:v>100589.0</c:v>
                </c:pt>
                <c:pt idx="5">
                  <c:v>93823.0</c:v>
                </c:pt>
                <c:pt idx="6">
                  <c:v>98662.0</c:v>
                </c:pt>
                <c:pt idx="7">
                  <c:v>18579.0</c:v>
                </c:pt>
                <c:pt idx="8">
                  <c:v>145972.0</c:v>
                </c:pt>
                <c:pt idx="9">
                  <c:v>149817.0</c:v>
                </c:pt>
                <c:pt idx="10">
                  <c:v>108102.0</c:v>
                </c:pt>
                <c:pt idx="11">
                  <c:v>88481.0</c:v>
                </c:pt>
                <c:pt idx="12">
                  <c:v>90467.0</c:v>
                </c:pt>
                <c:pt idx="13">
                  <c:v>95411.0</c:v>
                </c:pt>
                <c:pt idx="14">
                  <c:v>144032.0</c:v>
                </c:pt>
                <c:pt idx="15">
                  <c:v>117954.5</c:v>
                </c:pt>
                <c:pt idx="16">
                  <c:v>167060.5</c:v>
                </c:pt>
                <c:pt idx="17">
                  <c:v>185768.25</c:v>
                </c:pt>
                <c:pt idx="18">
                  <c:v>246139.5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Sheet1!$B$8</c:f>
              <c:strCache>
                <c:ptCount val="1"/>
                <c:pt idx="0">
                  <c:v>Биогаз (Nm3)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trendline>
            <c:trendlineType val="linear"/>
            <c:dispRSqr val="0"/>
            <c:dispEq val="0"/>
          </c:trendline>
          <c:cat>
            <c:strRef>
              <c:f>Sheet1!$A$9:$A$27</c:f>
              <c:strCache>
                <c:ptCount val="19"/>
                <c:pt idx="0">
                  <c:v>Юни '14</c:v>
                </c:pt>
                <c:pt idx="1">
                  <c:v>Юли '14</c:v>
                </c:pt>
                <c:pt idx="2">
                  <c:v>Август '14</c:v>
                </c:pt>
                <c:pt idx="3">
                  <c:v>Септември '14</c:v>
                </c:pt>
                <c:pt idx="4">
                  <c:v>Октомври '14</c:v>
                </c:pt>
                <c:pt idx="5">
                  <c:v>Ноември '14</c:v>
                </c:pt>
                <c:pt idx="6">
                  <c:v>Декември '14</c:v>
                </c:pt>
                <c:pt idx="7">
                  <c:v>Януари '15</c:v>
                </c:pt>
                <c:pt idx="8">
                  <c:v>Февруари '15</c:v>
                </c:pt>
                <c:pt idx="9">
                  <c:v>Март '15</c:v>
                </c:pt>
                <c:pt idx="10">
                  <c:v>Април '15</c:v>
                </c:pt>
                <c:pt idx="11">
                  <c:v>Май '15</c:v>
                </c:pt>
                <c:pt idx="12">
                  <c:v>Юни '15</c:v>
                </c:pt>
                <c:pt idx="13">
                  <c:v>Юли '15</c:v>
                </c:pt>
                <c:pt idx="14">
                  <c:v>Август '15</c:v>
                </c:pt>
                <c:pt idx="15">
                  <c:v>Септември '15</c:v>
                </c:pt>
                <c:pt idx="16">
                  <c:v>Октомври '15</c:v>
                </c:pt>
                <c:pt idx="17">
                  <c:v>Ноември '15</c:v>
                </c:pt>
                <c:pt idx="18">
                  <c:v>Декември '15</c:v>
                </c:pt>
              </c:strCache>
            </c:strRef>
          </c:cat>
          <c:val>
            <c:numRef>
              <c:f>Sheet1!$B$9:$B$27</c:f>
              <c:numCache>
                <c:formatCode>General</c:formatCode>
                <c:ptCount val="19"/>
                <c:pt idx="1">
                  <c:v>39673.0</c:v>
                </c:pt>
                <c:pt idx="2">
                  <c:v>50539.4</c:v>
                </c:pt>
                <c:pt idx="3">
                  <c:v>43683.3</c:v>
                </c:pt>
                <c:pt idx="4">
                  <c:v>47536.3</c:v>
                </c:pt>
                <c:pt idx="5">
                  <c:v>47303.0</c:v>
                </c:pt>
                <c:pt idx="6">
                  <c:v>54228.5</c:v>
                </c:pt>
                <c:pt idx="7">
                  <c:v>48358.5</c:v>
                </c:pt>
                <c:pt idx="8">
                  <c:v>107332.3</c:v>
                </c:pt>
                <c:pt idx="9">
                  <c:v>103463.0</c:v>
                </c:pt>
                <c:pt idx="10">
                  <c:v>66833.0</c:v>
                </c:pt>
                <c:pt idx="11">
                  <c:v>51079.7</c:v>
                </c:pt>
                <c:pt idx="12">
                  <c:v>51588.3</c:v>
                </c:pt>
                <c:pt idx="13">
                  <c:v>56002.5</c:v>
                </c:pt>
                <c:pt idx="14">
                  <c:v>64884.65</c:v>
                </c:pt>
                <c:pt idx="15">
                  <c:v>66773.7</c:v>
                </c:pt>
                <c:pt idx="16">
                  <c:v>83553.5</c:v>
                </c:pt>
                <c:pt idx="17">
                  <c:v>93157.0</c:v>
                </c:pt>
                <c:pt idx="18">
                  <c:v>114555.5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0900072"/>
        <c:axId val="-2117978728"/>
      </c:lineChart>
      <c:catAx>
        <c:axId val="-2130900072"/>
        <c:scaling>
          <c:orientation val="minMax"/>
        </c:scaling>
        <c:delete val="0"/>
        <c:axPos val="b"/>
        <c:majorTickMark val="out"/>
        <c:minorTickMark val="none"/>
        <c:tickLblPos val="nextTo"/>
        <c:crossAx val="-2117978728"/>
        <c:crosses val="autoZero"/>
        <c:auto val="1"/>
        <c:lblAlgn val="ctr"/>
        <c:lblOffset val="100"/>
        <c:noMultiLvlLbl val="0"/>
      </c:catAx>
      <c:valAx>
        <c:axId val="-2117978728"/>
        <c:scaling>
          <c:orientation val="minMax"/>
          <c:max val="250000.0"/>
        </c:scaling>
        <c:delete val="0"/>
        <c:axPos val="l"/>
        <c:numFmt formatCode="General" sourceLinked="1"/>
        <c:majorTickMark val="out"/>
        <c:minorTickMark val="none"/>
        <c:tickLblPos val="nextTo"/>
        <c:crossAx val="-2130900072"/>
        <c:crosses val="autoZero"/>
        <c:crossBetween val="between"/>
      </c:valAx>
    </c:plotArea>
    <c:legend>
      <c:legendPos val="r"/>
      <c:legendEntry>
        <c:idx val="2"/>
        <c:delete val="1"/>
      </c:legendEntry>
      <c:legendEntry>
        <c:idx val="3"/>
        <c:delete val="1"/>
      </c:legendEntry>
      <c:layout/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D967-11A5-334B-8B30-B10EC10BC0F5}" type="datetimeFigureOut">
              <a:rPr lang="en-US" smtClean="0"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BD981-1DCE-4948-97A3-4902219E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540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D967-11A5-334B-8B30-B10EC10BC0F5}" type="datetimeFigureOut">
              <a:rPr lang="en-US" smtClean="0"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BD981-1DCE-4948-97A3-4902219E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58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D967-11A5-334B-8B30-B10EC10BC0F5}" type="datetimeFigureOut">
              <a:rPr lang="en-US" smtClean="0"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BD981-1DCE-4948-97A3-4902219E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15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D967-11A5-334B-8B30-B10EC10BC0F5}" type="datetimeFigureOut">
              <a:rPr lang="en-US" smtClean="0"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BD981-1DCE-4948-97A3-4902219E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40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D967-11A5-334B-8B30-B10EC10BC0F5}" type="datetimeFigureOut">
              <a:rPr lang="en-US" smtClean="0"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BD981-1DCE-4948-97A3-4902219E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54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D967-11A5-334B-8B30-B10EC10BC0F5}" type="datetimeFigureOut">
              <a:rPr lang="en-US" smtClean="0"/>
              <a:t>3/21/16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BD981-1DCE-4948-97A3-4902219E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D967-11A5-334B-8B30-B10EC10BC0F5}" type="datetimeFigureOut">
              <a:rPr lang="en-US" smtClean="0"/>
              <a:t>3/21/16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BD981-1DCE-4948-97A3-4902219E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481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D967-11A5-334B-8B30-B10EC10BC0F5}" type="datetimeFigureOut">
              <a:rPr lang="en-US" smtClean="0"/>
              <a:t>3/21/16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BD981-1DCE-4948-97A3-4902219E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20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D967-11A5-334B-8B30-B10EC10BC0F5}" type="datetimeFigureOut">
              <a:rPr lang="en-US" smtClean="0"/>
              <a:t>3/21/16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BD981-1DCE-4948-97A3-4902219E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93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D967-11A5-334B-8B30-B10EC10BC0F5}" type="datetimeFigureOut">
              <a:rPr lang="en-US" smtClean="0"/>
              <a:t>3/21/16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BD981-1DCE-4948-97A3-4902219E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34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D967-11A5-334B-8B30-B10EC10BC0F5}" type="datetimeFigureOut">
              <a:rPr lang="en-US" smtClean="0"/>
              <a:t>3/21/16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BD981-1DCE-4948-97A3-4902219E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99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D967-11A5-334B-8B30-B10EC10BC0F5}" type="datetimeFigureOut">
              <a:rPr lang="en-US" smtClean="0"/>
              <a:t>3/21/16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BD981-1DCE-4948-97A3-4902219E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3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627" y="121007"/>
            <a:ext cx="955675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5852988"/>
            <a:ext cx="79960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1" y="6395914"/>
            <a:ext cx="88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 ЕВРОПЕЙСКИ СЪЮЗ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Европейски фонд за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регионално развитие </a:t>
            </a:r>
          </a:p>
        </p:txBody>
      </p:sp>
      <p:pic>
        <p:nvPicPr>
          <p:cNvPr id="5" name="Picture 14" descr="logo_OPOS_tran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4285" y="5852988"/>
            <a:ext cx="9810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slog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4285" y="6454354"/>
            <a:ext cx="981075" cy="37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2902" y="5852988"/>
            <a:ext cx="921098" cy="9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57200" y="2088272"/>
            <a:ext cx="822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>
                <a:solidFill>
                  <a:schemeClr val="accent1"/>
                </a:solidFill>
                <a:latin typeface="Times New Roman"/>
                <a:cs typeface="Times New Roman"/>
              </a:rPr>
              <a:t>„Интегрирана система от</a:t>
            </a:r>
            <a:br>
              <a:rPr lang="bg-BG" sz="2400" b="1" dirty="0">
                <a:solidFill>
                  <a:schemeClr val="accent1"/>
                </a:solidFill>
                <a:latin typeface="Times New Roman"/>
                <a:cs typeface="Times New Roman"/>
              </a:rPr>
            </a:br>
            <a:r>
              <a:rPr lang="bg-BG" sz="2400" b="1" dirty="0">
                <a:solidFill>
                  <a:schemeClr val="accent1"/>
                </a:solidFill>
                <a:latin typeface="Times New Roman"/>
                <a:cs typeface="Times New Roman"/>
              </a:rPr>
              <a:t> съоръжения за третиране на битовите отпадъци на Столична община” </a:t>
            </a:r>
            <a:br>
              <a:rPr lang="bg-BG" sz="2400" b="1" dirty="0">
                <a:solidFill>
                  <a:schemeClr val="accent1"/>
                </a:solidFill>
                <a:latin typeface="Times New Roman"/>
                <a:cs typeface="Times New Roman"/>
              </a:rPr>
            </a:br>
            <a:r>
              <a:rPr lang="bg-BG" sz="2400" b="1" dirty="0" smtClean="0">
                <a:latin typeface="Times New Roman"/>
                <a:cs typeface="Times New Roman"/>
              </a:rPr>
              <a:t>---------------------------------------------------------</a:t>
            </a:r>
            <a:endParaRPr lang="bg-BG" sz="2400" b="1" dirty="0">
              <a:latin typeface="Times New Roman"/>
              <a:cs typeface="Times New Roman"/>
            </a:endParaRPr>
          </a:p>
          <a:p>
            <a:pPr algn="ctr"/>
            <a:r>
              <a:rPr lang="bg-BG" sz="2400" b="1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Технология </a:t>
            </a:r>
            <a:r>
              <a:rPr lang="bg-BG" sz="2400" b="1" dirty="0">
                <a:solidFill>
                  <a:schemeClr val="accent3"/>
                </a:solidFill>
                <a:latin typeface="Times New Roman"/>
                <a:cs typeface="Times New Roman"/>
              </a:rPr>
              <a:t>и резултати от експлоатацията на биогазовата инсталация за производство на електроенергия на площадка „Хан Богров“</a:t>
            </a:r>
            <a:endParaRPr lang="en-US" sz="2400" b="1" dirty="0">
              <a:solidFill>
                <a:schemeClr val="accent3"/>
              </a:solidFill>
              <a:latin typeface="Times New Roman"/>
              <a:cs typeface="Times New Roman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18100"/>
            <a:ext cx="8229600" cy="1143000"/>
          </a:xfrm>
        </p:spPr>
        <p:txBody>
          <a:bodyPr>
            <a:normAutofit/>
          </a:bodyPr>
          <a:lstStyle/>
          <a:p>
            <a:r>
              <a:rPr lang="bg-BG" sz="1800" b="1" dirty="0" smtClean="0">
                <a:latin typeface="Times New Roman"/>
                <a:cs typeface="Times New Roman"/>
              </a:rPr>
              <a:t>СТОЛИЧНО ПРЕДПРИЯТИЕ ЗА ТРЕТИРАНЕ НА ОТПАДЪЦИ</a:t>
            </a:r>
            <a:endParaRPr lang="en-US" sz="18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51386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627" y="121007"/>
            <a:ext cx="955675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5852988"/>
            <a:ext cx="79960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1" y="6395914"/>
            <a:ext cx="88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 ЕВРОПЕЙСКИ СЪЮЗ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Европейски фонд за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регионално развитие </a:t>
            </a:r>
          </a:p>
        </p:txBody>
      </p:sp>
      <p:pic>
        <p:nvPicPr>
          <p:cNvPr id="5" name="Picture 14" descr="logo_OPOS_tran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4285" y="5852988"/>
            <a:ext cx="9810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slog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4285" y="6454354"/>
            <a:ext cx="981075" cy="37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2902" y="5852988"/>
            <a:ext cx="921098" cy="9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3144"/>
            <a:ext cx="8229600" cy="1143000"/>
          </a:xfrm>
        </p:spPr>
        <p:txBody>
          <a:bodyPr>
            <a:normAutofit/>
          </a:bodyPr>
          <a:lstStyle/>
          <a:p>
            <a:r>
              <a:rPr lang="bg-BG" sz="1800" b="1" dirty="0">
                <a:solidFill>
                  <a:prstClr val="black"/>
                </a:solidFill>
                <a:latin typeface="Times New Roman"/>
                <a:cs typeface="Times New Roman"/>
              </a:rPr>
              <a:t>СТОЛИЧНО ПРЕДПРИЯТИЕ ЗА ТРЕТИРАНЕ НА ОТПАДЪЦИ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132244"/>
            <a:ext cx="8229600" cy="7231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bg-BG" sz="2000" b="1" dirty="0" smtClean="0">
                <a:solidFill>
                  <a:srgbClr val="4F81BD"/>
                </a:solidFill>
                <a:latin typeface="Times New Roman"/>
                <a:cs typeface="Times New Roman"/>
              </a:rPr>
              <a:t>ТЕХНОЛОГИЧНА ЛИНИЯ ЗА ПРЕРАБОТКА НА ХРАНИТЕЛНИ БИООТПАДЪЦИ</a:t>
            </a:r>
            <a:endParaRPr lang="en-US" sz="2000" b="1" dirty="0">
              <a:solidFill>
                <a:srgbClr val="4F81BD"/>
              </a:solidFill>
              <a:latin typeface="Times New Roman"/>
              <a:cs typeface="Times New Roman"/>
            </a:endParaRPr>
          </a:p>
        </p:txBody>
      </p:sp>
      <p:pic>
        <p:nvPicPr>
          <p:cNvPr id="11" name="Контейнер за съдържание 3" descr="ADigestion_diagram2.gif"/>
          <p:cNvPicPr>
            <a:picLocks noChangeAspect="1"/>
          </p:cNvPicPr>
          <p:nvPr/>
        </p:nvPicPr>
        <p:blipFill>
          <a:blip r:embed="rId6" cstate="print"/>
          <a:srcRect l="-16649" r="-16649"/>
          <a:stretch>
            <a:fillRect/>
          </a:stretch>
        </p:blipFill>
        <p:spPr>
          <a:xfrm>
            <a:off x="457200" y="1855365"/>
            <a:ext cx="8229600" cy="399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88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627" y="121007"/>
            <a:ext cx="955675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5852988"/>
            <a:ext cx="79960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1" y="6395914"/>
            <a:ext cx="88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 ЕВРОПЕЙСКИ СЪЮЗ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Европейски фонд за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регионално развитие </a:t>
            </a:r>
          </a:p>
        </p:txBody>
      </p:sp>
      <p:pic>
        <p:nvPicPr>
          <p:cNvPr id="5" name="Picture 14" descr="logo_OPOS_tran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4285" y="5852988"/>
            <a:ext cx="9810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slog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4285" y="6454354"/>
            <a:ext cx="981075" cy="37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2902" y="5852988"/>
            <a:ext cx="921098" cy="9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8938"/>
            <a:ext cx="8229600" cy="1143000"/>
          </a:xfrm>
        </p:spPr>
        <p:txBody>
          <a:bodyPr>
            <a:normAutofit/>
          </a:bodyPr>
          <a:lstStyle/>
          <a:p>
            <a:r>
              <a:rPr lang="bg-BG" sz="1800" b="1" dirty="0">
                <a:solidFill>
                  <a:prstClr val="black"/>
                </a:solidFill>
                <a:latin typeface="Times New Roman"/>
                <a:cs typeface="Times New Roman"/>
              </a:rPr>
              <a:t>СТОЛИЧНО ПРЕДПРИЯТИЕ ЗА ТРЕТИРАНЕ НА ОТПАДЪЦИ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57200" y="1157149"/>
            <a:ext cx="8229600" cy="419127"/>
          </a:xfrm>
        </p:spPr>
        <p:txBody>
          <a:bodyPr>
            <a:normAutofit/>
          </a:bodyPr>
          <a:lstStyle/>
          <a:p>
            <a:pPr algn="ctr"/>
            <a:r>
              <a:rPr lang="bg-BG" sz="1800" dirty="0" smtClean="0">
                <a:solidFill>
                  <a:schemeClr val="accent1"/>
                </a:solidFill>
                <a:latin typeface="Times New Roman"/>
                <a:cs typeface="Times New Roman"/>
              </a:rPr>
              <a:t>ТЕХНОЛОГИЧНА СХЕМА</a:t>
            </a:r>
            <a:endParaRPr lang="bg-BG" sz="1800" dirty="0" smtClean="0">
              <a:solidFill>
                <a:schemeClr val="accent1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Content Placeholder 13" descr="Хранителни биоотпадъци.png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681" b="-8681"/>
          <a:stretch>
            <a:fillRect/>
          </a:stretch>
        </p:blipFill>
        <p:spPr>
          <a:xfrm>
            <a:off x="1932227" y="1574676"/>
            <a:ext cx="5279133" cy="4278312"/>
          </a:xfrm>
        </p:spPr>
      </p:pic>
    </p:spTree>
    <p:extLst>
      <p:ext uri="{BB962C8B-B14F-4D97-AF65-F5344CB8AC3E}">
        <p14:creationId xmlns:p14="http://schemas.microsoft.com/office/powerpoint/2010/main" val="54553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627" y="121007"/>
            <a:ext cx="955675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5852988"/>
            <a:ext cx="79960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1" y="6395914"/>
            <a:ext cx="88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 ЕВРОПЕЙСКИ СЪЮЗ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Европейски фонд за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регионално развитие </a:t>
            </a:r>
          </a:p>
        </p:txBody>
      </p:sp>
      <p:pic>
        <p:nvPicPr>
          <p:cNvPr id="5" name="Picture 14" descr="logo_OPOS_tran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4285" y="5852988"/>
            <a:ext cx="9810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slog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4285" y="6454354"/>
            <a:ext cx="981075" cy="37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2902" y="5852988"/>
            <a:ext cx="921098" cy="9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-10756"/>
            <a:ext cx="8229600" cy="1143000"/>
          </a:xfrm>
        </p:spPr>
        <p:txBody>
          <a:bodyPr>
            <a:normAutofit/>
          </a:bodyPr>
          <a:lstStyle/>
          <a:p>
            <a:r>
              <a:rPr lang="bg-BG" sz="1800" b="1" dirty="0">
                <a:solidFill>
                  <a:prstClr val="black"/>
                </a:solidFill>
                <a:latin typeface="Times New Roman"/>
                <a:cs typeface="Times New Roman"/>
              </a:rPr>
              <a:t>СТОЛИЧНО ПРЕДПРИЯТИЕ ЗА ТРЕТИРАНЕ НА ОТПАДЪЦИ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132244"/>
            <a:ext cx="8229600" cy="47207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bg-BG" sz="1700" b="1" dirty="0" smtClean="0">
                <a:solidFill>
                  <a:srgbClr val="4F81BD"/>
                </a:solidFill>
                <a:latin typeface="Times New Roman"/>
                <a:cs typeface="Times New Roman"/>
              </a:rPr>
              <a:t>АНАЕРОБНО РАЗГРАЖДАНЕ</a:t>
            </a:r>
          </a:p>
          <a:p>
            <a:pPr marL="0" indent="0" algn="ctr">
              <a:buNone/>
            </a:pPr>
            <a:endParaRPr lang="bg-BG" sz="1700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bg-BG" sz="1700" dirty="0" smtClean="0">
                <a:latin typeface="Times New Roman"/>
                <a:cs typeface="Times New Roman"/>
              </a:rPr>
              <a:t>	Анаеробното разграждане </a:t>
            </a:r>
            <a:r>
              <a:rPr lang="bg-BG" sz="1700" dirty="0">
                <a:latin typeface="Times New Roman"/>
                <a:cs typeface="Times New Roman"/>
              </a:rPr>
              <a:t>(ферментация) представлява процес, при който под въздействието на специфични микроорганизми (бактерии) органичната материя се разгражда в анаеробни условия (отсъствие на кислород). Това е естествен процес, който се среща на много места в природата – на дъното на водни басейни, в организма на преживните животни, в почвите и др.</a:t>
            </a:r>
          </a:p>
          <a:p>
            <a:pPr marL="0" indent="0" algn="just">
              <a:buNone/>
            </a:pPr>
            <a:r>
              <a:rPr lang="bg-BG" sz="1700" dirty="0" smtClean="0">
                <a:latin typeface="Times New Roman"/>
                <a:cs typeface="Times New Roman"/>
              </a:rPr>
              <a:t>	Освен </a:t>
            </a:r>
            <a:r>
              <a:rPr lang="bg-BG" sz="1700" dirty="0">
                <a:latin typeface="Times New Roman"/>
                <a:cs typeface="Times New Roman"/>
              </a:rPr>
              <a:t>за превръщане на хранителни отпадъци в енергия в контролирана среда, методът е подходящ и за преработка на други органични отпадъци, животинска тор, </a:t>
            </a:r>
            <a:r>
              <a:rPr lang="bg-BG" sz="1700" dirty="0" smtClean="0">
                <a:latin typeface="Times New Roman"/>
                <a:cs typeface="Times New Roman"/>
              </a:rPr>
              <a:t>утайки </a:t>
            </a:r>
            <a:r>
              <a:rPr lang="bg-BG" sz="1700" dirty="0">
                <a:latin typeface="Times New Roman"/>
                <a:cs typeface="Times New Roman"/>
              </a:rPr>
              <a:t>от ПСОВ, растителни остатъци и др. Процесът протича в четири фази: хидролиза, ацидогенеза, ацетогенеза и </a:t>
            </a:r>
            <a:r>
              <a:rPr lang="bg-BG" sz="1700" dirty="0" smtClean="0">
                <a:latin typeface="Times New Roman"/>
                <a:cs typeface="Times New Roman"/>
              </a:rPr>
              <a:t>метаногенеза.</a:t>
            </a:r>
          </a:p>
          <a:p>
            <a:pPr marL="0" indent="0" algn="just">
              <a:buNone/>
            </a:pPr>
            <a:r>
              <a:rPr lang="bg-BG" sz="1700" dirty="0" smtClean="0">
                <a:latin typeface="Times New Roman"/>
                <a:cs typeface="Times New Roman"/>
              </a:rPr>
              <a:t>	Двата </a:t>
            </a:r>
            <a:r>
              <a:rPr lang="bg-BG" sz="1700" dirty="0">
                <a:latin typeface="Times New Roman"/>
                <a:cs typeface="Times New Roman"/>
              </a:rPr>
              <a:t>основни </a:t>
            </a:r>
            <a:r>
              <a:rPr lang="bg-BG" sz="1700" dirty="0" smtClean="0">
                <a:latin typeface="Times New Roman"/>
                <a:cs typeface="Times New Roman"/>
              </a:rPr>
              <a:t>продукта </a:t>
            </a:r>
            <a:r>
              <a:rPr lang="bg-BG" sz="1700" dirty="0">
                <a:latin typeface="Times New Roman"/>
                <a:cs typeface="Times New Roman"/>
              </a:rPr>
              <a:t>на анаеробното </a:t>
            </a:r>
            <a:r>
              <a:rPr lang="bg-BG" sz="1700" dirty="0" smtClean="0">
                <a:latin typeface="Times New Roman"/>
                <a:cs typeface="Times New Roman"/>
              </a:rPr>
              <a:t>разграждане </a:t>
            </a:r>
            <a:r>
              <a:rPr lang="bg-BG" sz="1700" dirty="0">
                <a:latin typeface="Times New Roman"/>
                <a:cs typeface="Times New Roman"/>
              </a:rPr>
              <a:t>са газ и твърдо вещество – биогаз и </a:t>
            </a:r>
            <a:r>
              <a:rPr lang="bg-BG" sz="1700" dirty="0" smtClean="0">
                <a:latin typeface="Times New Roman"/>
                <a:cs typeface="Times New Roman"/>
              </a:rPr>
              <a:t>диджестат. </a:t>
            </a:r>
            <a:r>
              <a:rPr lang="bg-BG" sz="1700" dirty="0">
                <a:latin typeface="Times New Roman"/>
                <a:cs typeface="Times New Roman"/>
              </a:rPr>
              <a:t>Газът е естественият страничен продукт от микробния метаболизъм, а </a:t>
            </a:r>
            <a:r>
              <a:rPr lang="bg-BG" sz="1700" dirty="0" smtClean="0">
                <a:latin typeface="Times New Roman"/>
                <a:cs typeface="Times New Roman"/>
              </a:rPr>
              <a:t>диджестата </a:t>
            </a:r>
            <a:r>
              <a:rPr lang="bg-BG" sz="1700" dirty="0">
                <a:latin typeface="Times New Roman"/>
                <a:cs typeface="Times New Roman"/>
              </a:rPr>
              <a:t>е изходен продукт от биореакторите за преработка на биоразградими отпадъци. </a:t>
            </a:r>
            <a:r>
              <a:rPr lang="bg-BG" sz="1700" dirty="0" smtClean="0">
                <a:latin typeface="Times New Roman"/>
                <a:cs typeface="Times New Roman"/>
              </a:rPr>
              <a:t>Основните компоненти на биогаза са метан </a:t>
            </a:r>
            <a:r>
              <a:rPr lang="bg-BG" sz="1700" dirty="0">
                <a:latin typeface="Times New Roman"/>
                <a:cs typeface="Times New Roman"/>
              </a:rPr>
              <a:t>(60</a:t>
            </a:r>
            <a:r>
              <a:rPr lang="bg-BG" sz="1700" dirty="0" smtClean="0">
                <a:latin typeface="Times New Roman"/>
                <a:cs typeface="Times New Roman"/>
              </a:rPr>
              <a:t>-75%</a:t>
            </a:r>
            <a:r>
              <a:rPr lang="bg-BG" sz="1700" dirty="0">
                <a:latin typeface="Times New Roman"/>
                <a:cs typeface="Times New Roman"/>
              </a:rPr>
              <a:t>) и въглероден </a:t>
            </a:r>
            <a:r>
              <a:rPr lang="bg-BG" sz="1700" dirty="0" smtClean="0">
                <a:latin typeface="Times New Roman"/>
                <a:cs typeface="Times New Roman"/>
              </a:rPr>
              <a:t>диоксид. </a:t>
            </a:r>
            <a:r>
              <a:rPr lang="bg-BG" sz="1700" dirty="0">
                <a:latin typeface="Times New Roman"/>
                <a:cs typeface="Times New Roman"/>
              </a:rPr>
              <a:t>Други отпадъчни (неизползваеми) продукти от процеса на практика няма</a:t>
            </a:r>
            <a:r>
              <a:rPr lang="bg-BG" sz="1700" dirty="0" smtClean="0">
                <a:latin typeface="Times New Roman"/>
                <a:cs typeface="Times New Roman"/>
              </a:rPr>
              <a:t>.</a:t>
            </a:r>
            <a:endParaRPr lang="bg-BG" sz="17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35487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627" y="121007"/>
            <a:ext cx="955675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5852988"/>
            <a:ext cx="79960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1" y="6395914"/>
            <a:ext cx="88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 ЕВРОПЕЙСКИ СЪЮЗ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Европейски фонд за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регионално развитие </a:t>
            </a:r>
          </a:p>
        </p:txBody>
      </p:sp>
      <p:pic>
        <p:nvPicPr>
          <p:cNvPr id="5" name="Picture 14" descr="logo_OPOS_tran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4285" y="5852988"/>
            <a:ext cx="9810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slog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4285" y="6454354"/>
            <a:ext cx="981075" cy="37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2902" y="5852988"/>
            <a:ext cx="921098" cy="9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bg-BG" sz="1800" b="1" dirty="0">
                <a:solidFill>
                  <a:prstClr val="black"/>
                </a:solidFill>
                <a:latin typeface="Times New Roman"/>
                <a:cs typeface="Times New Roman"/>
              </a:rPr>
              <a:t>СТОЛИЧНО ПРЕДПРИЯТИЕ ЗА ТРЕТИРАНЕ НА ОТПАДЪЦИ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4645025" y="1143000"/>
            <a:ext cx="4041775" cy="63976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bg-BG" sz="1800" dirty="0" smtClean="0">
                <a:solidFill>
                  <a:srgbClr val="4F81BD"/>
                </a:solidFill>
                <a:latin typeface="Times New Roman"/>
                <a:cs typeface="Times New Roman"/>
              </a:rPr>
              <a:t>Анаеробно разграждане</a:t>
            </a:r>
          </a:p>
          <a:p>
            <a:pPr algn="ctr"/>
            <a:r>
              <a:rPr lang="bg-BG" sz="1800" dirty="0" smtClean="0">
                <a:solidFill>
                  <a:srgbClr val="4F81BD"/>
                </a:solidFill>
                <a:latin typeface="Times New Roman"/>
                <a:cs typeface="Times New Roman"/>
              </a:rPr>
              <a:t>Биореактор - работни параметри</a:t>
            </a:r>
            <a:endParaRPr lang="en-US" sz="1800" dirty="0">
              <a:solidFill>
                <a:srgbClr val="4F81BD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07844618"/>
              </p:ext>
            </p:extLst>
          </p:nvPr>
        </p:nvGraphicFramePr>
        <p:xfrm>
          <a:off x="4645025" y="1803400"/>
          <a:ext cx="4041776" cy="3951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0888"/>
                <a:gridCol w="2020888"/>
              </a:tblGrid>
              <a:tr h="690057">
                <a:tc>
                  <a:txBody>
                    <a:bodyPr/>
                    <a:lstStyle/>
                    <a:p>
                      <a:r>
                        <a:rPr lang="bg-BG" dirty="0" smtClean="0">
                          <a:latin typeface="Times New Roman"/>
                          <a:cs typeface="Times New Roman"/>
                        </a:rPr>
                        <a:t>Параметри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>
                          <a:latin typeface="Times New Roman"/>
                          <a:cs typeface="Times New Roman"/>
                        </a:rPr>
                        <a:t>Стойност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690057">
                <a:tc>
                  <a:txBody>
                    <a:bodyPr/>
                    <a:lstStyle/>
                    <a:p>
                      <a:r>
                        <a:rPr lang="bg-BG" dirty="0" smtClean="0">
                          <a:latin typeface="Times New Roman"/>
                          <a:cs typeface="Times New Roman"/>
                        </a:rPr>
                        <a:t>Температура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>
                          <a:latin typeface="Times New Roman"/>
                          <a:cs typeface="Times New Roman"/>
                        </a:rPr>
                        <a:t>35</a:t>
                      </a:r>
                      <a:r>
                        <a:rPr lang="bg-BG" baseline="0" dirty="0" smtClean="0">
                          <a:latin typeface="Times New Roman"/>
                          <a:cs typeface="Times New Roman"/>
                        </a:rPr>
                        <a:t> – 36</a:t>
                      </a:r>
                      <a:r>
                        <a:rPr lang="bg-BG" baseline="300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en-US" baseline="0" dirty="0" smtClean="0">
                          <a:latin typeface="Times New Roman"/>
                          <a:cs typeface="Times New Roman"/>
                        </a:rPr>
                        <a:t>C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69005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pH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>
                          <a:latin typeface="Times New Roman"/>
                          <a:cs typeface="Times New Roman"/>
                        </a:rPr>
                        <a:t>7 – 8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690057">
                <a:tc>
                  <a:txBody>
                    <a:bodyPr/>
                    <a:lstStyle/>
                    <a:p>
                      <a:r>
                        <a:rPr lang="bg-BG" dirty="0" smtClean="0">
                          <a:latin typeface="Times New Roman"/>
                          <a:cs typeface="Times New Roman"/>
                        </a:rPr>
                        <a:t>Времепрестой 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>
                          <a:latin typeface="Times New Roman"/>
                          <a:cs typeface="Times New Roman"/>
                        </a:rPr>
                        <a:t>60 дни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1191058">
                <a:tc>
                  <a:txBody>
                    <a:bodyPr/>
                    <a:lstStyle/>
                    <a:p>
                      <a:r>
                        <a:rPr lang="bg-BG" dirty="0" smtClean="0">
                          <a:latin typeface="Times New Roman"/>
                          <a:cs typeface="Times New Roman"/>
                        </a:rPr>
                        <a:t>Органично натоварване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>
                          <a:latin typeface="Times New Roman"/>
                          <a:cs typeface="Times New Roman"/>
                        </a:rPr>
                        <a:t>0,5 – 1,5 </a:t>
                      </a:r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kgODM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/m</a:t>
                      </a:r>
                      <a:r>
                        <a:rPr lang="en-US" baseline="30000" dirty="0" smtClean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lang="en-US" baseline="0" dirty="0" smtClean="0">
                          <a:latin typeface="Times New Roman"/>
                          <a:cs typeface="Times New Roman"/>
                        </a:rPr>
                        <a:t>d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Content Placeholder 4" descr="G0071836.JPG"/>
          <p:cNvPicPr>
            <a:picLocks noGrp="1" noChangeAspect="1"/>
          </p:cNvPicPr>
          <p:nvPr>
            <p:ph sz="half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7" r="17147"/>
          <a:stretch/>
        </p:blipFill>
        <p:spPr bwMode="auto">
          <a:xfrm>
            <a:off x="457200" y="1143000"/>
            <a:ext cx="4040188" cy="461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23442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627" y="121007"/>
            <a:ext cx="955675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5852988"/>
            <a:ext cx="79960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1" y="6395914"/>
            <a:ext cx="88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 ЕВРОПЕЙСКИ СЪЮЗ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Европейски фонд за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регионално развитие </a:t>
            </a:r>
          </a:p>
        </p:txBody>
      </p:sp>
      <p:pic>
        <p:nvPicPr>
          <p:cNvPr id="5" name="Picture 14" descr="logo_OPOS_tran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4285" y="5852988"/>
            <a:ext cx="9810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slog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4285" y="6454354"/>
            <a:ext cx="981075" cy="37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2902" y="5852988"/>
            <a:ext cx="921098" cy="9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bg-BG" sz="1800" b="1" dirty="0">
                <a:solidFill>
                  <a:prstClr val="black"/>
                </a:solidFill>
                <a:latin typeface="Times New Roman"/>
                <a:cs typeface="Times New Roman"/>
              </a:rPr>
              <a:t>СТОЛИЧНО ПРЕДПРИЯТИЕ ЗА ТРЕТИРАНЕ НА ОТПАДЪЦИ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457200" y="1132244"/>
            <a:ext cx="8229600" cy="349557"/>
          </a:xfrm>
        </p:spPr>
        <p:txBody>
          <a:bodyPr>
            <a:normAutofit lnSpcReduction="10000"/>
          </a:bodyPr>
          <a:lstStyle/>
          <a:p>
            <a:pPr algn="ctr"/>
            <a:r>
              <a:rPr lang="bg-BG" sz="1800" dirty="0" smtClean="0">
                <a:solidFill>
                  <a:srgbClr val="4F81BD"/>
                </a:solidFill>
                <a:latin typeface="Times New Roman"/>
                <a:cs typeface="Times New Roman"/>
              </a:rPr>
              <a:t>ПОТОК НА БИОГАЗА</a:t>
            </a:r>
            <a:endParaRPr lang="en-US" sz="1800" dirty="0">
              <a:solidFill>
                <a:srgbClr val="4F81BD"/>
              </a:solidFill>
              <a:latin typeface="Times New Roman"/>
              <a:cs typeface="Times New Roman"/>
            </a:endParaRPr>
          </a:p>
        </p:txBody>
      </p:sp>
      <p:pic>
        <p:nvPicPr>
          <p:cNvPr id="15" name="Content Placeholder 14" descr="КТЕЦ.png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90" r="-14190"/>
          <a:stretch>
            <a:fillRect/>
          </a:stretch>
        </p:blipFill>
        <p:spPr>
          <a:xfrm>
            <a:off x="457200" y="1481139"/>
            <a:ext cx="7766050" cy="4371850"/>
          </a:xfrm>
        </p:spPr>
      </p:pic>
    </p:spTree>
    <p:extLst>
      <p:ext uri="{BB962C8B-B14F-4D97-AF65-F5344CB8AC3E}">
        <p14:creationId xmlns:p14="http://schemas.microsoft.com/office/powerpoint/2010/main" val="125321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627" y="121007"/>
            <a:ext cx="955675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5852988"/>
            <a:ext cx="79960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1" y="6395914"/>
            <a:ext cx="88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 ЕВРОПЕЙСКИ СЪЮЗ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Европейски фонд за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регионално развитие </a:t>
            </a:r>
          </a:p>
        </p:txBody>
      </p:sp>
      <p:pic>
        <p:nvPicPr>
          <p:cNvPr id="5" name="Picture 14" descr="logo_OPOS_tran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4285" y="5852988"/>
            <a:ext cx="9810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slog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4285" y="6454354"/>
            <a:ext cx="981075" cy="37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2902" y="5852988"/>
            <a:ext cx="921098" cy="9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3144"/>
            <a:ext cx="8229600" cy="1143000"/>
          </a:xfrm>
        </p:spPr>
        <p:txBody>
          <a:bodyPr>
            <a:normAutofit/>
          </a:bodyPr>
          <a:lstStyle/>
          <a:p>
            <a:r>
              <a:rPr lang="bg-BG" sz="1800" b="1" dirty="0">
                <a:solidFill>
                  <a:prstClr val="black"/>
                </a:solidFill>
                <a:latin typeface="Times New Roman"/>
                <a:cs typeface="Times New Roman"/>
              </a:rPr>
              <a:t>СТОЛИЧНО ПРЕДПРИЯТИЕ ЗА ТРЕТИРАНЕ НА ОТПАДЪЦИ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132244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bg-BG" sz="2000" b="1" dirty="0" smtClean="0">
                <a:solidFill>
                  <a:srgbClr val="4F81BD"/>
                </a:solidFill>
                <a:latin typeface="Times New Roman"/>
                <a:cs typeface="Times New Roman"/>
              </a:rPr>
              <a:t>БИОЛОГИЧНА ДЕСУЛФУРИЗАЦИЯ</a:t>
            </a:r>
          </a:p>
          <a:p>
            <a:pPr marL="0" indent="0" algn="ctr">
              <a:buNone/>
            </a:pPr>
            <a:endParaRPr lang="bg-BG" sz="1800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bg-BG" sz="1800" dirty="0" smtClean="0">
                <a:latin typeface="Times New Roman"/>
                <a:cs typeface="Times New Roman"/>
              </a:rPr>
              <a:t>	Преди да се извърши утилизация на биогаза е необходимо той да бъде пречистен от примеси. В Инсталацията за биологично третиране това се извършва с помощта на биологична десулфуризация.</a:t>
            </a:r>
          </a:p>
          <a:p>
            <a:pPr marL="0" indent="0" algn="just">
              <a:buNone/>
            </a:pPr>
            <a:r>
              <a:rPr lang="bg-BG" sz="1800" dirty="0">
                <a:latin typeface="Times New Roman"/>
                <a:cs typeface="Times New Roman"/>
              </a:rPr>
              <a:t>	</a:t>
            </a:r>
            <a:r>
              <a:rPr lang="bg-BG" sz="1800" dirty="0" smtClean="0">
                <a:latin typeface="Times New Roman"/>
                <a:cs typeface="Times New Roman"/>
              </a:rPr>
              <a:t>Целта </a:t>
            </a:r>
            <a:r>
              <a:rPr lang="bg-BG" sz="1800" dirty="0">
                <a:latin typeface="Times New Roman"/>
                <a:cs typeface="Times New Roman"/>
              </a:rPr>
              <a:t>на биологичната десулфуризация е да редуцира съдържанието на сероводород </a:t>
            </a:r>
            <a:r>
              <a:rPr lang="bg-BG" sz="1800" b="1" dirty="0">
                <a:latin typeface="Times New Roman"/>
                <a:cs typeface="Times New Roman"/>
              </a:rPr>
              <a:t>под 250 ррm</a:t>
            </a:r>
            <a:r>
              <a:rPr lang="bg-BG" sz="1800" dirty="0">
                <a:latin typeface="Times New Roman"/>
                <a:cs typeface="Times New Roman"/>
              </a:rPr>
              <a:t>, така че следващите агрегати  да бъдат подложени на изключително ниско или несъществено корозивно натоварване.</a:t>
            </a:r>
          </a:p>
          <a:p>
            <a:pPr marL="0" indent="0" algn="just">
              <a:buNone/>
            </a:pPr>
            <a:r>
              <a:rPr lang="bg-BG" sz="1800" dirty="0" smtClean="0">
                <a:latin typeface="Times New Roman"/>
                <a:cs typeface="Times New Roman"/>
              </a:rPr>
              <a:t>	Биологичната </a:t>
            </a:r>
            <a:r>
              <a:rPr lang="bg-BG" sz="1800" dirty="0">
                <a:latin typeface="Times New Roman"/>
                <a:cs typeface="Times New Roman"/>
              </a:rPr>
              <a:t>десулфуризация гарантира </a:t>
            </a:r>
            <a:r>
              <a:rPr lang="bg-BG" sz="1800" b="1" dirty="0">
                <a:latin typeface="Times New Roman"/>
                <a:cs typeface="Times New Roman"/>
              </a:rPr>
              <a:t>селективно пречистване на биогаза от сероводород</a:t>
            </a:r>
            <a:r>
              <a:rPr lang="bg-BG" sz="1800" dirty="0">
                <a:latin typeface="Times New Roman"/>
                <a:cs typeface="Times New Roman"/>
              </a:rPr>
              <a:t>, като се използва разликата във влияещите фактори върху разтворимостта на отделните компоненти на биогаза.</a:t>
            </a:r>
            <a:br>
              <a:rPr lang="bg-BG" sz="1800" dirty="0">
                <a:latin typeface="Times New Roman"/>
                <a:cs typeface="Times New Roman"/>
              </a:rPr>
            </a:br>
            <a:r>
              <a:rPr lang="bg-BG" sz="1800" dirty="0">
                <a:latin typeface="Times New Roman"/>
                <a:cs typeface="Times New Roman"/>
              </a:rPr>
              <a:t>Редуцират </a:t>
            </a:r>
            <a:r>
              <a:rPr lang="bg-BG" sz="1800" dirty="0" smtClean="0">
                <a:latin typeface="Times New Roman"/>
                <a:cs typeface="Times New Roman"/>
              </a:rPr>
              <a:t>се </a:t>
            </a:r>
            <a:r>
              <a:rPr lang="bg-BG" sz="1800" dirty="0">
                <a:latin typeface="Times New Roman"/>
                <a:cs typeface="Times New Roman"/>
              </a:rPr>
              <a:t>емисиите на СО</a:t>
            </a:r>
            <a:r>
              <a:rPr lang="bg-BG" sz="1800" baseline="-25000" dirty="0">
                <a:latin typeface="Times New Roman"/>
                <a:cs typeface="Times New Roman"/>
              </a:rPr>
              <a:t>2</a:t>
            </a:r>
            <a:r>
              <a:rPr lang="bg-BG" sz="1800" dirty="0">
                <a:latin typeface="Times New Roman"/>
                <a:cs typeface="Times New Roman"/>
              </a:rPr>
              <a:t> в атмосферата и се подобрява качеството на биогаза.</a:t>
            </a:r>
          </a:p>
          <a:p>
            <a:pPr marL="0" indent="0" algn="just">
              <a:buNone/>
            </a:pPr>
            <a:r>
              <a:rPr lang="bg-BG" sz="1800" dirty="0" smtClean="0">
                <a:latin typeface="Times New Roman"/>
                <a:cs typeface="Times New Roman"/>
              </a:rPr>
              <a:t>	Чрез </a:t>
            </a:r>
            <a:r>
              <a:rPr lang="bg-BG" sz="1800" dirty="0">
                <a:latin typeface="Times New Roman"/>
                <a:cs typeface="Times New Roman"/>
              </a:rPr>
              <a:t>редуциране на емисиите от СО</a:t>
            </a:r>
            <a:r>
              <a:rPr lang="bg-BG" sz="1800" baseline="-25000" dirty="0">
                <a:latin typeface="Times New Roman"/>
                <a:cs typeface="Times New Roman"/>
              </a:rPr>
              <a:t>2</a:t>
            </a:r>
            <a:r>
              <a:rPr lang="bg-BG" sz="1800" dirty="0">
                <a:latin typeface="Times New Roman"/>
                <a:cs typeface="Times New Roman"/>
              </a:rPr>
              <a:t> и серни окиси се подпомага постигането на целите 20/20/20 по отношение на климата и енергията и </a:t>
            </a:r>
            <a:r>
              <a:rPr lang="bg-BG" sz="1800" dirty="0" smtClean="0">
                <a:latin typeface="Times New Roman"/>
                <a:cs typeface="Times New Roman"/>
              </a:rPr>
              <a:t>по-специално </a:t>
            </a:r>
            <a:r>
              <a:rPr lang="bg-BG" sz="1800" dirty="0">
                <a:latin typeface="Times New Roman"/>
                <a:cs typeface="Times New Roman"/>
              </a:rPr>
              <a:t>намаляването на емисиите на парникови газове с 20% спрямо 1990г</a:t>
            </a:r>
            <a:r>
              <a:rPr lang="bg-BG" sz="1800" dirty="0" smtClean="0">
                <a:latin typeface="Times New Roman"/>
                <a:cs typeface="Times New Roman"/>
              </a:rPr>
              <a:t>.</a:t>
            </a:r>
            <a:endParaRPr lang="bg-BG" sz="1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71282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627" y="121007"/>
            <a:ext cx="955675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5852988"/>
            <a:ext cx="79960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1" y="6395914"/>
            <a:ext cx="88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 ЕВРОПЕЙСКИ СЪЮЗ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Европейски фонд за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регионално развитие </a:t>
            </a:r>
          </a:p>
        </p:txBody>
      </p:sp>
      <p:pic>
        <p:nvPicPr>
          <p:cNvPr id="5" name="Picture 14" descr="logo_OPOS_tran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4285" y="5852988"/>
            <a:ext cx="9810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slog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4285" y="6454354"/>
            <a:ext cx="981075" cy="37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2902" y="5852988"/>
            <a:ext cx="921098" cy="9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bg-BG" sz="1800" b="1" dirty="0">
                <a:solidFill>
                  <a:prstClr val="black"/>
                </a:solidFill>
                <a:latin typeface="Times New Roman"/>
                <a:cs typeface="Times New Roman"/>
              </a:rPr>
              <a:t>СТОЛИЧНО ПРЕДПРИЯТИЕ ЗА ТРЕТИРАНЕ НА ОТПАДЪЦИ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13224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bg-BG" sz="2000" b="1" dirty="0" smtClean="0">
                <a:solidFill>
                  <a:srgbClr val="4F81BD"/>
                </a:solidFill>
                <a:latin typeface="Times New Roman"/>
                <a:cs typeface="Times New Roman"/>
              </a:rPr>
              <a:t>ОПОЛЗОТВОРЯВАНЕ НА БИОГАЗА</a:t>
            </a:r>
          </a:p>
          <a:p>
            <a:pPr marL="0" indent="0" algn="ctr">
              <a:buNone/>
            </a:pPr>
            <a:endParaRPr lang="bg-BG" sz="1800" b="1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bg-BG" sz="1800" dirty="0" smtClean="0">
                <a:latin typeface="Times New Roman"/>
                <a:cs typeface="Times New Roman"/>
              </a:rPr>
              <a:t>	Оползотворяването на биогаза се осъществява с помощта на два КТЕА (Комбинирани топлинни и електрически агрегати / когенератори) разполагащи с мощност 255</a:t>
            </a:r>
            <a:r>
              <a:rPr lang="en-US" sz="1800" dirty="0" smtClean="0">
                <a:latin typeface="Times New Roman"/>
                <a:cs typeface="Times New Roman"/>
              </a:rPr>
              <a:t>kW </a:t>
            </a:r>
            <a:r>
              <a:rPr lang="bg-BG" sz="1800" dirty="0" smtClean="0">
                <a:latin typeface="Times New Roman"/>
                <a:cs typeface="Times New Roman"/>
              </a:rPr>
              <a:t>и 600</a:t>
            </a:r>
            <a:r>
              <a:rPr lang="en-US" sz="1800" dirty="0" smtClean="0">
                <a:latin typeface="Times New Roman"/>
                <a:cs typeface="Times New Roman"/>
              </a:rPr>
              <a:t>kW. </a:t>
            </a:r>
            <a:r>
              <a:rPr lang="bg-BG" sz="1800" dirty="0" smtClean="0">
                <a:latin typeface="Times New Roman"/>
                <a:cs typeface="Times New Roman"/>
              </a:rPr>
              <a:t>Наличието на два агрегата с различна мощност позволява оптимална работа при различни натоварвания на Инсталацията.</a:t>
            </a:r>
          </a:p>
          <a:p>
            <a:pPr marL="0" indent="0" algn="just">
              <a:buNone/>
            </a:pPr>
            <a:r>
              <a:rPr lang="bg-BG" sz="1800" dirty="0">
                <a:latin typeface="Times New Roman"/>
                <a:cs typeface="Times New Roman"/>
              </a:rPr>
              <a:t>	</a:t>
            </a:r>
            <a:r>
              <a:rPr lang="bg-BG" sz="1800" dirty="0" smtClean="0">
                <a:latin typeface="Times New Roman"/>
                <a:cs typeface="Times New Roman"/>
              </a:rPr>
              <a:t>Когенераторите се използват за производство на електроенергия и топлоенергия. Топлинната енергия се извлича от водата, охлаждаща двигателя и отработения въздух. Тази топлина се използва за нуждите на технологичните процеси в Инсталацията, както и за подгряване на административната сграда.</a:t>
            </a:r>
          </a:p>
          <a:p>
            <a:pPr marL="0" indent="0" algn="just">
              <a:buNone/>
            </a:pPr>
            <a:r>
              <a:rPr lang="bg-BG" sz="1800" dirty="0">
                <a:latin typeface="Times New Roman"/>
                <a:cs typeface="Times New Roman"/>
              </a:rPr>
              <a:t>	</a:t>
            </a:r>
            <a:r>
              <a:rPr lang="bg-BG" sz="1800" dirty="0" smtClean="0">
                <a:latin typeface="Times New Roman"/>
                <a:cs typeface="Times New Roman"/>
              </a:rPr>
              <a:t>Произведеното електричество се подава към националната електрическа мрежа.</a:t>
            </a:r>
          </a:p>
          <a:p>
            <a:pPr marL="0" indent="0" algn="just">
              <a:buNone/>
            </a:pPr>
            <a:r>
              <a:rPr lang="bg-BG" sz="1800" dirty="0" smtClean="0">
                <a:latin typeface="Times New Roman"/>
                <a:cs typeface="Times New Roman"/>
              </a:rPr>
              <a:t>	Ефективността на КТЕА е около 83 – 85%.</a:t>
            </a:r>
            <a:endParaRPr lang="bg-BG" sz="1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024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627" y="121007"/>
            <a:ext cx="955675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5852988"/>
            <a:ext cx="79960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1" y="6395914"/>
            <a:ext cx="88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 ЕВРОПЕЙСКИ СЪЮЗ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Европейски фонд за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регионално развитие </a:t>
            </a:r>
          </a:p>
        </p:txBody>
      </p:sp>
      <p:pic>
        <p:nvPicPr>
          <p:cNvPr id="5" name="Picture 14" descr="logo_OPOS_tran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4285" y="5852988"/>
            <a:ext cx="9810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slog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4285" y="6454354"/>
            <a:ext cx="981075" cy="37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2902" y="5852988"/>
            <a:ext cx="921098" cy="9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3144"/>
            <a:ext cx="8229600" cy="1143000"/>
          </a:xfrm>
        </p:spPr>
        <p:txBody>
          <a:bodyPr>
            <a:normAutofit/>
          </a:bodyPr>
          <a:lstStyle/>
          <a:p>
            <a:r>
              <a:rPr lang="bg-BG" sz="1800" b="1" dirty="0">
                <a:solidFill>
                  <a:prstClr val="black"/>
                </a:solidFill>
                <a:latin typeface="Times New Roman"/>
                <a:cs typeface="Times New Roman"/>
              </a:rPr>
              <a:t>СТОЛИЧНО ПРЕДПРИЯТИЕ ЗА ТРЕТИРАНЕ НА ОТПАДЪЦИ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156144"/>
            <a:ext cx="4040188" cy="639762"/>
          </a:xfrm>
        </p:spPr>
        <p:txBody>
          <a:bodyPr>
            <a:normAutofit lnSpcReduction="10000"/>
          </a:bodyPr>
          <a:lstStyle/>
          <a:p>
            <a:r>
              <a:rPr lang="bg-BG" sz="1800" dirty="0" smtClean="0">
                <a:solidFill>
                  <a:srgbClr val="4F81BD"/>
                </a:solidFill>
                <a:latin typeface="Times New Roman"/>
                <a:cs typeface="Times New Roman"/>
              </a:rPr>
              <a:t>КОМБИНИРАНИ ТОПЛИННИ И ЕЛЕКТРИЧЕСКИ АГРЕГАТИ</a:t>
            </a:r>
            <a:endParaRPr lang="en-US" sz="1800" dirty="0">
              <a:solidFill>
                <a:srgbClr val="4F81BD"/>
              </a:solidFill>
              <a:latin typeface="Times New Roman"/>
              <a:cs typeface="Times New Roman"/>
            </a:endParaRPr>
          </a:p>
        </p:txBody>
      </p:sp>
      <p:pic>
        <p:nvPicPr>
          <p:cNvPr id="16" name="Content Placeholder 15" descr="1.png"/>
          <p:cNvPicPr>
            <a:picLocks noGrp="1" noChangeAspect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" r="24120"/>
          <a:stretch/>
        </p:blipFill>
        <p:spPr>
          <a:xfrm>
            <a:off x="457200" y="1795463"/>
            <a:ext cx="4040188" cy="3951287"/>
          </a:xfrm>
        </p:spPr>
      </p:pic>
      <p:pic>
        <p:nvPicPr>
          <p:cNvPr id="17" name="Content Placeholder 16" descr="2.png"/>
          <p:cNvPicPr>
            <a:picLocks noGrp="1" noChangeAspect="1"/>
          </p:cNvPicPr>
          <p:nvPr>
            <p:ph sz="quarter" idx="4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" r="33973" b="-511"/>
          <a:stretch/>
        </p:blipFill>
        <p:spPr>
          <a:xfrm>
            <a:off x="4645025" y="1155700"/>
            <a:ext cx="4041775" cy="4591050"/>
          </a:xfrm>
        </p:spPr>
      </p:pic>
    </p:spTree>
    <p:extLst>
      <p:ext uri="{BB962C8B-B14F-4D97-AF65-F5344CB8AC3E}">
        <p14:creationId xmlns:p14="http://schemas.microsoft.com/office/powerpoint/2010/main" val="2344236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627" y="121007"/>
            <a:ext cx="955675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5852988"/>
            <a:ext cx="79960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1" y="6395914"/>
            <a:ext cx="88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 ЕВРОПЕЙСКИ СЪЮЗ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Европейски фонд за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регионално развитие </a:t>
            </a:r>
          </a:p>
        </p:txBody>
      </p:sp>
      <p:pic>
        <p:nvPicPr>
          <p:cNvPr id="5" name="Picture 14" descr="logo_OPOS_tran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4285" y="5852988"/>
            <a:ext cx="9810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slog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4285" y="6454354"/>
            <a:ext cx="981075" cy="37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2902" y="5852988"/>
            <a:ext cx="921098" cy="9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-10756"/>
            <a:ext cx="8229600" cy="1143000"/>
          </a:xfrm>
        </p:spPr>
        <p:txBody>
          <a:bodyPr>
            <a:normAutofit/>
          </a:bodyPr>
          <a:lstStyle/>
          <a:p>
            <a:r>
              <a:rPr lang="bg-BG" sz="1800" b="1" dirty="0">
                <a:solidFill>
                  <a:prstClr val="black"/>
                </a:solidFill>
                <a:latin typeface="Times New Roman"/>
                <a:cs typeface="Times New Roman"/>
              </a:rPr>
              <a:t>СТОЛИЧНО ПРЕДПРИЯТИЕ ЗА ТРЕТИРАНЕ НА ОТПАДЪЦИ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132244"/>
            <a:ext cx="8229600" cy="374461"/>
          </a:xfrm>
        </p:spPr>
        <p:txBody>
          <a:bodyPr>
            <a:normAutofit/>
          </a:bodyPr>
          <a:lstStyle/>
          <a:p>
            <a:pPr algn="ctr"/>
            <a:r>
              <a:rPr lang="bg-BG" sz="1800" dirty="0" smtClean="0">
                <a:solidFill>
                  <a:srgbClr val="4F81BD"/>
                </a:solidFill>
                <a:latin typeface="Times New Roman"/>
                <a:cs typeface="Times New Roman"/>
              </a:rPr>
              <a:t>КТЕА – ПРИНЦИПНА СХЕМА</a:t>
            </a:r>
            <a:endParaRPr lang="en-US" sz="1800" dirty="0">
              <a:solidFill>
                <a:srgbClr val="4F81BD"/>
              </a:solidFill>
              <a:latin typeface="Times New Roman"/>
              <a:cs typeface="Times New Roman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57200" y="1506704"/>
            <a:ext cx="4040188" cy="4346283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bg-BG" sz="1600" dirty="0">
                <a:latin typeface="Times New Roman"/>
                <a:cs typeface="Times New Roman"/>
              </a:rPr>
              <a:t>Биогаз </a:t>
            </a:r>
            <a:r>
              <a:rPr lang="bg-BG" sz="1600" dirty="0" smtClean="0">
                <a:latin typeface="Times New Roman"/>
                <a:cs typeface="Times New Roman"/>
              </a:rPr>
              <a:t>охладител</a:t>
            </a:r>
          </a:p>
          <a:p>
            <a:pPr>
              <a:buFont typeface="+mj-lt"/>
              <a:buAutoNum type="arabicPeriod"/>
            </a:pPr>
            <a:r>
              <a:rPr lang="bg-BG" sz="1600" dirty="0" smtClean="0">
                <a:latin typeface="Times New Roman"/>
                <a:cs typeface="Times New Roman"/>
              </a:rPr>
              <a:t>Газов вдухвател</a:t>
            </a:r>
          </a:p>
          <a:p>
            <a:pPr>
              <a:buFont typeface="+mj-lt"/>
              <a:buAutoNum type="arabicPeriod"/>
            </a:pPr>
            <a:r>
              <a:rPr lang="bg-BG" sz="1600" dirty="0" smtClean="0">
                <a:latin typeface="Times New Roman"/>
                <a:cs typeface="Times New Roman"/>
              </a:rPr>
              <a:t>Филтър </a:t>
            </a:r>
            <a:r>
              <a:rPr lang="bg-BG" sz="1600" dirty="0">
                <a:latin typeface="Times New Roman"/>
                <a:cs typeface="Times New Roman"/>
              </a:rPr>
              <a:t>с активен </a:t>
            </a:r>
            <a:r>
              <a:rPr lang="bg-BG" sz="1600" dirty="0" smtClean="0">
                <a:latin typeface="Times New Roman"/>
                <a:cs typeface="Times New Roman"/>
              </a:rPr>
              <a:t>въглен</a:t>
            </a:r>
          </a:p>
          <a:p>
            <a:pPr>
              <a:buFont typeface="+mj-lt"/>
              <a:buAutoNum type="arabicPeriod"/>
            </a:pPr>
            <a:r>
              <a:rPr lang="bg-BG" sz="1600" dirty="0" smtClean="0">
                <a:latin typeface="Times New Roman"/>
                <a:cs typeface="Times New Roman"/>
              </a:rPr>
              <a:t>Участък </a:t>
            </a:r>
            <a:r>
              <a:rPr lang="bg-BG" sz="1600" dirty="0">
                <a:latin typeface="Times New Roman"/>
                <a:cs typeface="Times New Roman"/>
              </a:rPr>
              <a:t>за регулиране на налягането и разхода на </a:t>
            </a:r>
            <a:r>
              <a:rPr lang="bg-BG" sz="1600" dirty="0" smtClean="0">
                <a:latin typeface="Times New Roman"/>
                <a:cs typeface="Times New Roman"/>
              </a:rPr>
              <a:t>газ</a:t>
            </a:r>
          </a:p>
          <a:p>
            <a:pPr>
              <a:buFont typeface="+mj-lt"/>
              <a:buAutoNum type="arabicPeriod"/>
            </a:pPr>
            <a:r>
              <a:rPr lang="bg-BG" sz="1600" dirty="0" smtClean="0">
                <a:latin typeface="Times New Roman"/>
                <a:cs typeface="Times New Roman"/>
              </a:rPr>
              <a:t>Въздушен филтър</a:t>
            </a:r>
          </a:p>
          <a:p>
            <a:pPr>
              <a:buFont typeface="+mj-lt"/>
              <a:buAutoNum type="arabicPeriod"/>
            </a:pPr>
            <a:r>
              <a:rPr lang="bg-BG" sz="1600" dirty="0" smtClean="0">
                <a:latin typeface="Times New Roman"/>
                <a:cs typeface="Times New Roman"/>
              </a:rPr>
              <a:t>Газов карбуратор</a:t>
            </a:r>
          </a:p>
          <a:p>
            <a:pPr>
              <a:buFont typeface="+mj-lt"/>
              <a:buAutoNum type="arabicPeriod"/>
            </a:pPr>
            <a:r>
              <a:rPr lang="bg-BG" sz="1600" dirty="0" smtClean="0">
                <a:latin typeface="Times New Roman"/>
                <a:cs typeface="Times New Roman"/>
              </a:rPr>
              <a:t>Охладител </a:t>
            </a:r>
            <a:r>
              <a:rPr lang="bg-BG" sz="1600" dirty="0">
                <a:latin typeface="Times New Roman"/>
                <a:cs typeface="Times New Roman"/>
              </a:rPr>
              <a:t>на нагнетения </a:t>
            </a:r>
            <a:r>
              <a:rPr lang="bg-BG" sz="1600" dirty="0" smtClean="0">
                <a:latin typeface="Times New Roman"/>
                <a:cs typeface="Times New Roman"/>
              </a:rPr>
              <a:t>въздух</a:t>
            </a:r>
          </a:p>
          <a:p>
            <a:pPr>
              <a:buFont typeface="+mj-lt"/>
              <a:buAutoNum type="arabicPeriod"/>
            </a:pPr>
            <a:r>
              <a:rPr lang="bg-BG" sz="1600" dirty="0" smtClean="0">
                <a:latin typeface="Times New Roman"/>
                <a:cs typeface="Times New Roman"/>
              </a:rPr>
              <a:t>Охладител </a:t>
            </a:r>
            <a:r>
              <a:rPr lang="bg-BG" sz="1600" dirty="0">
                <a:latin typeface="Times New Roman"/>
                <a:cs typeface="Times New Roman"/>
              </a:rPr>
              <a:t>на </a:t>
            </a:r>
            <a:r>
              <a:rPr lang="bg-BG" sz="1600" dirty="0" smtClean="0">
                <a:latin typeface="Times New Roman"/>
                <a:cs typeface="Times New Roman"/>
              </a:rPr>
              <a:t>сместа</a:t>
            </a:r>
          </a:p>
          <a:p>
            <a:pPr>
              <a:buFont typeface="+mj-lt"/>
              <a:buAutoNum type="arabicPeriod"/>
            </a:pPr>
            <a:r>
              <a:rPr lang="bg-BG" sz="1600" dirty="0" smtClean="0">
                <a:latin typeface="Times New Roman"/>
                <a:cs typeface="Times New Roman"/>
              </a:rPr>
              <a:t>Газов двигател</a:t>
            </a:r>
          </a:p>
          <a:p>
            <a:pPr>
              <a:buFont typeface="+mj-lt"/>
              <a:buAutoNum type="arabicPeriod"/>
            </a:pPr>
            <a:r>
              <a:rPr lang="bg-BG" sz="1600" dirty="0" smtClean="0">
                <a:latin typeface="Times New Roman"/>
                <a:cs typeface="Times New Roman"/>
              </a:rPr>
              <a:t>Генератор</a:t>
            </a:r>
          </a:p>
          <a:p>
            <a:pPr>
              <a:buFont typeface="+mj-lt"/>
              <a:buAutoNum type="arabicPeriod"/>
            </a:pPr>
            <a:r>
              <a:rPr lang="bg-BG" sz="1600" dirty="0" smtClean="0">
                <a:latin typeface="Times New Roman"/>
                <a:cs typeface="Times New Roman"/>
              </a:rPr>
              <a:t>Авариен охладител</a:t>
            </a:r>
          </a:p>
          <a:p>
            <a:pPr>
              <a:buFont typeface="+mj-lt"/>
              <a:buAutoNum type="arabicPeriod"/>
            </a:pPr>
            <a:r>
              <a:rPr lang="bg-BG" sz="1600" dirty="0" smtClean="0">
                <a:latin typeface="Times New Roman"/>
                <a:cs typeface="Times New Roman"/>
              </a:rPr>
              <a:t>Пластинчат топлообменник</a:t>
            </a:r>
          </a:p>
          <a:p>
            <a:pPr>
              <a:buFont typeface="+mj-lt"/>
              <a:buAutoNum type="arabicPeriod"/>
            </a:pPr>
            <a:r>
              <a:rPr lang="bg-BG" sz="1600" dirty="0" smtClean="0">
                <a:latin typeface="Times New Roman"/>
                <a:cs typeface="Times New Roman"/>
              </a:rPr>
              <a:t>Топлообменник </a:t>
            </a:r>
            <a:r>
              <a:rPr lang="bg-BG" sz="1600" dirty="0">
                <a:latin typeface="Times New Roman"/>
                <a:cs typeface="Times New Roman"/>
              </a:rPr>
              <a:t>на отработените </a:t>
            </a:r>
            <a:r>
              <a:rPr lang="bg-BG" sz="1600" dirty="0" smtClean="0">
                <a:latin typeface="Times New Roman"/>
                <a:cs typeface="Times New Roman"/>
              </a:rPr>
              <a:t>газове</a:t>
            </a:r>
            <a:endParaRPr lang="bg-BG" sz="1600" dirty="0">
              <a:latin typeface="Times New Roman"/>
              <a:cs typeface="Times New Roman"/>
            </a:endParaRPr>
          </a:p>
        </p:txBody>
      </p:sp>
      <p:pic>
        <p:nvPicPr>
          <p:cNvPr id="13" name="Content Placeholder 12" descr="3.png"/>
          <p:cNvPicPr>
            <a:picLocks noGrp="1" noChangeAspect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447" b="-22447"/>
          <a:stretch>
            <a:fillRect/>
          </a:stretch>
        </p:blipFill>
        <p:spPr>
          <a:xfrm>
            <a:off x="4645025" y="1506538"/>
            <a:ext cx="4041775" cy="4346575"/>
          </a:xfrm>
        </p:spPr>
      </p:pic>
    </p:spTree>
    <p:extLst>
      <p:ext uri="{BB962C8B-B14F-4D97-AF65-F5344CB8AC3E}">
        <p14:creationId xmlns:p14="http://schemas.microsoft.com/office/powerpoint/2010/main" val="1558796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627" y="121007"/>
            <a:ext cx="955675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5852988"/>
            <a:ext cx="79960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1" y="6395914"/>
            <a:ext cx="88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 ЕВРОПЕЙСКИ СЪЮЗ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Европейски фонд за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регионално развитие </a:t>
            </a:r>
          </a:p>
        </p:txBody>
      </p:sp>
      <p:pic>
        <p:nvPicPr>
          <p:cNvPr id="5" name="Picture 14" descr="logo_OPOS_tran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4285" y="5852988"/>
            <a:ext cx="9810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slog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4285" y="6454354"/>
            <a:ext cx="981075" cy="37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2902" y="5852988"/>
            <a:ext cx="921098" cy="9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bg-BG" sz="1800" b="1" dirty="0">
                <a:solidFill>
                  <a:prstClr val="black"/>
                </a:solidFill>
                <a:latin typeface="Times New Roman"/>
                <a:cs typeface="Times New Roman"/>
              </a:rPr>
              <a:t>СТОЛИЧНО ПРЕДПРИЯТИЕ ЗА ТРЕТИРАНЕ НА ОТПАДЪЦИ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13224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bg-BG" sz="2000" b="1" dirty="0" smtClean="0">
                <a:solidFill>
                  <a:srgbClr val="4F81BD"/>
                </a:solidFill>
                <a:latin typeface="Times New Roman"/>
                <a:cs typeface="Times New Roman"/>
              </a:rPr>
              <a:t>РЕЗУЛТАТИ</a:t>
            </a:r>
          </a:p>
          <a:p>
            <a:pPr marL="0" indent="0" algn="ctr">
              <a:buNone/>
            </a:pPr>
            <a:endParaRPr lang="bg-BG" sz="1800" b="1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bg-BG" sz="1800" dirty="0" smtClean="0">
                <a:latin typeface="Times New Roman"/>
                <a:cs typeface="Times New Roman"/>
              </a:rPr>
              <a:t>От пускането в експлоатация през месец Януари 2014 г. до момента в технологичната линия за преработка на хранителни биоотпадъци са:</a:t>
            </a:r>
          </a:p>
          <a:p>
            <a:pPr marL="0" indent="0" algn="just">
              <a:buNone/>
            </a:pPr>
            <a:endParaRPr lang="bg-BG" sz="1800" dirty="0">
              <a:latin typeface="Times New Roman"/>
              <a:cs typeface="Times New Roman"/>
            </a:endParaRPr>
          </a:p>
          <a:p>
            <a:pPr algn="just">
              <a:lnSpc>
                <a:spcPct val="200000"/>
              </a:lnSpc>
            </a:pPr>
            <a:r>
              <a:rPr lang="bg-BG" sz="1800" b="1" dirty="0" smtClean="0">
                <a:latin typeface="Times New Roman"/>
                <a:cs typeface="Times New Roman"/>
              </a:rPr>
              <a:t>постъпили около 13 175 </a:t>
            </a:r>
            <a:r>
              <a:rPr lang="en-US" sz="1800" b="1" dirty="0" smtClean="0">
                <a:latin typeface="Times New Roman"/>
                <a:cs typeface="Times New Roman"/>
              </a:rPr>
              <a:t>t </a:t>
            </a:r>
            <a:r>
              <a:rPr lang="bg-BG" sz="1800" b="1" dirty="0" smtClean="0">
                <a:latin typeface="Times New Roman"/>
                <a:cs typeface="Times New Roman"/>
              </a:rPr>
              <a:t>биоотпадъци</a:t>
            </a:r>
          </a:p>
          <a:p>
            <a:pPr algn="just">
              <a:lnSpc>
                <a:spcPct val="200000"/>
              </a:lnSpc>
            </a:pPr>
            <a:r>
              <a:rPr lang="bg-BG" sz="1800" b="1" dirty="0" smtClean="0">
                <a:latin typeface="Times New Roman"/>
                <a:cs typeface="Times New Roman"/>
              </a:rPr>
              <a:t>образувани са около 1 508 610 </a:t>
            </a:r>
            <a:r>
              <a:rPr lang="en-US" sz="1800" b="1" dirty="0" smtClean="0">
                <a:latin typeface="Times New Roman"/>
                <a:cs typeface="Times New Roman"/>
              </a:rPr>
              <a:t>Nm</a:t>
            </a:r>
            <a:r>
              <a:rPr lang="en-US" sz="1800" b="1" baseline="30000" dirty="0" smtClean="0">
                <a:latin typeface="Times New Roman"/>
                <a:cs typeface="Times New Roman"/>
              </a:rPr>
              <a:t>3</a:t>
            </a:r>
            <a:r>
              <a:rPr lang="en-US" sz="1800" b="1" dirty="0" smtClean="0">
                <a:latin typeface="Times New Roman"/>
                <a:cs typeface="Times New Roman"/>
              </a:rPr>
              <a:t> </a:t>
            </a:r>
            <a:r>
              <a:rPr lang="bg-BG" sz="1800" b="1" dirty="0" smtClean="0">
                <a:latin typeface="Times New Roman"/>
                <a:cs typeface="Times New Roman"/>
              </a:rPr>
              <a:t>биогаз (65 – 70% метан)</a:t>
            </a:r>
          </a:p>
          <a:p>
            <a:pPr algn="just">
              <a:lnSpc>
                <a:spcPct val="200000"/>
              </a:lnSpc>
            </a:pPr>
            <a:r>
              <a:rPr lang="bg-BG" sz="1800" b="1" dirty="0" smtClean="0">
                <a:latin typeface="Times New Roman"/>
                <a:cs typeface="Times New Roman"/>
              </a:rPr>
              <a:t>произведени са около 2565 </a:t>
            </a:r>
            <a:r>
              <a:rPr lang="en-US" sz="1800" b="1" dirty="0" err="1" smtClean="0">
                <a:latin typeface="Times New Roman"/>
                <a:cs typeface="Times New Roman"/>
              </a:rPr>
              <a:t>MWh</a:t>
            </a:r>
            <a:r>
              <a:rPr lang="bg-BG" sz="1800" b="1" dirty="0" smtClean="0">
                <a:latin typeface="Times New Roman"/>
                <a:cs typeface="Times New Roman"/>
              </a:rPr>
              <a:t> електроенергия</a:t>
            </a:r>
          </a:p>
          <a:p>
            <a:pPr algn="just">
              <a:lnSpc>
                <a:spcPct val="200000"/>
              </a:lnSpc>
            </a:pPr>
            <a:r>
              <a:rPr lang="bg-BG" sz="1800" b="1" dirty="0" smtClean="0">
                <a:latin typeface="Times New Roman"/>
                <a:cs typeface="Times New Roman"/>
              </a:rPr>
              <a:t>на стойност около 635 075 лева</a:t>
            </a:r>
            <a:endParaRPr lang="en-US" sz="18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3520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627" y="121007"/>
            <a:ext cx="955675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5852988"/>
            <a:ext cx="79960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1" y="6395914"/>
            <a:ext cx="88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 ЕВРОПЕЙСКИ СЪЮЗ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Европейски фонд за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регионално развитие </a:t>
            </a:r>
          </a:p>
        </p:txBody>
      </p:sp>
      <p:pic>
        <p:nvPicPr>
          <p:cNvPr id="5" name="Picture 14" descr="logo_OPOS_tran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4285" y="5852988"/>
            <a:ext cx="9810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slog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4285" y="6454354"/>
            <a:ext cx="981075" cy="37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2902" y="5852988"/>
            <a:ext cx="921098" cy="9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-10756"/>
            <a:ext cx="8229600" cy="1143000"/>
          </a:xfrm>
        </p:spPr>
        <p:txBody>
          <a:bodyPr>
            <a:normAutofit/>
          </a:bodyPr>
          <a:lstStyle/>
          <a:p>
            <a:r>
              <a:rPr lang="bg-BG" sz="1800" b="1" dirty="0">
                <a:solidFill>
                  <a:prstClr val="black"/>
                </a:solidFill>
                <a:latin typeface="Times New Roman"/>
                <a:cs typeface="Times New Roman"/>
              </a:rPr>
              <a:t>СТОЛИЧНО ПРЕДПРИЯТИЕ ЗА ТРЕТИРАНЕ НА </a:t>
            </a:r>
            <a:r>
              <a:rPr lang="bg-BG" sz="18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ОТПАДЪЦИ</a:t>
            </a:r>
            <a:br>
              <a:rPr lang="bg-BG" sz="1800" b="1" dirty="0" smtClean="0">
                <a:solidFill>
                  <a:prstClr val="black"/>
                </a:solidFill>
                <a:latin typeface="Times New Roman"/>
                <a:cs typeface="Times New Roman"/>
              </a:rPr>
            </a:br>
            <a:r>
              <a:rPr lang="bg-BG" sz="2000" b="1" dirty="0" smtClean="0">
                <a:latin typeface="Times New Roman"/>
                <a:cs typeface="Times New Roman"/>
              </a:rPr>
              <a:t>Административно – териториално устройство на СО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655995"/>
              </p:ext>
            </p:extLst>
          </p:nvPr>
        </p:nvGraphicFramePr>
        <p:xfrm>
          <a:off x="597668" y="1397001"/>
          <a:ext cx="8089132" cy="4057024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4044566"/>
                <a:gridCol w="4044566"/>
              </a:tblGrid>
              <a:tr h="527920"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Times New Roman"/>
                          <a:cs typeface="Times New Roman"/>
                        </a:rPr>
                        <a:t>Население 2014г.</a:t>
                      </a:r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>
                          <a:latin typeface="Times New Roman"/>
                          <a:cs typeface="Times New Roman"/>
                        </a:rPr>
                        <a:t>1 316 557 жители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527920"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Times New Roman"/>
                          <a:cs typeface="Times New Roman"/>
                        </a:rPr>
                        <a:t>БВП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>
                          <a:latin typeface="Times New Roman"/>
                          <a:cs typeface="Times New Roman"/>
                        </a:rPr>
                        <a:t>34% от БВП на страната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527920"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Times New Roman"/>
                          <a:cs typeface="Times New Roman"/>
                        </a:rPr>
                        <a:t>Площ</a:t>
                      </a:r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>
                          <a:latin typeface="Times New Roman"/>
                          <a:cs typeface="Times New Roman"/>
                        </a:rPr>
                        <a:t>1311 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km</a:t>
                      </a:r>
                      <a:r>
                        <a:rPr lang="en-US" baseline="30000" dirty="0" smtClean="0">
                          <a:latin typeface="Times New Roman"/>
                          <a:cs typeface="Times New Roman"/>
                        </a:rPr>
                        <a:t>2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2473264"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Times New Roman"/>
                          <a:cs typeface="Times New Roman"/>
                        </a:rPr>
                        <a:t>Разпределение</a:t>
                      </a:r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>
                          <a:latin typeface="Times New Roman"/>
                          <a:cs typeface="Times New Roman"/>
                        </a:rPr>
                        <a:t>24 района</a:t>
                      </a:r>
                    </a:p>
                    <a:p>
                      <a:pPr lvl="1"/>
                      <a:r>
                        <a:rPr lang="bg-BG" dirty="0" smtClean="0">
                          <a:latin typeface="Times New Roman"/>
                          <a:cs typeface="Times New Roman"/>
                        </a:rPr>
                        <a:t>38 населени места</a:t>
                      </a:r>
                    </a:p>
                    <a:p>
                      <a:pPr marL="1200150" lvl="2" indent="-285750">
                        <a:buFont typeface="Arial"/>
                        <a:buChar char="•"/>
                      </a:pPr>
                      <a:r>
                        <a:rPr lang="bg-BG" dirty="0" smtClean="0">
                          <a:latin typeface="Times New Roman"/>
                          <a:cs typeface="Times New Roman"/>
                        </a:rPr>
                        <a:t>4</a:t>
                      </a:r>
                      <a:r>
                        <a:rPr lang="bg-BG" baseline="0" dirty="0" smtClean="0">
                          <a:latin typeface="Times New Roman"/>
                          <a:cs typeface="Times New Roman"/>
                        </a:rPr>
                        <a:t> града – София, Банкя, Бухово и Нови Искър;</a:t>
                      </a:r>
                    </a:p>
                    <a:p>
                      <a:pPr marL="1200150" lvl="2" indent="-285750">
                        <a:buFont typeface="Arial"/>
                        <a:buChar char="•"/>
                      </a:pPr>
                      <a:r>
                        <a:rPr lang="bg-BG" baseline="0" dirty="0" smtClean="0">
                          <a:latin typeface="Times New Roman"/>
                          <a:cs typeface="Times New Roman"/>
                        </a:rPr>
                        <a:t>34 села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413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627" y="121007"/>
            <a:ext cx="955675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5852988"/>
            <a:ext cx="79960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1" y="6395914"/>
            <a:ext cx="88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 ЕВРОПЕЙСКИ СЪЮЗ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Европейски фонд за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регионално развитие </a:t>
            </a:r>
          </a:p>
        </p:txBody>
      </p:sp>
      <p:pic>
        <p:nvPicPr>
          <p:cNvPr id="5" name="Picture 14" descr="logo_OPOS_tran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4285" y="5852988"/>
            <a:ext cx="9810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slog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4285" y="6454354"/>
            <a:ext cx="981075" cy="37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2902" y="5852988"/>
            <a:ext cx="921098" cy="9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5095"/>
            <a:ext cx="8229600" cy="1143000"/>
          </a:xfrm>
        </p:spPr>
        <p:txBody>
          <a:bodyPr>
            <a:normAutofit/>
          </a:bodyPr>
          <a:lstStyle/>
          <a:p>
            <a:r>
              <a:rPr lang="bg-BG" sz="1800" b="1" dirty="0">
                <a:solidFill>
                  <a:prstClr val="black"/>
                </a:solidFill>
                <a:latin typeface="Times New Roman"/>
                <a:cs typeface="Times New Roman"/>
              </a:rPr>
              <a:t>СТОЛИЧНО ПРЕДПРИЯТИЕ ЗА ТРЕТИРАНЕ НА ОТПАДЪЦИ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3049432997"/>
              </p:ext>
            </p:extLst>
          </p:nvPr>
        </p:nvGraphicFramePr>
        <p:xfrm>
          <a:off x="457200" y="1158095"/>
          <a:ext cx="8229600" cy="4694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39082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627" y="121007"/>
            <a:ext cx="955675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5852988"/>
            <a:ext cx="79960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1" y="6395914"/>
            <a:ext cx="88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 ЕВРОПЕЙСКИ СЪЮЗ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Европейски фонд за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регионално развитие </a:t>
            </a:r>
          </a:p>
        </p:txBody>
      </p:sp>
      <p:pic>
        <p:nvPicPr>
          <p:cNvPr id="5" name="Picture 14" descr="logo_OPOS_tran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4285" y="5852988"/>
            <a:ext cx="9810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slog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4285" y="6454354"/>
            <a:ext cx="981075" cy="37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2902" y="5852988"/>
            <a:ext cx="921098" cy="9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4840"/>
            <a:ext cx="8229600" cy="1143000"/>
          </a:xfrm>
        </p:spPr>
        <p:txBody>
          <a:bodyPr>
            <a:normAutofit/>
          </a:bodyPr>
          <a:lstStyle/>
          <a:p>
            <a:r>
              <a:rPr lang="bg-BG" sz="1800" b="1" dirty="0">
                <a:solidFill>
                  <a:prstClr val="black"/>
                </a:solidFill>
                <a:latin typeface="Times New Roman"/>
                <a:cs typeface="Times New Roman"/>
              </a:rPr>
              <a:t>СТОЛИЧНО ПРЕДПРИЯТИЕ ЗА ТРЕТИРАНЕ НА ОТПАДЪЦИ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2813280"/>
            <a:ext cx="8229600" cy="897450"/>
          </a:xfrm>
        </p:spPr>
        <p:txBody>
          <a:bodyPr/>
          <a:lstStyle/>
          <a:p>
            <a:pPr marL="0" indent="0" algn="ctr">
              <a:buNone/>
            </a:pPr>
            <a:r>
              <a:rPr lang="bg-BG" b="1" dirty="0" smtClean="0">
                <a:latin typeface="Times New Roman"/>
                <a:cs typeface="Times New Roman"/>
              </a:rPr>
              <a:t>БЛАГОДАРЯ ЗА ВНИМАНИЕТО!</a:t>
            </a:r>
            <a:endParaRPr lang="en-US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7618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627" y="121007"/>
            <a:ext cx="955675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5852988"/>
            <a:ext cx="79960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1" y="6395914"/>
            <a:ext cx="88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 ЕВРОПЕЙСКИ СЪЮЗ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Европейски фонд за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регионално развитие </a:t>
            </a:r>
          </a:p>
        </p:txBody>
      </p:sp>
      <p:pic>
        <p:nvPicPr>
          <p:cNvPr id="5" name="Picture 14" descr="logo_OPOS_tran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4285" y="5852988"/>
            <a:ext cx="9810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slog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4285" y="6454354"/>
            <a:ext cx="981075" cy="37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2902" y="5852988"/>
            <a:ext cx="921098" cy="9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5201"/>
            <a:ext cx="8229600" cy="1143000"/>
          </a:xfrm>
        </p:spPr>
        <p:txBody>
          <a:bodyPr>
            <a:normAutofit/>
          </a:bodyPr>
          <a:lstStyle/>
          <a:p>
            <a:r>
              <a:rPr lang="bg-BG" sz="2000" b="1" dirty="0" smtClean="0">
                <a:latin typeface="Times New Roman"/>
                <a:cs typeface="Times New Roman"/>
              </a:rPr>
              <a:t>СТОЛИЧНА ОБЩИНА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1900" y="1158201"/>
            <a:ext cx="6677130" cy="469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60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627" y="121007"/>
            <a:ext cx="955675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5852988"/>
            <a:ext cx="79960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1" y="6395914"/>
            <a:ext cx="88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 ЕВРОПЕЙСКИ СЪЮЗ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Европейски фонд за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регионално развитие </a:t>
            </a:r>
          </a:p>
        </p:txBody>
      </p:sp>
      <p:pic>
        <p:nvPicPr>
          <p:cNvPr id="5" name="Picture 14" descr="logo_OPOS_tran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4285" y="5852988"/>
            <a:ext cx="9810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slog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4285" y="6454354"/>
            <a:ext cx="981075" cy="37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2902" y="5852988"/>
            <a:ext cx="921098" cy="9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8100"/>
            <a:ext cx="8229600" cy="1143000"/>
          </a:xfrm>
        </p:spPr>
        <p:txBody>
          <a:bodyPr>
            <a:normAutofit/>
          </a:bodyPr>
          <a:lstStyle/>
          <a:p>
            <a:r>
              <a:rPr lang="bg-BG" sz="1800" b="1" dirty="0">
                <a:solidFill>
                  <a:prstClr val="black"/>
                </a:solidFill>
                <a:latin typeface="Times New Roman"/>
                <a:cs typeface="Times New Roman"/>
              </a:rPr>
              <a:t>СТОЛИЧНО ПРЕДПРИЯТИЕ ЗА ТРЕТИРАНЕ НА ОТПАДЪЦИ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132244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bg-BG" altLang="bg-BG" sz="1600" b="1" dirty="0" smtClean="0">
                <a:solidFill>
                  <a:schemeClr val="accent1"/>
                </a:solidFill>
                <a:latin typeface="Times New Roman"/>
                <a:cs typeface="Times New Roman"/>
              </a:rPr>
              <a:t>ПРОЕКТ </a:t>
            </a:r>
            <a:r>
              <a:rPr lang="bg-BG" altLang="bg-BG" sz="1600" b="1" dirty="0">
                <a:solidFill>
                  <a:schemeClr val="accent1"/>
                </a:solidFill>
                <a:latin typeface="Times New Roman"/>
                <a:cs typeface="Times New Roman"/>
              </a:rPr>
              <a:t>„ИНТЕГРИРАНА СИСТЕМА ОТ  СЪОРЪЖЕНИЯ ЗА ТРЕТИРАНЕ НА БИТОВИТЕ ОТПАДЪЦИ НА СТОЛИЧНА ОБЩИНА”</a:t>
            </a:r>
            <a:r>
              <a:rPr lang="bg-BG" altLang="bg-BG" sz="1600" dirty="0">
                <a:solidFill>
                  <a:schemeClr val="accent1"/>
                </a:solidFill>
                <a:latin typeface="Times New Roman"/>
                <a:cs typeface="Times New Roman"/>
              </a:rPr>
              <a:t/>
            </a:r>
            <a:br>
              <a:rPr lang="bg-BG" altLang="bg-BG" sz="1600" dirty="0">
                <a:solidFill>
                  <a:schemeClr val="accent1"/>
                </a:solidFill>
                <a:latin typeface="Times New Roman"/>
                <a:cs typeface="Times New Roman"/>
              </a:rPr>
            </a:br>
            <a:r>
              <a:rPr lang="bg-BG" altLang="bg-BG" sz="1600" dirty="0">
                <a:solidFill>
                  <a:schemeClr val="accent1"/>
                </a:solidFill>
                <a:latin typeface="Times New Roman"/>
                <a:cs typeface="Times New Roman"/>
              </a:rPr>
              <a:t/>
            </a:r>
            <a:br>
              <a:rPr lang="bg-BG" altLang="bg-BG" sz="1600" dirty="0">
                <a:solidFill>
                  <a:schemeClr val="accent1"/>
                </a:solidFill>
                <a:latin typeface="Times New Roman"/>
                <a:cs typeface="Times New Roman"/>
              </a:rPr>
            </a:br>
            <a:r>
              <a:rPr lang="bg-BG" altLang="bg-BG" sz="1800" dirty="0">
                <a:solidFill>
                  <a:schemeClr val="accent3"/>
                </a:solidFill>
                <a:latin typeface="Times New Roman"/>
                <a:cs typeface="Times New Roman"/>
              </a:rPr>
              <a:t>Оперативна програма “Околна среда 2007-2013”</a:t>
            </a:r>
            <a:br>
              <a:rPr lang="bg-BG" altLang="bg-BG" sz="1800" dirty="0">
                <a:solidFill>
                  <a:schemeClr val="accent3"/>
                </a:solidFill>
                <a:latin typeface="Times New Roman"/>
                <a:cs typeface="Times New Roman"/>
              </a:rPr>
            </a:br>
            <a:r>
              <a:rPr lang="bg-BG" altLang="bg-BG" sz="1800" dirty="0">
                <a:solidFill>
                  <a:schemeClr val="accent3"/>
                </a:solidFill>
                <a:latin typeface="Times New Roman"/>
                <a:cs typeface="Times New Roman"/>
              </a:rPr>
              <a:t/>
            </a:r>
            <a:br>
              <a:rPr lang="bg-BG" altLang="bg-BG" sz="1800" dirty="0">
                <a:solidFill>
                  <a:schemeClr val="accent3"/>
                </a:solidFill>
                <a:latin typeface="Times New Roman"/>
                <a:cs typeface="Times New Roman"/>
              </a:rPr>
            </a:br>
            <a:r>
              <a:rPr lang="bg-BG" altLang="bg-BG" sz="1800" dirty="0">
                <a:solidFill>
                  <a:schemeClr val="accent3"/>
                </a:solidFill>
                <a:latin typeface="Times New Roman"/>
                <a:cs typeface="Times New Roman"/>
              </a:rPr>
              <a:t>Договор за БФП №</a:t>
            </a:r>
            <a:r>
              <a:rPr lang="pt-PT" altLang="bg-BG" sz="1800" dirty="0">
                <a:solidFill>
                  <a:schemeClr val="accent3"/>
                </a:solidFill>
                <a:latin typeface="Times New Roman"/>
                <a:cs typeface="Times New Roman"/>
              </a:rPr>
              <a:t>DIR-592113-C001</a:t>
            </a:r>
            <a:r>
              <a:rPr lang="bg-BG" altLang="bg-BG" sz="1800" dirty="0">
                <a:solidFill>
                  <a:schemeClr val="accent3"/>
                </a:solidFill>
                <a:latin typeface="Times New Roman"/>
                <a:cs typeface="Times New Roman"/>
              </a:rPr>
              <a:t>/27.07.2011</a:t>
            </a:r>
            <a:r>
              <a:rPr lang="en-US" altLang="bg-BG" sz="1800" dirty="0">
                <a:solidFill>
                  <a:schemeClr val="accent3"/>
                </a:solidFill>
                <a:latin typeface="Times New Roman"/>
                <a:cs typeface="Times New Roman"/>
              </a:rPr>
              <a:t/>
            </a:r>
            <a:br>
              <a:rPr lang="en-US" altLang="bg-BG" sz="1800" dirty="0">
                <a:solidFill>
                  <a:schemeClr val="accent3"/>
                </a:solidFill>
                <a:latin typeface="Times New Roman"/>
                <a:cs typeface="Times New Roman"/>
              </a:rPr>
            </a:br>
            <a:r>
              <a:rPr lang="bg-BG" altLang="bg-BG" sz="1800" dirty="0">
                <a:solidFill>
                  <a:schemeClr val="accent3"/>
                </a:solidFill>
                <a:latin typeface="Times New Roman"/>
                <a:cs typeface="Times New Roman"/>
              </a:rPr>
              <a:t>Срок за изпълнение: 49 месеца</a:t>
            </a:r>
            <a:br>
              <a:rPr lang="bg-BG" altLang="bg-BG" sz="1800" dirty="0">
                <a:solidFill>
                  <a:schemeClr val="accent3"/>
                </a:solidFill>
                <a:latin typeface="Times New Roman"/>
                <a:cs typeface="Times New Roman"/>
              </a:rPr>
            </a:br>
            <a:r>
              <a:rPr lang="bg-BG" altLang="bg-BG" sz="1800" b="1" dirty="0">
                <a:solidFill>
                  <a:schemeClr val="accent3"/>
                </a:solidFill>
                <a:latin typeface="Times New Roman"/>
                <a:cs typeface="Times New Roman"/>
              </a:rPr>
              <a:t/>
            </a:r>
            <a:br>
              <a:rPr lang="bg-BG" altLang="bg-BG" sz="1800" b="1" dirty="0">
                <a:solidFill>
                  <a:schemeClr val="accent3"/>
                </a:solidFill>
                <a:latin typeface="Times New Roman"/>
                <a:cs typeface="Times New Roman"/>
              </a:rPr>
            </a:br>
            <a:r>
              <a:rPr lang="bg-BG" altLang="bg-BG" sz="1800" b="1" dirty="0">
                <a:solidFill>
                  <a:schemeClr val="accent1"/>
                </a:solidFill>
                <a:latin typeface="Times New Roman"/>
                <a:cs typeface="Times New Roman"/>
              </a:rPr>
              <a:t>ОСНОВНИ ЦЕЛИ НА ПРОЕКТА:</a:t>
            </a:r>
            <a:br>
              <a:rPr lang="bg-BG" altLang="bg-BG" sz="1800" b="1" dirty="0">
                <a:solidFill>
                  <a:schemeClr val="accent1"/>
                </a:solidFill>
                <a:latin typeface="Times New Roman"/>
                <a:cs typeface="Times New Roman"/>
              </a:rPr>
            </a:br>
            <a:r>
              <a:rPr lang="bg-BG" altLang="bg-BG" sz="1800" b="1" dirty="0">
                <a:solidFill>
                  <a:schemeClr val="accent1"/>
                </a:solidFill>
                <a:latin typeface="Times New Roman"/>
                <a:cs typeface="Times New Roman"/>
              </a:rPr>
              <a:t/>
            </a:r>
            <a:br>
              <a:rPr lang="bg-BG" altLang="bg-BG" sz="1800" b="1" dirty="0">
                <a:solidFill>
                  <a:schemeClr val="accent1"/>
                </a:solidFill>
                <a:latin typeface="Times New Roman"/>
                <a:cs typeface="Times New Roman"/>
              </a:rPr>
            </a:br>
            <a:r>
              <a:rPr lang="bg-BG" altLang="bg-BG" sz="1800" dirty="0">
                <a:latin typeface="Times New Roman"/>
                <a:cs typeface="Times New Roman"/>
              </a:rPr>
              <a:t>Изграждане на система за третиране на отпадъци на СО в съответствие с Директивите на ЕС и българското законодателство в сферата на управление на отпадъците и опазване на околната среда;</a:t>
            </a:r>
            <a:br>
              <a:rPr lang="bg-BG" altLang="bg-BG" sz="1800" dirty="0">
                <a:latin typeface="Times New Roman"/>
                <a:cs typeface="Times New Roman"/>
              </a:rPr>
            </a:br>
            <a:r>
              <a:rPr lang="bg-BG" altLang="bg-BG" sz="1800" dirty="0">
                <a:latin typeface="Times New Roman"/>
                <a:cs typeface="Times New Roman"/>
              </a:rPr>
              <a:t/>
            </a:r>
            <a:br>
              <a:rPr lang="bg-BG" altLang="bg-BG" sz="1800" dirty="0">
                <a:latin typeface="Times New Roman"/>
                <a:cs typeface="Times New Roman"/>
              </a:rPr>
            </a:br>
            <a:r>
              <a:rPr lang="bg-BG" altLang="bg-BG" sz="1800" dirty="0">
                <a:latin typeface="Times New Roman"/>
                <a:cs typeface="Times New Roman"/>
              </a:rPr>
              <a:t>Третиране на отпадъците, с цел по-нататъшно оползотворяване на енергията от тях, предотвратяване образуването им и рециклиране;</a:t>
            </a:r>
            <a:r>
              <a:rPr lang="en-GB" altLang="bg-BG" sz="1800" dirty="0">
                <a:latin typeface="Times New Roman"/>
                <a:cs typeface="Times New Roman"/>
              </a:rPr>
              <a:t/>
            </a:r>
            <a:br>
              <a:rPr lang="en-GB" altLang="bg-BG" sz="1800" dirty="0">
                <a:latin typeface="Times New Roman"/>
                <a:cs typeface="Times New Roman"/>
              </a:rPr>
            </a:br>
            <a:r>
              <a:rPr lang="bg-BG" altLang="bg-BG" sz="1800" dirty="0">
                <a:latin typeface="Times New Roman"/>
                <a:cs typeface="Times New Roman"/>
              </a:rPr>
              <a:t>Обезвреждане и депониране на отпадъците в съответствие с директива на ЕС </a:t>
            </a:r>
            <a:r>
              <a:rPr lang="ru-RU" altLang="bg-BG" sz="1800" dirty="0">
                <a:latin typeface="Times New Roman"/>
                <a:cs typeface="Times New Roman"/>
              </a:rPr>
              <a:t>1999/31</a:t>
            </a:r>
            <a:r>
              <a:rPr lang="en-US" altLang="bg-BG" sz="1800" dirty="0">
                <a:latin typeface="Times New Roman"/>
                <a:cs typeface="Times New Roman"/>
              </a:rPr>
              <a:t>/</a:t>
            </a:r>
            <a:r>
              <a:rPr lang="en-GB" altLang="bg-BG" sz="1800" dirty="0">
                <a:latin typeface="Times New Roman"/>
                <a:cs typeface="Times New Roman"/>
              </a:rPr>
              <a:t>EO</a:t>
            </a:r>
            <a:r>
              <a:rPr lang="bg-BG" altLang="bg-BG" sz="1800" dirty="0" smtClean="0">
                <a:latin typeface="Times New Roman"/>
                <a:cs typeface="Times New Roman"/>
              </a:rPr>
              <a:t>;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13439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627" y="121007"/>
            <a:ext cx="955675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5852988"/>
            <a:ext cx="79960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1" y="6395914"/>
            <a:ext cx="88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 ЕВРОПЕЙСКИ СЪЮЗ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Европейски фонд за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регионално развитие </a:t>
            </a:r>
          </a:p>
        </p:txBody>
      </p:sp>
      <p:pic>
        <p:nvPicPr>
          <p:cNvPr id="5" name="Picture 14" descr="logo_OPOS_tran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4285" y="5852988"/>
            <a:ext cx="9810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slog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4285" y="6454354"/>
            <a:ext cx="981075" cy="37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2902" y="5852988"/>
            <a:ext cx="921098" cy="9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bg-BG" sz="1800" b="1" dirty="0">
                <a:solidFill>
                  <a:prstClr val="black"/>
                </a:solidFill>
                <a:latin typeface="Times New Roman"/>
                <a:cs typeface="Times New Roman"/>
              </a:rPr>
              <a:t>СТОЛИЧНО ПРЕДПРИЯТИЕ ЗА ТРЕТИРАНЕ НА ОТПАДЪЦИ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13224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bg-BG" sz="2000" b="1" dirty="0" smtClean="0">
                <a:solidFill>
                  <a:srgbClr val="4F81BD"/>
                </a:solidFill>
                <a:latin typeface="Times New Roman"/>
                <a:cs typeface="Times New Roman"/>
              </a:rPr>
              <a:t>СПЕЦИФИЧНИ ЦЕЛИ НА ПРОЕКТА:</a:t>
            </a:r>
          </a:p>
          <a:p>
            <a:pPr marL="0" indent="0" algn="ctr">
              <a:buNone/>
            </a:pPr>
            <a:endParaRPr lang="bg-BG" sz="1800" b="1" dirty="0">
              <a:latin typeface="Times New Roman"/>
              <a:cs typeface="Times New Roman"/>
            </a:endParaRPr>
          </a:p>
          <a:p>
            <a:pPr algn="just">
              <a:lnSpc>
                <a:spcPct val="140000"/>
              </a:lnSpc>
            </a:pPr>
            <a:r>
              <a:rPr lang="bg-BG" altLang="bg-BG" sz="1800" dirty="0">
                <a:latin typeface="Times New Roman"/>
                <a:cs typeface="Times New Roman"/>
              </a:rPr>
              <a:t>Намаляване на депонираните биоразградими отпадъци до 75-80 </a:t>
            </a:r>
            <a:r>
              <a:rPr lang="en-US" altLang="bg-BG" sz="1800" dirty="0">
                <a:latin typeface="Times New Roman"/>
                <a:cs typeface="Times New Roman"/>
              </a:rPr>
              <a:t>kg</a:t>
            </a:r>
            <a:r>
              <a:rPr lang="bg-BG" altLang="bg-BG" sz="1800" dirty="0">
                <a:latin typeface="Times New Roman"/>
                <a:cs typeface="Times New Roman"/>
              </a:rPr>
              <a:t>/</a:t>
            </a:r>
            <a:r>
              <a:rPr lang="bg-BG" altLang="bg-BG" sz="1800" dirty="0" smtClean="0">
                <a:latin typeface="Times New Roman"/>
                <a:cs typeface="Times New Roman"/>
              </a:rPr>
              <a:t>ж</a:t>
            </a:r>
            <a:endParaRPr lang="bg-BG" altLang="bg-BG" sz="1800" dirty="0">
              <a:latin typeface="Times New Roman"/>
              <a:cs typeface="Times New Roman"/>
            </a:endParaRPr>
          </a:p>
          <a:p>
            <a:pPr algn="just">
              <a:lnSpc>
                <a:spcPct val="140000"/>
              </a:lnSpc>
            </a:pPr>
            <a:r>
              <a:rPr lang="bg-BG" altLang="bg-BG" sz="1800" dirty="0" smtClean="0">
                <a:latin typeface="Times New Roman"/>
                <a:cs typeface="Times New Roman"/>
              </a:rPr>
              <a:t>57</a:t>
            </a:r>
            <a:r>
              <a:rPr lang="bg-BG" altLang="bg-BG" sz="1800" dirty="0">
                <a:latin typeface="Times New Roman"/>
                <a:cs typeface="Times New Roman"/>
              </a:rPr>
              <a:t>% </a:t>
            </a:r>
            <a:r>
              <a:rPr lang="bg-BG" altLang="bg-BG" sz="1800" dirty="0" smtClean="0">
                <a:latin typeface="Times New Roman"/>
                <a:cs typeface="Times New Roman"/>
              </a:rPr>
              <a:t>рециклиране/</a:t>
            </a:r>
            <a:r>
              <a:rPr lang="bg-BG" altLang="bg-BG" sz="1800" dirty="0">
                <a:latin typeface="Times New Roman"/>
                <a:cs typeface="Times New Roman"/>
              </a:rPr>
              <a:t>повторно </a:t>
            </a:r>
            <a:r>
              <a:rPr lang="bg-BG" altLang="bg-BG" sz="1800" dirty="0" smtClean="0">
                <a:latin typeface="Times New Roman"/>
                <a:cs typeface="Times New Roman"/>
              </a:rPr>
              <a:t>оползотворяване</a:t>
            </a:r>
            <a:endParaRPr lang="bg-BG" altLang="bg-BG" sz="1800" dirty="0">
              <a:latin typeface="Times New Roman"/>
              <a:cs typeface="Times New Roman"/>
            </a:endParaRPr>
          </a:p>
          <a:p>
            <a:pPr algn="just">
              <a:lnSpc>
                <a:spcPct val="140000"/>
              </a:lnSpc>
            </a:pPr>
            <a:r>
              <a:rPr lang="bg-BG" altLang="bg-BG" sz="1800" dirty="0" smtClean="0">
                <a:latin typeface="Times New Roman"/>
                <a:cs typeface="Times New Roman"/>
              </a:rPr>
              <a:t>Намаляване </a:t>
            </a:r>
            <a:r>
              <a:rPr lang="bg-BG" altLang="bg-BG" sz="1800" dirty="0">
                <a:latin typeface="Times New Roman"/>
                <a:cs typeface="Times New Roman"/>
              </a:rPr>
              <a:t>на  общото количество депонирани отпадъци с 52% в сравнение с количеството за 2008 </a:t>
            </a:r>
            <a:r>
              <a:rPr lang="bg-BG" altLang="bg-BG" sz="1800" dirty="0" smtClean="0">
                <a:latin typeface="Times New Roman"/>
                <a:cs typeface="Times New Roman"/>
              </a:rPr>
              <a:t>г.</a:t>
            </a:r>
            <a:endParaRPr lang="bg-BG" altLang="bg-BG" sz="1800" dirty="0">
              <a:latin typeface="Times New Roman"/>
              <a:cs typeface="Times New Roman"/>
            </a:endParaRPr>
          </a:p>
          <a:p>
            <a:pPr algn="just">
              <a:lnSpc>
                <a:spcPct val="140000"/>
              </a:lnSpc>
            </a:pPr>
            <a:r>
              <a:rPr lang="bg-BG" altLang="bg-BG" sz="1800" dirty="0" smtClean="0">
                <a:latin typeface="Times New Roman"/>
                <a:cs typeface="Times New Roman"/>
              </a:rPr>
              <a:t>Производство </a:t>
            </a:r>
            <a:r>
              <a:rPr lang="bg-BG" altLang="bg-BG" sz="1800" dirty="0">
                <a:latin typeface="Times New Roman"/>
                <a:cs typeface="Times New Roman"/>
              </a:rPr>
              <a:t>на 5460 </a:t>
            </a:r>
            <a:r>
              <a:rPr lang="en-US" altLang="bg-BG" sz="1800" dirty="0" err="1">
                <a:latin typeface="Times New Roman"/>
                <a:cs typeface="Times New Roman"/>
              </a:rPr>
              <a:t>MWh</a:t>
            </a:r>
            <a:r>
              <a:rPr lang="bg-BG" altLang="bg-BG" sz="1800" dirty="0">
                <a:latin typeface="Times New Roman"/>
                <a:cs typeface="Times New Roman"/>
              </a:rPr>
              <a:t>/</a:t>
            </a:r>
            <a:r>
              <a:rPr lang="en-US" altLang="bg-BG" sz="1800" dirty="0">
                <a:latin typeface="Times New Roman"/>
                <a:cs typeface="Times New Roman"/>
              </a:rPr>
              <a:t>a</a:t>
            </a:r>
            <a:r>
              <a:rPr lang="bg-BG" altLang="bg-BG" sz="1800" dirty="0">
                <a:latin typeface="Times New Roman"/>
                <a:cs typeface="Times New Roman"/>
              </a:rPr>
              <a:t> енергия</a:t>
            </a:r>
            <a:r>
              <a:rPr lang="ru-RU" altLang="bg-BG" sz="1800" dirty="0">
                <a:latin typeface="Times New Roman"/>
                <a:cs typeface="Times New Roman"/>
              </a:rPr>
              <a:t>, от </a:t>
            </a:r>
            <a:r>
              <a:rPr lang="ru-RU" altLang="bg-BG" sz="1800" dirty="0" err="1">
                <a:latin typeface="Times New Roman"/>
                <a:cs typeface="Times New Roman"/>
              </a:rPr>
              <a:t>която</a:t>
            </a:r>
            <a:r>
              <a:rPr lang="ru-RU" altLang="bg-BG" sz="1800" dirty="0">
                <a:latin typeface="Times New Roman"/>
                <a:cs typeface="Times New Roman"/>
              </a:rPr>
              <a:t>  4560 </a:t>
            </a:r>
            <a:r>
              <a:rPr lang="en-US" altLang="bg-BG" sz="1800" dirty="0" err="1">
                <a:latin typeface="Times New Roman"/>
                <a:cs typeface="Times New Roman"/>
              </a:rPr>
              <a:t>MWh</a:t>
            </a:r>
            <a:r>
              <a:rPr lang="bg-BG" altLang="bg-BG" sz="1800" dirty="0">
                <a:latin typeface="Times New Roman"/>
                <a:cs typeface="Times New Roman"/>
              </a:rPr>
              <a:t>/</a:t>
            </a:r>
            <a:r>
              <a:rPr lang="en-US" altLang="bg-BG" sz="1800" dirty="0">
                <a:latin typeface="Times New Roman"/>
                <a:cs typeface="Times New Roman"/>
              </a:rPr>
              <a:t>a </a:t>
            </a:r>
            <a:r>
              <a:rPr lang="ru-RU" altLang="bg-BG" sz="1800" dirty="0" err="1">
                <a:latin typeface="Times New Roman"/>
                <a:cs typeface="Times New Roman"/>
              </a:rPr>
              <a:t>ще</a:t>
            </a:r>
            <a:r>
              <a:rPr lang="ru-RU" altLang="bg-BG" sz="1800" dirty="0">
                <a:latin typeface="Times New Roman"/>
                <a:cs typeface="Times New Roman"/>
              </a:rPr>
              <a:t> </a:t>
            </a:r>
            <a:r>
              <a:rPr lang="ru-RU" altLang="bg-BG" sz="1800" dirty="0" err="1">
                <a:latin typeface="Times New Roman"/>
                <a:cs typeface="Times New Roman"/>
              </a:rPr>
              <a:t>бъде</a:t>
            </a:r>
            <a:r>
              <a:rPr lang="ru-RU" altLang="bg-BG" sz="1800" dirty="0">
                <a:latin typeface="Times New Roman"/>
                <a:cs typeface="Times New Roman"/>
              </a:rPr>
              <a:t> </a:t>
            </a:r>
            <a:r>
              <a:rPr lang="ru-RU" altLang="bg-BG" sz="1800" dirty="0" err="1">
                <a:latin typeface="Times New Roman"/>
                <a:cs typeface="Times New Roman"/>
              </a:rPr>
              <a:t>продавана</a:t>
            </a:r>
            <a:r>
              <a:rPr lang="ru-RU" altLang="bg-BG" sz="1800" dirty="0">
                <a:latin typeface="Times New Roman"/>
                <a:cs typeface="Times New Roman"/>
              </a:rPr>
              <a:t>, около 900 </a:t>
            </a:r>
            <a:r>
              <a:rPr lang="en-US" altLang="bg-BG" sz="1800" dirty="0" err="1">
                <a:latin typeface="Times New Roman"/>
                <a:cs typeface="Times New Roman"/>
              </a:rPr>
              <a:t>MWh</a:t>
            </a:r>
            <a:r>
              <a:rPr lang="bg-BG" altLang="bg-BG" sz="1800" dirty="0">
                <a:latin typeface="Times New Roman"/>
                <a:cs typeface="Times New Roman"/>
              </a:rPr>
              <a:t>/</a:t>
            </a:r>
            <a:r>
              <a:rPr lang="en-US" altLang="bg-BG" sz="1800" dirty="0">
                <a:latin typeface="Times New Roman"/>
                <a:cs typeface="Times New Roman"/>
              </a:rPr>
              <a:t>a</a:t>
            </a:r>
            <a:r>
              <a:rPr lang="ru-RU" altLang="bg-BG" sz="1800" dirty="0">
                <a:latin typeface="Times New Roman"/>
                <a:cs typeface="Times New Roman"/>
              </a:rPr>
              <a:t> е </a:t>
            </a:r>
            <a:r>
              <a:rPr lang="ru-RU" altLang="bg-BG" sz="1800" dirty="0" err="1">
                <a:latin typeface="Times New Roman"/>
                <a:cs typeface="Times New Roman"/>
              </a:rPr>
              <a:t>потреблението</a:t>
            </a:r>
            <a:r>
              <a:rPr lang="ru-RU" altLang="bg-BG" sz="1800" dirty="0">
                <a:latin typeface="Times New Roman"/>
                <a:cs typeface="Times New Roman"/>
              </a:rPr>
              <a:t> на ел. </a:t>
            </a:r>
            <a:r>
              <a:rPr lang="ru-RU" altLang="bg-BG" sz="1800" dirty="0" err="1">
                <a:latin typeface="Times New Roman"/>
                <a:cs typeface="Times New Roman"/>
              </a:rPr>
              <a:t>енергия</a:t>
            </a:r>
            <a:r>
              <a:rPr lang="ru-RU" altLang="bg-BG" sz="1800" dirty="0">
                <a:latin typeface="Times New Roman"/>
                <a:cs typeface="Times New Roman"/>
              </a:rPr>
              <a:t> от </a:t>
            </a:r>
            <a:r>
              <a:rPr lang="ru-RU" altLang="bg-BG" sz="1800" dirty="0" err="1" smtClean="0">
                <a:latin typeface="Times New Roman"/>
                <a:cs typeface="Times New Roman"/>
              </a:rPr>
              <a:t>инсталацията</a:t>
            </a:r>
            <a:endParaRPr lang="ru-RU" altLang="bg-BG" sz="1800" dirty="0">
              <a:latin typeface="Times New Roman"/>
              <a:cs typeface="Times New Roman"/>
            </a:endParaRPr>
          </a:p>
          <a:p>
            <a:pPr algn="just">
              <a:lnSpc>
                <a:spcPct val="140000"/>
              </a:lnSpc>
            </a:pPr>
            <a:r>
              <a:rPr lang="bg-BG" altLang="bg-BG" sz="1800" dirty="0" smtClean="0">
                <a:latin typeface="Times New Roman"/>
                <a:cs typeface="Times New Roman"/>
              </a:rPr>
              <a:t>Производство </a:t>
            </a:r>
            <a:r>
              <a:rPr lang="bg-BG" altLang="bg-BG" sz="1800" dirty="0">
                <a:latin typeface="Times New Roman"/>
                <a:cs typeface="Times New Roman"/>
              </a:rPr>
              <a:t>на </a:t>
            </a:r>
            <a:r>
              <a:rPr lang="en-US" altLang="bg-BG" sz="1800" dirty="0">
                <a:latin typeface="Times New Roman"/>
                <a:cs typeface="Times New Roman"/>
              </a:rPr>
              <a:t>RDF </a:t>
            </a:r>
            <a:r>
              <a:rPr lang="bg-BG" altLang="bg-BG" sz="1800" dirty="0" smtClean="0">
                <a:latin typeface="Times New Roman"/>
                <a:cs typeface="Times New Roman"/>
              </a:rPr>
              <a:t>горив</a:t>
            </a:r>
            <a:r>
              <a:rPr lang="en-US" altLang="bg-BG" sz="1800" dirty="0" smtClean="0">
                <a:latin typeface="Times New Roman"/>
                <a:cs typeface="Times New Roman"/>
              </a:rPr>
              <a:t>o</a:t>
            </a:r>
            <a:endParaRPr lang="bg-BG" altLang="bg-BG" sz="1800" dirty="0">
              <a:latin typeface="Times New Roman"/>
              <a:cs typeface="Times New Roman"/>
            </a:endParaRPr>
          </a:p>
          <a:p>
            <a:pPr algn="just">
              <a:lnSpc>
                <a:spcPct val="140000"/>
              </a:lnSpc>
            </a:pPr>
            <a:r>
              <a:rPr lang="ru-RU" altLang="bg-BG" sz="1800" dirty="0" err="1" smtClean="0">
                <a:latin typeface="Times New Roman"/>
                <a:cs typeface="Times New Roman"/>
              </a:rPr>
              <a:t>Създаване</a:t>
            </a:r>
            <a:r>
              <a:rPr lang="ru-RU" altLang="bg-BG" sz="1800" dirty="0" smtClean="0">
                <a:latin typeface="Times New Roman"/>
                <a:cs typeface="Times New Roman"/>
              </a:rPr>
              <a:t> </a:t>
            </a:r>
            <a:r>
              <a:rPr lang="ru-RU" altLang="bg-BG" sz="1800" dirty="0">
                <a:latin typeface="Times New Roman"/>
                <a:cs typeface="Times New Roman"/>
              </a:rPr>
              <a:t>на нови 182 нови </a:t>
            </a:r>
            <a:r>
              <a:rPr lang="ru-RU" altLang="bg-BG" sz="1800" dirty="0" err="1">
                <a:latin typeface="Times New Roman"/>
                <a:cs typeface="Times New Roman"/>
              </a:rPr>
              <a:t>работи</a:t>
            </a:r>
            <a:r>
              <a:rPr lang="ru-RU" altLang="bg-BG" sz="1800" dirty="0">
                <a:latin typeface="Times New Roman"/>
                <a:cs typeface="Times New Roman"/>
              </a:rPr>
              <a:t> места и </a:t>
            </a:r>
            <a:r>
              <a:rPr lang="ru-RU" altLang="bg-BG" sz="1800" dirty="0" err="1">
                <a:latin typeface="Times New Roman"/>
                <a:cs typeface="Times New Roman"/>
              </a:rPr>
              <a:t>подобряване</a:t>
            </a:r>
            <a:r>
              <a:rPr lang="ru-RU" altLang="bg-BG" sz="1800" dirty="0">
                <a:latin typeface="Times New Roman"/>
                <a:cs typeface="Times New Roman"/>
              </a:rPr>
              <a:t> </a:t>
            </a:r>
            <a:r>
              <a:rPr lang="ru-RU" altLang="bg-BG" sz="1800" dirty="0" err="1">
                <a:latin typeface="Times New Roman"/>
                <a:cs typeface="Times New Roman"/>
              </a:rPr>
              <a:t>качеството</a:t>
            </a:r>
            <a:r>
              <a:rPr lang="ru-RU" altLang="bg-BG" sz="1800" dirty="0">
                <a:latin typeface="Times New Roman"/>
                <a:cs typeface="Times New Roman"/>
              </a:rPr>
              <a:t> на живот на </a:t>
            </a:r>
            <a:r>
              <a:rPr lang="ru-RU" altLang="bg-BG" sz="1800" dirty="0" err="1">
                <a:latin typeface="Times New Roman"/>
                <a:cs typeface="Times New Roman"/>
              </a:rPr>
              <a:t>населението</a:t>
            </a:r>
            <a:r>
              <a:rPr lang="ru-RU" altLang="bg-BG" sz="1800" dirty="0">
                <a:latin typeface="Times New Roman"/>
                <a:cs typeface="Times New Roman"/>
              </a:rPr>
              <a:t> на </a:t>
            </a:r>
            <a:r>
              <a:rPr lang="ru-RU" altLang="bg-BG" sz="1800" dirty="0" err="1">
                <a:latin typeface="Times New Roman"/>
                <a:cs typeface="Times New Roman"/>
              </a:rPr>
              <a:t>целия</a:t>
            </a:r>
            <a:r>
              <a:rPr lang="ru-RU" altLang="bg-BG" sz="1800" dirty="0">
                <a:latin typeface="Times New Roman"/>
                <a:cs typeface="Times New Roman"/>
              </a:rPr>
              <a:t> </a:t>
            </a:r>
            <a:r>
              <a:rPr lang="ru-RU" altLang="bg-BG" sz="1800" dirty="0" err="1">
                <a:latin typeface="Times New Roman"/>
                <a:cs typeface="Times New Roman"/>
              </a:rPr>
              <a:t>столичен</a:t>
            </a:r>
            <a:r>
              <a:rPr lang="ru-RU" altLang="bg-BG" sz="1800" dirty="0">
                <a:latin typeface="Times New Roman"/>
                <a:cs typeface="Times New Roman"/>
              </a:rPr>
              <a:t> град.</a:t>
            </a:r>
            <a:endParaRPr lang="en-US" sz="18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9938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627" y="121007"/>
            <a:ext cx="955675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5852988"/>
            <a:ext cx="79960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1" y="6395914"/>
            <a:ext cx="88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 ЕВРОПЕЙСКИ СЪЮЗ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Европейски фонд за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регионално развитие </a:t>
            </a:r>
          </a:p>
        </p:txBody>
      </p:sp>
      <p:pic>
        <p:nvPicPr>
          <p:cNvPr id="5" name="Picture 14" descr="logo_OPOS_tran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4285" y="5852988"/>
            <a:ext cx="9810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slog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4285" y="6454354"/>
            <a:ext cx="981075" cy="37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2902" y="5852988"/>
            <a:ext cx="921098" cy="9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5201"/>
            <a:ext cx="8229600" cy="1143000"/>
          </a:xfrm>
        </p:spPr>
        <p:txBody>
          <a:bodyPr>
            <a:normAutofit/>
          </a:bodyPr>
          <a:lstStyle/>
          <a:p>
            <a:r>
              <a:rPr lang="bg-BG" sz="1800" b="1" dirty="0">
                <a:solidFill>
                  <a:prstClr val="black"/>
                </a:solidFill>
                <a:latin typeface="Times New Roman"/>
                <a:cs typeface="Times New Roman"/>
              </a:rPr>
              <a:t>СТОЛИЧНО ПРЕДПРИЯТИЕ ЗА ТРЕТИРАНЕ НА ОТПАДЪЦИ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13224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bg-BG" sz="2000" b="1" dirty="0" smtClean="0">
                <a:solidFill>
                  <a:srgbClr val="4F81BD"/>
                </a:solidFill>
                <a:latin typeface="Times New Roman"/>
                <a:cs typeface="Times New Roman"/>
              </a:rPr>
              <a:t>ПОЛЗИ ОТ ПРОЕКТА:</a:t>
            </a:r>
          </a:p>
          <a:p>
            <a:pPr marL="0" indent="0" algn="ctr">
              <a:buNone/>
            </a:pPr>
            <a:endParaRPr lang="bg-BG" sz="1800" dirty="0" smtClean="0">
              <a:latin typeface="Times New Roman"/>
              <a:cs typeface="Times New Roman"/>
            </a:endParaRPr>
          </a:p>
          <a:p>
            <a:pPr algn="just">
              <a:lnSpc>
                <a:spcPct val="220000"/>
              </a:lnSpc>
              <a:buFont typeface="Wingdings" charset="2"/>
              <a:buChar char="ü"/>
            </a:pPr>
            <a:r>
              <a:rPr lang="bg-BG" sz="1800" dirty="0" smtClean="0">
                <a:latin typeface="Times New Roman"/>
                <a:cs typeface="Times New Roman"/>
              </a:rPr>
              <a:t>Икономия </a:t>
            </a:r>
            <a:r>
              <a:rPr lang="bg-BG" sz="1800" dirty="0">
                <a:latin typeface="Times New Roman"/>
                <a:cs typeface="Times New Roman"/>
              </a:rPr>
              <a:t>на природни </a:t>
            </a:r>
            <a:r>
              <a:rPr lang="bg-BG" sz="1800" dirty="0" smtClean="0">
                <a:latin typeface="Times New Roman"/>
                <a:cs typeface="Times New Roman"/>
              </a:rPr>
              <a:t>ресурси</a:t>
            </a:r>
          </a:p>
          <a:p>
            <a:pPr algn="just">
              <a:lnSpc>
                <a:spcPct val="220000"/>
              </a:lnSpc>
              <a:buFont typeface="Wingdings" charset="2"/>
              <a:buChar char="ü"/>
            </a:pPr>
            <a:r>
              <a:rPr lang="bg-BG" sz="1800" dirty="0" smtClean="0">
                <a:latin typeface="Times New Roman"/>
                <a:cs typeface="Times New Roman"/>
              </a:rPr>
              <a:t>Намаляване </a:t>
            </a:r>
            <a:r>
              <a:rPr lang="bg-BG" sz="1800" dirty="0">
                <a:latin typeface="Times New Roman"/>
                <a:cs typeface="Times New Roman"/>
              </a:rPr>
              <a:t>на общото количество </a:t>
            </a:r>
            <a:r>
              <a:rPr lang="bg-BG" sz="1800" dirty="0" smtClean="0">
                <a:latin typeface="Times New Roman"/>
                <a:cs typeface="Times New Roman"/>
              </a:rPr>
              <a:t>отпадъци</a:t>
            </a:r>
          </a:p>
          <a:p>
            <a:pPr algn="just">
              <a:lnSpc>
                <a:spcPct val="220000"/>
              </a:lnSpc>
              <a:buFont typeface="Wingdings" charset="2"/>
              <a:buChar char="ü"/>
            </a:pPr>
            <a:r>
              <a:rPr lang="bg-BG" sz="1800" dirty="0" smtClean="0">
                <a:latin typeface="Times New Roman"/>
                <a:cs typeface="Times New Roman"/>
              </a:rPr>
              <a:t>Намаляване </a:t>
            </a:r>
            <a:r>
              <a:rPr lang="bg-BG" sz="1800" dirty="0">
                <a:latin typeface="Times New Roman"/>
                <a:cs typeface="Times New Roman"/>
              </a:rPr>
              <a:t>на емисиите парникови </a:t>
            </a:r>
            <a:r>
              <a:rPr lang="bg-BG" sz="1800" dirty="0" smtClean="0">
                <a:latin typeface="Times New Roman"/>
                <a:cs typeface="Times New Roman"/>
              </a:rPr>
              <a:t>газове</a:t>
            </a:r>
          </a:p>
          <a:p>
            <a:pPr algn="just">
              <a:lnSpc>
                <a:spcPct val="220000"/>
              </a:lnSpc>
              <a:buFont typeface="Wingdings" charset="2"/>
              <a:buChar char="ü"/>
            </a:pPr>
            <a:r>
              <a:rPr lang="bg-BG" sz="1800" dirty="0" smtClean="0">
                <a:latin typeface="Times New Roman"/>
                <a:cs typeface="Times New Roman"/>
              </a:rPr>
              <a:t>Производство </a:t>
            </a:r>
            <a:r>
              <a:rPr lang="bg-BG" sz="1800" dirty="0">
                <a:latin typeface="Times New Roman"/>
                <a:cs typeface="Times New Roman"/>
              </a:rPr>
              <a:t>на енергия и алтернативни горива от </a:t>
            </a:r>
            <a:r>
              <a:rPr lang="bg-BG" sz="1800" dirty="0" smtClean="0">
                <a:latin typeface="Times New Roman"/>
                <a:cs typeface="Times New Roman"/>
              </a:rPr>
              <a:t>отпадъци</a:t>
            </a:r>
          </a:p>
          <a:p>
            <a:pPr algn="just">
              <a:lnSpc>
                <a:spcPct val="220000"/>
              </a:lnSpc>
              <a:buFont typeface="Wingdings" charset="2"/>
              <a:buChar char="ü"/>
            </a:pPr>
            <a:r>
              <a:rPr lang="bg-BG" sz="1800" dirty="0" smtClean="0">
                <a:latin typeface="Times New Roman"/>
                <a:cs typeface="Times New Roman"/>
              </a:rPr>
              <a:t>Съответствие </a:t>
            </a:r>
            <a:r>
              <a:rPr lang="bg-BG" sz="1800" dirty="0">
                <a:latin typeface="Times New Roman"/>
                <a:cs typeface="Times New Roman"/>
              </a:rPr>
              <a:t>с екологичното </a:t>
            </a:r>
            <a:r>
              <a:rPr lang="bg-BG" sz="1800" dirty="0" smtClean="0">
                <a:latin typeface="Times New Roman"/>
                <a:cs typeface="Times New Roman"/>
              </a:rPr>
              <a:t>законодателство</a:t>
            </a:r>
            <a:endParaRPr lang="bg-BG" sz="1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5808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627" y="121007"/>
            <a:ext cx="955675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5852988"/>
            <a:ext cx="79960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1" y="6395914"/>
            <a:ext cx="88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 ЕВРОПЕЙСКИ СЪЮЗ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Европейски фонд за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регионално развитие </a:t>
            </a:r>
          </a:p>
        </p:txBody>
      </p:sp>
      <p:pic>
        <p:nvPicPr>
          <p:cNvPr id="5" name="Picture 14" descr="logo_OPOS_tran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4285" y="5852988"/>
            <a:ext cx="9810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slog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4285" y="6454354"/>
            <a:ext cx="981075" cy="37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2902" y="5852988"/>
            <a:ext cx="921098" cy="9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bg-BG" sz="1800" b="1" dirty="0">
                <a:solidFill>
                  <a:prstClr val="black"/>
                </a:solidFill>
                <a:latin typeface="Times New Roman"/>
                <a:cs typeface="Times New Roman"/>
              </a:rPr>
              <a:t>СТОЛИЧНО ПРЕДПРИЯТИЕ ЗА ТРЕТИРАНЕ НА ОТПАДЪЦИ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13224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bg-BG" sz="2000" b="1" dirty="0" smtClean="0">
                <a:solidFill>
                  <a:srgbClr val="4F81BD"/>
                </a:solidFill>
                <a:latin typeface="Times New Roman"/>
                <a:cs typeface="Times New Roman"/>
              </a:rPr>
              <a:t>ОСНОВНИ КОМПОНЕНТИ НА ПРОЕКТА:</a:t>
            </a:r>
          </a:p>
          <a:p>
            <a:pPr marL="0" indent="0" algn="ctr">
              <a:buNone/>
            </a:pPr>
            <a:endParaRPr lang="bg-BG" sz="2000" b="1" dirty="0" smtClean="0">
              <a:solidFill>
                <a:srgbClr val="4F81BD"/>
              </a:solidFill>
              <a:latin typeface="Times New Roman"/>
              <a:cs typeface="Times New Roman"/>
            </a:endParaRPr>
          </a:p>
          <a:p>
            <a:pPr marL="0" indent="0" algn="ctr">
              <a:buNone/>
            </a:pPr>
            <a:endParaRPr lang="bg-BG" sz="2000" b="1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bg-BG" sz="2000" b="1" dirty="0">
                <a:solidFill>
                  <a:schemeClr val="accent3"/>
                </a:solidFill>
                <a:latin typeface="Times New Roman"/>
                <a:cs typeface="Times New Roman"/>
              </a:rPr>
              <a:t>Депо за неопасни отпадъци и ПСОВ</a:t>
            </a:r>
            <a:r>
              <a:rPr lang="bg-BG" sz="2000" b="1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, площадка </a:t>
            </a:r>
            <a:r>
              <a:rPr lang="bg-BG" sz="2000" b="1" dirty="0">
                <a:solidFill>
                  <a:schemeClr val="accent3"/>
                </a:solidFill>
                <a:latin typeface="Times New Roman"/>
                <a:cs typeface="Times New Roman"/>
              </a:rPr>
              <a:t>„Садината</a:t>
            </a:r>
            <a:r>
              <a:rPr lang="bg-BG" sz="2000" b="1" dirty="0" smtClean="0">
                <a:solidFill>
                  <a:schemeClr val="accent3"/>
                </a:solidFill>
                <a:latin typeface="Times New Roman"/>
                <a:cs typeface="Times New Roman"/>
              </a:rPr>
              <a:t>“</a:t>
            </a:r>
          </a:p>
          <a:p>
            <a:pPr marL="0" indent="0" algn="ctr">
              <a:buNone/>
            </a:pPr>
            <a:endParaRPr lang="bg-BG" sz="2000" b="1" dirty="0" smtClean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bg-BG" sz="2000" b="1" dirty="0">
                <a:latin typeface="Times New Roman"/>
                <a:cs typeface="Times New Roman"/>
              </a:rPr>
              <a:t>Инсталации за биологично третиране на зелени и биоотпадъци, площадка „Хан Богров</a:t>
            </a:r>
            <a:r>
              <a:rPr lang="bg-BG" sz="2000" b="1" dirty="0" smtClean="0">
                <a:latin typeface="Times New Roman"/>
                <a:cs typeface="Times New Roman"/>
              </a:rPr>
              <a:t>“</a:t>
            </a:r>
          </a:p>
          <a:p>
            <a:pPr marL="0" indent="0" algn="ctr">
              <a:buNone/>
            </a:pPr>
            <a:endParaRPr lang="bg-BG" sz="2000" b="1" dirty="0" smtClean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bg-BG" sz="2000" b="1" dirty="0">
                <a:solidFill>
                  <a:schemeClr val="accent1"/>
                </a:solidFill>
                <a:latin typeface="Times New Roman"/>
                <a:cs typeface="Times New Roman"/>
              </a:rPr>
              <a:t>Завод за механично-биологично третиране (МБТ) на </a:t>
            </a:r>
            <a:r>
              <a:rPr lang="bg-BG" sz="2000" b="1" dirty="0" smtClean="0">
                <a:solidFill>
                  <a:schemeClr val="accent1"/>
                </a:solidFill>
                <a:latin typeface="Times New Roman"/>
                <a:cs typeface="Times New Roman"/>
              </a:rPr>
              <a:t>битови отпадъци</a:t>
            </a:r>
            <a:r>
              <a:rPr lang="bg-BG" sz="2000" b="1" dirty="0">
                <a:solidFill>
                  <a:schemeClr val="accent1"/>
                </a:solidFill>
                <a:latin typeface="Times New Roman"/>
                <a:cs typeface="Times New Roman"/>
              </a:rPr>
              <a:t>, с производство на RDF-гориво, площадка „Садината</a:t>
            </a:r>
            <a:r>
              <a:rPr lang="bg-BG" sz="2000" b="1" dirty="0" smtClean="0">
                <a:solidFill>
                  <a:schemeClr val="accent1"/>
                </a:solidFill>
                <a:latin typeface="Times New Roman"/>
                <a:cs typeface="Times New Roman"/>
              </a:rPr>
              <a:t>“</a:t>
            </a:r>
            <a:endParaRPr lang="bg-BG" sz="2000" b="1" dirty="0">
              <a:solidFill>
                <a:schemeClr val="accent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3844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627" y="121007"/>
            <a:ext cx="955675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5852988"/>
            <a:ext cx="79960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1" y="6395914"/>
            <a:ext cx="88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 ЕВРОПЕЙСКИ СЪЮЗ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Европейски фонд за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регионално развитие </a:t>
            </a:r>
          </a:p>
        </p:txBody>
      </p:sp>
      <p:pic>
        <p:nvPicPr>
          <p:cNvPr id="5" name="Picture 14" descr="logo_OPOS_tran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4285" y="5852988"/>
            <a:ext cx="9810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slog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4285" y="6454354"/>
            <a:ext cx="981075" cy="37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2902" y="5852988"/>
            <a:ext cx="921098" cy="9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5479"/>
            <a:ext cx="8229600" cy="1143000"/>
          </a:xfrm>
        </p:spPr>
        <p:txBody>
          <a:bodyPr>
            <a:normAutofit/>
          </a:bodyPr>
          <a:lstStyle/>
          <a:p>
            <a:r>
              <a:rPr lang="bg-BG" sz="1800" b="1" dirty="0">
                <a:solidFill>
                  <a:prstClr val="black"/>
                </a:solidFill>
                <a:latin typeface="Times New Roman"/>
                <a:cs typeface="Times New Roman"/>
              </a:rPr>
              <a:t>СТОЛИЧНО ПРЕДПРИЯТИЕ ЗА ТРЕТИРАНЕ НА ОТПАДЪЦИ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132244"/>
            <a:ext cx="8229600" cy="4356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bg-BG" sz="2000" b="1" dirty="0" smtClean="0">
                <a:solidFill>
                  <a:srgbClr val="4F81BD"/>
                </a:solidFill>
                <a:latin typeface="Times New Roman"/>
                <a:cs typeface="Times New Roman"/>
              </a:rPr>
              <a:t>ИНСТАЛАЦИЯ ЗА БИОЛОГИЧНО ТРЕТИРАНЕ “ХАН БОГРОВ”</a:t>
            </a:r>
            <a:endParaRPr lang="en-US" sz="2000" b="1" dirty="0">
              <a:solidFill>
                <a:srgbClr val="4F81BD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Picture 2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1567913"/>
            <a:ext cx="8229600" cy="421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57719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627" y="121007"/>
            <a:ext cx="955675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5852988"/>
            <a:ext cx="79960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1" y="6395914"/>
            <a:ext cx="88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 ЕВРОПЕЙСКИ СЪЮЗ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Европейски фонд за</a:t>
            </a:r>
          </a:p>
          <a:p>
            <a:pPr algn="ctr"/>
            <a:r>
              <a:rPr lang="bg-BG" altLang="bg-BG" sz="600" dirty="0">
                <a:latin typeface="Times New Roman"/>
                <a:cs typeface="Times New Roman"/>
              </a:rPr>
              <a:t>регионално развитие </a:t>
            </a:r>
          </a:p>
        </p:txBody>
      </p:sp>
      <p:pic>
        <p:nvPicPr>
          <p:cNvPr id="5" name="Picture 14" descr="logo_OPOS_tran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4285" y="5852988"/>
            <a:ext cx="9810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slog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4285" y="6454354"/>
            <a:ext cx="981075" cy="37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2902" y="5852988"/>
            <a:ext cx="921098" cy="9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5201"/>
            <a:ext cx="8229600" cy="1143000"/>
          </a:xfrm>
        </p:spPr>
        <p:txBody>
          <a:bodyPr>
            <a:normAutofit/>
          </a:bodyPr>
          <a:lstStyle/>
          <a:p>
            <a:r>
              <a:rPr lang="bg-BG" sz="1800" b="1" dirty="0">
                <a:solidFill>
                  <a:prstClr val="black"/>
                </a:solidFill>
                <a:latin typeface="Times New Roman"/>
                <a:cs typeface="Times New Roman"/>
              </a:rPr>
              <a:t>СТОЛИЧНО ПРЕДПРИЯТИЕ ЗА ТРЕТИРАНЕ НА ОТПАДЪЦИ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788831"/>
              </p:ext>
            </p:extLst>
          </p:nvPr>
        </p:nvGraphicFramePr>
        <p:xfrm>
          <a:off x="457200" y="1132244"/>
          <a:ext cx="8229600" cy="374761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434855"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Times New Roman"/>
                          <a:cs typeface="Times New Roman"/>
                        </a:rPr>
                        <a:t>Стойност на договора</a:t>
                      </a:r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>
                          <a:latin typeface="Times New Roman"/>
                          <a:cs typeface="Times New Roman"/>
                        </a:rPr>
                        <a:t>46 592 435,02 лв. с ДДС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384621"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Times New Roman"/>
                          <a:cs typeface="Times New Roman"/>
                        </a:rPr>
                        <a:t>Изпълнител</a:t>
                      </a:r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>
                          <a:latin typeface="Times New Roman"/>
                          <a:cs typeface="Times New Roman"/>
                        </a:rPr>
                        <a:t>Обединение “Егерсман &amp; КО”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434855"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Times New Roman"/>
                          <a:cs typeface="Times New Roman"/>
                        </a:rPr>
                        <a:t>Начална дата</a:t>
                      </a:r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>
                          <a:latin typeface="Times New Roman"/>
                          <a:cs typeface="Times New Roman"/>
                        </a:rPr>
                        <a:t>05.06.2012 г.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434855"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Times New Roman"/>
                          <a:cs typeface="Times New Roman"/>
                        </a:rPr>
                        <a:t>Срок за завършване</a:t>
                      </a:r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>
                          <a:latin typeface="Times New Roman"/>
                          <a:cs typeface="Times New Roman"/>
                        </a:rPr>
                        <a:t>24.12.2013 г.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434855"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Times New Roman"/>
                          <a:cs typeface="Times New Roman"/>
                        </a:rPr>
                        <a:t>Обхват на договора</a:t>
                      </a:r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bg-BG" dirty="0" smtClean="0">
                          <a:latin typeface="Times New Roman"/>
                          <a:cs typeface="Times New Roman"/>
                        </a:rPr>
                        <a:t>Инсталация за преработка на биоразградими отпадъци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bg-BG" dirty="0" smtClean="0">
                          <a:latin typeface="Times New Roman"/>
                          <a:cs typeface="Times New Roman"/>
                        </a:rPr>
                        <a:t>Инсталация за преработка на зелени</a:t>
                      </a:r>
                      <a:r>
                        <a:rPr lang="bg-BG" baseline="0" dirty="0" smtClean="0">
                          <a:latin typeface="Times New Roman"/>
                          <a:cs typeface="Times New Roman"/>
                        </a:rPr>
                        <a:t> отпадъци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434855"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Times New Roman"/>
                          <a:cs typeface="Times New Roman"/>
                        </a:rPr>
                        <a:t>Обща площ на площадката</a:t>
                      </a:r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>
                          <a:latin typeface="Times New Roman"/>
                          <a:cs typeface="Times New Roman"/>
                        </a:rPr>
                        <a:t>70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bg-BG" dirty="0" smtClean="0">
                          <a:latin typeface="Times New Roman"/>
                          <a:cs typeface="Times New Roman"/>
                        </a:rPr>
                        <a:t>240 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lang="en-US" baseline="30000" dirty="0" smtClean="0">
                          <a:latin typeface="Times New Roman"/>
                          <a:cs typeface="Times New Roman"/>
                        </a:rPr>
                        <a:t>2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434855">
                <a:tc>
                  <a:txBody>
                    <a:bodyPr/>
                    <a:lstStyle/>
                    <a:p>
                      <a:r>
                        <a:rPr lang="bg-BG" b="1" dirty="0" smtClean="0">
                          <a:latin typeface="Times New Roman"/>
                          <a:cs typeface="Times New Roman"/>
                        </a:rPr>
                        <a:t>Обща</a:t>
                      </a:r>
                      <a:r>
                        <a:rPr lang="bg-BG" b="1" baseline="0" dirty="0" smtClean="0">
                          <a:latin typeface="Times New Roman"/>
                          <a:cs typeface="Times New Roman"/>
                        </a:rPr>
                        <a:t> застроена площ</a:t>
                      </a:r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bg-BG" dirty="0" smtClean="0">
                          <a:latin typeface="Times New Roman"/>
                          <a:cs typeface="Times New Roman"/>
                        </a:rPr>
                        <a:t>16 644 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lang="bg-BG" baseline="30000" dirty="0" smtClean="0">
                          <a:latin typeface="Times New Roman"/>
                          <a:cs typeface="Times New Roman"/>
                        </a:rPr>
                        <a:t>2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57200" y="487986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b="1" dirty="0" smtClean="0">
                <a:latin typeface="Times New Roman"/>
                <a:cs typeface="Times New Roman"/>
              </a:rPr>
              <a:t>Инсталацията е въведена в експлоатация през месец Януари 2014 г.</a:t>
            </a:r>
            <a:endParaRPr lang="en-US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60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1203</TotalTime>
  <Words>763</Words>
  <Application>Microsoft Macintosh PowerPoint</Application>
  <PresentationFormat>On-screen Show (4:3)</PresentationFormat>
  <Paragraphs>196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СТОЛИЧНО ПРЕДПРИЯТИЕ ЗА ТРЕТИРАНЕ НА ОТПАДЪЦИ</vt:lpstr>
      <vt:lpstr>СТОЛИЧНО ПРЕДПРИЯТИЕ ЗА ТРЕТИРАНЕ НА ОТПАДЪЦИ Административно – териториално устройство на СО</vt:lpstr>
      <vt:lpstr>СТОЛИЧНА ОБЩИНА</vt:lpstr>
      <vt:lpstr>СТОЛИЧНО ПРЕДПРИЯТИЕ ЗА ТРЕТИРАНЕ НА ОТПАДЪЦИ</vt:lpstr>
      <vt:lpstr>СТОЛИЧНО ПРЕДПРИЯТИЕ ЗА ТРЕТИРАНЕ НА ОТПАДЪЦИ</vt:lpstr>
      <vt:lpstr>СТОЛИЧНО ПРЕДПРИЯТИЕ ЗА ТРЕТИРАНЕ НА ОТПАДЪЦИ</vt:lpstr>
      <vt:lpstr>СТОЛИЧНО ПРЕДПРИЯТИЕ ЗА ТРЕТИРАНЕ НА ОТПАДЪЦИ</vt:lpstr>
      <vt:lpstr>СТОЛИЧНО ПРЕДПРИЯТИЕ ЗА ТРЕТИРАНЕ НА ОТПАДЪЦИ</vt:lpstr>
      <vt:lpstr>СТОЛИЧНО ПРЕДПРИЯТИЕ ЗА ТРЕТИРАНЕ НА ОТПАДЪЦИ</vt:lpstr>
      <vt:lpstr>СТОЛИЧНО ПРЕДПРИЯТИЕ ЗА ТРЕТИРАНЕ НА ОТПАДЪЦИ</vt:lpstr>
      <vt:lpstr>СТОЛИЧНО ПРЕДПРИЯТИЕ ЗА ТРЕТИРАНЕ НА ОТПАДЪЦИ</vt:lpstr>
      <vt:lpstr>СТОЛИЧНО ПРЕДПРИЯТИЕ ЗА ТРЕТИРАНЕ НА ОТПАДЪЦИ</vt:lpstr>
      <vt:lpstr>СТОЛИЧНО ПРЕДПРИЯТИЕ ЗА ТРЕТИРАНЕ НА ОТПАДЪЦИ</vt:lpstr>
      <vt:lpstr>СТОЛИЧНО ПРЕДПРИЯТИЕ ЗА ТРЕТИРАНЕ НА ОТПАДЪЦИ</vt:lpstr>
      <vt:lpstr>СТОЛИЧНО ПРЕДПРИЯТИЕ ЗА ТРЕТИРАНЕ НА ОТПАДЪЦИ</vt:lpstr>
      <vt:lpstr>СТОЛИЧНО ПРЕДПРИЯТИЕ ЗА ТРЕТИРАНЕ НА ОТПАДЪЦИ</vt:lpstr>
      <vt:lpstr>СТОЛИЧНО ПРЕДПРИЯТИЕ ЗА ТРЕТИРАНЕ НА ОТПАДЪЦИ</vt:lpstr>
      <vt:lpstr>СТОЛИЧНО ПРЕДПРИЯТИЕ ЗА ТРЕТИРАНЕ НА ОТПАДЪЦИ</vt:lpstr>
      <vt:lpstr>СТОЛИЧНО ПРЕДПРИЯТИЕ ЗА ТРЕТИРАНЕ НА ОТПАДЪЦИ</vt:lpstr>
      <vt:lpstr>СТОЛИЧНО ПРЕДПРИЯТИЕ ЗА ТРЕТИРАНЕ НА ОТПАДЪЦИ</vt:lpstr>
      <vt:lpstr>СТОЛИЧНО ПРЕДПРИЯТИЕ ЗА ТРЕТИРАНЕ НА ОТПАДЪЦИ</vt:lpstr>
    </vt:vector>
  </TitlesOfParts>
  <Company>kivtoreee@yahoo.co.uk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Viktor Atanasov</dc:creator>
  <cp:lastModifiedBy>Viktor Atanasov</cp:lastModifiedBy>
  <cp:revision>45</cp:revision>
  <dcterms:created xsi:type="dcterms:W3CDTF">2016-03-02T09:52:14Z</dcterms:created>
  <dcterms:modified xsi:type="dcterms:W3CDTF">2016-03-21T14:02:14Z</dcterms:modified>
</cp:coreProperties>
</file>