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73" r:id="rId9"/>
    <p:sldId id="267" r:id="rId10"/>
    <p:sldId id="270" r:id="rId11"/>
    <p:sldId id="271" r:id="rId12"/>
    <p:sldId id="274" r:id="rId13"/>
    <p:sldId id="272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65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2824-A8BC-463B-A93E-49DC7AE79F92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0D337-6E5F-4574-91F9-86563E240CFF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Content slide, two columns with image. Image size: 11,36 cm x 10,68 cm or 429 x 404 pixels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DAF3C-B003-4890-99CC-93D401B875FE}" type="datetimeFigureOut">
              <a:rPr lang="bg-BG" smtClean="0"/>
              <a:pPr/>
              <a:t>14.3.2016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67CE-C3B2-4B41-998C-A09E3749F66A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8429684" cy="202883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Environmental aspects of the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-based waste-to-energy implementation project for combined heat and electricity generation in Sofia</a:t>
            </a:r>
            <a:endParaRPr lang="bg-BG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752468"/>
          </a:xfrm>
        </p:spPr>
        <p:txBody>
          <a:bodyPr/>
          <a:lstStyle/>
          <a:p>
            <a:r>
              <a:rPr lang="bg-BG" b="1" dirty="0" smtClean="0"/>
              <a:t>доц. д-р инж. Борис Стефанов</a:t>
            </a:r>
            <a:endParaRPr lang="bg-BG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786058"/>
            <a:ext cx="8429684" cy="2028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Екологични аспекти на проект за комбинирано производство на топлина и електрическа енергия с изгаряне на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 в София</a:t>
            </a:r>
            <a:endParaRPr kumimoji="0" lang="bg-BG" sz="2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4282" y="1285860"/>
          <a:ext cx="8786874" cy="4357718"/>
        </p:xfrm>
        <a:graphic>
          <a:graphicData uri="http://schemas.openxmlformats.org/drawingml/2006/table">
            <a:tbl>
              <a:tblPr/>
              <a:tblGrid>
                <a:gridCol w="500067"/>
                <a:gridCol w="2370123"/>
                <a:gridCol w="872060"/>
                <a:gridCol w="751638"/>
                <a:gridCol w="743328"/>
                <a:gridCol w="977890"/>
                <a:gridCol w="1264548"/>
                <a:gridCol w="1307220"/>
              </a:tblGrid>
              <a:tr h="11219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Вредни вещества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Емисионна стойност    съгласно избрана техника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Емисионна стойност съгласно заключения за НДНТ, включително приети с Решение на ЕК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60982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="1" i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g/h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g/t </a:t>
                      </a:r>
                      <a:r>
                        <a:rPr lang="bg-BG" sz="1800" b="1">
                          <a:latin typeface="Times New Roman"/>
                          <a:ea typeface="Times New Roman"/>
                          <a:cs typeface="Times New Roman"/>
                        </a:rPr>
                        <a:t>RDF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="1" i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g/h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g/t </a:t>
                      </a:r>
                      <a:r>
                        <a:rPr lang="bg-BG" sz="1800" b="1">
                          <a:latin typeface="Times New Roman"/>
                          <a:ea typeface="Times New Roman"/>
                          <a:cs typeface="Times New Roman"/>
                        </a:rPr>
                        <a:t>RDF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Pb  и съединенията му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3.56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0.002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0.044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1.737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Hg и съединенията му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0.36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0.0005 –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0.048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Хлороводород (</a:t>
                      </a:r>
                      <a:r>
                        <a:rPr lang="bg-BG" sz="1800" dirty="0" err="1"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0.1 - 10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70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Флуороводород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bg-BG" sz="1800" dirty="0" err="1">
                          <a:latin typeface="Times New Roman"/>
                          <a:ea typeface="Times New Roman"/>
                          <a:cs typeface="Times New Roman"/>
                        </a:rPr>
                        <a:t>HF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1.1 – 1.0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0.4 –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85728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Емисии</a:t>
            </a:r>
            <a:r>
              <a:rPr kumimoji="0" lang="bg-BG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атмосферния въздух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34" y="1698750"/>
          <a:ext cx="8215369" cy="4159142"/>
        </p:xfrm>
        <a:graphic>
          <a:graphicData uri="http://schemas.openxmlformats.org/drawingml/2006/table">
            <a:tbl>
              <a:tblPr/>
              <a:tblGrid>
                <a:gridCol w="2219675"/>
                <a:gridCol w="1554736"/>
                <a:gridCol w="2012067"/>
                <a:gridCol w="2428891"/>
              </a:tblGrid>
              <a:tr h="82296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Параметър</a:t>
                      </a:r>
                      <a:endParaRPr lang="bg-BG" sz="18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Единица</a:t>
                      </a:r>
                      <a:endParaRPr lang="bg-BG" sz="1800" baseline="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Емисионни норми при реализирани НДНТ </a:t>
                      </a:r>
                      <a:endParaRPr lang="bg-BG" sz="1800" baseline="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28628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Средно дневни  </a:t>
                      </a:r>
                      <a:endParaRPr lang="bg-BG" sz="18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½-час средно  (100 %)</a:t>
                      </a:r>
                      <a:endParaRPr lang="bg-BG" sz="18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Прах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mg/Nm3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mg/Nm3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HF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mg/Nm3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&lt;2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SO2 + SO3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>
                          <a:latin typeface="Times New Roman"/>
                          <a:ea typeface="Times New Roman"/>
                          <a:cs typeface="Times New Roman"/>
                        </a:rPr>
                        <a:t>mg/Nm3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1-150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bg-BG" sz="18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 като </a:t>
                      </a:r>
                      <a:r>
                        <a:rPr lang="bg-BG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bg-BG" sz="18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120-180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40-100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3-350</a:t>
                      </a:r>
                      <a:r>
                        <a:rPr lang="bg-BG" sz="18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40-300</a:t>
                      </a:r>
                      <a:r>
                        <a:rPr lang="bg-BG" sz="18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TOC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1-20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CO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5-30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5-100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bg-BG" sz="18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&lt;10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6072206"/>
            <a:ext cx="6286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Забележка:</a:t>
            </a:r>
            <a:r>
              <a:rPr kumimoji="0" lang="bg-BG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1)</a:t>
            </a:r>
            <a:r>
              <a:rPr kumimoji="0" lang="bg-BG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Със </a:t>
            </a:r>
            <a:r>
              <a:rPr kumimoji="0" lang="bg-BG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SNCR</a:t>
            </a:r>
            <a:r>
              <a:rPr kumimoji="0" lang="bg-BG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bg-BG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bg-BG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Със </a:t>
            </a:r>
            <a:r>
              <a:rPr kumimoji="0" lang="bg-BG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</a:t>
            </a:r>
            <a:endParaRPr kumimoji="0" lang="bg-BG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642918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Емисионни норми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8596" y="2571744"/>
            <a:ext cx="8229600" cy="16430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Изисквания за работно проектиране на комбинирана система за </a:t>
            </a:r>
            <a:r>
              <a:rPr kumimoji="0" lang="bg-BG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газоочистване</a:t>
            </a: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след инсталацията за изгаряне</a:t>
            </a:r>
            <a:r>
              <a:rPr kumimoji="0" lang="bg-BG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на </a:t>
            </a: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RDF</a:t>
            </a:r>
            <a:r>
              <a:rPr kumimoji="0" lang="bg-BG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57158" y="2114541"/>
            <a:ext cx="8429684" cy="2028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endParaRPr kumimoji="0" lang="bg-BG" sz="2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2918" y="1214422"/>
            <a:ext cx="8686800" cy="43688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Наредба №2 от </a:t>
            </a: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23.07.2014 г. за класификация на отпадъците</a:t>
            </a: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код 19.12: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Отпадъци от механично третиране на отпадъци (например сортиране, трошене, уплътняване, пелетизиране), неупоменати другаде. </a:t>
            </a: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bg-BG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код 19.12.10 –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горими отпадъци (RDF – модифицирани горива, получени от отпадъци) </a:t>
            </a: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Завод за </a:t>
            </a:r>
            <a:r>
              <a:rPr lang="bg-BG" sz="3200" b="1" dirty="0" err="1" smtClean="0">
                <a:latin typeface="Times New Roman" pitchFamily="18" charset="0"/>
                <a:cs typeface="Times New Roman" pitchFamily="18" charset="0"/>
              </a:rPr>
              <a:t>МБТО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третиране на около 50% от ТБО на София;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производство на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компост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редукция на неорганизираните емисии от депо за ТБО;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директно оползотворяване на метални, полимерни и други отпадъци.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Състав на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RDF</a:t>
            </a:r>
            <a:endParaRPr lang="bg-BG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8" y="928670"/>
          <a:ext cx="7715301" cy="5791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61929"/>
                <a:gridCol w="1863818"/>
                <a:gridCol w="1394777"/>
                <a:gridCol w="1394777"/>
              </a:tblGrid>
              <a:tr h="193554">
                <a:tc>
                  <a:txBody>
                    <a:bodyPr/>
                    <a:lstStyle/>
                    <a:p>
                      <a:pPr marL="176213" indent="-176213"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endParaRPr lang="bg-BG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Times New Roman" pitchFamily="18" charset="0"/>
                          <a:cs typeface="Times New Roman" pitchFamily="18" charset="0"/>
                        </a:rPr>
                        <a:t>Единица</a:t>
                      </a:r>
                      <a:endParaRPr lang="bg-BG" sz="2000" b="1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Times New Roman" pitchFamily="18" charset="0"/>
                          <a:cs typeface="Times New Roman" pitchFamily="18" charset="0"/>
                        </a:rPr>
                        <a:t>Номинал</a:t>
                      </a:r>
                      <a:endParaRPr lang="bg-BG" sz="2000" b="1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Times New Roman" pitchFamily="18" charset="0"/>
                          <a:cs typeface="Times New Roman" pitchFamily="18" charset="0"/>
                        </a:rPr>
                        <a:t>Обхват</a:t>
                      </a:r>
                      <a:endParaRPr lang="bg-BG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Нетна калоричност 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err="1">
                          <a:latin typeface="Times New Roman" pitchFamily="18" charset="0"/>
                          <a:cs typeface="Times New Roman" pitchFamily="18" charset="0"/>
                        </a:rPr>
                        <a:t>MJ</a:t>
                      </a: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/kg 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12-14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Влажност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% w/w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&lt;20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Пепел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% w/w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15-20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% w/w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&lt;1.0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% w/w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0.6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&lt;0.75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Hg 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&lt;0.6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&lt;4.0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 err="1"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&lt;1.0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 err="1"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&lt;25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&lt;5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 err="1">
                          <a:latin typeface="Times New Roman" pitchFamily="18" charset="0"/>
                          <a:cs typeface="Times New Roman" pitchFamily="18" charset="0"/>
                        </a:rPr>
                        <a:t>Cr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&lt;40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Co 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&lt;6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&lt;100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&lt;70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&lt;25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Sn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&lt;30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Zn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bg-BG" sz="200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Times New Roman" pitchFamily="18" charset="0"/>
                          <a:cs typeface="Times New Roman" pitchFamily="18" charset="0"/>
                        </a:rPr>
                        <a:t>&lt;400</a:t>
                      </a:r>
                      <a:endParaRPr lang="bg-BG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8" y="928670"/>
          <a:ext cx="7715301" cy="3657600"/>
        </p:xfrm>
        <a:graphic>
          <a:graphicData uri="http://schemas.openxmlformats.org/drawingml/2006/table">
            <a:tbl>
              <a:tblPr/>
              <a:tblGrid>
                <a:gridCol w="3061929"/>
                <a:gridCol w="1863818"/>
                <a:gridCol w="1394777"/>
                <a:gridCol w="1394777"/>
              </a:tblGrid>
              <a:tr h="193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Вид</a:t>
                      </a:r>
                      <a:endParaRPr lang="bg-BG" sz="2000" b="1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Единица</a:t>
                      </a: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Номинал</a:t>
                      </a: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Обхват</a:t>
                      </a: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 dirty="0" err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Sb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ppm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&lt;400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Състав на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RDF</a:t>
            </a:r>
            <a:endParaRPr lang="bg-BG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Изгаряне на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RDF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00501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производство на електрическа и топлинна енергия;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– 20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% инертен отпадък за депониране;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4 –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6%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опасни отпадъци (прахове);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10 –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15%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по-малко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NOx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 производството на енергия, отколкото при изгаряне на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4" descr="857011A CAD Design hase Brochuresnit Forbrændingsflow 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154" y="785795"/>
            <a:ext cx="8926382" cy="491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300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bg-BG"/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71406" y="5143512"/>
            <a:ext cx="8929750" cy="16430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1.RDF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бункер		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4. Охладителна кула / реактор	7. Турбина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2. Пещна камера		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5. Ръкавен филтър		8. Централизирано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3. Парен котел		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6. Комин			</a:t>
            </a:r>
            <a:r>
              <a:rPr lang="bg-BG" sz="2000" dirty="0" err="1" smtClean="0">
                <a:latin typeface="Times New Roman" pitchFamily="18" charset="0"/>
                <a:cs typeface="Times New Roman" pitchFamily="18" charset="0"/>
              </a:rPr>
              <a:t>топлоснабдяване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defTabSz="914400">
              <a:spcBef>
                <a:spcPct val="50000"/>
              </a:spcBef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1414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Екологично осигуряване на инсталацията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57166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Пречиствателни съоръжения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57158" y="1600200"/>
            <a:ext cx="8501122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Селективна </a:t>
            </a:r>
            <a:r>
              <a:rPr kumimoji="0" lang="bg-BG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некаталитична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редукция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SNCR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на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NOx 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Реактор за третиране с активен въглен и хидратна вар;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Ръкавни филтри;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Мокър скрубер;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bg-BG" sz="3200" dirty="0" err="1" smtClean="0">
                <a:latin typeface="Times New Roman" pitchFamily="18" charset="0"/>
                <a:cs typeface="Times New Roman" pitchFamily="18" charset="0"/>
              </a:rPr>
              <a:t>Кондензаторно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стъпало</a:t>
            </a:r>
            <a:r>
              <a:rPr kumimoji="0" lang="bg-BG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bg-BG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4282" y="1325943"/>
          <a:ext cx="8786874" cy="4960577"/>
        </p:xfrm>
        <a:graphic>
          <a:graphicData uri="http://schemas.openxmlformats.org/drawingml/2006/table">
            <a:tbl>
              <a:tblPr/>
              <a:tblGrid>
                <a:gridCol w="500067"/>
                <a:gridCol w="2370123"/>
                <a:gridCol w="872060"/>
                <a:gridCol w="751638"/>
                <a:gridCol w="743328"/>
                <a:gridCol w="977890"/>
                <a:gridCol w="1264548"/>
                <a:gridCol w="1307220"/>
              </a:tblGrid>
              <a:tr h="5715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Вредни вещества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Емисионна стойност    съгласно избрана техника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Емисионна стойност съгласно заключения за НДНТ, включително приети с Решение на ЕК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88617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="1" i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g/h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g/t </a:t>
                      </a:r>
                      <a:r>
                        <a:rPr lang="bg-BG" sz="1800" b="1">
                          <a:latin typeface="Times New Roman"/>
                          <a:ea typeface="Times New Roman"/>
                          <a:cs typeface="Times New Roman"/>
                        </a:rPr>
                        <a:t>RDF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mg/Nm</a:t>
                      </a:r>
                      <a:r>
                        <a:rPr lang="bg-BG" sz="1800" b="1" i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g/h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>
                          <a:latin typeface="Times New Roman"/>
                          <a:ea typeface="Times New Roman"/>
                          <a:cs typeface="Times New Roman"/>
                        </a:rPr>
                        <a:t>g/t </a:t>
                      </a:r>
                      <a:r>
                        <a:rPr lang="bg-BG" sz="1800" b="1">
                          <a:latin typeface="Times New Roman"/>
                          <a:ea typeface="Times New Roman"/>
                          <a:cs typeface="Times New Roman"/>
                        </a:rPr>
                        <a:t>RDF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bg-BG" sz="18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 (серен диоксид)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8000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355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0.5 – 50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129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NOx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32000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1420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30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200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189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2141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Въглероден оксид (CO)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8000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355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100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101 –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Общ органичен въглерод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0.1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10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ФПЧ</a:t>
                      </a:r>
                      <a:r>
                        <a:rPr lang="bg-BG" sz="18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bg-BG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0.1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10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7 – 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165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Cd  и съединенията му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0.36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0.0003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0.003</a:t>
                      </a:r>
                    </a:p>
                  </a:txBody>
                  <a:tcPr marL="14418" marR="14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ВREF</a:t>
                      </a:r>
                      <a:r>
                        <a:rPr lang="bg-BG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сode</a:t>
                      </a: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i="1" dirty="0" err="1">
                          <a:latin typeface="Times New Roman"/>
                          <a:ea typeface="Times New Roman"/>
                          <a:cs typeface="Times New Roman"/>
                        </a:rPr>
                        <a:t>WI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0.095</a:t>
                      </a:r>
                    </a:p>
                  </a:txBody>
                  <a:tcPr marL="14418" marR="14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85728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Емисии</a:t>
            </a:r>
            <a:r>
              <a:rPr kumimoji="0" lang="bg-BG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атмосферния въздух</a:t>
            </a: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684</Words>
  <Application>Microsoft Office PowerPoint</Application>
  <PresentationFormat>On-screen Show (4:3)</PresentationFormat>
  <Paragraphs>305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Environmental aspects of the RDF-based waste-to-energy implementation project for combined heat and electricity generation in Sofia</vt:lpstr>
      <vt:lpstr>Slide 2</vt:lpstr>
      <vt:lpstr>Завод за МБТО</vt:lpstr>
      <vt:lpstr>Състав на RDF</vt:lpstr>
      <vt:lpstr>Състав на RDF</vt:lpstr>
      <vt:lpstr>Изгаряне на RDF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UCTM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aspects of the RDF-based waste-to-energy implementation project for combined heat and electricity generation in Sofia</dc:title>
  <dc:creator>Boris Stefanov</dc:creator>
  <cp:lastModifiedBy>Boris Stefanov</cp:lastModifiedBy>
  <cp:revision>38</cp:revision>
  <dcterms:created xsi:type="dcterms:W3CDTF">2016-03-04T10:10:58Z</dcterms:created>
  <dcterms:modified xsi:type="dcterms:W3CDTF">2016-03-14T13:09:53Z</dcterms:modified>
</cp:coreProperties>
</file>