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3" r:id="rId1"/>
  </p:sldMasterIdLst>
  <p:notesMasterIdLst>
    <p:notesMasterId r:id="rId37"/>
  </p:notesMasterIdLst>
  <p:handoutMasterIdLst>
    <p:handoutMasterId r:id="rId38"/>
  </p:handoutMasterIdLst>
  <p:sldIdLst>
    <p:sldId id="386" r:id="rId2"/>
    <p:sldId id="388" r:id="rId3"/>
    <p:sldId id="295" r:id="rId4"/>
    <p:sldId id="370" r:id="rId5"/>
    <p:sldId id="369" r:id="rId6"/>
    <p:sldId id="380" r:id="rId7"/>
    <p:sldId id="381" r:id="rId8"/>
    <p:sldId id="425" r:id="rId9"/>
    <p:sldId id="347" r:id="rId10"/>
    <p:sldId id="360" r:id="rId11"/>
    <p:sldId id="429" r:id="rId12"/>
    <p:sldId id="428" r:id="rId13"/>
    <p:sldId id="430" r:id="rId14"/>
    <p:sldId id="390" r:id="rId15"/>
    <p:sldId id="431" r:id="rId16"/>
    <p:sldId id="393" r:id="rId17"/>
    <p:sldId id="395" r:id="rId18"/>
    <p:sldId id="418" r:id="rId19"/>
    <p:sldId id="419" r:id="rId20"/>
    <p:sldId id="426" r:id="rId21"/>
    <p:sldId id="399" r:id="rId22"/>
    <p:sldId id="412" r:id="rId23"/>
    <p:sldId id="413" r:id="rId24"/>
    <p:sldId id="414" r:id="rId25"/>
    <p:sldId id="403" r:id="rId26"/>
    <p:sldId id="415" r:id="rId27"/>
    <p:sldId id="420" r:id="rId28"/>
    <p:sldId id="416" r:id="rId29"/>
    <p:sldId id="417" r:id="rId30"/>
    <p:sldId id="421" r:id="rId31"/>
    <p:sldId id="422" r:id="rId32"/>
    <p:sldId id="423" r:id="rId33"/>
    <p:sldId id="433" r:id="rId34"/>
    <p:sldId id="432" r:id="rId35"/>
    <p:sldId id="387" r:id="rId36"/>
  </p:sldIdLst>
  <p:sldSz cx="9144000" cy="6858000" type="screen4x3"/>
  <p:notesSz cx="6797675" cy="9856788"/>
  <p:defaultTextStyle>
    <a:defPPr>
      <a:defRPr lang="de-DE"/>
    </a:defPPr>
    <a:lvl1pPr algn="l" rtl="0" eaLnBrk="0" fontAlgn="base" hangingPunct="0">
      <a:lnSpc>
        <a:spcPct val="110000"/>
      </a:lnSpc>
      <a:spcBef>
        <a:spcPct val="1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lnSpc>
        <a:spcPct val="110000"/>
      </a:lnSpc>
      <a:spcBef>
        <a:spcPct val="1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lnSpc>
        <a:spcPct val="110000"/>
      </a:lnSpc>
      <a:spcBef>
        <a:spcPct val="1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lnSpc>
        <a:spcPct val="110000"/>
      </a:lnSpc>
      <a:spcBef>
        <a:spcPct val="1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lnSpc>
        <a:spcPct val="110000"/>
      </a:lnSpc>
      <a:spcBef>
        <a:spcPct val="10000"/>
      </a:spcBef>
      <a:spcAft>
        <a:spcPct val="0"/>
      </a:spcAft>
      <a:defRPr sz="20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000"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249827"/>
    <a:srgbClr val="FEF9DE"/>
    <a:srgbClr val="FCFEE6"/>
    <a:srgbClr val="CCCCFF"/>
    <a:srgbClr val="18497E"/>
    <a:srgbClr val="FCCD04"/>
    <a:srgbClr val="D2E1F4"/>
    <a:srgbClr val="CFF0F7"/>
    <a:srgbClr val="008080"/>
    <a:srgbClr val="FF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263" autoAdjust="0"/>
    <p:restoredTop sz="94650" autoAdjust="0"/>
  </p:normalViewPr>
  <p:slideViewPr>
    <p:cSldViewPr>
      <p:cViewPr varScale="1">
        <p:scale>
          <a:sx n="88" d="100"/>
          <a:sy n="88" d="100"/>
        </p:scale>
        <p:origin x="-906" y="-96"/>
      </p:cViewPr>
      <p:guideLst>
        <p:guide orient="horz" pos="572"/>
        <p:guide pos="2880"/>
      </p:guideLst>
    </p:cSldViewPr>
  </p:slideViewPr>
  <p:outlineViewPr>
    <p:cViewPr>
      <p:scale>
        <a:sx n="33" d="100"/>
        <a:sy n="33" d="100"/>
      </p:scale>
      <p:origin x="0" y="0"/>
    </p:cViewPr>
    <p:sldLst>
      <p:sld r:id="rId1" collapse="1"/>
      <p:sld r:id="rId2" collapse="1"/>
      <p:sld r:id="rId3" collapse="1"/>
      <p:sld r:id="rId4" collapse="1"/>
      <p:sld r:id="rId5" collapse="1"/>
      <p:sld r:id="rId6" collapse="1"/>
      <p:sld r:id="rId7" collapse="1"/>
      <p:sld r:id="rId8" collapse="1"/>
      <p:sld r:id="rId9" collapse="1"/>
      <p:sld r:id="rId10" collapse="1"/>
      <p:sld r:id="rId11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_rels/viewProps.xml.rels><?xml version="1.0" encoding="UTF-8" standalone="yes"?>
<Relationships xmlns="http://schemas.openxmlformats.org/package/2006/relationships"><Relationship Id="rId8" Type="http://schemas.openxmlformats.org/officeDocument/2006/relationships/slide" Target="slides/slide25.xml"/><Relationship Id="rId3" Type="http://schemas.openxmlformats.org/officeDocument/2006/relationships/slide" Target="slides/slide5.xml"/><Relationship Id="rId7" Type="http://schemas.openxmlformats.org/officeDocument/2006/relationships/slide" Target="slides/slide24.xml"/><Relationship Id="rId2" Type="http://schemas.openxmlformats.org/officeDocument/2006/relationships/slide" Target="slides/slide4.xml"/><Relationship Id="rId1" Type="http://schemas.openxmlformats.org/officeDocument/2006/relationships/slide" Target="slides/slide3.xml"/><Relationship Id="rId6" Type="http://schemas.openxmlformats.org/officeDocument/2006/relationships/slide" Target="slides/slide22.xml"/><Relationship Id="rId11" Type="http://schemas.openxmlformats.org/officeDocument/2006/relationships/slide" Target="slides/slide34.xml"/><Relationship Id="rId5" Type="http://schemas.openxmlformats.org/officeDocument/2006/relationships/slide" Target="slides/slide20.xml"/><Relationship Id="rId10" Type="http://schemas.openxmlformats.org/officeDocument/2006/relationships/slide" Target="slides/slide32.xml"/><Relationship Id="rId4" Type="http://schemas.openxmlformats.org/officeDocument/2006/relationships/slide" Target="slides/slide8.xml"/><Relationship Id="rId9" Type="http://schemas.openxmlformats.org/officeDocument/2006/relationships/slide" Target="slides/slide30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png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image" Target="../media/image21.emf"/><Relationship Id="rId4" Type="http://schemas.openxmlformats.org/officeDocument/2006/relationships/image" Target="../media/image24.emf"/></Relationships>
</file>

<file path=ppt/drawings/_rels/vmlDrawing3.v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7.emf"/><Relationship Id="rId1" Type="http://schemas.openxmlformats.org/officeDocument/2006/relationships/image" Target="../media/image26.emf"/><Relationship Id="rId4" Type="http://schemas.openxmlformats.org/officeDocument/2006/relationships/image" Target="../media/image2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Relationship Id="rId4" Type="http://schemas.openxmlformats.org/officeDocument/2006/relationships/image" Target="../media/image34.png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image" Target="../media/image50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464" tIns="46733" rIns="93464" bIns="46733" numCol="1" anchor="t" anchorCtr="0" compatLnSpc="1">
            <a:prstTxWarp prst="textNoShape">
              <a:avLst/>
            </a:prstTxWarp>
          </a:bodyPr>
          <a:lstStyle>
            <a:lvl1pPr defTabSz="935038">
              <a:lnSpc>
                <a:spcPct val="100000"/>
              </a:lnSpc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1275" y="0"/>
            <a:ext cx="29464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464" tIns="46733" rIns="93464" bIns="46733" numCol="1" anchor="t" anchorCtr="0" compatLnSpc="1">
            <a:prstTxWarp prst="textNoShape">
              <a:avLst/>
            </a:prstTxWarp>
          </a:bodyPr>
          <a:lstStyle>
            <a:lvl1pPr algn="r" defTabSz="935038">
              <a:lnSpc>
                <a:spcPct val="100000"/>
              </a:lnSpc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01175"/>
            <a:ext cx="29464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464" tIns="46733" rIns="93464" bIns="46733" numCol="1" anchor="b" anchorCtr="0" compatLnSpc="1">
            <a:prstTxWarp prst="textNoShape">
              <a:avLst/>
            </a:prstTxWarp>
          </a:bodyPr>
          <a:lstStyle>
            <a:lvl1pPr defTabSz="935038">
              <a:lnSpc>
                <a:spcPct val="100000"/>
              </a:lnSpc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1275" y="9401175"/>
            <a:ext cx="29464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464" tIns="46733" rIns="93464" bIns="46733" numCol="1" anchor="b" anchorCtr="0" compatLnSpc="1">
            <a:prstTxWarp prst="textNoShape">
              <a:avLst/>
            </a:prstTxWarp>
          </a:bodyPr>
          <a:lstStyle>
            <a:lvl1pPr algn="r" defTabSz="935038">
              <a:lnSpc>
                <a:spcPct val="100000"/>
              </a:lnSpc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BD364CBA-B448-4A4E-8168-FA1DF0E748D9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446131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464" tIns="46733" rIns="93464" bIns="46733" numCol="1" anchor="t" anchorCtr="0" compatLnSpc="1">
            <a:prstTxWarp prst="textNoShape">
              <a:avLst/>
            </a:prstTxWarp>
          </a:bodyPr>
          <a:lstStyle>
            <a:lvl1pPr defTabSz="935038">
              <a:lnSpc>
                <a:spcPct val="100000"/>
              </a:lnSpc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5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464" tIns="46733" rIns="93464" bIns="46733" numCol="1" anchor="t" anchorCtr="0" compatLnSpc="1">
            <a:prstTxWarp prst="textNoShape">
              <a:avLst/>
            </a:prstTxWarp>
          </a:bodyPr>
          <a:lstStyle>
            <a:lvl1pPr algn="r" defTabSz="935038">
              <a:lnSpc>
                <a:spcPct val="100000"/>
              </a:lnSpc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891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35038" y="739775"/>
            <a:ext cx="4929187" cy="369728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683125"/>
            <a:ext cx="4984750" cy="4433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464" tIns="46733" rIns="93464" bIns="4673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noProof="0" smtClean="0"/>
              <a:t>Klicken Sie, um die Formate des Vorlagentextes zu bearbeiten</a:t>
            </a:r>
          </a:p>
          <a:p>
            <a:pPr lvl="1"/>
            <a:r>
              <a:rPr lang="de-DE" noProof="0" smtClean="0"/>
              <a:t>Zweite Ebene</a:t>
            </a:r>
          </a:p>
          <a:p>
            <a:pPr lvl="2"/>
            <a:r>
              <a:rPr lang="de-DE" noProof="0" smtClean="0"/>
              <a:t>Dritte Ebene</a:t>
            </a:r>
          </a:p>
          <a:p>
            <a:pPr lvl="3"/>
            <a:r>
              <a:rPr lang="de-DE" noProof="0" smtClean="0"/>
              <a:t>Vierte Ebene</a:t>
            </a:r>
          </a:p>
          <a:p>
            <a:pPr lvl="4"/>
            <a:r>
              <a:rPr lang="de-DE" noProof="0" smtClean="0"/>
              <a:t>Fünfte Ebene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64663"/>
            <a:ext cx="2946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464" tIns="46733" rIns="93464" bIns="46733" numCol="1" anchor="b" anchorCtr="0" compatLnSpc="1">
            <a:prstTxWarp prst="textNoShape">
              <a:avLst/>
            </a:prstTxWarp>
          </a:bodyPr>
          <a:lstStyle>
            <a:lvl1pPr defTabSz="935038">
              <a:lnSpc>
                <a:spcPct val="100000"/>
              </a:lnSpc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endParaRPr lang="de-DE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364663"/>
            <a:ext cx="2946400" cy="49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3464" tIns="46733" rIns="93464" bIns="46733" numCol="1" anchor="b" anchorCtr="0" compatLnSpc="1">
            <a:prstTxWarp prst="textNoShape">
              <a:avLst/>
            </a:prstTxWarp>
          </a:bodyPr>
          <a:lstStyle>
            <a:lvl1pPr algn="r" defTabSz="935038">
              <a:lnSpc>
                <a:spcPct val="100000"/>
              </a:lnSpc>
              <a:spcBef>
                <a:spcPct val="0"/>
              </a:spcBef>
              <a:defRPr sz="1200" b="0">
                <a:latin typeface="Times New Roman" pitchFamily="18" charset="0"/>
              </a:defRPr>
            </a:lvl1pPr>
          </a:lstStyle>
          <a:p>
            <a:pPr>
              <a:defRPr/>
            </a:pPr>
            <a:fld id="{07E1737A-09A9-4AAF-A1B2-A267927038A4}" type="slidenum">
              <a:rPr lang="de-DE"/>
              <a:pPr>
                <a:defRPr/>
              </a:pPr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3066524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50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50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50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50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50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503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503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503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503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1048766-2A14-4F7F-80A7-EE8E1BABC3E8}" type="slidenum">
              <a:rPr lang="de-DE" sz="1200" b="0" smtClean="0">
                <a:latin typeface="Times New Roman" pitchFamily="18" charset="0"/>
              </a:rPr>
              <a:pPr/>
              <a:t>18</a:t>
            </a:fld>
            <a:endParaRPr lang="de-DE" sz="1200" b="0" smtClean="0">
              <a:latin typeface="Times New Roman" pitchFamily="18" charset="0"/>
            </a:endParaRPr>
          </a:p>
        </p:txBody>
      </p:sp>
      <p:sp>
        <p:nvSpPr>
          <p:cNvPr id="399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40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50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50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50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50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50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503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503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503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503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BEFFA86-6338-4532-80E8-195A37451A57}" type="slidenum">
              <a:rPr lang="de-DE" sz="1200" b="0" smtClean="0">
                <a:latin typeface="Times New Roman" pitchFamily="18" charset="0"/>
              </a:rPr>
              <a:pPr/>
              <a:t>19</a:t>
            </a:fld>
            <a:endParaRPr lang="de-DE" sz="1200" b="0" smtClean="0">
              <a:latin typeface="Times New Roman" pitchFamily="18" charset="0"/>
            </a:endParaRPr>
          </a:p>
        </p:txBody>
      </p:sp>
      <p:sp>
        <p:nvSpPr>
          <p:cNvPr id="409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Folienbildplatzhalt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Notizenplatzhalter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de-DE" smtClean="0"/>
          </a:p>
        </p:txBody>
      </p:sp>
      <p:sp>
        <p:nvSpPr>
          <p:cNvPr id="41988" name="Foliennummernplatzhalter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defTabSz="935038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 defTabSz="935038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 defTabSz="935038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 defTabSz="935038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 defTabSz="935038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defTabSz="93503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defTabSz="93503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defTabSz="93503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defTabSz="935038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8315225-8726-44A7-B27B-77ED0E3538D1}" type="slidenum">
              <a:rPr lang="de-DE" sz="1200" b="0" smtClean="0">
                <a:latin typeface="Times New Roman" pitchFamily="18" charset="0"/>
              </a:rPr>
              <a:pPr/>
              <a:t>23</a:t>
            </a:fld>
            <a:endParaRPr lang="de-DE" sz="1200" b="0" smtClean="0">
              <a:latin typeface="Times New Roman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de-DE" smtClean="0"/>
              <a:t>Formatvorlage des Untertitelmasters durch Klicken bearbeiten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5CFB2B-7453-4DF1-88E2-BE0462736F29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79376E-320A-4678-9A2E-73692C31A900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200" b="0" dirty="0" smtClean="0"/>
              <a:t>БЪЛГАРСКИ  ЕНЕРГИЕН  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 smtClean="0"/>
              <a:t>14 </a:t>
            </a:r>
            <a:r>
              <a:rPr lang="en-US" sz="1200" b="0" dirty="0" smtClean="0"/>
              <a:t>November</a:t>
            </a:r>
            <a:r>
              <a:rPr lang="ru-RU" sz="1200" b="0" dirty="0" smtClean="0"/>
              <a:t> 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 smtClean="0"/>
          </a:p>
          <a:p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62026317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DD0DA9-24D7-4B9C-83C7-9CB8FE1CD38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B06F4-615A-4D78-BDD3-5199C0FF58F2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ARS Mamia    The  Martin WTE System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0354947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858000" y="412750"/>
            <a:ext cx="2286000" cy="2959100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0" y="412750"/>
            <a:ext cx="6705600" cy="2959100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D3286B-50AC-4432-B1E6-241E19AD62A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17F7EA5-4920-49D8-840E-29026C1705F2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173104868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dgm" preserve="1">
  <p:cSld name="Titel und Diagramm oder Organigram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12750"/>
            <a:ext cx="9144000" cy="7715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SmartArt-Platzhalter 2"/>
          <p:cNvSpPr>
            <a:spLocks noGrp="1"/>
          </p:cNvSpPr>
          <p:nvPr>
            <p:ph type="dgm" idx="1"/>
          </p:nvPr>
        </p:nvSpPr>
        <p:spPr>
          <a:xfrm>
            <a:off x="287338" y="1484313"/>
            <a:ext cx="8532812" cy="1887537"/>
          </a:xfrm>
        </p:spPr>
        <p:txBody>
          <a:bodyPr/>
          <a:lstStyle/>
          <a:p>
            <a:pPr lvl="0"/>
            <a:endParaRPr lang="de-DE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B504BB-CE09-4AC3-AD11-639C05822DCB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63A76-226A-478D-B0C2-8B3DECABCFBB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3671262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el, Text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12750"/>
            <a:ext cx="9144000" cy="7715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484313"/>
            <a:ext cx="4189412" cy="18875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484313"/>
            <a:ext cx="4191000" cy="18875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128C636-4B0F-4B54-B93A-070723F0829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A94E09-8E6C-44AF-9ABC-493762F16C72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5133628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el, Tex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12750"/>
            <a:ext cx="9144000" cy="7715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sz="half" idx="1"/>
          </p:nvPr>
        </p:nvSpPr>
        <p:spPr>
          <a:xfrm>
            <a:off x="287338" y="1484313"/>
            <a:ext cx="4189412" cy="18875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9150" y="1484313"/>
            <a:ext cx="4191000" cy="8667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29150" y="2503488"/>
            <a:ext cx="4191000" cy="8683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A647C8-ACE7-4173-B32A-6397237CE0B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6A9185-99D9-4EAF-90E7-B07B4B09EE11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172504628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el und vier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sz="quarter"/>
          </p:nvPr>
        </p:nvSpPr>
        <p:spPr>
          <a:xfrm>
            <a:off x="0" y="412750"/>
            <a:ext cx="9144000" cy="7715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quarter" idx="1"/>
          </p:nvPr>
        </p:nvSpPr>
        <p:spPr>
          <a:xfrm>
            <a:off x="287338" y="1484313"/>
            <a:ext cx="4189412" cy="8667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9150" y="1484313"/>
            <a:ext cx="4191000" cy="8667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287338" y="2503488"/>
            <a:ext cx="4189412" cy="8683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29150" y="2503488"/>
            <a:ext cx="4191000" cy="8683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115D66-B9E3-4B32-9F63-105B7A9031C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176FB0B-E632-43B1-BE92-5E31E9D27EDD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5834755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el, Inhalt und 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0" y="412750"/>
            <a:ext cx="9144000" cy="771525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484313"/>
            <a:ext cx="4189412" cy="1887537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quarter" idx="2"/>
          </p:nvPr>
        </p:nvSpPr>
        <p:spPr>
          <a:xfrm>
            <a:off x="4629150" y="1484313"/>
            <a:ext cx="4191000" cy="866775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Inhaltsplatzhalter 4"/>
          <p:cNvSpPr>
            <a:spLocks noGrp="1"/>
          </p:cNvSpPr>
          <p:nvPr>
            <p:ph sz="quarter" idx="3"/>
          </p:nvPr>
        </p:nvSpPr>
        <p:spPr>
          <a:xfrm>
            <a:off x="4629150" y="2503488"/>
            <a:ext cx="4191000" cy="868362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2DE83A-4447-4960-AD33-B27E497B4E7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7335F3-B1DF-414F-B5F1-20FA03F0B792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14141788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9DCD07-22C8-4909-85EA-BEF7289CB2D6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94EA60E-C896-4276-A76E-9212E7E56E37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sz="1200" b="0" dirty="0" smtClean="0"/>
              <a:t>БЪЛГАРСКИ  ЕНЕРГИЕН  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 smtClean="0"/>
              <a:t>14 </a:t>
            </a:r>
            <a:r>
              <a:rPr lang="en-US" sz="1200" b="0" dirty="0" smtClean="0"/>
              <a:t>November</a:t>
            </a:r>
            <a:r>
              <a:rPr lang="ru-RU" sz="1200" b="0" dirty="0" smtClean="0"/>
              <a:t> 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 smtClean="0"/>
          </a:p>
          <a:p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124694324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0E59A5-09EB-4870-8B0B-DEC774020C0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9CAE62-C653-41D1-80E4-3DB9F3F8E7AD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smtClean="0"/>
              <a:t>БЪЛГАРСКИ  ЕНЕРГИЕН  ФОРУМ</a:t>
            </a:r>
            <a:r>
              <a:rPr lang="de-DE" sz="1200" b="0" smtClean="0"/>
              <a:t/>
            </a:r>
            <a:br>
              <a:rPr lang="de-DE" sz="1200" b="0" smtClean="0"/>
            </a:br>
            <a:r>
              <a:rPr lang="ru-RU" sz="1200" b="0" smtClean="0"/>
              <a:t>14 </a:t>
            </a:r>
            <a:r>
              <a:rPr lang="en-US" sz="1200" b="0" smtClean="0"/>
              <a:t>November</a:t>
            </a:r>
            <a:r>
              <a:rPr lang="ru-RU" sz="1200" b="0" smtClean="0"/>
              <a:t> 2011</a:t>
            </a:r>
            <a:r>
              <a:rPr lang="de-DE" sz="1200" b="0" smtClean="0"/>
              <a:t>, </a:t>
            </a:r>
            <a:r>
              <a:rPr lang="en-US" sz="1200" b="0" smtClean="0"/>
              <a:t>Sofia</a:t>
            </a:r>
            <a:endParaRPr lang="de-DE" sz="1200" b="0" smtClean="0"/>
          </a:p>
          <a:p>
            <a:endParaRPr lang="en-US" sz="1200" b="0" dirty="0"/>
          </a:p>
        </p:txBody>
      </p:sp>
    </p:spTree>
    <p:extLst>
      <p:ext uri="{BB962C8B-B14F-4D97-AF65-F5344CB8AC3E}">
        <p14:creationId xmlns:p14="http://schemas.microsoft.com/office/powerpoint/2010/main" val="41997736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287338" y="1484313"/>
            <a:ext cx="4189412" cy="188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29150" y="1484313"/>
            <a:ext cx="4191000" cy="188753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B5AD41-5421-4C6E-A191-7804B769656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8EF718-B29E-43CA-B06B-0F9465B5404A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35772558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D8F0552-7F6A-4B48-9ABB-3210AA9B80E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92FB78-CB09-430D-BF0D-94D515683D42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10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5700985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772E793-046B-46C6-8955-8A7A2170BDF3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B87F89-A35F-467B-91DC-A1ADB770C29A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17768570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94262-E618-484B-86B3-1D39D28F976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CBEFB51-C35F-4C48-AC16-09F3A6A19B4A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5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3930416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D9A07E-B630-4D11-AC64-B7374592E184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B56093-1E6F-4551-A7D6-D226293FA184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9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3764042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DE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e-DE" noProof="0" smtClean="0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9C1445-6369-43B5-8BED-ED368B7CE81F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dt" sz="half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5FCF05-2D2D-43B8-8CB6-084B5ECAB2F3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13891801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jpe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gradFill rotWithShape="1">
            <a:gsLst>
              <a:gs pos="0">
                <a:schemeClr val="bg1"/>
              </a:gs>
              <a:gs pos="100000">
                <a:srgbClr val="EAEAEA"/>
              </a:gs>
            </a:gsLst>
            <a:lin ang="540000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265219" name="Rectangle 3"/>
          <p:cNvSpPr>
            <a:spLocks noChangeArrowheads="1"/>
          </p:cNvSpPr>
          <p:nvPr/>
        </p:nvSpPr>
        <p:spPr bwMode="auto">
          <a:xfrm>
            <a:off x="0" y="6381750"/>
            <a:ext cx="9144000" cy="476250"/>
          </a:xfrm>
          <a:prstGeom prst="rect">
            <a:avLst/>
          </a:prstGeom>
          <a:gradFill rotWithShape="1">
            <a:gsLst>
              <a:gs pos="0">
                <a:srgbClr val="18497E"/>
              </a:gs>
              <a:gs pos="50000">
                <a:schemeClr val="bg1"/>
              </a:gs>
              <a:gs pos="100000">
                <a:srgbClr val="18497E"/>
              </a:gs>
            </a:gsLst>
            <a:lin ang="0" scaled="1"/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1A4C84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pPr>
              <a:defRPr/>
            </a:pPr>
            <a:endParaRPr lang="de-DE"/>
          </a:p>
        </p:txBody>
      </p:sp>
      <p:sp>
        <p:nvSpPr>
          <p:cNvPr id="265220" name="Rectangle 4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23900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lnSpc>
                <a:spcPct val="100000"/>
              </a:lnSpc>
              <a:spcBef>
                <a:spcPct val="0"/>
              </a:spcBef>
              <a:defRPr sz="10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A2420770-C617-4E72-9894-F85D60810C6E}" type="slidenum">
              <a:rPr lang="en-GB"/>
              <a:pPr>
                <a:defRPr/>
              </a:pPr>
              <a:t>‹Nr.›</a:t>
            </a:fld>
            <a:endParaRPr lang="en-GB"/>
          </a:p>
        </p:txBody>
      </p:sp>
      <p:sp>
        <p:nvSpPr>
          <p:cNvPr id="2652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4008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lnSpc>
                <a:spcPct val="100000"/>
              </a:lnSpc>
              <a:spcBef>
                <a:spcPct val="0"/>
              </a:spcBef>
              <a:tabLst>
                <a:tab pos="284163" algn="l"/>
              </a:tabLst>
              <a:defRPr sz="1000" b="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5A2E56B1-4200-4BAA-959F-D1B4D1AB67D5}" type="datetime1">
              <a:rPr lang="de-DE"/>
              <a:pPr>
                <a:defRPr/>
              </a:pPr>
              <a:t>13.11.2011</a:t>
            </a:fld>
            <a:endParaRPr lang="en-GB"/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 rot="-5400000">
            <a:off x="4939506" y="-2551906"/>
            <a:ext cx="22225" cy="5868988"/>
          </a:xfrm>
          <a:prstGeom prst="rect">
            <a:avLst/>
          </a:prstGeom>
          <a:solidFill>
            <a:srgbClr val="18497E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de-DE"/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0" y="0"/>
            <a:ext cx="9144000" cy="6381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de-DE"/>
          </a:p>
        </p:txBody>
      </p:sp>
      <p:pic>
        <p:nvPicPr>
          <p:cNvPr id="1033" name="Picture 9" descr="Grafik1"/>
          <p:cNvPicPr>
            <a:picLocks noChangeAspect="1" noChangeArrowheads="1"/>
          </p:cNvPicPr>
          <p:nvPr/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0" y="47625"/>
            <a:ext cx="1171575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" name="Picture 10" descr="Logo_GmbH_Corel"/>
          <p:cNvPicPr>
            <a:picLocks noChangeAspect="1" noChangeArrowheads="1"/>
          </p:cNvPicPr>
          <p:nvPr/>
        </p:nvPicPr>
        <p:blipFill>
          <a:blip r:embed="rId1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88913"/>
            <a:ext cx="1778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35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287338" y="1484313"/>
            <a:ext cx="8532812" cy="1887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anchor="t" anchorCtr="0" compatLnSpc="1">
            <a:prstTxWarp prst="textNoShape">
              <a:avLst/>
            </a:prstTxWarp>
            <a:spAutoFit/>
          </a:bodyPr>
          <a:lstStyle/>
          <a:p>
            <a:pPr lvl="0"/>
            <a:r>
              <a:rPr lang="en-GB" smtClean="0"/>
              <a:t>Klicken Sie, um die Formate des Vorlagentextes zu bearbeiten</a:t>
            </a:r>
          </a:p>
          <a:p>
            <a:pPr lvl="0"/>
            <a:r>
              <a:rPr lang="en-GB" smtClean="0"/>
              <a:t>Zweite Ebene</a:t>
            </a:r>
          </a:p>
          <a:p>
            <a:pPr lvl="0"/>
            <a:r>
              <a:rPr lang="en-GB" smtClean="0"/>
              <a:t>Dritte Ebene</a:t>
            </a:r>
          </a:p>
          <a:p>
            <a:pPr lvl="0"/>
            <a:r>
              <a:rPr lang="en-GB" smtClean="0"/>
              <a:t>Vierte Ebene</a:t>
            </a:r>
          </a:p>
          <a:p>
            <a:pPr lvl="0"/>
            <a:r>
              <a:rPr lang="en-GB" smtClean="0"/>
              <a:t>Fünfte Ebene</a:t>
            </a:r>
          </a:p>
        </p:txBody>
      </p:sp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0" y="412750"/>
            <a:ext cx="9144000" cy="771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08000" tIns="45720" rIns="9000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Klicken Sie, um das Titelformat zu bearbeiten</a:t>
            </a:r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3"/>
          </p:nvPr>
        </p:nvSpPr>
        <p:spPr>
          <a:xfrm>
            <a:off x="2085975" y="6345238"/>
            <a:ext cx="4953000" cy="457200"/>
          </a:xfrm>
          <a:prstGeom prst="rect">
            <a:avLst/>
          </a:prstGeom>
          <a:noFill/>
        </p:spPr>
        <p:txBody>
          <a:bodyPr/>
          <a:lstStyle>
            <a:lvl1pPr algn="ctr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smtClean="0"/>
              <a:t>БЪЛГАРСКИ  ЕНЕРГИЕН  ФОРУМ</a:t>
            </a:r>
            <a:r>
              <a:rPr lang="de-DE" sz="1200" b="0" smtClean="0"/>
              <a:t/>
            </a:r>
            <a:br>
              <a:rPr lang="de-DE" sz="1200" b="0" smtClean="0"/>
            </a:br>
            <a:r>
              <a:rPr lang="ru-RU" sz="1200" b="0" smtClean="0"/>
              <a:t>14 </a:t>
            </a:r>
            <a:r>
              <a:rPr lang="en-US" sz="1200" b="0" smtClean="0"/>
              <a:t>November</a:t>
            </a:r>
            <a:r>
              <a:rPr lang="ru-RU" sz="1200" b="0" smtClean="0"/>
              <a:t> 2011</a:t>
            </a:r>
            <a:r>
              <a:rPr lang="de-DE" sz="1200" b="0" smtClean="0"/>
              <a:t>, </a:t>
            </a:r>
            <a:r>
              <a:rPr lang="en-US" sz="1200" b="0" smtClean="0"/>
              <a:t>Sofia</a:t>
            </a:r>
            <a:endParaRPr lang="de-DE" sz="1200" b="0" smtClean="0"/>
          </a:p>
          <a:p>
            <a:endParaRPr lang="en-US" sz="1200" b="0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  <p:sldLayoutId id="2147483655" r:id="rId2"/>
    <p:sldLayoutId id="2147483656" r:id="rId3"/>
    <p:sldLayoutId id="2147483657" r:id="rId4"/>
    <p:sldLayoutId id="2147483658" r:id="rId5"/>
    <p:sldLayoutId id="2147483659" r:id="rId6"/>
    <p:sldLayoutId id="2147483660" r:id="rId7"/>
    <p:sldLayoutId id="2147483661" r:id="rId8"/>
    <p:sldLayoutId id="2147483662" r:id="rId9"/>
    <p:sldLayoutId id="2147483663" r:id="rId10"/>
    <p:sldLayoutId id="2147483664" r:id="rId11"/>
    <p:sldLayoutId id="2147483665" r:id="rId12"/>
    <p:sldLayoutId id="2147483666" r:id="rId13"/>
    <p:sldLayoutId id="2147483667" r:id="rId14"/>
    <p:sldLayoutId id="2147483668" r:id="rId15"/>
    <p:sldLayoutId id="2147483669" r:id="rId16"/>
  </p:sldLayoutIdLst>
  <p:transition/>
  <p:timing>
    <p:tnLst>
      <p:par>
        <p:cTn id="1" dur="indefinite" restart="never" nodeType="tmRoot"/>
      </p:par>
    </p:tnLst>
  </p:timing>
  <p:hf hdr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2200" b="1" u="sng">
          <a:solidFill>
            <a:srgbClr val="1A4C84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200" b="1" u="sng">
          <a:solidFill>
            <a:srgbClr val="1A4C84"/>
          </a:solidFill>
          <a:latin typeface="Arial Black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200" b="1" u="sng">
          <a:solidFill>
            <a:srgbClr val="1A4C84"/>
          </a:solidFill>
          <a:latin typeface="Arial Black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200" b="1" u="sng">
          <a:solidFill>
            <a:srgbClr val="1A4C84"/>
          </a:solidFill>
          <a:latin typeface="Arial Black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200" b="1" u="sng">
          <a:solidFill>
            <a:srgbClr val="1A4C84"/>
          </a:solidFill>
          <a:latin typeface="Arial Black" pitchFamily="34" charset="0"/>
        </a:defRPr>
      </a:lvl5pPr>
      <a:lvl6pPr marL="457200" algn="ctr" rtl="0" eaLnBrk="0" fontAlgn="base" hangingPunct="0">
        <a:spcBef>
          <a:spcPct val="0"/>
        </a:spcBef>
        <a:spcAft>
          <a:spcPct val="0"/>
        </a:spcAft>
        <a:defRPr sz="2200" b="1" u="sng">
          <a:solidFill>
            <a:srgbClr val="1A4C84"/>
          </a:solidFill>
          <a:latin typeface="Arial Black" pitchFamily="34" charset="0"/>
        </a:defRPr>
      </a:lvl6pPr>
      <a:lvl7pPr marL="914400" algn="ctr" rtl="0" eaLnBrk="0" fontAlgn="base" hangingPunct="0">
        <a:spcBef>
          <a:spcPct val="0"/>
        </a:spcBef>
        <a:spcAft>
          <a:spcPct val="0"/>
        </a:spcAft>
        <a:defRPr sz="2200" b="1" u="sng">
          <a:solidFill>
            <a:srgbClr val="1A4C84"/>
          </a:solidFill>
          <a:latin typeface="Arial Black" pitchFamily="34" charset="0"/>
        </a:defRPr>
      </a:lvl7pPr>
      <a:lvl8pPr marL="1371600" algn="ctr" rtl="0" eaLnBrk="0" fontAlgn="base" hangingPunct="0">
        <a:spcBef>
          <a:spcPct val="0"/>
        </a:spcBef>
        <a:spcAft>
          <a:spcPct val="0"/>
        </a:spcAft>
        <a:defRPr sz="2200" b="1" u="sng">
          <a:solidFill>
            <a:srgbClr val="1A4C84"/>
          </a:solidFill>
          <a:latin typeface="Arial Black" pitchFamily="34" charset="0"/>
        </a:defRPr>
      </a:lvl8pPr>
      <a:lvl9pPr marL="1828800" algn="ctr" rtl="0" eaLnBrk="0" fontAlgn="base" hangingPunct="0">
        <a:spcBef>
          <a:spcPct val="0"/>
        </a:spcBef>
        <a:spcAft>
          <a:spcPct val="0"/>
        </a:spcAft>
        <a:defRPr sz="2200" b="1" u="sng">
          <a:solidFill>
            <a:srgbClr val="1A4C84"/>
          </a:solidFill>
          <a:latin typeface="Arial Black" pitchFamily="34" charset="0"/>
        </a:defRPr>
      </a:lvl9pPr>
    </p:titleStyle>
    <p:bodyStyle>
      <a:lvl1pPr marL="342900" indent="-342900" algn="l" rtl="0" eaLnBrk="0" fontAlgn="base" hangingPunct="0">
        <a:lnSpc>
          <a:spcPct val="110000"/>
        </a:lnSpc>
        <a:spcBef>
          <a:spcPct val="10000"/>
        </a:spcBef>
        <a:spcAft>
          <a:spcPct val="0"/>
        </a:spcAft>
        <a:defRPr sz="20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5pPr>
      <a:lvl6pPr marL="2438400" indent="-228600" algn="l" rtl="0" eaLnBrk="0" fontAlgn="base" hangingPunct="0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6pPr>
      <a:lvl7pPr marL="2895600" indent="-228600" algn="l" rtl="0" eaLnBrk="0" fontAlgn="base" hangingPunct="0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7pPr>
      <a:lvl8pPr marL="3352800" indent="-228600" algn="l" rtl="0" eaLnBrk="0" fontAlgn="base" hangingPunct="0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8pPr>
      <a:lvl9pPr marL="3810000" indent="-228600" algn="l" rtl="0" eaLnBrk="0" fontAlgn="base" hangingPunct="0">
        <a:spcBef>
          <a:spcPct val="20000"/>
        </a:spcBef>
        <a:spcAft>
          <a:spcPct val="0"/>
        </a:spcAft>
        <a:defRPr sz="1600" b="1">
          <a:solidFill>
            <a:schemeClr val="tx1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oleObject" Target="../embeddings/oleObject10.bin"/><Relationship Id="rId7" Type="http://schemas.openxmlformats.org/officeDocument/2006/relationships/oleObject" Target="../embeddings/oleObject12.bin"/><Relationship Id="rId2" Type="http://schemas.openxmlformats.org/officeDocument/2006/relationships/slideLayout" Target="../slideLayouts/slideLayout16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32.png"/><Relationship Id="rId11" Type="http://schemas.openxmlformats.org/officeDocument/2006/relationships/image" Target="../media/image35.jpeg"/><Relationship Id="rId5" Type="http://schemas.openxmlformats.org/officeDocument/2006/relationships/oleObject" Target="../embeddings/oleObject11.bin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openxmlformats.org/officeDocument/2006/relationships/oleObject" Target="../embeddings/oleObject13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CLIP10.MPG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jpeg"/><Relationship Id="rId4" Type="http://schemas.openxmlformats.org/officeDocument/2006/relationships/image" Target="../media/image45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wmf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4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51.emf"/><Relationship Id="rId5" Type="http://schemas.openxmlformats.org/officeDocument/2006/relationships/oleObject" Target="../embeddings/oleObject15.bin"/><Relationship Id="rId4" Type="http://schemas.openxmlformats.org/officeDocument/2006/relationships/image" Target="../media/image50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5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oleObject" Target="../embeddings/oleObject1.bin"/><Relationship Id="rId7" Type="http://schemas.openxmlformats.org/officeDocument/2006/relationships/image" Target="../media/image8.jpeg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jpeg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emf"/><Relationship Id="rId3" Type="http://schemas.openxmlformats.org/officeDocument/2006/relationships/oleObject" Target="../embeddings/oleObject2.bin"/><Relationship Id="rId7" Type="http://schemas.openxmlformats.org/officeDocument/2006/relationships/oleObject" Target="../embeddings/oleObject4.bin"/><Relationship Id="rId2" Type="http://schemas.openxmlformats.org/officeDocument/2006/relationships/slideLayout" Target="../slideLayouts/slideLayout15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22.emf"/><Relationship Id="rId11" Type="http://schemas.openxmlformats.org/officeDocument/2006/relationships/image" Target="../media/image25.jpeg"/><Relationship Id="rId5" Type="http://schemas.openxmlformats.org/officeDocument/2006/relationships/oleObject" Target="../embeddings/oleObject3.bin"/><Relationship Id="rId10" Type="http://schemas.openxmlformats.org/officeDocument/2006/relationships/image" Target="../media/image24.emf"/><Relationship Id="rId4" Type="http://schemas.openxmlformats.org/officeDocument/2006/relationships/image" Target="../media/image21.emf"/><Relationship Id="rId9" Type="http://schemas.openxmlformats.org/officeDocument/2006/relationships/oleObject" Target="../embeddings/oleObject5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8.bin"/><Relationship Id="rId3" Type="http://schemas.openxmlformats.org/officeDocument/2006/relationships/image" Target="../media/image30.jpeg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7.bin"/><Relationship Id="rId11" Type="http://schemas.openxmlformats.org/officeDocument/2006/relationships/image" Target="../media/image29.emf"/><Relationship Id="rId5" Type="http://schemas.openxmlformats.org/officeDocument/2006/relationships/image" Target="../media/image26.emf"/><Relationship Id="rId10" Type="http://schemas.openxmlformats.org/officeDocument/2006/relationships/oleObject" Target="../embeddings/oleObject9.bin"/><Relationship Id="rId4" Type="http://schemas.openxmlformats.org/officeDocument/2006/relationships/oleObject" Target="../embeddings/oleObject6.bin"/><Relationship Id="rId9" Type="http://schemas.openxmlformats.org/officeDocument/2006/relationships/image" Target="../media/image2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Grafi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36675"/>
            <a:ext cx="9144000" cy="5045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7E61C06-B3C8-4D54-93BB-BFBBC0EA5D26}" type="slidenum">
              <a:rPr lang="en-GB" sz="1000" b="0" smtClean="0">
                <a:solidFill>
                  <a:schemeClr val="bg1"/>
                </a:solidFill>
              </a:rPr>
              <a:pPr/>
              <a:t>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2051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5178D30-9B7C-404B-A96F-D799F2F1CB74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2053" name="Rectangle 2"/>
          <p:cNvSpPr>
            <a:spLocks noGrp="1" noChangeArrowheads="1"/>
          </p:cNvSpPr>
          <p:nvPr>
            <p:ph type="title"/>
          </p:nvPr>
        </p:nvSpPr>
        <p:spPr>
          <a:xfrm>
            <a:off x="-108520" y="2852936"/>
            <a:ext cx="9144000" cy="914400"/>
          </a:xfrm>
        </p:spPr>
        <p:txBody>
          <a:bodyPr/>
          <a:lstStyle/>
          <a:p>
            <a:r>
              <a:rPr lang="en-GB" sz="2400" dirty="0" smtClean="0">
                <a:solidFill>
                  <a:schemeClr val="bg1"/>
                </a:solidFill>
              </a:rPr>
              <a:t>The MARTIN WTE System</a:t>
            </a: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  <p:sp>
        <p:nvSpPr>
          <p:cNvPr id="8" name="Rechteck 1"/>
          <p:cNvSpPr>
            <a:spLocks noChangeArrowheads="1"/>
          </p:cNvSpPr>
          <p:nvPr/>
        </p:nvSpPr>
        <p:spPr bwMode="auto">
          <a:xfrm>
            <a:off x="1243232" y="575624"/>
            <a:ext cx="6696075" cy="8371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GB" sz="2200" dirty="0">
                <a:solidFill>
                  <a:srgbClr val="18497E"/>
                </a:solidFill>
                <a:latin typeface="Arial Black" pitchFamily="34" charset="0"/>
              </a:rPr>
              <a:t>Modern Technology for Waste treatment</a:t>
            </a:r>
            <a:br>
              <a:rPr lang="en-GB" sz="2200" dirty="0">
                <a:solidFill>
                  <a:srgbClr val="18497E"/>
                </a:solidFill>
                <a:latin typeface="Arial Black" pitchFamily="34" charset="0"/>
              </a:rPr>
            </a:br>
            <a:endParaRPr lang="de-DE" sz="2200" dirty="0">
              <a:solidFill>
                <a:srgbClr val="18497E"/>
              </a:solidFill>
              <a:latin typeface="Arial Black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nummernplatzhalt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096AD6B-291D-4095-9867-11AF87573908}" type="slidenum">
              <a:rPr lang="en-GB" sz="1000" b="0" smtClean="0">
                <a:solidFill>
                  <a:schemeClr val="bg1"/>
                </a:solidFill>
              </a:rPr>
              <a:pPr/>
              <a:t>10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11267" name="Datumsplatzhalter 6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7C144FB1-05EB-42E1-B307-85E79094E4BF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1126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333375"/>
            <a:ext cx="9144000" cy="914400"/>
          </a:xfrm>
        </p:spPr>
        <p:txBody>
          <a:bodyPr/>
          <a:lstStyle/>
          <a:p>
            <a:r>
              <a:rPr lang="en-GB" smtClean="0"/>
              <a:t>Global market share of WtE plants using </a:t>
            </a:r>
            <a:br>
              <a:rPr lang="en-GB" smtClean="0"/>
            </a:br>
            <a:r>
              <a:rPr lang="en-GB" smtClean="0"/>
              <a:t>MARTIN systems</a:t>
            </a:r>
          </a:p>
        </p:txBody>
      </p:sp>
      <p:graphicFrame>
        <p:nvGraphicFramePr>
          <p:cNvPr id="11270" name="Object 5"/>
          <p:cNvGraphicFramePr>
            <a:graphicFrameLocks noChangeAspect="1"/>
          </p:cNvGraphicFramePr>
          <p:nvPr/>
        </p:nvGraphicFramePr>
        <p:xfrm>
          <a:off x="5508625" y="3908425"/>
          <a:ext cx="3311525" cy="222726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6" name="Photo Editor Photo" r:id="rId3" imgW="3809524" imgH="2561905" progId="MSPhotoEd.3">
                  <p:embed/>
                </p:oleObj>
              </mc:Choice>
              <mc:Fallback>
                <p:oleObj name="Photo Editor Photo" r:id="rId3" imgW="3809524" imgH="2561905" progId="MSPhotoEd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3908425"/>
                        <a:ext cx="3311525" cy="222726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6"/>
          <p:cNvGraphicFramePr>
            <a:graphicFrameLocks noChangeAspect="1"/>
          </p:cNvGraphicFramePr>
          <p:nvPr/>
        </p:nvGraphicFramePr>
        <p:xfrm>
          <a:off x="395288" y="1557338"/>
          <a:ext cx="3168650" cy="2079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7" name="Photo Editor Photo" r:id="rId5" imgW="6706536" imgH="4610744" progId="MSPhotoEd.3">
                  <p:embed/>
                </p:oleObj>
              </mc:Choice>
              <mc:Fallback>
                <p:oleObj name="Photo Editor Photo" r:id="rId5" imgW="6706536" imgH="4610744" progId="MSPhotoEd.3">
                  <p:embed/>
                  <p:pic>
                    <p:nvPicPr>
                      <p:cNvPr id="0" name="Object 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1557338"/>
                        <a:ext cx="3168650" cy="20796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2" name="Object 7"/>
          <p:cNvGraphicFramePr>
            <a:graphicFrameLocks noGrp="1" noChangeAspect="1"/>
          </p:cNvGraphicFramePr>
          <p:nvPr>
            <p:ph sz="quarter" idx="3"/>
          </p:nvPr>
        </p:nvGraphicFramePr>
        <p:xfrm>
          <a:off x="3779838" y="4221163"/>
          <a:ext cx="1539875" cy="18716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8" name="Photo Editor Photo" r:id="rId7" imgW="4610744" imgH="5601482" progId="MSPhotoEd.3">
                  <p:embed/>
                </p:oleObj>
              </mc:Choice>
              <mc:Fallback>
                <p:oleObj name="Photo Editor Photo" r:id="rId7" imgW="4610744" imgH="5601482" progId="MSPhotoEd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779838" y="4221163"/>
                        <a:ext cx="1539875" cy="18716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3" name="Object 9"/>
          <p:cNvGraphicFramePr>
            <a:graphicFrameLocks noGrp="1" noChangeAspect="1"/>
          </p:cNvGraphicFramePr>
          <p:nvPr>
            <p:ph sz="quarter" idx="1"/>
          </p:nvPr>
        </p:nvGraphicFramePr>
        <p:xfrm>
          <a:off x="395288" y="3878263"/>
          <a:ext cx="3168650" cy="22145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59" name="Photo Editor Photo" r:id="rId9" imgW="9752381" imgH="7314286" progId="MSPhotoEd.3">
                  <p:embed/>
                </p:oleObj>
              </mc:Choice>
              <mc:Fallback>
                <p:oleObj name="Photo Editor Photo" r:id="rId9" imgW="9752381" imgH="7314286" progId="MSPhotoEd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95288" y="3878263"/>
                        <a:ext cx="3168650" cy="22145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74" name="Text Box 10"/>
          <p:cNvSpPr txBox="1">
            <a:spLocks noChangeArrowheads="1"/>
          </p:cNvSpPr>
          <p:nvPr/>
        </p:nvSpPr>
        <p:spPr bwMode="auto">
          <a:xfrm>
            <a:off x="3924300" y="1700213"/>
            <a:ext cx="1223963" cy="1587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endParaRPr lang="en-GB" sz="2800">
              <a:cs typeface="Arial" charset="0"/>
            </a:endParaRPr>
          </a:p>
          <a:p>
            <a:pPr algn="ctr"/>
            <a:r>
              <a:rPr lang="en-GB" sz="2800">
                <a:cs typeface="Arial" charset="0"/>
              </a:rPr>
              <a:t>≈</a:t>
            </a:r>
          </a:p>
          <a:p>
            <a:pPr algn="ctr"/>
            <a:r>
              <a:rPr lang="en-GB" sz="2800">
                <a:cs typeface="Arial" charset="0"/>
              </a:rPr>
              <a:t>33  %</a:t>
            </a:r>
          </a:p>
        </p:txBody>
      </p:sp>
      <p:pic>
        <p:nvPicPr>
          <p:cNvPr id="11275" name="Picture 12" descr="bilbao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600" b="2490"/>
          <a:stretch>
            <a:fillRect/>
          </a:stretch>
        </p:blipFill>
        <p:spPr bwMode="auto">
          <a:xfrm>
            <a:off x="5508625" y="1484313"/>
            <a:ext cx="3309938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6" t="12197" r="5078" b="3669"/>
          <a:stretch/>
        </p:blipFill>
        <p:spPr bwMode="auto">
          <a:xfrm>
            <a:off x="827584" y="1052736"/>
            <a:ext cx="7609628" cy="50405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26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0293172-527B-4C83-8F43-E19857C61E02}" type="slidenum">
              <a:rPr lang="en-GB" sz="1000" b="0" smtClean="0">
                <a:solidFill>
                  <a:schemeClr val="bg1"/>
                </a:solidFill>
              </a:rPr>
              <a:pPr/>
              <a:t>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11267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E8184FE2-5B2A-4304-BCC3-3A1A178E9740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11268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54013"/>
            <a:ext cx="9144000" cy="914400"/>
          </a:xfrm>
        </p:spPr>
        <p:txBody>
          <a:bodyPr/>
          <a:lstStyle/>
          <a:p>
            <a:r>
              <a:rPr lang="en-GB" smtClean="0"/>
              <a:t>Zella-Mehlis (DE)</a:t>
            </a:r>
          </a:p>
        </p:txBody>
      </p:sp>
      <p:sp>
        <p:nvSpPr>
          <p:cNvPr id="11270" name="Rectangle 9"/>
          <p:cNvSpPr txBox="1">
            <a:spLocks noChangeArrowheads="1"/>
          </p:cNvSpPr>
          <p:nvPr/>
        </p:nvSpPr>
        <p:spPr bwMode="auto">
          <a:xfrm>
            <a:off x="5110830" y="2051248"/>
            <a:ext cx="2735263" cy="801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9999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r>
              <a:rPr lang="de-DE" dirty="0">
                <a:solidFill>
                  <a:schemeClr val="accent3"/>
                </a:solidFill>
              </a:rPr>
              <a:t>1 x 518 t/d</a:t>
            </a:r>
          </a:p>
          <a:p>
            <a:r>
              <a:rPr lang="de-DE" dirty="0">
                <a:solidFill>
                  <a:schemeClr val="accent3"/>
                </a:solidFill>
              </a:rPr>
              <a:t>Reverse-</a:t>
            </a:r>
            <a:r>
              <a:rPr lang="de-DE" dirty="0" err="1">
                <a:solidFill>
                  <a:schemeClr val="accent3"/>
                </a:solidFill>
              </a:rPr>
              <a:t>acting</a:t>
            </a:r>
            <a:r>
              <a:rPr lang="de-DE" dirty="0">
                <a:solidFill>
                  <a:schemeClr val="accent3"/>
                </a:solidFill>
              </a:rPr>
              <a:t> grate</a:t>
            </a:r>
          </a:p>
        </p:txBody>
      </p:sp>
    </p:spTree>
    <p:extLst>
      <p:ext uri="{BB962C8B-B14F-4D97-AF65-F5344CB8AC3E}">
        <p14:creationId xmlns:p14="http://schemas.microsoft.com/office/powerpoint/2010/main" val="265988242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E7E33BA-C594-4385-9705-1E2E35E582CF}" type="slidenum">
              <a:rPr lang="en-GB" sz="1000" b="0" smtClean="0">
                <a:solidFill>
                  <a:schemeClr val="bg1"/>
                </a:solidFill>
              </a:rPr>
              <a:pPr/>
              <a:t>12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7171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B415567-87F3-4198-9DF5-03AAE87B0A3E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717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54013"/>
            <a:ext cx="9144000" cy="914400"/>
          </a:xfrm>
        </p:spPr>
        <p:txBody>
          <a:bodyPr/>
          <a:lstStyle/>
          <a:p>
            <a:r>
              <a:rPr lang="en-GB" smtClean="0"/>
              <a:t>Mainz (DE)</a:t>
            </a:r>
          </a:p>
        </p:txBody>
      </p:sp>
      <p:pic>
        <p:nvPicPr>
          <p:cNvPr id="7173" name="Picture 7" descr="MHKW Aufnahme grü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638" y="1196752"/>
            <a:ext cx="7815262" cy="5049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174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5192713" y="1500188"/>
            <a:ext cx="3432175" cy="792162"/>
          </a:xfrm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9999"/>
                  </a:srgbClr>
                </a:solidFill>
              </a14:hiddenFill>
            </a:ext>
          </a:extLst>
        </p:spPr>
        <p:txBody>
          <a:bodyPr/>
          <a:lstStyle/>
          <a:p>
            <a:r>
              <a:rPr lang="en-GB" smtClean="0">
                <a:solidFill>
                  <a:schemeClr val="bg1"/>
                </a:solidFill>
              </a:rPr>
              <a:t>2 x 367 t/d</a:t>
            </a:r>
          </a:p>
          <a:p>
            <a:r>
              <a:rPr lang="en-GB" smtClean="0">
                <a:solidFill>
                  <a:schemeClr val="bg1"/>
                </a:solidFill>
              </a:rPr>
              <a:t>Reverse-acting grate</a:t>
            </a:r>
          </a:p>
        </p:txBody>
      </p:sp>
    </p:spTree>
    <p:extLst>
      <p:ext uri="{BB962C8B-B14F-4D97-AF65-F5344CB8AC3E}">
        <p14:creationId xmlns:p14="http://schemas.microsoft.com/office/powerpoint/2010/main" val="15552703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48088EA9-4750-4A33-B127-CD2A983E6FB9}" type="slidenum">
              <a:rPr lang="en-GB" sz="1000" b="0" smtClean="0">
                <a:solidFill>
                  <a:schemeClr val="bg1"/>
                </a:solidFill>
              </a:rPr>
              <a:pPr/>
              <a:t>13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8195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F0D84F6C-E9FE-4B5F-9DCF-D959BFF0AE25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8196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54013"/>
            <a:ext cx="9144000" cy="914400"/>
          </a:xfrm>
        </p:spPr>
        <p:txBody>
          <a:bodyPr/>
          <a:lstStyle/>
          <a:p>
            <a:r>
              <a:rPr lang="en-GB" smtClean="0"/>
              <a:t>Coburg (DE)</a:t>
            </a:r>
          </a:p>
        </p:txBody>
      </p:sp>
      <p:pic>
        <p:nvPicPr>
          <p:cNvPr id="8197" name="Picture 7" descr="Coburg 0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025" y="1196752"/>
            <a:ext cx="7200900" cy="5038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198" name="Rectangle 8"/>
          <p:cNvSpPr>
            <a:spLocks noGrp="1" noChangeArrowheads="1"/>
          </p:cNvSpPr>
          <p:nvPr>
            <p:ph type="body" idx="1"/>
          </p:nvPr>
        </p:nvSpPr>
        <p:spPr>
          <a:xfrm>
            <a:off x="1331913" y="1484313"/>
            <a:ext cx="2952750" cy="792162"/>
          </a:xfrm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9999"/>
                  </a:srgbClr>
                </a:solidFill>
              </a14:hiddenFill>
            </a:ext>
          </a:extLst>
        </p:spPr>
        <p:txBody>
          <a:bodyPr/>
          <a:lstStyle/>
          <a:p>
            <a:r>
              <a:rPr lang="en-GB" smtClean="0">
                <a:solidFill>
                  <a:schemeClr val="bg1"/>
                </a:solidFill>
              </a:rPr>
              <a:t>2 x 264 t/d</a:t>
            </a:r>
          </a:p>
          <a:p>
            <a:r>
              <a:rPr lang="en-GB" smtClean="0">
                <a:solidFill>
                  <a:schemeClr val="bg1"/>
                </a:solidFill>
              </a:rPr>
              <a:t>Reverse-acting grate</a:t>
            </a:r>
          </a:p>
        </p:txBody>
      </p:sp>
    </p:spTree>
    <p:extLst>
      <p:ext uri="{BB962C8B-B14F-4D97-AF65-F5344CB8AC3E}">
        <p14:creationId xmlns:p14="http://schemas.microsoft.com/office/powerpoint/2010/main" val="12050436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D868262-3FF6-435E-9318-5AB85DEC0771}" type="slidenum">
              <a:rPr lang="en-GB" sz="1000" b="0" smtClean="0">
                <a:solidFill>
                  <a:schemeClr val="bg1"/>
                </a:solidFill>
              </a:rPr>
              <a:pPr/>
              <a:t>14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13315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9FA247A-0691-4348-A867-4C72776888D4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13317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54013"/>
            <a:ext cx="9144000" cy="914400"/>
          </a:xfrm>
        </p:spPr>
        <p:txBody>
          <a:bodyPr/>
          <a:lstStyle/>
          <a:p>
            <a:r>
              <a:rPr lang="en-GB" smtClean="0"/>
              <a:t>Wien Spittelau (AT)</a:t>
            </a:r>
          </a:p>
        </p:txBody>
      </p:sp>
      <p:pic>
        <p:nvPicPr>
          <p:cNvPr id="13318" name="Picture 8" descr="Wien_gesamt_300dpi_10cm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9" t="5681" r="11728" b="19289"/>
          <a:stretch>
            <a:fillRect/>
          </a:stretch>
        </p:blipFill>
        <p:spPr bwMode="auto">
          <a:xfrm>
            <a:off x="2511425" y="1268413"/>
            <a:ext cx="4090988" cy="5040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9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2627313" y="1412875"/>
            <a:ext cx="2808287" cy="792163"/>
          </a:xfrm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9999"/>
                  </a:srgbClr>
                </a:solidFill>
              </a14:hiddenFill>
            </a:ext>
          </a:extLst>
        </p:spPr>
        <p:txBody>
          <a:bodyPr/>
          <a:lstStyle/>
          <a:p>
            <a:r>
              <a:rPr lang="en-GB" smtClean="0">
                <a:solidFill>
                  <a:schemeClr val="bg1"/>
                </a:solidFill>
              </a:rPr>
              <a:t>2 x 360 t/d</a:t>
            </a:r>
          </a:p>
          <a:p>
            <a:r>
              <a:rPr lang="en-GB" smtClean="0">
                <a:solidFill>
                  <a:schemeClr val="bg1"/>
                </a:solidFill>
              </a:rPr>
              <a:t>Reverse-acting grate</a:t>
            </a: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509A5B26-D260-4AA4-B5CA-668355B45E27}" type="slidenum">
              <a:rPr lang="en-GB" sz="1000" b="0" smtClean="0">
                <a:solidFill>
                  <a:schemeClr val="bg1"/>
                </a:solidFill>
              </a:rPr>
              <a:pPr/>
              <a:t>15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12291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DFF5789-680E-4527-938B-3BB3FFC095E0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12292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54013"/>
            <a:ext cx="9144000" cy="914400"/>
          </a:xfrm>
        </p:spPr>
        <p:txBody>
          <a:bodyPr/>
          <a:lstStyle/>
          <a:p>
            <a:r>
              <a:rPr lang="en-GB" smtClean="0"/>
              <a:t>Brescia (IT)</a:t>
            </a:r>
          </a:p>
        </p:txBody>
      </p:sp>
      <p:pic>
        <p:nvPicPr>
          <p:cNvPr id="12293" name="Picture 8" descr="Entrata Termoutilizzato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688" y="1268413"/>
            <a:ext cx="7764462" cy="5035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4" name="Rectangle 9"/>
          <p:cNvSpPr>
            <a:spLocks noGrp="1" noChangeArrowheads="1"/>
          </p:cNvSpPr>
          <p:nvPr>
            <p:ph type="body" idx="1"/>
          </p:nvPr>
        </p:nvSpPr>
        <p:spPr>
          <a:xfrm>
            <a:off x="5592763" y="1500188"/>
            <a:ext cx="3032125" cy="1157287"/>
          </a:xfrm>
          <a:extLst>
            <a:ext uri="{909E8E84-426E-40DD-AFC4-6F175D3DCCD1}">
              <a14:hiddenFill xmlns:a14="http://schemas.microsoft.com/office/drawing/2010/main">
                <a:solidFill>
                  <a:srgbClr val="00FF00">
                    <a:alpha val="59999"/>
                  </a:srgbClr>
                </a:solidFill>
              </a14:hiddenFill>
            </a:ext>
          </a:extLst>
        </p:spPr>
        <p:txBody>
          <a:bodyPr/>
          <a:lstStyle/>
          <a:p>
            <a:r>
              <a:rPr lang="en-GB" smtClean="0">
                <a:solidFill>
                  <a:schemeClr val="bg1"/>
                </a:solidFill>
              </a:rPr>
              <a:t>2 x 552 t/d</a:t>
            </a:r>
          </a:p>
          <a:p>
            <a:r>
              <a:rPr lang="en-GB" smtClean="0">
                <a:solidFill>
                  <a:schemeClr val="bg1"/>
                </a:solidFill>
              </a:rPr>
              <a:t>1 x 552 t/d</a:t>
            </a:r>
          </a:p>
          <a:p>
            <a:r>
              <a:rPr lang="en-GB" smtClean="0">
                <a:solidFill>
                  <a:schemeClr val="bg1"/>
                </a:solidFill>
              </a:rPr>
              <a:t>Reverse-acting grate</a:t>
            </a:r>
          </a:p>
        </p:txBody>
      </p:sp>
    </p:spTree>
    <p:extLst>
      <p:ext uri="{BB962C8B-B14F-4D97-AF65-F5344CB8AC3E}">
        <p14:creationId xmlns:p14="http://schemas.microsoft.com/office/powerpoint/2010/main" val="421605437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C4B43FB-712F-412B-A07B-104F983454DB}" type="slidenum">
              <a:rPr lang="en-GB" sz="1000" b="0" smtClean="0">
                <a:solidFill>
                  <a:schemeClr val="bg1"/>
                </a:solidFill>
              </a:rPr>
              <a:pPr/>
              <a:t>16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16387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A7A9C0E-1E22-4CEE-96AA-4CA11CCDA51A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1638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354013"/>
            <a:ext cx="9144000" cy="914400"/>
          </a:xfrm>
        </p:spPr>
        <p:txBody>
          <a:bodyPr/>
          <a:lstStyle/>
          <a:p>
            <a:r>
              <a:rPr lang="en-GB" dirty="0" smtClean="0"/>
              <a:t>Amsterdam (NL)</a:t>
            </a:r>
          </a:p>
        </p:txBody>
      </p:sp>
      <p:pic>
        <p:nvPicPr>
          <p:cNvPr id="16390" name="Picture 13" descr="20070801-1938(LR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5413" y="1271588"/>
            <a:ext cx="6335712" cy="497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91" name="Text Box 15"/>
          <p:cNvSpPr txBox="1">
            <a:spLocks noChangeArrowheads="1"/>
          </p:cNvSpPr>
          <p:nvPr/>
        </p:nvSpPr>
        <p:spPr bwMode="auto">
          <a:xfrm>
            <a:off x="1547813" y="1412875"/>
            <a:ext cx="2159000" cy="1157288"/>
          </a:xfrm>
          <a:prstGeom prst="rect">
            <a:avLst/>
          </a:prstGeom>
          <a:solidFill>
            <a:srgbClr val="FFFFFF">
              <a:alpha val="59999"/>
            </a:srgb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de-DE"/>
              <a:t>4 x 720 t/d</a:t>
            </a:r>
          </a:p>
          <a:p>
            <a:pPr eaLnBrk="1" hangingPunct="1"/>
            <a:r>
              <a:rPr lang="de-DE"/>
              <a:t>2 x 806 t/d</a:t>
            </a:r>
          </a:p>
          <a:p>
            <a:pPr eaLnBrk="1" hangingPunct="1"/>
            <a:r>
              <a:rPr lang="de-DE"/>
              <a:t>Horizontal grate</a:t>
            </a: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B328095-602B-422B-9367-5F84AC101F9E}" type="slidenum">
              <a:rPr lang="en-GB" sz="1000" b="0" smtClean="0">
                <a:solidFill>
                  <a:schemeClr val="bg1"/>
                </a:solidFill>
              </a:rPr>
              <a:pPr/>
              <a:t>17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17411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A100C91-79E6-45FA-906A-436B0E5BF19C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7338"/>
            <a:ext cx="9144000" cy="914400"/>
          </a:xfrm>
        </p:spPr>
        <p:txBody>
          <a:bodyPr anchorCtr="1"/>
          <a:lstStyle/>
          <a:p>
            <a:pPr algn="l">
              <a:buClr>
                <a:srgbClr val="000000"/>
              </a:buClr>
              <a:defRPr/>
            </a:pPr>
            <a:r>
              <a:rPr lang="en-GB" sz="2000" kern="1200" dirty="0">
                <a:solidFill>
                  <a:srgbClr val="CCCCFF"/>
                </a:solidFill>
                <a:latin typeface="Arial" charset="0"/>
                <a:ea typeface="+mn-ea"/>
                <a:cs typeface="+mn-cs"/>
              </a:rPr>
              <a:t>Contents</a:t>
            </a:r>
          </a:p>
        </p:txBody>
      </p:sp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1471613" y="2636838"/>
            <a:ext cx="6516687" cy="301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630238" indent="-630238">
              <a:buClr>
                <a:srgbClr val="000000"/>
              </a:buClr>
              <a:buFontTx/>
              <a:buAutoNum type="arabicPeriod"/>
              <a:defRPr/>
            </a:pPr>
            <a:r>
              <a:rPr lang="en-GB" dirty="0">
                <a:solidFill>
                  <a:srgbClr val="CCCCFF"/>
                </a:solidFill>
              </a:rPr>
              <a:t>MARTIN company</a:t>
            </a:r>
          </a:p>
          <a:p>
            <a:pPr marL="630238" indent="-630238">
              <a:buClr>
                <a:schemeClr val="tx1"/>
              </a:buClr>
              <a:buFontTx/>
              <a:buAutoNum type="arabicPeriod"/>
              <a:defRPr/>
            </a:pPr>
            <a:endParaRPr lang="en-GB" dirty="0"/>
          </a:p>
          <a:p>
            <a:pPr marL="630238" indent="-630238">
              <a:buClr>
                <a:schemeClr val="tx1"/>
              </a:buClr>
              <a:buFontTx/>
              <a:buAutoNum type="arabicPeriod"/>
              <a:defRPr/>
            </a:pPr>
            <a:r>
              <a:rPr lang="en-GB" dirty="0"/>
              <a:t>Typical </a:t>
            </a:r>
            <a:r>
              <a:rPr lang="en-GB" dirty="0" err="1"/>
              <a:t>WtE</a:t>
            </a:r>
            <a:r>
              <a:rPr lang="en-GB" dirty="0"/>
              <a:t> plant</a:t>
            </a:r>
          </a:p>
          <a:p>
            <a:pPr marL="630238" indent="-630238">
              <a:buClr>
                <a:schemeClr val="tx1"/>
              </a:buClr>
              <a:buFontTx/>
              <a:buAutoNum type="arabicPeriod"/>
              <a:defRPr/>
            </a:pPr>
            <a:endParaRPr lang="en-GB" dirty="0"/>
          </a:p>
          <a:p>
            <a:pPr marL="630238" indent="-630238">
              <a:buClr>
                <a:srgbClr val="000000"/>
              </a:buClr>
              <a:buFontTx/>
              <a:buAutoNum type="arabicPeriod"/>
              <a:defRPr/>
            </a:pPr>
            <a:r>
              <a:rPr lang="en-GB" dirty="0">
                <a:solidFill>
                  <a:srgbClr val="CCCCFF"/>
                </a:solidFill>
              </a:rPr>
              <a:t>The Martin combustion system</a:t>
            </a:r>
          </a:p>
          <a:p>
            <a:pPr marL="630238" indent="-630238">
              <a:buClr>
                <a:srgbClr val="000000"/>
              </a:buClr>
              <a:buFontTx/>
              <a:buAutoNum type="arabicPeriod"/>
              <a:defRPr/>
            </a:pPr>
            <a:endParaRPr lang="en-GB" dirty="0">
              <a:solidFill>
                <a:srgbClr val="CCCCFF"/>
              </a:solidFill>
            </a:endParaRPr>
          </a:p>
          <a:p>
            <a:pPr marL="630238" indent="-630238">
              <a:buClr>
                <a:srgbClr val="000000"/>
              </a:buClr>
              <a:buFontTx/>
              <a:buAutoNum type="arabicPeriod"/>
              <a:defRPr/>
            </a:pPr>
            <a:r>
              <a:rPr lang="en-GB" dirty="0" smtClean="0">
                <a:solidFill>
                  <a:srgbClr val="CCCCFF"/>
                </a:solidFill>
              </a:rPr>
              <a:t>Summary</a:t>
            </a:r>
            <a:endParaRPr lang="en-GB" dirty="0">
              <a:solidFill>
                <a:srgbClr val="CCCCFF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GB" dirty="0"/>
          </a:p>
        </p:txBody>
      </p:sp>
      <p:sp>
        <p:nvSpPr>
          <p:cNvPr id="17415" name="Rechteck 1"/>
          <p:cNvSpPr>
            <a:spLocks noChangeArrowheads="1"/>
          </p:cNvSpPr>
          <p:nvPr/>
        </p:nvSpPr>
        <p:spPr bwMode="auto">
          <a:xfrm>
            <a:off x="1116013" y="476250"/>
            <a:ext cx="66960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GB" dirty="0">
                <a:solidFill>
                  <a:srgbClr val="CCCCFF"/>
                </a:solidFill>
              </a:rPr>
              <a:t>Modern Technology for Waste treatment</a:t>
            </a:r>
            <a:br>
              <a:rPr lang="en-GB" dirty="0">
                <a:solidFill>
                  <a:srgbClr val="CCCCFF"/>
                </a:solidFill>
              </a:rPr>
            </a:br>
            <a:r>
              <a:rPr lang="en-GB" dirty="0" smtClean="0">
                <a:solidFill>
                  <a:srgbClr val="CCCCFF"/>
                </a:solidFill>
              </a:rPr>
              <a:t>MARTIN WTE System</a:t>
            </a:r>
            <a:endParaRPr lang="de-DE" dirty="0">
              <a:solidFill>
                <a:srgbClr val="CCCCFF"/>
              </a:solidFill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7B031G3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8" t="4407" r="5472" b="26599"/>
          <a:stretch>
            <a:fillRect/>
          </a:stretch>
        </p:blipFill>
        <p:spPr bwMode="auto">
          <a:xfrm>
            <a:off x="0" y="549956"/>
            <a:ext cx="9117012" cy="5849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5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54928D9-63C9-47A0-AA37-5F53633C27DE}" type="slidenum">
              <a:rPr lang="de-DE" sz="1000" b="0" smtClean="0">
                <a:solidFill>
                  <a:schemeClr val="bg1"/>
                </a:solidFill>
              </a:rPr>
              <a:pPr/>
              <a:t>18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18436" name="Datumsplatzhalter 2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A8C2598-2088-4D8C-A414-F38C6AEAB106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18438" name="Rectangle 2"/>
          <p:cNvSpPr>
            <a:spLocks noChangeArrowheads="1"/>
          </p:cNvSpPr>
          <p:nvPr/>
        </p:nvSpPr>
        <p:spPr bwMode="auto">
          <a:xfrm>
            <a:off x="1371600" y="1371600"/>
            <a:ext cx="1752600" cy="838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8439" name="Rectangle 6"/>
          <p:cNvSpPr>
            <a:spLocks noChangeArrowheads="1"/>
          </p:cNvSpPr>
          <p:nvPr/>
        </p:nvSpPr>
        <p:spPr bwMode="auto">
          <a:xfrm>
            <a:off x="1143000" y="533400"/>
            <a:ext cx="7772400" cy="533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endParaRPr lang="de-DE" u="sng">
              <a:solidFill>
                <a:schemeClr val="accent2"/>
              </a:solidFill>
              <a:latin typeface="Arial Black" pitchFamily="34" charset="0"/>
            </a:endParaRPr>
          </a:p>
        </p:txBody>
      </p:sp>
      <p:sp>
        <p:nvSpPr>
          <p:cNvPr id="18440" name="Textfeld 1"/>
          <p:cNvSpPr txBox="1">
            <a:spLocks noChangeArrowheads="1"/>
          </p:cNvSpPr>
          <p:nvPr/>
        </p:nvSpPr>
        <p:spPr bwMode="auto">
          <a:xfrm>
            <a:off x="0" y="1125538"/>
            <a:ext cx="1908175" cy="11382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/>
              <a:t>       Waste</a:t>
            </a:r>
            <a:br>
              <a:rPr lang="de-DE"/>
            </a:br>
            <a:r>
              <a:rPr lang="de-DE"/>
              <a:t>    Handling</a:t>
            </a:r>
          </a:p>
          <a:p>
            <a:r>
              <a:rPr lang="de-DE"/>
              <a:t>     </a:t>
            </a:r>
          </a:p>
        </p:txBody>
      </p:sp>
      <p:sp>
        <p:nvSpPr>
          <p:cNvPr id="18441" name="Textfeld 10"/>
          <p:cNvSpPr txBox="1">
            <a:spLocks noChangeArrowheads="1"/>
          </p:cNvSpPr>
          <p:nvPr/>
        </p:nvSpPr>
        <p:spPr bwMode="auto">
          <a:xfrm>
            <a:off x="6462713" y="1281113"/>
            <a:ext cx="1552575" cy="11128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/>
              <a:t>   Flue Gas  </a:t>
            </a:r>
            <a:br>
              <a:rPr lang="de-DE"/>
            </a:br>
            <a:r>
              <a:rPr lang="de-DE"/>
              <a:t>   Cleaning     </a:t>
            </a:r>
          </a:p>
          <a:p>
            <a:endParaRPr lang="de-DE"/>
          </a:p>
        </p:txBody>
      </p:sp>
      <p:sp>
        <p:nvSpPr>
          <p:cNvPr id="18442" name="Textfeld 11"/>
          <p:cNvSpPr txBox="1">
            <a:spLocks noChangeArrowheads="1"/>
          </p:cNvSpPr>
          <p:nvPr/>
        </p:nvSpPr>
        <p:spPr bwMode="auto">
          <a:xfrm>
            <a:off x="2771775" y="1109663"/>
            <a:ext cx="3343275" cy="4302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de-DE"/>
              <a:t>    Incinerator / Boiler</a:t>
            </a:r>
          </a:p>
        </p:txBody>
      </p:sp>
      <p:sp>
        <p:nvSpPr>
          <p:cNvPr id="2" name="Rechteck 1"/>
          <p:cNvSpPr/>
          <p:nvPr/>
        </p:nvSpPr>
        <p:spPr bwMode="auto">
          <a:xfrm>
            <a:off x="2247900" y="533400"/>
            <a:ext cx="3692252" cy="5334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/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sp>
        <p:nvSpPr>
          <p:cNvPr id="13" name="Rectangle 3"/>
          <p:cNvSpPr txBox="1">
            <a:spLocks noChangeArrowheads="1"/>
          </p:cNvSpPr>
          <p:nvPr/>
        </p:nvSpPr>
        <p:spPr>
          <a:xfrm>
            <a:off x="0" y="549956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9pPr>
          </a:lstStyle>
          <a:p>
            <a:r>
              <a:rPr lang="en-GB" dirty="0" smtClean="0"/>
              <a:t>Longitudinal Section </a:t>
            </a:r>
            <a:r>
              <a:rPr lang="en-GB" dirty="0" err="1" smtClean="0"/>
              <a:t>WtE</a:t>
            </a:r>
            <a:r>
              <a:rPr lang="en-GB" dirty="0" smtClean="0"/>
              <a:t> Plant</a:t>
            </a:r>
          </a:p>
        </p:txBody>
      </p:sp>
      <p:sp>
        <p:nvSpPr>
          <p:cNvPr id="14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  <p:sp>
        <p:nvSpPr>
          <p:cNvPr id="3" name="Textfeld 2"/>
          <p:cNvSpPr txBox="1"/>
          <p:nvPr/>
        </p:nvSpPr>
        <p:spPr>
          <a:xfrm>
            <a:off x="3564874" y="3135965"/>
            <a:ext cx="888385" cy="227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800" dirty="0" err="1" smtClean="0"/>
              <a:t>Tail</a:t>
            </a:r>
            <a:r>
              <a:rPr lang="de-DE" sz="800" dirty="0" smtClean="0"/>
              <a:t>-end </a:t>
            </a:r>
            <a:r>
              <a:rPr lang="de-DE" sz="800" dirty="0" err="1" smtClean="0"/>
              <a:t>boiler</a:t>
            </a:r>
            <a:endParaRPr lang="de-DE" sz="800" dirty="0"/>
          </a:p>
        </p:txBody>
      </p:sp>
      <p:sp>
        <p:nvSpPr>
          <p:cNvPr id="15" name="Textfeld 14"/>
          <p:cNvSpPr txBox="1"/>
          <p:nvPr/>
        </p:nvSpPr>
        <p:spPr>
          <a:xfrm>
            <a:off x="1691680" y="4363889"/>
            <a:ext cx="859531" cy="2172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800" dirty="0" err="1" smtClean="0"/>
              <a:t>Waste</a:t>
            </a:r>
            <a:r>
              <a:rPr lang="de-DE" sz="800" dirty="0" smtClean="0"/>
              <a:t> </a:t>
            </a:r>
            <a:r>
              <a:rPr lang="de-DE" sz="800" dirty="0" err="1" smtClean="0"/>
              <a:t>bunker</a:t>
            </a:r>
            <a:endParaRPr lang="de-DE" sz="800" dirty="0"/>
          </a:p>
        </p:txBody>
      </p:sp>
      <p:sp>
        <p:nvSpPr>
          <p:cNvPr id="16" name="Textfeld 15"/>
          <p:cNvSpPr txBox="1"/>
          <p:nvPr/>
        </p:nvSpPr>
        <p:spPr>
          <a:xfrm>
            <a:off x="26988" y="4378899"/>
            <a:ext cx="761747" cy="217239"/>
          </a:xfrm>
          <a:prstGeom prst="rect">
            <a:avLst/>
          </a:prstGeom>
          <a:solidFill>
            <a:srgbClr val="FEF9DE"/>
          </a:solidFill>
        </p:spPr>
        <p:txBody>
          <a:bodyPr wrap="none" rtlCol="0">
            <a:spAutoFit/>
          </a:bodyPr>
          <a:lstStyle/>
          <a:p>
            <a:r>
              <a:rPr lang="de-DE" sz="800" dirty="0" err="1" smtClean="0"/>
              <a:t>Tipping</a:t>
            </a:r>
            <a:r>
              <a:rPr lang="de-DE" sz="800" dirty="0" smtClean="0"/>
              <a:t> hall</a:t>
            </a:r>
            <a:endParaRPr lang="de-DE" sz="800" dirty="0"/>
          </a:p>
        </p:txBody>
      </p:sp>
      <p:sp>
        <p:nvSpPr>
          <p:cNvPr id="17" name="Textfeld 16"/>
          <p:cNvSpPr txBox="1"/>
          <p:nvPr/>
        </p:nvSpPr>
        <p:spPr>
          <a:xfrm>
            <a:off x="3077095" y="5361485"/>
            <a:ext cx="918841" cy="227755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800" dirty="0" err="1" smtClean="0"/>
              <a:t>Slag</a:t>
            </a:r>
            <a:r>
              <a:rPr lang="de-DE" sz="800" dirty="0" smtClean="0"/>
              <a:t> </a:t>
            </a:r>
            <a:r>
              <a:rPr lang="de-DE" sz="800" dirty="0" err="1" smtClean="0"/>
              <a:t>discharge</a:t>
            </a:r>
            <a:endParaRPr lang="de-DE" sz="800" dirty="0"/>
          </a:p>
        </p:txBody>
      </p:sp>
      <p:sp>
        <p:nvSpPr>
          <p:cNvPr id="18" name="Textfeld 17"/>
          <p:cNvSpPr txBox="1"/>
          <p:nvPr/>
        </p:nvSpPr>
        <p:spPr>
          <a:xfrm>
            <a:off x="5796136" y="3027345"/>
            <a:ext cx="666577" cy="363176"/>
          </a:xfrm>
          <a:prstGeom prst="rect">
            <a:avLst/>
          </a:prstGeom>
          <a:solidFill>
            <a:srgbClr val="249827"/>
          </a:solidFill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>
                <a:solidFill>
                  <a:schemeClr val="bg1"/>
                </a:solidFill>
              </a:rPr>
              <a:t>Spray </a:t>
            </a:r>
            <a:r>
              <a:rPr lang="de-DE" sz="800" dirty="0" err="1" smtClean="0">
                <a:solidFill>
                  <a:schemeClr val="bg1"/>
                </a:solidFill>
              </a:rPr>
              <a:t>absorber</a:t>
            </a:r>
            <a:endParaRPr lang="de-DE" sz="800" dirty="0">
              <a:solidFill>
                <a:schemeClr val="bg1"/>
              </a:solidFill>
            </a:endParaRPr>
          </a:p>
        </p:txBody>
      </p:sp>
      <p:sp>
        <p:nvSpPr>
          <p:cNvPr id="19" name="Textfeld 18"/>
          <p:cNvSpPr txBox="1"/>
          <p:nvPr/>
        </p:nvSpPr>
        <p:spPr>
          <a:xfrm>
            <a:off x="7542018" y="3066737"/>
            <a:ext cx="666577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err="1" smtClean="0"/>
              <a:t>Fabric</a:t>
            </a:r>
            <a:r>
              <a:rPr lang="de-DE" sz="800" dirty="0" smtClean="0"/>
              <a:t> </a:t>
            </a:r>
            <a:r>
              <a:rPr lang="de-DE" sz="800" dirty="0" err="1" smtClean="0"/>
              <a:t>filter</a:t>
            </a:r>
            <a:endParaRPr lang="de-DE" sz="800" dirty="0"/>
          </a:p>
        </p:txBody>
      </p:sp>
      <p:sp>
        <p:nvSpPr>
          <p:cNvPr id="20" name="Textfeld 19"/>
          <p:cNvSpPr txBox="1"/>
          <p:nvPr/>
        </p:nvSpPr>
        <p:spPr>
          <a:xfrm>
            <a:off x="6609159" y="4134857"/>
            <a:ext cx="666577" cy="35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/>
              <a:t>Transportreaktor</a:t>
            </a:r>
            <a:endParaRPr lang="de-DE" sz="800" dirty="0"/>
          </a:p>
        </p:txBody>
      </p:sp>
      <p:sp>
        <p:nvSpPr>
          <p:cNvPr id="21" name="Textfeld 20"/>
          <p:cNvSpPr txBox="1"/>
          <p:nvPr/>
        </p:nvSpPr>
        <p:spPr>
          <a:xfrm>
            <a:off x="7092280" y="4246348"/>
            <a:ext cx="666577" cy="3526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/>
              <a:t>Ash </a:t>
            </a:r>
            <a:r>
              <a:rPr lang="de-DE" sz="800" dirty="0" err="1" smtClean="0"/>
              <a:t>storage</a:t>
            </a:r>
            <a:endParaRPr lang="de-DE" sz="800" dirty="0"/>
          </a:p>
        </p:txBody>
      </p:sp>
      <p:sp>
        <p:nvSpPr>
          <p:cNvPr id="22" name="Textfeld 21"/>
          <p:cNvSpPr txBox="1"/>
          <p:nvPr/>
        </p:nvSpPr>
        <p:spPr>
          <a:xfrm>
            <a:off x="5705623" y="4581128"/>
            <a:ext cx="738585" cy="3631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de-DE" sz="800" dirty="0" smtClean="0"/>
              <a:t>Storage</a:t>
            </a:r>
            <a:br>
              <a:rPr lang="de-DE" sz="800" dirty="0" smtClean="0"/>
            </a:br>
            <a:r>
              <a:rPr lang="de-DE" sz="800" dirty="0" smtClean="0"/>
              <a:t>Chemicals</a:t>
            </a:r>
            <a:endParaRPr lang="de-DE" sz="800" dirty="0"/>
          </a:p>
        </p:txBody>
      </p:sp>
      <p:sp>
        <p:nvSpPr>
          <p:cNvPr id="23" name="Textfeld 22"/>
          <p:cNvSpPr txBox="1"/>
          <p:nvPr/>
        </p:nvSpPr>
        <p:spPr>
          <a:xfrm>
            <a:off x="3792384" y="4472508"/>
            <a:ext cx="862737" cy="21723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 rtlCol="0">
            <a:spAutoFit/>
          </a:bodyPr>
          <a:lstStyle/>
          <a:p>
            <a:r>
              <a:rPr lang="de-DE" sz="800" dirty="0" smtClean="0"/>
              <a:t>MARTIN grate</a:t>
            </a:r>
            <a:endParaRPr lang="de-DE" sz="800" dirty="0"/>
          </a:p>
        </p:txBody>
      </p:sp>
      <p:cxnSp>
        <p:nvCxnSpPr>
          <p:cNvPr id="5" name="Gerade Verbindung mit Pfeil 4"/>
          <p:cNvCxnSpPr>
            <a:stCxn id="23" idx="1"/>
          </p:cNvCxnSpPr>
          <p:nvPr/>
        </p:nvCxnSpPr>
        <p:spPr bwMode="auto">
          <a:xfrm flipH="1">
            <a:off x="3564874" y="4581128"/>
            <a:ext cx="227510" cy="24915"/>
          </a:xfrm>
          <a:prstGeom prst="straightConnector1">
            <a:avLst/>
          </a:prstGeom>
          <a:noFill/>
          <a:ln w="28575" cap="flat" cmpd="sng" algn="ctr">
            <a:solidFill>
              <a:schemeClr val="bg1">
                <a:lumMod val="95000"/>
              </a:schemeClr>
            </a:solidFill>
            <a:prstDash val="solid"/>
            <a:round/>
            <a:headEnd type="none" w="med" len="med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Foliennummernplatzhalter 1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5D6F70F-7DBB-4703-80E1-BB95C1AF7192}" type="slidenum">
              <a:rPr lang="de-DE" sz="1000" b="0" smtClean="0">
                <a:solidFill>
                  <a:schemeClr val="bg1"/>
                </a:solidFill>
              </a:rPr>
              <a:pPr/>
              <a:t>19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19459" name="Datumsplatzhalter 2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D788715-F89A-4E44-9D0A-5E8179BA0CF3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19461" name="Text Box 2"/>
          <p:cNvSpPr txBox="1">
            <a:spLocks noChangeArrowheads="1"/>
          </p:cNvSpPr>
          <p:nvPr/>
        </p:nvSpPr>
        <p:spPr bwMode="auto">
          <a:xfrm>
            <a:off x="1752600" y="609600"/>
            <a:ext cx="68580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endParaRPr lang="de-DE" u="sng">
              <a:solidFill>
                <a:schemeClr val="accent2"/>
              </a:solidFill>
              <a:latin typeface="Arial Black" pitchFamily="34" charset="0"/>
            </a:endParaRPr>
          </a:p>
        </p:txBody>
      </p:sp>
      <p:grpSp>
        <p:nvGrpSpPr>
          <p:cNvPr id="19462" name="Group 3"/>
          <p:cNvGrpSpPr>
            <a:grpSpLocks/>
          </p:cNvGrpSpPr>
          <p:nvPr/>
        </p:nvGrpSpPr>
        <p:grpSpPr bwMode="auto">
          <a:xfrm>
            <a:off x="1527175" y="1254125"/>
            <a:ext cx="7110413" cy="4692650"/>
            <a:chOff x="962" y="790"/>
            <a:chExt cx="4479" cy="2956"/>
          </a:xfrm>
        </p:grpSpPr>
        <p:sp>
          <p:nvSpPr>
            <p:cNvPr id="20377" name="Freeform 4"/>
            <p:cNvSpPr>
              <a:spLocks/>
            </p:cNvSpPr>
            <p:nvPr/>
          </p:nvSpPr>
          <p:spPr bwMode="auto">
            <a:xfrm>
              <a:off x="5223" y="1263"/>
              <a:ext cx="215" cy="215"/>
            </a:xfrm>
            <a:custGeom>
              <a:avLst/>
              <a:gdLst>
                <a:gd name="T0" fmla="*/ 1 w 862"/>
                <a:gd name="T1" fmla="*/ 1 h 860"/>
                <a:gd name="T2" fmla="*/ 1 w 862"/>
                <a:gd name="T3" fmla="*/ 0 h 860"/>
                <a:gd name="T4" fmla="*/ 1 w 862"/>
                <a:gd name="T5" fmla="*/ 0 h 860"/>
                <a:gd name="T6" fmla="*/ 1 w 862"/>
                <a:gd name="T7" fmla="*/ 0 h 860"/>
                <a:gd name="T8" fmla="*/ 1 w 862"/>
                <a:gd name="T9" fmla="*/ 0 h 860"/>
                <a:gd name="T10" fmla="*/ 1 w 862"/>
                <a:gd name="T11" fmla="*/ 0 h 860"/>
                <a:gd name="T12" fmla="*/ 0 w 862"/>
                <a:gd name="T13" fmla="*/ 0 h 860"/>
                <a:gd name="T14" fmla="*/ 0 w 862"/>
                <a:gd name="T15" fmla="*/ 0 h 860"/>
                <a:gd name="T16" fmla="*/ 0 w 862"/>
                <a:gd name="T17" fmla="*/ 0 h 860"/>
                <a:gd name="T18" fmla="*/ 0 w 862"/>
                <a:gd name="T19" fmla="*/ 0 h 860"/>
                <a:gd name="T20" fmla="*/ 0 w 862"/>
                <a:gd name="T21" fmla="*/ 0 h 860"/>
                <a:gd name="T22" fmla="*/ 0 w 862"/>
                <a:gd name="T23" fmla="*/ 0 h 860"/>
                <a:gd name="T24" fmla="*/ 0 w 862"/>
                <a:gd name="T25" fmla="*/ 0 h 860"/>
                <a:gd name="T26" fmla="*/ 0 w 862"/>
                <a:gd name="T27" fmla="*/ 0 h 860"/>
                <a:gd name="T28" fmla="*/ 0 w 862"/>
                <a:gd name="T29" fmla="*/ 0 h 860"/>
                <a:gd name="T30" fmla="*/ 0 w 862"/>
                <a:gd name="T31" fmla="*/ 0 h 860"/>
                <a:gd name="T32" fmla="*/ 0 w 862"/>
                <a:gd name="T33" fmla="*/ 0 h 860"/>
                <a:gd name="T34" fmla="*/ 0 w 862"/>
                <a:gd name="T35" fmla="*/ 0 h 860"/>
                <a:gd name="T36" fmla="*/ 0 w 862"/>
                <a:gd name="T37" fmla="*/ 0 h 860"/>
                <a:gd name="T38" fmla="*/ 0 w 862"/>
                <a:gd name="T39" fmla="*/ 0 h 860"/>
                <a:gd name="T40" fmla="*/ 0 w 862"/>
                <a:gd name="T41" fmla="*/ 1 h 860"/>
                <a:gd name="T42" fmla="*/ 0 w 862"/>
                <a:gd name="T43" fmla="*/ 1 h 860"/>
                <a:gd name="T44" fmla="*/ 0 w 862"/>
                <a:gd name="T45" fmla="*/ 1 h 860"/>
                <a:gd name="T46" fmla="*/ 0 w 862"/>
                <a:gd name="T47" fmla="*/ 1 h 860"/>
                <a:gd name="T48" fmla="*/ 0 w 862"/>
                <a:gd name="T49" fmla="*/ 1 h 860"/>
                <a:gd name="T50" fmla="*/ 0 w 862"/>
                <a:gd name="T51" fmla="*/ 1 h 860"/>
                <a:gd name="T52" fmla="*/ 0 w 862"/>
                <a:gd name="T53" fmla="*/ 1 h 860"/>
                <a:gd name="T54" fmla="*/ 0 w 862"/>
                <a:gd name="T55" fmla="*/ 1 h 860"/>
                <a:gd name="T56" fmla="*/ 0 w 862"/>
                <a:gd name="T57" fmla="*/ 1 h 860"/>
                <a:gd name="T58" fmla="*/ 0 w 862"/>
                <a:gd name="T59" fmla="*/ 1 h 860"/>
                <a:gd name="T60" fmla="*/ 0 w 862"/>
                <a:gd name="T61" fmla="*/ 1 h 860"/>
                <a:gd name="T62" fmla="*/ 0 w 862"/>
                <a:gd name="T63" fmla="*/ 1 h 860"/>
                <a:gd name="T64" fmla="*/ 0 w 862"/>
                <a:gd name="T65" fmla="*/ 1 h 860"/>
                <a:gd name="T66" fmla="*/ 0 w 862"/>
                <a:gd name="T67" fmla="*/ 1 h 860"/>
                <a:gd name="T68" fmla="*/ 0 w 862"/>
                <a:gd name="T69" fmla="*/ 1 h 860"/>
                <a:gd name="T70" fmla="*/ 0 w 862"/>
                <a:gd name="T71" fmla="*/ 1 h 860"/>
                <a:gd name="T72" fmla="*/ 1 w 862"/>
                <a:gd name="T73" fmla="*/ 1 h 860"/>
                <a:gd name="T74" fmla="*/ 1 w 862"/>
                <a:gd name="T75" fmla="*/ 1 h 860"/>
                <a:gd name="T76" fmla="*/ 1 w 862"/>
                <a:gd name="T77" fmla="*/ 1 h 860"/>
                <a:gd name="T78" fmla="*/ 1 w 862"/>
                <a:gd name="T79" fmla="*/ 1 h 860"/>
                <a:gd name="T80" fmla="*/ 1 w 862"/>
                <a:gd name="T81" fmla="*/ 1 h 860"/>
                <a:gd name="T82" fmla="*/ 1 w 862"/>
                <a:gd name="T83" fmla="*/ 1 h 860"/>
                <a:gd name="T84" fmla="*/ 1 w 862"/>
                <a:gd name="T85" fmla="*/ 1 h 86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862" h="860">
                  <a:moveTo>
                    <a:pt x="862" y="430"/>
                  </a:moveTo>
                  <a:lnTo>
                    <a:pt x="861" y="408"/>
                  </a:lnTo>
                  <a:lnTo>
                    <a:pt x="860" y="387"/>
                  </a:lnTo>
                  <a:lnTo>
                    <a:pt x="856" y="365"/>
                  </a:lnTo>
                  <a:lnTo>
                    <a:pt x="853" y="344"/>
                  </a:lnTo>
                  <a:lnTo>
                    <a:pt x="848" y="323"/>
                  </a:lnTo>
                  <a:lnTo>
                    <a:pt x="843" y="303"/>
                  </a:lnTo>
                  <a:lnTo>
                    <a:pt x="835" y="282"/>
                  </a:lnTo>
                  <a:lnTo>
                    <a:pt x="828" y="262"/>
                  </a:lnTo>
                  <a:lnTo>
                    <a:pt x="819" y="243"/>
                  </a:lnTo>
                  <a:lnTo>
                    <a:pt x="809" y="225"/>
                  </a:lnTo>
                  <a:lnTo>
                    <a:pt x="799" y="207"/>
                  </a:lnTo>
                  <a:lnTo>
                    <a:pt x="788" y="190"/>
                  </a:lnTo>
                  <a:lnTo>
                    <a:pt x="776" y="173"/>
                  </a:lnTo>
                  <a:lnTo>
                    <a:pt x="763" y="157"/>
                  </a:lnTo>
                  <a:lnTo>
                    <a:pt x="750" y="141"/>
                  </a:lnTo>
                  <a:lnTo>
                    <a:pt x="735" y="126"/>
                  </a:lnTo>
                  <a:lnTo>
                    <a:pt x="721" y="112"/>
                  </a:lnTo>
                  <a:lnTo>
                    <a:pt x="705" y="98"/>
                  </a:lnTo>
                  <a:lnTo>
                    <a:pt x="688" y="85"/>
                  </a:lnTo>
                  <a:lnTo>
                    <a:pt x="671" y="73"/>
                  </a:lnTo>
                  <a:lnTo>
                    <a:pt x="655" y="62"/>
                  </a:lnTo>
                  <a:lnTo>
                    <a:pt x="637" y="52"/>
                  </a:lnTo>
                  <a:lnTo>
                    <a:pt x="618" y="43"/>
                  </a:lnTo>
                  <a:lnTo>
                    <a:pt x="599" y="34"/>
                  </a:lnTo>
                  <a:lnTo>
                    <a:pt x="579" y="26"/>
                  </a:lnTo>
                  <a:lnTo>
                    <a:pt x="559" y="19"/>
                  </a:lnTo>
                  <a:lnTo>
                    <a:pt x="539" y="14"/>
                  </a:lnTo>
                  <a:lnTo>
                    <a:pt x="518" y="9"/>
                  </a:lnTo>
                  <a:lnTo>
                    <a:pt x="497" y="5"/>
                  </a:lnTo>
                  <a:lnTo>
                    <a:pt x="475" y="2"/>
                  </a:lnTo>
                  <a:lnTo>
                    <a:pt x="453" y="0"/>
                  </a:lnTo>
                  <a:lnTo>
                    <a:pt x="432" y="0"/>
                  </a:lnTo>
                  <a:lnTo>
                    <a:pt x="409" y="0"/>
                  </a:lnTo>
                  <a:lnTo>
                    <a:pt x="387" y="2"/>
                  </a:lnTo>
                  <a:lnTo>
                    <a:pt x="366" y="5"/>
                  </a:lnTo>
                  <a:lnTo>
                    <a:pt x="344" y="9"/>
                  </a:lnTo>
                  <a:lnTo>
                    <a:pt x="323" y="14"/>
                  </a:lnTo>
                  <a:lnTo>
                    <a:pt x="303" y="19"/>
                  </a:lnTo>
                  <a:lnTo>
                    <a:pt x="283" y="26"/>
                  </a:lnTo>
                  <a:lnTo>
                    <a:pt x="264" y="34"/>
                  </a:lnTo>
                  <a:lnTo>
                    <a:pt x="245" y="43"/>
                  </a:lnTo>
                  <a:lnTo>
                    <a:pt x="225" y="52"/>
                  </a:lnTo>
                  <a:lnTo>
                    <a:pt x="208" y="62"/>
                  </a:lnTo>
                  <a:lnTo>
                    <a:pt x="191" y="73"/>
                  </a:lnTo>
                  <a:lnTo>
                    <a:pt x="174" y="85"/>
                  </a:lnTo>
                  <a:lnTo>
                    <a:pt x="157" y="98"/>
                  </a:lnTo>
                  <a:lnTo>
                    <a:pt x="141" y="112"/>
                  </a:lnTo>
                  <a:lnTo>
                    <a:pt x="127" y="126"/>
                  </a:lnTo>
                  <a:lnTo>
                    <a:pt x="112" y="141"/>
                  </a:lnTo>
                  <a:lnTo>
                    <a:pt x="99" y="157"/>
                  </a:lnTo>
                  <a:lnTo>
                    <a:pt x="87" y="173"/>
                  </a:lnTo>
                  <a:lnTo>
                    <a:pt x="74" y="190"/>
                  </a:lnTo>
                  <a:lnTo>
                    <a:pt x="63" y="207"/>
                  </a:lnTo>
                  <a:lnTo>
                    <a:pt x="53" y="225"/>
                  </a:lnTo>
                  <a:lnTo>
                    <a:pt x="43" y="243"/>
                  </a:lnTo>
                  <a:lnTo>
                    <a:pt x="34" y="262"/>
                  </a:lnTo>
                  <a:lnTo>
                    <a:pt x="27" y="282"/>
                  </a:lnTo>
                  <a:lnTo>
                    <a:pt x="20" y="303"/>
                  </a:lnTo>
                  <a:lnTo>
                    <a:pt x="14" y="323"/>
                  </a:lnTo>
                  <a:lnTo>
                    <a:pt x="9" y="344"/>
                  </a:lnTo>
                  <a:lnTo>
                    <a:pt x="6" y="365"/>
                  </a:lnTo>
                  <a:lnTo>
                    <a:pt x="3" y="387"/>
                  </a:lnTo>
                  <a:lnTo>
                    <a:pt x="1" y="408"/>
                  </a:lnTo>
                  <a:lnTo>
                    <a:pt x="0" y="430"/>
                  </a:lnTo>
                  <a:lnTo>
                    <a:pt x="1" y="453"/>
                  </a:lnTo>
                  <a:lnTo>
                    <a:pt x="3" y="474"/>
                  </a:lnTo>
                  <a:lnTo>
                    <a:pt x="6" y="496"/>
                  </a:lnTo>
                  <a:lnTo>
                    <a:pt x="9" y="517"/>
                  </a:lnTo>
                  <a:lnTo>
                    <a:pt x="14" y="538"/>
                  </a:lnTo>
                  <a:lnTo>
                    <a:pt x="20" y="558"/>
                  </a:lnTo>
                  <a:lnTo>
                    <a:pt x="27" y="578"/>
                  </a:lnTo>
                  <a:lnTo>
                    <a:pt x="34" y="598"/>
                  </a:lnTo>
                  <a:lnTo>
                    <a:pt x="43" y="617"/>
                  </a:lnTo>
                  <a:lnTo>
                    <a:pt x="53" y="635"/>
                  </a:lnTo>
                  <a:lnTo>
                    <a:pt x="63" y="653"/>
                  </a:lnTo>
                  <a:lnTo>
                    <a:pt x="74" y="671"/>
                  </a:lnTo>
                  <a:lnTo>
                    <a:pt x="87" y="688"/>
                  </a:lnTo>
                  <a:lnTo>
                    <a:pt x="99" y="704"/>
                  </a:lnTo>
                  <a:lnTo>
                    <a:pt x="112" y="719"/>
                  </a:lnTo>
                  <a:lnTo>
                    <a:pt x="127" y="735"/>
                  </a:lnTo>
                  <a:lnTo>
                    <a:pt x="141" y="748"/>
                  </a:lnTo>
                  <a:lnTo>
                    <a:pt x="157" y="763"/>
                  </a:lnTo>
                  <a:lnTo>
                    <a:pt x="174" y="775"/>
                  </a:lnTo>
                  <a:lnTo>
                    <a:pt x="191" y="788"/>
                  </a:lnTo>
                  <a:lnTo>
                    <a:pt x="208" y="799"/>
                  </a:lnTo>
                  <a:lnTo>
                    <a:pt x="225" y="809"/>
                  </a:lnTo>
                  <a:lnTo>
                    <a:pt x="245" y="818"/>
                  </a:lnTo>
                  <a:lnTo>
                    <a:pt x="264" y="827"/>
                  </a:lnTo>
                  <a:lnTo>
                    <a:pt x="283" y="835"/>
                  </a:lnTo>
                  <a:lnTo>
                    <a:pt x="303" y="841"/>
                  </a:lnTo>
                  <a:lnTo>
                    <a:pt x="323" y="847"/>
                  </a:lnTo>
                  <a:lnTo>
                    <a:pt x="344" y="852"/>
                  </a:lnTo>
                  <a:lnTo>
                    <a:pt x="366" y="856"/>
                  </a:lnTo>
                  <a:lnTo>
                    <a:pt x="387" y="858"/>
                  </a:lnTo>
                  <a:lnTo>
                    <a:pt x="409" y="860"/>
                  </a:lnTo>
                  <a:lnTo>
                    <a:pt x="432" y="860"/>
                  </a:lnTo>
                  <a:lnTo>
                    <a:pt x="453" y="860"/>
                  </a:lnTo>
                  <a:lnTo>
                    <a:pt x="475" y="858"/>
                  </a:lnTo>
                  <a:lnTo>
                    <a:pt x="497" y="856"/>
                  </a:lnTo>
                  <a:lnTo>
                    <a:pt x="518" y="852"/>
                  </a:lnTo>
                  <a:lnTo>
                    <a:pt x="539" y="847"/>
                  </a:lnTo>
                  <a:lnTo>
                    <a:pt x="559" y="841"/>
                  </a:lnTo>
                  <a:lnTo>
                    <a:pt x="579" y="835"/>
                  </a:lnTo>
                  <a:lnTo>
                    <a:pt x="599" y="827"/>
                  </a:lnTo>
                  <a:lnTo>
                    <a:pt x="618" y="818"/>
                  </a:lnTo>
                  <a:lnTo>
                    <a:pt x="637" y="809"/>
                  </a:lnTo>
                  <a:lnTo>
                    <a:pt x="655" y="799"/>
                  </a:lnTo>
                  <a:lnTo>
                    <a:pt x="671" y="788"/>
                  </a:lnTo>
                  <a:lnTo>
                    <a:pt x="688" y="775"/>
                  </a:lnTo>
                  <a:lnTo>
                    <a:pt x="705" y="763"/>
                  </a:lnTo>
                  <a:lnTo>
                    <a:pt x="721" y="748"/>
                  </a:lnTo>
                  <a:lnTo>
                    <a:pt x="735" y="735"/>
                  </a:lnTo>
                  <a:lnTo>
                    <a:pt x="750" y="719"/>
                  </a:lnTo>
                  <a:lnTo>
                    <a:pt x="763" y="704"/>
                  </a:lnTo>
                  <a:lnTo>
                    <a:pt x="776" y="688"/>
                  </a:lnTo>
                  <a:lnTo>
                    <a:pt x="788" y="671"/>
                  </a:lnTo>
                  <a:lnTo>
                    <a:pt x="799" y="653"/>
                  </a:lnTo>
                  <a:lnTo>
                    <a:pt x="809" y="635"/>
                  </a:lnTo>
                  <a:lnTo>
                    <a:pt x="819" y="617"/>
                  </a:lnTo>
                  <a:lnTo>
                    <a:pt x="828" y="598"/>
                  </a:lnTo>
                  <a:lnTo>
                    <a:pt x="835" y="578"/>
                  </a:lnTo>
                  <a:lnTo>
                    <a:pt x="843" y="558"/>
                  </a:lnTo>
                  <a:lnTo>
                    <a:pt x="848" y="538"/>
                  </a:lnTo>
                  <a:lnTo>
                    <a:pt x="853" y="517"/>
                  </a:lnTo>
                  <a:lnTo>
                    <a:pt x="856" y="496"/>
                  </a:lnTo>
                  <a:lnTo>
                    <a:pt x="860" y="474"/>
                  </a:lnTo>
                  <a:lnTo>
                    <a:pt x="861" y="453"/>
                  </a:lnTo>
                  <a:lnTo>
                    <a:pt x="862" y="430"/>
                  </a:lnTo>
                  <a:close/>
                </a:path>
              </a:pathLst>
            </a:custGeom>
            <a:solidFill>
              <a:srgbClr val="CC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78" name="Freeform 5"/>
            <p:cNvSpPr>
              <a:spLocks/>
            </p:cNvSpPr>
            <p:nvPr/>
          </p:nvSpPr>
          <p:spPr bwMode="auto">
            <a:xfrm>
              <a:off x="5331" y="1260"/>
              <a:ext cx="110" cy="110"/>
            </a:xfrm>
            <a:custGeom>
              <a:avLst/>
              <a:gdLst>
                <a:gd name="T0" fmla="*/ 0 w 441"/>
                <a:gd name="T1" fmla="*/ 0 h 441"/>
                <a:gd name="T2" fmla="*/ 0 w 441"/>
                <a:gd name="T3" fmla="*/ 0 h 441"/>
                <a:gd name="T4" fmla="*/ 0 w 441"/>
                <a:gd name="T5" fmla="*/ 0 h 441"/>
                <a:gd name="T6" fmla="*/ 0 w 441"/>
                <a:gd name="T7" fmla="*/ 0 h 441"/>
                <a:gd name="T8" fmla="*/ 0 w 441"/>
                <a:gd name="T9" fmla="*/ 0 h 441"/>
                <a:gd name="T10" fmla="*/ 0 w 441"/>
                <a:gd name="T11" fmla="*/ 0 h 441"/>
                <a:gd name="T12" fmla="*/ 0 w 441"/>
                <a:gd name="T13" fmla="*/ 0 h 441"/>
                <a:gd name="T14" fmla="*/ 0 w 441"/>
                <a:gd name="T15" fmla="*/ 0 h 441"/>
                <a:gd name="T16" fmla="*/ 0 w 441"/>
                <a:gd name="T17" fmla="*/ 0 h 441"/>
                <a:gd name="T18" fmla="*/ 0 w 441"/>
                <a:gd name="T19" fmla="*/ 0 h 441"/>
                <a:gd name="T20" fmla="*/ 0 w 441"/>
                <a:gd name="T21" fmla="*/ 0 h 441"/>
                <a:gd name="T22" fmla="*/ 0 w 441"/>
                <a:gd name="T23" fmla="*/ 0 h 441"/>
                <a:gd name="T24" fmla="*/ 0 w 441"/>
                <a:gd name="T25" fmla="*/ 0 h 441"/>
                <a:gd name="T26" fmla="*/ 0 w 441"/>
                <a:gd name="T27" fmla="*/ 0 h 441"/>
                <a:gd name="T28" fmla="*/ 0 w 441"/>
                <a:gd name="T29" fmla="*/ 0 h 441"/>
                <a:gd name="T30" fmla="*/ 0 w 441"/>
                <a:gd name="T31" fmla="*/ 0 h 441"/>
                <a:gd name="T32" fmla="*/ 0 w 441"/>
                <a:gd name="T33" fmla="*/ 0 h 441"/>
                <a:gd name="T34" fmla="*/ 0 w 441"/>
                <a:gd name="T35" fmla="*/ 0 h 441"/>
                <a:gd name="T36" fmla="*/ 0 w 441"/>
                <a:gd name="T37" fmla="*/ 0 h 441"/>
                <a:gd name="T38" fmla="*/ 0 w 441"/>
                <a:gd name="T39" fmla="*/ 0 h 441"/>
                <a:gd name="T40" fmla="*/ 0 w 441"/>
                <a:gd name="T41" fmla="*/ 0 h 441"/>
                <a:gd name="T42" fmla="*/ 0 w 441"/>
                <a:gd name="T43" fmla="*/ 0 h 441"/>
                <a:gd name="T44" fmla="*/ 0 w 441"/>
                <a:gd name="T45" fmla="*/ 0 h 441"/>
                <a:gd name="T46" fmla="*/ 0 w 441"/>
                <a:gd name="T47" fmla="*/ 0 h 441"/>
                <a:gd name="T48" fmla="*/ 0 w 441"/>
                <a:gd name="T49" fmla="*/ 0 h 441"/>
                <a:gd name="T50" fmla="*/ 0 w 441"/>
                <a:gd name="T51" fmla="*/ 0 h 441"/>
                <a:gd name="T52" fmla="*/ 0 w 441"/>
                <a:gd name="T53" fmla="*/ 0 h 441"/>
                <a:gd name="T54" fmla="*/ 0 w 441"/>
                <a:gd name="T55" fmla="*/ 0 h 441"/>
                <a:gd name="T56" fmla="*/ 0 w 441"/>
                <a:gd name="T57" fmla="*/ 0 h 441"/>
                <a:gd name="T58" fmla="*/ 0 w 441"/>
                <a:gd name="T59" fmla="*/ 0 h 441"/>
                <a:gd name="T60" fmla="*/ 0 w 441"/>
                <a:gd name="T61" fmla="*/ 0 h 441"/>
                <a:gd name="T62" fmla="*/ 0 w 441"/>
                <a:gd name="T63" fmla="*/ 0 h 441"/>
                <a:gd name="T64" fmla="*/ 0 w 441"/>
                <a:gd name="T65" fmla="*/ 0 h 441"/>
                <a:gd name="T66" fmla="*/ 0 w 441"/>
                <a:gd name="T67" fmla="*/ 0 h 44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1" h="441">
                  <a:moveTo>
                    <a:pt x="0" y="22"/>
                  </a:moveTo>
                  <a:lnTo>
                    <a:pt x="0" y="22"/>
                  </a:lnTo>
                  <a:lnTo>
                    <a:pt x="21" y="22"/>
                  </a:lnTo>
                  <a:lnTo>
                    <a:pt x="42" y="25"/>
                  </a:lnTo>
                  <a:lnTo>
                    <a:pt x="63" y="27"/>
                  </a:lnTo>
                  <a:lnTo>
                    <a:pt x="84" y="31"/>
                  </a:lnTo>
                  <a:lnTo>
                    <a:pt x="104" y="36"/>
                  </a:lnTo>
                  <a:lnTo>
                    <a:pt x="124" y="41"/>
                  </a:lnTo>
                  <a:lnTo>
                    <a:pt x="143" y="48"/>
                  </a:lnTo>
                  <a:lnTo>
                    <a:pt x="162" y="55"/>
                  </a:lnTo>
                  <a:lnTo>
                    <a:pt x="181" y="64"/>
                  </a:lnTo>
                  <a:lnTo>
                    <a:pt x="199" y="73"/>
                  </a:lnTo>
                  <a:lnTo>
                    <a:pt x="217" y="83"/>
                  </a:lnTo>
                  <a:lnTo>
                    <a:pt x="234" y="94"/>
                  </a:lnTo>
                  <a:lnTo>
                    <a:pt x="249" y="105"/>
                  </a:lnTo>
                  <a:lnTo>
                    <a:pt x="265" y="118"/>
                  </a:lnTo>
                  <a:lnTo>
                    <a:pt x="281" y="131"/>
                  </a:lnTo>
                  <a:lnTo>
                    <a:pt x="295" y="145"/>
                  </a:lnTo>
                  <a:lnTo>
                    <a:pt x="309" y="159"/>
                  </a:lnTo>
                  <a:lnTo>
                    <a:pt x="322" y="175"/>
                  </a:lnTo>
                  <a:lnTo>
                    <a:pt x="335" y="190"/>
                  </a:lnTo>
                  <a:lnTo>
                    <a:pt x="347" y="207"/>
                  </a:lnTo>
                  <a:lnTo>
                    <a:pt x="357" y="224"/>
                  </a:lnTo>
                  <a:lnTo>
                    <a:pt x="367" y="242"/>
                  </a:lnTo>
                  <a:lnTo>
                    <a:pt x="377" y="260"/>
                  </a:lnTo>
                  <a:lnTo>
                    <a:pt x="385" y="278"/>
                  </a:lnTo>
                  <a:lnTo>
                    <a:pt x="393" y="297"/>
                  </a:lnTo>
                  <a:lnTo>
                    <a:pt x="400" y="317"/>
                  </a:lnTo>
                  <a:lnTo>
                    <a:pt x="405" y="337"/>
                  </a:lnTo>
                  <a:lnTo>
                    <a:pt x="410" y="357"/>
                  </a:lnTo>
                  <a:lnTo>
                    <a:pt x="413" y="378"/>
                  </a:lnTo>
                  <a:lnTo>
                    <a:pt x="416" y="399"/>
                  </a:lnTo>
                  <a:lnTo>
                    <a:pt x="417" y="420"/>
                  </a:lnTo>
                  <a:lnTo>
                    <a:pt x="419" y="441"/>
                  </a:lnTo>
                  <a:lnTo>
                    <a:pt x="441" y="441"/>
                  </a:lnTo>
                  <a:lnTo>
                    <a:pt x="440" y="419"/>
                  </a:lnTo>
                  <a:lnTo>
                    <a:pt x="439" y="397"/>
                  </a:lnTo>
                  <a:lnTo>
                    <a:pt x="435" y="374"/>
                  </a:lnTo>
                  <a:lnTo>
                    <a:pt x="432" y="353"/>
                  </a:lnTo>
                  <a:lnTo>
                    <a:pt x="428" y="330"/>
                  </a:lnTo>
                  <a:lnTo>
                    <a:pt x="421" y="310"/>
                  </a:lnTo>
                  <a:lnTo>
                    <a:pt x="414" y="289"/>
                  </a:lnTo>
                  <a:lnTo>
                    <a:pt x="406" y="269"/>
                  </a:lnTo>
                  <a:lnTo>
                    <a:pt x="397" y="250"/>
                  </a:lnTo>
                  <a:lnTo>
                    <a:pt x="387" y="231"/>
                  </a:lnTo>
                  <a:lnTo>
                    <a:pt x="377" y="212"/>
                  </a:lnTo>
                  <a:lnTo>
                    <a:pt x="366" y="194"/>
                  </a:lnTo>
                  <a:lnTo>
                    <a:pt x="354" y="177"/>
                  </a:lnTo>
                  <a:lnTo>
                    <a:pt x="340" y="160"/>
                  </a:lnTo>
                  <a:lnTo>
                    <a:pt x="326" y="145"/>
                  </a:lnTo>
                  <a:lnTo>
                    <a:pt x="311" y="129"/>
                  </a:lnTo>
                  <a:lnTo>
                    <a:pt x="296" y="114"/>
                  </a:lnTo>
                  <a:lnTo>
                    <a:pt x="280" y="101"/>
                  </a:lnTo>
                  <a:lnTo>
                    <a:pt x="264" y="87"/>
                  </a:lnTo>
                  <a:lnTo>
                    <a:pt x="246" y="75"/>
                  </a:lnTo>
                  <a:lnTo>
                    <a:pt x="228" y="64"/>
                  </a:lnTo>
                  <a:lnTo>
                    <a:pt x="210" y="53"/>
                  </a:lnTo>
                  <a:lnTo>
                    <a:pt x="191" y="43"/>
                  </a:lnTo>
                  <a:lnTo>
                    <a:pt x="171" y="35"/>
                  </a:lnTo>
                  <a:lnTo>
                    <a:pt x="151" y="26"/>
                  </a:lnTo>
                  <a:lnTo>
                    <a:pt x="131" y="19"/>
                  </a:lnTo>
                  <a:lnTo>
                    <a:pt x="109" y="13"/>
                  </a:lnTo>
                  <a:lnTo>
                    <a:pt x="88" y="9"/>
                  </a:lnTo>
                  <a:lnTo>
                    <a:pt x="67" y="4"/>
                  </a:lnTo>
                  <a:lnTo>
                    <a:pt x="44" y="2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79" name="Freeform 6"/>
            <p:cNvSpPr>
              <a:spLocks/>
            </p:cNvSpPr>
            <p:nvPr/>
          </p:nvSpPr>
          <p:spPr bwMode="auto">
            <a:xfrm>
              <a:off x="5220" y="1260"/>
              <a:ext cx="111" cy="110"/>
            </a:xfrm>
            <a:custGeom>
              <a:avLst/>
              <a:gdLst>
                <a:gd name="T0" fmla="*/ 0 w 443"/>
                <a:gd name="T1" fmla="*/ 0 h 441"/>
                <a:gd name="T2" fmla="*/ 0 w 443"/>
                <a:gd name="T3" fmla="*/ 0 h 441"/>
                <a:gd name="T4" fmla="*/ 0 w 443"/>
                <a:gd name="T5" fmla="*/ 0 h 441"/>
                <a:gd name="T6" fmla="*/ 0 w 443"/>
                <a:gd name="T7" fmla="*/ 0 h 441"/>
                <a:gd name="T8" fmla="*/ 0 w 443"/>
                <a:gd name="T9" fmla="*/ 0 h 441"/>
                <a:gd name="T10" fmla="*/ 0 w 443"/>
                <a:gd name="T11" fmla="*/ 0 h 441"/>
                <a:gd name="T12" fmla="*/ 0 w 443"/>
                <a:gd name="T13" fmla="*/ 0 h 441"/>
                <a:gd name="T14" fmla="*/ 0 w 443"/>
                <a:gd name="T15" fmla="*/ 0 h 441"/>
                <a:gd name="T16" fmla="*/ 0 w 443"/>
                <a:gd name="T17" fmla="*/ 0 h 441"/>
                <a:gd name="T18" fmla="*/ 0 w 443"/>
                <a:gd name="T19" fmla="*/ 0 h 441"/>
                <a:gd name="T20" fmla="*/ 0 w 443"/>
                <a:gd name="T21" fmla="*/ 0 h 441"/>
                <a:gd name="T22" fmla="*/ 0 w 443"/>
                <a:gd name="T23" fmla="*/ 0 h 441"/>
                <a:gd name="T24" fmla="*/ 0 w 443"/>
                <a:gd name="T25" fmla="*/ 0 h 441"/>
                <a:gd name="T26" fmla="*/ 0 w 443"/>
                <a:gd name="T27" fmla="*/ 0 h 441"/>
                <a:gd name="T28" fmla="*/ 1 w 443"/>
                <a:gd name="T29" fmla="*/ 0 h 441"/>
                <a:gd name="T30" fmla="*/ 1 w 443"/>
                <a:gd name="T31" fmla="*/ 0 h 441"/>
                <a:gd name="T32" fmla="*/ 1 w 443"/>
                <a:gd name="T33" fmla="*/ 0 h 441"/>
                <a:gd name="T34" fmla="*/ 1 w 443"/>
                <a:gd name="T35" fmla="*/ 0 h 441"/>
                <a:gd name="T36" fmla="*/ 1 w 443"/>
                <a:gd name="T37" fmla="*/ 0 h 441"/>
                <a:gd name="T38" fmla="*/ 0 w 443"/>
                <a:gd name="T39" fmla="*/ 0 h 441"/>
                <a:gd name="T40" fmla="*/ 0 w 443"/>
                <a:gd name="T41" fmla="*/ 0 h 441"/>
                <a:gd name="T42" fmla="*/ 0 w 443"/>
                <a:gd name="T43" fmla="*/ 0 h 441"/>
                <a:gd name="T44" fmla="*/ 0 w 443"/>
                <a:gd name="T45" fmla="*/ 0 h 441"/>
                <a:gd name="T46" fmla="*/ 0 w 443"/>
                <a:gd name="T47" fmla="*/ 0 h 441"/>
                <a:gd name="T48" fmla="*/ 0 w 443"/>
                <a:gd name="T49" fmla="*/ 0 h 441"/>
                <a:gd name="T50" fmla="*/ 0 w 443"/>
                <a:gd name="T51" fmla="*/ 0 h 441"/>
                <a:gd name="T52" fmla="*/ 0 w 443"/>
                <a:gd name="T53" fmla="*/ 0 h 441"/>
                <a:gd name="T54" fmla="*/ 0 w 443"/>
                <a:gd name="T55" fmla="*/ 0 h 441"/>
                <a:gd name="T56" fmla="*/ 0 w 443"/>
                <a:gd name="T57" fmla="*/ 0 h 441"/>
                <a:gd name="T58" fmla="*/ 0 w 443"/>
                <a:gd name="T59" fmla="*/ 0 h 441"/>
                <a:gd name="T60" fmla="*/ 0 w 443"/>
                <a:gd name="T61" fmla="*/ 0 h 441"/>
                <a:gd name="T62" fmla="*/ 0 w 443"/>
                <a:gd name="T63" fmla="*/ 0 h 441"/>
                <a:gd name="T64" fmla="*/ 0 w 443"/>
                <a:gd name="T65" fmla="*/ 0 h 441"/>
                <a:gd name="T66" fmla="*/ 0 w 443"/>
                <a:gd name="T67" fmla="*/ 0 h 44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3" h="441">
                  <a:moveTo>
                    <a:pt x="23" y="441"/>
                  </a:moveTo>
                  <a:lnTo>
                    <a:pt x="23" y="441"/>
                  </a:lnTo>
                  <a:lnTo>
                    <a:pt x="24" y="420"/>
                  </a:lnTo>
                  <a:lnTo>
                    <a:pt x="25" y="399"/>
                  </a:lnTo>
                  <a:lnTo>
                    <a:pt x="28" y="378"/>
                  </a:lnTo>
                  <a:lnTo>
                    <a:pt x="31" y="357"/>
                  </a:lnTo>
                  <a:lnTo>
                    <a:pt x="36" y="337"/>
                  </a:lnTo>
                  <a:lnTo>
                    <a:pt x="42" y="317"/>
                  </a:lnTo>
                  <a:lnTo>
                    <a:pt x="48" y="297"/>
                  </a:lnTo>
                  <a:lnTo>
                    <a:pt x="56" y="278"/>
                  </a:lnTo>
                  <a:lnTo>
                    <a:pt x="64" y="260"/>
                  </a:lnTo>
                  <a:lnTo>
                    <a:pt x="74" y="242"/>
                  </a:lnTo>
                  <a:lnTo>
                    <a:pt x="84" y="224"/>
                  </a:lnTo>
                  <a:lnTo>
                    <a:pt x="94" y="207"/>
                  </a:lnTo>
                  <a:lnTo>
                    <a:pt x="107" y="190"/>
                  </a:lnTo>
                  <a:lnTo>
                    <a:pt x="119" y="175"/>
                  </a:lnTo>
                  <a:lnTo>
                    <a:pt x="132" y="159"/>
                  </a:lnTo>
                  <a:lnTo>
                    <a:pt x="146" y="145"/>
                  </a:lnTo>
                  <a:lnTo>
                    <a:pt x="160" y="131"/>
                  </a:lnTo>
                  <a:lnTo>
                    <a:pt x="176" y="118"/>
                  </a:lnTo>
                  <a:lnTo>
                    <a:pt x="192" y="105"/>
                  </a:lnTo>
                  <a:lnTo>
                    <a:pt x="207" y="94"/>
                  </a:lnTo>
                  <a:lnTo>
                    <a:pt x="225" y="83"/>
                  </a:lnTo>
                  <a:lnTo>
                    <a:pt x="242" y="73"/>
                  </a:lnTo>
                  <a:lnTo>
                    <a:pt x="260" y="64"/>
                  </a:lnTo>
                  <a:lnTo>
                    <a:pt x="279" y="55"/>
                  </a:lnTo>
                  <a:lnTo>
                    <a:pt x="298" y="48"/>
                  </a:lnTo>
                  <a:lnTo>
                    <a:pt x="317" y="41"/>
                  </a:lnTo>
                  <a:lnTo>
                    <a:pt x="337" y="36"/>
                  </a:lnTo>
                  <a:lnTo>
                    <a:pt x="357" y="31"/>
                  </a:lnTo>
                  <a:lnTo>
                    <a:pt x="379" y="27"/>
                  </a:lnTo>
                  <a:lnTo>
                    <a:pt x="399" y="25"/>
                  </a:lnTo>
                  <a:lnTo>
                    <a:pt x="420" y="22"/>
                  </a:lnTo>
                  <a:lnTo>
                    <a:pt x="443" y="22"/>
                  </a:lnTo>
                  <a:lnTo>
                    <a:pt x="443" y="0"/>
                  </a:lnTo>
                  <a:lnTo>
                    <a:pt x="419" y="0"/>
                  </a:lnTo>
                  <a:lnTo>
                    <a:pt x="397" y="2"/>
                  </a:lnTo>
                  <a:lnTo>
                    <a:pt x="374" y="4"/>
                  </a:lnTo>
                  <a:lnTo>
                    <a:pt x="353" y="9"/>
                  </a:lnTo>
                  <a:lnTo>
                    <a:pt x="332" y="13"/>
                  </a:lnTo>
                  <a:lnTo>
                    <a:pt x="310" y="19"/>
                  </a:lnTo>
                  <a:lnTo>
                    <a:pt x="290" y="26"/>
                  </a:lnTo>
                  <a:lnTo>
                    <a:pt x="270" y="35"/>
                  </a:lnTo>
                  <a:lnTo>
                    <a:pt x="250" y="43"/>
                  </a:lnTo>
                  <a:lnTo>
                    <a:pt x="231" y="53"/>
                  </a:lnTo>
                  <a:lnTo>
                    <a:pt x="213" y="64"/>
                  </a:lnTo>
                  <a:lnTo>
                    <a:pt x="195" y="75"/>
                  </a:lnTo>
                  <a:lnTo>
                    <a:pt x="177" y="87"/>
                  </a:lnTo>
                  <a:lnTo>
                    <a:pt x="161" y="101"/>
                  </a:lnTo>
                  <a:lnTo>
                    <a:pt x="145" y="114"/>
                  </a:lnTo>
                  <a:lnTo>
                    <a:pt x="130" y="129"/>
                  </a:lnTo>
                  <a:lnTo>
                    <a:pt x="116" y="145"/>
                  </a:lnTo>
                  <a:lnTo>
                    <a:pt x="101" y="160"/>
                  </a:lnTo>
                  <a:lnTo>
                    <a:pt x="88" y="177"/>
                  </a:lnTo>
                  <a:lnTo>
                    <a:pt x="75" y="194"/>
                  </a:lnTo>
                  <a:lnTo>
                    <a:pt x="64" y="212"/>
                  </a:lnTo>
                  <a:lnTo>
                    <a:pt x="54" y="231"/>
                  </a:lnTo>
                  <a:lnTo>
                    <a:pt x="44" y="250"/>
                  </a:lnTo>
                  <a:lnTo>
                    <a:pt x="35" y="269"/>
                  </a:lnTo>
                  <a:lnTo>
                    <a:pt x="27" y="289"/>
                  </a:lnTo>
                  <a:lnTo>
                    <a:pt x="20" y="310"/>
                  </a:lnTo>
                  <a:lnTo>
                    <a:pt x="14" y="330"/>
                  </a:lnTo>
                  <a:lnTo>
                    <a:pt x="9" y="353"/>
                  </a:lnTo>
                  <a:lnTo>
                    <a:pt x="6" y="374"/>
                  </a:lnTo>
                  <a:lnTo>
                    <a:pt x="2" y="397"/>
                  </a:lnTo>
                  <a:lnTo>
                    <a:pt x="1" y="419"/>
                  </a:lnTo>
                  <a:lnTo>
                    <a:pt x="0" y="441"/>
                  </a:lnTo>
                  <a:lnTo>
                    <a:pt x="23" y="44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80" name="Freeform 7"/>
            <p:cNvSpPr>
              <a:spLocks/>
            </p:cNvSpPr>
            <p:nvPr/>
          </p:nvSpPr>
          <p:spPr bwMode="auto">
            <a:xfrm>
              <a:off x="5220" y="1370"/>
              <a:ext cx="111" cy="111"/>
            </a:xfrm>
            <a:custGeom>
              <a:avLst/>
              <a:gdLst>
                <a:gd name="T0" fmla="*/ 1 w 443"/>
                <a:gd name="T1" fmla="*/ 1 h 443"/>
                <a:gd name="T2" fmla="*/ 1 w 443"/>
                <a:gd name="T3" fmla="*/ 1 h 443"/>
                <a:gd name="T4" fmla="*/ 1 w 443"/>
                <a:gd name="T5" fmla="*/ 1 h 443"/>
                <a:gd name="T6" fmla="*/ 0 w 443"/>
                <a:gd name="T7" fmla="*/ 1 h 443"/>
                <a:gd name="T8" fmla="*/ 0 w 443"/>
                <a:gd name="T9" fmla="*/ 1 h 443"/>
                <a:gd name="T10" fmla="*/ 0 w 443"/>
                <a:gd name="T11" fmla="*/ 1 h 443"/>
                <a:gd name="T12" fmla="*/ 0 w 443"/>
                <a:gd name="T13" fmla="*/ 1 h 443"/>
                <a:gd name="T14" fmla="*/ 0 w 443"/>
                <a:gd name="T15" fmla="*/ 0 h 443"/>
                <a:gd name="T16" fmla="*/ 0 w 443"/>
                <a:gd name="T17" fmla="*/ 0 h 443"/>
                <a:gd name="T18" fmla="*/ 0 w 443"/>
                <a:gd name="T19" fmla="*/ 0 h 443"/>
                <a:gd name="T20" fmla="*/ 0 w 443"/>
                <a:gd name="T21" fmla="*/ 0 h 443"/>
                <a:gd name="T22" fmla="*/ 0 w 443"/>
                <a:gd name="T23" fmla="*/ 0 h 443"/>
                <a:gd name="T24" fmla="*/ 0 w 443"/>
                <a:gd name="T25" fmla="*/ 0 h 443"/>
                <a:gd name="T26" fmla="*/ 0 w 443"/>
                <a:gd name="T27" fmla="*/ 0 h 443"/>
                <a:gd name="T28" fmla="*/ 0 w 443"/>
                <a:gd name="T29" fmla="*/ 0 h 443"/>
                <a:gd name="T30" fmla="*/ 0 w 443"/>
                <a:gd name="T31" fmla="*/ 0 h 443"/>
                <a:gd name="T32" fmla="*/ 0 w 443"/>
                <a:gd name="T33" fmla="*/ 0 h 443"/>
                <a:gd name="T34" fmla="*/ 0 w 443"/>
                <a:gd name="T35" fmla="*/ 0 h 443"/>
                <a:gd name="T36" fmla="*/ 0 w 443"/>
                <a:gd name="T37" fmla="*/ 0 h 443"/>
                <a:gd name="T38" fmla="*/ 0 w 443"/>
                <a:gd name="T39" fmla="*/ 0 h 443"/>
                <a:gd name="T40" fmla="*/ 0 w 443"/>
                <a:gd name="T41" fmla="*/ 0 h 443"/>
                <a:gd name="T42" fmla="*/ 0 w 443"/>
                <a:gd name="T43" fmla="*/ 0 h 443"/>
                <a:gd name="T44" fmla="*/ 0 w 443"/>
                <a:gd name="T45" fmla="*/ 0 h 443"/>
                <a:gd name="T46" fmla="*/ 0 w 443"/>
                <a:gd name="T47" fmla="*/ 0 h 443"/>
                <a:gd name="T48" fmla="*/ 0 w 443"/>
                <a:gd name="T49" fmla="*/ 0 h 443"/>
                <a:gd name="T50" fmla="*/ 0 w 443"/>
                <a:gd name="T51" fmla="*/ 0 h 443"/>
                <a:gd name="T52" fmla="*/ 0 w 443"/>
                <a:gd name="T53" fmla="*/ 1 h 443"/>
                <a:gd name="T54" fmla="*/ 0 w 443"/>
                <a:gd name="T55" fmla="*/ 1 h 443"/>
                <a:gd name="T56" fmla="*/ 0 w 443"/>
                <a:gd name="T57" fmla="*/ 1 h 443"/>
                <a:gd name="T58" fmla="*/ 0 w 443"/>
                <a:gd name="T59" fmla="*/ 1 h 443"/>
                <a:gd name="T60" fmla="*/ 0 w 443"/>
                <a:gd name="T61" fmla="*/ 1 h 443"/>
                <a:gd name="T62" fmla="*/ 1 w 443"/>
                <a:gd name="T63" fmla="*/ 1 h 443"/>
                <a:gd name="T64" fmla="*/ 1 w 443"/>
                <a:gd name="T65" fmla="*/ 1 h 443"/>
                <a:gd name="T66" fmla="*/ 1 w 443"/>
                <a:gd name="T67" fmla="*/ 1 h 44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443" h="443">
                  <a:moveTo>
                    <a:pt x="443" y="419"/>
                  </a:moveTo>
                  <a:lnTo>
                    <a:pt x="443" y="419"/>
                  </a:lnTo>
                  <a:lnTo>
                    <a:pt x="420" y="419"/>
                  </a:lnTo>
                  <a:lnTo>
                    <a:pt x="399" y="417"/>
                  </a:lnTo>
                  <a:lnTo>
                    <a:pt x="379" y="415"/>
                  </a:lnTo>
                  <a:lnTo>
                    <a:pt x="357" y="411"/>
                  </a:lnTo>
                  <a:lnTo>
                    <a:pt x="337" y="406"/>
                  </a:lnTo>
                  <a:lnTo>
                    <a:pt x="317" y="400"/>
                  </a:lnTo>
                  <a:lnTo>
                    <a:pt x="298" y="394"/>
                  </a:lnTo>
                  <a:lnTo>
                    <a:pt x="279" y="387"/>
                  </a:lnTo>
                  <a:lnTo>
                    <a:pt x="260" y="378"/>
                  </a:lnTo>
                  <a:lnTo>
                    <a:pt x="242" y="369"/>
                  </a:lnTo>
                  <a:lnTo>
                    <a:pt x="225" y="359"/>
                  </a:lnTo>
                  <a:lnTo>
                    <a:pt x="207" y="348"/>
                  </a:lnTo>
                  <a:lnTo>
                    <a:pt x="192" y="336"/>
                  </a:lnTo>
                  <a:lnTo>
                    <a:pt x="176" y="324"/>
                  </a:lnTo>
                  <a:lnTo>
                    <a:pt x="160" y="311"/>
                  </a:lnTo>
                  <a:lnTo>
                    <a:pt x="146" y="297"/>
                  </a:lnTo>
                  <a:lnTo>
                    <a:pt x="132" y="283"/>
                  </a:lnTo>
                  <a:lnTo>
                    <a:pt x="119" y="267"/>
                  </a:lnTo>
                  <a:lnTo>
                    <a:pt x="107" y="251"/>
                  </a:lnTo>
                  <a:lnTo>
                    <a:pt x="94" y="234"/>
                  </a:lnTo>
                  <a:lnTo>
                    <a:pt x="84" y="218"/>
                  </a:lnTo>
                  <a:lnTo>
                    <a:pt x="74" y="200"/>
                  </a:lnTo>
                  <a:lnTo>
                    <a:pt x="64" y="182"/>
                  </a:lnTo>
                  <a:lnTo>
                    <a:pt x="56" y="164"/>
                  </a:lnTo>
                  <a:lnTo>
                    <a:pt x="48" y="145"/>
                  </a:lnTo>
                  <a:lnTo>
                    <a:pt x="42" y="125"/>
                  </a:lnTo>
                  <a:lnTo>
                    <a:pt x="36" y="106"/>
                  </a:lnTo>
                  <a:lnTo>
                    <a:pt x="31" y="84"/>
                  </a:lnTo>
                  <a:lnTo>
                    <a:pt x="28" y="64"/>
                  </a:lnTo>
                  <a:lnTo>
                    <a:pt x="25" y="43"/>
                  </a:lnTo>
                  <a:lnTo>
                    <a:pt x="24" y="22"/>
                  </a:lnTo>
                  <a:lnTo>
                    <a:pt x="23" y="0"/>
                  </a:lnTo>
                  <a:lnTo>
                    <a:pt x="0" y="0"/>
                  </a:lnTo>
                  <a:lnTo>
                    <a:pt x="1" y="23"/>
                  </a:lnTo>
                  <a:lnTo>
                    <a:pt x="2" y="45"/>
                  </a:lnTo>
                  <a:lnTo>
                    <a:pt x="6" y="68"/>
                  </a:lnTo>
                  <a:lnTo>
                    <a:pt x="9" y="89"/>
                  </a:lnTo>
                  <a:lnTo>
                    <a:pt x="14" y="111"/>
                  </a:lnTo>
                  <a:lnTo>
                    <a:pt x="20" y="131"/>
                  </a:lnTo>
                  <a:lnTo>
                    <a:pt x="27" y="153"/>
                  </a:lnTo>
                  <a:lnTo>
                    <a:pt x="35" y="173"/>
                  </a:lnTo>
                  <a:lnTo>
                    <a:pt x="44" y="192"/>
                  </a:lnTo>
                  <a:lnTo>
                    <a:pt x="54" y="211"/>
                  </a:lnTo>
                  <a:lnTo>
                    <a:pt x="64" y="230"/>
                  </a:lnTo>
                  <a:lnTo>
                    <a:pt x="75" y="248"/>
                  </a:lnTo>
                  <a:lnTo>
                    <a:pt x="88" y="265"/>
                  </a:lnTo>
                  <a:lnTo>
                    <a:pt x="101" y="282"/>
                  </a:lnTo>
                  <a:lnTo>
                    <a:pt x="116" y="297"/>
                  </a:lnTo>
                  <a:lnTo>
                    <a:pt x="130" y="313"/>
                  </a:lnTo>
                  <a:lnTo>
                    <a:pt x="145" y="327"/>
                  </a:lnTo>
                  <a:lnTo>
                    <a:pt x="161" y="341"/>
                  </a:lnTo>
                  <a:lnTo>
                    <a:pt x="177" y="354"/>
                  </a:lnTo>
                  <a:lnTo>
                    <a:pt x="195" y="367"/>
                  </a:lnTo>
                  <a:lnTo>
                    <a:pt x="213" y="378"/>
                  </a:lnTo>
                  <a:lnTo>
                    <a:pt x="231" y="389"/>
                  </a:lnTo>
                  <a:lnTo>
                    <a:pt x="250" y="399"/>
                  </a:lnTo>
                  <a:lnTo>
                    <a:pt x="270" y="407"/>
                  </a:lnTo>
                  <a:lnTo>
                    <a:pt x="290" y="416"/>
                  </a:lnTo>
                  <a:lnTo>
                    <a:pt x="310" y="423"/>
                  </a:lnTo>
                  <a:lnTo>
                    <a:pt x="332" y="428"/>
                  </a:lnTo>
                  <a:lnTo>
                    <a:pt x="353" y="433"/>
                  </a:lnTo>
                  <a:lnTo>
                    <a:pt x="374" y="437"/>
                  </a:lnTo>
                  <a:lnTo>
                    <a:pt x="397" y="439"/>
                  </a:lnTo>
                  <a:lnTo>
                    <a:pt x="419" y="442"/>
                  </a:lnTo>
                  <a:lnTo>
                    <a:pt x="443" y="443"/>
                  </a:lnTo>
                  <a:lnTo>
                    <a:pt x="443" y="4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81" name="Freeform 8"/>
            <p:cNvSpPr>
              <a:spLocks/>
            </p:cNvSpPr>
            <p:nvPr/>
          </p:nvSpPr>
          <p:spPr bwMode="auto">
            <a:xfrm>
              <a:off x="5331" y="1370"/>
              <a:ext cx="110" cy="111"/>
            </a:xfrm>
            <a:custGeom>
              <a:avLst/>
              <a:gdLst>
                <a:gd name="T0" fmla="*/ 0 w 441"/>
                <a:gd name="T1" fmla="*/ 0 h 443"/>
                <a:gd name="T2" fmla="*/ 0 w 441"/>
                <a:gd name="T3" fmla="*/ 0 h 443"/>
                <a:gd name="T4" fmla="*/ 0 w 441"/>
                <a:gd name="T5" fmla="*/ 0 h 443"/>
                <a:gd name="T6" fmla="*/ 0 w 441"/>
                <a:gd name="T7" fmla="*/ 0 h 443"/>
                <a:gd name="T8" fmla="*/ 0 w 441"/>
                <a:gd name="T9" fmla="*/ 0 h 443"/>
                <a:gd name="T10" fmla="*/ 0 w 441"/>
                <a:gd name="T11" fmla="*/ 0 h 443"/>
                <a:gd name="T12" fmla="*/ 0 w 441"/>
                <a:gd name="T13" fmla="*/ 0 h 443"/>
                <a:gd name="T14" fmla="*/ 0 w 441"/>
                <a:gd name="T15" fmla="*/ 0 h 443"/>
                <a:gd name="T16" fmla="*/ 0 w 441"/>
                <a:gd name="T17" fmla="*/ 0 h 443"/>
                <a:gd name="T18" fmla="*/ 0 w 441"/>
                <a:gd name="T19" fmla="*/ 0 h 443"/>
                <a:gd name="T20" fmla="*/ 0 w 441"/>
                <a:gd name="T21" fmla="*/ 1 h 443"/>
                <a:gd name="T22" fmla="*/ 0 w 441"/>
                <a:gd name="T23" fmla="*/ 1 h 443"/>
                <a:gd name="T24" fmla="*/ 0 w 441"/>
                <a:gd name="T25" fmla="*/ 1 h 443"/>
                <a:gd name="T26" fmla="*/ 0 w 441"/>
                <a:gd name="T27" fmla="*/ 1 h 443"/>
                <a:gd name="T28" fmla="*/ 0 w 441"/>
                <a:gd name="T29" fmla="*/ 1 h 443"/>
                <a:gd name="T30" fmla="*/ 0 w 441"/>
                <a:gd name="T31" fmla="*/ 1 h 443"/>
                <a:gd name="T32" fmla="*/ 0 w 441"/>
                <a:gd name="T33" fmla="*/ 1 h 443"/>
                <a:gd name="T34" fmla="*/ 0 w 441"/>
                <a:gd name="T35" fmla="*/ 1 h 443"/>
                <a:gd name="T36" fmla="*/ 0 w 441"/>
                <a:gd name="T37" fmla="*/ 1 h 443"/>
                <a:gd name="T38" fmla="*/ 0 w 441"/>
                <a:gd name="T39" fmla="*/ 1 h 443"/>
                <a:gd name="T40" fmla="*/ 0 w 441"/>
                <a:gd name="T41" fmla="*/ 1 h 443"/>
                <a:gd name="T42" fmla="*/ 0 w 441"/>
                <a:gd name="T43" fmla="*/ 1 h 443"/>
                <a:gd name="T44" fmla="*/ 0 w 441"/>
                <a:gd name="T45" fmla="*/ 1 h 443"/>
                <a:gd name="T46" fmla="*/ 0 w 441"/>
                <a:gd name="T47" fmla="*/ 1 h 443"/>
                <a:gd name="T48" fmla="*/ 0 w 441"/>
                <a:gd name="T49" fmla="*/ 0 h 443"/>
                <a:gd name="T50" fmla="*/ 0 w 441"/>
                <a:gd name="T51" fmla="*/ 0 h 443"/>
                <a:gd name="T52" fmla="*/ 0 w 441"/>
                <a:gd name="T53" fmla="*/ 0 h 443"/>
                <a:gd name="T54" fmla="*/ 0 w 441"/>
                <a:gd name="T55" fmla="*/ 0 h 443"/>
                <a:gd name="T56" fmla="*/ 0 w 441"/>
                <a:gd name="T57" fmla="*/ 0 h 443"/>
                <a:gd name="T58" fmla="*/ 0 w 441"/>
                <a:gd name="T59" fmla="*/ 0 h 443"/>
                <a:gd name="T60" fmla="*/ 0 w 441"/>
                <a:gd name="T61" fmla="*/ 0 h 443"/>
                <a:gd name="T62" fmla="*/ 0 w 441"/>
                <a:gd name="T63" fmla="*/ 0 h 443"/>
                <a:gd name="T64" fmla="*/ 0 w 441"/>
                <a:gd name="T65" fmla="*/ 0 h 443"/>
                <a:gd name="T66" fmla="*/ 0 w 441"/>
                <a:gd name="T67" fmla="*/ 0 h 443"/>
                <a:gd name="T68" fmla="*/ 0 w 441"/>
                <a:gd name="T69" fmla="*/ 0 h 44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441" h="443">
                  <a:moveTo>
                    <a:pt x="419" y="0"/>
                  </a:moveTo>
                  <a:lnTo>
                    <a:pt x="419" y="0"/>
                  </a:lnTo>
                  <a:lnTo>
                    <a:pt x="417" y="22"/>
                  </a:lnTo>
                  <a:lnTo>
                    <a:pt x="416" y="43"/>
                  </a:lnTo>
                  <a:lnTo>
                    <a:pt x="413" y="64"/>
                  </a:lnTo>
                  <a:lnTo>
                    <a:pt x="410" y="84"/>
                  </a:lnTo>
                  <a:lnTo>
                    <a:pt x="405" y="106"/>
                  </a:lnTo>
                  <a:lnTo>
                    <a:pt x="400" y="125"/>
                  </a:lnTo>
                  <a:lnTo>
                    <a:pt x="393" y="145"/>
                  </a:lnTo>
                  <a:lnTo>
                    <a:pt x="385" y="164"/>
                  </a:lnTo>
                  <a:lnTo>
                    <a:pt x="377" y="182"/>
                  </a:lnTo>
                  <a:lnTo>
                    <a:pt x="367" y="200"/>
                  </a:lnTo>
                  <a:lnTo>
                    <a:pt x="357" y="218"/>
                  </a:lnTo>
                  <a:lnTo>
                    <a:pt x="347" y="234"/>
                  </a:lnTo>
                  <a:lnTo>
                    <a:pt x="335" y="251"/>
                  </a:lnTo>
                  <a:lnTo>
                    <a:pt x="322" y="267"/>
                  </a:lnTo>
                  <a:lnTo>
                    <a:pt x="309" y="283"/>
                  </a:lnTo>
                  <a:lnTo>
                    <a:pt x="295" y="297"/>
                  </a:lnTo>
                  <a:lnTo>
                    <a:pt x="281" y="311"/>
                  </a:lnTo>
                  <a:lnTo>
                    <a:pt x="265" y="324"/>
                  </a:lnTo>
                  <a:lnTo>
                    <a:pt x="249" y="336"/>
                  </a:lnTo>
                  <a:lnTo>
                    <a:pt x="234" y="348"/>
                  </a:lnTo>
                  <a:lnTo>
                    <a:pt x="217" y="359"/>
                  </a:lnTo>
                  <a:lnTo>
                    <a:pt x="199" y="369"/>
                  </a:lnTo>
                  <a:lnTo>
                    <a:pt x="181" y="378"/>
                  </a:lnTo>
                  <a:lnTo>
                    <a:pt x="162" y="387"/>
                  </a:lnTo>
                  <a:lnTo>
                    <a:pt x="143" y="394"/>
                  </a:lnTo>
                  <a:lnTo>
                    <a:pt x="124" y="400"/>
                  </a:lnTo>
                  <a:lnTo>
                    <a:pt x="104" y="406"/>
                  </a:lnTo>
                  <a:lnTo>
                    <a:pt x="84" y="411"/>
                  </a:lnTo>
                  <a:lnTo>
                    <a:pt x="63" y="415"/>
                  </a:lnTo>
                  <a:lnTo>
                    <a:pt x="42" y="417"/>
                  </a:lnTo>
                  <a:lnTo>
                    <a:pt x="21" y="419"/>
                  </a:lnTo>
                  <a:lnTo>
                    <a:pt x="0" y="419"/>
                  </a:lnTo>
                  <a:lnTo>
                    <a:pt x="0" y="443"/>
                  </a:lnTo>
                  <a:lnTo>
                    <a:pt x="22" y="442"/>
                  </a:lnTo>
                  <a:lnTo>
                    <a:pt x="44" y="439"/>
                  </a:lnTo>
                  <a:lnTo>
                    <a:pt x="67" y="437"/>
                  </a:lnTo>
                  <a:lnTo>
                    <a:pt x="88" y="433"/>
                  </a:lnTo>
                  <a:lnTo>
                    <a:pt x="109" y="428"/>
                  </a:lnTo>
                  <a:lnTo>
                    <a:pt x="131" y="423"/>
                  </a:lnTo>
                  <a:lnTo>
                    <a:pt x="151" y="416"/>
                  </a:lnTo>
                  <a:lnTo>
                    <a:pt x="171" y="407"/>
                  </a:lnTo>
                  <a:lnTo>
                    <a:pt x="191" y="399"/>
                  </a:lnTo>
                  <a:lnTo>
                    <a:pt x="210" y="389"/>
                  </a:lnTo>
                  <a:lnTo>
                    <a:pt x="228" y="378"/>
                  </a:lnTo>
                  <a:lnTo>
                    <a:pt x="246" y="367"/>
                  </a:lnTo>
                  <a:lnTo>
                    <a:pt x="264" y="354"/>
                  </a:lnTo>
                  <a:lnTo>
                    <a:pt x="280" y="341"/>
                  </a:lnTo>
                  <a:lnTo>
                    <a:pt x="296" y="327"/>
                  </a:lnTo>
                  <a:lnTo>
                    <a:pt x="311" y="313"/>
                  </a:lnTo>
                  <a:lnTo>
                    <a:pt x="326" y="297"/>
                  </a:lnTo>
                  <a:lnTo>
                    <a:pt x="340" y="282"/>
                  </a:lnTo>
                  <a:lnTo>
                    <a:pt x="354" y="265"/>
                  </a:lnTo>
                  <a:lnTo>
                    <a:pt x="366" y="248"/>
                  </a:lnTo>
                  <a:lnTo>
                    <a:pt x="377" y="230"/>
                  </a:lnTo>
                  <a:lnTo>
                    <a:pt x="387" y="211"/>
                  </a:lnTo>
                  <a:lnTo>
                    <a:pt x="397" y="192"/>
                  </a:lnTo>
                  <a:lnTo>
                    <a:pt x="406" y="173"/>
                  </a:lnTo>
                  <a:lnTo>
                    <a:pt x="414" y="153"/>
                  </a:lnTo>
                  <a:lnTo>
                    <a:pt x="421" y="131"/>
                  </a:lnTo>
                  <a:lnTo>
                    <a:pt x="428" y="111"/>
                  </a:lnTo>
                  <a:lnTo>
                    <a:pt x="432" y="89"/>
                  </a:lnTo>
                  <a:lnTo>
                    <a:pt x="435" y="68"/>
                  </a:lnTo>
                  <a:lnTo>
                    <a:pt x="439" y="45"/>
                  </a:lnTo>
                  <a:lnTo>
                    <a:pt x="440" y="23"/>
                  </a:lnTo>
                  <a:lnTo>
                    <a:pt x="441" y="0"/>
                  </a:lnTo>
                  <a:lnTo>
                    <a:pt x="4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82" name="Rectangle 9"/>
            <p:cNvSpPr>
              <a:spLocks noChangeArrowheads="1"/>
            </p:cNvSpPr>
            <p:nvPr/>
          </p:nvSpPr>
          <p:spPr bwMode="auto">
            <a:xfrm>
              <a:off x="2078" y="803"/>
              <a:ext cx="11" cy="27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83" name="Rectangle 10"/>
            <p:cNvSpPr>
              <a:spLocks noChangeArrowheads="1"/>
            </p:cNvSpPr>
            <p:nvPr/>
          </p:nvSpPr>
          <p:spPr bwMode="auto">
            <a:xfrm>
              <a:off x="1092" y="797"/>
              <a:ext cx="997" cy="1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84" name="Freeform 11"/>
            <p:cNvSpPr>
              <a:spLocks/>
            </p:cNvSpPr>
            <p:nvPr/>
          </p:nvSpPr>
          <p:spPr bwMode="auto">
            <a:xfrm>
              <a:off x="5284" y="1333"/>
              <a:ext cx="79" cy="79"/>
            </a:xfrm>
            <a:custGeom>
              <a:avLst/>
              <a:gdLst>
                <a:gd name="T0" fmla="*/ 0 w 312"/>
                <a:gd name="T1" fmla="*/ 0 h 318"/>
                <a:gd name="T2" fmla="*/ 0 w 312"/>
                <a:gd name="T3" fmla="*/ 0 h 318"/>
                <a:gd name="T4" fmla="*/ 0 w 312"/>
                <a:gd name="T5" fmla="*/ 0 h 318"/>
                <a:gd name="T6" fmla="*/ 0 w 312"/>
                <a:gd name="T7" fmla="*/ 0 h 318"/>
                <a:gd name="T8" fmla="*/ 0 w 312"/>
                <a:gd name="T9" fmla="*/ 0 h 318"/>
                <a:gd name="T10" fmla="*/ 0 w 312"/>
                <a:gd name="T11" fmla="*/ 0 h 318"/>
                <a:gd name="T12" fmla="*/ 0 w 312"/>
                <a:gd name="T13" fmla="*/ 0 h 318"/>
                <a:gd name="T14" fmla="*/ 0 w 312"/>
                <a:gd name="T15" fmla="*/ 0 h 318"/>
                <a:gd name="T16" fmla="*/ 0 w 312"/>
                <a:gd name="T17" fmla="*/ 0 h 318"/>
                <a:gd name="T18" fmla="*/ 0 w 312"/>
                <a:gd name="T19" fmla="*/ 0 h 318"/>
                <a:gd name="T20" fmla="*/ 0 w 312"/>
                <a:gd name="T21" fmla="*/ 0 h 318"/>
                <a:gd name="T22" fmla="*/ 0 w 312"/>
                <a:gd name="T23" fmla="*/ 0 h 318"/>
                <a:gd name="T24" fmla="*/ 0 w 312"/>
                <a:gd name="T25" fmla="*/ 0 h 318"/>
                <a:gd name="T26" fmla="*/ 0 w 312"/>
                <a:gd name="T27" fmla="*/ 0 h 318"/>
                <a:gd name="T28" fmla="*/ 0 w 312"/>
                <a:gd name="T29" fmla="*/ 0 h 318"/>
                <a:gd name="T30" fmla="*/ 0 w 312"/>
                <a:gd name="T31" fmla="*/ 0 h 318"/>
                <a:gd name="T32" fmla="*/ 0 w 312"/>
                <a:gd name="T33" fmla="*/ 0 h 318"/>
                <a:gd name="T34" fmla="*/ 0 w 312"/>
                <a:gd name="T35" fmla="*/ 0 h 318"/>
                <a:gd name="T36" fmla="*/ 0 w 312"/>
                <a:gd name="T37" fmla="*/ 0 h 318"/>
                <a:gd name="T38" fmla="*/ 0 w 312"/>
                <a:gd name="T39" fmla="*/ 0 h 318"/>
                <a:gd name="T40" fmla="*/ 0 w 312"/>
                <a:gd name="T41" fmla="*/ 0 h 318"/>
                <a:gd name="T42" fmla="*/ 0 w 312"/>
                <a:gd name="T43" fmla="*/ 0 h 318"/>
                <a:gd name="T44" fmla="*/ 0 w 312"/>
                <a:gd name="T45" fmla="*/ 0 h 318"/>
                <a:gd name="T46" fmla="*/ 0 w 312"/>
                <a:gd name="T47" fmla="*/ 0 h 318"/>
                <a:gd name="T48" fmla="*/ 0 w 312"/>
                <a:gd name="T49" fmla="*/ 0 h 318"/>
                <a:gd name="T50" fmla="*/ 0 w 312"/>
                <a:gd name="T51" fmla="*/ 0 h 318"/>
                <a:gd name="T52" fmla="*/ 0 w 312"/>
                <a:gd name="T53" fmla="*/ 0 h 318"/>
                <a:gd name="T54" fmla="*/ 0 w 312"/>
                <a:gd name="T55" fmla="*/ 0 h 318"/>
                <a:gd name="T56" fmla="*/ 0 w 312"/>
                <a:gd name="T57" fmla="*/ 0 h 318"/>
                <a:gd name="T58" fmla="*/ 0 w 312"/>
                <a:gd name="T59" fmla="*/ 0 h 318"/>
                <a:gd name="T60" fmla="*/ 0 w 312"/>
                <a:gd name="T61" fmla="*/ 0 h 318"/>
                <a:gd name="T62" fmla="*/ 0 w 312"/>
                <a:gd name="T63" fmla="*/ 0 h 318"/>
                <a:gd name="T64" fmla="*/ 0 w 312"/>
                <a:gd name="T65" fmla="*/ 0 h 318"/>
                <a:gd name="T66" fmla="*/ 0 w 312"/>
                <a:gd name="T67" fmla="*/ 0 h 318"/>
                <a:gd name="T68" fmla="*/ 0 w 312"/>
                <a:gd name="T69" fmla="*/ 0 h 318"/>
                <a:gd name="T70" fmla="*/ 0 w 312"/>
                <a:gd name="T71" fmla="*/ 0 h 318"/>
                <a:gd name="T72" fmla="*/ 0 w 312"/>
                <a:gd name="T73" fmla="*/ 0 h 318"/>
                <a:gd name="T74" fmla="*/ 0 w 312"/>
                <a:gd name="T75" fmla="*/ 0 h 318"/>
                <a:gd name="T76" fmla="*/ 0 w 312"/>
                <a:gd name="T77" fmla="*/ 0 h 318"/>
                <a:gd name="T78" fmla="*/ 0 w 312"/>
                <a:gd name="T79" fmla="*/ 0 h 318"/>
                <a:gd name="T80" fmla="*/ 0 w 312"/>
                <a:gd name="T81" fmla="*/ 0 h 318"/>
                <a:gd name="T82" fmla="*/ 0 w 312"/>
                <a:gd name="T83" fmla="*/ 0 h 318"/>
                <a:gd name="T84" fmla="*/ 0 w 312"/>
                <a:gd name="T85" fmla="*/ 0 h 318"/>
                <a:gd name="T86" fmla="*/ 0 w 312"/>
                <a:gd name="T87" fmla="*/ 0 h 318"/>
                <a:gd name="T88" fmla="*/ 0 w 312"/>
                <a:gd name="T89" fmla="*/ 0 h 318"/>
                <a:gd name="T90" fmla="*/ 0 w 312"/>
                <a:gd name="T91" fmla="*/ 0 h 318"/>
                <a:gd name="T92" fmla="*/ 0 w 312"/>
                <a:gd name="T93" fmla="*/ 0 h 318"/>
                <a:gd name="T94" fmla="*/ 0 w 312"/>
                <a:gd name="T95" fmla="*/ 0 h 318"/>
                <a:gd name="T96" fmla="*/ 0 w 312"/>
                <a:gd name="T97" fmla="*/ 0 h 318"/>
                <a:gd name="T98" fmla="*/ 0 w 312"/>
                <a:gd name="T99" fmla="*/ 0 h 318"/>
                <a:gd name="T100" fmla="*/ 0 w 312"/>
                <a:gd name="T101" fmla="*/ 0 h 318"/>
                <a:gd name="T102" fmla="*/ 0 w 312"/>
                <a:gd name="T103" fmla="*/ 0 h 318"/>
                <a:gd name="T104" fmla="*/ 0 w 312"/>
                <a:gd name="T105" fmla="*/ 0 h 318"/>
                <a:gd name="T106" fmla="*/ 0 w 312"/>
                <a:gd name="T107" fmla="*/ 0 h 318"/>
                <a:gd name="T108" fmla="*/ 0 w 312"/>
                <a:gd name="T109" fmla="*/ 0 h 318"/>
                <a:gd name="T110" fmla="*/ 0 w 312"/>
                <a:gd name="T111" fmla="*/ 0 h 318"/>
                <a:gd name="T112" fmla="*/ 0 w 312"/>
                <a:gd name="T113" fmla="*/ 0 h 318"/>
                <a:gd name="T114" fmla="*/ 0 w 312"/>
                <a:gd name="T115" fmla="*/ 0 h 318"/>
                <a:gd name="T116" fmla="*/ 0 w 312"/>
                <a:gd name="T117" fmla="*/ 0 h 318"/>
                <a:gd name="T118" fmla="*/ 0 w 312"/>
                <a:gd name="T119" fmla="*/ 0 h 318"/>
                <a:gd name="T120" fmla="*/ 0 w 312"/>
                <a:gd name="T121" fmla="*/ 0 h 318"/>
                <a:gd name="T122" fmla="*/ 0 w 312"/>
                <a:gd name="T123" fmla="*/ 0 h 318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</a:gdLst>
              <a:ahLst/>
              <a:cxnLst>
                <a:cxn ang="T124">
                  <a:pos x="T0" y="T1"/>
                </a:cxn>
                <a:cxn ang="T125">
                  <a:pos x="T2" y="T3"/>
                </a:cxn>
                <a:cxn ang="T126">
                  <a:pos x="T4" y="T5"/>
                </a:cxn>
                <a:cxn ang="T127">
                  <a:pos x="T6" y="T7"/>
                </a:cxn>
                <a:cxn ang="T128">
                  <a:pos x="T8" y="T9"/>
                </a:cxn>
                <a:cxn ang="T129">
                  <a:pos x="T10" y="T11"/>
                </a:cxn>
                <a:cxn ang="T130">
                  <a:pos x="T12" y="T13"/>
                </a:cxn>
                <a:cxn ang="T131">
                  <a:pos x="T14" y="T15"/>
                </a:cxn>
                <a:cxn ang="T132">
                  <a:pos x="T16" y="T17"/>
                </a:cxn>
                <a:cxn ang="T133">
                  <a:pos x="T18" y="T19"/>
                </a:cxn>
                <a:cxn ang="T134">
                  <a:pos x="T20" y="T21"/>
                </a:cxn>
                <a:cxn ang="T135">
                  <a:pos x="T22" y="T23"/>
                </a:cxn>
                <a:cxn ang="T136">
                  <a:pos x="T24" y="T25"/>
                </a:cxn>
                <a:cxn ang="T137">
                  <a:pos x="T26" y="T27"/>
                </a:cxn>
                <a:cxn ang="T138">
                  <a:pos x="T28" y="T29"/>
                </a:cxn>
                <a:cxn ang="T139">
                  <a:pos x="T30" y="T31"/>
                </a:cxn>
                <a:cxn ang="T140">
                  <a:pos x="T32" y="T33"/>
                </a:cxn>
                <a:cxn ang="T141">
                  <a:pos x="T34" y="T35"/>
                </a:cxn>
                <a:cxn ang="T142">
                  <a:pos x="T36" y="T37"/>
                </a:cxn>
                <a:cxn ang="T143">
                  <a:pos x="T38" y="T39"/>
                </a:cxn>
                <a:cxn ang="T144">
                  <a:pos x="T40" y="T41"/>
                </a:cxn>
                <a:cxn ang="T145">
                  <a:pos x="T42" y="T43"/>
                </a:cxn>
                <a:cxn ang="T146">
                  <a:pos x="T44" y="T45"/>
                </a:cxn>
                <a:cxn ang="T147">
                  <a:pos x="T46" y="T47"/>
                </a:cxn>
                <a:cxn ang="T148">
                  <a:pos x="T48" y="T49"/>
                </a:cxn>
                <a:cxn ang="T149">
                  <a:pos x="T50" y="T51"/>
                </a:cxn>
                <a:cxn ang="T150">
                  <a:pos x="T52" y="T53"/>
                </a:cxn>
                <a:cxn ang="T151">
                  <a:pos x="T54" y="T55"/>
                </a:cxn>
                <a:cxn ang="T152">
                  <a:pos x="T56" y="T57"/>
                </a:cxn>
                <a:cxn ang="T153">
                  <a:pos x="T58" y="T59"/>
                </a:cxn>
                <a:cxn ang="T154">
                  <a:pos x="T60" y="T61"/>
                </a:cxn>
                <a:cxn ang="T155">
                  <a:pos x="T62" y="T63"/>
                </a:cxn>
                <a:cxn ang="T156">
                  <a:pos x="T64" y="T65"/>
                </a:cxn>
                <a:cxn ang="T157">
                  <a:pos x="T66" y="T67"/>
                </a:cxn>
                <a:cxn ang="T158">
                  <a:pos x="T68" y="T69"/>
                </a:cxn>
                <a:cxn ang="T159">
                  <a:pos x="T70" y="T71"/>
                </a:cxn>
                <a:cxn ang="T160">
                  <a:pos x="T72" y="T73"/>
                </a:cxn>
                <a:cxn ang="T161">
                  <a:pos x="T74" y="T75"/>
                </a:cxn>
                <a:cxn ang="T162">
                  <a:pos x="T76" y="T77"/>
                </a:cxn>
                <a:cxn ang="T163">
                  <a:pos x="T78" y="T79"/>
                </a:cxn>
                <a:cxn ang="T164">
                  <a:pos x="T80" y="T81"/>
                </a:cxn>
                <a:cxn ang="T165">
                  <a:pos x="T82" y="T83"/>
                </a:cxn>
                <a:cxn ang="T166">
                  <a:pos x="T84" y="T85"/>
                </a:cxn>
                <a:cxn ang="T167">
                  <a:pos x="T86" y="T87"/>
                </a:cxn>
                <a:cxn ang="T168">
                  <a:pos x="T88" y="T89"/>
                </a:cxn>
                <a:cxn ang="T169">
                  <a:pos x="T90" y="T91"/>
                </a:cxn>
                <a:cxn ang="T170">
                  <a:pos x="T92" y="T93"/>
                </a:cxn>
                <a:cxn ang="T171">
                  <a:pos x="T94" y="T95"/>
                </a:cxn>
                <a:cxn ang="T172">
                  <a:pos x="T96" y="T97"/>
                </a:cxn>
                <a:cxn ang="T173">
                  <a:pos x="T98" y="T99"/>
                </a:cxn>
                <a:cxn ang="T174">
                  <a:pos x="T100" y="T101"/>
                </a:cxn>
                <a:cxn ang="T175">
                  <a:pos x="T102" y="T103"/>
                </a:cxn>
                <a:cxn ang="T176">
                  <a:pos x="T104" y="T105"/>
                </a:cxn>
                <a:cxn ang="T177">
                  <a:pos x="T106" y="T107"/>
                </a:cxn>
                <a:cxn ang="T178">
                  <a:pos x="T108" y="T109"/>
                </a:cxn>
                <a:cxn ang="T179">
                  <a:pos x="T110" y="T111"/>
                </a:cxn>
                <a:cxn ang="T180">
                  <a:pos x="T112" y="T113"/>
                </a:cxn>
                <a:cxn ang="T181">
                  <a:pos x="T114" y="T115"/>
                </a:cxn>
                <a:cxn ang="T182">
                  <a:pos x="T116" y="T117"/>
                </a:cxn>
                <a:cxn ang="T183">
                  <a:pos x="T118" y="T119"/>
                </a:cxn>
                <a:cxn ang="T184">
                  <a:pos x="T120" y="T121"/>
                </a:cxn>
                <a:cxn ang="T185">
                  <a:pos x="T122" y="T123"/>
                </a:cxn>
              </a:cxnLst>
              <a:rect l="0" t="0" r="r" b="b"/>
              <a:pathLst>
                <a:path w="312" h="318">
                  <a:moveTo>
                    <a:pt x="122" y="166"/>
                  </a:moveTo>
                  <a:lnTo>
                    <a:pt x="312" y="166"/>
                  </a:lnTo>
                  <a:lnTo>
                    <a:pt x="311" y="183"/>
                  </a:lnTo>
                  <a:lnTo>
                    <a:pt x="308" y="197"/>
                  </a:lnTo>
                  <a:lnTo>
                    <a:pt x="304" y="213"/>
                  </a:lnTo>
                  <a:lnTo>
                    <a:pt x="299" y="227"/>
                  </a:lnTo>
                  <a:lnTo>
                    <a:pt x="292" y="240"/>
                  </a:lnTo>
                  <a:lnTo>
                    <a:pt x="284" y="252"/>
                  </a:lnTo>
                  <a:lnTo>
                    <a:pt x="275" y="265"/>
                  </a:lnTo>
                  <a:lnTo>
                    <a:pt x="264" y="276"/>
                  </a:lnTo>
                  <a:lnTo>
                    <a:pt x="253" y="286"/>
                  </a:lnTo>
                  <a:lnTo>
                    <a:pt x="241" y="295"/>
                  </a:lnTo>
                  <a:lnTo>
                    <a:pt x="228" y="302"/>
                  </a:lnTo>
                  <a:lnTo>
                    <a:pt x="215" y="308"/>
                  </a:lnTo>
                  <a:lnTo>
                    <a:pt x="201" y="313"/>
                  </a:lnTo>
                  <a:lnTo>
                    <a:pt x="187" y="316"/>
                  </a:lnTo>
                  <a:lnTo>
                    <a:pt x="171" y="318"/>
                  </a:lnTo>
                  <a:lnTo>
                    <a:pt x="155" y="318"/>
                  </a:lnTo>
                  <a:lnTo>
                    <a:pt x="140" y="318"/>
                  </a:lnTo>
                  <a:lnTo>
                    <a:pt x="124" y="316"/>
                  </a:lnTo>
                  <a:lnTo>
                    <a:pt x="108" y="313"/>
                  </a:lnTo>
                  <a:lnTo>
                    <a:pt x="95" y="307"/>
                  </a:lnTo>
                  <a:lnTo>
                    <a:pt x="82" y="300"/>
                  </a:lnTo>
                  <a:lnTo>
                    <a:pt x="68" y="293"/>
                  </a:lnTo>
                  <a:lnTo>
                    <a:pt x="56" y="284"/>
                  </a:lnTo>
                  <a:lnTo>
                    <a:pt x="45" y="272"/>
                  </a:lnTo>
                  <a:lnTo>
                    <a:pt x="35" y="260"/>
                  </a:lnTo>
                  <a:lnTo>
                    <a:pt x="26" y="248"/>
                  </a:lnTo>
                  <a:lnTo>
                    <a:pt x="18" y="234"/>
                  </a:lnTo>
                  <a:lnTo>
                    <a:pt x="11" y="221"/>
                  </a:lnTo>
                  <a:lnTo>
                    <a:pt x="7" y="206"/>
                  </a:lnTo>
                  <a:lnTo>
                    <a:pt x="3" y="191"/>
                  </a:lnTo>
                  <a:lnTo>
                    <a:pt x="1" y="175"/>
                  </a:lnTo>
                  <a:lnTo>
                    <a:pt x="0" y="158"/>
                  </a:lnTo>
                  <a:lnTo>
                    <a:pt x="1" y="143"/>
                  </a:lnTo>
                  <a:lnTo>
                    <a:pt x="3" y="127"/>
                  </a:lnTo>
                  <a:lnTo>
                    <a:pt x="7" y="111"/>
                  </a:lnTo>
                  <a:lnTo>
                    <a:pt x="12" y="97"/>
                  </a:lnTo>
                  <a:lnTo>
                    <a:pt x="19" y="83"/>
                  </a:lnTo>
                  <a:lnTo>
                    <a:pt x="27" y="70"/>
                  </a:lnTo>
                  <a:lnTo>
                    <a:pt x="37" y="57"/>
                  </a:lnTo>
                  <a:lnTo>
                    <a:pt x="48" y="45"/>
                  </a:lnTo>
                  <a:lnTo>
                    <a:pt x="59" y="34"/>
                  </a:lnTo>
                  <a:lnTo>
                    <a:pt x="71" y="25"/>
                  </a:lnTo>
                  <a:lnTo>
                    <a:pt x="85" y="18"/>
                  </a:lnTo>
                  <a:lnTo>
                    <a:pt x="98" y="11"/>
                  </a:lnTo>
                  <a:lnTo>
                    <a:pt x="112" y="7"/>
                  </a:lnTo>
                  <a:lnTo>
                    <a:pt x="127" y="4"/>
                  </a:lnTo>
                  <a:lnTo>
                    <a:pt x="143" y="1"/>
                  </a:lnTo>
                  <a:lnTo>
                    <a:pt x="159" y="0"/>
                  </a:lnTo>
                  <a:lnTo>
                    <a:pt x="170" y="1"/>
                  </a:lnTo>
                  <a:lnTo>
                    <a:pt x="181" y="1"/>
                  </a:lnTo>
                  <a:lnTo>
                    <a:pt x="191" y="4"/>
                  </a:lnTo>
                  <a:lnTo>
                    <a:pt x="201" y="6"/>
                  </a:lnTo>
                  <a:lnTo>
                    <a:pt x="212" y="9"/>
                  </a:lnTo>
                  <a:lnTo>
                    <a:pt x="220" y="13"/>
                  </a:lnTo>
                  <a:lnTo>
                    <a:pt x="231" y="17"/>
                  </a:lnTo>
                  <a:lnTo>
                    <a:pt x="240" y="22"/>
                  </a:lnTo>
                  <a:lnTo>
                    <a:pt x="247" y="28"/>
                  </a:lnTo>
                  <a:lnTo>
                    <a:pt x="256" y="34"/>
                  </a:lnTo>
                  <a:lnTo>
                    <a:pt x="264" y="41"/>
                  </a:lnTo>
                  <a:lnTo>
                    <a:pt x="271" y="48"/>
                  </a:lnTo>
                  <a:lnTo>
                    <a:pt x="278" y="56"/>
                  </a:lnTo>
                  <a:lnTo>
                    <a:pt x="284" y="65"/>
                  </a:lnTo>
                  <a:lnTo>
                    <a:pt x="291" y="74"/>
                  </a:lnTo>
                  <a:lnTo>
                    <a:pt x="296" y="83"/>
                  </a:lnTo>
                  <a:lnTo>
                    <a:pt x="259" y="83"/>
                  </a:lnTo>
                  <a:lnTo>
                    <a:pt x="248" y="71"/>
                  </a:lnTo>
                  <a:lnTo>
                    <a:pt x="236" y="60"/>
                  </a:lnTo>
                  <a:lnTo>
                    <a:pt x="225" y="51"/>
                  </a:lnTo>
                  <a:lnTo>
                    <a:pt x="213" y="43"/>
                  </a:lnTo>
                  <a:lnTo>
                    <a:pt x="200" y="37"/>
                  </a:lnTo>
                  <a:lnTo>
                    <a:pt x="187" y="33"/>
                  </a:lnTo>
                  <a:lnTo>
                    <a:pt x="172" y="30"/>
                  </a:lnTo>
                  <a:lnTo>
                    <a:pt x="158" y="29"/>
                  </a:lnTo>
                  <a:lnTo>
                    <a:pt x="144" y="30"/>
                  </a:lnTo>
                  <a:lnTo>
                    <a:pt x="132" y="32"/>
                  </a:lnTo>
                  <a:lnTo>
                    <a:pt x="121" y="35"/>
                  </a:lnTo>
                  <a:lnTo>
                    <a:pt x="108" y="39"/>
                  </a:lnTo>
                  <a:lnTo>
                    <a:pt x="98" y="44"/>
                  </a:lnTo>
                  <a:lnTo>
                    <a:pt x="87" y="51"/>
                  </a:lnTo>
                  <a:lnTo>
                    <a:pt x="78" y="59"/>
                  </a:lnTo>
                  <a:lnTo>
                    <a:pt x="68" y="67"/>
                  </a:lnTo>
                  <a:lnTo>
                    <a:pt x="60" y="78"/>
                  </a:lnTo>
                  <a:lnTo>
                    <a:pt x="52" y="88"/>
                  </a:lnTo>
                  <a:lnTo>
                    <a:pt x="46" y="98"/>
                  </a:lnTo>
                  <a:lnTo>
                    <a:pt x="41" y="109"/>
                  </a:lnTo>
                  <a:lnTo>
                    <a:pt x="37" y="120"/>
                  </a:lnTo>
                  <a:lnTo>
                    <a:pt x="35" y="132"/>
                  </a:lnTo>
                  <a:lnTo>
                    <a:pt x="32" y="145"/>
                  </a:lnTo>
                  <a:lnTo>
                    <a:pt x="32" y="158"/>
                  </a:lnTo>
                  <a:lnTo>
                    <a:pt x="32" y="172"/>
                  </a:lnTo>
                  <a:lnTo>
                    <a:pt x="35" y="185"/>
                  </a:lnTo>
                  <a:lnTo>
                    <a:pt x="37" y="197"/>
                  </a:lnTo>
                  <a:lnTo>
                    <a:pt x="41" y="210"/>
                  </a:lnTo>
                  <a:lnTo>
                    <a:pt x="46" y="221"/>
                  </a:lnTo>
                  <a:lnTo>
                    <a:pt x="52" y="232"/>
                  </a:lnTo>
                  <a:lnTo>
                    <a:pt x="60" y="242"/>
                  </a:lnTo>
                  <a:lnTo>
                    <a:pt x="68" y="252"/>
                  </a:lnTo>
                  <a:lnTo>
                    <a:pt x="77" y="261"/>
                  </a:lnTo>
                  <a:lnTo>
                    <a:pt x="87" y="269"/>
                  </a:lnTo>
                  <a:lnTo>
                    <a:pt x="98" y="275"/>
                  </a:lnTo>
                  <a:lnTo>
                    <a:pt x="108" y="280"/>
                  </a:lnTo>
                  <a:lnTo>
                    <a:pt x="121" y="285"/>
                  </a:lnTo>
                  <a:lnTo>
                    <a:pt x="132" y="287"/>
                  </a:lnTo>
                  <a:lnTo>
                    <a:pt x="145" y="289"/>
                  </a:lnTo>
                  <a:lnTo>
                    <a:pt x="158" y="290"/>
                  </a:lnTo>
                  <a:lnTo>
                    <a:pt x="169" y="289"/>
                  </a:lnTo>
                  <a:lnTo>
                    <a:pt x="179" y="288"/>
                  </a:lnTo>
                  <a:lnTo>
                    <a:pt x="188" y="286"/>
                  </a:lnTo>
                  <a:lnTo>
                    <a:pt x="198" y="284"/>
                  </a:lnTo>
                  <a:lnTo>
                    <a:pt x="207" y="279"/>
                  </a:lnTo>
                  <a:lnTo>
                    <a:pt x="216" y="275"/>
                  </a:lnTo>
                  <a:lnTo>
                    <a:pt x="225" y="269"/>
                  </a:lnTo>
                  <a:lnTo>
                    <a:pt x="234" y="262"/>
                  </a:lnTo>
                  <a:lnTo>
                    <a:pt x="242" y="256"/>
                  </a:lnTo>
                  <a:lnTo>
                    <a:pt x="248" y="249"/>
                  </a:lnTo>
                  <a:lnTo>
                    <a:pt x="255" y="240"/>
                  </a:lnTo>
                  <a:lnTo>
                    <a:pt x="261" y="232"/>
                  </a:lnTo>
                  <a:lnTo>
                    <a:pt x="266" y="223"/>
                  </a:lnTo>
                  <a:lnTo>
                    <a:pt x="270" y="213"/>
                  </a:lnTo>
                  <a:lnTo>
                    <a:pt x="274" y="204"/>
                  </a:lnTo>
                  <a:lnTo>
                    <a:pt x="276" y="193"/>
                  </a:lnTo>
                  <a:lnTo>
                    <a:pt x="122" y="193"/>
                  </a:lnTo>
                  <a:lnTo>
                    <a:pt x="122" y="166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85" name="Freeform 12"/>
            <p:cNvSpPr>
              <a:spLocks/>
            </p:cNvSpPr>
            <p:nvPr/>
          </p:nvSpPr>
          <p:spPr bwMode="auto">
            <a:xfrm>
              <a:off x="5315" y="1371"/>
              <a:ext cx="51" cy="6"/>
            </a:xfrm>
            <a:custGeom>
              <a:avLst/>
              <a:gdLst>
                <a:gd name="T0" fmla="*/ 0 w 203"/>
                <a:gd name="T1" fmla="*/ 0 h 22"/>
                <a:gd name="T2" fmla="*/ 0 w 203"/>
                <a:gd name="T3" fmla="*/ 0 h 22"/>
                <a:gd name="T4" fmla="*/ 0 w 203"/>
                <a:gd name="T5" fmla="*/ 0 h 22"/>
                <a:gd name="T6" fmla="*/ 0 w 203"/>
                <a:gd name="T7" fmla="*/ 0 h 22"/>
                <a:gd name="T8" fmla="*/ 0 w 203"/>
                <a:gd name="T9" fmla="*/ 0 h 22"/>
                <a:gd name="T10" fmla="*/ 0 w 203"/>
                <a:gd name="T11" fmla="*/ 0 h 22"/>
                <a:gd name="T12" fmla="*/ 0 w 203"/>
                <a:gd name="T13" fmla="*/ 0 h 22"/>
                <a:gd name="T14" fmla="*/ 0 w 203"/>
                <a:gd name="T15" fmla="*/ 0 h 22"/>
                <a:gd name="T16" fmla="*/ 0 w 203"/>
                <a:gd name="T17" fmla="*/ 0 h 22"/>
                <a:gd name="T18" fmla="*/ 0 w 203"/>
                <a:gd name="T19" fmla="*/ 0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03" h="22">
                  <a:moveTo>
                    <a:pt x="202" y="12"/>
                  </a:moveTo>
                  <a:lnTo>
                    <a:pt x="190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90" y="22"/>
                  </a:lnTo>
                  <a:lnTo>
                    <a:pt x="202" y="12"/>
                  </a:lnTo>
                  <a:lnTo>
                    <a:pt x="203" y="0"/>
                  </a:lnTo>
                  <a:lnTo>
                    <a:pt x="190" y="0"/>
                  </a:lnTo>
                  <a:lnTo>
                    <a:pt x="202" y="1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86" name="Freeform 13"/>
            <p:cNvSpPr>
              <a:spLocks/>
            </p:cNvSpPr>
            <p:nvPr/>
          </p:nvSpPr>
          <p:spPr bwMode="auto">
            <a:xfrm>
              <a:off x="5349" y="1374"/>
              <a:ext cx="16" cy="29"/>
            </a:xfrm>
            <a:custGeom>
              <a:avLst/>
              <a:gdLst>
                <a:gd name="T0" fmla="*/ 0 w 68"/>
                <a:gd name="T1" fmla="*/ 0 h 119"/>
                <a:gd name="T2" fmla="*/ 0 w 68"/>
                <a:gd name="T3" fmla="*/ 0 h 119"/>
                <a:gd name="T4" fmla="*/ 0 w 68"/>
                <a:gd name="T5" fmla="*/ 0 h 119"/>
                <a:gd name="T6" fmla="*/ 0 w 68"/>
                <a:gd name="T7" fmla="*/ 0 h 119"/>
                <a:gd name="T8" fmla="*/ 0 w 68"/>
                <a:gd name="T9" fmla="*/ 0 h 119"/>
                <a:gd name="T10" fmla="*/ 0 w 68"/>
                <a:gd name="T11" fmla="*/ 0 h 119"/>
                <a:gd name="T12" fmla="*/ 0 w 68"/>
                <a:gd name="T13" fmla="*/ 0 h 119"/>
                <a:gd name="T14" fmla="*/ 0 w 68"/>
                <a:gd name="T15" fmla="*/ 0 h 119"/>
                <a:gd name="T16" fmla="*/ 0 w 68"/>
                <a:gd name="T17" fmla="*/ 0 h 119"/>
                <a:gd name="T18" fmla="*/ 0 w 68"/>
                <a:gd name="T19" fmla="*/ 0 h 119"/>
                <a:gd name="T20" fmla="*/ 0 w 68"/>
                <a:gd name="T21" fmla="*/ 0 h 119"/>
                <a:gd name="T22" fmla="*/ 0 w 68"/>
                <a:gd name="T23" fmla="*/ 0 h 119"/>
                <a:gd name="T24" fmla="*/ 0 w 68"/>
                <a:gd name="T25" fmla="*/ 0 h 119"/>
                <a:gd name="T26" fmla="*/ 0 w 68"/>
                <a:gd name="T27" fmla="*/ 0 h 119"/>
                <a:gd name="T28" fmla="*/ 0 w 68"/>
                <a:gd name="T29" fmla="*/ 0 h 119"/>
                <a:gd name="T30" fmla="*/ 0 w 68"/>
                <a:gd name="T31" fmla="*/ 0 h 119"/>
                <a:gd name="T32" fmla="*/ 0 w 68"/>
                <a:gd name="T33" fmla="*/ 0 h 119"/>
                <a:gd name="T34" fmla="*/ 0 w 68"/>
                <a:gd name="T35" fmla="*/ 0 h 119"/>
                <a:gd name="T36" fmla="*/ 0 w 68"/>
                <a:gd name="T37" fmla="*/ 0 h 119"/>
                <a:gd name="T38" fmla="*/ 0 w 68"/>
                <a:gd name="T39" fmla="*/ 0 h 119"/>
                <a:gd name="T40" fmla="*/ 0 w 68"/>
                <a:gd name="T41" fmla="*/ 0 h 119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8" h="119">
                  <a:moveTo>
                    <a:pt x="16" y="119"/>
                  </a:moveTo>
                  <a:lnTo>
                    <a:pt x="16" y="119"/>
                  </a:lnTo>
                  <a:lnTo>
                    <a:pt x="27" y="107"/>
                  </a:lnTo>
                  <a:lnTo>
                    <a:pt x="37" y="94"/>
                  </a:lnTo>
                  <a:lnTo>
                    <a:pt x="46" y="81"/>
                  </a:lnTo>
                  <a:lnTo>
                    <a:pt x="53" y="66"/>
                  </a:lnTo>
                  <a:lnTo>
                    <a:pt x="59" y="51"/>
                  </a:lnTo>
                  <a:lnTo>
                    <a:pt x="63" y="36"/>
                  </a:lnTo>
                  <a:lnTo>
                    <a:pt x="66" y="19"/>
                  </a:lnTo>
                  <a:lnTo>
                    <a:pt x="68" y="2"/>
                  </a:lnTo>
                  <a:lnTo>
                    <a:pt x="45" y="0"/>
                  </a:lnTo>
                  <a:lnTo>
                    <a:pt x="44" y="16"/>
                  </a:lnTo>
                  <a:lnTo>
                    <a:pt x="41" y="30"/>
                  </a:lnTo>
                  <a:lnTo>
                    <a:pt x="37" y="45"/>
                  </a:lnTo>
                  <a:lnTo>
                    <a:pt x="32" y="57"/>
                  </a:lnTo>
                  <a:lnTo>
                    <a:pt x="26" y="69"/>
                  </a:lnTo>
                  <a:lnTo>
                    <a:pt x="18" y="82"/>
                  </a:lnTo>
                  <a:lnTo>
                    <a:pt x="10" y="92"/>
                  </a:lnTo>
                  <a:lnTo>
                    <a:pt x="0" y="103"/>
                  </a:lnTo>
                  <a:lnTo>
                    <a:pt x="16" y="1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87" name="Freeform 14"/>
            <p:cNvSpPr>
              <a:spLocks/>
            </p:cNvSpPr>
            <p:nvPr/>
          </p:nvSpPr>
          <p:spPr bwMode="auto">
            <a:xfrm>
              <a:off x="5323" y="1399"/>
              <a:ext cx="30" cy="16"/>
            </a:xfrm>
            <a:custGeom>
              <a:avLst/>
              <a:gdLst>
                <a:gd name="T0" fmla="*/ 0 w 117"/>
                <a:gd name="T1" fmla="*/ 0 h 63"/>
                <a:gd name="T2" fmla="*/ 0 w 117"/>
                <a:gd name="T3" fmla="*/ 0 h 63"/>
                <a:gd name="T4" fmla="*/ 0 w 117"/>
                <a:gd name="T5" fmla="*/ 0 h 63"/>
                <a:gd name="T6" fmla="*/ 0 w 117"/>
                <a:gd name="T7" fmla="*/ 0 h 63"/>
                <a:gd name="T8" fmla="*/ 0 w 117"/>
                <a:gd name="T9" fmla="*/ 0 h 63"/>
                <a:gd name="T10" fmla="*/ 0 w 117"/>
                <a:gd name="T11" fmla="*/ 0 h 63"/>
                <a:gd name="T12" fmla="*/ 0 w 117"/>
                <a:gd name="T13" fmla="*/ 0 h 63"/>
                <a:gd name="T14" fmla="*/ 0 w 117"/>
                <a:gd name="T15" fmla="*/ 0 h 63"/>
                <a:gd name="T16" fmla="*/ 0 w 117"/>
                <a:gd name="T17" fmla="*/ 0 h 63"/>
                <a:gd name="T18" fmla="*/ 0 w 117"/>
                <a:gd name="T19" fmla="*/ 0 h 63"/>
                <a:gd name="T20" fmla="*/ 0 w 117"/>
                <a:gd name="T21" fmla="*/ 0 h 63"/>
                <a:gd name="T22" fmla="*/ 0 w 117"/>
                <a:gd name="T23" fmla="*/ 0 h 63"/>
                <a:gd name="T24" fmla="*/ 0 w 117"/>
                <a:gd name="T25" fmla="*/ 0 h 63"/>
                <a:gd name="T26" fmla="*/ 0 w 117"/>
                <a:gd name="T27" fmla="*/ 0 h 63"/>
                <a:gd name="T28" fmla="*/ 0 w 117"/>
                <a:gd name="T29" fmla="*/ 0 h 63"/>
                <a:gd name="T30" fmla="*/ 0 w 117"/>
                <a:gd name="T31" fmla="*/ 0 h 63"/>
                <a:gd name="T32" fmla="*/ 0 w 117"/>
                <a:gd name="T33" fmla="*/ 0 h 63"/>
                <a:gd name="T34" fmla="*/ 0 w 117"/>
                <a:gd name="T35" fmla="*/ 0 h 63"/>
                <a:gd name="T36" fmla="*/ 0 w 117"/>
                <a:gd name="T37" fmla="*/ 0 h 63"/>
                <a:gd name="T38" fmla="*/ 0 w 117"/>
                <a:gd name="T39" fmla="*/ 0 h 63"/>
                <a:gd name="T40" fmla="*/ 0 w 117"/>
                <a:gd name="T41" fmla="*/ 0 h 6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7" h="63">
                  <a:moveTo>
                    <a:pt x="0" y="63"/>
                  </a:moveTo>
                  <a:lnTo>
                    <a:pt x="0" y="63"/>
                  </a:lnTo>
                  <a:lnTo>
                    <a:pt x="17" y="62"/>
                  </a:lnTo>
                  <a:lnTo>
                    <a:pt x="33" y="59"/>
                  </a:lnTo>
                  <a:lnTo>
                    <a:pt x="49" y="56"/>
                  </a:lnTo>
                  <a:lnTo>
                    <a:pt x="64" y="50"/>
                  </a:lnTo>
                  <a:lnTo>
                    <a:pt x="79" y="44"/>
                  </a:lnTo>
                  <a:lnTo>
                    <a:pt x="92" y="36"/>
                  </a:lnTo>
                  <a:lnTo>
                    <a:pt x="105" y="27"/>
                  </a:lnTo>
                  <a:lnTo>
                    <a:pt x="117" y="16"/>
                  </a:lnTo>
                  <a:lnTo>
                    <a:pt x="101" y="0"/>
                  </a:lnTo>
                  <a:lnTo>
                    <a:pt x="91" y="9"/>
                  </a:lnTo>
                  <a:lnTo>
                    <a:pt x="80" y="17"/>
                  </a:lnTo>
                  <a:lnTo>
                    <a:pt x="68" y="23"/>
                  </a:lnTo>
                  <a:lnTo>
                    <a:pt x="55" y="29"/>
                  </a:lnTo>
                  <a:lnTo>
                    <a:pt x="43" y="34"/>
                  </a:lnTo>
                  <a:lnTo>
                    <a:pt x="30" y="37"/>
                  </a:lnTo>
                  <a:lnTo>
                    <a:pt x="15" y="39"/>
                  </a:lnTo>
                  <a:lnTo>
                    <a:pt x="0" y="39"/>
                  </a:lnTo>
                  <a:lnTo>
                    <a:pt x="0" y="6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88" name="Freeform 15"/>
            <p:cNvSpPr>
              <a:spLocks/>
            </p:cNvSpPr>
            <p:nvPr/>
          </p:nvSpPr>
          <p:spPr bwMode="auto">
            <a:xfrm>
              <a:off x="5294" y="1399"/>
              <a:ext cx="29" cy="16"/>
            </a:xfrm>
            <a:custGeom>
              <a:avLst/>
              <a:gdLst>
                <a:gd name="T0" fmla="*/ 0 w 118"/>
                <a:gd name="T1" fmla="*/ 0 h 66"/>
                <a:gd name="T2" fmla="*/ 0 w 118"/>
                <a:gd name="T3" fmla="*/ 0 h 66"/>
                <a:gd name="T4" fmla="*/ 0 w 118"/>
                <a:gd name="T5" fmla="*/ 0 h 66"/>
                <a:gd name="T6" fmla="*/ 0 w 118"/>
                <a:gd name="T7" fmla="*/ 0 h 66"/>
                <a:gd name="T8" fmla="*/ 0 w 118"/>
                <a:gd name="T9" fmla="*/ 0 h 66"/>
                <a:gd name="T10" fmla="*/ 0 w 118"/>
                <a:gd name="T11" fmla="*/ 0 h 66"/>
                <a:gd name="T12" fmla="*/ 0 w 118"/>
                <a:gd name="T13" fmla="*/ 0 h 66"/>
                <a:gd name="T14" fmla="*/ 0 w 118"/>
                <a:gd name="T15" fmla="*/ 0 h 66"/>
                <a:gd name="T16" fmla="*/ 0 w 118"/>
                <a:gd name="T17" fmla="*/ 0 h 66"/>
                <a:gd name="T18" fmla="*/ 0 w 118"/>
                <a:gd name="T19" fmla="*/ 0 h 66"/>
                <a:gd name="T20" fmla="*/ 0 w 118"/>
                <a:gd name="T21" fmla="*/ 0 h 66"/>
                <a:gd name="T22" fmla="*/ 0 w 118"/>
                <a:gd name="T23" fmla="*/ 0 h 66"/>
                <a:gd name="T24" fmla="*/ 0 w 118"/>
                <a:gd name="T25" fmla="*/ 0 h 66"/>
                <a:gd name="T26" fmla="*/ 0 w 118"/>
                <a:gd name="T27" fmla="*/ 0 h 66"/>
                <a:gd name="T28" fmla="*/ 0 w 118"/>
                <a:gd name="T29" fmla="*/ 0 h 66"/>
                <a:gd name="T30" fmla="*/ 0 w 118"/>
                <a:gd name="T31" fmla="*/ 0 h 66"/>
                <a:gd name="T32" fmla="*/ 0 w 118"/>
                <a:gd name="T33" fmla="*/ 0 h 66"/>
                <a:gd name="T34" fmla="*/ 0 w 118"/>
                <a:gd name="T35" fmla="*/ 0 h 66"/>
                <a:gd name="T36" fmla="*/ 0 w 118"/>
                <a:gd name="T37" fmla="*/ 0 h 66"/>
                <a:gd name="T38" fmla="*/ 0 w 118"/>
                <a:gd name="T39" fmla="*/ 0 h 66"/>
                <a:gd name="T40" fmla="*/ 0 w 118"/>
                <a:gd name="T41" fmla="*/ 0 h 6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18" h="66">
                  <a:moveTo>
                    <a:pt x="0" y="15"/>
                  </a:moveTo>
                  <a:lnTo>
                    <a:pt x="0" y="15"/>
                  </a:lnTo>
                  <a:lnTo>
                    <a:pt x="12" y="26"/>
                  </a:lnTo>
                  <a:lnTo>
                    <a:pt x="24" y="38"/>
                  </a:lnTo>
                  <a:lnTo>
                    <a:pt x="39" y="46"/>
                  </a:lnTo>
                  <a:lnTo>
                    <a:pt x="54" y="52"/>
                  </a:lnTo>
                  <a:lnTo>
                    <a:pt x="68" y="58"/>
                  </a:lnTo>
                  <a:lnTo>
                    <a:pt x="85" y="62"/>
                  </a:lnTo>
                  <a:lnTo>
                    <a:pt x="102" y="65"/>
                  </a:lnTo>
                  <a:lnTo>
                    <a:pt x="118" y="66"/>
                  </a:lnTo>
                  <a:lnTo>
                    <a:pt x="118" y="42"/>
                  </a:lnTo>
                  <a:lnTo>
                    <a:pt x="103" y="42"/>
                  </a:lnTo>
                  <a:lnTo>
                    <a:pt x="89" y="40"/>
                  </a:lnTo>
                  <a:lnTo>
                    <a:pt x="75" y="37"/>
                  </a:lnTo>
                  <a:lnTo>
                    <a:pt x="62" y="32"/>
                  </a:lnTo>
                  <a:lnTo>
                    <a:pt x="49" y="25"/>
                  </a:lnTo>
                  <a:lnTo>
                    <a:pt x="38" y="19"/>
                  </a:lnTo>
                  <a:lnTo>
                    <a:pt x="27" y="10"/>
                  </a:lnTo>
                  <a:lnTo>
                    <a:pt x="15" y="0"/>
                  </a:lnTo>
                  <a:lnTo>
                    <a:pt x="0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89" name="Freeform 16"/>
            <p:cNvSpPr>
              <a:spLocks/>
            </p:cNvSpPr>
            <p:nvPr/>
          </p:nvSpPr>
          <p:spPr bwMode="auto">
            <a:xfrm>
              <a:off x="5282" y="1372"/>
              <a:ext cx="16" cy="31"/>
            </a:xfrm>
            <a:custGeom>
              <a:avLst/>
              <a:gdLst>
                <a:gd name="T0" fmla="*/ 0 w 63"/>
                <a:gd name="T1" fmla="*/ 0 h 122"/>
                <a:gd name="T2" fmla="*/ 0 w 63"/>
                <a:gd name="T3" fmla="*/ 0 h 122"/>
                <a:gd name="T4" fmla="*/ 0 w 63"/>
                <a:gd name="T5" fmla="*/ 0 h 122"/>
                <a:gd name="T6" fmla="*/ 0 w 63"/>
                <a:gd name="T7" fmla="*/ 0 h 122"/>
                <a:gd name="T8" fmla="*/ 0 w 63"/>
                <a:gd name="T9" fmla="*/ 0 h 122"/>
                <a:gd name="T10" fmla="*/ 0 w 63"/>
                <a:gd name="T11" fmla="*/ 0 h 122"/>
                <a:gd name="T12" fmla="*/ 0 w 63"/>
                <a:gd name="T13" fmla="*/ 0 h 122"/>
                <a:gd name="T14" fmla="*/ 0 w 63"/>
                <a:gd name="T15" fmla="*/ 0 h 122"/>
                <a:gd name="T16" fmla="*/ 0 w 63"/>
                <a:gd name="T17" fmla="*/ 0 h 122"/>
                <a:gd name="T18" fmla="*/ 0 w 63"/>
                <a:gd name="T19" fmla="*/ 0 h 122"/>
                <a:gd name="T20" fmla="*/ 0 w 63"/>
                <a:gd name="T21" fmla="*/ 0 h 122"/>
                <a:gd name="T22" fmla="*/ 0 w 63"/>
                <a:gd name="T23" fmla="*/ 0 h 122"/>
                <a:gd name="T24" fmla="*/ 0 w 63"/>
                <a:gd name="T25" fmla="*/ 0 h 122"/>
                <a:gd name="T26" fmla="*/ 0 w 63"/>
                <a:gd name="T27" fmla="*/ 0 h 122"/>
                <a:gd name="T28" fmla="*/ 0 w 63"/>
                <a:gd name="T29" fmla="*/ 0 h 122"/>
                <a:gd name="T30" fmla="*/ 0 w 63"/>
                <a:gd name="T31" fmla="*/ 0 h 122"/>
                <a:gd name="T32" fmla="*/ 0 w 63"/>
                <a:gd name="T33" fmla="*/ 0 h 122"/>
                <a:gd name="T34" fmla="*/ 0 w 63"/>
                <a:gd name="T35" fmla="*/ 0 h 122"/>
                <a:gd name="T36" fmla="*/ 0 w 63"/>
                <a:gd name="T37" fmla="*/ 0 h 122"/>
                <a:gd name="T38" fmla="*/ 0 w 63"/>
                <a:gd name="T39" fmla="*/ 0 h 122"/>
                <a:gd name="T40" fmla="*/ 0 w 63"/>
                <a:gd name="T41" fmla="*/ 0 h 12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63" h="122">
                  <a:moveTo>
                    <a:pt x="0" y="0"/>
                  </a:moveTo>
                  <a:lnTo>
                    <a:pt x="0" y="0"/>
                  </a:lnTo>
                  <a:lnTo>
                    <a:pt x="1" y="17"/>
                  </a:lnTo>
                  <a:lnTo>
                    <a:pt x="3" y="35"/>
                  </a:lnTo>
                  <a:lnTo>
                    <a:pt x="6" y="51"/>
                  </a:lnTo>
                  <a:lnTo>
                    <a:pt x="12" y="67"/>
                  </a:lnTo>
                  <a:lnTo>
                    <a:pt x="19" y="82"/>
                  </a:lnTo>
                  <a:lnTo>
                    <a:pt x="26" y="97"/>
                  </a:lnTo>
                  <a:lnTo>
                    <a:pt x="37" y="110"/>
                  </a:lnTo>
                  <a:lnTo>
                    <a:pt x="48" y="122"/>
                  </a:lnTo>
                  <a:lnTo>
                    <a:pt x="63" y="107"/>
                  </a:lnTo>
                  <a:lnTo>
                    <a:pt x="54" y="95"/>
                  </a:lnTo>
                  <a:lnTo>
                    <a:pt x="46" y="84"/>
                  </a:lnTo>
                  <a:lnTo>
                    <a:pt x="39" y="72"/>
                  </a:lnTo>
                  <a:lnTo>
                    <a:pt x="33" y="58"/>
                  </a:lnTo>
                  <a:lnTo>
                    <a:pt x="29" y="45"/>
                  </a:lnTo>
                  <a:lnTo>
                    <a:pt x="25" y="30"/>
                  </a:lnTo>
                  <a:lnTo>
                    <a:pt x="23" y="16"/>
                  </a:lnTo>
                  <a:lnTo>
                    <a:pt x="22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90" name="Freeform 17"/>
            <p:cNvSpPr>
              <a:spLocks/>
            </p:cNvSpPr>
            <p:nvPr/>
          </p:nvSpPr>
          <p:spPr bwMode="auto">
            <a:xfrm>
              <a:off x="5282" y="1356"/>
              <a:ext cx="8" cy="16"/>
            </a:xfrm>
            <a:custGeom>
              <a:avLst/>
              <a:gdLst>
                <a:gd name="T0" fmla="*/ 0 w 33"/>
                <a:gd name="T1" fmla="*/ 0 h 66"/>
                <a:gd name="T2" fmla="*/ 0 w 33"/>
                <a:gd name="T3" fmla="*/ 0 h 66"/>
                <a:gd name="T4" fmla="*/ 0 w 33"/>
                <a:gd name="T5" fmla="*/ 0 h 66"/>
                <a:gd name="T6" fmla="*/ 0 w 33"/>
                <a:gd name="T7" fmla="*/ 0 h 66"/>
                <a:gd name="T8" fmla="*/ 0 w 33"/>
                <a:gd name="T9" fmla="*/ 0 h 66"/>
                <a:gd name="T10" fmla="*/ 0 w 33"/>
                <a:gd name="T11" fmla="*/ 0 h 66"/>
                <a:gd name="T12" fmla="*/ 0 w 33"/>
                <a:gd name="T13" fmla="*/ 0 h 66"/>
                <a:gd name="T14" fmla="*/ 0 w 33"/>
                <a:gd name="T15" fmla="*/ 0 h 66"/>
                <a:gd name="T16" fmla="*/ 0 w 33"/>
                <a:gd name="T17" fmla="*/ 0 h 66"/>
                <a:gd name="T18" fmla="*/ 0 w 33"/>
                <a:gd name="T19" fmla="*/ 0 h 66"/>
                <a:gd name="T20" fmla="*/ 0 w 33"/>
                <a:gd name="T21" fmla="*/ 0 h 66"/>
                <a:gd name="T22" fmla="*/ 0 w 33"/>
                <a:gd name="T23" fmla="*/ 0 h 66"/>
                <a:gd name="T24" fmla="*/ 0 w 33"/>
                <a:gd name="T25" fmla="*/ 0 h 6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33" h="66">
                  <a:moveTo>
                    <a:pt x="13" y="0"/>
                  </a:moveTo>
                  <a:lnTo>
                    <a:pt x="13" y="0"/>
                  </a:lnTo>
                  <a:lnTo>
                    <a:pt x="7" y="16"/>
                  </a:lnTo>
                  <a:lnTo>
                    <a:pt x="3" y="33"/>
                  </a:lnTo>
                  <a:lnTo>
                    <a:pt x="1" y="49"/>
                  </a:lnTo>
                  <a:lnTo>
                    <a:pt x="0" y="66"/>
                  </a:lnTo>
                  <a:lnTo>
                    <a:pt x="22" y="66"/>
                  </a:lnTo>
                  <a:lnTo>
                    <a:pt x="23" y="51"/>
                  </a:lnTo>
                  <a:lnTo>
                    <a:pt x="25" y="37"/>
                  </a:lnTo>
                  <a:lnTo>
                    <a:pt x="29" y="23"/>
                  </a:lnTo>
                  <a:lnTo>
                    <a:pt x="33" y="9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91" name="Freeform 18"/>
            <p:cNvSpPr>
              <a:spLocks/>
            </p:cNvSpPr>
            <p:nvPr/>
          </p:nvSpPr>
          <p:spPr bwMode="auto">
            <a:xfrm>
              <a:off x="5285" y="1342"/>
              <a:ext cx="13" cy="16"/>
            </a:xfrm>
            <a:custGeom>
              <a:avLst/>
              <a:gdLst>
                <a:gd name="T0" fmla="*/ 0 w 54"/>
                <a:gd name="T1" fmla="*/ 0 h 64"/>
                <a:gd name="T2" fmla="*/ 0 w 54"/>
                <a:gd name="T3" fmla="*/ 0 h 64"/>
                <a:gd name="T4" fmla="*/ 0 w 54"/>
                <a:gd name="T5" fmla="*/ 0 h 64"/>
                <a:gd name="T6" fmla="*/ 0 w 54"/>
                <a:gd name="T7" fmla="*/ 0 h 64"/>
                <a:gd name="T8" fmla="*/ 0 w 54"/>
                <a:gd name="T9" fmla="*/ 0 h 64"/>
                <a:gd name="T10" fmla="*/ 0 w 54"/>
                <a:gd name="T11" fmla="*/ 0 h 64"/>
                <a:gd name="T12" fmla="*/ 0 w 54"/>
                <a:gd name="T13" fmla="*/ 0 h 64"/>
                <a:gd name="T14" fmla="*/ 0 w 54"/>
                <a:gd name="T15" fmla="*/ 0 h 64"/>
                <a:gd name="T16" fmla="*/ 0 w 54"/>
                <a:gd name="T17" fmla="*/ 0 h 64"/>
                <a:gd name="T18" fmla="*/ 0 w 54"/>
                <a:gd name="T19" fmla="*/ 0 h 64"/>
                <a:gd name="T20" fmla="*/ 0 w 54"/>
                <a:gd name="T21" fmla="*/ 0 h 64"/>
                <a:gd name="T22" fmla="*/ 0 w 54"/>
                <a:gd name="T23" fmla="*/ 0 h 64"/>
                <a:gd name="T24" fmla="*/ 0 w 54"/>
                <a:gd name="T25" fmla="*/ 0 h 64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54" h="64">
                  <a:moveTo>
                    <a:pt x="38" y="0"/>
                  </a:moveTo>
                  <a:lnTo>
                    <a:pt x="38" y="0"/>
                  </a:lnTo>
                  <a:lnTo>
                    <a:pt x="26" y="13"/>
                  </a:lnTo>
                  <a:lnTo>
                    <a:pt x="16" y="26"/>
                  </a:lnTo>
                  <a:lnTo>
                    <a:pt x="7" y="41"/>
                  </a:lnTo>
                  <a:lnTo>
                    <a:pt x="0" y="55"/>
                  </a:lnTo>
                  <a:lnTo>
                    <a:pt x="20" y="64"/>
                  </a:lnTo>
                  <a:lnTo>
                    <a:pt x="27" y="52"/>
                  </a:lnTo>
                  <a:lnTo>
                    <a:pt x="35" y="39"/>
                  </a:lnTo>
                  <a:lnTo>
                    <a:pt x="44" y="27"/>
                  </a:lnTo>
                  <a:lnTo>
                    <a:pt x="54" y="16"/>
                  </a:lnTo>
                  <a:lnTo>
                    <a:pt x="3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92" name="Freeform 19"/>
            <p:cNvSpPr>
              <a:spLocks/>
            </p:cNvSpPr>
            <p:nvPr/>
          </p:nvSpPr>
          <p:spPr bwMode="auto">
            <a:xfrm>
              <a:off x="5295" y="1333"/>
              <a:ext cx="15" cy="13"/>
            </a:xfrm>
            <a:custGeom>
              <a:avLst/>
              <a:gdLst>
                <a:gd name="T0" fmla="*/ 0 w 63"/>
                <a:gd name="T1" fmla="*/ 0 h 52"/>
                <a:gd name="T2" fmla="*/ 0 w 63"/>
                <a:gd name="T3" fmla="*/ 0 h 52"/>
                <a:gd name="T4" fmla="*/ 0 w 63"/>
                <a:gd name="T5" fmla="*/ 0 h 52"/>
                <a:gd name="T6" fmla="*/ 0 w 63"/>
                <a:gd name="T7" fmla="*/ 0 h 52"/>
                <a:gd name="T8" fmla="*/ 0 w 63"/>
                <a:gd name="T9" fmla="*/ 0 h 52"/>
                <a:gd name="T10" fmla="*/ 0 w 63"/>
                <a:gd name="T11" fmla="*/ 0 h 52"/>
                <a:gd name="T12" fmla="*/ 0 w 63"/>
                <a:gd name="T13" fmla="*/ 0 h 52"/>
                <a:gd name="T14" fmla="*/ 0 w 63"/>
                <a:gd name="T15" fmla="*/ 0 h 52"/>
                <a:gd name="T16" fmla="*/ 0 w 63"/>
                <a:gd name="T17" fmla="*/ 0 h 52"/>
                <a:gd name="T18" fmla="*/ 0 w 63"/>
                <a:gd name="T19" fmla="*/ 0 h 52"/>
                <a:gd name="T20" fmla="*/ 0 w 63"/>
                <a:gd name="T21" fmla="*/ 0 h 52"/>
                <a:gd name="T22" fmla="*/ 0 w 63"/>
                <a:gd name="T23" fmla="*/ 0 h 52"/>
                <a:gd name="T24" fmla="*/ 0 w 63"/>
                <a:gd name="T25" fmla="*/ 0 h 52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3" h="52">
                  <a:moveTo>
                    <a:pt x="54" y="0"/>
                  </a:moveTo>
                  <a:lnTo>
                    <a:pt x="54" y="0"/>
                  </a:lnTo>
                  <a:lnTo>
                    <a:pt x="39" y="7"/>
                  </a:lnTo>
                  <a:lnTo>
                    <a:pt x="26" y="15"/>
                  </a:lnTo>
                  <a:lnTo>
                    <a:pt x="12" y="25"/>
                  </a:lnTo>
                  <a:lnTo>
                    <a:pt x="0" y="36"/>
                  </a:lnTo>
                  <a:lnTo>
                    <a:pt x="16" y="52"/>
                  </a:lnTo>
                  <a:lnTo>
                    <a:pt x="27" y="42"/>
                  </a:lnTo>
                  <a:lnTo>
                    <a:pt x="38" y="34"/>
                  </a:lnTo>
                  <a:lnTo>
                    <a:pt x="51" y="27"/>
                  </a:lnTo>
                  <a:lnTo>
                    <a:pt x="63" y="21"/>
                  </a:lnTo>
                  <a:lnTo>
                    <a:pt x="5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93" name="Freeform 20"/>
            <p:cNvSpPr>
              <a:spLocks/>
            </p:cNvSpPr>
            <p:nvPr/>
          </p:nvSpPr>
          <p:spPr bwMode="auto">
            <a:xfrm>
              <a:off x="5308" y="1330"/>
              <a:ext cx="16" cy="8"/>
            </a:xfrm>
            <a:custGeom>
              <a:avLst/>
              <a:gdLst>
                <a:gd name="T0" fmla="*/ 0 w 65"/>
                <a:gd name="T1" fmla="*/ 0 h 33"/>
                <a:gd name="T2" fmla="*/ 0 w 65"/>
                <a:gd name="T3" fmla="*/ 0 h 33"/>
                <a:gd name="T4" fmla="*/ 0 w 65"/>
                <a:gd name="T5" fmla="*/ 0 h 33"/>
                <a:gd name="T6" fmla="*/ 0 w 65"/>
                <a:gd name="T7" fmla="*/ 0 h 33"/>
                <a:gd name="T8" fmla="*/ 0 w 65"/>
                <a:gd name="T9" fmla="*/ 0 h 33"/>
                <a:gd name="T10" fmla="*/ 0 w 65"/>
                <a:gd name="T11" fmla="*/ 0 h 33"/>
                <a:gd name="T12" fmla="*/ 0 w 65"/>
                <a:gd name="T13" fmla="*/ 0 h 33"/>
                <a:gd name="T14" fmla="*/ 0 w 65"/>
                <a:gd name="T15" fmla="*/ 0 h 33"/>
                <a:gd name="T16" fmla="*/ 0 w 65"/>
                <a:gd name="T17" fmla="*/ 0 h 33"/>
                <a:gd name="T18" fmla="*/ 0 w 65"/>
                <a:gd name="T19" fmla="*/ 0 h 33"/>
                <a:gd name="T20" fmla="*/ 0 w 65"/>
                <a:gd name="T21" fmla="*/ 0 h 33"/>
                <a:gd name="T22" fmla="*/ 0 w 65"/>
                <a:gd name="T23" fmla="*/ 0 h 33"/>
                <a:gd name="T24" fmla="*/ 0 w 65"/>
                <a:gd name="T25" fmla="*/ 0 h 33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5" h="33">
                  <a:moveTo>
                    <a:pt x="65" y="0"/>
                  </a:moveTo>
                  <a:lnTo>
                    <a:pt x="65" y="0"/>
                  </a:lnTo>
                  <a:lnTo>
                    <a:pt x="48" y="1"/>
                  </a:lnTo>
                  <a:lnTo>
                    <a:pt x="31" y="3"/>
                  </a:lnTo>
                  <a:lnTo>
                    <a:pt x="16" y="7"/>
                  </a:lnTo>
                  <a:lnTo>
                    <a:pt x="0" y="12"/>
                  </a:lnTo>
                  <a:lnTo>
                    <a:pt x="9" y="33"/>
                  </a:lnTo>
                  <a:lnTo>
                    <a:pt x="21" y="29"/>
                  </a:lnTo>
                  <a:lnTo>
                    <a:pt x="35" y="26"/>
                  </a:lnTo>
                  <a:lnTo>
                    <a:pt x="50" y="24"/>
                  </a:lnTo>
                  <a:lnTo>
                    <a:pt x="65" y="22"/>
                  </a:lnTo>
                  <a:lnTo>
                    <a:pt x="6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94" name="Freeform 21"/>
            <p:cNvSpPr>
              <a:spLocks/>
            </p:cNvSpPr>
            <p:nvPr/>
          </p:nvSpPr>
          <p:spPr bwMode="auto">
            <a:xfrm>
              <a:off x="5324" y="1330"/>
              <a:ext cx="22" cy="10"/>
            </a:xfrm>
            <a:custGeom>
              <a:avLst/>
              <a:gdLst>
                <a:gd name="T0" fmla="*/ 0 w 86"/>
                <a:gd name="T1" fmla="*/ 0 h 43"/>
                <a:gd name="T2" fmla="*/ 0 w 86"/>
                <a:gd name="T3" fmla="*/ 0 h 43"/>
                <a:gd name="T4" fmla="*/ 0 w 86"/>
                <a:gd name="T5" fmla="*/ 0 h 43"/>
                <a:gd name="T6" fmla="*/ 0 w 86"/>
                <a:gd name="T7" fmla="*/ 0 h 43"/>
                <a:gd name="T8" fmla="*/ 0 w 86"/>
                <a:gd name="T9" fmla="*/ 0 h 43"/>
                <a:gd name="T10" fmla="*/ 0 w 86"/>
                <a:gd name="T11" fmla="*/ 0 h 43"/>
                <a:gd name="T12" fmla="*/ 0 w 86"/>
                <a:gd name="T13" fmla="*/ 0 h 43"/>
                <a:gd name="T14" fmla="*/ 0 w 86"/>
                <a:gd name="T15" fmla="*/ 0 h 43"/>
                <a:gd name="T16" fmla="*/ 0 w 86"/>
                <a:gd name="T17" fmla="*/ 0 h 43"/>
                <a:gd name="T18" fmla="*/ 0 w 86"/>
                <a:gd name="T19" fmla="*/ 0 h 43"/>
                <a:gd name="T20" fmla="*/ 0 w 86"/>
                <a:gd name="T21" fmla="*/ 0 h 43"/>
                <a:gd name="T22" fmla="*/ 0 w 86"/>
                <a:gd name="T23" fmla="*/ 0 h 43"/>
                <a:gd name="T24" fmla="*/ 0 w 86"/>
                <a:gd name="T25" fmla="*/ 0 h 43"/>
                <a:gd name="T26" fmla="*/ 0 w 86"/>
                <a:gd name="T27" fmla="*/ 0 h 43"/>
                <a:gd name="T28" fmla="*/ 0 w 86"/>
                <a:gd name="T29" fmla="*/ 0 h 43"/>
                <a:gd name="T30" fmla="*/ 0 w 86"/>
                <a:gd name="T31" fmla="*/ 0 h 43"/>
                <a:gd name="T32" fmla="*/ 0 w 86"/>
                <a:gd name="T33" fmla="*/ 0 h 43"/>
                <a:gd name="T34" fmla="*/ 0 w 86"/>
                <a:gd name="T35" fmla="*/ 0 h 43"/>
                <a:gd name="T36" fmla="*/ 0 w 86"/>
                <a:gd name="T37" fmla="*/ 0 h 43"/>
                <a:gd name="T38" fmla="*/ 0 w 86"/>
                <a:gd name="T39" fmla="*/ 0 h 43"/>
                <a:gd name="T40" fmla="*/ 0 w 86"/>
                <a:gd name="T41" fmla="*/ 0 h 43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6" h="43">
                  <a:moveTo>
                    <a:pt x="86" y="24"/>
                  </a:moveTo>
                  <a:lnTo>
                    <a:pt x="86" y="24"/>
                  </a:lnTo>
                  <a:lnTo>
                    <a:pt x="76" y="18"/>
                  </a:lnTo>
                  <a:lnTo>
                    <a:pt x="66" y="13"/>
                  </a:lnTo>
                  <a:lnTo>
                    <a:pt x="56" y="9"/>
                  </a:lnTo>
                  <a:lnTo>
                    <a:pt x="46" y="6"/>
                  </a:lnTo>
                  <a:lnTo>
                    <a:pt x="35" y="3"/>
                  </a:lnTo>
                  <a:lnTo>
                    <a:pt x="23" y="1"/>
                  </a:lnTo>
                  <a:lnTo>
                    <a:pt x="12" y="0"/>
                  </a:lnTo>
                  <a:lnTo>
                    <a:pt x="0" y="0"/>
                  </a:lnTo>
                  <a:lnTo>
                    <a:pt x="0" y="22"/>
                  </a:lnTo>
                  <a:lnTo>
                    <a:pt x="11" y="24"/>
                  </a:lnTo>
                  <a:lnTo>
                    <a:pt x="20" y="25"/>
                  </a:lnTo>
                  <a:lnTo>
                    <a:pt x="30" y="26"/>
                  </a:lnTo>
                  <a:lnTo>
                    <a:pt x="39" y="28"/>
                  </a:lnTo>
                  <a:lnTo>
                    <a:pt x="49" y="30"/>
                  </a:lnTo>
                  <a:lnTo>
                    <a:pt x="57" y="34"/>
                  </a:lnTo>
                  <a:lnTo>
                    <a:pt x="66" y="38"/>
                  </a:lnTo>
                  <a:lnTo>
                    <a:pt x="74" y="43"/>
                  </a:lnTo>
                  <a:lnTo>
                    <a:pt x="86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95" name="Freeform 22"/>
            <p:cNvSpPr>
              <a:spLocks/>
            </p:cNvSpPr>
            <p:nvPr/>
          </p:nvSpPr>
          <p:spPr bwMode="auto">
            <a:xfrm>
              <a:off x="5343" y="1336"/>
              <a:ext cx="20" cy="20"/>
            </a:xfrm>
            <a:custGeom>
              <a:avLst/>
              <a:gdLst>
                <a:gd name="T0" fmla="*/ 0 w 82"/>
                <a:gd name="T1" fmla="*/ 0 h 82"/>
                <a:gd name="T2" fmla="*/ 0 w 82"/>
                <a:gd name="T3" fmla="*/ 0 h 82"/>
                <a:gd name="T4" fmla="*/ 0 w 82"/>
                <a:gd name="T5" fmla="*/ 0 h 82"/>
                <a:gd name="T6" fmla="*/ 0 w 82"/>
                <a:gd name="T7" fmla="*/ 0 h 82"/>
                <a:gd name="T8" fmla="*/ 0 w 82"/>
                <a:gd name="T9" fmla="*/ 0 h 82"/>
                <a:gd name="T10" fmla="*/ 0 w 82"/>
                <a:gd name="T11" fmla="*/ 0 h 82"/>
                <a:gd name="T12" fmla="*/ 0 w 82"/>
                <a:gd name="T13" fmla="*/ 0 h 82"/>
                <a:gd name="T14" fmla="*/ 0 w 82"/>
                <a:gd name="T15" fmla="*/ 0 h 82"/>
                <a:gd name="T16" fmla="*/ 0 w 82"/>
                <a:gd name="T17" fmla="*/ 0 h 82"/>
                <a:gd name="T18" fmla="*/ 0 w 82"/>
                <a:gd name="T19" fmla="*/ 0 h 82"/>
                <a:gd name="T20" fmla="*/ 0 w 82"/>
                <a:gd name="T21" fmla="*/ 0 h 82"/>
                <a:gd name="T22" fmla="*/ 0 w 82"/>
                <a:gd name="T23" fmla="*/ 0 h 82"/>
                <a:gd name="T24" fmla="*/ 0 w 82"/>
                <a:gd name="T25" fmla="*/ 0 h 82"/>
                <a:gd name="T26" fmla="*/ 0 w 82"/>
                <a:gd name="T27" fmla="*/ 0 h 82"/>
                <a:gd name="T28" fmla="*/ 0 w 82"/>
                <a:gd name="T29" fmla="*/ 0 h 82"/>
                <a:gd name="T30" fmla="*/ 0 w 82"/>
                <a:gd name="T31" fmla="*/ 0 h 82"/>
                <a:gd name="T32" fmla="*/ 0 w 82"/>
                <a:gd name="T33" fmla="*/ 0 h 82"/>
                <a:gd name="T34" fmla="*/ 0 w 82"/>
                <a:gd name="T35" fmla="*/ 0 h 82"/>
                <a:gd name="T36" fmla="*/ 0 w 82"/>
                <a:gd name="T37" fmla="*/ 0 h 82"/>
                <a:gd name="T38" fmla="*/ 0 w 82"/>
                <a:gd name="T39" fmla="*/ 0 h 82"/>
                <a:gd name="T40" fmla="*/ 0 w 82"/>
                <a:gd name="T41" fmla="*/ 0 h 82"/>
                <a:gd name="T42" fmla="*/ 0 w 82"/>
                <a:gd name="T43" fmla="*/ 0 h 82"/>
                <a:gd name="T44" fmla="*/ 0 w 82"/>
                <a:gd name="T45" fmla="*/ 0 h 82"/>
                <a:gd name="T46" fmla="*/ 0 w 82"/>
                <a:gd name="T47" fmla="*/ 0 h 82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82" h="82">
                  <a:moveTo>
                    <a:pt x="63" y="82"/>
                  </a:moveTo>
                  <a:lnTo>
                    <a:pt x="73" y="66"/>
                  </a:lnTo>
                  <a:lnTo>
                    <a:pt x="67" y="54"/>
                  </a:lnTo>
                  <a:lnTo>
                    <a:pt x="60" y="46"/>
                  </a:lnTo>
                  <a:lnTo>
                    <a:pt x="54" y="37"/>
                  </a:lnTo>
                  <a:lnTo>
                    <a:pt x="47" y="28"/>
                  </a:lnTo>
                  <a:lnTo>
                    <a:pt x="39" y="20"/>
                  </a:lnTo>
                  <a:lnTo>
                    <a:pt x="30" y="12"/>
                  </a:lnTo>
                  <a:lnTo>
                    <a:pt x="21" y="5"/>
                  </a:lnTo>
                  <a:lnTo>
                    <a:pt x="12" y="0"/>
                  </a:lnTo>
                  <a:lnTo>
                    <a:pt x="0" y="19"/>
                  </a:lnTo>
                  <a:lnTo>
                    <a:pt x="9" y="24"/>
                  </a:lnTo>
                  <a:lnTo>
                    <a:pt x="15" y="30"/>
                  </a:lnTo>
                  <a:lnTo>
                    <a:pt x="23" y="37"/>
                  </a:lnTo>
                  <a:lnTo>
                    <a:pt x="30" y="43"/>
                  </a:lnTo>
                  <a:lnTo>
                    <a:pt x="36" y="50"/>
                  </a:lnTo>
                  <a:lnTo>
                    <a:pt x="42" y="59"/>
                  </a:lnTo>
                  <a:lnTo>
                    <a:pt x="48" y="67"/>
                  </a:lnTo>
                  <a:lnTo>
                    <a:pt x="54" y="76"/>
                  </a:lnTo>
                  <a:lnTo>
                    <a:pt x="63" y="59"/>
                  </a:lnTo>
                  <a:lnTo>
                    <a:pt x="63" y="82"/>
                  </a:lnTo>
                  <a:lnTo>
                    <a:pt x="82" y="82"/>
                  </a:lnTo>
                  <a:lnTo>
                    <a:pt x="73" y="66"/>
                  </a:lnTo>
                  <a:lnTo>
                    <a:pt x="63" y="8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96" name="Freeform 23"/>
            <p:cNvSpPr>
              <a:spLocks/>
            </p:cNvSpPr>
            <p:nvPr/>
          </p:nvSpPr>
          <p:spPr bwMode="auto">
            <a:xfrm>
              <a:off x="5347" y="1350"/>
              <a:ext cx="11" cy="6"/>
            </a:xfrm>
            <a:custGeom>
              <a:avLst/>
              <a:gdLst>
                <a:gd name="T0" fmla="*/ 0 w 46"/>
                <a:gd name="T1" fmla="*/ 0 h 23"/>
                <a:gd name="T2" fmla="*/ 0 w 46"/>
                <a:gd name="T3" fmla="*/ 0 h 23"/>
                <a:gd name="T4" fmla="*/ 0 w 46"/>
                <a:gd name="T5" fmla="*/ 0 h 23"/>
                <a:gd name="T6" fmla="*/ 0 w 46"/>
                <a:gd name="T7" fmla="*/ 0 h 23"/>
                <a:gd name="T8" fmla="*/ 0 w 46"/>
                <a:gd name="T9" fmla="*/ 0 h 23"/>
                <a:gd name="T10" fmla="*/ 0 w 46"/>
                <a:gd name="T11" fmla="*/ 0 h 23"/>
                <a:gd name="T12" fmla="*/ 0 w 46"/>
                <a:gd name="T13" fmla="*/ 0 h 23"/>
                <a:gd name="T14" fmla="*/ 0 w 46"/>
                <a:gd name="T15" fmla="*/ 0 h 23"/>
                <a:gd name="T16" fmla="*/ 0 w 46"/>
                <a:gd name="T17" fmla="*/ 0 h 23"/>
                <a:gd name="T18" fmla="*/ 0 w 46"/>
                <a:gd name="T19" fmla="*/ 0 h 2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6" h="23">
                  <a:moveTo>
                    <a:pt x="0" y="19"/>
                  </a:moveTo>
                  <a:lnTo>
                    <a:pt x="9" y="23"/>
                  </a:lnTo>
                  <a:lnTo>
                    <a:pt x="46" y="23"/>
                  </a:lnTo>
                  <a:lnTo>
                    <a:pt x="46" y="0"/>
                  </a:lnTo>
                  <a:lnTo>
                    <a:pt x="9" y="0"/>
                  </a:lnTo>
                  <a:lnTo>
                    <a:pt x="0" y="19"/>
                  </a:lnTo>
                  <a:lnTo>
                    <a:pt x="4" y="23"/>
                  </a:lnTo>
                  <a:lnTo>
                    <a:pt x="9" y="23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97" name="Freeform 24"/>
            <p:cNvSpPr>
              <a:spLocks/>
            </p:cNvSpPr>
            <p:nvPr/>
          </p:nvSpPr>
          <p:spPr bwMode="auto">
            <a:xfrm>
              <a:off x="5336" y="1341"/>
              <a:ext cx="15" cy="14"/>
            </a:xfrm>
            <a:custGeom>
              <a:avLst/>
              <a:gdLst>
                <a:gd name="T0" fmla="*/ 0 w 61"/>
                <a:gd name="T1" fmla="*/ 0 h 58"/>
                <a:gd name="T2" fmla="*/ 0 w 61"/>
                <a:gd name="T3" fmla="*/ 0 h 58"/>
                <a:gd name="T4" fmla="*/ 0 w 61"/>
                <a:gd name="T5" fmla="*/ 0 h 58"/>
                <a:gd name="T6" fmla="*/ 0 w 61"/>
                <a:gd name="T7" fmla="*/ 0 h 58"/>
                <a:gd name="T8" fmla="*/ 0 w 61"/>
                <a:gd name="T9" fmla="*/ 0 h 58"/>
                <a:gd name="T10" fmla="*/ 0 w 61"/>
                <a:gd name="T11" fmla="*/ 0 h 58"/>
                <a:gd name="T12" fmla="*/ 0 w 61"/>
                <a:gd name="T13" fmla="*/ 0 h 58"/>
                <a:gd name="T14" fmla="*/ 0 w 61"/>
                <a:gd name="T15" fmla="*/ 0 h 58"/>
                <a:gd name="T16" fmla="*/ 0 w 61"/>
                <a:gd name="T17" fmla="*/ 0 h 58"/>
                <a:gd name="T18" fmla="*/ 0 w 61"/>
                <a:gd name="T19" fmla="*/ 0 h 58"/>
                <a:gd name="T20" fmla="*/ 0 w 61"/>
                <a:gd name="T21" fmla="*/ 0 h 58"/>
                <a:gd name="T22" fmla="*/ 0 w 61"/>
                <a:gd name="T23" fmla="*/ 0 h 58"/>
                <a:gd name="T24" fmla="*/ 0 w 61"/>
                <a:gd name="T25" fmla="*/ 0 h 58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1" h="58">
                  <a:moveTo>
                    <a:pt x="0" y="20"/>
                  </a:moveTo>
                  <a:lnTo>
                    <a:pt x="0" y="20"/>
                  </a:lnTo>
                  <a:lnTo>
                    <a:pt x="11" y="27"/>
                  </a:lnTo>
                  <a:lnTo>
                    <a:pt x="22" y="36"/>
                  </a:lnTo>
                  <a:lnTo>
                    <a:pt x="33" y="46"/>
                  </a:lnTo>
                  <a:lnTo>
                    <a:pt x="43" y="58"/>
                  </a:lnTo>
                  <a:lnTo>
                    <a:pt x="61" y="43"/>
                  </a:lnTo>
                  <a:lnTo>
                    <a:pt x="49" y="30"/>
                  </a:lnTo>
                  <a:lnTo>
                    <a:pt x="37" y="18"/>
                  </a:lnTo>
                  <a:lnTo>
                    <a:pt x="25" y="8"/>
                  </a:lnTo>
                  <a:lnTo>
                    <a:pt x="11" y="0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98" name="Freeform 25"/>
            <p:cNvSpPr>
              <a:spLocks/>
            </p:cNvSpPr>
            <p:nvPr/>
          </p:nvSpPr>
          <p:spPr bwMode="auto">
            <a:xfrm>
              <a:off x="5324" y="1337"/>
              <a:ext cx="15" cy="9"/>
            </a:xfrm>
            <a:custGeom>
              <a:avLst/>
              <a:gdLst>
                <a:gd name="T0" fmla="*/ 0 w 60"/>
                <a:gd name="T1" fmla="*/ 0 h 35"/>
                <a:gd name="T2" fmla="*/ 0 w 60"/>
                <a:gd name="T3" fmla="*/ 0 h 35"/>
                <a:gd name="T4" fmla="*/ 0 w 60"/>
                <a:gd name="T5" fmla="*/ 0 h 35"/>
                <a:gd name="T6" fmla="*/ 0 w 60"/>
                <a:gd name="T7" fmla="*/ 0 h 35"/>
                <a:gd name="T8" fmla="*/ 0 w 60"/>
                <a:gd name="T9" fmla="*/ 0 h 35"/>
                <a:gd name="T10" fmla="*/ 0 w 60"/>
                <a:gd name="T11" fmla="*/ 0 h 35"/>
                <a:gd name="T12" fmla="*/ 0 w 60"/>
                <a:gd name="T13" fmla="*/ 0 h 35"/>
                <a:gd name="T14" fmla="*/ 0 w 60"/>
                <a:gd name="T15" fmla="*/ 0 h 35"/>
                <a:gd name="T16" fmla="*/ 0 w 60"/>
                <a:gd name="T17" fmla="*/ 0 h 35"/>
                <a:gd name="T18" fmla="*/ 0 w 60"/>
                <a:gd name="T19" fmla="*/ 0 h 35"/>
                <a:gd name="T20" fmla="*/ 0 w 60"/>
                <a:gd name="T21" fmla="*/ 0 h 35"/>
                <a:gd name="T22" fmla="*/ 0 w 60"/>
                <a:gd name="T23" fmla="*/ 0 h 35"/>
                <a:gd name="T24" fmla="*/ 0 w 60"/>
                <a:gd name="T25" fmla="*/ 0 h 3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0" h="35">
                  <a:moveTo>
                    <a:pt x="0" y="24"/>
                  </a:moveTo>
                  <a:lnTo>
                    <a:pt x="0" y="24"/>
                  </a:lnTo>
                  <a:lnTo>
                    <a:pt x="13" y="24"/>
                  </a:lnTo>
                  <a:lnTo>
                    <a:pt x="26" y="26"/>
                  </a:lnTo>
                  <a:lnTo>
                    <a:pt x="38" y="29"/>
                  </a:lnTo>
                  <a:lnTo>
                    <a:pt x="49" y="35"/>
                  </a:lnTo>
                  <a:lnTo>
                    <a:pt x="60" y="15"/>
                  </a:lnTo>
                  <a:lnTo>
                    <a:pt x="46" y="8"/>
                  </a:lnTo>
                  <a:lnTo>
                    <a:pt x="31" y="4"/>
                  </a:lnTo>
                  <a:lnTo>
                    <a:pt x="15" y="1"/>
                  </a:lnTo>
                  <a:lnTo>
                    <a:pt x="0" y="0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99" name="Freeform 26"/>
            <p:cNvSpPr>
              <a:spLocks/>
            </p:cNvSpPr>
            <p:nvPr/>
          </p:nvSpPr>
          <p:spPr bwMode="auto">
            <a:xfrm>
              <a:off x="5300" y="1337"/>
              <a:ext cx="24" cy="14"/>
            </a:xfrm>
            <a:custGeom>
              <a:avLst/>
              <a:gdLst>
                <a:gd name="T0" fmla="*/ 0 w 98"/>
                <a:gd name="T1" fmla="*/ 0 h 57"/>
                <a:gd name="T2" fmla="*/ 0 w 98"/>
                <a:gd name="T3" fmla="*/ 0 h 57"/>
                <a:gd name="T4" fmla="*/ 0 w 98"/>
                <a:gd name="T5" fmla="*/ 0 h 57"/>
                <a:gd name="T6" fmla="*/ 0 w 98"/>
                <a:gd name="T7" fmla="*/ 0 h 57"/>
                <a:gd name="T8" fmla="*/ 0 w 98"/>
                <a:gd name="T9" fmla="*/ 0 h 57"/>
                <a:gd name="T10" fmla="*/ 0 w 98"/>
                <a:gd name="T11" fmla="*/ 0 h 57"/>
                <a:gd name="T12" fmla="*/ 0 w 98"/>
                <a:gd name="T13" fmla="*/ 0 h 57"/>
                <a:gd name="T14" fmla="*/ 0 w 98"/>
                <a:gd name="T15" fmla="*/ 0 h 57"/>
                <a:gd name="T16" fmla="*/ 0 w 98"/>
                <a:gd name="T17" fmla="*/ 0 h 57"/>
                <a:gd name="T18" fmla="*/ 0 w 98"/>
                <a:gd name="T19" fmla="*/ 0 h 57"/>
                <a:gd name="T20" fmla="*/ 0 w 98"/>
                <a:gd name="T21" fmla="*/ 0 h 57"/>
                <a:gd name="T22" fmla="*/ 0 w 98"/>
                <a:gd name="T23" fmla="*/ 0 h 57"/>
                <a:gd name="T24" fmla="*/ 0 w 98"/>
                <a:gd name="T25" fmla="*/ 0 h 57"/>
                <a:gd name="T26" fmla="*/ 0 w 98"/>
                <a:gd name="T27" fmla="*/ 0 h 57"/>
                <a:gd name="T28" fmla="*/ 0 w 98"/>
                <a:gd name="T29" fmla="*/ 0 h 57"/>
                <a:gd name="T30" fmla="*/ 0 w 98"/>
                <a:gd name="T31" fmla="*/ 0 h 57"/>
                <a:gd name="T32" fmla="*/ 0 w 98"/>
                <a:gd name="T33" fmla="*/ 0 h 57"/>
                <a:gd name="T34" fmla="*/ 0 w 98"/>
                <a:gd name="T35" fmla="*/ 0 h 57"/>
                <a:gd name="T36" fmla="*/ 0 w 98"/>
                <a:gd name="T37" fmla="*/ 0 h 57"/>
                <a:gd name="T38" fmla="*/ 0 w 98"/>
                <a:gd name="T39" fmla="*/ 0 h 57"/>
                <a:gd name="T40" fmla="*/ 0 w 98"/>
                <a:gd name="T41" fmla="*/ 0 h 5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8" h="57">
                  <a:moveTo>
                    <a:pt x="17" y="57"/>
                  </a:moveTo>
                  <a:lnTo>
                    <a:pt x="17" y="57"/>
                  </a:lnTo>
                  <a:lnTo>
                    <a:pt x="25" y="49"/>
                  </a:lnTo>
                  <a:lnTo>
                    <a:pt x="34" y="43"/>
                  </a:lnTo>
                  <a:lnTo>
                    <a:pt x="44" y="36"/>
                  </a:lnTo>
                  <a:lnTo>
                    <a:pt x="53" y="32"/>
                  </a:lnTo>
                  <a:lnTo>
                    <a:pt x="64" y="28"/>
                  </a:lnTo>
                  <a:lnTo>
                    <a:pt x="74" y="25"/>
                  </a:lnTo>
                  <a:lnTo>
                    <a:pt x="85" y="24"/>
                  </a:lnTo>
                  <a:lnTo>
                    <a:pt x="98" y="24"/>
                  </a:lnTo>
                  <a:lnTo>
                    <a:pt x="98" y="0"/>
                  </a:lnTo>
                  <a:lnTo>
                    <a:pt x="83" y="1"/>
                  </a:lnTo>
                  <a:lnTo>
                    <a:pt x="70" y="2"/>
                  </a:lnTo>
                  <a:lnTo>
                    <a:pt x="57" y="6"/>
                  </a:lnTo>
                  <a:lnTo>
                    <a:pt x="44" y="10"/>
                  </a:lnTo>
                  <a:lnTo>
                    <a:pt x="33" y="17"/>
                  </a:lnTo>
                  <a:lnTo>
                    <a:pt x="22" y="24"/>
                  </a:lnTo>
                  <a:lnTo>
                    <a:pt x="10" y="32"/>
                  </a:lnTo>
                  <a:lnTo>
                    <a:pt x="0" y="42"/>
                  </a:lnTo>
                  <a:lnTo>
                    <a:pt x="17" y="5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00" name="Freeform 27"/>
            <p:cNvSpPr>
              <a:spLocks/>
            </p:cNvSpPr>
            <p:nvPr/>
          </p:nvSpPr>
          <p:spPr bwMode="auto">
            <a:xfrm>
              <a:off x="5289" y="1347"/>
              <a:ext cx="15" cy="25"/>
            </a:xfrm>
            <a:custGeom>
              <a:avLst/>
              <a:gdLst>
                <a:gd name="T0" fmla="*/ 0 w 57"/>
                <a:gd name="T1" fmla="*/ 0 h 98"/>
                <a:gd name="T2" fmla="*/ 0 w 57"/>
                <a:gd name="T3" fmla="*/ 0 h 98"/>
                <a:gd name="T4" fmla="*/ 0 w 57"/>
                <a:gd name="T5" fmla="*/ 0 h 98"/>
                <a:gd name="T6" fmla="*/ 0 w 57"/>
                <a:gd name="T7" fmla="*/ 0 h 98"/>
                <a:gd name="T8" fmla="*/ 0 w 57"/>
                <a:gd name="T9" fmla="*/ 0 h 98"/>
                <a:gd name="T10" fmla="*/ 0 w 57"/>
                <a:gd name="T11" fmla="*/ 0 h 98"/>
                <a:gd name="T12" fmla="*/ 0 w 57"/>
                <a:gd name="T13" fmla="*/ 0 h 98"/>
                <a:gd name="T14" fmla="*/ 0 w 57"/>
                <a:gd name="T15" fmla="*/ 0 h 98"/>
                <a:gd name="T16" fmla="*/ 0 w 57"/>
                <a:gd name="T17" fmla="*/ 0 h 98"/>
                <a:gd name="T18" fmla="*/ 0 w 57"/>
                <a:gd name="T19" fmla="*/ 0 h 98"/>
                <a:gd name="T20" fmla="*/ 0 w 57"/>
                <a:gd name="T21" fmla="*/ 0 h 98"/>
                <a:gd name="T22" fmla="*/ 0 w 57"/>
                <a:gd name="T23" fmla="*/ 0 h 98"/>
                <a:gd name="T24" fmla="*/ 0 w 57"/>
                <a:gd name="T25" fmla="*/ 0 h 98"/>
                <a:gd name="T26" fmla="*/ 0 w 57"/>
                <a:gd name="T27" fmla="*/ 0 h 98"/>
                <a:gd name="T28" fmla="*/ 0 w 57"/>
                <a:gd name="T29" fmla="*/ 0 h 98"/>
                <a:gd name="T30" fmla="*/ 0 w 57"/>
                <a:gd name="T31" fmla="*/ 0 h 98"/>
                <a:gd name="T32" fmla="*/ 0 w 57"/>
                <a:gd name="T33" fmla="*/ 0 h 98"/>
                <a:gd name="T34" fmla="*/ 0 w 57"/>
                <a:gd name="T35" fmla="*/ 0 h 98"/>
                <a:gd name="T36" fmla="*/ 0 w 57"/>
                <a:gd name="T37" fmla="*/ 0 h 98"/>
                <a:gd name="T38" fmla="*/ 0 w 57"/>
                <a:gd name="T39" fmla="*/ 0 h 98"/>
                <a:gd name="T40" fmla="*/ 0 w 57"/>
                <a:gd name="T41" fmla="*/ 0 h 9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7" h="98">
                  <a:moveTo>
                    <a:pt x="23" y="98"/>
                  </a:moveTo>
                  <a:lnTo>
                    <a:pt x="23" y="98"/>
                  </a:lnTo>
                  <a:lnTo>
                    <a:pt x="23" y="86"/>
                  </a:lnTo>
                  <a:lnTo>
                    <a:pt x="26" y="75"/>
                  </a:lnTo>
                  <a:lnTo>
                    <a:pt x="28" y="63"/>
                  </a:lnTo>
                  <a:lnTo>
                    <a:pt x="31" y="53"/>
                  </a:lnTo>
                  <a:lnTo>
                    <a:pt x="36" y="43"/>
                  </a:lnTo>
                  <a:lnTo>
                    <a:pt x="41" y="33"/>
                  </a:lnTo>
                  <a:lnTo>
                    <a:pt x="49" y="24"/>
                  </a:lnTo>
                  <a:lnTo>
                    <a:pt x="57" y="15"/>
                  </a:lnTo>
                  <a:lnTo>
                    <a:pt x="40" y="0"/>
                  </a:lnTo>
                  <a:lnTo>
                    <a:pt x="31" y="10"/>
                  </a:lnTo>
                  <a:lnTo>
                    <a:pt x="22" y="21"/>
                  </a:lnTo>
                  <a:lnTo>
                    <a:pt x="16" y="33"/>
                  </a:lnTo>
                  <a:lnTo>
                    <a:pt x="10" y="44"/>
                  </a:lnTo>
                  <a:lnTo>
                    <a:pt x="6" y="58"/>
                  </a:lnTo>
                  <a:lnTo>
                    <a:pt x="3" y="70"/>
                  </a:lnTo>
                  <a:lnTo>
                    <a:pt x="1" y="85"/>
                  </a:lnTo>
                  <a:lnTo>
                    <a:pt x="0" y="98"/>
                  </a:lnTo>
                  <a:lnTo>
                    <a:pt x="23" y="9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01" name="Freeform 28"/>
            <p:cNvSpPr>
              <a:spLocks/>
            </p:cNvSpPr>
            <p:nvPr/>
          </p:nvSpPr>
          <p:spPr bwMode="auto">
            <a:xfrm>
              <a:off x="5289" y="1372"/>
              <a:ext cx="14" cy="26"/>
            </a:xfrm>
            <a:custGeom>
              <a:avLst/>
              <a:gdLst>
                <a:gd name="T0" fmla="*/ 0 w 56"/>
                <a:gd name="T1" fmla="*/ 0 h 102"/>
                <a:gd name="T2" fmla="*/ 0 w 56"/>
                <a:gd name="T3" fmla="*/ 0 h 102"/>
                <a:gd name="T4" fmla="*/ 0 w 56"/>
                <a:gd name="T5" fmla="*/ 0 h 102"/>
                <a:gd name="T6" fmla="*/ 0 w 56"/>
                <a:gd name="T7" fmla="*/ 0 h 102"/>
                <a:gd name="T8" fmla="*/ 0 w 56"/>
                <a:gd name="T9" fmla="*/ 0 h 102"/>
                <a:gd name="T10" fmla="*/ 0 w 56"/>
                <a:gd name="T11" fmla="*/ 0 h 102"/>
                <a:gd name="T12" fmla="*/ 0 w 56"/>
                <a:gd name="T13" fmla="*/ 0 h 102"/>
                <a:gd name="T14" fmla="*/ 0 w 56"/>
                <a:gd name="T15" fmla="*/ 0 h 102"/>
                <a:gd name="T16" fmla="*/ 0 w 56"/>
                <a:gd name="T17" fmla="*/ 0 h 102"/>
                <a:gd name="T18" fmla="*/ 0 w 56"/>
                <a:gd name="T19" fmla="*/ 0 h 102"/>
                <a:gd name="T20" fmla="*/ 0 w 56"/>
                <a:gd name="T21" fmla="*/ 0 h 102"/>
                <a:gd name="T22" fmla="*/ 0 w 56"/>
                <a:gd name="T23" fmla="*/ 0 h 102"/>
                <a:gd name="T24" fmla="*/ 0 w 56"/>
                <a:gd name="T25" fmla="*/ 0 h 102"/>
                <a:gd name="T26" fmla="*/ 0 w 56"/>
                <a:gd name="T27" fmla="*/ 0 h 102"/>
                <a:gd name="T28" fmla="*/ 0 w 56"/>
                <a:gd name="T29" fmla="*/ 0 h 102"/>
                <a:gd name="T30" fmla="*/ 0 w 56"/>
                <a:gd name="T31" fmla="*/ 0 h 102"/>
                <a:gd name="T32" fmla="*/ 0 w 56"/>
                <a:gd name="T33" fmla="*/ 0 h 102"/>
                <a:gd name="T34" fmla="*/ 0 w 56"/>
                <a:gd name="T35" fmla="*/ 0 h 102"/>
                <a:gd name="T36" fmla="*/ 0 w 56"/>
                <a:gd name="T37" fmla="*/ 0 h 102"/>
                <a:gd name="T38" fmla="*/ 0 w 56"/>
                <a:gd name="T39" fmla="*/ 0 h 102"/>
                <a:gd name="T40" fmla="*/ 0 w 56"/>
                <a:gd name="T41" fmla="*/ 0 h 102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56" h="102">
                  <a:moveTo>
                    <a:pt x="56" y="86"/>
                  </a:moveTo>
                  <a:lnTo>
                    <a:pt x="56" y="86"/>
                  </a:lnTo>
                  <a:lnTo>
                    <a:pt x="49" y="77"/>
                  </a:lnTo>
                  <a:lnTo>
                    <a:pt x="43" y="69"/>
                  </a:lnTo>
                  <a:lnTo>
                    <a:pt x="36" y="58"/>
                  </a:lnTo>
                  <a:lnTo>
                    <a:pt x="31" y="47"/>
                  </a:lnTo>
                  <a:lnTo>
                    <a:pt x="28" y="37"/>
                  </a:lnTo>
                  <a:lnTo>
                    <a:pt x="26" y="25"/>
                  </a:lnTo>
                  <a:lnTo>
                    <a:pt x="23" y="14"/>
                  </a:lnTo>
                  <a:lnTo>
                    <a:pt x="23" y="0"/>
                  </a:lnTo>
                  <a:lnTo>
                    <a:pt x="0" y="0"/>
                  </a:lnTo>
                  <a:lnTo>
                    <a:pt x="1" y="15"/>
                  </a:lnTo>
                  <a:lnTo>
                    <a:pt x="3" y="29"/>
                  </a:lnTo>
                  <a:lnTo>
                    <a:pt x="6" y="43"/>
                  </a:lnTo>
                  <a:lnTo>
                    <a:pt x="10" y="56"/>
                  </a:lnTo>
                  <a:lnTo>
                    <a:pt x="16" y="69"/>
                  </a:lnTo>
                  <a:lnTo>
                    <a:pt x="22" y="81"/>
                  </a:lnTo>
                  <a:lnTo>
                    <a:pt x="31" y="92"/>
                  </a:lnTo>
                  <a:lnTo>
                    <a:pt x="40" y="102"/>
                  </a:lnTo>
                  <a:lnTo>
                    <a:pt x="56" y="8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02" name="Freeform 29"/>
            <p:cNvSpPr>
              <a:spLocks/>
            </p:cNvSpPr>
            <p:nvPr/>
          </p:nvSpPr>
          <p:spPr bwMode="auto">
            <a:xfrm>
              <a:off x="5300" y="1394"/>
              <a:ext cx="24" cy="14"/>
            </a:xfrm>
            <a:custGeom>
              <a:avLst/>
              <a:gdLst>
                <a:gd name="T0" fmla="*/ 0 w 98"/>
                <a:gd name="T1" fmla="*/ 0 h 58"/>
                <a:gd name="T2" fmla="*/ 0 w 98"/>
                <a:gd name="T3" fmla="*/ 0 h 58"/>
                <a:gd name="T4" fmla="*/ 0 w 98"/>
                <a:gd name="T5" fmla="*/ 0 h 58"/>
                <a:gd name="T6" fmla="*/ 0 w 98"/>
                <a:gd name="T7" fmla="*/ 0 h 58"/>
                <a:gd name="T8" fmla="*/ 0 w 98"/>
                <a:gd name="T9" fmla="*/ 0 h 58"/>
                <a:gd name="T10" fmla="*/ 0 w 98"/>
                <a:gd name="T11" fmla="*/ 0 h 58"/>
                <a:gd name="T12" fmla="*/ 0 w 98"/>
                <a:gd name="T13" fmla="*/ 0 h 58"/>
                <a:gd name="T14" fmla="*/ 0 w 98"/>
                <a:gd name="T15" fmla="*/ 0 h 58"/>
                <a:gd name="T16" fmla="*/ 0 w 98"/>
                <a:gd name="T17" fmla="*/ 0 h 58"/>
                <a:gd name="T18" fmla="*/ 0 w 98"/>
                <a:gd name="T19" fmla="*/ 0 h 58"/>
                <a:gd name="T20" fmla="*/ 0 w 98"/>
                <a:gd name="T21" fmla="*/ 0 h 58"/>
                <a:gd name="T22" fmla="*/ 0 w 98"/>
                <a:gd name="T23" fmla="*/ 0 h 58"/>
                <a:gd name="T24" fmla="*/ 0 w 98"/>
                <a:gd name="T25" fmla="*/ 0 h 58"/>
                <a:gd name="T26" fmla="*/ 0 w 98"/>
                <a:gd name="T27" fmla="*/ 0 h 58"/>
                <a:gd name="T28" fmla="*/ 0 w 98"/>
                <a:gd name="T29" fmla="*/ 0 h 58"/>
                <a:gd name="T30" fmla="*/ 0 w 98"/>
                <a:gd name="T31" fmla="*/ 0 h 58"/>
                <a:gd name="T32" fmla="*/ 0 w 98"/>
                <a:gd name="T33" fmla="*/ 0 h 58"/>
                <a:gd name="T34" fmla="*/ 0 w 98"/>
                <a:gd name="T35" fmla="*/ 0 h 58"/>
                <a:gd name="T36" fmla="*/ 0 w 98"/>
                <a:gd name="T37" fmla="*/ 0 h 58"/>
                <a:gd name="T38" fmla="*/ 0 w 98"/>
                <a:gd name="T39" fmla="*/ 0 h 58"/>
                <a:gd name="T40" fmla="*/ 0 w 98"/>
                <a:gd name="T41" fmla="*/ 0 h 58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98" h="58">
                  <a:moveTo>
                    <a:pt x="98" y="34"/>
                  </a:moveTo>
                  <a:lnTo>
                    <a:pt x="98" y="34"/>
                  </a:lnTo>
                  <a:lnTo>
                    <a:pt x="85" y="34"/>
                  </a:lnTo>
                  <a:lnTo>
                    <a:pt x="74" y="32"/>
                  </a:lnTo>
                  <a:lnTo>
                    <a:pt x="64" y="30"/>
                  </a:lnTo>
                  <a:lnTo>
                    <a:pt x="53" y="26"/>
                  </a:lnTo>
                  <a:lnTo>
                    <a:pt x="44" y="21"/>
                  </a:lnTo>
                  <a:lnTo>
                    <a:pt x="34" y="15"/>
                  </a:lnTo>
                  <a:lnTo>
                    <a:pt x="25" y="8"/>
                  </a:lnTo>
                  <a:lnTo>
                    <a:pt x="16" y="0"/>
                  </a:lnTo>
                  <a:lnTo>
                    <a:pt x="0" y="16"/>
                  </a:lnTo>
                  <a:lnTo>
                    <a:pt x="10" y="26"/>
                  </a:lnTo>
                  <a:lnTo>
                    <a:pt x="22" y="34"/>
                  </a:lnTo>
                  <a:lnTo>
                    <a:pt x="33" y="41"/>
                  </a:lnTo>
                  <a:lnTo>
                    <a:pt x="44" y="47"/>
                  </a:lnTo>
                  <a:lnTo>
                    <a:pt x="57" y="52"/>
                  </a:lnTo>
                  <a:lnTo>
                    <a:pt x="70" y="54"/>
                  </a:lnTo>
                  <a:lnTo>
                    <a:pt x="84" y="56"/>
                  </a:lnTo>
                  <a:lnTo>
                    <a:pt x="98" y="58"/>
                  </a:lnTo>
                  <a:lnTo>
                    <a:pt x="98" y="3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03" name="Freeform 30"/>
            <p:cNvSpPr>
              <a:spLocks/>
            </p:cNvSpPr>
            <p:nvPr/>
          </p:nvSpPr>
          <p:spPr bwMode="auto">
            <a:xfrm>
              <a:off x="5324" y="1396"/>
              <a:ext cx="21" cy="12"/>
            </a:xfrm>
            <a:custGeom>
              <a:avLst/>
              <a:gdLst>
                <a:gd name="T0" fmla="*/ 0 w 83"/>
                <a:gd name="T1" fmla="*/ 0 h 47"/>
                <a:gd name="T2" fmla="*/ 0 w 83"/>
                <a:gd name="T3" fmla="*/ 0 h 47"/>
                <a:gd name="T4" fmla="*/ 0 w 83"/>
                <a:gd name="T5" fmla="*/ 0 h 47"/>
                <a:gd name="T6" fmla="*/ 0 w 83"/>
                <a:gd name="T7" fmla="*/ 0 h 47"/>
                <a:gd name="T8" fmla="*/ 0 w 83"/>
                <a:gd name="T9" fmla="*/ 0 h 47"/>
                <a:gd name="T10" fmla="*/ 0 w 83"/>
                <a:gd name="T11" fmla="*/ 0 h 47"/>
                <a:gd name="T12" fmla="*/ 0 w 83"/>
                <a:gd name="T13" fmla="*/ 0 h 47"/>
                <a:gd name="T14" fmla="*/ 0 w 83"/>
                <a:gd name="T15" fmla="*/ 0 h 47"/>
                <a:gd name="T16" fmla="*/ 0 w 83"/>
                <a:gd name="T17" fmla="*/ 0 h 47"/>
                <a:gd name="T18" fmla="*/ 0 w 83"/>
                <a:gd name="T19" fmla="*/ 0 h 47"/>
                <a:gd name="T20" fmla="*/ 0 w 83"/>
                <a:gd name="T21" fmla="*/ 0 h 47"/>
                <a:gd name="T22" fmla="*/ 0 w 83"/>
                <a:gd name="T23" fmla="*/ 0 h 47"/>
                <a:gd name="T24" fmla="*/ 0 w 83"/>
                <a:gd name="T25" fmla="*/ 0 h 47"/>
                <a:gd name="T26" fmla="*/ 0 w 83"/>
                <a:gd name="T27" fmla="*/ 0 h 47"/>
                <a:gd name="T28" fmla="*/ 0 w 83"/>
                <a:gd name="T29" fmla="*/ 0 h 47"/>
                <a:gd name="T30" fmla="*/ 0 w 83"/>
                <a:gd name="T31" fmla="*/ 0 h 47"/>
                <a:gd name="T32" fmla="*/ 0 w 83"/>
                <a:gd name="T33" fmla="*/ 0 h 47"/>
                <a:gd name="T34" fmla="*/ 0 w 83"/>
                <a:gd name="T35" fmla="*/ 0 h 47"/>
                <a:gd name="T36" fmla="*/ 0 w 83"/>
                <a:gd name="T37" fmla="*/ 0 h 47"/>
                <a:gd name="T38" fmla="*/ 0 w 83"/>
                <a:gd name="T39" fmla="*/ 0 h 47"/>
                <a:gd name="T40" fmla="*/ 0 w 83"/>
                <a:gd name="T41" fmla="*/ 0 h 47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83" h="47">
                  <a:moveTo>
                    <a:pt x="68" y="0"/>
                  </a:moveTo>
                  <a:lnTo>
                    <a:pt x="68" y="0"/>
                  </a:lnTo>
                  <a:lnTo>
                    <a:pt x="60" y="5"/>
                  </a:lnTo>
                  <a:lnTo>
                    <a:pt x="52" y="10"/>
                  </a:lnTo>
                  <a:lnTo>
                    <a:pt x="45" y="14"/>
                  </a:lnTo>
                  <a:lnTo>
                    <a:pt x="36" y="17"/>
                  </a:lnTo>
                  <a:lnTo>
                    <a:pt x="28" y="20"/>
                  </a:lnTo>
                  <a:lnTo>
                    <a:pt x="19" y="22"/>
                  </a:lnTo>
                  <a:lnTo>
                    <a:pt x="10" y="23"/>
                  </a:lnTo>
                  <a:lnTo>
                    <a:pt x="0" y="23"/>
                  </a:lnTo>
                  <a:lnTo>
                    <a:pt x="0" y="47"/>
                  </a:lnTo>
                  <a:lnTo>
                    <a:pt x="11" y="45"/>
                  </a:lnTo>
                  <a:lnTo>
                    <a:pt x="22" y="44"/>
                  </a:lnTo>
                  <a:lnTo>
                    <a:pt x="33" y="42"/>
                  </a:lnTo>
                  <a:lnTo>
                    <a:pt x="43" y="39"/>
                  </a:lnTo>
                  <a:lnTo>
                    <a:pt x="54" y="34"/>
                  </a:lnTo>
                  <a:lnTo>
                    <a:pt x="64" y="30"/>
                  </a:lnTo>
                  <a:lnTo>
                    <a:pt x="74" y="24"/>
                  </a:lnTo>
                  <a:lnTo>
                    <a:pt x="83" y="16"/>
                  </a:lnTo>
                  <a:lnTo>
                    <a:pt x="68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04" name="Freeform 31"/>
            <p:cNvSpPr>
              <a:spLocks/>
            </p:cNvSpPr>
            <p:nvPr/>
          </p:nvSpPr>
          <p:spPr bwMode="auto">
            <a:xfrm>
              <a:off x="5341" y="1378"/>
              <a:ext cx="16" cy="22"/>
            </a:xfrm>
            <a:custGeom>
              <a:avLst/>
              <a:gdLst>
                <a:gd name="T0" fmla="*/ 0 w 65"/>
                <a:gd name="T1" fmla="*/ 0 h 89"/>
                <a:gd name="T2" fmla="*/ 0 w 65"/>
                <a:gd name="T3" fmla="*/ 0 h 89"/>
                <a:gd name="T4" fmla="*/ 0 w 65"/>
                <a:gd name="T5" fmla="*/ 0 h 89"/>
                <a:gd name="T6" fmla="*/ 0 w 65"/>
                <a:gd name="T7" fmla="*/ 0 h 89"/>
                <a:gd name="T8" fmla="*/ 0 w 65"/>
                <a:gd name="T9" fmla="*/ 0 h 89"/>
                <a:gd name="T10" fmla="*/ 0 w 65"/>
                <a:gd name="T11" fmla="*/ 0 h 89"/>
                <a:gd name="T12" fmla="*/ 0 w 65"/>
                <a:gd name="T13" fmla="*/ 0 h 89"/>
                <a:gd name="T14" fmla="*/ 0 w 65"/>
                <a:gd name="T15" fmla="*/ 0 h 89"/>
                <a:gd name="T16" fmla="*/ 0 w 65"/>
                <a:gd name="T17" fmla="*/ 0 h 89"/>
                <a:gd name="T18" fmla="*/ 0 w 65"/>
                <a:gd name="T19" fmla="*/ 0 h 89"/>
                <a:gd name="T20" fmla="*/ 0 w 65"/>
                <a:gd name="T21" fmla="*/ 0 h 89"/>
                <a:gd name="T22" fmla="*/ 0 w 65"/>
                <a:gd name="T23" fmla="*/ 0 h 89"/>
                <a:gd name="T24" fmla="*/ 0 w 65"/>
                <a:gd name="T25" fmla="*/ 0 h 89"/>
                <a:gd name="T26" fmla="*/ 0 w 65"/>
                <a:gd name="T27" fmla="*/ 0 h 89"/>
                <a:gd name="T28" fmla="*/ 0 w 65"/>
                <a:gd name="T29" fmla="*/ 0 h 89"/>
                <a:gd name="T30" fmla="*/ 0 w 65"/>
                <a:gd name="T31" fmla="*/ 0 h 89"/>
                <a:gd name="T32" fmla="*/ 0 w 65"/>
                <a:gd name="T33" fmla="*/ 0 h 89"/>
                <a:gd name="T34" fmla="*/ 0 w 65"/>
                <a:gd name="T35" fmla="*/ 0 h 89"/>
                <a:gd name="T36" fmla="*/ 0 w 65"/>
                <a:gd name="T37" fmla="*/ 0 h 89"/>
                <a:gd name="T38" fmla="*/ 0 w 65"/>
                <a:gd name="T39" fmla="*/ 0 h 89"/>
                <a:gd name="T40" fmla="*/ 0 w 65"/>
                <a:gd name="T41" fmla="*/ 0 h 89"/>
                <a:gd name="T42" fmla="*/ 0 w 65"/>
                <a:gd name="T43" fmla="*/ 0 h 89"/>
                <a:gd name="T44" fmla="*/ 0 w 65"/>
                <a:gd name="T45" fmla="*/ 0 h 89"/>
                <a:gd name="T46" fmla="*/ 0 w 65"/>
                <a:gd name="T47" fmla="*/ 0 h 89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</a:gdLst>
              <a:ahLst/>
              <a:cxnLst>
                <a:cxn ang="T48">
                  <a:pos x="T0" y="T1"/>
                </a:cxn>
                <a:cxn ang="T49">
                  <a:pos x="T2" y="T3"/>
                </a:cxn>
                <a:cxn ang="T50">
                  <a:pos x="T4" y="T5"/>
                </a:cxn>
                <a:cxn ang="T51">
                  <a:pos x="T6" y="T7"/>
                </a:cxn>
                <a:cxn ang="T52">
                  <a:pos x="T8" y="T9"/>
                </a:cxn>
                <a:cxn ang="T53">
                  <a:pos x="T10" y="T11"/>
                </a:cxn>
                <a:cxn ang="T54">
                  <a:pos x="T12" y="T13"/>
                </a:cxn>
                <a:cxn ang="T55">
                  <a:pos x="T14" y="T15"/>
                </a:cxn>
                <a:cxn ang="T56">
                  <a:pos x="T16" y="T17"/>
                </a:cxn>
                <a:cxn ang="T57">
                  <a:pos x="T18" y="T19"/>
                </a:cxn>
                <a:cxn ang="T58">
                  <a:pos x="T20" y="T21"/>
                </a:cxn>
                <a:cxn ang="T59">
                  <a:pos x="T22" y="T23"/>
                </a:cxn>
                <a:cxn ang="T60">
                  <a:pos x="T24" y="T25"/>
                </a:cxn>
                <a:cxn ang="T61">
                  <a:pos x="T26" y="T27"/>
                </a:cxn>
                <a:cxn ang="T62">
                  <a:pos x="T28" y="T29"/>
                </a:cxn>
                <a:cxn ang="T63">
                  <a:pos x="T30" y="T31"/>
                </a:cxn>
                <a:cxn ang="T64">
                  <a:pos x="T32" y="T33"/>
                </a:cxn>
                <a:cxn ang="T65">
                  <a:pos x="T34" y="T35"/>
                </a:cxn>
                <a:cxn ang="T66">
                  <a:pos x="T36" y="T37"/>
                </a:cxn>
                <a:cxn ang="T67">
                  <a:pos x="T38" y="T39"/>
                </a:cxn>
                <a:cxn ang="T68">
                  <a:pos x="T40" y="T41"/>
                </a:cxn>
                <a:cxn ang="T69">
                  <a:pos x="T42" y="T43"/>
                </a:cxn>
                <a:cxn ang="T70">
                  <a:pos x="T44" y="T45"/>
                </a:cxn>
                <a:cxn ang="T71">
                  <a:pos x="T46" y="T47"/>
                </a:cxn>
              </a:cxnLst>
              <a:rect l="0" t="0" r="r" b="b"/>
              <a:pathLst>
                <a:path w="65" h="89">
                  <a:moveTo>
                    <a:pt x="50" y="22"/>
                  </a:moveTo>
                  <a:lnTo>
                    <a:pt x="39" y="9"/>
                  </a:lnTo>
                  <a:lnTo>
                    <a:pt x="37" y="18"/>
                  </a:lnTo>
                  <a:lnTo>
                    <a:pt x="34" y="28"/>
                  </a:lnTo>
                  <a:lnTo>
                    <a:pt x="29" y="36"/>
                  </a:lnTo>
                  <a:lnTo>
                    <a:pt x="25" y="45"/>
                  </a:lnTo>
                  <a:lnTo>
                    <a:pt x="20" y="51"/>
                  </a:lnTo>
                  <a:lnTo>
                    <a:pt x="14" y="59"/>
                  </a:lnTo>
                  <a:lnTo>
                    <a:pt x="8" y="66"/>
                  </a:lnTo>
                  <a:lnTo>
                    <a:pt x="0" y="73"/>
                  </a:lnTo>
                  <a:lnTo>
                    <a:pt x="15" y="89"/>
                  </a:lnTo>
                  <a:lnTo>
                    <a:pt x="24" y="83"/>
                  </a:lnTo>
                  <a:lnTo>
                    <a:pt x="31" y="74"/>
                  </a:lnTo>
                  <a:lnTo>
                    <a:pt x="38" y="66"/>
                  </a:lnTo>
                  <a:lnTo>
                    <a:pt x="45" y="56"/>
                  </a:lnTo>
                  <a:lnTo>
                    <a:pt x="50" y="47"/>
                  </a:lnTo>
                  <a:lnTo>
                    <a:pt x="55" y="36"/>
                  </a:lnTo>
                  <a:lnTo>
                    <a:pt x="58" y="25"/>
                  </a:lnTo>
                  <a:lnTo>
                    <a:pt x="62" y="13"/>
                  </a:lnTo>
                  <a:lnTo>
                    <a:pt x="50" y="0"/>
                  </a:lnTo>
                  <a:lnTo>
                    <a:pt x="62" y="13"/>
                  </a:lnTo>
                  <a:lnTo>
                    <a:pt x="65" y="0"/>
                  </a:lnTo>
                  <a:lnTo>
                    <a:pt x="50" y="0"/>
                  </a:lnTo>
                  <a:lnTo>
                    <a:pt x="5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05" name="Freeform 32"/>
            <p:cNvSpPr>
              <a:spLocks/>
            </p:cNvSpPr>
            <p:nvPr/>
          </p:nvSpPr>
          <p:spPr bwMode="auto">
            <a:xfrm>
              <a:off x="5312" y="1378"/>
              <a:ext cx="42" cy="6"/>
            </a:xfrm>
            <a:custGeom>
              <a:avLst/>
              <a:gdLst>
                <a:gd name="T0" fmla="*/ 0 w 165"/>
                <a:gd name="T1" fmla="*/ 0 h 22"/>
                <a:gd name="T2" fmla="*/ 0 w 165"/>
                <a:gd name="T3" fmla="*/ 0 h 22"/>
                <a:gd name="T4" fmla="*/ 0 w 165"/>
                <a:gd name="T5" fmla="*/ 0 h 22"/>
                <a:gd name="T6" fmla="*/ 0 w 165"/>
                <a:gd name="T7" fmla="*/ 0 h 22"/>
                <a:gd name="T8" fmla="*/ 0 w 165"/>
                <a:gd name="T9" fmla="*/ 0 h 22"/>
                <a:gd name="T10" fmla="*/ 0 w 165"/>
                <a:gd name="T11" fmla="*/ 0 h 22"/>
                <a:gd name="T12" fmla="*/ 0 w 165"/>
                <a:gd name="T13" fmla="*/ 0 h 22"/>
                <a:gd name="T14" fmla="*/ 0 w 165"/>
                <a:gd name="T15" fmla="*/ 0 h 22"/>
                <a:gd name="T16" fmla="*/ 0 w 165"/>
                <a:gd name="T17" fmla="*/ 0 h 22"/>
                <a:gd name="T18" fmla="*/ 0 w 165"/>
                <a:gd name="T19" fmla="*/ 0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65" h="22">
                  <a:moveTo>
                    <a:pt x="0" y="11"/>
                  </a:moveTo>
                  <a:lnTo>
                    <a:pt x="11" y="22"/>
                  </a:lnTo>
                  <a:lnTo>
                    <a:pt x="165" y="22"/>
                  </a:lnTo>
                  <a:lnTo>
                    <a:pt x="165" y="0"/>
                  </a:lnTo>
                  <a:lnTo>
                    <a:pt x="11" y="0"/>
                  </a:lnTo>
                  <a:lnTo>
                    <a:pt x="0" y="11"/>
                  </a:lnTo>
                  <a:lnTo>
                    <a:pt x="0" y="22"/>
                  </a:lnTo>
                  <a:lnTo>
                    <a:pt x="11" y="22"/>
                  </a:lnTo>
                  <a:lnTo>
                    <a:pt x="0" y="1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06" name="Freeform 33"/>
            <p:cNvSpPr>
              <a:spLocks/>
            </p:cNvSpPr>
            <p:nvPr/>
          </p:nvSpPr>
          <p:spPr bwMode="auto">
            <a:xfrm>
              <a:off x="5312" y="1371"/>
              <a:ext cx="6" cy="10"/>
            </a:xfrm>
            <a:custGeom>
              <a:avLst/>
              <a:gdLst>
                <a:gd name="T0" fmla="*/ 0 w 23"/>
                <a:gd name="T1" fmla="*/ 0 h 38"/>
                <a:gd name="T2" fmla="*/ 0 w 23"/>
                <a:gd name="T3" fmla="*/ 0 h 38"/>
                <a:gd name="T4" fmla="*/ 0 w 23"/>
                <a:gd name="T5" fmla="*/ 0 h 38"/>
                <a:gd name="T6" fmla="*/ 0 w 23"/>
                <a:gd name="T7" fmla="*/ 0 h 38"/>
                <a:gd name="T8" fmla="*/ 0 w 23"/>
                <a:gd name="T9" fmla="*/ 0 h 38"/>
                <a:gd name="T10" fmla="*/ 0 w 23"/>
                <a:gd name="T11" fmla="*/ 0 h 38"/>
                <a:gd name="T12" fmla="*/ 0 w 23"/>
                <a:gd name="T13" fmla="*/ 0 h 38"/>
                <a:gd name="T14" fmla="*/ 0 w 23"/>
                <a:gd name="T15" fmla="*/ 0 h 38"/>
                <a:gd name="T16" fmla="*/ 0 w 23"/>
                <a:gd name="T17" fmla="*/ 0 h 38"/>
                <a:gd name="T18" fmla="*/ 0 w 23"/>
                <a:gd name="T19" fmla="*/ 0 h 3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3" h="38">
                  <a:moveTo>
                    <a:pt x="11" y="0"/>
                  </a:moveTo>
                  <a:lnTo>
                    <a:pt x="0" y="11"/>
                  </a:lnTo>
                  <a:lnTo>
                    <a:pt x="0" y="38"/>
                  </a:lnTo>
                  <a:lnTo>
                    <a:pt x="23" y="38"/>
                  </a:lnTo>
                  <a:lnTo>
                    <a:pt x="23" y="11"/>
                  </a:lnTo>
                  <a:lnTo>
                    <a:pt x="11" y="0"/>
                  </a:lnTo>
                  <a:lnTo>
                    <a:pt x="0" y="0"/>
                  </a:lnTo>
                  <a:lnTo>
                    <a:pt x="0" y="11"/>
                  </a:lnTo>
                  <a:lnTo>
                    <a:pt x="1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07" name="Freeform 34"/>
            <p:cNvSpPr>
              <a:spLocks/>
            </p:cNvSpPr>
            <p:nvPr/>
          </p:nvSpPr>
          <p:spPr bwMode="auto">
            <a:xfrm>
              <a:off x="5062" y="1316"/>
              <a:ext cx="107" cy="108"/>
            </a:xfrm>
            <a:custGeom>
              <a:avLst/>
              <a:gdLst>
                <a:gd name="T0" fmla="*/ 0 w 430"/>
                <a:gd name="T1" fmla="*/ 0 h 430"/>
                <a:gd name="T2" fmla="*/ 0 w 430"/>
                <a:gd name="T3" fmla="*/ 0 h 430"/>
                <a:gd name="T4" fmla="*/ 0 w 430"/>
                <a:gd name="T5" fmla="*/ 0 h 430"/>
                <a:gd name="T6" fmla="*/ 0 w 430"/>
                <a:gd name="T7" fmla="*/ 0 h 430"/>
                <a:gd name="T8" fmla="*/ 0 w 430"/>
                <a:gd name="T9" fmla="*/ 0 h 430"/>
                <a:gd name="T10" fmla="*/ 0 w 430"/>
                <a:gd name="T11" fmla="*/ 0 h 430"/>
                <a:gd name="T12" fmla="*/ 0 w 430"/>
                <a:gd name="T13" fmla="*/ 0 h 430"/>
                <a:gd name="T14" fmla="*/ 0 w 430"/>
                <a:gd name="T15" fmla="*/ 0 h 430"/>
                <a:gd name="T16" fmla="*/ 0 w 430"/>
                <a:gd name="T17" fmla="*/ 0 h 430"/>
                <a:gd name="T18" fmla="*/ 0 w 430"/>
                <a:gd name="T19" fmla="*/ 0 h 430"/>
                <a:gd name="T20" fmla="*/ 0 w 430"/>
                <a:gd name="T21" fmla="*/ 0 h 430"/>
                <a:gd name="T22" fmla="*/ 0 w 430"/>
                <a:gd name="T23" fmla="*/ 0 h 430"/>
                <a:gd name="T24" fmla="*/ 0 w 430"/>
                <a:gd name="T25" fmla="*/ 0 h 430"/>
                <a:gd name="T26" fmla="*/ 0 w 430"/>
                <a:gd name="T27" fmla="*/ 0 h 430"/>
                <a:gd name="T28" fmla="*/ 0 w 430"/>
                <a:gd name="T29" fmla="*/ 0 h 430"/>
                <a:gd name="T30" fmla="*/ 0 w 430"/>
                <a:gd name="T31" fmla="*/ 0 h 430"/>
                <a:gd name="T32" fmla="*/ 0 w 430"/>
                <a:gd name="T33" fmla="*/ 0 h 430"/>
                <a:gd name="T34" fmla="*/ 0 w 430"/>
                <a:gd name="T35" fmla="*/ 0 h 430"/>
                <a:gd name="T36" fmla="*/ 0 w 430"/>
                <a:gd name="T37" fmla="*/ 0 h 430"/>
                <a:gd name="T38" fmla="*/ 0 w 430"/>
                <a:gd name="T39" fmla="*/ 1 h 430"/>
                <a:gd name="T40" fmla="*/ 0 w 430"/>
                <a:gd name="T41" fmla="*/ 1 h 430"/>
                <a:gd name="T42" fmla="*/ 0 w 430"/>
                <a:gd name="T43" fmla="*/ 1 h 430"/>
                <a:gd name="T44" fmla="*/ 0 w 430"/>
                <a:gd name="T45" fmla="*/ 1 h 430"/>
                <a:gd name="T46" fmla="*/ 0 w 430"/>
                <a:gd name="T47" fmla="*/ 1 h 430"/>
                <a:gd name="T48" fmla="*/ 0 w 430"/>
                <a:gd name="T49" fmla="*/ 1 h 430"/>
                <a:gd name="T50" fmla="*/ 0 w 430"/>
                <a:gd name="T51" fmla="*/ 1 h 430"/>
                <a:gd name="T52" fmla="*/ 0 w 430"/>
                <a:gd name="T53" fmla="*/ 1 h 430"/>
                <a:gd name="T54" fmla="*/ 0 w 430"/>
                <a:gd name="T55" fmla="*/ 1 h 430"/>
                <a:gd name="T56" fmla="*/ 0 w 430"/>
                <a:gd name="T57" fmla="*/ 1 h 430"/>
                <a:gd name="T58" fmla="*/ 0 w 430"/>
                <a:gd name="T59" fmla="*/ 0 h 430"/>
                <a:gd name="T60" fmla="*/ 0 w 430"/>
                <a:gd name="T61" fmla="*/ 0 h 430"/>
                <a:gd name="T62" fmla="*/ 0 w 430"/>
                <a:gd name="T63" fmla="*/ 0 h 430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430" h="430">
                  <a:moveTo>
                    <a:pt x="430" y="215"/>
                  </a:moveTo>
                  <a:lnTo>
                    <a:pt x="429" y="193"/>
                  </a:lnTo>
                  <a:lnTo>
                    <a:pt x="426" y="172"/>
                  </a:lnTo>
                  <a:lnTo>
                    <a:pt x="420" y="152"/>
                  </a:lnTo>
                  <a:lnTo>
                    <a:pt x="413" y="131"/>
                  </a:lnTo>
                  <a:lnTo>
                    <a:pt x="404" y="112"/>
                  </a:lnTo>
                  <a:lnTo>
                    <a:pt x="393" y="95"/>
                  </a:lnTo>
                  <a:lnTo>
                    <a:pt x="381" y="79"/>
                  </a:lnTo>
                  <a:lnTo>
                    <a:pt x="368" y="63"/>
                  </a:lnTo>
                  <a:lnTo>
                    <a:pt x="352" y="50"/>
                  </a:lnTo>
                  <a:lnTo>
                    <a:pt x="335" y="37"/>
                  </a:lnTo>
                  <a:lnTo>
                    <a:pt x="318" y="26"/>
                  </a:lnTo>
                  <a:lnTo>
                    <a:pt x="299" y="17"/>
                  </a:lnTo>
                  <a:lnTo>
                    <a:pt x="279" y="10"/>
                  </a:lnTo>
                  <a:lnTo>
                    <a:pt x="259" y="5"/>
                  </a:lnTo>
                  <a:lnTo>
                    <a:pt x="238" y="1"/>
                  </a:lnTo>
                  <a:lnTo>
                    <a:pt x="215" y="0"/>
                  </a:lnTo>
                  <a:lnTo>
                    <a:pt x="193" y="1"/>
                  </a:lnTo>
                  <a:lnTo>
                    <a:pt x="171" y="5"/>
                  </a:lnTo>
                  <a:lnTo>
                    <a:pt x="151" y="10"/>
                  </a:lnTo>
                  <a:lnTo>
                    <a:pt x="131" y="17"/>
                  </a:lnTo>
                  <a:lnTo>
                    <a:pt x="112" y="26"/>
                  </a:lnTo>
                  <a:lnTo>
                    <a:pt x="95" y="37"/>
                  </a:lnTo>
                  <a:lnTo>
                    <a:pt x="78" y="50"/>
                  </a:lnTo>
                  <a:lnTo>
                    <a:pt x="63" y="63"/>
                  </a:lnTo>
                  <a:lnTo>
                    <a:pt x="49" y="79"/>
                  </a:lnTo>
                  <a:lnTo>
                    <a:pt x="37" y="95"/>
                  </a:lnTo>
                  <a:lnTo>
                    <a:pt x="26" y="112"/>
                  </a:lnTo>
                  <a:lnTo>
                    <a:pt x="17" y="131"/>
                  </a:lnTo>
                  <a:lnTo>
                    <a:pt x="9" y="152"/>
                  </a:lnTo>
                  <a:lnTo>
                    <a:pt x="5" y="172"/>
                  </a:lnTo>
                  <a:lnTo>
                    <a:pt x="1" y="193"/>
                  </a:lnTo>
                  <a:lnTo>
                    <a:pt x="0" y="215"/>
                  </a:lnTo>
                  <a:lnTo>
                    <a:pt x="1" y="238"/>
                  </a:lnTo>
                  <a:lnTo>
                    <a:pt x="5" y="259"/>
                  </a:lnTo>
                  <a:lnTo>
                    <a:pt x="9" y="279"/>
                  </a:lnTo>
                  <a:lnTo>
                    <a:pt x="17" y="299"/>
                  </a:lnTo>
                  <a:lnTo>
                    <a:pt x="26" y="318"/>
                  </a:lnTo>
                  <a:lnTo>
                    <a:pt x="37" y="335"/>
                  </a:lnTo>
                  <a:lnTo>
                    <a:pt x="49" y="352"/>
                  </a:lnTo>
                  <a:lnTo>
                    <a:pt x="63" y="368"/>
                  </a:lnTo>
                  <a:lnTo>
                    <a:pt x="78" y="381"/>
                  </a:lnTo>
                  <a:lnTo>
                    <a:pt x="95" y="393"/>
                  </a:lnTo>
                  <a:lnTo>
                    <a:pt x="112" y="405"/>
                  </a:lnTo>
                  <a:lnTo>
                    <a:pt x="131" y="414"/>
                  </a:lnTo>
                  <a:lnTo>
                    <a:pt x="151" y="421"/>
                  </a:lnTo>
                  <a:lnTo>
                    <a:pt x="171" y="426"/>
                  </a:lnTo>
                  <a:lnTo>
                    <a:pt x="193" y="429"/>
                  </a:lnTo>
                  <a:lnTo>
                    <a:pt x="215" y="430"/>
                  </a:lnTo>
                  <a:lnTo>
                    <a:pt x="238" y="429"/>
                  </a:lnTo>
                  <a:lnTo>
                    <a:pt x="259" y="426"/>
                  </a:lnTo>
                  <a:lnTo>
                    <a:pt x="279" y="421"/>
                  </a:lnTo>
                  <a:lnTo>
                    <a:pt x="299" y="414"/>
                  </a:lnTo>
                  <a:lnTo>
                    <a:pt x="318" y="405"/>
                  </a:lnTo>
                  <a:lnTo>
                    <a:pt x="335" y="393"/>
                  </a:lnTo>
                  <a:lnTo>
                    <a:pt x="352" y="381"/>
                  </a:lnTo>
                  <a:lnTo>
                    <a:pt x="368" y="368"/>
                  </a:lnTo>
                  <a:lnTo>
                    <a:pt x="381" y="352"/>
                  </a:lnTo>
                  <a:lnTo>
                    <a:pt x="393" y="335"/>
                  </a:lnTo>
                  <a:lnTo>
                    <a:pt x="404" y="318"/>
                  </a:lnTo>
                  <a:lnTo>
                    <a:pt x="413" y="299"/>
                  </a:lnTo>
                  <a:lnTo>
                    <a:pt x="420" y="279"/>
                  </a:lnTo>
                  <a:lnTo>
                    <a:pt x="426" y="259"/>
                  </a:lnTo>
                  <a:lnTo>
                    <a:pt x="429" y="238"/>
                  </a:lnTo>
                  <a:lnTo>
                    <a:pt x="430" y="215"/>
                  </a:lnTo>
                  <a:close/>
                </a:path>
              </a:pathLst>
            </a:custGeom>
            <a:solidFill>
              <a:srgbClr val="CC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08" name="Freeform 35"/>
            <p:cNvSpPr>
              <a:spLocks/>
            </p:cNvSpPr>
            <p:nvPr/>
          </p:nvSpPr>
          <p:spPr bwMode="auto">
            <a:xfrm>
              <a:off x="5115" y="1314"/>
              <a:ext cx="57" cy="56"/>
            </a:xfrm>
            <a:custGeom>
              <a:avLst/>
              <a:gdLst>
                <a:gd name="T0" fmla="*/ 0 w 226"/>
                <a:gd name="T1" fmla="*/ 0 h 226"/>
                <a:gd name="T2" fmla="*/ 0 w 226"/>
                <a:gd name="T3" fmla="*/ 0 h 226"/>
                <a:gd name="T4" fmla="*/ 0 w 226"/>
                <a:gd name="T5" fmla="*/ 0 h 226"/>
                <a:gd name="T6" fmla="*/ 0 w 226"/>
                <a:gd name="T7" fmla="*/ 0 h 226"/>
                <a:gd name="T8" fmla="*/ 0 w 226"/>
                <a:gd name="T9" fmla="*/ 0 h 226"/>
                <a:gd name="T10" fmla="*/ 0 w 226"/>
                <a:gd name="T11" fmla="*/ 0 h 226"/>
                <a:gd name="T12" fmla="*/ 0 w 226"/>
                <a:gd name="T13" fmla="*/ 0 h 226"/>
                <a:gd name="T14" fmla="*/ 0 w 226"/>
                <a:gd name="T15" fmla="*/ 0 h 226"/>
                <a:gd name="T16" fmla="*/ 0 w 226"/>
                <a:gd name="T17" fmla="*/ 0 h 226"/>
                <a:gd name="T18" fmla="*/ 0 w 226"/>
                <a:gd name="T19" fmla="*/ 0 h 226"/>
                <a:gd name="T20" fmla="*/ 0 w 226"/>
                <a:gd name="T21" fmla="*/ 0 h 226"/>
                <a:gd name="T22" fmla="*/ 0 w 226"/>
                <a:gd name="T23" fmla="*/ 0 h 226"/>
                <a:gd name="T24" fmla="*/ 0 w 226"/>
                <a:gd name="T25" fmla="*/ 0 h 226"/>
                <a:gd name="T26" fmla="*/ 0 w 226"/>
                <a:gd name="T27" fmla="*/ 0 h 226"/>
                <a:gd name="T28" fmla="*/ 0 w 226"/>
                <a:gd name="T29" fmla="*/ 0 h 226"/>
                <a:gd name="T30" fmla="*/ 0 w 226"/>
                <a:gd name="T31" fmla="*/ 0 h 226"/>
                <a:gd name="T32" fmla="*/ 0 w 226"/>
                <a:gd name="T33" fmla="*/ 0 h 226"/>
                <a:gd name="T34" fmla="*/ 0 w 226"/>
                <a:gd name="T35" fmla="*/ 0 h 226"/>
                <a:gd name="T36" fmla="*/ 0 w 226"/>
                <a:gd name="T37" fmla="*/ 0 h 226"/>
                <a:gd name="T38" fmla="*/ 0 w 226"/>
                <a:gd name="T39" fmla="*/ 0 h 226"/>
                <a:gd name="T40" fmla="*/ 0 w 226"/>
                <a:gd name="T41" fmla="*/ 0 h 226"/>
                <a:gd name="T42" fmla="*/ 0 w 226"/>
                <a:gd name="T43" fmla="*/ 0 h 226"/>
                <a:gd name="T44" fmla="*/ 0 w 226"/>
                <a:gd name="T45" fmla="*/ 0 h 226"/>
                <a:gd name="T46" fmla="*/ 0 w 226"/>
                <a:gd name="T47" fmla="*/ 0 h 226"/>
                <a:gd name="T48" fmla="*/ 0 w 226"/>
                <a:gd name="T49" fmla="*/ 0 h 226"/>
                <a:gd name="T50" fmla="*/ 0 w 226"/>
                <a:gd name="T51" fmla="*/ 0 h 226"/>
                <a:gd name="T52" fmla="*/ 0 w 226"/>
                <a:gd name="T53" fmla="*/ 0 h 226"/>
                <a:gd name="T54" fmla="*/ 0 w 226"/>
                <a:gd name="T55" fmla="*/ 0 h 226"/>
                <a:gd name="T56" fmla="*/ 0 w 226"/>
                <a:gd name="T57" fmla="*/ 0 h 226"/>
                <a:gd name="T58" fmla="*/ 0 w 226"/>
                <a:gd name="T59" fmla="*/ 0 h 226"/>
                <a:gd name="T60" fmla="*/ 0 w 226"/>
                <a:gd name="T61" fmla="*/ 0 h 226"/>
                <a:gd name="T62" fmla="*/ 0 w 226"/>
                <a:gd name="T63" fmla="*/ 0 h 226"/>
                <a:gd name="T64" fmla="*/ 0 w 226"/>
                <a:gd name="T65" fmla="*/ 0 h 226"/>
                <a:gd name="T66" fmla="*/ 0 w 226"/>
                <a:gd name="T67" fmla="*/ 0 h 226"/>
                <a:gd name="T68" fmla="*/ 0 w 226"/>
                <a:gd name="T69" fmla="*/ 0 h 226"/>
                <a:gd name="T70" fmla="*/ 0 w 226"/>
                <a:gd name="T71" fmla="*/ 0 h 226"/>
                <a:gd name="T72" fmla="*/ 0 w 226"/>
                <a:gd name="T73" fmla="*/ 0 h 22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26" h="226">
                  <a:moveTo>
                    <a:pt x="0" y="22"/>
                  </a:moveTo>
                  <a:lnTo>
                    <a:pt x="0" y="22"/>
                  </a:lnTo>
                  <a:lnTo>
                    <a:pt x="21" y="24"/>
                  </a:lnTo>
                  <a:lnTo>
                    <a:pt x="42" y="27"/>
                  </a:lnTo>
                  <a:lnTo>
                    <a:pt x="61" y="31"/>
                  </a:lnTo>
                  <a:lnTo>
                    <a:pt x="80" y="38"/>
                  </a:lnTo>
                  <a:lnTo>
                    <a:pt x="98" y="47"/>
                  </a:lnTo>
                  <a:lnTo>
                    <a:pt x="114" y="57"/>
                  </a:lnTo>
                  <a:lnTo>
                    <a:pt x="130" y="70"/>
                  </a:lnTo>
                  <a:lnTo>
                    <a:pt x="145" y="82"/>
                  </a:lnTo>
                  <a:lnTo>
                    <a:pt x="157" y="96"/>
                  </a:lnTo>
                  <a:lnTo>
                    <a:pt x="169" y="112"/>
                  </a:lnTo>
                  <a:lnTo>
                    <a:pt x="179" y="129"/>
                  </a:lnTo>
                  <a:lnTo>
                    <a:pt x="188" y="147"/>
                  </a:lnTo>
                  <a:lnTo>
                    <a:pt x="195" y="166"/>
                  </a:lnTo>
                  <a:lnTo>
                    <a:pt x="200" y="185"/>
                  </a:lnTo>
                  <a:lnTo>
                    <a:pt x="203" y="205"/>
                  </a:lnTo>
                  <a:lnTo>
                    <a:pt x="204" y="226"/>
                  </a:lnTo>
                  <a:lnTo>
                    <a:pt x="226" y="226"/>
                  </a:lnTo>
                  <a:lnTo>
                    <a:pt x="225" y="203"/>
                  </a:lnTo>
                  <a:lnTo>
                    <a:pt x="222" y="180"/>
                  </a:lnTo>
                  <a:lnTo>
                    <a:pt x="216" y="159"/>
                  </a:lnTo>
                  <a:lnTo>
                    <a:pt x="209" y="138"/>
                  </a:lnTo>
                  <a:lnTo>
                    <a:pt x="200" y="119"/>
                  </a:lnTo>
                  <a:lnTo>
                    <a:pt x="188" y="100"/>
                  </a:lnTo>
                  <a:lnTo>
                    <a:pt x="175" y="82"/>
                  </a:lnTo>
                  <a:lnTo>
                    <a:pt x="160" y="66"/>
                  </a:lnTo>
                  <a:lnTo>
                    <a:pt x="145" y="52"/>
                  </a:lnTo>
                  <a:lnTo>
                    <a:pt x="127" y="38"/>
                  </a:lnTo>
                  <a:lnTo>
                    <a:pt x="108" y="27"/>
                  </a:lnTo>
                  <a:lnTo>
                    <a:pt x="89" y="18"/>
                  </a:lnTo>
                  <a:lnTo>
                    <a:pt x="67" y="10"/>
                  </a:lnTo>
                  <a:lnTo>
                    <a:pt x="46" y="5"/>
                  </a:lnTo>
                  <a:lnTo>
                    <a:pt x="24" y="1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09" name="Freeform 36"/>
            <p:cNvSpPr>
              <a:spLocks/>
            </p:cNvSpPr>
            <p:nvPr/>
          </p:nvSpPr>
          <p:spPr bwMode="auto">
            <a:xfrm>
              <a:off x="5059" y="1314"/>
              <a:ext cx="56" cy="56"/>
            </a:xfrm>
            <a:custGeom>
              <a:avLst/>
              <a:gdLst>
                <a:gd name="T0" fmla="*/ 0 w 226"/>
                <a:gd name="T1" fmla="*/ 0 h 226"/>
                <a:gd name="T2" fmla="*/ 0 w 226"/>
                <a:gd name="T3" fmla="*/ 0 h 226"/>
                <a:gd name="T4" fmla="*/ 0 w 226"/>
                <a:gd name="T5" fmla="*/ 0 h 226"/>
                <a:gd name="T6" fmla="*/ 0 w 226"/>
                <a:gd name="T7" fmla="*/ 0 h 226"/>
                <a:gd name="T8" fmla="*/ 0 w 226"/>
                <a:gd name="T9" fmla="*/ 0 h 226"/>
                <a:gd name="T10" fmla="*/ 0 w 226"/>
                <a:gd name="T11" fmla="*/ 0 h 226"/>
                <a:gd name="T12" fmla="*/ 0 w 226"/>
                <a:gd name="T13" fmla="*/ 0 h 226"/>
                <a:gd name="T14" fmla="*/ 0 w 226"/>
                <a:gd name="T15" fmla="*/ 0 h 226"/>
                <a:gd name="T16" fmla="*/ 0 w 226"/>
                <a:gd name="T17" fmla="*/ 0 h 226"/>
                <a:gd name="T18" fmla="*/ 0 w 226"/>
                <a:gd name="T19" fmla="*/ 0 h 226"/>
                <a:gd name="T20" fmla="*/ 0 w 226"/>
                <a:gd name="T21" fmla="*/ 0 h 226"/>
                <a:gd name="T22" fmla="*/ 0 w 226"/>
                <a:gd name="T23" fmla="*/ 0 h 226"/>
                <a:gd name="T24" fmla="*/ 0 w 226"/>
                <a:gd name="T25" fmla="*/ 0 h 226"/>
                <a:gd name="T26" fmla="*/ 0 w 226"/>
                <a:gd name="T27" fmla="*/ 0 h 226"/>
                <a:gd name="T28" fmla="*/ 0 w 226"/>
                <a:gd name="T29" fmla="*/ 0 h 226"/>
                <a:gd name="T30" fmla="*/ 0 w 226"/>
                <a:gd name="T31" fmla="*/ 0 h 226"/>
                <a:gd name="T32" fmla="*/ 0 w 226"/>
                <a:gd name="T33" fmla="*/ 0 h 226"/>
                <a:gd name="T34" fmla="*/ 0 w 226"/>
                <a:gd name="T35" fmla="*/ 0 h 226"/>
                <a:gd name="T36" fmla="*/ 0 w 226"/>
                <a:gd name="T37" fmla="*/ 0 h 226"/>
                <a:gd name="T38" fmla="*/ 0 w 226"/>
                <a:gd name="T39" fmla="*/ 0 h 226"/>
                <a:gd name="T40" fmla="*/ 0 w 226"/>
                <a:gd name="T41" fmla="*/ 0 h 226"/>
                <a:gd name="T42" fmla="*/ 0 w 226"/>
                <a:gd name="T43" fmla="*/ 0 h 226"/>
                <a:gd name="T44" fmla="*/ 0 w 226"/>
                <a:gd name="T45" fmla="*/ 0 h 226"/>
                <a:gd name="T46" fmla="*/ 0 w 226"/>
                <a:gd name="T47" fmla="*/ 0 h 226"/>
                <a:gd name="T48" fmla="*/ 0 w 226"/>
                <a:gd name="T49" fmla="*/ 0 h 226"/>
                <a:gd name="T50" fmla="*/ 0 w 226"/>
                <a:gd name="T51" fmla="*/ 0 h 226"/>
                <a:gd name="T52" fmla="*/ 0 w 226"/>
                <a:gd name="T53" fmla="*/ 0 h 226"/>
                <a:gd name="T54" fmla="*/ 0 w 226"/>
                <a:gd name="T55" fmla="*/ 0 h 226"/>
                <a:gd name="T56" fmla="*/ 0 w 226"/>
                <a:gd name="T57" fmla="*/ 0 h 226"/>
                <a:gd name="T58" fmla="*/ 0 w 226"/>
                <a:gd name="T59" fmla="*/ 0 h 226"/>
                <a:gd name="T60" fmla="*/ 0 w 226"/>
                <a:gd name="T61" fmla="*/ 0 h 226"/>
                <a:gd name="T62" fmla="*/ 0 w 226"/>
                <a:gd name="T63" fmla="*/ 0 h 226"/>
                <a:gd name="T64" fmla="*/ 0 w 226"/>
                <a:gd name="T65" fmla="*/ 0 h 226"/>
                <a:gd name="T66" fmla="*/ 0 w 226"/>
                <a:gd name="T67" fmla="*/ 0 h 226"/>
                <a:gd name="T68" fmla="*/ 0 w 226"/>
                <a:gd name="T69" fmla="*/ 0 h 226"/>
                <a:gd name="T70" fmla="*/ 0 w 226"/>
                <a:gd name="T71" fmla="*/ 0 h 226"/>
                <a:gd name="T72" fmla="*/ 0 w 226"/>
                <a:gd name="T73" fmla="*/ 0 h 22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26" h="226">
                  <a:moveTo>
                    <a:pt x="22" y="226"/>
                  </a:moveTo>
                  <a:lnTo>
                    <a:pt x="22" y="226"/>
                  </a:lnTo>
                  <a:lnTo>
                    <a:pt x="23" y="205"/>
                  </a:lnTo>
                  <a:lnTo>
                    <a:pt x="27" y="185"/>
                  </a:lnTo>
                  <a:lnTo>
                    <a:pt x="31" y="166"/>
                  </a:lnTo>
                  <a:lnTo>
                    <a:pt x="38" y="147"/>
                  </a:lnTo>
                  <a:lnTo>
                    <a:pt x="47" y="129"/>
                  </a:lnTo>
                  <a:lnTo>
                    <a:pt x="57" y="112"/>
                  </a:lnTo>
                  <a:lnTo>
                    <a:pt x="69" y="96"/>
                  </a:lnTo>
                  <a:lnTo>
                    <a:pt x="82" y="82"/>
                  </a:lnTo>
                  <a:lnTo>
                    <a:pt x="96" y="70"/>
                  </a:lnTo>
                  <a:lnTo>
                    <a:pt x="112" y="57"/>
                  </a:lnTo>
                  <a:lnTo>
                    <a:pt x="129" y="47"/>
                  </a:lnTo>
                  <a:lnTo>
                    <a:pt x="147" y="38"/>
                  </a:lnTo>
                  <a:lnTo>
                    <a:pt x="166" y="31"/>
                  </a:lnTo>
                  <a:lnTo>
                    <a:pt x="185" y="27"/>
                  </a:lnTo>
                  <a:lnTo>
                    <a:pt x="205" y="24"/>
                  </a:lnTo>
                  <a:lnTo>
                    <a:pt x="226" y="22"/>
                  </a:lnTo>
                  <a:lnTo>
                    <a:pt x="226" y="0"/>
                  </a:lnTo>
                  <a:lnTo>
                    <a:pt x="203" y="1"/>
                  </a:lnTo>
                  <a:lnTo>
                    <a:pt x="180" y="5"/>
                  </a:lnTo>
                  <a:lnTo>
                    <a:pt x="159" y="10"/>
                  </a:lnTo>
                  <a:lnTo>
                    <a:pt x="138" y="18"/>
                  </a:lnTo>
                  <a:lnTo>
                    <a:pt x="119" y="27"/>
                  </a:lnTo>
                  <a:lnTo>
                    <a:pt x="100" y="38"/>
                  </a:lnTo>
                  <a:lnTo>
                    <a:pt x="82" y="52"/>
                  </a:lnTo>
                  <a:lnTo>
                    <a:pt x="66" y="66"/>
                  </a:lnTo>
                  <a:lnTo>
                    <a:pt x="51" y="82"/>
                  </a:lnTo>
                  <a:lnTo>
                    <a:pt x="38" y="100"/>
                  </a:lnTo>
                  <a:lnTo>
                    <a:pt x="27" y="119"/>
                  </a:lnTo>
                  <a:lnTo>
                    <a:pt x="18" y="138"/>
                  </a:lnTo>
                  <a:lnTo>
                    <a:pt x="10" y="159"/>
                  </a:lnTo>
                  <a:lnTo>
                    <a:pt x="4" y="180"/>
                  </a:lnTo>
                  <a:lnTo>
                    <a:pt x="1" y="203"/>
                  </a:lnTo>
                  <a:lnTo>
                    <a:pt x="0" y="226"/>
                  </a:lnTo>
                  <a:lnTo>
                    <a:pt x="22" y="2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10" name="Freeform 37"/>
            <p:cNvSpPr>
              <a:spLocks/>
            </p:cNvSpPr>
            <p:nvPr/>
          </p:nvSpPr>
          <p:spPr bwMode="auto">
            <a:xfrm>
              <a:off x="5059" y="1370"/>
              <a:ext cx="56" cy="57"/>
            </a:xfrm>
            <a:custGeom>
              <a:avLst/>
              <a:gdLst>
                <a:gd name="T0" fmla="*/ 0 w 226"/>
                <a:gd name="T1" fmla="*/ 0 h 227"/>
                <a:gd name="T2" fmla="*/ 0 w 226"/>
                <a:gd name="T3" fmla="*/ 0 h 227"/>
                <a:gd name="T4" fmla="*/ 0 w 226"/>
                <a:gd name="T5" fmla="*/ 0 h 227"/>
                <a:gd name="T6" fmla="*/ 0 w 226"/>
                <a:gd name="T7" fmla="*/ 0 h 227"/>
                <a:gd name="T8" fmla="*/ 0 w 226"/>
                <a:gd name="T9" fmla="*/ 0 h 227"/>
                <a:gd name="T10" fmla="*/ 0 w 226"/>
                <a:gd name="T11" fmla="*/ 0 h 227"/>
                <a:gd name="T12" fmla="*/ 0 w 226"/>
                <a:gd name="T13" fmla="*/ 0 h 227"/>
                <a:gd name="T14" fmla="*/ 0 w 226"/>
                <a:gd name="T15" fmla="*/ 0 h 227"/>
                <a:gd name="T16" fmla="*/ 0 w 226"/>
                <a:gd name="T17" fmla="*/ 0 h 227"/>
                <a:gd name="T18" fmla="*/ 0 w 226"/>
                <a:gd name="T19" fmla="*/ 0 h 227"/>
                <a:gd name="T20" fmla="*/ 0 w 226"/>
                <a:gd name="T21" fmla="*/ 0 h 227"/>
                <a:gd name="T22" fmla="*/ 0 w 226"/>
                <a:gd name="T23" fmla="*/ 0 h 227"/>
                <a:gd name="T24" fmla="*/ 0 w 226"/>
                <a:gd name="T25" fmla="*/ 0 h 227"/>
                <a:gd name="T26" fmla="*/ 0 w 226"/>
                <a:gd name="T27" fmla="*/ 0 h 227"/>
                <a:gd name="T28" fmla="*/ 0 w 226"/>
                <a:gd name="T29" fmla="*/ 0 h 227"/>
                <a:gd name="T30" fmla="*/ 0 w 226"/>
                <a:gd name="T31" fmla="*/ 0 h 227"/>
                <a:gd name="T32" fmla="*/ 0 w 226"/>
                <a:gd name="T33" fmla="*/ 0 h 227"/>
                <a:gd name="T34" fmla="*/ 0 w 226"/>
                <a:gd name="T35" fmla="*/ 0 h 227"/>
                <a:gd name="T36" fmla="*/ 0 w 226"/>
                <a:gd name="T37" fmla="*/ 0 h 227"/>
                <a:gd name="T38" fmla="*/ 0 w 226"/>
                <a:gd name="T39" fmla="*/ 0 h 227"/>
                <a:gd name="T40" fmla="*/ 0 w 226"/>
                <a:gd name="T41" fmla="*/ 0 h 227"/>
                <a:gd name="T42" fmla="*/ 0 w 226"/>
                <a:gd name="T43" fmla="*/ 0 h 227"/>
                <a:gd name="T44" fmla="*/ 0 w 226"/>
                <a:gd name="T45" fmla="*/ 0 h 227"/>
                <a:gd name="T46" fmla="*/ 0 w 226"/>
                <a:gd name="T47" fmla="*/ 0 h 227"/>
                <a:gd name="T48" fmla="*/ 0 w 226"/>
                <a:gd name="T49" fmla="*/ 0 h 227"/>
                <a:gd name="T50" fmla="*/ 0 w 226"/>
                <a:gd name="T51" fmla="*/ 0 h 227"/>
                <a:gd name="T52" fmla="*/ 0 w 226"/>
                <a:gd name="T53" fmla="*/ 0 h 227"/>
                <a:gd name="T54" fmla="*/ 0 w 226"/>
                <a:gd name="T55" fmla="*/ 0 h 227"/>
                <a:gd name="T56" fmla="*/ 0 w 226"/>
                <a:gd name="T57" fmla="*/ 0 h 227"/>
                <a:gd name="T58" fmla="*/ 0 w 226"/>
                <a:gd name="T59" fmla="*/ 0 h 227"/>
                <a:gd name="T60" fmla="*/ 0 w 226"/>
                <a:gd name="T61" fmla="*/ 0 h 227"/>
                <a:gd name="T62" fmla="*/ 0 w 226"/>
                <a:gd name="T63" fmla="*/ 0 h 227"/>
                <a:gd name="T64" fmla="*/ 0 w 226"/>
                <a:gd name="T65" fmla="*/ 0 h 227"/>
                <a:gd name="T66" fmla="*/ 0 w 226"/>
                <a:gd name="T67" fmla="*/ 0 h 227"/>
                <a:gd name="T68" fmla="*/ 0 w 226"/>
                <a:gd name="T69" fmla="*/ 0 h 227"/>
                <a:gd name="T70" fmla="*/ 0 w 226"/>
                <a:gd name="T71" fmla="*/ 0 h 227"/>
                <a:gd name="T72" fmla="*/ 0 w 226"/>
                <a:gd name="T73" fmla="*/ 0 h 227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226" h="227">
                  <a:moveTo>
                    <a:pt x="226" y="204"/>
                  </a:moveTo>
                  <a:lnTo>
                    <a:pt x="226" y="204"/>
                  </a:lnTo>
                  <a:lnTo>
                    <a:pt x="205" y="203"/>
                  </a:lnTo>
                  <a:lnTo>
                    <a:pt x="185" y="200"/>
                  </a:lnTo>
                  <a:lnTo>
                    <a:pt x="166" y="195"/>
                  </a:lnTo>
                  <a:lnTo>
                    <a:pt x="147" y="189"/>
                  </a:lnTo>
                  <a:lnTo>
                    <a:pt x="129" y="180"/>
                  </a:lnTo>
                  <a:lnTo>
                    <a:pt x="112" y="169"/>
                  </a:lnTo>
                  <a:lnTo>
                    <a:pt x="96" y="157"/>
                  </a:lnTo>
                  <a:lnTo>
                    <a:pt x="82" y="145"/>
                  </a:lnTo>
                  <a:lnTo>
                    <a:pt x="69" y="130"/>
                  </a:lnTo>
                  <a:lnTo>
                    <a:pt x="57" y="115"/>
                  </a:lnTo>
                  <a:lnTo>
                    <a:pt x="47" y="98"/>
                  </a:lnTo>
                  <a:lnTo>
                    <a:pt x="38" y="80"/>
                  </a:lnTo>
                  <a:lnTo>
                    <a:pt x="31" y="61"/>
                  </a:lnTo>
                  <a:lnTo>
                    <a:pt x="27" y="42"/>
                  </a:lnTo>
                  <a:lnTo>
                    <a:pt x="23" y="22"/>
                  </a:lnTo>
                  <a:lnTo>
                    <a:pt x="22" y="0"/>
                  </a:lnTo>
                  <a:lnTo>
                    <a:pt x="0" y="0"/>
                  </a:lnTo>
                  <a:lnTo>
                    <a:pt x="1" y="24"/>
                  </a:lnTo>
                  <a:lnTo>
                    <a:pt x="4" y="46"/>
                  </a:lnTo>
                  <a:lnTo>
                    <a:pt x="10" y="68"/>
                  </a:lnTo>
                  <a:lnTo>
                    <a:pt x="18" y="89"/>
                  </a:lnTo>
                  <a:lnTo>
                    <a:pt x="27" y="108"/>
                  </a:lnTo>
                  <a:lnTo>
                    <a:pt x="38" y="127"/>
                  </a:lnTo>
                  <a:lnTo>
                    <a:pt x="51" y="145"/>
                  </a:lnTo>
                  <a:lnTo>
                    <a:pt x="66" y="161"/>
                  </a:lnTo>
                  <a:lnTo>
                    <a:pt x="82" y="175"/>
                  </a:lnTo>
                  <a:lnTo>
                    <a:pt x="100" y="189"/>
                  </a:lnTo>
                  <a:lnTo>
                    <a:pt x="119" y="200"/>
                  </a:lnTo>
                  <a:lnTo>
                    <a:pt x="138" y="209"/>
                  </a:lnTo>
                  <a:lnTo>
                    <a:pt x="159" y="217"/>
                  </a:lnTo>
                  <a:lnTo>
                    <a:pt x="180" y="222"/>
                  </a:lnTo>
                  <a:lnTo>
                    <a:pt x="203" y="226"/>
                  </a:lnTo>
                  <a:lnTo>
                    <a:pt x="226" y="227"/>
                  </a:lnTo>
                  <a:lnTo>
                    <a:pt x="226" y="20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11" name="Freeform 38"/>
            <p:cNvSpPr>
              <a:spLocks/>
            </p:cNvSpPr>
            <p:nvPr/>
          </p:nvSpPr>
          <p:spPr bwMode="auto">
            <a:xfrm>
              <a:off x="5115" y="1370"/>
              <a:ext cx="57" cy="57"/>
            </a:xfrm>
            <a:custGeom>
              <a:avLst/>
              <a:gdLst>
                <a:gd name="T0" fmla="*/ 0 w 226"/>
                <a:gd name="T1" fmla="*/ 0 h 227"/>
                <a:gd name="T2" fmla="*/ 0 w 226"/>
                <a:gd name="T3" fmla="*/ 0 h 227"/>
                <a:gd name="T4" fmla="*/ 0 w 226"/>
                <a:gd name="T5" fmla="*/ 0 h 227"/>
                <a:gd name="T6" fmla="*/ 0 w 226"/>
                <a:gd name="T7" fmla="*/ 0 h 227"/>
                <a:gd name="T8" fmla="*/ 0 w 226"/>
                <a:gd name="T9" fmla="*/ 0 h 227"/>
                <a:gd name="T10" fmla="*/ 0 w 226"/>
                <a:gd name="T11" fmla="*/ 0 h 227"/>
                <a:gd name="T12" fmla="*/ 0 w 226"/>
                <a:gd name="T13" fmla="*/ 0 h 227"/>
                <a:gd name="T14" fmla="*/ 0 w 226"/>
                <a:gd name="T15" fmla="*/ 0 h 227"/>
                <a:gd name="T16" fmla="*/ 0 w 226"/>
                <a:gd name="T17" fmla="*/ 0 h 227"/>
                <a:gd name="T18" fmla="*/ 0 w 226"/>
                <a:gd name="T19" fmla="*/ 0 h 227"/>
                <a:gd name="T20" fmla="*/ 0 w 226"/>
                <a:gd name="T21" fmla="*/ 0 h 227"/>
                <a:gd name="T22" fmla="*/ 0 w 226"/>
                <a:gd name="T23" fmla="*/ 0 h 227"/>
                <a:gd name="T24" fmla="*/ 0 w 226"/>
                <a:gd name="T25" fmla="*/ 0 h 227"/>
                <a:gd name="T26" fmla="*/ 0 w 226"/>
                <a:gd name="T27" fmla="*/ 0 h 227"/>
                <a:gd name="T28" fmla="*/ 0 w 226"/>
                <a:gd name="T29" fmla="*/ 0 h 227"/>
                <a:gd name="T30" fmla="*/ 0 w 226"/>
                <a:gd name="T31" fmla="*/ 0 h 227"/>
                <a:gd name="T32" fmla="*/ 0 w 226"/>
                <a:gd name="T33" fmla="*/ 0 h 227"/>
                <a:gd name="T34" fmla="*/ 0 w 226"/>
                <a:gd name="T35" fmla="*/ 0 h 227"/>
                <a:gd name="T36" fmla="*/ 0 w 226"/>
                <a:gd name="T37" fmla="*/ 0 h 227"/>
                <a:gd name="T38" fmla="*/ 0 w 226"/>
                <a:gd name="T39" fmla="*/ 0 h 227"/>
                <a:gd name="T40" fmla="*/ 0 w 226"/>
                <a:gd name="T41" fmla="*/ 0 h 227"/>
                <a:gd name="T42" fmla="*/ 0 w 226"/>
                <a:gd name="T43" fmla="*/ 0 h 227"/>
                <a:gd name="T44" fmla="*/ 0 w 226"/>
                <a:gd name="T45" fmla="*/ 0 h 227"/>
                <a:gd name="T46" fmla="*/ 0 w 226"/>
                <a:gd name="T47" fmla="*/ 0 h 227"/>
                <a:gd name="T48" fmla="*/ 0 w 226"/>
                <a:gd name="T49" fmla="*/ 0 h 227"/>
                <a:gd name="T50" fmla="*/ 0 w 226"/>
                <a:gd name="T51" fmla="*/ 0 h 227"/>
                <a:gd name="T52" fmla="*/ 0 w 226"/>
                <a:gd name="T53" fmla="*/ 0 h 227"/>
                <a:gd name="T54" fmla="*/ 0 w 226"/>
                <a:gd name="T55" fmla="*/ 0 h 227"/>
                <a:gd name="T56" fmla="*/ 0 w 226"/>
                <a:gd name="T57" fmla="*/ 0 h 227"/>
                <a:gd name="T58" fmla="*/ 0 w 226"/>
                <a:gd name="T59" fmla="*/ 0 h 227"/>
                <a:gd name="T60" fmla="*/ 0 w 226"/>
                <a:gd name="T61" fmla="*/ 0 h 227"/>
                <a:gd name="T62" fmla="*/ 0 w 226"/>
                <a:gd name="T63" fmla="*/ 0 h 227"/>
                <a:gd name="T64" fmla="*/ 0 w 226"/>
                <a:gd name="T65" fmla="*/ 0 h 227"/>
                <a:gd name="T66" fmla="*/ 0 w 226"/>
                <a:gd name="T67" fmla="*/ 0 h 227"/>
                <a:gd name="T68" fmla="*/ 0 w 226"/>
                <a:gd name="T69" fmla="*/ 0 h 227"/>
                <a:gd name="T70" fmla="*/ 0 w 226"/>
                <a:gd name="T71" fmla="*/ 0 h 227"/>
                <a:gd name="T72" fmla="*/ 0 w 226"/>
                <a:gd name="T73" fmla="*/ 0 h 227"/>
                <a:gd name="T74" fmla="*/ 0 w 226"/>
                <a:gd name="T75" fmla="*/ 0 h 227"/>
                <a:gd name="T76" fmla="*/ 0 w 226"/>
                <a:gd name="T77" fmla="*/ 0 h 227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226" h="227">
                  <a:moveTo>
                    <a:pt x="204" y="0"/>
                  </a:moveTo>
                  <a:lnTo>
                    <a:pt x="204" y="0"/>
                  </a:lnTo>
                  <a:lnTo>
                    <a:pt x="203" y="22"/>
                  </a:lnTo>
                  <a:lnTo>
                    <a:pt x="200" y="42"/>
                  </a:lnTo>
                  <a:lnTo>
                    <a:pt x="195" y="61"/>
                  </a:lnTo>
                  <a:lnTo>
                    <a:pt x="188" y="80"/>
                  </a:lnTo>
                  <a:lnTo>
                    <a:pt x="179" y="98"/>
                  </a:lnTo>
                  <a:lnTo>
                    <a:pt x="169" y="115"/>
                  </a:lnTo>
                  <a:lnTo>
                    <a:pt x="157" y="130"/>
                  </a:lnTo>
                  <a:lnTo>
                    <a:pt x="145" y="145"/>
                  </a:lnTo>
                  <a:lnTo>
                    <a:pt x="130" y="157"/>
                  </a:lnTo>
                  <a:lnTo>
                    <a:pt x="114" y="169"/>
                  </a:lnTo>
                  <a:lnTo>
                    <a:pt x="98" y="180"/>
                  </a:lnTo>
                  <a:lnTo>
                    <a:pt x="80" y="189"/>
                  </a:lnTo>
                  <a:lnTo>
                    <a:pt x="61" y="195"/>
                  </a:lnTo>
                  <a:lnTo>
                    <a:pt x="42" y="200"/>
                  </a:lnTo>
                  <a:lnTo>
                    <a:pt x="21" y="203"/>
                  </a:lnTo>
                  <a:lnTo>
                    <a:pt x="0" y="204"/>
                  </a:lnTo>
                  <a:lnTo>
                    <a:pt x="0" y="227"/>
                  </a:lnTo>
                  <a:lnTo>
                    <a:pt x="24" y="226"/>
                  </a:lnTo>
                  <a:lnTo>
                    <a:pt x="46" y="222"/>
                  </a:lnTo>
                  <a:lnTo>
                    <a:pt x="67" y="217"/>
                  </a:lnTo>
                  <a:lnTo>
                    <a:pt x="89" y="209"/>
                  </a:lnTo>
                  <a:lnTo>
                    <a:pt x="108" y="200"/>
                  </a:lnTo>
                  <a:lnTo>
                    <a:pt x="127" y="189"/>
                  </a:lnTo>
                  <a:lnTo>
                    <a:pt x="145" y="175"/>
                  </a:lnTo>
                  <a:lnTo>
                    <a:pt x="160" y="161"/>
                  </a:lnTo>
                  <a:lnTo>
                    <a:pt x="175" y="145"/>
                  </a:lnTo>
                  <a:lnTo>
                    <a:pt x="188" y="127"/>
                  </a:lnTo>
                  <a:lnTo>
                    <a:pt x="200" y="108"/>
                  </a:lnTo>
                  <a:lnTo>
                    <a:pt x="209" y="89"/>
                  </a:lnTo>
                  <a:lnTo>
                    <a:pt x="216" y="68"/>
                  </a:lnTo>
                  <a:lnTo>
                    <a:pt x="222" y="46"/>
                  </a:lnTo>
                  <a:lnTo>
                    <a:pt x="225" y="24"/>
                  </a:lnTo>
                  <a:lnTo>
                    <a:pt x="226" y="0"/>
                  </a:lnTo>
                  <a:lnTo>
                    <a:pt x="204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12" name="Freeform 39"/>
            <p:cNvSpPr>
              <a:spLocks/>
            </p:cNvSpPr>
            <p:nvPr/>
          </p:nvSpPr>
          <p:spPr bwMode="auto">
            <a:xfrm>
              <a:off x="5008" y="1397"/>
              <a:ext cx="80" cy="81"/>
            </a:xfrm>
            <a:custGeom>
              <a:avLst/>
              <a:gdLst>
                <a:gd name="T0" fmla="*/ 0 w 323"/>
                <a:gd name="T1" fmla="*/ 0 h 322"/>
                <a:gd name="T2" fmla="*/ 0 w 323"/>
                <a:gd name="T3" fmla="*/ 0 h 322"/>
                <a:gd name="T4" fmla="*/ 0 w 323"/>
                <a:gd name="T5" fmla="*/ 0 h 322"/>
                <a:gd name="T6" fmla="*/ 0 w 323"/>
                <a:gd name="T7" fmla="*/ 0 h 322"/>
                <a:gd name="T8" fmla="*/ 0 w 323"/>
                <a:gd name="T9" fmla="*/ 0 h 322"/>
                <a:gd name="T10" fmla="*/ 0 w 323"/>
                <a:gd name="T11" fmla="*/ 0 h 322"/>
                <a:gd name="T12" fmla="*/ 0 w 323"/>
                <a:gd name="T13" fmla="*/ 0 h 322"/>
                <a:gd name="T14" fmla="*/ 0 w 323"/>
                <a:gd name="T15" fmla="*/ 0 h 322"/>
                <a:gd name="T16" fmla="*/ 0 w 323"/>
                <a:gd name="T17" fmla="*/ 0 h 322"/>
                <a:gd name="T18" fmla="*/ 0 w 323"/>
                <a:gd name="T19" fmla="*/ 0 h 322"/>
                <a:gd name="T20" fmla="*/ 0 w 323"/>
                <a:gd name="T21" fmla="*/ 0 h 322"/>
                <a:gd name="T22" fmla="*/ 0 w 323"/>
                <a:gd name="T23" fmla="*/ 0 h 322"/>
                <a:gd name="T24" fmla="*/ 0 w 323"/>
                <a:gd name="T25" fmla="*/ 0 h 322"/>
                <a:gd name="T26" fmla="*/ 0 w 323"/>
                <a:gd name="T27" fmla="*/ 0 h 322"/>
                <a:gd name="T28" fmla="*/ 0 w 323"/>
                <a:gd name="T29" fmla="*/ 0 h 322"/>
                <a:gd name="T30" fmla="*/ 0 w 323"/>
                <a:gd name="T31" fmla="*/ 0 h 322"/>
                <a:gd name="T32" fmla="*/ 0 w 323"/>
                <a:gd name="T33" fmla="*/ 0 h 322"/>
                <a:gd name="T34" fmla="*/ 0 w 323"/>
                <a:gd name="T35" fmla="*/ 0 h 322"/>
                <a:gd name="T36" fmla="*/ 0 w 323"/>
                <a:gd name="T37" fmla="*/ 0 h 322"/>
                <a:gd name="T38" fmla="*/ 0 w 323"/>
                <a:gd name="T39" fmla="*/ 0 h 322"/>
                <a:gd name="T40" fmla="*/ 0 w 323"/>
                <a:gd name="T41" fmla="*/ 0 h 322"/>
                <a:gd name="T42" fmla="*/ 0 w 323"/>
                <a:gd name="T43" fmla="*/ 0 h 322"/>
                <a:gd name="T44" fmla="*/ 0 w 323"/>
                <a:gd name="T45" fmla="*/ 0 h 322"/>
                <a:gd name="T46" fmla="*/ 0 w 323"/>
                <a:gd name="T47" fmla="*/ 0 h 322"/>
                <a:gd name="T48" fmla="*/ 0 w 323"/>
                <a:gd name="T49" fmla="*/ 0 h 322"/>
                <a:gd name="T50" fmla="*/ 0 w 323"/>
                <a:gd name="T51" fmla="*/ 0 h 322"/>
                <a:gd name="T52" fmla="*/ 0 w 323"/>
                <a:gd name="T53" fmla="*/ 0 h 322"/>
                <a:gd name="T54" fmla="*/ 0 w 323"/>
                <a:gd name="T55" fmla="*/ 0 h 322"/>
                <a:gd name="T56" fmla="*/ 0 w 323"/>
                <a:gd name="T57" fmla="*/ 0 h 322"/>
                <a:gd name="T58" fmla="*/ 0 w 323"/>
                <a:gd name="T59" fmla="*/ 0 h 322"/>
                <a:gd name="T60" fmla="*/ 0 w 323"/>
                <a:gd name="T61" fmla="*/ 0 h 322"/>
                <a:gd name="T62" fmla="*/ 0 w 323"/>
                <a:gd name="T63" fmla="*/ 0 h 322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3" h="322">
                  <a:moveTo>
                    <a:pt x="323" y="161"/>
                  </a:moveTo>
                  <a:lnTo>
                    <a:pt x="321" y="144"/>
                  </a:lnTo>
                  <a:lnTo>
                    <a:pt x="319" y="129"/>
                  </a:lnTo>
                  <a:lnTo>
                    <a:pt x="315" y="113"/>
                  </a:lnTo>
                  <a:lnTo>
                    <a:pt x="310" y="98"/>
                  </a:lnTo>
                  <a:lnTo>
                    <a:pt x="304" y="85"/>
                  </a:lnTo>
                  <a:lnTo>
                    <a:pt x="295" y="72"/>
                  </a:lnTo>
                  <a:lnTo>
                    <a:pt x="286" y="59"/>
                  </a:lnTo>
                  <a:lnTo>
                    <a:pt x="276" y="47"/>
                  </a:lnTo>
                  <a:lnTo>
                    <a:pt x="263" y="37"/>
                  </a:lnTo>
                  <a:lnTo>
                    <a:pt x="251" y="28"/>
                  </a:lnTo>
                  <a:lnTo>
                    <a:pt x="237" y="19"/>
                  </a:lnTo>
                  <a:lnTo>
                    <a:pt x="224" y="12"/>
                  </a:lnTo>
                  <a:lnTo>
                    <a:pt x="209" y="8"/>
                  </a:lnTo>
                  <a:lnTo>
                    <a:pt x="194" y="3"/>
                  </a:lnTo>
                  <a:lnTo>
                    <a:pt x="178" y="1"/>
                  </a:lnTo>
                  <a:lnTo>
                    <a:pt x="161" y="0"/>
                  </a:lnTo>
                  <a:lnTo>
                    <a:pt x="144" y="1"/>
                  </a:lnTo>
                  <a:lnTo>
                    <a:pt x="129" y="3"/>
                  </a:lnTo>
                  <a:lnTo>
                    <a:pt x="113" y="8"/>
                  </a:lnTo>
                  <a:lnTo>
                    <a:pt x="99" y="12"/>
                  </a:lnTo>
                  <a:lnTo>
                    <a:pt x="84" y="19"/>
                  </a:lnTo>
                  <a:lnTo>
                    <a:pt x="71" y="28"/>
                  </a:lnTo>
                  <a:lnTo>
                    <a:pt x="58" y="37"/>
                  </a:lnTo>
                  <a:lnTo>
                    <a:pt x="47" y="47"/>
                  </a:lnTo>
                  <a:lnTo>
                    <a:pt x="37" y="59"/>
                  </a:lnTo>
                  <a:lnTo>
                    <a:pt x="27" y="72"/>
                  </a:lnTo>
                  <a:lnTo>
                    <a:pt x="19" y="85"/>
                  </a:lnTo>
                  <a:lnTo>
                    <a:pt x="12" y="98"/>
                  </a:lnTo>
                  <a:lnTo>
                    <a:pt x="7" y="113"/>
                  </a:lnTo>
                  <a:lnTo>
                    <a:pt x="3" y="129"/>
                  </a:lnTo>
                  <a:lnTo>
                    <a:pt x="0" y="144"/>
                  </a:lnTo>
                  <a:lnTo>
                    <a:pt x="0" y="161"/>
                  </a:lnTo>
                  <a:lnTo>
                    <a:pt x="0" y="178"/>
                  </a:lnTo>
                  <a:lnTo>
                    <a:pt x="3" y="194"/>
                  </a:lnTo>
                  <a:lnTo>
                    <a:pt x="7" y="209"/>
                  </a:lnTo>
                  <a:lnTo>
                    <a:pt x="12" y="224"/>
                  </a:lnTo>
                  <a:lnTo>
                    <a:pt x="19" y="238"/>
                  </a:lnTo>
                  <a:lnTo>
                    <a:pt x="27" y="252"/>
                  </a:lnTo>
                  <a:lnTo>
                    <a:pt x="37" y="264"/>
                  </a:lnTo>
                  <a:lnTo>
                    <a:pt x="47" y="275"/>
                  </a:lnTo>
                  <a:lnTo>
                    <a:pt x="58" y="286"/>
                  </a:lnTo>
                  <a:lnTo>
                    <a:pt x="71" y="296"/>
                  </a:lnTo>
                  <a:lnTo>
                    <a:pt x="84" y="303"/>
                  </a:lnTo>
                  <a:lnTo>
                    <a:pt x="99" y="310"/>
                  </a:lnTo>
                  <a:lnTo>
                    <a:pt x="113" y="316"/>
                  </a:lnTo>
                  <a:lnTo>
                    <a:pt x="129" y="319"/>
                  </a:lnTo>
                  <a:lnTo>
                    <a:pt x="144" y="322"/>
                  </a:lnTo>
                  <a:lnTo>
                    <a:pt x="161" y="322"/>
                  </a:lnTo>
                  <a:lnTo>
                    <a:pt x="178" y="322"/>
                  </a:lnTo>
                  <a:lnTo>
                    <a:pt x="194" y="319"/>
                  </a:lnTo>
                  <a:lnTo>
                    <a:pt x="209" y="316"/>
                  </a:lnTo>
                  <a:lnTo>
                    <a:pt x="224" y="310"/>
                  </a:lnTo>
                  <a:lnTo>
                    <a:pt x="237" y="303"/>
                  </a:lnTo>
                  <a:lnTo>
                    <a:pt x="251" y="296"/>
                  </a:lnTo>
                  <a:lnTo>
                    <a:pt x="263" y="286"/>
                  </a:lnTo>
                  <a:lnTo>
                    <a:pt x="276" y="275"/>
                  </a:lnTo>
                  <a:lnTo>
                    <a:pt x="286" y="264"/>
                  </a:lnTo>
                  <a:lnTo>
                    <a:pt x="295" y="252"/>
                  </a:lnTo>
                  <a:lnTo>
                    <a:pt x="304" y="238"/>
                  </a:lnTo>
                  <a:lnTo>
                    <a:pt x="310" y="224"/>
                  </a:lnTo>
                  <a:lnTo>
                    <a:pt x="315" y="209"/>
                  </a:lnTo>
                  <a:lnTo>
                    <a:pt x="319" y="194"/>
                  </a:lnTo>
                  <a:lnTo>
                    <a:pt x="321" y="178"/>
                  </a:lnTo>
                  <a:lnTo>
                    <a:pt x="323" y="161"/>
                  </a:lnTo>
                  <a:close/>
                </a:path>
              </a:pathLst>
            </a:custGeom>
            <a:solidFill>
              <a:srgbClr val="CC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13" name="Freeform 40"/>
            <p:cNvSpPr>
              <a:spLocks/>
            </p:cNvSpPr>
            <p:nvPr/>
          </p:nvSpPr>
          <p:spPr bwMode="auto">
            <a:xfrm>
              <a:off x="5048" y="1394"/>
              <a:ext cx="43" cy="43"/>
            </a:xfrm>
            <a:custGeom>
              <a:avLst/>
              <a:gdLst>
                <a:gd name="T0" fmla="*/ 0 w 173"/>
                <a:gd name="T1" fmla="*/ 0 h 172"/>
                <a:gd name="T2" fmla="*/ 0 w 173"/>
                <a:gd name="T3" fmla="*/ 0 h 172"/>
                <a:gd name="T4" fmla="*/ 0 w 173"/>
                <a:gd name="T5" fmla="*/ 0 h 172"/>
                <a:gd name="T6" fmla="*/ 0 w 173"/>
                <a:gd name="T7" fmla="*/ 0 h 172"/>
                <a:gd name="T8" fmla="*/ 0 w 173"/>
                <a:gd name="T9" fmla="*/ 0 h 172"/>
                <a:gd name="T10" fmla="*/ 0 w 173"/>
                <a:gd name="T11" fmla="*/ 0 h 172"/>
                <a:gd name="T12" fmla="*/ 0 w 173"/>
                <a:gd name="T13" fmla="*/ 0 h 172"/>
                <a:gd name="T14" fmla="*/ 0 w 173"/>
                <a:gd name="T15" fmla="*/ 0 h 172"/>
                <a:gd name="T16" fmla="*/ 0 w 173"/>
                <a:gd name="T17" fmla="*/ 0 h 172"/>
                <a:gd name="T18" fmla="*/ 0 w 173"/>
                <a:gd name="T19" fmla="*/ 0 h 172"/>
                <a:gd name="T20" fmla="*/ 0 w 173"/>
                <a:gd name="T21" fmla="*/ 0 h 172"/>
                <a:gd name="T22" fmla="*/ 0 w 173"/>
                <a:gd name="T23" fmla="*/ 0 h 172"/>
                <a:gd name="T24" fmla="*/ 0 w 173"/>
                <a:gd name="T25" fmla="*/ 0 h 172"/>
                <a:gd name="T26" fmla="*/ 0 w 173"/>
                <a:gd name="T27" fmla="*/ 0 h 172"/>
                <a:gd name="T28" fmla="*/ 0 w 173"/>
                <a:gd name="T29" fmla="*/ 0 h 172"/>
                <a:gd name="T30" fmla="*/ 0 w 173"/>
                <a:gd name="T31" fmla="*/ 0 h 172"/>
                <a:gd name="T32" fmla="*/ 0 w 173"/>
                <a:gd name="T33" fmla="*/ 0 h 172"/>
                <a:gd name="T34" fmla="*/ 0 w 173"/>
                <a:gd name="T35" fmla="*/ 0 h 172"/>
                <a:gd name="T36" fmla="*/ 0 w 173"/>
                <a:gd name="T37" fmla="*/ 0 h 172"/>
                <a:gd name="T38" fmla="*/ 0 w 173"/>
                <a:gd name="T39" fmla="*/ 0 h 172"/>
                <a:gd name="T40" fmla="*/ 0 w 173"/>
                <a:gd name="T41" fmla="*/ 0 h 172"/>
                <a:gd name="T42" fmla="*/ 0 w 173"/>
                <a:gd name="T43" fmla="*/ 0 h 172"/>
                <a:gd name="T44" fmla="*/ 0 w 173"/>
                <a:gd name="T45" fmla="*/ 0 h 172"/>
                <a:gd name="T46" fmla="*/ 0 w 173"/>
                <a:gd name="T47" fmla="*/ 0 h 172"/>
                <a:gd name="T48" fmla="*/ 0 w 173"/>
                <a:gd name="T49" fmla="*/ 0 h 172"/>
                <a:gd name="T50" fmla="*/ 0 w 173"/>
                <a:gd name="T51" fmla="*/ 0 h 172"/>
                <a:gd name="T52" fmla="*/ 0 w 173"/>
                <a:gd name="T53" fmla="*/ 0 h 172"/>
                <a:gd name="T54" fmla="*/ 0 w 173"/>
                <a:gd name="T55" fmla="*/ 0 h 172"/>
                <a:gd name="T56" fmla="*/ 0 w 173"/>
                <a:gd name="T57" fmla="*/ 0 h 172"/>
                <a:gd name="T58" fmla="*/ 0 w 173"/>
                <a:gd name="T59" fmla="*/ 0 h 172"/>
                <a:gd name="T60" fmla="*/ 0 w 173"/>
                <a:gd name="T61" fmla="*/ 0 h 172"/>
                <a:gd name="T62" fmla="*/ 0 w 173"/>
                <a:gd name="T63" fmla="*/ 0 h 172"/>
                <a:gd name="T64" fmla="*/ 0 w 173"/>
                <a:gd name="T65" fmla="*/ 0 h 172"/>
                <a:gd name="T66" fmla="*/ 0 w 173"/>
                <a:gd name="T67" fmla="*/ 0 h 172"/>
                <a:gd name="T68" fmla="*/ 0 w 173"/>
                <a:gd name="T69" fmla="*/ 0 h 172"/>
                <a:gd name="T70" fmla="*/ 0 w 173"/>
                <a:gd name="T71" fmla="*/ 0 h 172"/>
                <a:gd name="T72" fmla="*/ 0 w 173"/>
                <a:gd name="T73" fmla="*/ 0 h 1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73" h="172">
                  <a:moveTo>
                    <a:pt x="0" y="22"/>
                  </a:moveTo>
                  <a:lnTo>
                    <a:pt x="0" y="22"/>
                  </a:lnTo>
                  <a:lnTo>
                    <a:pt x="16" y="23"/>
                  </a:lnTo>
                  <a:lnTo>
                    <a:pt x="31" y="25"/>
                  </a:lnTo>
                  <a:lnTo>
                    <a:pt x="45" y="29"/>
                  </a:lnTo>
                  <a:lnTo>
                    <a:pt x="59" y="34"/>
                  </a:lnTo>
                  <a:lnTo>
                    <a:pt x="72" y="40"/>
                  </a:lnTo>
                  <a:lnTo>
                    <a:pt x="84" y="48"/>
                  </a:lnTo>
                  <a:lnTo>
                    <a:pt x="96" y="57"/>
                  </a:lnTo>
                  <a:lnTo>
                    <a:pt x="106" y="67"/>
                  </a:lnTo>
                  <a:lnTo>
                    <a:pt x="116" y="77"/>
                  </a:lnTo>
                  <a:lnTo>
                    <a:pt x="125" y="88"/>
                  </a:lnTo>
                  <a:lnTo>
                    <a:pt x="132" y="101"/>
                  </a:lnTo>
                  <a:lnTo>
                    <a:pt x="138" y="114"/>
                  </a:lnTo>
                  <a:lnTo>
                    <a:pt x="144" y="127"/>
                  </a:lnTo>
                  <a:lnTo>
                    <a:pt x="147" y="142"/>
                  </a:lnTo>
                  <a:lnTo>
                    <a:pt x="149" y="157"/>
                  </a:lnTo>
                  <a:lnTo>
                    <a:pt x="150" y="172"/>
                  </a:lnTo>
                  <a:lnTo>
                    <a:pt x="173" y="172"/>
                  </a:lnTo>
                  <a:lnTo>
                    <a:pt x="172" y="154"/>
                  </a:lnTo>
                  <a:lnTo>
                    <a:pt x="169" y="137"/>
                  </a:lnTo>
                  <a:lnTo>
                    <a:pt x="165" y="121"/>
                  </a:lnTo>
                  <a:lnTo>
                    <a:pt x="159" y="105"/>
                  </a:lnTo>
                  <a:lnTo>
                    <a:pt x="152" y="90"/>
                  </a:lnTo>
                  <a:lnTo>
                    <a:pt x="144" y="76"/>
                  </a:lnTo>
                  <a:lnTo>
                    <a:pt x="134" y="62"/>
                  </a:lnTo>
                  <a:lnTo>
                    <a:pt x="122" y="50"/>
                  </a:lnTo>
                  <a:lnTo>
                    <a:pt x="110" y="39"/>
                  </a:lnTo>
                  <a:lnTo>
                    <a:pt x="97" y="29"/>
                  </a:lnTo>
                  <a:lnTo>
                    <a:pt x="82" y="21"/>
                  </a:lnTo>
                  <a:lnTo>
                    <a:pt x="68" y="13"/>
                  </a:lnTo>
                  <a:lnTo>
                    <a:pt x="52" y="8"/>
                  </a:lnTo>
                  <a:lnTo>
                    <a:pt x="35" y="3"/>
                  </a:lnTo>
                  <a:lnTo>
                    <a:pt x="18" y="1"/>
                  </a:lnTo>
                  <a:lnTo>
                    <a:pt x="0" y="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14" name="Freeform 41"/>
            <p:cNvSpPr>
              <a:spLocks/>
            </p:cNvSpPr>
            <p:nvPr/>
          </p:nvSpPr>
          <p:spPr bwMode="auto">
            <a:xfrm>
              <a:off x="5005" y="1394"/>
              <a:ext cx="43" cy="43"/>
            </a:xfrm>
            <a:custGeom>
              <a:avLst/>
              <a:gdLst>
                <a:gd name="T0" fmla="*/ 0 w 172"/>
                <a:gd name="T1" fmla="*/ 0 h 172"/>
                <a:gd name="T2" fmla="*/ 0 w 172"/>
                <a:gd name="T3" fmla="*/ 0 h 172"/>
                <a:gd name="T4" fmla="*/ 0 w 172"/>
                <a:gd name="T5" fmla="*/ 0 h 172"/>
                <a:gd name="T6" fmla="*/ 0 w 172"/>
                <a:gd name="T7" fmla="*/ 0 h 172"/>
                <a:gd name="T8" fmla="*/ 0 w 172"/>
                <a:gd name="T9" fmla="*/ 0 h 172"/>
                <a:gd name="T10" fmla="*/ 0 w 172"/>
                <a:gd name="T11" fmla="*/ 0 h 172"/>
                <a:gd name="T12" fmla="*/ 0 w 172"/>
                <a:gd name="T13" fmla="*/ 0 h 172"/>
                <a:gd name="T14" fmla="*/ 0 w 172"/>
                <a:gd name="T15" fmla="*/ 0 h 172"/>
                <a:gd name="T16" fmla="*/ 0 w 172"/>
                <a:gd name="T17" fmla="*/ 0 h 172"/>
                <a:gd name="T18" fmla="*/ 0 w 172"/>
                <a:gd name="T19" fmla="*/ 0 h 172"/>
                <a:gd name="T20" fmla="*/ 0 w 172"/>
                <a:gd name="T21" fmla="*/ 0 h 172"/>
                <a:gd name="T22" fmla="*/ 0 w 172"/>
                <a:gd name="T23" fmla="*/ 0 h 172"/>
                <a:gd name="T24" fmla="*/ 0 w 172"/>
                <a:gd name="T25" fmla="*/ 0 h 172"/>
                <a:gd name="T26" fmla="*/ 0 w 172"/>
                <a:gd name="T27" fmla="*/ 0 h 172"/>
                <a:gd name="T28" fmla="*/ 0 w 172"/>
                <a:gd name="T29" fmla="*/ 0 h 172"/>
                <a:gd name="T30" fmla="*/ 0 w 172"/>
                <a:gd name="T31" fmla="*/ 0 h 172"/>
                <a:gd name="T32" fmla="*/ 0 w 172"/>
                <a:gd name="T33" fmla="*/ 0 h 172"/>
                <a:gd name="T34" fmla="*/ 0 w 172"/>
                <a:gd name="T35" fmla="*/ 0 h 172"/>
                <a:gd name="T36" fmla="*/ 0 w 172"/>
                <a:gd name="T37" fmla="*/ 0 h 172"/>
                <a:gd name="T38" fmla="*/ 0 w 172"/>
                <a:gd name="T39" fmla="*/ 0 h 172"/>
                <a:gd name="T40" fmla="*/ 0 w 172"/>
                <a:gd name="T41" fmla="*/ 0 h 172"/>
                <a:gd name="T42" fmla="*/ 0 w 172"/>
                <a:gd name="T43" fmla="*/ 0 h 172"/>
                <a:gd name="T44" fmla="*/ 0 w 172"/>
                <a:gd name="T45" fmla="*/ 0 h 172"/>
                <a:gd name="T46" fmla="*/ 0 w 172"/>
                <a:gd name="T47" fmla="*/ 0 h 172"/>
                <a:gd name="T48" fmla="*/ 0 w 172"/>
                <a:gd name="T49" fmla="*/ 0 h 172"/>
                <a:gd name="T50" fmla="*/ 0 w 172"/>
                <a:gd name="T51" fmla="*/ 0 h 172"/>
                <a:gd name="T52" fmla="*/ 0 w 172"/>
                <a:gd name="T53" fmla="*/ 0 h 172"/>
                <a:gd name="T54" fmla="*/ 0 w 172"/>
                <a:gd name="T55" fmla="*/ 0 h 172"/>
                <a:gd name="T56" fmla="*/ 0 w 172"/>
                <a:gd name="T57" fmla="*/ 0 h 172"/>
                <a:gd name="T58" fmla="*/ 0 w 172"/>
                <a:gd name="T59" fmla="*/ 0 h 172"/>
                <a:gd name="T60" fmla="*/ 0 w 172"/>
                <a:gd name="T61" fmla="*/ 0 h 172"/>
                <a:gd name="T62" fmla="*/ 0 w 172"/>
                <a:gd name="T63" fmla="*/ 0 h 172"/>
                <a:gd name="T64" fmla="*/ 0 w 172"/>
                <a:gd name="T65" fmla="*/ 0 h 172"/>
                <a:gd name="T66" fmla="*/ 0 w 172"/>
                <a:gd name="T67" fmla="*/ 0 h 172"/>
                <a:gd name="T68" fmla="*/ 0 w 172"/>
                <a:gd name="T69" fmla="*/ 0 h 172"/>
                <a:gd name="T70" fmla="*/ 0 w 172"/>
                <a:gd name="T71" fmla="*/ 0 h 172"/>
                <a:gd name="T72" fmla="*/ 0 w 172"/>
                <a:gd name="T73" fmla="*/ 0 h 172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72" h="172">
                  <a:moveTo>
                    <a:pt x="22" y="172"/>
                  </a:moveTo>
                  <a:lnTo>
                    <a:pt x="22" y="172"/>
                  </a:lnTo>
                  <a:lnTo>
                    <a:pt x="23" y="157"/>
                  </a:lnTo>
                  <a:lnTo>
                    <a:pt x="26" y="142"/>
                  </a:lnTo>
                  <a:lnTo>
                    <a:pt x="29" y="127"/>
                  </a:lnTo>
                  <a:lnTo>
                    <a:pt x="33" y="114"/>
                  </a:lnTo>
                  <a:lnTo>
                    <a:pt x="40" y="101"/>
                  </a:lnTo>
                  <a:lnTo>
                    <a:pt x="48" y="88"/>
                  </a:lnTo>
                  <a:lnTo>
                    <a:pt x="56" y="77"/>
                  </a:lnTo>
                  <a:lnTo>
                    <a:pt x="66" y="67"/>
                  </a:lnTo>
                  <a:lnTo>
                    <a:pt x="77" y="57"/>
                  </a:lnTo>
                  <a:lnTo>
                    <a:pt x="88" y="48"/>
                  </a:lnTo>
                  <a:lnTo>
                    <a:pt x="101" y="40"/>
                  </a:lnTo>
                  <a:lnTo>
                    <a:pt x="114" y="34"/>
                  </a:lnTo>
                  <a:lnTo>
                    <a:pt x="127" y="29"/>
                  </a:lnTo>
                  <a:lnTo>
                    <a:pt x="142" y="25"/>
                  </a:lnTo>
                  <a:lnTo>
                    <a:pt x="157" y="23"/>
                  </a:lnTo>
                  <a:lnTo>
                    <a:pt x="172" y="22"/>
                  </a:lnTo>
                  <a:lnTo>
                    <a:pt x="172" y="0"/>
                  </a:lnTo>
                  <a:lnTo>
                    <a:pt x="154" y="1"/>
                  </a:lnTo>
                  <a:lnTo>
                    <a:pt x="138" y="3"/>
                  </a:lnTo>
                  <a:lnTo>
                    <a:pt x="121" y="8"/>
                  </a:lnTo>
                  <a:lnTo>
                    <a:pt x="105" y="13"/>
                  </a:lnTo>
                  <a:lnTo>
                    <a:pt x="89" y="21"/>
                  </a:lnTo>
                  <a:lnTo>
                    <a:pt x="76" y="29"/>
                  </a:lnTo>
                  <a:lnTo>
                    <a:pt x="63" y="39"/>
                  </a:lnTo>
                  <a:lnTo>
                    <a:pt x="50" y="50"/>
                  </a:lnTo>
                  <a:lnTo>
                    <a:pt x="39" y="62"/>
                  </a:lnTo>
                  <a:lnTo>
                    <a:pt x="29" y="76"/>
                  </a:lnTo>
                  <a:lnTo>
                    <a:pt x="20" y="90"/>
                  </a:lnTo>
                  <a:lnTo>
                    <a:pt x="13" y="105"/>
                  </a:lnTo>
                  <a:lnTo>
                    <a:pt x="6" y="121"/>
                  </a:lnTo>
                  <a:lnTo>
                    <a:pt x="3" y="137"/>
                  </a:lnTo>
                  <a:lnTo>
                    <a:pt x="0" y="154"/>
                  </a:lnTo>
                  <a:lnTo>
                    <a:pt x="0" y="172"/>
                  </a:lnTo>
                  <a:lnTo>
                    <a:pt x="22" y="17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15" name="Freeform 42"/>
            <p:cNvSpPr>
              <a:spLocks/>
            </p:cNvSpPr>
            <p:nvPr/>
          </p:nvSpPr>
          <p:spPr bwMode="auto">
            <a:xfrm>
              <a:off x="5005" y="1437"/>
              <a:ext cx="43" cy="44"/>
            </a:xfrm>
            <a:custGeom>
              <a:avLst/>
              <a:gdLst>
                <a:gd name="T0" fmla="*/ 0 w 172"/>
                <a:gd name="T1" fmla="*/ 0 h 174"/>
                <a:gd name="T2" fmla="*/ 0 w 172"/>
                <a:gd name="T3" fmla="*/ 0 h 174"/>
                <a:gd name="T4" fmla="*/ 0 w 172"/>
                <a:gd name="T5" fmla="*/ 0 h 174"/>
                <a:gd name="T6" fmla="*/ 0 w 172"/>
                <a:gd name="T7" fmla="*/ 0 h 174"/>
                <a:gd name="T8" fmla="*/ 0 w 172"/>
                <a:gd name="T9" fmla="*/ 0 h 174"/>
                <a:gd name="T10" fmla="*/ 0 w 172"/>
                <a:gd name="T11" fmla="*/ 0 h 174"/>
                <a:gd name="T12" fmla="*/ 0 w 172"/>
                <a:gd name="T13" fmla="*/ 0 h 174"/>
                <a:gd name="T14" fmla="*/ 0 w 172"/>
                <a:gd name="T15" fmla="*/ 0 h 174"/>
                <a:gd name="T16" fmla="*/ 0 w 172"/>
                <a:gd name="T17" fmla="*/ 0 h 174"/>
                <a:gd name="T18" fmla="*/ 0 w 172"/>
                <a:gd name="T19" fmla="*/ 0 h 174"/>
                <a:gd name="T20" fmla="*/ 0 w 172"/>
                <a:gd name="T21" fmla="*/ 0 h 174"/>
                <a:gd name="T22" fmla="*/ 0 w 172"/>
                <a:gd name="T23" fmla="*/ 0 h 174"/>
                <a:gd name="T24" fmla="*/ 0 w 172"/>
                <a:gd name="T25" fmla="*/ 0 h 174"/>
                <a:gd name="T26" fmla="*/ 0 w 172"/>
                <a:gd name="T27" fmla="*/ 0 h 174"/>
                <a:gd name="T28" fmla="*/ 0 w 172"/>
                <a:gd name="T29" fmla="*/ 0 h 174"/>
                <a:gd name="T30" fmla="*/ 0 w 172"/>
                <a:gd name="T31" fmla="*/ 0 h 174"/>
                <a:gd name="T32" fmla="*/ 0 w 172"/>
                <a:gd name="T33" fmla="*/ 0 h 174"/>
                <a:gd name="T34" fmla="*/ 0 w 172"/>
                <a:gd name="T35" fmla="*/ 0 h 174"/>
                <a:gd name="T36" fmla="*/ 0 w 172"/>
                <a:gd name="T37" fmla="*/ 0 h 174"/>
                <a:gd name="T38" fmla="*/ 0 w 172"/>
                <a:gd name="T39" fmla="*/ 0 h 174"/>
                <a:gd name="T40" fmla="*/ 0 w 172"/>
                <a:gd name="T41" fmla="*/ 0 h 174"/>
                <a:gd name="T42" fmla="*/ 0 w 172"/>
                <a:gd name="T43" fmla="*/ 0 h 174"/>
                <a:gd name="T44" fmla="*/ 0 w 172"/>
                <a:gd name="T45" fmla="*/ 0 h 174"/>
                <a:gd name="T46" fmla="*/ 0 w 172"/>
                <a:gd name="T47" fmla="*/ 0 h 174"/>
                <a:gd name="T48" fmla="*/ 0 w 172"/>
                <a:gd name="T49" fmla="*/ 0 h 174"/>
                <a:gd name="T50" fmla="*/ 0 w 172"/>
                <a:gd name="T51" fmla="*/ 0 h 174"/>
                <a:gd name="T52" fmla="*/ 0 w 172"/>
                <a:gd name="T53" fmla="*/ 0 h 174"/>
                <a:gd name="T54" fmla="*/ 0 w 172"/>
                <a:gd name="T55" fmla="*/ 0 h 174"/>
                <a:gd name="T56" fmla="*/ 0 w 172"/>
                <a:gd name="T57" fmla="*/ 0 h 174"/>
                <a:gd name="T58" fmla="*/ 0 w 172"/>
                <a:gd name="T59" fmla="*/ 0 h 174"/>
                <a:gd name="T60" fmla="*/ 0 w 172"/>
                <a:gd name="T61" fmla="*/ 0 h 174"/>
                <a:gd name="T62" fmla="*/ 0 w 172"/>
                <a:gd name="T63" fmla="*/ 0 h 174"/>
                <a:gd name="T64" fmla="*/ 0 w 172"/>
                <a:gd name="T65" fmla="*/ 0 h 174"/>
                <a:gd name="T66" fmla="*/ 0 w 172"/>
                <a:gd name="T67" fmla="*/ 0 h 174"/>
                <a:gd name="T68" fmla="*/ 0 w 172"/>
                <a:gd name="T69" fmla="*/ 0 h 174"/>
                <a:gd name="T70" fmla="*/ 0 w 172"/>
                <a:gd name="T71" fmla="*/ 0 h 174"/>
                <a:gd name="T72" fmla="*/ 0 w 172"/>
                <a:gd name="T73" fmla="*/ 0 h 174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72" h="174">
                  <a:moveTo>
                    <a:pt x="172" y="150"/>
                  </a:moveTo>
                  <a:lnTo>
                    <a:pt x="172" y="150"/>
                  </a:lnTo>
                  <a:lnTo>
                    <a:pt x="157" y="149"/>
                  </a:lnTo>
                  <a:lnTo>
                    <a:pt x="142" y="147"/>
                  </a:lnTo>
                  <a:lnTo>
                    <a:pt x="127" y="144"/>
                  </a:lnTo>
                  <a:lnTo>
                    <a:pt x="114" y="139"/>
                  </a:lnTo>
                  <a:lnTo>
                    <a:pt x="101" y="132"/>
                  </a:lnTo>
                  <a:lnTo>
                    <a:pt x="88" y="125"/>
                  </a:lnTo>
                  <a:lnTo>
                    <a:pt x="77" y="117"/>
                  </a:lnTo>
                  <a:lnTo>
                    <a:pt x="66" y="107"/>
                  </a:lnTo>
                  <a:lnTo>
                    <a:pt x="56" y="95"/>
                  </a:lnTo>
                  <a:lnTo>
                    <a:pt x="48" y="84"/>
                  </a:lnTo>
                  <a:lnTo>
                    <a:pt x="40" y="72"/>
                  </a:lnTo>
                  <a:lnTo>
                    <a:pt x="33" y="58"/>
                  </a:lnTo>
                  <a:lnTo>
                    <a:pt x="29" y="45"/>
                  </a:lnTo>
                  <a:lnTo>
                    <a:pt x="26" y="30"/>
                  </a:lnTo>
                  <a:lnTo>
                    <a:pt x="23" y="16"/>
                  </a:lnTo>
                  <a:lnTo>
                    <a:pt x="22" y="0"/>
                  </a:lnTo>
                  <a:lnTo>
                    <a:pt x="0" y="0"/>
                  </a:lnTo>
                  <a:lnTo>
                    <a:pt x="0" y="18"/>
                  </a:lnTo>
                  <a:lnTo>
                    <a:pt x="3" y="35"/>
                  </a:lnTo>
                  <a:lnTo>
                    <a:pt x="6" y="52"/>
                  </a:lnTo>
                  <a:lnTo>
                    <a:pt x="13" y="67"/>
                  </a:lnTo>
                  <a:lnTo>
                    <a:pt x="20" y="83"/>
                  </a:lnTo>
                  <a:lnTo>
                    <a:pt x="29" y="97"/>
                  </a:lnTo>
                  <a:lnTo>
                    <a:pt x="39" y="110"/>
                  </a:lnTo>
                  <a:lnTo>
                    <a:pt x="50" y="122"/>
                  </a:lnTo>
                  <a:lnTo>
                    <a:pt x="63" y="133"/>
                  </a:lnTo>
                  <a:lnTo>
                    <a:pt x="76" y="144"/>
                  </a:lnTo>
                  <a:lnTo>
                    <a:pt x="89" y="153"/>
                  </a:lnTo>
                  <a:lnTo>
                    <a:pt x="105" y="159"/>
                  </a:lnTo>
                  <a:lnTo>
                    <a:pt x="121" y="166"/>
                  </a:lnTo>
                  <a:lnTo>
                    <a:pt x="138" y="169"/>
                  </a:lnTo>
                  <a:lnTo>
                    <a:pt x="154" y="173"/>
                  </a:lnTo>
                  <a:lnTo>
                    <a:pt x="172" y="174"/>
                  </a:lnTo>
                  <a:lnTo>
                    <a:pt x="172" y="15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16" name="Freeform 43"/>
            <p:cNvSpPr>
              <a:spLocks/>
            </p:cNvSpPr>
            <p:nvPr/>
          </p:nvSpPr>
          <p:spPr bwMode="auto">
            <a:xfrm>
              <a:off x="5048" y="1437"/>
              <a:ext cx="43" cy="44"/>
            </a:xfrm>
            <a:custGeom>
              <a:avLst/>
              <a:gdLst>
                <a:gd name="T0" fmla="*/ 0 w 173"/>
                <a:gd name="T1" fmla="*/ 0 h 174"/>
                <a:gd name="T2" fmla="*/ 0 w 173"/>
                <a:gd name="T3" fmla="*/ 0 h 174"/>
                <a:gd name="T4" fmla="*/ 0 w 173"/>
                <a:gd name="T5" fmla="*/ 0 h 174"/>
                <a:gd name="T6" fmla="*/ 0 w 173"/>
                <a:gd name="T7" fmla="*/ 0 h 174"/>
                <a:gd name="T8" fmla="*/ 0 w 173"/>
                <a:gd name="T9" fmla="*/ 0 h 174"/>
                <a:gd name="T10" fmla="*/ 0 w 173"/>
                <a:gd name="T11" fmla="*/ 0 h 174"/>
                <a:gd name="T12" fmla="*/ 0 w 173"/>
                <a:gd name="T13" fmla="*/ 0 h 174"/>
                <a:gd name="T14" fmla="*/ 0 w 173"/>
                <a:gd name="T15" fmla="*/ 0 h 174"/>
                <a:gd name="T16" fmla="*/ 0 w 173"/>
                <a:gd name="T17" fmla="*/ 0 h 174"/>
                <a:gd name="T18" fmla="*/ 0 w 173"/>
                <a:gd name="T19" fmla="*/ 0 h 174"/>
                <a:gd name="T20" fmla="*/ 0 w 173"/>
                <a:gd name="T21" fmla="*/ 0 h 174"/>
                <a:gd name="T22" fmla="*/ 0 w 173"/>
                <a:gd name="T23" fmla="*/ 0 h 174"/>
                <a:gd name="T24" fmla="*/ 0 w 173"/>
                <a:gd name="T25" fmla="*/ 0 h 174"/>
                <a:gd name="T26" fmla="*/ 0 w 173"/>
                <a:gd name="T27" fmla="*/ 0 h 174"/>
                <a:gd name="T28" fmla="*/ 0 w 173"/>
                <a:gd name="T29" fmla="*/ 0 h 174"/>
                <a:gd name="T30" fmla="*/ 0 w 173"/>
                <a:gd name="T31" fmla="*/ 0 h 174"/>
                <a:gd name="T32" fmla="*/ 0 w 173"/>
                <a:gd name="T33" fmla="*/ 0 h 174"/>
                <a:gd name="T34" fmla="*/ 0 w 173"/>
                <a:gd name="T35" fmla="*/ 0 h 174"/>
                <a:gd name="T36" fmla="*/ 0 w 173"/>
                <a:gd name="T37" fmla="*/ 0 h 174"/>
                <a:gd name="T38" fmla="*/ 0 w 173"/>
                <a:gd name="T39" fmla="*/ 0 h 174"/>
                <a:gd name="T40" fmla="*/ 0 w 173"/>
                <a:gd name="T41" fmla="*/ 0 h 174"/>
                <a:gd name="T42" fmla="*/ 0 w 173"/>
                <a:gd name="T43" fmla="*/ 0 h 174"/>
                <a:gd name="T44" fmla="*/ 0 w 173"/>
                <a:gd name="T45" fmla="*/ 0 h 174"/>
                <a:gd name="T46" fmla="*/ 0 w 173"/>
                <a:gd name="T47" fmla="*/ 0 h 174"/>
                <a:gd name="T48" fmla="*/ 0 w 173"/>
                <a:gd name="T49" fmla="*/ 0 h 174"/>
                <a:gd name="T50" fmla="*/ 0 w 173"/>
                <a:gd name="T51" fmla="*/ 0 h 174"/>
                <a:gd name="T52" fmla="*/ 0 w 173"/>
                <a:gd name="T53" fmla="*/ 0 h 174"/>
                <a:gd name="T54" fmla="*/ 0 w 173"/>
                <a:gd name="T55" fmla="*/ 0 h 174"/>
                <a:gd name="T56" fmla="*/ 0 w 173"/>
                <a:gd name="T57" fmla="*/ 0 h 174"/>
                <a:gd name="T58" fmla="*/ 0 w 173"/>
                <a:gd name="T59" fmla="*/ 0 h 174"/>
                <a:gd name="T60" fmla="*/ 0 w 173"/>
                <a:gd name="T61" fmla="*/ 0 h 174"/>
                <a:gd name="T62" fmla="*/ 0 w 173"/>
                <a:gd name="T63" fmla="*/ 0 h 174"/>
                <a:gd name="T64" fmla="*/ 0 w 173"/>
                <a:gd name="T65" fmla="*/ 0 h 174"/>
                <a:gd name="T66" fmla="*/ 0 w 173"/>
                <a:gd name="T67" fmla="*/ 0 h 174"/>
                <a:gd name="T68" fmla="*/ 0 w 173"/>
                <a:gd name="T69" fmla="*/ 0 h 174"/>
                <a:gd name="T70" fmla="*/ 0 w 173"/>
                <a:gd name="T71" fmla="*/ 0 h 174"/>
                <a:gd name="T72" fmla="*/ 0 w 173"/>
                <a:gd name="T73" fmla="*/ 0 h 174"/>
                <a:gd name="T74" fmla="*/ 0 w 173"/>
                <a:gd name="T75" fmla="*/ 0 h 174"/>
                <a:gd name="T76" fmla="*/ 0 w 173"/>
                <a:gd name="T77" fmla="*/ 0 h 17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73" h="174">
                  <a:moveTo>
                    <a:pt x="150" y="0"/>
                  </a:moveTo>
                  <a:lnTo>
                    <a:pt x="150" y="0"/>
                  </a:lnTo>
                  <a:lnTo>
                    <a:pt x="149" y="16"/>
                  </a:lnTo>
                  <a:lnTo>
                    <a:pt x="147" y="30"/>
                  </a:lnTo>
                  <a:lnTo>
                    <a:pt x="144" y="45"/>
                  </a:lnTo>
                  <a:lnTo>
                    <a:pt x="138" y="58"/>
                  </a:lnTo>
                  <a:lnTo>
                    <a:pt x="132" y="72"/>
                  </a:lnTo>
                  <a:lnTo>
                    <a:pt x="125" y="84"/>
                  </a:lnTo>
                  <a:lnTo>
                    <a:pt x="116" y="95"/>
                  </a:lnTo>
                  <a:lnTo>
                    <a:pt x="106" y="107"/>
                  </a:lnTo>
                  <a:lnTo>
                    <a:pt x="96" y="117"/>
                  </a:lnTo>
                  <a:lnTo>
                    <a:pt x="84" y="125"/>
                  </a:lnTo>
                  <a:lnTo>
                    <a:pt x="72" y="132"/>
                  </a:lnTo>
                  <a:lnTo>
                    <a:pt x="59" y="139"/>
                  </a:lnTo>
                  <a:lnTo>
                    <a:pt x="45" y="144"/>
                  </a:lnTo>
                  <a:lnTo>
                    <a:pt x="31" y="147"/>
                  </a:lnTo>
                  <a:lnTo>
                    <a:pt x="16" y="149"/>
                  </a:lnTo>
                  <a:lnTo>
                    <a:pt x="0" y="150"/>
                  </a:lnTo>
                  <a:lnTo>
                    <a:pt x="0" y="174"/>
                  </a:lnTo>
                  <a:lnTo>
                    <a:pt x="18" y="173"/>
                  </a:lnTo>
                  <a:lnTo>
                    <a:pt x="35" y="169"/>
                  </a:lnTo>
                  <a:lnTo>
                    <a:pt x="52" y="166"/>
                  </a:lnTo>
                  <a:lnTo>
                    <a:pt x="68" y="159"/>
                  </a:lnTo>
                  <a:lnTo>
                    <a:pt x="82" y="153"/>
                  </a:lnTo>
                  <a:lnTo>
                    <a:pt x="97" y="144"/>
                  </a:lnTo>
                  <a:lnTo>
                    <a:pt x="110" y="133"/>
                  </a:lnTo>
                  <a:lnTo>
                    <a:pt x="122" y="122"/>
                  </a:lnTo>
                  <a:lnTo>
                    <a:pt x="134" y="110"/>
                  </a:lnTo>
                  <a:lnTo>
                    <a:pt x="144" y="97"/>
                  </a:lnTo>
                  <a:lnTo>
                    <a:pt x="152" y="83"/>
                  </a:lnTo>
                  <a:lnTo>
                    <a:pt x="159" y="67"/>
                  </a:lnTo>
                  <a:lnTo>
                    <a:pt x="165" y="52"/>
                  </a:lnTo>
                  <a:lnTo>
                    <a:pt x="169" y="35"/>
                  </a:lnTo>
                  <a:lnTo>
                    <a:pt x="172" y="18"/>
                  </a:lnTo>
                  <a:lnTo>
                    <a:pt x="173" y="0"/>
                  </a:lnTo>
                  <a:lnTo>
                    <a:pt x="15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17" name="Rectangle 44"/>
            <p:cNvSpPr>
              <a:spLocks noChangeArrowheads="1"/>
            </p:cNvSpPr>
            <p:nvPr/>
          </p:nvSpPr>
          <p:spPr bwMode="auto">
            <a:xfrm>
              <a:off x="5115" y="1367"/>
              <a:ext cx="108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18" name="Rectangle 45"/>
            <p:cNvSpPr>
              <a:spLocks noChangeArrowheads="1"/>
            </p:cNvSpPr>
            <p:nvPr/>
          </p:nvSpPr>
          <p:spPr bwMode="auto">
            <a:xfrm>
              <a:off x="4591" y="997"/>
              <a:ext cx="26" cy="30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19" name="Rectangle 46"/>
            <p:cNvSpPr>
              <a:spLocks noChangeArrowheads="1"/>
            </p:cNvSpPr>
            <p:nvPr/>
          </p:nvSpPr>
          <p:spPr bwMode="auto">
            <a:xfrm>
              <a:off x="4604" y="999"/>
              <a:ext cx="135" cy="2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20" name="Rectangle 47"/>
            <p:cNvSpPr>
              <a:spLocks noChangeArrowheads="1"/>
            </p:cNvSpPr>
            <p:nvPr/>
          </p:nvSpPr>
          <p:spPr bwMode="auto">
            <a:xfrm>
              <a:off x="4726" y="997"/>
              <a:ext cx="25" cy="35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21" name="Rectangle 48"/>
            <p:cNvSpPr>
              <a:spLocks noChangeArrowheads="1"/>
            </p:cNvSpPr>
            <p:nvPr/>
          </p:nvSpPr>
          <p:spPr bwMode="auto">
            <a:xfrm>
              <a:off x="4376" y="791"/>
              <a:ext cx="26" cy="56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22" name="Rectangle 49"/>
            <p:cNvSpPr>
              <a:spLocks noChangeArrowheads="1"/>
            </p:cNvSpPr>
            <p:nvPr/>
          </p:nvSpPr>
          <p:spPr bwMode="auto">
            <a:xfrm>
              <a:off x="4591" y="1572"/>
              <a:ext cx="26" cy="44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23" name="Rectangle 50"/>
            <p:cNvSpPr>
              <a:spLocks noChangeArrowheads="1"/>
            </p:cNvSpPr>
            <p:nvPr/>
          </p:nvSpPr>
          <p:spPr bwMode="auto">
            <a:xfrm>
              <a:off x="4941" y="1572"/>
              <a:ext cx="26" cy="697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24" name="Freeform 51"/>
            <p:cNvSpPr>
              <a:spLocks/>
            </p:cNvSpPr>
            <p:nvPr/>
          </p:nvSpPr>
          <p:spPr bwMode="auto">
            <a:xfrm>
              <a:off x="2941" y="790"/>
              <a:ext cx="1448" cy="30"/>
            </a:xfrm>
            <a:custGeom>
              <a:avLst/>
              <a:gdLst>
                <a:gd name="T0" fmla="*/ 0 w 5791"/>
                <a:gd name="T1" fmla="*/ 0 h 121"/>
                <a:gd name="T2" fmla="*/ 6 w 5791"/>
                <a:gd name="T3" fmla="*/ 0 h 121"/>
                <a:gd name="T4" fmla="*/ 6 w 5791"/>
                <a:gd name="T5" fmla="*/ 0 h 121"/>
                <a:gd name="T6" fmla="*/ 0 w 5791"/>
                <a:gd name="T7" fmla="*/ 0 h 121"/>
                <a:gd name="T8" fmla="*/ 0 w 5791"/>
                <a:gd name="T9" fmla="*/ 0 h 1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91" h="121">
                  <a:moveTo>
                    <a:pt x="0" y="121"/>
                  </a:moveTo>
                  <a:lnTo>
                    <a:pt x="5791" y="104"/>
                  </a:lnTo>
                  <a:lnTo>
                    <a:pt x="5791" y="0"/>
                  </a:lnTo>
                  <a:lnTo>
                    <a:pt x="0" y="18"/>
                  </a:lnTo>
                  <a:lnTo>
                    <a:pt x="0" y="121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25" name="Rectangle 52"/>
            <p:cNvSpPr>
              <a:spLocks noChangeArrowheads="1"/>
            </p:cNvSpPr>
            <p:nvPr/>
          </p:nvSpPr>
          <p:spPr bwMode="auto">
            <a:xfrm>
              <a:off x="2932" y="803"/>
              <a:ext cx="26" cy="34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26" name="Rectangle 53"/>
            <p:cNvSpPr>
              <a:spLocks noChangeArrowheads="1"/>
            </p:cNvSpPr>
            <p:nvPr/>
          </p:nvSpPr>
          <p:spPr bwMode="auto">
            <a:xfrm>
              <a:off x="984" y="3308"/>
              <a:ext cx="222" cy="1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27" name="Rectangle 54"/>
            <p:cNvSpPr>
              <a:spLocks noChangeArrowheads="1"/>
            </p:cNvSpPr>
            <p:nvPr/>
          </p:nvSpPr>
          <p:spPr bwMode="auto">
            <a:xfrm>
              <a:off x="1199" y="3157"/>
              <a:ext cx="11" cy="16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28" name="Rectangle 55"/>
            <p:cNvSpPr>
              <a:spLocks noChangeArrowheads="1"/>
            </p:cNvSpPr>
            <p:nvPr/>
          </p:nvSpPr>
          <p:spPr bwMode="auto">
            <a:xfrm>
              <a:off x="1199" y="2933"/>
              <a:ext cx="11" cy="166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29" name="Rectangle 56"/>
            <p:cNvSpPr>
              <a:spLocks noChangeArrowheads="1"/>
            </p:cNvSpPr>
            <p:nvPr/>
          </p:nvSpPr>
          <p:spPr bwMode="auto">
            <a:xfrm>
              <a:off x="984" y="3152"/>
              <a:ext cx="11" cy="16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30" name="Rectangle 57"/>
            <p:cNvSpPr>
              <a:spLocks noChangeArrowheads="1"/>
            </p:cNvSpPr>
            <p:nvPr/>
          </p:nvSpPr>
          <p:spPr bwMode="auto">
            <a:xfrm>
              <a:off x="984" y="2933"/>
              <a:ext cx="11" cy="16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31" name="Rectangle 58"/>
            <p:cNvSpPr>
              <a:spLocks noChangeArrowheads="1"/>
            </p:cNvSpPr>
            <p:nvPr/>
          </p:nvSpPr>
          <p:spPr bwMode="auto">
            <a:xfrm>
              <a:off x="986" y="2931"/>
              <a:ext cx="219" cy="1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32" name="Line 59"/>
            <p:cNvSpPr>
              <a:spLocks noChangeShapeType="1"/>
            </p:cNvSpPr>
            <p:nvPr/>
          </p:nvSpPr>
          <p:spPr bwMode="auto">
            <a:xfrm>
              <a:off x="1231" y="3125"/>
              <a:ext cx="10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33" name="Line 60"/>
            <p:cNvSpPr>
              <a:spLocks noChangeShapeType="1"/>
            </p:cNvSpPr>
            <p:nvPr/>
          </p:nvSpPr>
          <p:spPr bwMode="auto">
            <a:xfrm>
              <a:off x="1497" y="3125"/>
              <a:ext cx="2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34" name="Freeform 61"/>
            <p:cNvSpPr>
              <a:spLocks/>
            </p:cNvSpPr>
            <p:nvPr/>
          </p:nvSpPr>
          <p:spPr bwMode="auto">
            <a:xfrm>
              <a:off x="962" y="3099"/>
              <a:ext cx="54" cy="53"/>
            </a:xfrm>
            <a:custGeom>
              <a:avLst/>
              <a:gdLst>
                <a:gd name="T0" fmla="*/ 0 w 215"/>
                <a:gd name="T1" fmla="*/ 0 h 215"/>
                <a:gd name="T2" fmla="*/ 0 w 215"/>
                <a:gd name="T3" fmla="*/ 0 h 215"/>
                <a:gd name="T4" fmla="*/ 0 w 215"/>
                <a:gd name="T5" fmla="*/ 0 h 215"/>
                <a:gd name="T6" fmla="*/ 0 w 215"/>
                <a:gd name="T7" fmla="*/ 0 h 215"/>
                <a:gd name="T8" fmla="*/ 0 w 215"/>
                <a:gd name="T9" fmla="*/ 0 h 215"/>
                <a:gd name="T10" fmla="*/ 0 w 215"/>
                <a:gd name="T11" fmla="*/ 0 h 215"/>
                <a:gd name="T12" fmla="*/ 0 w 215"/>
                <a:gd name="T13" fmla="*/ 0 h 215"/>
                <a:gd name="T14" fmla="*/ 0 w 215"/>
                <a:gd name="T15" fmla="*/ 0 h 215"/>
                <a:gd name="T16" fmla="*/ 0 w 215"/>
                <a:gd name="T17" fmla="*/ 0 h 215"/>
                <a:gd name="T18" fmla="*/ 0 w 215"/>
                <a:gd name="T19" fmla="*/ 0 h 215"/>
                <a:gd name="T20" fmla="*/ 0 w 215"/>
                <a:gd name="T21" fmla="*/ 0 h 215"/>
                <a:gd name="T22" fmla="*/ 0 w 215"/>
                <a:gd name="T23" fmla="*/ 0 h 215"/>
                <a:gd name="T24" fmla="*/ 0 w 215"/>
                <a:gd name="T25" fmla="*/ 0 h 215"/>
                <a:gd name="T26" fmla="*/ 0 w 215"/>
                <a:gd name="T27" fmla="*/ 0 h 215"/>
                <a:gd name="T28" fmla="*/ 0 w 215"/>
                <a:gd name="T29" fmla="*/ 0 h 215"/>
                <a:gd name="T30" fmla="*/ 0 w 215"/>
                <a:gd name="T31" fmla="*/ 0 h 215"/>
                <a:gd name="T32" fmla="*/ 0 w 215"/>
                <a:gd name="T33" fmla="*/ 0 h 215"/>
                <a:gd name="T34" fmla="*/ 0 w 215"/>
                <a:gd name="T35" fmla="*/ 0 h 215"/>
                <a:gd name="T36" fmla="*/ 0 w 215"/>
                <a:gd name="T37" fmla="*/ 0 h 215"/>
                <a:gd name="T38" fmla="*/ 0 w 215"/>
                <a:gd name="T39" fmla="*/ 0 h 215"/>
                <a:gd name="T40" fmla="*/ 0 w 215"/>
                <a:gd name="T41" fmla="*/ 0 h 215"/>
                <a:gd name="T42" fmla="*/ 0 w 215"/>
                <a:gd name="T43" fmla="*/ 0 h 215"/>
                <a:gd name="T44" fmla="*/ 0 w 215"/>
                <a:gd name="T45" fmla="*/ 0 h 215"/>
                <a:gd name="T46" fmla="*/ 0 w 215"/>
                <a:gd name="T47" fmla="*/ 0 h 215"/>
                <a:gd name="T48" fmla="*/ 0 w 215"/>
                <a:gd name="T49" fmla="*/ 0 h 215"/>
                <a:gd name="T50" fmla="*/ 0 w 215"/>
                <a:gd name="T51" fmla="*/ 0 h 215"/>
                <a:gd name="T52" fmla="*/ 0 w 215"/>
                <a:gd name="T53" fmla="*/ 0 h 215"/>
                <a:gd name="T54" fmla="*/ 0 w 215"/>
                <a:gd name="T55" fmla="*/ 0 h 215"/>
                <a:gd name="T56" fmla="*/ 0 w 215"/>
                <a:gd name="T57" fmla="*/ 0 h 215"/>
                <a:gd name="T58" fmla="*/ 0 w 215"/>
                <a:gd name="T59" fmla="*/ 0 h 215"/>
                <a:gd name="T60" fmla="*/ 0 w 215"/>
                <a:gd name="T61" fmla="*/ 0 h 215"/>
                <a:gd name="T62" fmla="*/ 0 w 215"/>
                <a:gd name="T63" fmla="*/ 0 h 2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5" h="215">
                  <a:moveTo>
                    <a:pt x="215" y="108"/>
                  </a:moveTo>
                  <a:lnTo>
                    <a:pt x="215" y="96"/>
                  </a:lnTo>
                  <a:lnTo>
                    <a:pt x="213" y="85"/>
                  </a:lnTo>
                  <a:lnTo>
                    <a:pt x="211" y="75"/>
                  </a:lnTo>
                  <a:lnTo>
                    <a:pt x="207" y="65"/>
                  </a:lnTo>
                  <a:lnTo>
                    <a:pt x="203" y="56"/>
                  </a:lnTo>
                  <a:lnTo>
                    <a:pt x="197" y="47"/>
                  </a:lnTo>
                  <a:lnTo>
                    <a:pt x="190" y="38"/>
                  </a:lnTo>
                  <a:lnTo>
                    <a:pt x="184" y="31"/>
                  </a:lnTo>
                  <a:lnTo>
                    <a:pt x="176" y="24"/>
                  </a:lnTo>
                  <a:lnTo>
                    <a:pt x="168" y="18"/>
                  </a:lnTo>
                  <a:lnTo>
                    <a:pt x="159" y="12"/>
                  </a:lnTo>
                  <a:lnTo>
                    <a:pt x="150" y="8"/>
                  </a:lnTo>
                  <a:lnTo>
                    <a:pt x="140" y="4"/>
                  </a:lnTo>
                  <a:lnTo>
                    <a:pt x="130" y="1"/>
                  </a:lnTo>
                  <a:lnTo>
                    <a:pt x="119" y="0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6" y="1"/>
                  </a:lnTo>
                  <a:lnTo>
                    <a:pt x="76" y="4"/>
                  </a:lnTo>
                  <a:lnTo>
                    <a:pt x="66" y="8"/>
                  </a:lnTo>
                  <a:lnTo>
                    <a:pt x="56" y="12"/>
                  </a:lnTo>
                  <a:lnTo>
                    <a:pt x="48" y="18"/>
                  </a:lnTo>
                  <a:lnTo>
                    <a:pt x="39" y="24"/>
                  </a:lnTo>
                  <a:lnTo>
                    <a:pt x="31" y="31"/>
                  </a:lnTo>
                  <a:lnTo>
                    <a:pt x="25" y="38"/>
                  </a:lnTo>
                  <a:lnTo>
                    <a:pt x="19" y="47"/>
                  </a:lnTo>
                  <a:lnTo>
                    <a:pt x="13" y="56"/>
                  </a:lnTo>
                  <a:lnTo>
                    <a:pt x="9" y="65"/>
                  </a:lnTo>
                  <a:lnTo>
                    <a:pt x="4" y="75"/>
                  </a:lnTo>
                  <a:lnTo>
                    <a:pt x="2" y="85"/>
                  </a:lnTo>
                  <a:lnTo>
                    <a:pt x="1" y="96"/>
                  </a:lnTo>
                  <a:lnTo>
                    <a:pt x="0" y="108"/>
                  </a:lnTo>
                  <a:lnTo>
                    <a:pt x="1" y="118"/>
                  </a:lnTo>
                  <a:lnTo>
                    <a:pt x="2" y="129"/>
                  </a:lnTo>
                  <a:lnTo>
                    <a:pt x="4" y="139"/>
                  </a:lnTo>
                  <a:lnTo>
                    <a:pt x="9" y="149"/>
                  </a:lnTo>
                  <a:lnTo>
                    <a:pt x="13" y="158"/>
                  </a:lnTo>
                  <a:lnTo>
                    <a:pt x="19" y="167"/>
                  </a:lnTo>
                  <a:lnTo>
                    <a:pt x="25" y="176"/>
                  </a:lnTo>
                  <a:lnTo>
                    <a:pt x="31" y="184"/>
                  </a:lnTo>
                  <a:lnTo>
                    <a:pt x="39" y="190"/>
                  </a:lnTo>
                  <a:lnTo>
                    <a:pt x="48" y="196"/>
                  </a:lnTo>
                  <a:lnTo>
                    <a:pt x="56" y="202"/>
                  </a:lnTo>
                  <a:lnTo>
                    <a:pt x="66" y="206"/>
                  </a:lnTo>
                  <a:lnTo>
                    <a:pt x="76" y="209"/>
                  </a:lnTo>
                  <a:lnTo>
                    <a:pt x="86" y="213"/>
                  </a:lnTo>
                  <a:lnTo>
                    <a:pt x="96" y="214"/>
                  </a:lnTo>
                  <a:lnTo>
                    <a:pt x="108" y="215"/>
                  </a:lnTo>
                  <a:lnTo>
                    <a:pt x="119" y="214"/>
                  </a:lnTo>
                  <a:lnTo>
                    <a:pt x="130" y="213"/>
                  </a:lnTo>
                  <a:lnTo>
                    <a:pt x="140" y="209"/>
                  </a:lnTo>
                  <a:lnTo>
                    <a:pt x="150" y="206"/>
                  </a:lnTo>
                  <a:lnTo>
                    <a:pt x="159" y="202"/>
                  </a:lnTo>
                  <a:lnTo>
                    <a:pt x="168" y="196"/>
                  </a:lnTo>
                  <a:lnTo>
                    <a:pt x="176" y="190"/>
                  </a:lnTo>
                  <a:lnTo>
                    <a:pt x="184" y="184"/>
                  </a:lnTo>
                  <a:lnTo>
                    <a:pt x="190" y="176"/>
                  </a:lnTo>
                  <a:lnTo>
                    <a:pt x="197" y="167"/>
                  </a:lnTo>
                  <a:lnTo>
                    <a:pt x="203" y="158"/>
                  </a:lnTo>
                  <a:lnTo>
                    <a:pt x="207" y="149"/>
                  </a:lnTo>
                  <a:lnTo>
                    <a:pt x="211" y="139"/>
                  </a:lnTo>
                  <a:lnTo>
                    <a:pt x="213" y="129"/>
                  </a:lnTo>
                  <a:lnTo>
                    <a:pt x="215" y="118"/>
                  </a:lnTo>
                  <a:lnTo>
                    <a:pt x="215" y="10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35" name="Freeform 62"/>
            <p:cNvSpPr>
              <a:spLocks/>
            </p:cNvSpPr>
            <p:nvPr/>
          </p:nvSpPr>
          <p:spPr bwMode="auto">
            <a:xfrm>
              <a:off x="962" y="3099"/>
              <a:ext cx="54" cy="53"/>
            </a:xfrm>
            <a:custGeom>
              <a:avLst/>
              <a:gdLst>
                <a:gd name="T0" fmla="*/ 0 w 215"/>
                <a:gd name="T1" fmla="*/ 0 h 215"/>
                <a:gd name="T2" fmla="*/ 0 w 215"/>
                <a:gd name="T3" fmla="*/ 0 h 215"/>
                <a:gd name="T4" fmla="*/ 0 w 215"/>
                <a:gd name="T5" fmla="*/ 0 h 215"/>
                <a:gd name="T6" fmla="*/ 0 w 215"/>
                <a:gd name="T7" fmla="*/ 0 h 215"/>
                <a:gd name="T8" fmla="*/ 0 w 215"/>
                <a:gd name="T9" fmla="*/ 0 h 215"/>
                <a:gd name="T10" fmla="*/ 0 w 215"/>
                <a:gd name="T11" fmla="*/ 0 h 215"/>
                <a:gd name="T12" fmla="*/ 0 w 215"/>
                <a:gd name="T13" fmla="*/ 0 h 215"/>
                <a:gd name="T14" fmla="*/ 0 w 215"/>
                <a:gd name="T15" fmla="*/ 0 h 215"/>
                <a:gd name="T16" fmla="*/ 0 w 215"/>
                <a:gd name="T17" fmla="*/ 0 h 215"/>
                <a:gd name="T18" fmla="*/ 0 w 215"/>
                <a:gd name="T19" fmla="*/ 0 h 215"/>
                <a:gd name="T20" fmla="*/ 0 w 215"/>
                <a:gd name="T21" fmla="*/ 0 h 215"/>
                <a:gd name="T22" fmla="*/ 0 w 215"/>
                <a:gd name="T23" fmla="*/ 0 h 215"/>
                <a:gd name="T24" fmla="*/ 0 w 215"/>
                <a:gd name="T25" fmla="*/ 0 h 215"/>
                <a:gd name="T26" fmla="*/ 0 w 215"/>
                <a:gd name="T27" fmla="*/ 0 h 215"/>
                <a:gd name="T28" fmla="*/ 0 w 215"/>
                <a:gd name="T29" fmla="*/ 0 h 215"/>
                <a:gd name="T30" fmla="*/ 0 w 215"/>
                <a:gd name="T31" fmla="*/ 0 h 215"/>
                <a:gd name="T32" fmla="*/ 0 w 215"/>
                <a:gd name="T33" fmla="*/ 0 h 215"/>
                <a:gd name="T34" fmla="*/ 0 w 215"/>
                <a:gd name="T35" fmla="*/ 0 h 215"/>
                <a:gd name="T36" fmla="*/ 0 w 215"/>
                <a:gd name="T37" fmla="*/ 0 h 215"/>
                <a:gd name="T38" fmla="*/ 0 w 215"/>
                <a:gd name="T39" fmla="*/ 0 h 215"/>
                <a:gd name="T40" fmla="*/ 0 w 215"/>
                <a:gd name="T41" fmla="*/ 0 h 215"/>
                <a:gd name="T42" fmla="*/ 0 w 215"/>
                <a:gd name="T43" fmla="*/ 0 h 215"/>
                <a:gd name="T44" fmla="*/ 0 w 215"/>
                <a:gd name="T45" fmla="*/ 0 h 215"/>
                <a:gd name="T46" fmla="*/ 0 w 215"/>
                <a:gd name="T47" fmla="*/ 0 h 215"/>
                <a:gd name="T48" fmla="*/ 0 w 215"/>
                <a:gd name="T49" fmla="*/ 0 h 215"/>
                <a:gd name="T50" fmla="*/ 0 w 215"/>
                <a:gd name="T51" fmla="*/ 0 h 215"/>
                <a:gd name="T52" fmla="*/ 0 w 215"/>
                <a:gd name="T53" fmla="*/ 0 h 215"/>
                <a:gd name="T54" fmla="*/ 0 w 215"/>
                <a:gd name="T55" fmla="*/ 0 h 215"/>
                <a:gd name="T56" fmla="*/ 0 w 215"/>
                <a:gd name="T57" fmla="*/ 0 h 215"/>
                <a:gd name="T58" fmla="*/ 0 w 215"/>
                <a:gd name="T59" fmla="*/ 0 h 215"/>
                <a:gd name="T60" fmla="*/ 0 w 215"/>
                <a:gd name="T61" fmla="*/ 0 h 215"/>
                <a:gd name="T62" fmla="*/ 0 w 215"/>
                <a:gd name="T63" fmla="*/ 0 h 2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5" h="215">
                  <a:moveTo>
                    <a:pt x="215" y="108"/>
                  </a:moveTo>
                  <a:lnTo>
                    <a:pt x="215" y="96"/>
                  </a:lnTo>
                  <a:lnTo>
                    <a:pt x="213" y="85"/>
                  </a:lnTo>
                  <a:lnTo>
                    <a:pt x="211" y="75"/>
                  </a:lnTo>
                  <a:lnTo>
                    <a:pt x="207" y="65"/>
                  </a:lnTo>
                  <a:lnTo>
                    <a:pt x="203" y="56"/>
                  </a:lnTo>
                  <a:lnTo>
                    <a:pt x="197" y="47"/>
                  </a:lnTo>
                  <a:lnTo>
                    <a:pt x="190" y="38"/>
                  </a:lnTo>
                  <a:lnTo>
                    <a:pt x="184" y="31"/>
                  </a:lnTo>
                  <a:lnTo>
                    <a:pt x="176" y="24"/>
                  </a:lnTo>
                  <a:lnTo>
                    <a:pt x="168" y="18"/>
                  </a:lnTo>
                  <a:lnTo>
                    <a:pt x="159" y="12"/>
                  </a:lnTo>
                  <a:lnTo>
                    <a:pt x="150" y="8"/>
                  </a:lnTo>
                  <a:lnTo>
                    <a:pt x="140" y="4"/>
                  </a:lnTo>
                  <a:lnTo>
                    <a:pt x="130" y="1"/>
                  </a:lnTo>
                  <a:lnTo>
                    <a:pt x="119" y="0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6" y="1"/>
                  </a:lnTo>
                  <a:lnTo>
                    <a:pt x="76" y="4"/>
                  </a:lnTo>
                  <a:lnTo>
                    <a:pt x="66" y="8"/>
                  </a:lnTo>
                  <a:lnTo>
                    <a:pt x="56" y="12"/>
                  </a:lnTo>
                  <a:lnTo>
                    <a:pt x="48" y="18"/>
                  </a:lnTo>
                  <a:lnTo>
                    <a:pt x="39" y="24"/>
                  </a:lnTo>
                  <a:lnTo>
                    <a:pt x="31" y="31"/>
                  </a:lnTo>
                  <a:lnTo>
                    <a:pt x="25" y="38"/>
                  </a:lnTo>
                  <a:lnTo>
                    <a:pt x="19" y="47"/>
                  </a:lnTo>
                  <a:lnTo>
                    <a:pt x="13" y="56"/>
                  </a:lnTo>
                  <a:lnTo>
                    <a:pt x="9" y="65"/>
                  </a:lnTo>
                  <a:lnTo>
                    <a:pt x="4" y="75"/>
                  </a:lnTo>
                  <a:lnTo>
                    <a:pt x="2" y="85"/>
                  </a:lnTo>
                  <a:lnTo>
                    <a:pt x="1" y="96"/>
                  </a:lnTo>
                  <a:lnTo>
                    <a:pt x="0" y="108"/>
                  </a:lnTo>
                  <a:lnTo>
                    <a:pt x="1" y="118"/>
                  </a:lnTo>
                  <a:lnTo>
                    <a:pt x="2" y="129"/>
                  </a:lnTo>
                  <a:lnTo>
                    <a:pt x="4" y="139"/>
                  </a:lnTo>
                  <a:lnTo>
                    <a:pt x="9" y="149"/>
                  </a:lnTo>
                  <a:lnTo>
                    <a:pt x="13" y="158"/>
                  </a:lnTo>
                  <a:lnTo>
                    <a:pt x="19" y="167"/>
                  </a:lnTo>
                  <a:lnTo>
                    <a:pt x="25" y="176"/>
                  </a:lnTo>
                  <a:lnTo>
                    <a:pt x="31" y="184"/>
                  </a:lnTo>
                  <a:lnTo>
                    <a:pt x="39" y="190"/>
                  </a:lnTo>
                  <a:lnTo>
                    <a:pt x="48" y="196"/>
                  </a:lnTo>
                  <a:lnTo>
                    <a:pt x="56" y="202"/>
                  </a:lnTo>
                  <a:lnTo>
                    <a:pt x="66" y="206"/>
                  </a:lnTo>
                  <a:lnTo>
                    <a:pt x="76" y="209"/>
                  </a:lnTo>
                  <a:lnTo>
                    <a:pt x="86" y="213"/>
                  </a:lnTo>
                  <a:lnTo>
                    <a:pt x="96" y="214"/>
                  </a:lnTo>
                  <a:lnTo>
                    <a:pt x="108" y="215"/>
                  </a:lnTo>
                  <a:lnTo>
                    <a:pt x="119" y="214"/>
                  </a:lnTo>
                  <a:lnTo>
                    <a:pt x="130" y="213"/>
                  </a:lnTo>
                  <a:lnTo>
                    <a:pt x="140" y="209"/>
                  </a:lnTo>
                  <a:lnTo>
                    <a:pt x="150" y="206"/>
                  </a:lnTo>
                  <a:lnTo>
                    <a:pt x="159" y="202"/>
                  </a:lnTo>
                  <a:lnTo>
                    <a:pt x="168" y="196"/>
                  </a:lnTo>
                  <a:lnTo>
                    <a:pt x="176" y="190"/>
                  </a:lnTo>
                  <a:lnTo>
                    <a:pt x="184" y="184"/>
                  </a:lnTo>
                  <a:lnTo>
                    <a:pt x="190" y="176"/>
                  </a:lnTo>
                  <a:lnTo>
                    <a:pt x="197" y="167"/>
                  </a:lnTo>
                  <a:lnTo>
                    <a:pt x="203" y="158"/>
                  </a:lnTo>
                  <a:lnTo>
                    <a:pt x="207" y="149"/>
                  </a:lnTo>
                  <a:lnTo>
                    <a:pt x="211" y="139"/>
                  </a:lnTo>
                  <a:lnTo>
                    <a:pt x="213" y="129"/>
                  </a:lnTo>
                  <a:lnTo>
                    <a:pt x="215" y="118"/>
                  </a:lnTo>
                  <a:lnTo>
                    <a:pt x="215" y="108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36" name="Freeform 63"/>
            <p:cNvSpPr>
              <a:spLocks/>
            </p:cNvSpPr>
            <p:nvPr/>
          </p:nvSpPr>
          <p:spPr bwMode="auto">
            <a:xfrm>
              <a:off x="1178" y="3099"/>
              <a:ext cx="53" cy="53"/>
            </a:xfrm>
            <a:custGeom>
              <a:avLst/>
              <a:gdLst>
                <a:gd name="T0" fmla="*/ 0 w 216"/>
                <a:gd name="T1" fmla="*/ 0 h 215"/>
                <a:gd name="T2" fmla="*/ 0 w 216"/>
                <a:gd name="T3" fmla="*/ 0 h 215"/>
                <a:gd name="T4" fmla="*/ 0 w 216"/>
                <a:gd name="T5" fmla="*/ 0 h 215"/>
                <a:gd name="T6" fmla="*/ 0 w 216"/>
                <a:gd name="T7" fmla="*/ 0 h 215"/>
                <a:gd name="T8" fmla="*/ 0 w 216"/>
                <a:gd name="T9" fmla="*/ 0 h 215"/>
                <a:gd name="T10" fmla="*/ 0 w 216"/>
                <a:gd name="T11" fmla="*/ 0 h 215"/>
                <a:gd name="T12" fmla="*/ 0 w 216"/>
                <a:gd name="T13" fmla="*/ 0 h 215"/>
                <a:gd name="T14" fmla="*/ 0 w 216"/>
                <a:gd name="T15" fmla="*/ 0 h 215"/>
                <a:gd name="T16" fmla="*/ 0 w 216"/>
                <a:gd name="T17" fmla="*/ 0 h 215"/>
                <a:gd name="T18" fmla="*/ 0 w 216"/>
                <a:gd name="T19" fmla="*/ 0 h 215"/>
                <a:gd name="T20" fmla="*/ 0 w 216"/>
                <a:gd name="T21" fmla="*/ 0 h 215"/>
                <a:gd name="T22" fmla="*/ 0 w 216"/>
                <a:gd name="T23" fmla="*/ 0 h 215"/>
                <a:gd name="T24" fmla="*/ 0 w 216"/>
                <a:gd name="T25" fmla="*/ 0 h 215"/>
                <a:gd name="T26" fmla="*/ 0 w 216"/>
                <a:gd name="T27" fmla="*/ 0 h 215"/>
                <a:gd name="T28" fmla="*/ 0 w 216"/>
                <a:gd name="T29" fmla="*/ 0 h 215"/>
                <a:gd name="T30" fmla="*/ 0 w 216"/>
                <a:gd name="T31" fmla="*/ 0 h 215"/>
                <a:gd name="T32" fmla="*/ 0 w 216"/>
                <a:gd name="T33" fmla="*/ 0 h 215"/>
                <a:gd name="T34" fmla="*/ 0 w 216"/>
                <a:gd name="T35" fmla="*/ 0 h 215"/>
                <a:gd name="T36" fmla="*/ 0 w 216"/>
                <a:gd name="T37" fmla="*/ 0 h 215"/>
                <a:gd name="T38" fmla="*/ 0 w 216"/>
                <a:gd name="T39" fmla="*/ 0 h 215"/>
                <a:gd name="T40" fmla="*/ 0 w 216"/>
                <a:gd name="T41" fmla="*/ 0 h 215"/>
                <a:gd name="T42" fmla="*/ 0 w 216"/>
                <a:gd name="T43" fmla="*/ 0 h 215"/>
                <a:gd name="T44" fmla="*/ 0 w 216"/>
                <a:gd name="T45" fmla="*/ 0 h 215"/>
                <a:gd name="T46" fmla="*/ 0 w 216"/>
                <a:gd name="T47" fmla="*/ 0 h 215"/>
                <a:gd name="T48" fmla="*/ 0 w 216"/>
                <a:gd name="T49" fmla="*/ 0 h 215"/>
                <a:gd name="T50" fmla="*/ 0 w 216"/>
                <a:gd name="T51" fmla="*/ 0 h 215"/>
                <a:gd name="T52" fmla="*/ 0 w 216"/>
                <a:gd name="T53" fmla="*/ 0 h 215"/>
                <a:gd name="T54" fmla="*/ 0 w 216"/>
                <a:gd name="T55" fmla="*/ 0 h 215"/>
                <a:gd name="T56" fmla="*/ 0 w 216"/>
                <a:gd name="T57" fmla="*/ 0 h 215"/>
                <a:gd name="T58" fmla="*/ 0 w 216"/>
                <a:gd name="T59" fmla="*/ 0 h 215"/>
                <a:gd name="T60" fmla="*/ 0 w 216"/>
                <a:gd name="T61" fmla="*/ 0 h 215"/>
                <a:gd name="T62" fmla="*/ 0 w 216"/>
                <a:gd name="T63" fmla="*/ 0 h 2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6" h="215">
                  <a:moveTo>
                    <a:pt x="216" y="108"/>
                  </a:moveTo>
                  <a:lnTo>
                    <a:pt x="214" y="96"/>
                  </a:lnTo>
                  <a:lnTo>
                    <a:pt x="213" y="85"/>
                  </a:lnTo>
                  <a:lnTo>
                    <a:pt x="211" y="75"/>
                  </a:lnTo>
                  <a:lnTo>
                    <a:pt x="207" y="65"/>
                  </a:lnTo>
                  <a:lnTo>
                    <a:pt x="202" y="56"/>
                  </a:lnTo>
                  <a:lnTo>
                    <a:pt x="196" y="47"/>
                  </a:lnTo>
                  <a:lnTo>
                    <a:pt x="191" y="38"/>
                  </a:lnTo>
                  <a:lnTo>
                    <a:pt x="184" y="31"/>
                  </a:lnTo>
                  <a:lnTo>
                    <a:pt x="176" y="24"/>
                  </a:lnTo>
                  <a:lnTo>
                    <a:pt x="167" y="18"/>
                  </a:lnTo>
                  <a:lnTo>
                    <a:pt x="160" y="12"/>
                  </a:lnTo>
                  <a:lnTo>
                    <a:pt x="149" y="8"/>
                  </a:lnTo>
                  <a:lnTo>
                    <a:pt x="139" y="4"/>
                  </a:lnTo>
                  <a:lnTo>
                    <a:pt x="129" y="1"/>
                  </a:lnTo>
                  <a:lnTo>
                    <a:pt x="119" y="0"/>
                  </a:lnTo>
                  <a:lnTo>
                    <a:pt x="108" y="0"/>
                  </a:lnTo>
                  <a:lnTo>
                    <a:pt x="97" y="0"/>
                  </a:lnTo>
                  <a:lnTo>
                    <a:pt x="86" y="1"/>
                  </a:lnTo>
                  <a:lnTo>
                    <a:pt x="75" y="4"/>
                  </a:lnTo>
                  <a:lnTo>
                    <a:pt x="65" y="8"/>
                  </a:lnTo>
                  <a:lnTo>
                    <a:pt x="56" y="12"/>
                  </a:lnTo>
                  <a:lnTo>
                    <a:pt x="47" y="18"/>
                  </a:lnTo>
                  <a:lnTo>
                    <a:pt x="40" y="24"/>
                  </a:lnTo>
                  <a:lnTo>
                    <a:pt x="32" y="31"/>
                  </a:lnTo>
                  <a:lnTo>
                    <a:pt x="25" y="38"/>
                  </a:lnTo>
                  <a:lnTo>
                    <a:pt x="18" y="47"/>
                  </a:lnTo>
                  <a:lnTo>
                    <a:pt x="13" y="56"/>
                  </a:lnTo>
                  <a:lnTo>
                    <a:pt x="8" y="65"/>
                  </a:lnTo>
                  <a:lnTo>
                    <a:pt x="5" y="75"/>
                  </a:lnTo>
                  <a:lnTo>
                    <a:pt x="3" y="85"/>
                  </a:lnTo>
                  <a:lnTo>
                    <a:pt x="0" y="96"/>
                  </a:lnTo>
                  <a:lnTo>
                    <a:pt x="0" y="108"/>
                  </a:lnTo>
                  <a:lnTo>
                    <a:pt x="0" y="118"/>
                  </a:lnTo>
                  <a:lnTo>
                    <a:pt x="3" y="129"/>
                  </a:lnTo>
                  <a:lnTo>
                    <a:pt x="5" y="139"/>
                  </a:lnTo>
                  <a:lnTo>
                    <a:pt x="8" y="149"/>
                  </a:lnTo>
                  <a:lnTo>
                    <a:pt x="13" y="158"/>
                  </a:lnTo>
                  <a:lnTo>
                    <a:pt x="18" y="167"/>
                  </a:lnTo>
                  <a:lnTo>
                    <a:pt x="25" y="176"/>
                  </a:lnTo>
                  <a:lnTo>
                    <a:pt x="32" y="184"/>
                  </a:lnTo>
                  <a:lnTo>
                    <a:pt x="40" y="190"/>
                  </a:lnTo>
                  <a:lnTo>
                    <a:pt x="47" y="196"/>
                  </a:lnTo>
                  <a:lnTo>
                    <a:pt x="56" y="202"/>
                  </a:lnTo>
                  <a:lnTo>
                    <a:pt x="65" y="206"/>
                  </a:lnTo>
                  <a:lnTo>
                    <a:pt x="75" y="209"/>
                  </a:lnTo>
                  <a:lnTo>
                    <a:pt x="86" y="213"/>
                  </a:lnTo>
                  <a:lnTo>
                    <a:pt x="97" y="214"/>
                  </a:lnTo>
                  <a:lnTo>
                    <a:pt x="108" y="215"/>
                  </a:lnTo>
                  <a:lnTo>
                    <a:pt x="119" y="214"/>
                  </a:lnTo>
                  <a:lnTo>
                    <a:pt x="129" y="213"/>
                  </a:lnTo>
                  <a:lnTo>
                    <a:pt x="139" y="209"/>
                  </a:lnTo>
                  <a:lnTo>
                    <a:pt x="149" y="206"/>
                  </a:lnTo>
                  <a:lnTo>
                    <a:pt x="160" y="202"/>
                  </a:lnTo>
                  <a:lnTo>
                    <a:pt x="167" y="196"/>
                  </a:lnTo>
                  <a:lnTo>
                    <a:pt x="176" y="190"/>
                  </a:lnTo>
                  <a:lnTo>
                    <a:pt x="184" y="184"/>
                  </a:lnTo>
                  <a:lnTo>
                    <a:pt x="191" y="176"/>
                  </a:lnTo>
                  <a:lnTo>
                    <a:pt x="196" y="167"/>
                  </a:lnTo>
                  <a:lnTo>
                    <a:pt x="202" y="158"/>
                  </a:lnTo>
                  <a:lnTo>
                    <a:pt x="207" y="149"/>
                  </a:lnTo>
                  <a:lnTo>
                    <a:pt x="211" y="139"/>
                  </a:lnTo>
                  <a:lnTo>
                    <a:pt x="213" y="129"/>
                  </a:lnTo>
                  <a:lnTo>
                    <a:pt x="214" y="118"/>
                  </a:lnTo>
                  <a:lnTo>
                    <a:pt x="216" y="10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37" name="Freeform 64"/>
            <p:cNvSpPr>
              <a:spLocks/>
            </p:cNvSpPr>
            <p:nvPr/>
          </p:nvSpPr>
          <p:spPr bwMode="auto">
            <a:xfrm>
              <a:off x="1178" y="3099"/>
              <a:ext cx="53" cy="53"/>
            </a:xfrm>
            <a:custGeom>
              <a:avLst/>
              <a:gdLst>
                <a:gd name="T0" fmla="*/ 0 w 216"/>
                <a:gd name="T1" fmla="*/ 0 h 215"/>
                <a:gd name="T2" fmla="*/ 0 w 216"/>
                <a:gd name="T3" fmla="*/ 0 h 215"/>
                <a:gd name="T4" fmla="*/ 0 w 216"/>
                <a:gd name="T5" fmla="*/ 0 h 215"/>
                <a:gd name="T6" fmla="*/ 0 w 216"/>
                <a:gd name="T7" fmla="*/ 0 h 215"/>
                <a:gd name="T8" fmla="*/ 0 w 216"/>
                <a:gd name="T9" fmla="*/ 0 h 215"/>
                <a:gd name="T10" fmla="*/ 0 w 216"/>
                <a:gd name="T11" fmla="*/ 0 h 215"/>
                <a:gd name="T12" fmla="*/ 0 w 216"/>
                <a:gd name="T13" fmla="*/ 0 h 215"/>
                <a:gd name="T14" fmla="*/ 0 w 216"/>
                <a:gd name="T15" fmla="*/ 0 h 215"/>
                <a:gd name="T16" fmla="*/ 0 w 216"/>
                <a:gd name="T17" fmla="*/ 0 h 215"/>
                <a:gd name="T18" fmla="*/ 0 w 216"/>
                <a:gd name="T19" fmla="*/ 0 h 215"/>
                <a:gd name="T20" fmla="*/ 0 w 216"/>
                <a:gd name="T21" fmla="*/ 0 h 215"/>
                <a:gd name="T22" fmla="*/ 0 w 216"/>
                <a:gd name="T23" fmla="*/ 0 h 215"/>
                <a:gd name="T24" fmla="*/ 0 w 216"/>
                <a:gd name="T25" fmla="*/ 0 h 215"/>
                <a:gd name="T26" fmla="*/ 0 w 216"/>
                <a:gd name="T27" fmla="*/ 0 h 215"/>
                <a:gd name="T28" fmla="*/ 0 w 216"/>
                <a:gd name="T29" fmla="*/ 0 h 215"/>
                <a:gd name="T30" fmla="*/ 0 w 216"/>
                <a:gd name="T31" fmla="*/ 0 h 215"/>
                <a:gd name="T32" fmla="*/ 0 w 216"/>
                <a:gd name="T33" fmla="*/ 0 h 215"/>
                <a:gd name="T34" fmla="*/ 0 w 216"/>
                <a:gd name="T35" fmla="*/ 0 h 215"/>
                <a:gd name="T36" fmla="*/ 0 w 216"/>
                <a:gd name="T37" fmla="*/ 0 h 215"/>
                <a:gd name="T38" fmla="*/ 0 w 216"/>
                <a:gd name="T39" fmla="*/ 0 h 215"/>
                <a:gd name="T40" fmla="*/ 0 w 216"/>
                <a:gd name="T41" fmla="*/ 0 h 215"/>
                <a:gd name="T42" fmla="*/ 0 w 216"/>
                <a:gd name="T43" fmla="*/ 0 h 215"/>
                <a:gd name="T44" fmla="*/ 0 w 216"/>
                <a:gd name="T45" fmla="*/ 0 h 215"/>
                <a:gd name="T46" fmla="*/ 0 w 216"/>
                <a:gd name="T47" fmla="*/ 0 h 215"/>
                <a:gd name="T48" fmla="*/ 0 w 216"/>
                <a:gd name="T49" fmla="*/ 0 h 215"/>
                <a:gd name="T50" fmla="*/ 0 w 216"/>
                <a:gd name="T51" fmla="*/ 0 h 215"/>
                <a:gd name="T52" fmla="*/ 0 w 216"/>
                <a:gd name="T53" fmla="*/ 0 h 215"/>
                <a:gd name="T54" fmla="*/ 0 w 216"/>
                <a:gd name="T55" fmla="*/ 0 h 215"/>
                <a:gd name="T56" fmla="*/ 0 w 216"/>
                <a:gd name="T57" fmla="*/ 0 h 215"/>
                <a:gd name="T58" fmla="*/ 0 w 216"/>
                <a:gd name="T59" fmla="*/ 0 h 215"/>
                <a:gd name="T60" fmla="*/ 0 w 216"/>
                <a:gd name="T61" fmla="*/ 0 h 215"/>
                <a:gd name="T62" fmla="*/ 0 w 216"/>
                <a:gd name="T63" fmla="*/ 0 h 2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6" h="215">
                  <a:moveTo>
                    <a:pt x="216" y="108"/>
                  </a:moveTo>
                  <a:lnTo>
                    <a:pt x="214" y="96"/>
                  </a:lnTo>
                  <a:lnTo>
                    <a:pt x="213" y="85"/>
                  </a:lnTo>
                  <a:lnTo>
                    <a:pt x="211" y="75"/>
                  </a:lnTo>
                  <a:lnTo>
                    <a:pt x="207" y="65"/>
                  </a:lnTo>
                  <a:lnTo>
                    <a:pt x="202" y="56"/>
                  </a:lnTo>
                  <a:lnTo>
                    <a:pt x="196" y="47"/>
                  </a:lnTo>
                  <a:lnTo>
                    <a:pt x="191" y="38"/>
                  </a:lnTo>
                  <a:lnTo>
                    <a:pt x="184" y="31"/>
                  </a:lnTo>
                  <a:lnTo>
                    <a:pt x="176" y="24"/>
                  </a:lnTo>
                  <a:lnTo>
                    <a:pt x="167" y="18"/>
                  </a:lnTo>
                  <a:lnTo>
                    <a:pt x="160" y="12"/>
                  </a:lnTo>
                  <a:lnTo>
                    <a:pt x="149" y="8"/>
                  </a:lnTo>
                  <a:lnTo>
                    <a:pt x="139" y="4"/>
                  </a:lnTo>
                  <a:lnTo>
                    <a:pt x="129" y="1"/>
                  </a:lnTo>
                  <a:lnTo>
                    <a:pt x="119" y="0"/>
                  </a:lnTo>
                  <a:lnTo>
                    <a:pt x="108" y="0"/>
                  </a:lnTo>
                  <a:lnTo>
                    <a:pt x="97" y="0"/>
                  </a:lnTo>
                  <a:lnTo>
                    <a:pt x="86" y="1"/>
                  </a:lnTo>
                  <a:lnTo>
                    <a:pt x="75" y="4"/>
                  </a:lnTo>
                  <a:lnTo>
                    <a:pt x="65" y="8"/>
                  </a:lnTo>
                  <a:lnTo>
                    <a:pt x="56" y="12"/>
                  </a:lnTo>
                  <a:lnTo>
                    <a:pt x="47" y="18"/>
                  </a:lnTo>
                  <a:lnTo>
                    <a:pt x="40" y="24"/>
                  </a:lnTo>
                  <a:lnTo>
                    <a:pt x="32" y="31"/>
                  </a:lnTo>
                  <a:lnTo>
                    <a:pt x="25" y="38"/>
                  </a:lnTo>
                  <a:lnTo>
                    <a:pt x="18" y="47"/>
                  </a:lnTo>
                  <a:lnTo>
                    <a:pt x="13" y="56"/>
                  </a:lnTo>
                  <a:lnTo>
                    <a:pt x="8" y="65"/>
                  </a:lnTo>
                  <a:lnTo>
                    <a:pt x="5" y="75"/>
                  </a:lnTo>
                  <a:lnTo>
                    <a:pt x="3" y="85"/>
                  </a:lnTo>
                  <a:lnTo>
                    <a:pt x="0" y="96"/>
                  </a:lnTo>
                  <a:lnTo>
                    <a:pt x="0" y="108"/>
                  </a:lnTo>
                  <a:lnTo>
                    <a:pt x="0" y="118"/>
                  </a:lnTo>
                  <a:lnTo>
                    <a:pt x="3" y="129"/>
                  </a:lnTo>
                  <a:lnTo>
                    <a:pt x="5" y="139"/>
                  </a:lnTo>
                  <a:lnTo>
                    <a:pt x="8" y="149"/>
                  </a:lnTo>
                  <a:lnTo>
                    <a:pt x="13" y="158"/>
                  </a:lnTo>
                  <a:lnTo>
                    <a:pt x="18" y="167"/>
                  </a:lnTo>
                  <a:lnTo>
                    <a:pt x="25" y="176"/>
                  </a:lnTo>
                  <a:lnTo>
                    <a:pt x="32" y="184"/>
                  </a:lnTo>
                  <a:lnTo>
                    <a:pt x="40" y="190"/>
                  </a:lnTo>
                  <a:lnTo>
                    <a:pt x="47" y="196"/>
                  </a:lnTo>
                  <a:lnTo>
                    <a:pt x="56" y="202"/>
                  </a:lnTo>
                  <a:lnTo>
                    <a:pt x="65" y="206"/>
                  </a:lnTo>
                  <a:lnTo>
                    <a:pt x="75" y="209"/>
                  </a:lnTo>
                  <a:lnTo>
                    <a:pt x="86" y="213"/>
                  </a:lnTo>
                  <a:lnTo>
                    <a:pt x="97" y="214"/>
                  </a:lnTo>
                  <a:lnTo>
                    <a:pt x="108" y="215"/>
                  </a:lnTo>
                  <a:lnTo>
                    <a:pt x="119" y="214"/>
                  </a:lnTo>
                  <a:lnTo>
                    <a:pt x="129" y="213"/>
                  </a:lnTo>
                  <a:lnTo>
                    <a:pt x="139" y="209"/>
                  </a:lnTo>
                  <a:lnTo>
                    <a:pt x="149" y="206"/>
                  </a:lnTo>
                  <a:lnTo>
                    <a:pt x="160" y="202"/>
                  </a:lnTo>
                  <a:lnTo>
                    <a:pt x="167" y="196"/>
                  </a:lnTo>
                  <a:lnTo>
                    <a:pt x="176" y="190"/>
                  </a:lnTo>
                  <a:lnTo>
                    <a:pt x="184" y="184"/>
                  </a:lnTo>
                  <a:lnTo>
                    <a:pt x="191" y="176"/>
                  </a:lnTo>
                  <a:lnTo>
                    <a:pt x="196" y="167"/>
                  </a:lnTo>
                  <a:lnTo>
                    <a:pt x="202" y="158"/>
                  </a:lnTo>
                  <a:lnTo>
                    <a:pt x="207" y="149"/>
                  </a:lnTo>
                  <a:lnTo>
                    <a:pt x="211" y="139"/>
                  </a:lnTo>
                  <a:lnTo>
                    <a:pt x="213" y="129"/>
                  </a:lnTo>
                  <a:lnTo>
                    <a:pt x="214" y="118"/>
                  </a:lnTo>
                  <a:lnTo>
                    <a:pt x="216" y="108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38" name="Rectangle 65"/>
            <p:cNvSpPr>
              <a:spLocks noChangeArrowheads="1"/>
            </p:cNvSpPr>
            <p:nvPr/>
          </p:nvSpPr>
          <p:spPr bwMode="auto">
            <a:xfrm>
              <a:off x="1091" y="3314"/>
              <a:ext cx="12" cy="24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39" name="Rectangle 66"/>
            <p:cNvSpPr>
              <a:spLocks noChangeArrowheads="1"/>
            </p:cNvSpPr>
            <p:nvPr/>
          </p:nvSpPr>
          <p:spPr bwMode="auto">
            <a:xfrm>
              <a:off x="1091" y="802"/>
              <a:ext cx="12" cy="213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40" name="Line 67"/>
            <p:cNvSpPr>
              <a:spLocks noChangeShapeType="1"/>
            </p:cNvSpPr>
            <p:nvPr/>
          </p:nvSpPr>
          <p:spPr bwMode="auto">
            <a:xfrm flipV="1">
              <a:off x="966" y="3099"/>
              <a:ext cx="23" cy="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41" name="Line 68"/>
            <p:cNvSpPr>
              <a:spLocks noChangeShapeType="1"/>
            </p:cNvSpPr>
            <p:nvPr/>
          </p:nvSpPr>
          <p:spPr bwMode="auto">
            <a:xfrm flipH="1" flipV="1">
              <a:off x="989" y="3099"/>
              <a:ext cx="23" cy="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42" name="Line 69"/>
            <p:cNvSpPr>
              <a:spLocks noChangeShapeType="1"/>
            </p:cNvSpPr>
            <p:nvPr/>
          </p:nvSpPr>
          <p:spPr bwMode="auto">
            <a:xfrm flipH="1" flipV="1">
              <a:off x="1204" y="3099"/>
              <a:ext cx="24" cy="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43" name="Line 70"/>
            <p:cNvSpPr>
              <a:spLocks noChangeShapeType="1"/>
            </p:cNvSpPr>
            <p:nvPr/>
          </p:nvSpPr>
          <p:spPr bwMode="auto">
            <a:xfrm flipV="1">
              <a:off x="1181" y="3099"/>
              <a:ext cx="23" cy="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44" name="Rectangle 71"/>
            <p:cNvSpPr>
              <a:spLocks noChangeArrowheads="1"/>
            </p:cNvSpPr>
            <p:nvPr/>
          </p:nvSpPr>
          <p:spPr bwMode="auto">
            <a:xfrm>
              <a:off x="3100" y="2301"/>
              <a:ext cx="26" cy="39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45" name="Rectangle 72"/>
            <p:cNvSpPr>
              <a:spLocks noChangeArrowheads="1"/>
            </p:cNvSpPr>
            <p:nvPr/>
          </p:nvSpPr>
          <p:spPr bwMode="auto">
            <a:xfrm>
              <a:off x="3403" y="3389"/>
              <a:ext cx="11" cy="3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46" name="Rectangle 73"/>
            <p:cNvSpPr>
              <a:spLocks noChangeArrowheads="1"/>
            </p:cNvSpPr>
            <p:nvPr/>
          </p:nvSpPr>
          <p:spPr bwMode="auto">
            <a:xfrm>
              <a:off x="3167" y="2703"/>
              <a:ext cx="492" cy="1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47" name="Rectangle 74"/>
            <p:cNvSpPr>
              <a:spLocks noChangeArrowheads="1"/>
            </p:cNvSpPr>
            <p:nvPr/>
          </p:nvSpPr>
          <p:spPr bwMode="auto">
            <a:xfrm>
              <a:off x="3169" y="2783"/>
              <a:ext cx="410" cy="1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48" name="Rectangle 75"/>
            <p:cNvSpPr>
              <a:spLocks noChangeArrowheads="1"/>
            </p:cNvSpPr>
            <p:nvPr/>
          </p:nvSpPr>
          <p:spPr bwMode="auto">
            <a:xfrm>
              <a:off x="3007" y="2018"/>
              <a:ext cx="25" cy="164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49" name="Rectangle 76"/>
            <p:cNvSpPr>
              <a:spLocks noChangeArrowheads="1"/>
            </p:cNvSpPr>
            <p:nvPr/>
          </p:nvSpPr>
          <p:spPr bwMode="auto">
            <a:xfrm>
              <a:off x="3008" y="2006"/>
              <a:ext cx="1608" cy="25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50" name="Rectangle 77"/>
            <p:cNvSpPr>
              <a:spLocks noChangeArrowheads="1"/>
            </p:cNvSpPr>
            <p:nvPr/>
          </p:nvSpPr>
          <p:spPr bwMode="auto">
            <a:xfrm>
              <a:off x="3385" y="2570"/>
              <a:ext cx="547" cy="2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51" name="Rectangle 78"/>
            <p:cNvSpPr>
              <a:spLocks noChangeArrowheads="1"/>
            </p:cNvSpPr>
            <p:nvPr/>
          </p:nvSpPr>
          <p:spPr bwMode="auto">
            <a:xfrm>
              <a:off x="3382" y="2301"/>
              <a:ext cx="26" cy="28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52" name="Rectangle 79"/>
            <p:cNvSpPr>
              <a:spLocks noChangeArrowheads="1"/>
            </p:cNvSpPr>
            <p:nvPr/>
          </p:nvSpPr>
          <p:spPr bwMode="auto">
            <a:xfrm>
              <a:off x="2445" y="3247"/>
              <a:ext cx="396" cy="2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53" name="Rectangle 80"/>
            <p:cNvSpPr>
              <a:spLocks noChangeArrowheads="1"/>
            </p:cNvSpPr>
            <p:nvPr/>
          </p:nvSpPr>
          <p:spPr bwMode="auto">
            <a:xfrm>
              <a:off x="2445" y="3308"/>
              <a:ext cx="1839" cy="1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54" name="Rectangle 81"/>
            <p:cNvSpPr>
              <a:spLocks noChangeArrowheads="1"/>
            </p:cNvSpPr>
            <p:nvPr/>
          </p:nvSpPr>
          <p:spPr bwMode="auto">
            <a:xfrm>
              <a:off x="2445" y="3383"/>
              <a:ext cx="303" cy="1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55" name="Rectangle 82"/>
            <p:cNvSpPr>
              <a:spLocks noChangeArrowheads="1"/>
            </p:cNvSpPr>
            <p:nvPr/>
          </p:nvSpPr>
          <p:spPr bwMode="auto">
            <a:xfrm>
              <a:off x="1097" y="3551"/>
              <a:ext cx="1043" cy="1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56" name="Rectangle 83"/>
            <p:cNvSpPr>
              <a:spLocks noChangeArrowheads="1"/>
            </p:cNvSpPr>
            <p:nvPr/>
          </p:nvSpPr>
          <p:spPr bwMode="auto">
            <a:xfrm>
              <a:off x="2748" y="3551"/>
              <a:ext cx="82" cy="1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57" name="Rectangle 84"/>
            <p:cNvSpPr>
              <a:spLocks noChangeArrowheads="1"/>
            </p:cNvSpPr>
            <p:nvPr/>
          </p:nvSpPr>
          <p:spPr bwMode="auto">
            <a:xfrm>
              <a:off x="3107" y="2802"/>
              <a:ext cx="12" cy="47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58" name="Rectangle 85"/>
            <p:cNvSpPr>
              <a:spLocks noChangeArrowheads="1"/>
            </p:cNvSpPr>
            <p:nvPr/>
          </p:nvSpPr>
          <p:spPr bwMode="auto">
            <a:xfrm>
              <a:off x="1557" y="2501"/>
              <a:ext cx="12" cy="194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59" name="Rectangle 86"/>
            <p:cNvSpPr>
              <a:spLocks noChangeArrowheads="1"/>
            </p:cNvSpPr>
            <p:nvPr/>
          </p:nvSpPr>
          <p:spPr bwMode="auto">
            <a:xfrm>
              <a:off x="1550" y="2802"/>
              <a:ext cx="26" cy="10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60" name="Rectangle 87"/>
            <p:cNvSpPr>
              <a:spLocks noChangeArrowheads="1"/>
            </p:cNvSpPr>
            <p:nvPr/>
          </p:nvSpPr>
          <p:spPr bwMode="auto">
            <a:xfrm>
              <a:off x="2540" y="2301"/>
              <a:ext cx="25" cy="60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61" name="Rectangle 88"/>
            <p:cNvSpPr>
              <a:spLocks noChangeArrowheads="1"/>
            </p:cNvSpPr>
            <p:nvPr/>
          </p:nvSpPr>
          <p:spPr bwMode="auto">
            <a:xfrm>
              <a:off x="1550" y="2897"/>
              <a:ext cx="1016" cy="26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62" name="Line 89"/>
            <p:cNvSpPr>
              <a:spLocks noChangeShapeType="1"/>
            </p:cNvSpPr>
            <p:nvPr/>
          </p:nvSpPr>
          <p:spPr bwMode="auto">
            <a:xfrm>
              <a:off x="1250" y="2748"/>
              <a:ext cx="25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63" name="Line 90"/>
            <p:cNvSpPr>
              <a:spLocks noChangeShapeType="1"/>
            </p:cNvSpPr>
            <p:nvPr/>
          </p:nvSpPr>
          <p:spPr bwMode="auto">
            <a:xfrm>
              <a:off x="1616" y="2748"/>
              <a:ext cx="108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64" name="Line 91"/>
            <p:cNvSpPr>
              <a:spLocks noChangeShapeType="1"/>
            </p:cNvSpPr>
            <p:nvPr/>
          </p:nvSpPr>
          <p:spPr bwMode="auto">
            <a:xfrm flipH="1">
              <a:off x="1724" y="1901"/>
              <a:ext cx="10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65" name="Line 92"/>
            <p:cNvSpPr>
              <a:spLocks noChangeShapeType="1"/>
            </p:cNvSpPr>
            <p:nvPr/>
          </p:nvSpPr>
          <p:spPr bwMode="auto">
            <a:xfrm>
              <a:off x="1724" y="1901"/>
              <a:ext cx="1" cy="84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66" name="Rectangle 93"/>
            <p:cNvSpPr>
              <a:spLocks noChangeArrowheads="1"/>
            </p:cNvSpPr>
            <p:nvPr/>
          </p:nvSpPr>
          <p:spPr bwMode="auto">
            <a:xfrm>
              <a:off x="2817" y="2301"/>
              <a:ext cx="26" cy="95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67" name="Freeform 94"/>
            <p:cNvSpPr>
              <a:spLocks/>
            </p:cNvSpPr>
            <p:nvPr/>
          </p:nvSpPr>
          <p:spPr bwMode="auto">
            <a:xfrm>
              <a:off x="2830" y="3530"/>
              <a:ext cx="54" cy="54"/>
            </a:xfrm>
            <a:custGeom>
              <a:avLst/>
              <a:gdLst>
                <a:gd name="T0" fmla="*/ 0 w 215"/>
                <a:gd name="T1" fmla="*/ 0 h 215"/>
                <a:gd name="T2" fmla="*/ 0 w 215"/>
                <a:gd name="T3" fmla="*/ 0 h 215"/>
                <a:gd name="T4" fmla="*/ 0 w 215"/>
                <a:gd name="T5" fmla="*/ 0 h 215"/>
                <a:gd name="T6" fmla="*/ 0 w 215"/>
                <a:gd name="T7" fmla="*/ 0 h 215"/>
                <a:gd name="T8" fmla="*/ 0 w 215"/>
                <a:gd name="T9" fmla="*/ 0 h 215"/>
                <a:gd name="T10" fmla="*/ 0 w 215"/>
                <a:gd name="T11" fmla="*/ 0 h 215"/>
                <a:gd name="T12" fmla="*/ 0 w 215"/>
                <a:gd name="T13" fmla="*/ 0 h 215"/>
                <a:gd name="T14" fmla="*/ 0 w 215"/>
                <a:gd name="T15" fmla="*/ 0 h 215"/>
                <a:gd name="T16" fmla="*/ 0 w 215"/>
                <a:gd name="T17" fmla="*/ 0 h 215"/>
                <a:gd name="T18" fmla="*/ 0 w 215"/>
                <a:gd name="T19" fmla="*/ 0 h 215"/>
                <a:gd name="T20" fmla="*/ 0 w 215"/>
                <a:gd name="T21" fmla="*/ 0 h 215"/>
                <a:gd name="T22" fmla="*/ 0 w 215"/>
                <a:gd name="T23" fmla="*/ 0 h 215"/>
                <a:gd name="T24" fmla="*/ 0 w 215"/>
                <a:gd name="T25" fmla="*/ 0 h 215"/>
                <a:gd name="T26" fmla="*/ 0 w 215"/>
                <a:gd name="T27" fmla="*/ 0 h 215"/>
                <a:gd name="T28" fmla="*/ 0 w 215"/>
                <a:gd name="T29" fmla="*/ 0 h 215"/>
                <a:gd name="T30" fmla="*/ 0 w 215"/>
                <a:gd name="T31" fmla="*/ 0 h 215"/>
                <a:gd name="T32" fmla="*/ 0 w 215"/>
                <a:gd name="T33" fmla="*/ 0 h 215"/>
                <a:gd name="T34" fmla="*/ 0 w 215"/>
                <a:gd name="T35" fmla="*/ 0 h 215"/>
                <a:gd name="T36" fmla="*/ 0 w 215"/>
                <a:gd name="T37" fmla="*/ 0 h 215"/>
                <a:gd name="T38" fmla="*/ 0 w 215"/>
                <a:gd name="T39" fmla="*/ 0 h 215"/>
                <a:gd name="T40" fmla="*/ 0 w 215"/>
                <a:gd name="T41" fmla="*/ 0 h 215"/>
                <a:gd name="T42" fmla="*/ 0 w 215"/>
                <a:gd name="T43" fmla="*/ 0 h 215"/>
                <a:gd name="T44" fmla="*/ 0 w 215"/>
                <a:gd name="T45" fmla="*/ 0 h 215"/>
                <a:gd name="T46" fmla="*/ 0 w 215"/>
                <a:gd name="T47" fmla="*/ 0 h 215"/>
                <a:gd name="T48" fmla="*/ 0 w 215"/>
                <a:gd name="T49" fmla="*/ 0 h 215"/>
                <a:gd name="T50" fmla="*/ 0 w 215"/>
                <a:gd name="T51" fmla="*/ 0 h 215"/>
                <a:gd name="T52" fmla="*/ 0 w 215"/>
                <a:gd name="T53" fmla="*/ 0 h 215"/>
                <a:gd name="T54" fmla="*/ 0 w 215"/>
                <a:gd name="T55" fmla="*/ 0 h 215"/>
                <a:gd name="T56" fmla="*/ 0 w 215"/>
                <a:gd name="T57" fmla="*/ 0 h 215"/>
                <a:gd name="T58" fmla="*/ 0 w 215"/>
                <a:gd name="T59" fmla="*/ 0 h 215"/>
                <a:gd name="T60" fmla="*/ 0 w 215"/>
                <a:gd name="T61" fmla="*/ 0 h 215"/>
                <a:gd name="T62" fmla="*/ 0 w 215"/>
                <a:gd name="T63" fmla="*/ 0 h 2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5" h="215">
                  <a:moveTo>
                    <a:pt x="215" y="108"/>
                  </a:moveTo>
                  <a:lnTo>
                    <a:pt x="214" y="96"/>
                  </a:lnTo>
                  <a:lnTo>
                    <a:pt x="213" y="86"/>
                  </a:lnTo>
                  <a:lnTo>
                    <a:pt x="210" y="75"/>
                  </a:lnTo>
                  <a:lnTo>
                    <a:pt x="206" y="66"/>
                  </a:lnTo>
                  <a:lnTo>
                    <a:pt x="202" y="56"/>
                  </a:lnTo>
                  <a:lnTo>
                    <a:pt x="196" y="47"/>
                  </a:lnTo>
                  <a:lnTo>
                    <a:pt x="190" y="39"/>
                  </a:lnTo>
                  <a:lnTo>
                    <a:pt x="184" y="31"/>
                  </a:lnTo>
                  <a:lnTo>
                    <a:pt x="176" y="25"/>
                  </a:lnTo>
                  <a:lnTo>
                    <a:pt x="167" y="18"/>
                  </a:lnTo>
                  <a:lnTo>
                    <a:pt x="158" y="12"/>
                  </a:lnTo>
                  <a:lnTo>
                    <a:pt x="149" y="8"/>
                  </a:lnTo>
                  <a:lnTo>
                    <a:pt x="139" y="5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5" y="2"/>
                  </a:lnTo>
                  <a:lnTo>
                    <a:pt x="75" y="5"/>
                  </a:lnTo>
                  <a:lnTo>
                    <a:pt x="65" y="8"/>
                  </a:lnTo>
                  <a:lnTo>
                    <a:pt x="56" y="12"/>
                  </a:lnTo>
                  <a:lnTo>
                    <a:pt x="47" y="18"/>
                  </a:lnTo>
                  <a:lnTo>
                    <a:pt x="39" y="25"/>
                  </a:lnTo>
                  <a:lnTo>
                    <a:pt x="31" y="31"/>
                  </a:lnTo>
                  <a:lnTo>
                    <a:pt x="25" y="39"/>
                  </a:lnTo>
                  <a:lnTo>
                    <a:pt x="18" y="47"/>
                  </a:lnTo>
                  <a:lnTo>
                    <a:pt x="12" y="56"/>
                  </a:lnTo>
                  <a:lnTo>
                    <a:pt x="8" y="66"/>
                  </a:lnTo>
                  <a:lnTo>
                    <a:pt x="5" y="75"/>
                  </a:lnTo>
                  <a:lnTo>
                    <a:pt x="2" y="86"/>
                  </a:lnTo>
                  <a:lnTo>
                    <a:pt x="0" y="96"/>
                  </a:lnTo>
                  <a:lnTo>
                    <a:pt x="0" y="108"/>
                  </a:lnTo>
                  <a:lnTo>
                    <a:pt x="0" y="119"/>
                  </a:lnTo>
                  <a:lnTo>
                    <a:pt x="2" y="129"/>
                  </a:lnTo>
                  <a:lnTo>
                    <a:pt x="5" y="140"/>
                  </a:lnTo>
                  <a:lnTo>
                    <a:pt x="8" y="149"/>
                  </a:lnTo>
                  <a:lnTo>
                    <a:pt x="12" y="159"/>
                  </a:lnTo>
                  <a:lnTo>
                    <a:pt x="18" y="168"/>
                  </a:lnTo>
                  <a:lnTo>
                    <a:pt x="25" y="176"/>
                  </a:lnTo>
                  <a:lnTo>
                    <a:pt x="31" y="184"/>
                  </a:lnTo>
                  <a:lnTo>
                    <a:pt x="39" y="190"/>
                  </a:lnTo>
                  <a:lnTo>
                    <a:pt x="47" y="197"/>
                  </a:lnTo>
                  <a:lnTo>
                    <a:pt x="56" y="202"/>
                  </a:lnTo>
                  <a:lnTo>
                    <a:pt x="65" y="206"/>
                  </a:lnTo>
                  <a:lnTo>
                    <a:pt x="75" y="211"/>
                  </a:lnTo>
                  <a:lnTo>
                    <a:pt x="85" y="213"/>
                  </a:lnTo>
                  <a:lnTo>
                    <a:pt x="96" y="215"/>
                  </a:lnTo>
                  <a:lnTo>
                    <a:pt x="108" y="215"/>
                  </a:lnTo>
                  <a:lnTo>
                    <a:pt x="118" y="215"/>
                  </a:lnTo>
                  <a:lnTo>
                    <a:pt x="129" y="213"/>
                  </a:lnTo>
                  <a:lnTo>
                    <a:pt x="139" y="211"/>
                  </a:lnTo>
                  <a:lnTo>
                    <a:pt x="149" y="206"/>
                  </a:lnTo>
                  <a:lnTo>
                    <a:pt x="158" y="202"/>
                  </a:lnTo>
                  <a:lnTo>
                    <a:pt x="167" y="197"/>
                  </a:lnTo>
                  <a:lnTo>
                    <a:pt x="176" y="190"/>
                  </a:lnTo>
                  <a:lnTo>
                    <a:pt x="184" y="184"/>
                  </a:lnTo>
                  <a:lnTo>
                    <a:pt x="190" y="176"/>
                  </a:lnTo>
                  <a:lnTo>
                    <a:pt x="196" y="168"/>
                  </a:lnTo>
                  <a:lnTo>
                    <a:pt x="202" y="159"/>
                  </a:lnTo>
                  <a:lnTo>
                    <a:pt x="206" y="149"/>
                  </a:lnTo>
                  <a:lnTo>
                    <a:pt x="210" y="140"/>
                  </a:lnTo>
                  <a:lnTo>
                    <a:pt x="213" y="129"/>
                  </a:lnTo>
                  <a:lnTo>
                    <a:pt x="214" y="119"/>
                  </a:lnTo>
                  <a:lnTo>
                    <a:pt x="215" y="108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68" name="Freeform 95"/>
            <p:cNvSpPr>
              <a:spLocks/>
            </p:cNvSpPr>
            <p:nvPr/>
          </p:nvSpPr>
          <p:spPr bwMode="auto">
            <a:xfrm>
              <a:off x="2830" y="3530"/>
              <a:ext cx="54" cy="54"/>
            </a:xfrm>
            <a:custGeom>
              <a:avLst/>
              <a:gdLst>
                <a:gd name="T0" fmla="*/ 0 w 215"/>
                <a:gd name="T1" fmla="*/ 0 h 215"/>
                <a:gd name="T2" fmla="*/ 0 w 215"/>
                <a:gd name="T3" fmla="*/ 0 h 215"/>
                <a:gd name="T4" fmla="*/ 0 w 215"/>
                <a:gd name="T5" fmla="*/ 0 h 215"/>
                <a:gd name="T6" fmla="*/ 0 w 215"/>
                <a:gd name="T7" fmla="*/ 0 h 215"/>
                <a:gd name="T8" fmla="*/ 0 w 215"/>
                <a:gd name="T9" fmla="*/ 0 h 215"/>
                <a:gd name="T10" fmla="*/ 0 w 215"/>
                <a:gd name="T11" fmla="*/ 0 h 215"/>
                <a:gd name="T12" fmla="*/ 0 w 215"/>
                <a:gd name="T13" fmla="*/ 0 h 215"/>
                <a:gd name="T14" fmla="*/ 0 w 215"/>
                <a:gd name="T15" fmla="*/ 0 h 215"/>
                <a:gd name="T16" fmla="*/ 0 w 215"/>
                <a:gd name="T17" fmla="*/ 0 h 215"/>
                <a:gd name="T18" fmla="*/ 0 w 215"/>
                <a:gd name="T19" fmla="*/ 0 h 215"/>
                <a:gd name="T20" fmla="*/ 0 w 215"/>
                <a:gd name="T21" fmla="*/ 0 h 215"/>
                <a:gd name="T22" fmla="*/ 0 w 215"/>
                <a:gd name="T23" fmla="*/ 0 h 215"/>
                <a:gd name="T24" fmla="*/ 0 w 215"/>
                <a:gd name="T25" fmla="*/ 0 h 215"/>
                <a:gd name="T26" fmla="*/ 0 w 215"/>
                <a:gd name="T27" fmla="*/ 0 h 215"/>
                <a:gd name="T28" fmla="*/ 0 w 215"/>
                <a:gd name="T29" fmla="*/ 0 h 215"/>
                <a:gd name="T30" fmla="*/ 0 w 215"/>
                <a:gd name="T31" fmla="*/ 0 h 215"/>
                <a:gd name="T32" fmla="*/ 0 w 215"/>
                <a:gd name="T33" fmla="*/ 0 h 215"/>
                <a:gd name="T34" fmla="*/ 0 w 215"/>
                <a:gd name="T35" fmla="*/ 0 h 215"/>
                <a:gd name="T36" fmla="*/ 0 w 215"/>
                <a:gd name="T37" fmla="*/ 0 h 215"/>
                <a:gd name="T38" fmla="*/ 0 w 215"/>
                <a:gd name="T39" fmla="*/ 0 h 215"/>
                <a:gd name="T40" fmla="*/ 0 w 215"/>
                <a:gd name="T41" fmla="*/ 0 h 215"/>
                <a:gd name="T42" fmla="*/ 0 w 215"/>
                <a:gd name="T43" fmla="*/ 0 h 215"/>
                <a:gd name="T44" fmla="*/ 0 w 215"/>
                <a:gd name="T45" fmla="*/ 0 h 215"/>
                <a:gd name="T46" fmla="*/ 0 w 215"/>
                <a:gd name="T47" fmla="*/ 0 h 215"/>
                <a:gd name="T48" fmla="*/ 0 w 215"/>
                <a:gd name="T49" fmla="*/ 0 h 215"/>
                <a:gd name="T50" fmla="*/ 0 w 215"/>
                <a:gd name="T51" fmla="*/ 0 h 215"/>
                <a:gd name="T52" fmla="*/ 0 w 215"/>
                <a:gd name="T53" fmla="*/ 0 h 215"/>
                <a:gd name="T54" fmla="*/ 0 w 215"/>
                <a:gd name="T55" fmla="*/ 0 h 215"/>
                <a:gd name="T56" fmla="*/ 0 w 215"/>
                <a:gd name="T57" fmla="*/ 0 h 215"/>
                <a:gd name="T58" fmla="*/ 0 w 215"/>
                <a:gd name="T59" fmla="*/ 0 h 215"/>
                <a:gd name="T60" fmla="*/ 0 w 215"/>
                <a:gd name="T61" fmla="*/ 0 h 215"/>
                <a:gd name="T62" fmla="*/ 0 w 215"/>
                <a:gd name="T63" fmla="*/ 0 h 2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5" h="215">
                  <a:moveTo>
                    <a:pt x="215" y="108"/>
                  </a:moveTo>
                  <a:lnTo>
                    <a:pt x="214" y="96"/>
                  </a:lnTo>
                  <a:lnTo>
                    <a:pt x="213" y="86"/>
                  </a:lnTo>
                  <a:lnTo>
                    <a:pt x="210" y="75"/>
                  </a:lnTo>
                  <a:lnTo>
                    <a:pt x="206" y="66"/>
                  </a:lnTo>
                  <a:lnTo>
                    <a:pt x="202" y="56"/>
                  </a:lnTo>
                  <a:lnTo>
                    <a:pt x="196" y="47"/>
                  </a:lnTo>
                  <a:lnTo>
                    <a:pt x="190" y="39"/>
                  </a:lnTo>
                  <a:lnTo>
                    <a:pt x="184" y="31"/>
                  </a:lnTo>
                  <a:lnTo>
                    <a:pt x="176" y="25"/>
                  </a:lnTo>
                  <a:lnTo>
                    <a:pt x="167" y="18"/>
                  </a:lnTo>
                  <a:lnTo>
                    <a:pt x="158" y="12"/>
                  </a:lnTo>
                  <a:lnTo>
                    <a:pt x="149" y="8"/>
                  </a:lnTo>
                  <a:lnTo>
                    <a:pt x="139" y="5"/>
                  </a:lnTo>
                  <a:lnTo>
                    <a:pt x="129" y="2"/>
                  </a:lnTo>
                  <a:lnTo>
                    <a:pt x="118" y="0"/>
                  </a:lnTo>
                  <a:lnTo>
                    <a:pt x="108" y="0"/>
                  </a:lnTo>
                  <a:lnTo>
                    <a:pt x="96" y="0"/>
                  </a:lnTo>
                  <a:lnTo>
                    <a:pt x="85" y="2"/>
                  </a:lnTo>
                  <a:lnTo>
                    <a:pt x="75" y="5"/>
                  </a:lnTo>
                  <a:lnTo>
                    <a:pt x="65" y="8"/>
                  </a:lnTo>
                  <a:lnTo>
                    <a:pt x="56" y="12"/>
                  </a:lnTo>
                  <a:lnTo>
                    <a:pt x="47" y="18"/>
                  </a:lnTo>
                  <a:lnTo>
                    <a:pt x="39" y="25"/>
                  </a:lnTo>
                  <a:lnTo>
                    <a:pt x="31" y="31"/>
                  </a:lnTo>
                  <a:lnTo>
                    <a:pt x="25" y="39"/>
                  </a:lnTo>
                  <a:lnTo>
                    <a:pt x="18" y="47"/>
                  </a:lnTo>
                  <a:lnTo>
                    <a:pt x="12" y="56"/>
                  </a:lnTo>
                  <a:lnTo>
                    <a:pt x="8" y="66"/>
                  </a:lnTo>
                  <a:lnTo>
                    <a:pt x="5" y="75"/>
                  </a:lnTo>
                  <a:lnTo>
                    <a:pt x="2" y="86"/>
                  </a:lnTo>
                  <a:lnTo>
                    <a:pt x="0" y="96"/>
                  </a:lnTo>
                  <a:lnTo>
                    <a:pt x="0" y="108"/>
                  </a:lnTo>
                  <a:lnTo>
                    <a:pt x="0" y="119"/>
                  </a:lnTo>
                  <a:lnTo>
                    <a:pt x="2" y="129"/>
                  </a:lnTo>
                  <a:lnTo>
                    <a:pt x="5" y="140"/>
                  </a:lnTo>
                  <a:lnTo>
                    <a:pt x="8" y="149"/>
                  </a:lnTo>
                  <a:lnTo>
                    <a:pt x="12" y="159"/>
                  </a:lnTo>
                  <a:lnTo>
                    <a:pt x="18" y="168"/>
                  </a:lnTo>
                  <a:lnTo>
                    <a:pt x="25" y="176"/>
                  </a:lnTo>
                  <a:lnTo>
                    <a:pt x="31" y="184"/>
                  </a:lnTo>
                  <a:lnTo>
                    <a:pt x="39" y="190"/>
                  </a:lnTo>
                  <a:lnTo>
                    <a:pt x="47" y="197"/>
                  </a:lnTo>
                  <a:lnTo>
                    <a:pt x="56" y="202"/>
                  </a:lnTo>
                  <a:lnTo>
                    <a:pt x="65" y="206"/>
                  </a:lnTo>
                  <a:lnTo>
                    <a:pt x="75" y="211"/>
                  </a:lnTo>
                  <a:lnTo>
                    <a:pt x="85" y="213"/>
                  </a:lnTo>
                  <a:lnTo>
                    <a:pt x="96" y="215"/>
                  </a:lnTo>
                  <a:lnTo>
                    <a:pt x="108" y="215"/>
                  </a:lnTo>
                  <a:lnTo>
                    <a:pt x="118" y="215"/>
                  </a:lnTo>
                  <a:lnTo>
                    <a:pt x="129" y="213"/>
                  </a:lnTo>
                  <a:lnTo>
                    <a:pt x="139" y="211"/>
                  </a:lnTo>
                  <a:lnTo>
                    <a:pt x="149" y="206"/>
                  </a:lnTo>
                  <a:lnTo>
                    <a:pt x="158" y="202"/>
                  </a:lnTo>
                  <a:lnTo>
                    <a:pt x="167" y="197"/>
                  </a:lnTo>
                  <a:lnTo>
                    <a:pt x="176" y="190"/>
                  </a:lnTo>
                  <a:lnTo>
                    <a:pt x="184" y="184"/>
                  </a:lnTo>
                  <a:lnTo>
                    <a:pt x="190" y="176"/>
                  </a:lnTo>
                  <a:lnTo>
                    <a:pt x="196" y="168"/>
                  </a:lnTo>
                  <a:lnTo>
                    <a:pt x="202" y="159"/>
                  </a:lnTo>
                  <a:lnTo>
                    <a:pt x="206" y="149"/>
                  </a:lnTo>
                  <a:lnTo>
                    <a:pt x="210" y="140"/>
                  </a:lnTo>
                  <a:lnTo>
                    <a:pt x="213" y="129"/>
                  </a:lnTo>
                  <a:lnTo>
                    <a:pt x="214" y="119"/>
                  </a:lnTo>
                  <a:lnTo>
                    <a:pt x="215" y="108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69" name="Line 96"/>
            <p:cNvSpPr>
              <a:spLocks noChangeShapeType="1"/>
            </p:cNvSpPr>
            <p:nvPr/>
          </p:nvSpPr>
          <p:spPr bwMode="auto">
            <a:xfrm flipH="1" flipV="1">
              <a:off x="2830" y="3557"/>
              <a:ext cx="41" cy="2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70" name="Line 97"/>
            <p:cNvSpPr>
              <a:spLocks noChangeShapeType="1"/>
            </p:cNvSpPr>
            <p:nvPr/>
          </p:nvSpPr>
          <p:spPr bwMode="auto">
            <a:xfrm flipH="1">
              <a:off x="2830" y="3533"/>
              <a:ext cx="41" cy="2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71" name="Rectangle 98"/>
            <p:cNvSpPr>
              <a:spLocks noChangeArrowheads="1"/>
            </p:cNvSpPr>
            <p:nvPr/>
          </p:nvSpPr>
          <p:spPr bwMode="auto">
            <a:xfrm>
              <a:off x="2884" y="3551"/>
              <a:ext cx="150" cy="1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72" name="Rectangle 99"/>
            <p:cNvSpPr>
              <a:spLocks noChangeArrowheads="1"/>
            </p:cNvSpPr>
            <p:nvPr/>
          </p:nvSpPr>
          <p:spPr bwMode="auto">
            <a:xfrm>
              <a:off x="3907" y="2584"/>
              <a:ext cx="26" cy="111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73" name="Rectangle 100"/>
            <p:cNvSpPr>
              <a:spLocks noChangeArrowheads="1"/>
            </p:cNvSpPr>
            <p:nvPr/>
          </p:nvSpPr>
          <p:spPr bwMode="auto">
            <a:xfrm>
              <a:off x="3914" y="2802"/>
              <a:ext cx="12" cy="47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74" name="Freeform 101"/>
            <p:cNvSpPr>
              <a:spLocks/>
            </p:cNvSpPr>
            <p:nvPr/>
          </p:nvSpPr>
          <p:spPr bwMode="auto">
            <a:xfrm>
              <a:off x="4284" y="3287"/>
              <a:ext cx="54" cy="53"/>
            </a:xfrm>
            <a:custGeom>
              <a:avLst/>
              <a:gdLst>
                <a:gd name="T0" fmla="*/ 0 w 217"/>
                <a:gd name="T1" fmla="*/ 0 h 215"/>
                <a:gd name="T2" fmla="*/ 0 w 217"/>
                <a:gd name="T3" fmla="*/ 0 h 215"/>
                <a:gd name="T4" fmla="*/ 0 w 217"/>
                <a:gd name="T5" fmla="*/ 0 h 215"/>
                <a:gd name="T6" fmla="*/ 0 w 217"/>
                <a:gd name="T7" fmla="*/ 0 h 215"/>
                <a:gd name="T8" fmla="*/ 0 w 217"/>
                <a:gd name="T9" fmla="*/ 0 h 215"/>
                <a:gd name="T10" fmla="*/ 0 w 217"/>
                <a:gd name="T11" fmla="*/ 0 h 215"/>
                <a:gd name="T12" fmla="*/ 0 w 217"/>
                <a:gd name="T13" fmla="*/ 0 h 215"/>
                <a:gd name="T14" fmla="*/ 0 w 217"/>
                <a:gd name="T15" fmla="*/ 0 h 215"/>
                <a:gd name="T16" fmla="*/ 0 w 217"/>
                <a:gd name="T17" fmla="*/ 0 h 215"/>
                <a:gd name="T18" fmla="*/ 0 w 217"/>
                <a:gd name="T19" fmla="*/ 0 h 215"/>
                <a:gd name="T20" fmla="*/ 0 w 217"/>
                <a:gd name="T21" fmla="*/ 0 h 215"/>
                <a:gd name="T22" fmla="*/ 0 w 217"/>
                <a:gd name="T23" fmla="*/ 0 h 215"/>
                <a:gd name="T24" fmla="*/ 0 w 217"/>
                <a:gd name="T25" fmla="*/ 0 h 215"/>
                <a:gd name="T26" fmla="*/ 0 w 217"/>
                <a:gd name="T27" fmla="*/ 0 h 215"/>
                <a:gd name="T28" fmla="*/ 0 w 217"/>
                <a:gd name="T29" fmla="*/ 0 h 215"/>
                <a:gd name="T30" fmla="*/ 0 w 217"/>
                <a:gd name="T31" fmla="*/ 0 h 215"/>
                <a:gd name="T32" fmla="*/ 0 w 217"/>
                <a:gd name="T33" fmla="*/ 0 h 215"/>
                <a:gd name="T34" fmla="*/ 0 w 217"/>
                <a:gd name="T35" fmla="*/ 0 h 215"/>
                <a:gd name="T36" fmla="*/ 0 w 217"/>
                <a:gd name="T37" fmla="*/ 0 h 215"/>
                <a:gd name="T38" fmla="*/ 0 w 217"/>
                <a:gd name="T39" fmla="*/ 0 h 215"/>
                <a:gd name="T40" fmla="*/ 0 w 217"/>
                <a:gd name="T41" fmla="*/ 0 h 215"/>
                <a:gd name="T42" fmla="*/ 0 w 217"/>
                <a:gd name="T43" fmla="*/ 0 h 215"/>
                <a:gd name="T44" fmla="*/ 0 w 217"/>
                <a:gd name="T45" fmla="*/ 0 h 215"/>
                <a:gd name="T46" fmla="*/ 0 w 217"/>
                <a:gd name="T47" fmla="*/ 0 h 215"/>
                <a:gd name="T48" fmla="*/ 0 w 217"/>
                <a:gd name="T49" fmla="*/ 0 h 215"/>
                <a:gd name="T50" fmla="*/ 0 w 217"/>
                <a:gd name="T51" fmla="*/ 0 h 215"/>
                <a:gd name="T52" fmla="*/ 0 w 217"/>
                <a:gd name="T53" fmla="*/ 0 h 215"/>
                <a:gd name="T54" fmla="*/ 0 w 217"/>
                <a:gd name="T55" fmla="*/ 0 h 215"/>
                <a:gd name="T56" fmla="*/ 0 w 217"/>
                <a:gd name="T57" fmla="*/ 0 h 215"/>
                <a:gd name="T58" fmla="*/ 0 w 217"/>
                <a:gd name="T59" fmla="*/ 0 h 215"/>
                <a:gd name="T60" fmla="*/ 0 w 217"/>
                <a:gd name="T61" fmla="*/ 0 h 215"/>
                <a:gd name="T62" fmla="*/ 0 w 217"/>
                <a:gd name="T63" fmla="*/ 0 h 2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7" h="215">
                  <a:moveTo>
                    <a:pt x="217" y="107"/>
                  </a:moveTo>
                  <a:lnTo>
                    <a:pt x="215" y="96"/>
                  </a:lnTo>
                  <a:lnTo>
                    <a:pt x="214" y="86"/>
                  </a:lnTo>
                  <a:lnTo>
                    <a:pt x="211" y="76"/>
                  </a:lnTo>
                  <a:lnTo>
                    <a:pt x="208" y="66"/>
                  </a:lnTo>
                  <a:lnTo>
                    <a:pt x="203" y="56"/>
                  </a:lnTo>
                  <a:lnTo>
                    <a:pt x="198" y="47"/>
                  </a:lnTo>
                  <a:lnTo>
                    <a:pt x="192" y="39"/>
                  </a:lnTo>
                  <a:lnTo>
                    <a:pt x="184" y="31"/>
                  </a:lnTo>
                  <a:lnTo>
                    <a:pt x="177" y="24"/>
                  </a:lnTo>
                  <a:lnTo>
                    <a:pt x="168" y="18"/>
                  </a:lnTo>
                  <a:lnTo>
                    <a:pt x="159" y="13"/>
                  </a:lnTo>
                  <a:lnTo>
                    <a:pt x="150" y="9"/>
                  </a:lnTo>
                  <a:lnTo>
                    <a:pt x="140" y="4"/>
                  </a:lnTo>
                  <a:lnTo>
                    <a:pt x="130" y="2"/>
                  </a:lnTo>
                  <a:lnTo>
                    <a:pt x="119" y="0"/>
                  </a:lnTo>
                  <a:lnTo>
                    <a:pt x="108" y="0"/>
                  </a:lnTo>
                  <a:lnTo>
                    <a:pt x="98" y="0"/>
                  </a:lnTo>
                  <a:lnTo>
                    <a:pt x="87" y="2"/>
                  </a:lnTo>
                  <a:lnTo>
                    <a:pt x="77" y="4"/>
                  </a:lnTo>
                  <a:lnTo>
                    <a:pt x="66" y="9"/>
                  </a:lnTo>
                  <a:lnTo>
                    <a:pt x="58" y="13"/>
                  </a:lnTo>
                  <a:lnTo>
                    <a:pt x="49" y="18"/>
                  </a:lnTo>
                  <a:lnTo>
                    <a:pt x="40" y="24"/>
                  </a:lnTo>
                  <a:lnTo>
                    <a:pt x="33" y="31"/>
                  </a:lnTo>
                  <a:lnTo>
                    <a:pt x="25" y="39"/>
                  </a:lnTo>
                  <a:lnTo>
                    <a:pt x="19" y="47"/>
                  </a:lnTo>
                  <a:lnTo>
                    <a:pt x="14" y="56"/>
                  </a:lnTo>
                  <a:lnTo>
                    <a:pt x="9" y="66"/>
                  </a:lnTo>
                  <a:lnTo>
                    <a:pt x="6" y="76"/>
                  </a:lnTo>
                  <a:lnTo>
                    <a:pt x="3" y="86"/>
                  </a:lnTo>
                  <a:lnTo>
                    <a:pt x="1" y="96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3" y="129"/>
                  </a:lnTo>
                  <a:lnTo>
                    <a:pt x="6" y="140"/>
                  </a:lnTo>
                  <a:lnTo>
                    <a:pt x="9" y="149"/>
                  </a:lnTo>
                  <a:lnTo>
                    <a:pt x="14" y="159"/>
                  </a:lnTo>
                  <a:lnTo>
                    <a:pt x="19" y="168"/>
                  </a:lnTo>
                  <a:lnTo>
                    <a:pt x="25" y="176"/>
                  </a:lnTo>
                  <a:lnTo>
                    <a:pt x="33" y="183"/>
                  </a:lnTo>
                  <a:lnTo>
                    <a:pt x="40" y="190"/>
                  </a:lnTo>
                  <a:lnTo>
                    <a:pt x="49" y="197"/>
                  </a:lnTo>
                  <a:lnTo>
                    <a:pt x="58" y="203"/>
                  </a:lnTo>
                  <a:lnTo>
                    <a:pt x="66" y="207"/>
                  </a:lnTo>
                  <a:lnTo>
                    <a:pt x="77" y="210"/>
                  </a:lnTo>
                  <a:lnTo>
                    <a:pt x="87" y="213"/>
                  </a:lnTo>
                  <a:lnTo>
                    <a:pt x="98" y="215"/>
                  </a:lnTo>
                  <a:lnTo>
                    <a:pt x="108" y="215"/>
                  </a:lnTo>
                  <a:lnTo>
                    <a:pt x="119" y="215"/>
                  </a:lnTo>
                  <a:lnTo>
                    <a:pt x="130" y="213"/>
                  </a:lnTo>
                  <a:lnTo>
                    <a:pt x="140" y="210"/>
                  </a:lnTo>
                  <a:lnTo>
                    <a:pt x="150" y="207"/>
                  </a:lnTo>
                  <a:lnTo>
                    <a:pt x="159" y="203"/>
                  </a:lnTo>
                  <a:lnTo>
                    <a:pt x="168" y="197"/>
                  </a:lnTo>
                  <a:lnTo>
                    <a:pt x="177" y="190"/>
                  </a:lnTo>
                  <a:lnTo>
                    <a:pt x="184" y="183"/>
                  </a:lnTo>
                  <a:lnTo>
                    <a:pt x="192" y="176"/>
                  </a:lnTo>
                  <a:lnTo>
                    <a:pt x="198" y="168"/>
                  </a:lnTo>
                  <a:lnTo>
                    <a:pt x="203" y="159"/>
                  </a:lnTo>
                  <a:lnTo>
                    <a:pt x="208" y="149"/>
                  </a:lnTo>
                  <a:lnTo>
                    <a:pt x="211" y="140"/>
                  </a:lnTo>
                  <a:lnTo>
                    <a:pt x="214" y="129"/>
                  </a:lnTo>
                  <a:lnTo>
                    <a:pt x="215" y="118"/>
                  </a:lnTo>
                  <a:lnTo>
                    <a:pt x="217" y="107"/>
                  </a:lnTo>
                  <a:close/>
                </a:path>
              </a:pathLst>
            </a:cu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75" name="Freeform 102"/>
            <p:cNvSpPr>
              <a:spLocks/>
            </p:cNvSpPr>
            <p:nvPr/>
          </p:nvSpPr>
          <p:spPr bwMode="auto">
            <a:xfrm>
              <a:off x="4284" y="3287"/>
              <a:ext cx="54" cy="53"/>
            </a:xfrm>
            <a:custGeom>
              <a:avLst/>
              <a:gdLst>
                <a:gd name="T0" fmla="*/ 0 w 217"/>
                <a:gd name="T1" fmla="*/ 0 h 215"/>
                <a:gd name="T2" fmla="*/ 0 w 217"/>
                <a:gd name="T3" fmla="*/ 0 h 215"/>
                <a:gd name="T4" fmla="*/ 0 w 217"/>
                <a:gd name="T5" fmla="*/ 0 h 215"/>
                <a:gd name="T6" fmla="*/ 0 w 217"/>
                <a:gd name="T7" fmla="*/ 0 h 215"/>
                <a:gd name="T8" fmla="*/ 0 w 217"/>
                <a:gd name="T9" fmla="*/ 0 h 215"/>
                <a:gd name="T10" fmla="*/ 0 w 217"/>
                <a:gd name="T11" fmla="*/ 0 h 215"/>
                <a:gd name="T12" fmla="*/ 0 w 217"/>
                <a:gd name="T13" fmla="*/ 0 h 215"/>
                <a:gd name="T14" fmla="*/ 0 w 217"/>
                <a:gd name="T15" fmla="*/ 0 h 215"/>
                <a:gd name="T16" fmla="*/ 0 w 217"/>
                <a:gd name="T17" fmla="*/ 0 h 215"/>
                <a:gd name="T18" fmla="*/ 0 w 217"/>
                <a:gd name="T19" fmla="*/ 0 h 215"/>
                <a:gd name="T20" fmla="*/ 0 w 217"/>
                <a:gd name="T21" fmla="*/ 0 h 215"/>
                <a:gd name="T22" fmla="*/ 0 w 217"/>
                <a:gd name="T23" fmla="*/ 0 h 215"/>
                <a:gd name="T24" fmla="*/ 0 w 217"/>
                <a:gd name="T25" fmla="*/ 0 h 215"/>
                <a:gd name="T26" fmla="*/ 0 w 217"/>
                <a:gd name="T27" fmla="*/ 0 h 215"/>
                <a:gd name="T28" fmla="*/ 0 w 217"/>
                <a:gd name="T29" fmla="*/ 0 h 215"/>
                <a:gd name="T30" fmla="*/ 0 w 217"/>
                <a:gd name="T31" fmla="*/ 0 h 215"/>
                <a:gd name="T32" fmla="*/ 0 w 217"/>
                <a:gd name="T33" fmla="*/ 0 h 215"/>
                <a:gd name="T34" fmla="*/ 0 w 217"/>
                <a:gd name="T35" fmla="*/ 0 h 215"/>
                <a:gd name="T36" fmla="*/ 0 w 217"/>
                <a:gd name="T37" fmla="*/ 0 h 215"/>
                <a:gd name="T38" fmla="*/ 0 w 217"/>
                <a:gd name="T39" fmla="*/ 0 h 215"/>
                <a:gd name="T40" fmla="*/ 0 w 217"/>
                <a:gd name="T41" fmla="*/ 0 h 215"/>
                <a:gd name="T42" fmla="*/ 0 w 217"/>
                <a:gd name="T43" fmla="*/ 0 h 215"/>
                <a:gd name="T44" fmla="*/ 0 w 217"/>
                <a:gd name="T45" fmla="*/ 0 h 215"/>
                <a:gd name="T46" fmla="*/ 0 w 217"/>
                <a:gd name="T47" fmla="*/ 0 h 215"/>
                <a:gd name="T48" fmla="*/ 0 w 217"/>
                <a:gd name="T49" fmla="*/ 0 h 215"/>
                <a:gd name="T50" fmla="*/ 0 w 217"/>
                <a:gd name="T51" fmla="*/ 0 h 215"/>
                <a:gd name="T52" fmla="*/ 0 w 217"/>
                <a:gd name="T53" fmla="*/ 0 h 215"/>
                <a:gd name="T54" fmla="*/ 0 w 217"/>
                <a:gd name="T55" fmla="*/ 0 h 215"/>
                <a:gd name="T56" fmla="*/ 0 w 217"/>
                <a:gd name="T57" fmla="*/ 0 h 215"/>
                <a:gd name="T58" fmla="*/ 0 w 217"/>
                <a:gd name="T59" fmla="*/ 0 h 215"/>
                <a:gd name="T60" fmla="*/ 0 w 217"/>
                <a:gd name="T61" fmla="*/ 0 h 215"/>
                <a:gd name="T62" fmla="*/ 0 w 217"/>
                <a:gd name="T63" fmla="*/ 0 h 21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17" h="215">
                  <a:moveTo>
                    <a:pt x="217" y="107"/>
                  </a:moveTo>
                  <a:lnTo>
                    <a:pt x="215" y="96"/>
                  </a:lnTo>
                  <a:lnTo>
                    <a:pt x="214" y="86"/>
                  </a:lnTo>
                  <a:lnTo>
                    <a:pt x="211" y="76"/>
                  </a:lnTo>
                  <a:lnTo>
                    <a:pt x="208" y="66"/>
                  </a:lnTo>
                  <a:lnTo>
                    <a:pt x="203" y="56"/>
                  </a:lnTo>
                  <a:lnTo>
                    <a:pt x="198" y="47"/>
                  </a:lnTo>
                  <a:lnTo>
                    <a:pt x="192" y="39"/>
                  </a:lnTo>
                  <a:lnTo>
                    <a:pt x="184" y="31"/>
                  </a:lnTo>
                  <a:lnTo>
                    <a:pt x="177" y="24"/>
                  </a:lnTo>
                  <a:lnTo>
                    <a:pt x="168" y="18"/>
                  </a:lnTo>
                  <a:lnTo>
                    <a:pt x="159" y="13"/>
                  </a:lnTo>
                  <a:lnTo>
                    <a:pt x="150" y="9"/>
                  </a:lnTo>
                  <a:lnTo>
                    <a:pt x="140" y="4"/>
                  </a:lnTo>
                  <a:lnTo>
                    <a:pt x="130" y="2"/>
                  </a:lnTo>
                  <a:lnTo>
                    <a:pt x="119" y="0"/>
                  </a:lnTo>
                  <a:lnTo>
                    <a:pt x="108" y="0"/>
                  </a:lnTo>
                  <a:lnTo>
                    <a:pt x="98" y="0"/>
                  </a:lnTo>
                  <a:lnTo>
                    <a:pt x="87" y="2"/>
                  </a:lnTo>
                  <a:lnTo>
                    <a:pt x="77" y="4"/>
                  </a:lnTo>
                  <a:lnTo>
                    <a:pt x="66" y="9"/>
                  </a:lnTo>
                  <a:lnTo>
                    <a:pt x="58" y="13"/>
                  </a:lnTo>
                  <a:lnTo>
                    <a:pt x="49" y="18"/>
                  </a:lnTo>
                  <a:lnTo>
                    <a:pt x="40" y="24"/>
                  </a:lnTo>
                  <a:lnTo>
                    <a:pt x="33" y="31"/>
                  </a:lnTo>
                  <a:lnTo>
                    <a:pt x="25" y="39"/>
                  </a:lnTo>
                  <a:lnTo>
                    <a:pt x="19" y="47"/>
                  </a:lnTo>
                  <a:lnTo>
                    <a:pt x="14" y="56"/>
                  </a:lnTo>
                  <a:lnTo>
                    <a:pt x="9" y="66"/>
                  </a:lnTo>
                  <a:lnTo>
                    <a:pt x="6" y="76"/>
                  </a:lnTo>
                  <a:lnTo>
                    <a:pt x="3" y="86"/>
                  </a:lnTo>
                  <a:lnTo>
                    <a:pt x="1" y="96"/>
                  </a:lnTo>
                  <a:lnTo>
                    <a:pt x="0" y="107"/>
                  </a:lnTo>
                  <a:lnTo>
                    <a:pt x="1" y="118"/>
                  </a:lnTo>
                  <a:lnTo>
                    <a:pt x="3" y="129"/>
                  </a:lnTo>
                  <a:lnTo>
                    <a:pt x="6" y="140"/>
                  </a:lnTo>
                  <a:lnTo>
                    <a:pt x="9" y="149"/>
                  </a:lnTo>
                  <a:lnTo>
                    <a:pt x="14" y="159"/>
                  </a:lnTo>
                  <a:lnTo>
                    <a:pt x="19" y="168"/>
                  </a:lnTo>
                  <a:lnTo>
                    <a:pt x="25" y="176"/>
                  </a:lnTo>
                  <a:lnTo>
                    <a:pt x="33" y="183"/>
                  </a:lnTo>
                  <a:lnTo>
                    <a:pt x="40" y="190"/>
                  </a:lnTo>
                  <a:lnTo>
                    <a:pt x="49" y="197"/>
                  </a:lnTo>
                  <a:lnTo>
                    <a:pt x="58" y="203"/>
                  </a:lnTo>
                  <a:lnTo>
                    <a:pt x="66" y="207"/>
                  </a:lnTo>
                  <a:lnTo>
                    <a:pt x="77" y="210"/>
                  </a:lnTo>
                  <a:lnTo>
                    <a:pt x="87" y="213"/>
                  </a:lnTo>
                  <a:lnTo>
                    <a:pt x="98" y="215"/>
                  </a:lnTo>
                  <a:lnTo>
                    <a:pt x="108" y="215"/>
                  </a:lnTo>
                  <a:lnTo>
                    <a:pt x="119" y="215"/>
                  </a:lnTo>
                  <a:lnTo>
                    <a:pt x="130" y="213"/>
                  </a:lnTo>
                  <a:lnTo>
                    <a:pt x="140" y="210"/>
                  </a:lnTo>
                  <a:lnTo>
                    <a:pt x="150" y="207"/>
                  </a:lnTo>
                  <a:lnTo>
                    <a:pt x="159" y="203"/>
                  </a:lnTo>
                  <a:lnTo>
                    <a:pt x="168" y="197"/>
                  </a:lnTo>
                  <a:lnTo>
                    <a:pt x="177" y="190"/>
                  </a:lnTo>
                  <a:lnTo>
                    <a:pt x="184" y="183"/>
                  </a:lnTo>
                  <a:lnTo>
                    <a:pt x="192" y="176"/>
                  </a:lnTo>
                  <a:lnTo>
                    <a:pt x="198" y="168"/>
                  </a:lnTo>
                  <a:lnTo>
                    <a:pt x="203" y="159"/>
                  </a:lnTo>
                  <a:lnTo>
                    <a:pt x="208" y="149"/>
                  </a:lnTo>
                  <a:lnTo>
                    <a:pt x="211" y="140"/>
                  </a:lnTo>
                  <a:lnTo>
                    <a:pt x="214" y="129"/>
                  </a:lnTo>
                  <a:lnTo>
                    <a:pt x="215" y="118"/>
                  </a:lnTo>
                  <a:lnTo>
                    <a:pt x="217" y="107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76" name="Line 103"/>
            <p:cNvSpPr>
              <a:spLocks noChangeShapeType="1"/>
            </p:cNvSpPr>
            <p:nvPr/>
          </p:nvSpPr>
          <p:spPr bwMode="auto">
            <a:xfrm flipH="1" flipV="1">
              <a:off x="4284" y="3314"/>
              <a:ext cx="41" cy="23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77" name="Line 104"/>
            <p:cNvSpPr>
              <a:spLocks noChangeShapeType="1"/>
            </p:cNvSpPr>
            <p:nvPr/>
          </p:nvSpPr>
          <p:spPr bwMode="auto">
            <a:xfrm flipH="1">
              <a:off x="4284" y="3290"/>
              <a:ext cx="41" cy="24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78" name="Rectangle 105"/>
            <p:cNvSpPr>
              <a:spLocks noChangeArrowheads="1"/>
            </p:cNvSpPr>
            <p:nvPr/>
          </p:nvSpPr>
          <p:spPr bwMode="auto">
            <a:xfrm>
              <a:off x="4338" y="3308"/>
              <a:ext cx="96" cy="1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79" name="Line 106"/>
            <p:cNvSpPr>
              <a:spLocks noChangeShapeType="1"/>
            </p:cNvSpPr>
            <p:nvPr/>
          </p:nvSpPr>
          <p:spPr bwMode="auto">
            <a:xfrm flipH="1">
              <a:off x="4752" y="2497"/>
              <a:ext cx="202" cy="1"/>
            </a:xfrm>
            <a:prstGeom prst="line">
              <a:avLst/>
            </a:prstGeom>
            <a:noFill/>
            <a:ln w="47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80" name="Line 107"/>
            <p:cNvSpPr>
              <a:spLocks noChangeShapeType="1"/>
            </p:cNvSpPr>
            <p:nvPr/>
          </p:nvSpPr>
          <p:spPr bwMode="auto">
            <a:xfrm>
              <a:off x="4954" y="2497"/>
              <a:ext cx="202" cy="1"/>
            </a:xfrm>
            <a:prstGeom prst="line">
              <a:avLst/>
            </a:prstGeom>
            <a:noFill/>
            <a:ln w="47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81" name="Line 108"/>
            <p:cNvSpPr>
              <a:spLocks noChangeShapeType="1"/>
            </p:cNvSpPr>
            <p:nvPr/>
          </p:nvSpPr>
          <p:spPr bwMode="auto">
            <a:xfrm flipV="1">
              <a:off x="4748" y="2292"/>
              <a:ext cx="196" cy="196"/>
            </a:xfrm>
            <a:prstGeom prst="line">
              <a:avLst/>
            </a:prstGeom>
            <a:noFill/>
            <a:ln w="47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82" name="Line 109"/>
            <p:cNvSpPr>
              <a:spLocks noChangeShapeType="1"/>
            </p:cNvSpPr>
            <p:nvPr/>
          </p:nvSpPr>
          <p:spPr bwMode="auto">
            <a:xfrm>
              <a:off x="4963" y="2292"/>
              <a:ext cx="197" cy="196"/>
            </a:xfrm>
            <a:prstGeom prst="line">
              <a:avLst/>
            </a:prstGeom>
            <a:noFill/>
            <a:ln w="47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83" name="Rectangle 110"/>
            <p:cNvSpPr>
              <a:spLocks noChangeArrowheads="1"/>
            </p:cNvSpPr>
            <p:nvPr/>
          </p:nvSpPr>
          <p:spPr bwMode="auto">
            <a:xfrm>
              <a:off x="3107" y="3341"/>
              <a:ext cx="12" cy="8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84" name="Rectangle 111"/>
            <p:cNvSpPr>
              <a:spLocks noChangeArrowheads="1"/>
            </p:cNvSpPr>
            <p:nvPr/>
          </p:nvSpPr>
          <p:spPr bwMode="auto">
            <a:xfrm>
              <a:off x="3914" y="3341"/>
              <a:ext cx="12" cy="4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85" name="Rectangle 112"/>
            <p:cNvSpPr>
              <a:spLocks noChangeArrowheads="1"/>
            </p:cNvSpPr>
            <p:nvPr/>
          </p:nvSpPr>
          <p:spPr bwMode="auto">
            <a:xfrm>
              <a:off x="2742" y="3389"/>
              <a:ext cx="12" cy="16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86" name="Rectangle 113"/>
            <p:cNvSpPr>
              <a:spLocks noChangeArrowheads="1"/>
            </p:cNvSpPr>
            <p:nvPr/>
          </p:nvSpPr>
          <p:spPr bwMode="auto">
            <a:xfrm>
              <a:off x="3568" y="2789"/>
              <a:ext cx="12" cy="4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87" name="Rectangle 114"/>
            <p:cNvSpPr>
              <a:spLocks noChangeArrowheads="1"/>
            </p:cNvSpPr>
            <p:nvPr/>
          </p:nvSpPr>
          <p:spPr bwMode="auto">
            <a:xfrm>
              <a:off x="3649" y="2708"/>
              <a:ext cx="11" cy="56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88" name="Rectangle 115"/>
            <p:cNvSpPr>
              <a:spLocks noChangeArrowheads="1"/>
            </p:cNvSpPr>
            <p:nvPr/>
          </p:nvSpPr>
          <p:spPr bwMode="auto">
            <a:xfrm>
              <a:off x="4103" y="2789"/>
              <a:ext cx="11" cy="48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89" name="Rectangle 116"/>
            <p:cNvSpPr>
              <a:spLocks noChangeArrowheads="1"/>
            </p:cNvSpPr>
            <p:nvPr/>
          </p:nvSpPr>
          <p:spPr bwMode="auto">
            <a:xfrm>
              <a:off x="4184" y="2708"/>
              <a:ext cx="11" cy="56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0" name="Rectangle 117"/>
            <p:cNvSpPr>
              <a:spLocks noChangeArrowheads="1"/>
            </p:cNvSpPr>
            <p:nvPr/>
          </p:nvSpPr>
          <p:spPr bwMode="auto">
            <a:xfrm>
              <a:off x="3403" y="3383"/>
              <a:ext cx="521" cy="1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1" name="Rectangle 118"/>
            <p:cNvSpPr>
              <a:spLocks noChangeArrowheads="1"/>
            </p:cNvSpPr>
            <p:nvPr/>
          </p:nvSpPr>
          <p:spPr bwMode="auto">
            <a:xfrm>
              <a:off x="4429" y="3095"/>
              <a:ext cx="11" cy="219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2" name="Rectangle 119"/>
            <p:cNvSpPr>
              <a:spLocks noChangeArrowheads="1"/>
            </p:cNvSpPr>
            <p:nvPr/>
          </p:nvSpPr>
          <p:spPr bwMode="auto">
            <a:xfrm>
              <a:off x="4434" y="3089"/>
              <a:ext cx="77" cy="1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3" name="Freeform 120"/>
            <p:cNvSpPr>
              <a:spLocks/>
            </p:cNvSpPr>
            <p:nvPr/>
          </p:nvSpPr>
          <p:spPr bwMode="auto">
            <a:xfrm>
              <a:off x="4941" y="2269"/>
              <a:ext cx="26" cy="27"/>
            </a:xfrm>
            <a:custGeom>
              <a:avLst/>
              <a:gdLst>
                <a:gd name="T0" fmla="*/ 0 w 108"/>
                <a:gd name="T1" fmla="*/ 0 h 107"/>
                <a:gd name="T2" fmla="*/ 0 w 108"/>
                <a:gd name="T3" fmla="*/ 0 h 107"/>
                <a:gd name="T4" fmla="*/ 0 w 108"/>
                <a:gd name="T5" fmla="*/ 0 h 107"/>
                <a:gd name="T6" fmla="*/ 0 w 108"/>
                <a:gd name="T7" fmla="*/ 0 h 107"/>
                <a:gd name="T8" fmla="*/ 0 w 108"/>
                <a:gd name="T9" fmla="*/ 0 h 107"/>
                <a:gd name="T10" fmla="*/ 0 w 108"/>
                <a:gd name="T11" fmla="*/ 0 h 107"/>
                <a:gd name="T12" fmla="*/ 0 w 108"/>
                <a:gd name="T13" fmla="*/ 0 h 107"/>
                <a:gd name="T14" fmla="*/ 0 w 108"/>
                <a:gd name="T15" fmla="*/ 0 h 107"/>
                <a:gd name="T16" fmla="*/ 0 w 108"/>
                <a:gd name="T17" fmla="*/ 0 h 107"/>
                <a:gd name="T18" fmla="*/ 0 w 108"/>
                <a:gd name="T19" fmla="*/ 0 h 107"/>
                <a:gd name="T20" fmla="*/ 0 w 108"/>
                <a:gd name="T21" fmla="*/ 0 h 107"/>
                <a:gd name="T22" fmla="*/ 0 w 108"/>
                <a:gd name="T23" fmla="*/ 0 h 107"/>
                <a:gd name="T24" fmla="*/ 0 w 108"/>
                <a:gd name="T25" fmla="*/ 0 h 107"/>
                <a:gd name="T26" fmla="*/ 0 w 108"/>
                <a:gd name="T27" fmla="*/ 0 h 107"/>
                <a:gd name="T28" fmla="*/ 0 w 108"/>
                <a:gd name="T29" fmla="*/ 0 h 107"/>
                <a:gd name="T30" fmla="*/ 0 w 108"/>
                <a:gd name="T31" fmla="*/ 0 h 107"/>
                <a:gd name="T32" fmla="*/ 0 w 108"/>
                <a:gd name="T33" fmla="*/ 0 h 107"/>
                <a:gd name="T34" fmla="*/ 0 w 108"/>
                <a:gd name="T35" fmla="*/ 0 h 107"/>
                <a:gd name="T36" fmla="*/ 0 w 108"/>
                <a:gd name="T37" fmla="*/ 0 h 107"/>
                <a:gd name="T38" fmla="*/ 0 w 108"/>
                <a:gd name="T39" fmla="*/ 0 h 107"/>
                <a:gd name="T40" fmla="*/ 0 w 108"/>
                <a:gd name="T41" fmla="*/ 0 h 107"/>
                <a:gd name="T42" fmla="*/ 0 w 108"/>
                <a:gd name="T43" fmla="*/ 0 h 107"/>
                <a:gd name="T44" fmla="*/ 0 w 108"/>
                <a:gd name="T45" fmla="*/ 0 h 107"/>
                <a:gd name="T46" fmla="*/ 0 w 108"/>
                <a:gd name="T47" fmla="*/ 0 h 107"/>
                <a:gd name="T48" fmla="*/ 0 w 108"/>
                <a:gd name="T49" fmla="*/ 0 h 107"/>
                <a:gd name="T50" fmla="*/ 0 w 108"/>
                <a:gd name="T51" fmla="*/ 0 h 107"/>
                <a:gd name="T52" fmla="*/ 0 w 108"/>
                <a:gd name="T53" fmla="*/ 0 h 107"/>
                <a:gd name="T54" fmla="*/ 0 w 108"/>
                <a:gd name="T55" fmla="*/ 0 h 107"/>
                <a:gd name="T56" fmla="*/ 0 w 108"/>
                <a:gd name="T57" fmla="*/ 0 h 107"/>
                <a:gd name="T58" fmla="*/ 0 w 108"/>
                <a:gd name="T59" fmla="*/ 0 h 107"/>
                <a:gd name="T60" fmla="*/ 0 w 108"/>
                <a:gd name="T61" fmla="*/ 0 h 107"/>
                <a:gd name="T62" fmla="*/ 0 w 108"/>
                <a:gd name="T63" fmla="*/ 0 h 107"/>
                <a:gd name="T64" fmla="*/ 0 w 108"/>
                <a:gd name="T65" fmla="*/ 0 h 10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8" h="107">
                  <a:moveTo>
                    <a:pt x="108" y="54"/>
                  </a:moveTo>
                  <a:lnTo>
                    <a:pt x="107" y="43"/>
                  </a:lnTo>
                  <a:lnTo>
                    <a:pt x="103" y="32"/>
                  </a:lnTo>
                  <a:lnTo>
                    <a:pt x="98" y="23"/>
                  </a:lnTo>
                  <a:lnTo>
                    <a:pt x="92" y="16"/>
                  </a:lnTo>
                  <a:lnTo>
                    <a:pt x="83" y="9"/>
                  </a:lnTo>
                  <a:lnTo>
                    <a:pt x="74" y="4"/>
                  </a:lnTo>
                  <a:lnTo>
                    <a:pt x="64" y="1"/>
                  </a:lnTo>
                  <a:lnTo>
                    <a:pt x="54" y="0"/>
                  </a:lnTo>
                  <a:lnTo>
                    <a:pt x="43" y="1"/>
                  </a:lnTo>
                  <a:lnTo>
                    <a:pt x="33" y="4"/>
                  </a:lnTo>
                  <a:lnTo>
                    <a:pt x="24" y="9"/>
                  </a:lnTo>
                  <a:lnTo>
                    <a:pt x="16" y="16"/>
                  </a:lnTo>
                  <a:lnTo>
                    <a:pt x="9" y="23"/>
                  </a:lnTo>
                  <a:lnTo>
                    <a:pt x="3" y="32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3" y="75"/>
                  </a:lnTo>
                  <a:lnTo>
                    <a:pt x="9" y="84"/>
                  </a:lnTo>
                  <a:lnTo>
                    <a:pt x="16" y="92"/>
                  </a:lnTo>
                  <a:lnTo>
                    <a:pt x="24" y="99"/>
                  </a:lnTo>
                  <a:lnTo>
                    <a:pt x="33" y="103"/>
                  </a:lnTo>
                  <a:lnTo>
                    <a:pt x="43" y="106"/>
                  </a:lnTo>
                  <a:lnTo>
                    <a:pt x="54" y="107"/>
                  </a:lnTo>
                  <a:lnTo>
                    <a:pt x="64" y="106"/>
                  </a:lnTo>
                  <a:lnTo>
                    <a:pt x="74" y="103"/>
                  </a:lnTo>
                  <a:lnTo>
                    <a:pt x="83" y="99"/>
                  </a:lnTo>
                  <a:lnTo>
                    <a:pt x="92" y="92"/>
                  </a:lnTo>
                  <a:lnTo>
                    <a:pt x="98" y="84"/>
                  </a:lnTo>
                  <a:lnTo>
                    <a:pt x="103" y="75"/>
                  </a:lnTo>
                  <a:lnTo>
                    <a:pt x="107" y="65"/>
                  </a:lnTo>
                  <a:lnTo>
                    <a:pt x="108" y="54"/>
                  </a:lnTo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4" name="Freeform 121"/>
            <p:cNvSpPr>
              <a:spLocks/>
            </p:cNvSpPr>
            <p:nvPr/>
          </p:nvSpPr>
          <p:spPr bwMode="auto">
            <a:xfrm>
              <a:off x="4725" y="2484"/>
              <a:ext cx="27" cy="27"/>
            </a:xfrm>
            <a:custGeom>
              <a:avLst/>
              <a:gdLst>
                <a:gd name="T0" fmla="*/ 0 w 107"/>
                <a:gd name="T1" fmla="*/ 0 h 109"/>
                <a:gd name="T2" fmla="*/ 0 w 107"/>
                <a:gd name="T3" fmla="*/ 0 h 109"/>
                <a:gd name="T4" fmla="*/ 0 w 107"/>
                <a:gd name="T5" fmla="*/ 0 h 109"/>
                <a:gd name="T6" fmla="*/ 0 w 107"/>
                <a:gd name="T7" fmla="*/ 0 h 109"/>
                <a:gd name="T8" fmla="*/ 0 w 107"/>
                <a:gd name="T9" fmla="*/ 0 h 109"/>
                <a:gd name="T10" fmla="*/ 0 w 107"/>
                <a:gd name="T11" fmla="*/ 0 h 109"/>
                <a:gd name="T12" fmla="*/ 0 w 107"/>
                <a:gd name="T13" fmla="*/ 0 h 109"/>
                <a:gd name="T14" fmla="*/ 0 w 107"/>
                <a:gd name="T15" fmla="*/ 0 h 109"/>
                <a:gd name="T16" fmla="*/ 0 w 107"/>
                <a:gd name="T17" fmla="*/ 0 h 109"/>
                <a:gd name="T18" fmla="*/ 0 w 107"/>
                <a:gd name="T19" fmla="*/ 0 h 109"/>
                <a:gd name="T20" fmla="*/ 0 w 107"/>
                <a:gd name="T21" fmla="*/ 0 h 109"/>
                <a:gd name="T22" fmla="*/ 0 w 107"/>
                <a:gd name="T23" fmla="*/ 0 h 109"/>
                <a:gd name="T24" fmla="*/ 0 w 107"/>
                <a:gd name="T25" fmla="*/ 0 h 109"/>
                <a:gd name="T26" fmla="*/ 0 w 107"/>
                <a:gd name="T27" fmla="*/ 0 h 109"/>
                <a:gd name="T28" fmla="*/ 0 w 107"/>
                <a:gd name="T29" fmla="*/ 0 h 109"/>
                <a:gd name="T30" fmla="*/ 0 w 107"/>
                <a:gd name="T31" fmla="*/ 0 h 109"/>
                <a:gd name="T32" fmla="*/ 0 w 107"/>
                <a:gd name="T33" fmla="*/ 0 h 109"/>
                <a:gd name="T34" fmla="*/ 0 w 107"/>
                <a:gd name="T35" fmla="*/ 0 h 109"/>
                <a:gd name="T36" fmla="*/ 0 w 107"/>
                <a:gd name="T37" fmla="*/ 0 h 109"/>
                <a:gd name="T38" fmla="*/ 0 w 107"/>
                <a:gd name="T39" fmla="*/ 0 h 109"/>
                <a:gd name="T40" fmla="*/ 0 w 107"/>
                <a:gd name="T41" fmla="*/ 0 h 109"/>
                <a:gd name="T42" fmla="*/ 0 w 107"/>
                <a:gd name="T43" fmla="*/ 0 h 109"/>
                <a:gd name="T44" fmla="*/ 0 w 107"/>
                <a:gd name="T45" fmla="*/ 0 h 109"/>
                <a:gd name="T46" fmla="*/ 0 w 107"/>
                <a:gd name="T47" fmla="*/ 0 h 109"/>
                <a:gd name="T48" fmla="*/ 0 w 107"/>
                <a:gd name="T49" fmla="*/ 0 h 109"/>
                <a:gd name="T50" fmla="*/ 0 w 107"/>
                <a:gd name="T51" fmla="*/ 0 h 109"/>
                <a:gd name="T52" fmla="*/ 0 w 107"/>
                <a:gd name="T53" fmla="*/ 0 h 109"/>
                <a:gd name="T54" fmla="*/ 0 w 107"/>
                <a:gd name="T55" fmla="*/ 0 h 109"/>
                <a:gd name="T56" fmla="*/ 0 w 107"/>
                <a:gd name="T57" fmla="*/ 0 h 109"/>
                <a:gd name="T58" fmla="*/ 0 w 107"/>
                <a:gd name="T59" fmla="*/ 0 h 109"/>
                <a:gd name="T60" fmla="*/ 0 w 107"/>
                <a:gd name="T61" fmla="*/ 0 h 109"/>
                <a:gd name="T62" fmla="*/ 0 w 107"/>
                <a:gd name="T63" fmla="*/ 0 h 109"/>
                <a:gd name="T64" fmla="*/ 0 w 107"/>
                <a:gd name="T65" fmla="*/ 0 h 1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7" h="109">
                  <a:moveTo>
                    <a:pt x="107" y="54"/>
                  </a:moveTo>
                  <a:lnTo>
                    <a:pt x="106" y="44"/>
                  </a:lnTo>
                  <a:lnTo>
                    <a:pt x="103" y="34"/>
                  </a:lnTo>
                  <a:lnTo>
                    <a:pt x="98" y="25"/>
                  </a:lnTo>
                  <a:lnTo>
                    <a:pt x="92" y="17"/>
                  </a:lnTo>
                  <a:lnTo>
                    <a:pt x="84" y="10"/>
                  </a:lnTo>
                  <a:lnTo>
                    <a:pt x="75" y="5"/>
                  </a:lnTo>
                  <a:lnTo>
                    <a:pt x="65" y="1"/>
                  </a:lnTo>
                  <a:lnTo>
                    <a:pt x="53" y="0"/>
                  </a:lnTo>
                  <a:lnTo>
                    <a:pt x="42" y="1"/>
                  </a:lnTo>
                  <a:lnTo>
                    <a:pt x="32" y="5"/>
                  </a:lnTo>
                  <a:lnTo>
                    <a:pt x="23" y="10"/>
                  </a:lnTo>
                  <a:lnTo>
                    <a:pt x="15" y="17"/>
                  </a:lnTo>
                  <a:lnTo>
                    <a:pt x="9" y="25"/>
                  </a:lnTo>
                  <a:lnTo>
                    <a:pt x="4" y="34"/>
                  </a:lnTo>
                  <a:lnTo>
                    <a:pt x="1" y="44"/>
                  </a:lnTo>
                  <a:lnTo>
                    <a:pt x="0" y="54"/>
                  </a:lnTo>
                  <a:lnTo>
                    <a:pt x="1" y="65"/>
                  </a:lnTo>
                  <a:lnTo>
                    <a:pt x="4" y="75"/>
                  </a:lnTo>
                  <a:lnTo>
                    <a:pt x="9" y="84"/>
                  </a:lnTo>
                  <a:lnTo>
                    <a:pt x="15" y="92"/>
                  </a:lnTo>
                  <a:lnTo>
                    <a:pt x="23" y="99"/>
                  </a:lnTo>
                  <a:lnTo>
                    <a:pt x="32" y="104"/>
                  </a:lnTo>
                  <a:lnTo>
                    <a:pt x="42" y="108"/>
                  </a:lnTo>
                  <a:lnTo>
                    <a:pt x="53" y="109"/>
                  </a:lnTo>
                  <a:lnTo>
                    <a:pt x="65" y="108"/>
                  </a:lnTo>
                  <a:lnTo>
                    <a:pt x="75" y="104"/>
                  </a:lnTo>
                  <a:lnTo>
                    <a:pt x="84" y="99"/>
                  </a:lnTo>
                  <a:lnTo>
                    <a:pt x="92" y="92"/>
                  </a:lnTo>
                  <a:lnTo>
                    <a:pt x="98" y="84"/>
                  </a:lnTo>
                  <a:lnTo>
                    <a:pt x="103" y="75"/>
                  </a:lnTo>
                  <a:lnTo>
                    <a:pt x="106" y="65"/>
                  </a:lnTo>
                  <a:lnTo>
                    <a:pt x="107" y="54"/>
                  </a:lnTo>
                  <a:close/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5" name="Freeform 122"/>
            <p:cNvSpPr>
              <a:spLocks/>
            </p:cNvSpPr>
            <p:nvPr/>
          </p:nvSpPr>
          <p:spPr bwMode="auto">
            <a:xfrm>
              <a:off x="5156" y="2484"/>
              <a:ext cx="27" cy="27"/>
            </a:xfrm>
            <a:custGeom>
              <a:avLst/>
              <a:gdLst>
                <a:gd name="T0" fmla="*/ 0 w 108"/>
                <a:gd name="T1" fmla="*/ 0 h 109"/>
                <a:gd name="T2" fmla="*/ 0 w 108"/>
                <a:gd name="T3" fmla="*/ 0 h 109"/>
                <a:gd name="T4" fmla="*/ 0 w 108"/>
                <a:gd name="T5" fmla="*/ 0 h 109"/>
                <a:gd name="T6" fmla="*/ 0 w 108"/>
                <a:gd name="T7" fmla="*/ 0 h 109"/>
                <a:gd name="T8" fmla="*/ 0 w 108"/>
                <a:gd name="T9" fmla="*/ 0 h 109"/>
                <a:gd name="T10" fmla="*/ 0 w 108"/>
                <a:gd name="T11" fmla="*/ 0 h 109"/>
                <a:gd name="T12" fmla="*/ 0 w 108"/>
                <a:gd name="T13" fmla="*/ 0 h 109"/>
                <a:gd name="T14" fmla="*/ 0 w 108"/>
                <a:gd name="T15" fmla="*/ 0 h 109"/>
                <a:gd name="T16" fmla="*/ 0 w 108"/>
                <a:gd name="T17" fmla="*/ 0 h 109"/>
                <a:gd name="T18" fmla="*/ 0 w 108"/>
                <a:gd name="T19" fmla="*/ 0 h 109"/>
                <a:gd name="T20" fmla="*/ 0 w 108"/>
                <a:gd name="T21" fmla="*/ 0 h 109"/>
                <a:gd name="T22" fmla="*/ 0 w 108"/>
                <a:gd name="T23" fmla="*/ 0 h 109"/>
                <a:gd name="T24" fmla="*/ 0 w 108"/>
                <a:gd name="T25" fmla="*/ 0 h 109"/>
                <a:gd name="T26" fmla="*/ 0 w 108"/>
                <a:gd name="T27" fmla="*/ 0 h 109"/>
                <a:gd name="T28" fmla="*/ 0 w 108"/>
                <a:gd name="T29" fmla="*/ 0 h 109"/>
                <a:gd name="T30" fmla="*/ 0 w 108"/>
                <a:gd name="T31" fmla="*/ 0 h 109"/>
                <a:gd name="T32" fmla="*/ 0 w 108"/>
                <a:gd name="T33" fmla="*/ 0 h 109"/>
                <a:gd name="T34" fmla="*/ 0 w 108"/>
                <a:gd name="T35" fmla="*/ 0 h 109"/>
                <a:gd name="T36" fmla="*/ 0 w 108"/>
                <a:gd name="T37" fmla="*/ 0 h 109"/>
                <a:gd name="T38" fmla="*/ 0 w 108"/>
                <a:gd name="T39" fmla="*/ 0 h 109"/>
                <a:gd name="T40" fmla="*/ 0 w 108"/>
                <a:gd name="T41" fmla="*/ 0 h 109"/>
                <a:gd name="T42" fmla="*/ 0 w 108"/>
                <a:gd name="T43" fmla="*/ 0 h 109"/>
                <a:gd name="T44" fmla="*/ 0 w 108"/>
                <a:gd name="T45" fmla="*/ 0 h 109"/>
                <a:gd name="T46" fmla="*/ 0 w 108"/>
                <a:gd name="T47" fmla="*/ 0 h 109"/>
                <a:gd name="T48" fmla="*/ 0 w 108"/>
                <a:gd name="T49" fmla="*/ 0 h 109"/>
                <a:gd name="T50" fmla="*/ 0 w 108"/>
                <a:gd name="T51" fmla="*/ 0 h 109"/>
                <a:gd name="T52" fmla="*/ 0 w 108"/>
                <a:gd name="T53" fmla="*/ 0 h 109"/>
                <a:gd name="T54" fmla="*/ 0 w 108"/>
                <a:gd name="T55" fmla="*/ 0 h 109"/>
                <a:gd name="T56" fmla="*/ 0 w 108"/>
                <a:gd name="T57" fmla="*/ 0 h 109"/>
                <a:gd name="T58" fmla="*/ 0 w 108"/>
                <a:gd name="T59" fmla="*/ 0 h 109"/>
                <a:gd name="T60" fmla="*/ 0 w 108"/>
                <a:gd name="T61" fmla="*/ 0 h 109"/>
                <a:gd name="T62" fmla="*/ 0 w 108"/>
                <a:gd name="T63" fmla="*/ 0 h 109"/>
                <a:gd name="T64" fmla="*/ 0 w 108"/>
                <a:gd name="T65" fmla="*/ 0 h 10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8" h="109">
                  <a:moveTo>
                    <a:pt x="108" y="54"/>
                  </a:moveTo>
                  <a:lnTo>
                    <a:pt x="107" y="44"/>
                  </a:lnTo>
                  <a:lnTo>
                    <a:pt x="104" y="34"/>
                  </a:lnTo>
                  <a:lnTo>
                    <a:pt x="99" y="25"/>
                  </a:lnTo>
                  <a:lnTo>
                    <a:pt x="92" y="17"/>
                  </a:lnTo>
                  <a:lnTo>
                    <a:pt x="84" y="10"/>
                  </a:lnTo>
                  <a:lnTo>
                    <a:pt x="76" y="5"/>
                  </a:lnTo>
                  <a:lnTo>
                    <a:pt x="65" y="1"/>
                  </a:lnTo>
                  <a:lnTo>
                    <a:pt x="54" y="0"/>
                  </a:lnTo>
                  <a:lnTo>
                    <a:pt x="43" y="1"/>
                  </a:lnTo>
                  <a:lnTo>
                    <a:pt x="33" y="5"/>
                  </a:lnTo>
                  <a:lnTo>
                    <a:pt x="24" y="10"/>
                  </a:lnTo>
                  <a:lnTo>
                    <a:pt x="16" y="17"/>
                  </a:lnTo>
                  <a:lnTo>
                    <a:pt x="9" y="25"/>
                  </a:lnTo>
                  <a:lnTo>
                    <a:pt x="5" y="34"/>
                  </a:lnTo>
                  <a:lnTo>
                    <a:pt x="2" y="44"/>
                  </a:lnTo>
                  <a:lnTo>
                    <a:pt x="0" y="54"/>
                  </a:lnTo>
                  <a:lnTo>
                    <a:pt x="2" y="65"/>
                  </a:lnTo>
                  <a:lnTo>
                    <a:pt x="5" y="75"/>
                  </a:lnTo>
                  <a:lnTo>
                    <a:pt x="9" y="84"/>
                  </a:lnTo>
                  <a:lnTo>
                    <a:pt x="16" y="92"/>
                  </a:lnTo>
                  <a:lnTo>
                    <a:pt x="24" y="99"/>
                  </a:lnTo>
                  <a:lnTo>
                    <a:pt x="33" y="104"/>
                  </a:lnTo>
                  <a:lnTo>
                    <a:pt x="43" y="108"/>
                  </a:lnTo>
                  <a:lnTo>
                    <a:pt x="54" y="109"/>
                  </a:lnTo>
                  <a:lnTo>
                    <a:pt x="65" y="108"/>
                  </a:lnTo>
                  <a:lnTo>
                    <a:pt x="76" y="104"/>
                  </a:lnTo>
                  <a:lnTo>
                    <a:pt x="84" y="99"/>
                  </a:lnTo>
                  <a:lnTo>
                    <a:pt x="92" y="92"/>
                  </a:lnTo>
                  <a:lnTo>
                    <a:pt x="99" y="84"/>
                  </a:lnTo>
                  <a:lnTo>
                    <a:pt x="104" y="75"/>
                  </a:lnTo>
                  <a:lnTo>
                    <a:pt x="107" y="65"/>
                  </a:lnTo>
                  <a:lnTo>
                    <a:pt x="108" y="54"/>
                  </a:lnTo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6" name="Line 123"/>
            <p:cNvSpPr>
              <a:spLocks noChangeShapeType="1"/>
            </p:cNvSpPr>
            <p:nvPr/>
          </p:nvSpPr>
          <p:spPr bwMode="auto">
            <a:xfrm flipH="1">
              <a:off x="4685" y="2497"/>
              <a:ext cx="40" cy="1"/>
            </a:xfrm>
            <a:prstGeom prst="line">
              <a:avLst/>
            </a:prstGeom>
            <a:noFill/>
            <a:ln w="47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7" name="Rectangle 124"/>
            <p:cNvSpPr>
              <a:spLocks noChangeArrowheads="1"/>
            </p:cNvSpPr>
            <p:nvPr/>
          </p:nvSpPr>
          <p:spPr bwMode="auto">
            <a:xfrm>
              <a:off x="4679" y="2497"/>
              <a:ext cx="11" cy="46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8" name="Rectangle 125"/>
            <p:cNvSpPr>
              <a:spLocks noChangeArrowheads="1"/>
            </p:cNvSpPr>
            <p:nvPr/>
          </p:nvSpPr>
          <p:spPr bwMode="auto">
            <a:xfrm>
              <a:off x="3568" y="3341"/>
              <a:ext cx="12" cy="2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499" name="Rectangle 126"/>
            <p:cNvSpPr>
              <a:spLocks noChangeArrowheads="1"/>
            </p:cNvSpPr>
            <p:nvPr/>
          </p:nvSpPr>
          <p:spPr bwMode="auto">
            <a:xfrm>
              <a:off x="3649" y="3341"/>
              <a:ext cx="11" cy="28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0" name="Rectangle 127"/>
            <p:cNvSpPr>
              <a:spLocks noChangeArrowheads="1"/>
            </p:cNvSpPr>
            <p:nvPr/>
          </p:nvSpPr>
          <p:spPr bwMode="auto">
            <a:xfrm>
              <a:off x="4103" y="3341"/>
              <a:ext cx="11" cy="40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1" name="Rectangle 128"/>
            <p:cNvSpPr>
              <a:spLocks noChangeArrowheads="1"/>
            </p:cNvSpPr>
            <p:nvPr/>
          </p:nvSpPr>
          <p:spPr bwMode="auto">
            <a:xfrm>
              <a:off x="4184" y="3341"/>
              <a:ext cx="11" cy="405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2" name="Rectangle 129"/>
            <p:cNvSpPr>
              <a:spLocks noChangeArrowheads="1"/>
            </p:cNvSpPr>
            <p:nvPr/>
          </p:nvSpPr>
          <p:spPr bwMode="auto">
            <a:xfrm>
              <a:off x="3568" y="3414"/>
              <a:ext cx="12" cy="33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3" name="Rectangle 130"/>
            <p:cNvSpPr>
              <a:spLocks noChangeArrowheads="1"/>
            </p:cNvSpPr>
            <p:nvPr/>
          </p:nvSpPr>
          <p:spPr bwMode="auto">
            <a:xfrm>
              <a:off x="3649" y="3414"/>
              <a:ext cx="11" cy="33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4" name="Rectangle 131"/>
            <p:cNvSpPr>
              <a:spLocks noChangeArrowheads="1"/>
            </p:cNvSpPr>
            <p:nvPr/>
          </p:nvSpPr>
          <p:spPr bwMode="auto">
            <a:xfrm>
              <a:off x="1814" y="1892"/>
              <a:ext cx="3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5" name="Rectangle 132"/>
            <p:cNvSpPr>
              <a:spLocks noChangeArrowheads="1"/>
            </p:cNvSpPr>
            <p:nvPr/>
          </p:nvSpPr>
          <p:spPr bwMode="auto">
            <a:xfrm>
              <a:off x="1800" y="1892"/>
              <a:ext cx="4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6" name="Rectangle 133"/>
            <p:cNvSpPr>
              <a:spLocks noChangeArrowheads="1"/>
            </p:cNvSpPr>
            <p:nvPr/>
          </p:nvSpPr>
          <p:spPr bwMode="auto">
            <a:xfrm>
              <a:off x="1786" y="1892"/>
              <a:ext cx="4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7" name="Rectangle 134"/>
            <p:cNvSpPr>
              <a:spLocks noChangeArrowheads="1"/>
            </p:cNvSpPr>
            <p:nvPr/>
          </p:nvSpPr>
          <p:spPr bwMode="auto">
            <a:xfrm>
              <a:off x="1773" y="1892"/>
              <a:ext cx="3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8" name="Rectangle 135"/>
            <p:cNvSpPr>
              <a:spLocks noChangeArrowheads="1"/>
            </p:cNvSpPr>
            <p:nvPr/>
          </p:nvSpPr>
          <p:spPr bwMode="auto">
            <a:xfrm>
              <a:off x="1759" y="1892"/>
              <a:ext cx="3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09" name="Rectangle 136"/>
            <p:cNvSpPr>
              <a:spLocks noChangeArrowheads="1"/>
            </p:cNvSpPr>
            <p:nvPr/>
          </p:nvSpPr>
          <p:spPr bwMode="auto">
            <a:xfrm>
              <a:off x="1745" y="1892"/>
              <a:ext cx="4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10" name="Rectangle 137"/>
            <p:cNvSpPr>
              <a:spLocks noChangeArrowheads="1"/>
            </p:cNvSpPr>
            <p:nvPr/>
          </p:nvSpPr>
          <p:spPr bwMode="auto">
            <a:xfrm>
              <a:off x="1732" y="1892"/>
              <a:ext cx="3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11" name="Rectangle 138"/>
            <p:cNvSpPr>
              <a:spLocks noChangeArrowheads="1"/>
            </p:cNvSpPr>
            <p:nvPr/>
          </p:nvSpPr>
          <p:spPr bwMode="auto">
            <a:xfrm>
              <a:off x="1718" y="1892"/>
              <a:ext cx="3" cy="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12" name="Rectangle 139"/>
            <p:cNvSpPr>
              <a:spLocks noChangeArrowheads="1"/>
            </p:cNvSpPr>
            <p:nvPr/>
          </p:nvSpPr>
          <p:spPr bwMode="auto">
            <a:xfrm>
              <a:off x="3867" y="2694"/>
              <a:ext cx="2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13" name="Rectangle 140"/>
            <p:cNvSpPr>
              <a:spLocks noChangeArrowheads="1"/>
            </p:cNvSpPr>
            <p:nvPr/>
          </p:nvSpPr>
          <p:spPr bwMode="auto">
            <a:xfrm>
              <a:off x="3867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14" name="Rectangle 141"/>
            <p:cNvSpPr>
              <a:spLocks noChangeArrowheads="1"/>
            </p:cNvSpPr>
            <p:nvPr/>
          </p:nvSpPr>
          <p:spPr bwMode="auto">
            <a:xfrm>
              <a:off x="3869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15" name="Rectangle 142"/>
            <p:cNvSpPr>
              <a:spLocks noChangeArrowheads="1"/>
            </p:cNvSpPr>
            <p:nvPr/>
          </p:nvSpPr>
          <p:spPr bwMode="auto">
            <a:xfrm>
              <a:off x="3871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16" name="Rectangle 143"/>
            <p:cNvSpPr>
              <a:spLocks noChangeArrowheads="1"/>
            </p:cNvSpPr>
            <p:nvPr/>
          </p:nvSpPr>
          <p:spPr bwMode="auto">
            <a:xfrm>
              <a:off x="387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17" name="Rectangle 144"/>
            <p:cNvSpPr>
              <a:spLocks noChangeArrowheads="1"/>
            </p:cNvSpPr>
            <p:nvPr/>
          </p:nvSpPr>
          <p:spPr bwMode="auto">
            <a:xfrm>
              <a:off x="3875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18" name="Rectangle 145"/>
            <p:cNvSpPr>
              <a:spLocks noChangeArrowheads="1"/>
            </p:cNvSpPr>
            <p:nvPr/>
          </p:nvSpPr>
          <p:spPr bwMode="auto">
            <a:xfrm>
              <a:off x="3877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19" name="Rectangle 146"/>
            <p:cNvSpPr>
              <a:spLocks noChangeArrowheads="1"/>
            </p:cNvSpPr>
            <p:nvPr/>
          </p:nvSpPr>
          <p:spPr bwMode="auto">
            <a:xfrm>
              <a:off x="388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20" name="Rectangle 147"/>
            <p:cNvSpPr>
              <a:spLocks noChangeArrowheads="1"/>
            </p:cNvSpPr>
            <p:nvPr/>
          </p:nvSpPr>
          <p:spPr bwMode="auto">
            <a:xfrm>
              <a:off x="3882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21" name="Rectangle 148"/>
            <p:cNvSpPr>
              <a:spLocks noChangeArrowheads="1"/>
            </p:cNvSpPr>
            <p:nvPr/>
          </p:nvSpPr>
          <p:spPr bwMode="auto">
            <a:xfrm>
              <a:off x="3884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22" name="Rectangle 149"/>
            <p:cNvSpPr>
              <a:spLocks noChangeArrowheads="1"/>
            </p:cNvSpPr>
            <p:nvPr/>
          </p:nvSpPr>
          <p:spPr bwMode="auto">
            <a:xfrm>
              <a:off x="3886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23" name="Rectangle 150"/>
            <p:cNvSpPr>
              <a:spLocks noChangeArrowheads="1"/>
            </p:cNvSpPr>
            <p:nvPr/>
          </p:nvSpPr>
          <p:spPr bwMode="auto">
            <a:xfrm>
              <a:off x="3888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24" name="Rectangle 151"/>
            <p:cNvSpPr>
              <a:spLocks noChangeArrowheads="1"/>
            </p:cNvSpPr>
            <p:nvPr/>
          </p:nvSpPr>
          <p:spPr bwMode="auto">
            <a:xfrm>
              <a:off x="389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25" name="Rectangle 152"/>
            <p:cNvSpPr>
              <a:spLocks noChangeArrowheads="1"/>
            </p:cNvSpPr>
            <p:nvPr/>
          </p:nvSpPr>
          <p:spPr bwMode="auto">
            <a:xfrm>
              <a:off x="3892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26" name="Rectangle 153"/>
            <p:cNvSpPr>
              <a:spLocks noChangeArrowheads="1"/>
            </p:cNvSpPr>
            <p:nvPr/>
          </p:nvSpPr>
          <p:spPr bwMode="auto">
            <a:xfrm>
              <a:off x="3894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27" name="Rectangle 154"/>
            <p:cNvSpPr>
              <a:spLocks noChangeArrowheads="1"/>
            </p:cNvSpPr>
            <p:nvPr/>
          </p:nvSpPr>
          <p:spPr bwMode="auto">
            <a:xfrm>
              <a:off x="3897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28" name="Rectangle 155"/>
            <p:cNvSpPr>
              <a:spLocks noChangeArrowheads="1"/>
            </p:cNvSpPr>
            <p:nvPr/>
          </p:nvSpPr>
          <p:spPr bwMode="auto">
            <a:xfrm>
              <a:off x="3899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29" name="Rectangle 156"/>
            <p:cNvSpPr>
              <a:spLocks noChangeArrowheads="1"/>
            </p:cNvSpPr>
            <p:nvPr/>
          </p:nvSpPr>
          <p:spPr bwMode="auto">
            <a:xfrm>
              <a:off x="3901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30" name="Rectangle 157"/>
            <p:cNvSpPr>
              <a:spLocks noChangeArrowheads="1"/>
            </p:cNvSpPr>
            <p:nvPr/>
          </p:nvSpPr>
          <p:spPr bwMode="auto">
            <a:xfrm>
              <a:off x="390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31" name="Rectangle 158"/>
            <p:cNvSpPr>
              <a:spLocks noChangeArrowheads="1"/>
            </p:cNvSpPr>
            <p:nvPr/>
          </p:nvSpPr>
          <p:spPr bwMode="auto">
            <a:xfrm>
              <a:off x="3905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32" name="Rectangle 159"/>
            <p:cNvSpPr>
              <a:spLocks noChangeArrowheads="1"/>
            </p:cNvSpPr>
            <p:nvPr/>
          </p:nvSpPr>
          <p:spPr bwMode="auto">
            <a:xfrm>
              <a:off x="3907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33" name="Rectangle 160"/>
            <p:cNvSpPr>
              <a:spLocks noChangeArrowheads="1"/>
            </p:cNvSpPr>
            <p:nvPr/>
          </p:nvSpPr>
          <p:spPr bwMode="auto">
            <a:xfrm>
              <a:off x="391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34" name="Rectangle 161"/>
            <p:cNvSpPr>
              <a:spLocks noChangeArrowheads="1"/>
            </p:cNvSpPr>
            <p:nvPr/>
          </p:nvSpPr>
          <p:spPr bwMode="auto">
            <a:xfrm>
              <a:off x="3912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35" name="Rectangle 162"/>
            <p:cNvSpPr>
              <a:spLocks noChangeArrowheads="1"/>
            </p:cNvSpPr>
            <p:nvPr/>
          </p:nvSpPr>
          <p:spPr bwMode="auto">
            <a:xfrm>
              <a:off x="3914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36" name="Rectangle 163"/>
            <p:cNvSpPr>
              <a:spLocks noChangeArrowheads="1"/>
            </p:cNvSpPr>
            <p:nvPr/>
          </p:nvSpPr>
          <p:spPr bwMode="auto">
            <a:xfrm>
              <a:off x="3916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37" name="Rectangle 164"/>
            <p:cNvSpPr>
              <a:spLocks noChangeArrowheads="1"/>
            </p:cNvSpPr>
            <p:nvPr/>
          </p:nvSpPr>
          <p:spPr bwMode="auto">
            <a:xfrm>
              <a:off x="3918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38" name="Rectangle 165"/>
            <p:cNvSpPr>
              <a:spLocks noChangeArrowheads="1"/>
            </p:cNvSpPr>
            <p:nvPr/>
          </p:nvSpPr>
          <p:spPr bwMode="auto">
            <a:xfrm>
              <a:off x="392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39" name="Rectangle 166"/>
            <p:cNvSpPr>
              <a:spLocks noChangeArrowheads="1"/>
            </p:cNvSpPr>
            <p:nvPr/>
          </p:nvSpPr>
          <p:spPr bwMode="auto">
            <a:xfrm>
              <a:off x="392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40" name="Rectangle 167"/>
            <p:cNvSpPr>
              <a:spLocks noChangeArrowheads="1"/>
            </p:cNvSpPr>
            <p:nvPr/>
          </p:nvSpPr>
          <p:spPr bwMode="auto">
            <a:xfrm>
              <a:off x="3924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41" name="Rectangle 168"/>
            <p:cNvSpPr>
              <a:spLocks noChangeArrowheads="1"/>
            </p:cNvSpPr>
            <p:nvPr/>
          </p:nvSpPr>
          <p:spPr bwMode="auto">
            <a:xfrm>
              <a:off x="3927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42" name="Rectangle 169"/>
            <p:cNvSpPr>
              <a:spLocks noChangeArrowheads="1"/>
            </p:cNvSpPr>
            <p:nvPr/>
          </p:nvSpPr>
          <p:spPr bwMode="auto">
            <a:xfrm>
              <a:off x="3929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43" name="Rectangle 170"/>
            <p:cNvSpPr>
              <a:spLocks noChangeArrowheads="1"/>
            </p:cNvSpPr>
            <p:nvPr/>
          </p:nvSpPr>
          <p:spPr bwMode="auto">
            <a:xfrm>
              <a:off x="3931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44" name="Rectangle 171"/>
            <p:cNvSpPr>
              <a:spLocks noChangeArrowheads="1"/>
            </p:cNvSpPr>
            <p:nvPr/>
          </p:nvSpPr>
          <p:spPr bwMode="auto">
            <a:xfrm>
              <a:off x="393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45" name="Rectangle 172"/>
            <p:cNvSpPr>
              <a:spLocks noChangeArrowheads="1"/>
            </p:cNvSpPr>
            <p:nvPr/>
          </p:nvSpPr>
          <p:spPr bwMode="auto">
            <a:xfrm>
              <a:off x="3935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46" name="Rectangle 173"/>
            <p:cNvSpPr>
              <a:spLocks noChangeArrowheads="1"/>
            </p:cNvSpPr>
            <p:nvPr/>
          </p:nvSpPr>
          <p:spPr bwMode="auto">
            <a:xfrm>
              <a:off x="3937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47" name="Rectangle 174"/>
            <p:cNvSpPr>
              <a:spLocks noChangeArrowheads="1"/>
            </p:cNvSpPr>
            <p:nvPr/>
          </p:nvSpPr>
          <p:spPr bwMode="auto">
            <a:xfrm>
              <a:off x="394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48" name="Rectangle 175"/>
            <p:cNvSpPr>
              <a:spLocks noChangeArrowheads="1"/>
            </p:cNvSpPr>
            <p:nvPr/>
          </p:nvSpPr>
          <p:spPr bwMode="auto">
            <a:xfrm>
              <a:off x="3942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49" name="Rectangle 176"/>
            <p:cNvSpPr>
              <a:spLocks noChangeArrowheads="1"/>
            </p:cNvSpPr>
            <p:nvPr/>
          </p:nvSpPr>
          <p:spPr bwMode="auto">
            <a:xfrm>
              <a:off x="3944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50" name="Rectangle 177"/>
            <p:cNvSpPr>
              <a:spLocks noChangeArrowheads="1"/>
            </p:cNvSpPr>
            <p:nvPr/>
          </p:nvSpPr>
          <p:spPr bwMode="auto">
            <a:xfrm>
              <a:off x="3946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51" name="Rectangle 178"/>
            <p:cNvSpPr>
              <a:spLocks noChangeArrowheads="1"/>
            </p:cNvSpPr>
            <p:nvPr/>
          </p:nvSpPr>
          <p:spPr bwMode="auto">
            <a:xfrm>
              <a:off x="3948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52" name="Rectangle 179"/>
            <p:cNvSpPr>
              <a:spLocks noChangeArrowheads="1"/>
            </p:cNvSpPr>
            <p:nvPr/>
          </p:nvSpPr>
          <p:spPr bwMode="auto">
            <a:xfrm>
              <a:off x="395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53" name="Rectangle 180"/>
            <p:cNvSpPr>
              <a:spLocks noChangeArrowheads="1"/>
            </p:cNvSpPr>
            <p:nvPr/>
          </p:nvSpPr>
          <p:spPr bwMode="auto">
            <a:xfrm>
              <a:off x="3952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54" name="Rectangle 181"/>
            <p:cNvSpPr>
              <a:spLocks noChangeArrowheads="1"/>
            </p:cNvSpPr>
            <p:nvPr/>
          </p:nvSpPr>
          <p:spPr bwMode="auto">
            <a:xfrm>
              <a:off x="3954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55" name="Rectangle 182"/>
            <p:cNvSpPr>
              <a:spLocks noChangeArrowheads="1"/>
            </p:cNvSpPr>
            <p:nvPr/>
          </p:nvSpPr>
          <p:spPr bwMode="auto">
            <a:xfrm>
              <a:off x="3957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56" name="Rectangle 183"/>
            <p:cNvSpPr>
              <a:spLocks noChangeArrowheads="1"/>
            </p:cNvSpPr>
            <p:nvPr/>
          </p:nvSpPr>
          <p:spPr bwMode="auto">
            <a:xfrm>
              <a:off x="3959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57" name="Rectangle 184"/>
            <p:cNvSpPr>
              <a:spLocks noChangeArrowheads="1"/>
            </p:cNvSpPr>
            <p:nvPr/>
          </p:nvSpPr>
          <p:spPr bwMode="auto">
            <a:xfrm>
              <a:off x="3961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58" name="Rectangle 185"/>
            <p:cNvSpPr>
              <a:spLocks noChangeArrowheads="1"/>
            </p:cNvSpPr>
            <p:nvPr/>
          </p:nvSpPr>
          <p:spPr bwMode="auto">
            <a:xfrm>
              <a:off x="396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59" name="Rectangle 186"/>
            <p:cNvSpPr>
              <a:spLocks noChangeArrowheads="1"/>
            </p:cNvSpPr>
            <p:nvPr/>
          </p:nvSpPr>
          <p:spPr bwMode="auto">
            <a:xfrm>
              <a:off x="3965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60" name="Rectangle 187"/>
            <p:cNvSpPr>
              <a:spLocks noChangeArrowheads="1"/>
            </p:cNvSpPr>
            <p:nvPr/>
          </p:nvSpPr>
          <p:spPr bwMode="auto">
            <a:xfrm>
              <a:off x="3967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61" name="Rectangle 188"/>
            <p:cNvSpPr>
              <a:spLocks noChangeArrowheads="1"/>
            </p:cNvSpPr>
            <p:nvPr/>
          </p:nvSpPr>
          <p:spPr bwMode="auto">
            <a:xfrm>
              <a:off x="397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62" name="Rectangle 189"/>
            <p:cNvSpPr>
              <a:spLocks noChangeArrowheads="1"/>
            </p:cNvSpPr>
            <p:nvPr/>
          </p:nvSpPr>
          <p:spPr bwMode="auto">
            <a:xfrm>
              <a:off x="3972" y="2694"/>
              <a:ext cx="2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63" name="Freeform 190"/>
            <p:cNvSpPr>
              <a:spLocks/>
            </p:cNvSpPr>
            <p:nvPr/>
          </p:nvSpPr>
          <p:spPr bwMode="auto">
            <a:xfrm>
              <a:off x="3974" y="2694"/>
              <a:ext cx="1" cy="107"/>
            </a:xfrm>
            <a:custGeom>
              <a:avLst/>
              <a:gdLst>
                <a:gd name="T0" fmla="*/ 0 w 1"/>
                <a:gd name="T1" fmla="*/ 1 h 426"/>
                <a:gd name="T2" fmla="*/ 0 w 1"/>
                <a:gd name="T3" fmla="*/ 0 h 426"/>
                <a:gd name="T4" fmla="*/ 0 w 1"/>
                <a:gd name="T5" fmla="*/ 1 h 426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426">
                  <a:moveTo>
                    <a:pt x="0" y="426"/>
                  </a:moveTo>
                  <a:lnTo>
                    <a:pt x="0" y="0"/>
                  </a:lnTo>
                  <a:lnTo>
                    <a:pt x="0" y="426"/>
                  </a:lnTo>
                  <a:close/>
                </a:path>
              </a:pathLst>
            </a:cu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64" name="Rectangle 191"/>
            <p:cNvSpPr>
              <a:spLocks noChangeArrowheads="1"/>
            </p:cNvSpPr>
            <p:nvPr/>
          </p:nvSpPr>
          <p:spPr bwMode="auto">
            <a:xfrm>
              <a:off x="3060" y="2694"/>
              <a:ext cx="2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65" name="Rectangle 192"/>
            <p:cNvSpPr>
              <a:spLocks noChangeArrowheads="1"/>
            </p:cNvSpPr>
            <p:nvPr/>
          </p:nvSpPr>
          <p:spPr bwMode="auto">
            <a:xfrm>
              <a:off x="3060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66" name="Rectangle 193"/>
            <p:cNvSpPr>
              <a:spLocks noChangeArrowheads="1"/>
            </p:cNvSpPr>
            <p:nvPr/>
          </p:nvSpPr>
          <p:spPr bwMode="auto">
            <a:xfrm>
              <a:off x="3062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67" name="Rectangle 194"/>
            <p:cNvSpPr>
              <a:spLocks noChangeArrowheads="1"/>
            </p:cNvSpPr>
            <p:nvPr/>
          </p:nvSpPr>
          <p:spPr bwMode="auto">
            <a:xfrm>
              <a:off x="3065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68" name="Rectangle 195"/>
            <p:cNvSpPr>
              <a:spLocks noChangeArrowheads="1"/>
            </p:cNvSpPr>
            <p:nvPr/>
          </p:nvSpPr>
          <p:spPr bwMode="auto">
            <a:xfrm>
              <a:off x="3067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69" name="Rectangle 196"/>
            <p:cNvSpPr>
              <a:spLocks noChangeArrowheads="1"/>
            </p:cNvSpPr>
            <p:nvPr/>
          </p:nvSpPr>
          <p:spPr bwMode="auto">
            <a:xfrm>
              <a:off x="3069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70" name="Rectangle 197"/>
            <p:cNvSpPr>
              <a:spLocks noChangeArrowheads="1"/>
            </p:cNvSpPr>
            <p:nvPr/>
          </p:nvSpPr>
          <p:spPr bwMode="auto">
            <a:xfrm>
              <a:off x="3071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71" name="Rectangle 198"/>
            <p:cNvSpPr>
              <a:spLocks noChangeArrowheads="1"/>
            </p:cNvSpPr>
            <p:nvPr/>
          </p:nvSpPr>
          <p:spPr bwMode="auto">
            <a:xfrm>
              <a:off x="3073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72" name="Rectangle 199"/>
            <p:cNvSpPr>
              <a:spLocks noChangeArrowheads="1"/>
            </p:cNvSpPr>
            <p:nvPr/>
          </p:nvSpPr>
          <p:spPr bwMode="auto">
            <a:xfrm>
              <a:off x="3075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73" name="Rectangle 200"/>
            <p:cNvSpPr>
              <a:spLocks noChangeArrowheads="1"/>
            </p:cNvSpPr>
            <p:nvPr/>
          </p:nvSpPr>
          <p:spPr bwMode="auto">
            <a:xfrm>
              <a:off x="3078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74" name="Rectangle 201"/>
            <p:cNvSpPr>
              <a:spLocks noChangeArrowheads="1"/>
            </p:cNvSpPr>
            <p:nvPr/>
          </p:nvSpPr>
          <p:spPr bwMode="auto">
            <a:xfrm>
              <a:off x="308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75" name="Rectangle 202"/>
            <p:cNvSpPr>
              <a:spLocks noChangeArrowheads="1"/>
            </p:cNvSpPr>
            <p:nvPr/>
          </p:nvSpPr>
          <p:spPr bwMode="auto">
            <a:xfrm>
              <a:off x="3082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576" name="Rectangle 203"/>
            <p:cNvSpPr>
              <a:spLocks noChangeArrowheads="1"/>
            </p:cNvSpPr>
            <p:nvPr/>
          </p:nvSpPr>
          <p:spPr bwMode="auto">
            <a:xfrm>
              <a:off x="3084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463" name="Group 204"/>
          <p:cNvGrpSpPr>
            <a:grpSpLocks/>
          </p:cNvGrpSpPr>
          <p:nvPr/>
        </p:nvGrpSpPr>
        <p:grpSpPr bwMode="auto">
          <a:xfrm>
            <a:off x="2397125" y="3582988"/>
            <a:ext cx="5868988" cy="2108200"/>
            <a:chOff x="1510" y="2257"/>
            <a:chExt cx="3697" cy="1328"/>
          </a:xfrm>
        </p:grpSpPr>
        <p:sp>
          <p:nvSpPr>
            <p:cNvPr id="20177" name="Rectangle 205"/>
            <p:cNvSpPr>
              <a:spLocks noChangeArrowheads="1"/>
            </p:cNvSpPr>
            <p:nvPr/>
          </p:nvSpPr>
          <p:spPr bwMode="auto">
            <a:xfrm>
              <a:off x="3086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78" name="Rectangle 206"/>
            <p:cNvSpPr>
              <a:spLocks noChangeArrowheads="1"/>
            </p:cNvSpPr>
            <p:nvPr/>
          </p:nvSpPr>
          <p:spPr bwMode="auto">
            <a:xfrm>
              <a:off x="3088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79" name="Rectangle 207"/>
            <p:cNvSpPr>
              <a:spLocks noChangeArrowheads="1"/>
            </p:cNvSpPr>
            <p:nvPr/>
          </p:nvSpPr>
          <p:spPr bwMode="auto">
            <a:xfrm>
              <a:off x="3090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80" name="Rectangle 208"/>
            <p:cNvSpPr>
              <a:spLocks noChangeArrowheads="1"/>
            </p:cNvSpPr>
            <p:nvPr/>
          </p:nvSpPr>
          <p:spPr bwMode="auto">
            <a:xfrm>
              <a:off x="309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81" name="Rectangle 209"/>
            <p:cNvSpPr>
              <a:spLocks noChangeArrowheads="1"/>
            </p:cNvSpPr>
            <p:nvPr/>
          </p:nvSpPr>
          <p:spPr bwMode="auto">
            <a:xfrm>
              <a:off x="3095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82" name="Rectangle 210"/>
            <p:cNvSpPr>
              <a:spLocks noChangeArrowheads="1"/>
            </p:cNvSpPr>
            <p:nvPr/>
          </p:nvSpPr>
          <p:spPr bwMode="auto">
            <a:xfrm>
              <a:off x="3097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83" name="Rectangle 211"/>
            <p:cNvSpPr>
              <a:spLocks noChangeArrowheads="1"/>
            </p:cNvSpPr>
            <p:nvPr/>
          </p:nvSpPr>
          <p:spPr bwMode="auto">
            <a:xfrm>
              <a:off x="3099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84" name="Rectangle 212"/>
            <p:cNvSpPr>
              <a:spLocks noChangeArrowheads="1"/>
            </p:cNvSpPr>
            <p:nvPr/>
          </p:nvSpPr>
          <p:spPr bwMode="auto">
            <a:xfrm>
              <a:off x="3101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85" name="Rectangle 213"/>
            <p:cNvSpPr>
              <a:spLocks noChangeArrowheads="1"/>
            </p:cNvSpPr>
            <p:nvPr/>
          </p:nvSpPr>
          <p:spPr bwMode="auto">
            <a:xfrm>
              <a:off x="3103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86" name="Rectangle 214"/>
            <p:cNvSpPr>
              <a:spLocks noChangeArrowheads="1"/>
            </p:cNvSpPr>
            <p:nvPr/>
          </p:nvSpPr>
          <p:spPr bwMode="auto">
            <a:xfrm>
              <a:off x="3105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87" name="Rectangle 215"/>
            <p:cNvSpPr>
              <a:spLocks noChangeArrowheads="1"/>
            </p:cNvSpPr>
            <p:nvPr/>
          </p:nvSpPr>
          <p:spPr bwMode="auto">
            <a:xfrm>
              <a:off x="3108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88" name="Rectangle 216"/>
            <p:cNvSpPr>
              <a:spLocks noChangeArrowheads="1"/>
            </p:cNvSpPr>
            <p:nvPr/>
          </p:nvSpPr>
          <p:spPr bwMode="auto">
            <a:xfrm>
              <a:off x="311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89" name="Rectangle 217"/>
            <p:cNvSpPr>
              <a:spLocks noChangeArrowheads="1"/>
            </p:cNvSpPr>
            <p:nvPr/>
          </p:nvSpPr>
          <p:spPr bwMode="auto">
            <a:xfrm>
              <a:off x="3112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90" name="Rectangle 218"/>
            <p:cNvSpPr>
              <a:spLocks noChangeArrowheads="1"/>
            </p:cNvSpPr>
            <p:nvPr/>
          </p:nvSpPr>
          <p:spPr bwMode="auto">
            <a:xfrm>
              <a:off x="3114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91" name="Rectangle 219"/>
            <p:cNvSpPr>
              <a:spLocks noChangeArrowheads="1"/>
            </p:cNvSpPr>
            <p:nvPr/>
          </p:nvSpPr>
          <p:spPr bwMode="auto">
            <a:xfrm>
              <a:off x="3116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92" name="Rectangle 220"/>
            <p:cNvSpPr>
              <a:spLocks noChangeArrowheads="1"/>
            </p:cNvSpPr>
            <p:nvPr/>
          </p:nvSpPr>
          <p:spPr bwMode="auto">
            <a:xfrm>
              <a:off x="3118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93" name="Rectangle 221"/>
            <p:cNvSpPr>
              <a:spLocks noChangeArrowheads="1"/>
            </p:cNvSpPr>
            <p:nvPr/>
          </p:nvSpPr>
          <p:spPr bwMode="auto">
            <a:xfrm>
              <a:off x="3120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94" name="Rectangle 222"/>
            <p:cNvSpPr>
              <a:spLocks noChangeArrowheads="1"/>
            </p:cNvSpPr>
            <p:nvPr/>
          </p:nvSpPr>
          <p:spPr bwMode="auto">
            <a:xfrm>
              <a:off x="312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95" name="Rectangle 223"/>
            <p:cNvSpPr>
              <a:spLocks noChangeArrowheads="1"/>
            </p:cNvSpPr>
            <p:nvPr/>
          </p:nvSpPr>
          <p:spPr bwMode="auto">
            <a:xfrm>
              <a:off x="3125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96" name="Rectangle 224"/>
            <p:cNvSpPr>
              <a:spLocks noChangeArrowheads="1"/>
            </p:cNvSpPr>
            <p:nvPr/>
          </p:nvSpPr>
          <p:spPr bwMode="auto">
            <a:xfrm>
              <a:off x="3127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97" name="Rectangle 225"/>
            <p:cNvSpPr>
              <a:spLocks noChangeArrowheads="1"/>
            </p:cNvSpPr>
            <p:nvPr/>
          </p:nvSpPr>
          <p:spPr bwMode="auto">
            <a:xfrm>
              <a:off x="3129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98" name="Rectangle 226"/>
            <p:cNvSpPr>
              <a:spLocks noChangeArrowheads="1"/>
            </p:cNvSpPr>
            <p:nvPr/>
          </p:nvSpPr>
          <p:spPr bwMode="auto">
            <a:xfrm>
              <a:off x="3131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99" name="Rectangle 227"/>
            <p:cNvSpPr>
              <a:spLocks noChangeArrowheads="1"/>
            </p:cNvSpPr>
            <p:nvPr/>
          </p:nvSpPr>
          <p:spPr bwMode="auto">
            <a:xfrm>
              <a:off x="313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00" name="Rectangle 228"/>
            <p:cNvSpPr>
              <a:spLocks noChangeArrowheads="1"/>
            </p:cNvSpPr>
            <p:nvPr/>
          </p:nvSpPr>
          <p:spPr bwMode="auto">
            <a:xfrm>
              <a:off x="3136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01" name="Rectangle 229"/>
            <p:cNvSpPr>
              <a:spLocks noChangeArrowheads="1"/>
            </p:cNvSpPr>
            <p:nvPr/>
          </p:nvSpPr>
          <p:spPr bwMode="auto">
            <a:xfrm>
              <a:off x="3137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02" name="Rectangle 230"/>
            <p:cNvSpPr>
              <a:spLocks noChangeArrowheads="1"/>
            </p:cNvSpPr>
            <p:nvPr/>
          </p:nvSpPr>
          <p:spPr bwMode="auto">
            <a:xfrm>
              <a:off x="314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03" name="Rectangle 231"/>
            <p:cNvSpPr>
              <a:spLocks noChangeArrowheads="1"/>
            </p:cNvSpPr>
            <p:nvPr/>
          </p:nvSpPr>
          <p:spPr bwMode="auto">
            <a:xfrm>
              <a:off x="3142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04" name="Rectangle 232"/>
            <p:cNvSpPr>
              <a:spLocks noChangeArrowheads="1"/>
            </p:cNvSpPr>
            <p:nvPr/>
          </p:nvSpPr>
          <p:spPr bwMode="auto">
            <a:xfrm>
              <a:off x="3144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05" name="Rectangle 233"/>
            <p:cNvSpPr>
              <a:spLocks noChangeArrowheads="1"/>
            </p:cNvSpPr>
            <p:nvPr/>
          </p:nvSpPr>
          <p:spPr bwMode="auto">
            <a:xfrm>
              <a:off x="3146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06" name="Rectangle 234"/>
            <p:cNvSpPr>
              <a:spLocks noChangeArrowheads="1"/>
            </p:cNvSpPr>
            <p:nvPr/>
          </p:nvSpPr>
          <p:spPr bwMode="auto">
            <a:xfrm>
              <a:off x="3148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07" name="Rectangle 235"/>
            <p:cNvSpPr>
              <a:spLocks noChangeArrowheads="1"/>
            </p:cNvSpPr>
            <p:nvPr/>
          </p:nvSpPr>
          <p:spPr bwMode="auto">
            <a:xfrm>
              <a:off x="3150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08" name="Rectangle 236"/>
            <p:cNvSpPr>
              <a:spLocks noChangeArrowheads="1"/>
            </p:cNvSpPr>
            <p:nvPr/>
          </p:nvSpPr>
          <p:spPr bwMode="auto">
            <a:xfrm>
              <a:off x="315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09" name="Rectangle 237"/>
            <p:cNvSpPr>
              <a:spLocks noChangeArrowheads="1"/>
            </p:cNvSpPr>
            <p:nvPr/>
          </p:nvSpPr>
          <p:spPr bwMode="auto">
            <a:xfrm>
              <a:off x="3155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10" name="Rectangle 238"/>
            <p:cNvSpPr>
              <a:spLocks noChangeArrowheads="1"/>
            </p:cNvSpPr>
            <p:nvPr/>
          </p:nvSpPr>
          <p:spPr bwMode="auto">
            <a:xfrm>
              <a:off x="3157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11" name="Rectangle 239"/>
            <p:cNvSpPr>
              <a:spLocks noChangeArrowheads="1"/>
            </p:cNvSpPr>
            <p:nvPr/>
          </p:nvSpPr>
          <p:spPr bwMode="auto">
            <a:xfrm>
              <a:off x="3159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12" name="Rectangle 240"/>
            <p:cNvSpPr>
              <a:spLocks noChangeArrowheads="1"/>
            </p:cNvSpPr>
            <p:nvPr/>
          </p:nvSpPr>
          <p:spPr bwMode="auto">
            <a:xfrm>
              <a:off x="3161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13" name="Rectangle 241"/>
            <p:cNvSpPr>
              <a:spLocks noChangeArrowheads="1"/>
            </p:cNvSpPr>
            <p:nvPr/>
          </p:nvSpPr>
          <p:spPr bwMode="auto">
            <a:xfrm>
              <a:off x="316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14" name="Rectangle 242"/>
            <p:cNvSpPr>
              <a:spLocks noChangeArrowheads="1"/>
            </p:cNvSpPr>
            <p:nvPr/>
          </p:nvSpPr>
          <p:spPr bwMode="auto">
            <a:xfrm>
              <a:off x="3165" y="2694"/>
              <a:ext cx="2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15" name="Rectangle 243"/>
            <p:cNvSpPr>
              <a:spLocks noChangeArrowheads="1"/>
            </p:cNvSpPr>
            <p:nvPr/>
          </p:nvSpPr>
          <p:spPr bwMode="auto">
            <a:xfrm>
              <a:off x="1510" y="2694"/>
              <a:ext cx="2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16" name="Rectangle 244"/>
            <p:cNvSpPr>
              <a:spLocks noChangeArrowheads="1"/>
            </p:cNvSpPr>
            <p:nvPr/>
          </p:nvSpPr>
          <p:spPr bwMode="auto">
            <a:xfrm>
              <a:off x="1510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17" name="Rectangle 245"/>
            <p:cNvSpPr>
              <a:spLocks noChangeArrowheads="1"/>
            </p:cNvSpPr>
            <p:nvPr/>
          </p:nvSpPr>
          <p:spPr bwMode="auto">
            <a:xfrm>
              <a:off x="1512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18" name="Rectangle 246"/>
            <p:cNvSpPr>
              <a:spLocks noChangeArrowheads="1"/>
            </p:cNvSpPr>
            <p:nvPr/>
          </p:nvSpPr>
          <p:spPr bwMode="auto">
            <a:xfrm>
              <a:off x="1515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19" name="Rectangle 247"/>
            <p:cNvSpPr>
              <a:spLocks noChangeArrowheads="1"/>
            </p:cNvSpPr>
            <p:nvPr/>
          </p:nvSpPr>
          <p:spPr bwMode="auto">
            <a:xfrm>
              <a:off x="1516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20" name="Rectangle 248"/>
            <p:cNvSpPr>
              <a:spLocks noChangeArrowheads="1"/>
            </p:cNvSpPr>
            <p:nvPr/>
          </p:nvSpPr>
          <p:spPr bwMode="auto">
            <a:xfrm>
              <a:off x="1519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21" name="Rectangle 249"/>
            <p:cNvSpPr>
              <a:spLocks noChangeArrowheads="1"/>
            </p:cNvSpPr>
            <p:nvPr/>
          </p:nvSpPr>
          <p:spPr bwMode="auto">
            <a:xfrm>
              <a:off x="1521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22" name="Rectangle 250"/>
            <p:cNvSpPr>
              <a:spLocks noChangeArrowheads="1"/>
            </p:cNvSpPr>
            <p:nvPr/>
          </p:nvSpPr>
          <p:spPr bwMode="auto">
            <a:xfrm>
              <a:off x="152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23" name="Rectangle 251"/>
            <p:cNvSpPr>
              <a:spLocks noChangeArrowheads="1"/>
            </p:cNvSpPr>
            <p:nvPr/>
          </p:nvSpPr>
          <p:spPr bwMode="auto">
            <a:xfrm>
              <a:off x="1525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24" name="Rectangle 252"/>
            <p:cNvSpPr>
              <a:spLocks noChangeArrowheads="1"/>
            </p:cNvSpPr>
            <p:nvPr/>
          </p:nvSpPr>
          <p:spPr bwMode="auto">
            <a:xfrm>
              <a:off x="1527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25" name="Rectangle 253"/>
            <p:cNvSpPr>
              <a:spLocks noChangeArrowheads="1"/>
            </p:cNvSpPr>
            <p:nvPr/>
          </p:nvSpPr>
          <p:spPr bwMode="auto">
            <a:xfrm>
              <a:off x="1529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26" name="Rectangle 254"/>
            <p:cNvSpPr>
              <a:spLocks noChangeArrowheads="1"/>
            </p:cNvSpPr>
            <p:nvPr/>
          </p:nvSpPr>
          <p:spPr bwMode="auto">
            <a:xfrm>
              <a:off x="1532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27" name="Rectangle 255"/>
            <p:cNvSpPr>
              <a:spLocks noChangeArrowheads="1"/>
            </p:cNvSpPr>
            <p:nvPr/>
          </p:nvSpPr>
          <p:spPr bwMode="auto">
            <a:xfrm>
              <a:off x="1534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28" name="Rectangle 256"/>
            <p:cNvSpPr>
              <a:spLocks noChangeArrowheads="1"/>
            </p:cNvSpPr>
            <p:nvPr/>
          </p:nvSpPr>
          <p:spPr bwMode="auto">
            <a:xfrm>
              <a:off x="1536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29" name="Rectangle 257"/>
            <p:cNvSpPr>
              <a:spLocks noChangeArrowheads="1"/>
            </p:cNvSpPr>
            <p:nvPr/>
          </p:nvSpPr>
          <p:spPr bwMode="auto">
            <a:xfrm>
              <a:off x="1538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30" name="Rectangle 258"/>
            <p:cNvSpPr>
              <a:spLocks noChangeArrowheads="1"/>
            </p:cNvSpPr>
            <p:nvPr/>
          </p:nvSpPr>
          <p:spPr bwMode="auto">
            <a:xfrm>
              <a:off x="154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31" name="Rectangle 259"/>
            <p:cNvSpPr>
              <a:spLocks noChangeArrowheads="1"/>
            </p:cNvSpPr>
            <p:nvPr/>
          </p:nvSpPr>
          <p:spPr bwMode="auto">
            <a:xfrm>
              <a:off x="1542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32" name="Rectangle 260"/>
            <p:cNvSpPr>
              <a:spLocks noChangeArrowheads="1"/>
            </p:cNvSpPr>
            <p:nvPr/>
          </p:nvSpPr>
          <p:spPr bwMode="auto">
            <a:xfrm>
              <a:off x="1544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33" name="Rectangle 261"/>
            <p:cNvSpPr>
              <a:spLocks noChangeArrowheads="1"/>
            </p:cNvSpPr>
            <p:nvPr/>
          </p:nvSpPr>
          <p:spPr bwMode="auto">
            <a:xfrm>
              <a:off x="1547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34" name="Rectangle 262"/>
            <p:cNvSpPr>
              <a:spLocks noChangeArrowheads="1"/>
            </p:cNvSpPr>
            <p:nvPr/>
          </p:nvSpPr>
          <p:spPr bwMode="auto">
            <a:xfrm>
              <a:off x="1549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35" name="Rectangle 263"/>
            <p:cNvSpPr>
              <a:spLocks noChangeArrowheads="1"/>
            </p:cNvSpPr>
            <p:nvPr/>
          </p:nvSpPr>
          <p:spPr bwMode="auto">
            <a:xfrm>
              <a:off x="1551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36" name="Rectangle 264"/>
            <p:cNvSpPr>
              <a:spLocks noChangeArrowheads="1"/>
            </p:cNvSpPr>
            <p:nvPr/>
          </p:nvSpPr>
          <p:spPr bwMode="auto">
            <a:xfrm>
              <a:off x="155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37" name="Rectangle 265"/>
            <p:cNvSpPr>
              <a:spLocks noChangeArrowheads="1"/>
            </p:cNvSpPr>
            <p:nvPr/>
          </p:nvSpPr>
          <p:spPr bwMode="auto">
            <a:xfrm>
              <a:off x="1555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38" name="Rectangle 266"/>
            <p:cNvSpPr>
              <a:spLocks noChangeArrowheads="1"/>
            </p:cNvSpPr>
            <p:nvPr/>
          </p:nvSpPr>
          <p:spPr bwMode="auto">
            <a:xfrm>
              <a:off x="1557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39" name="Rectangle 267"/>
            <p:cNvSpPr>
              <a:spLocks noChangeArrowheads="1"/>
            </p:cNvSpPr>
            <p:nvPr/>
          </p:nvSpPr>
          <p:spPr bwMode="auto">
            <a:xfrm>
              <a:off x="1559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40" name="Rectangle 268"/>
            <p:cNvSpPr>
              <a:spLocks noChangeArrowheads="1"/>
            </p:cNvSpPr>
            <p:nvPr/>
          </p:nvSpPr>
          <p:spPr bwMode="auto">
            <a:xfrm>
              <a:off x="1562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41" name="Rectangle 269"/>
            <p:cNvSpPr>
              <a:spLocks noChangeArrowheads="1"/>
            </p:cNvSpPr>
            <p:nvPr/>
          </p:nvSpPr>
          <p:spPr bwMode="auto">
            <a:xfrm>
              <a:off x="1564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42" name="Rectangle 270"/>
            <p:cNvSpPr>
              <a:spLocks noChangeArrowheads="1"/>
            </p:cNvSpPr>
            <p:nvPr/>
          </p:nvSpPr>
          <p:spPr bwMode="auto">
            <a:xfrm>
              <a:off x="1566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43" name="Rectangle 271"/>
            <p:cNvSpPr>
              <a:spLocks noChangeArrowheads="1"/>
            </p:cNvSpPr>
            <p:nvPr/>
          </p:nvSpPr>
          <p:spPr bwMode="auto">
            <a:xfrm>
              <a:off x="1568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44" name="Rectangle 272"/>
            <p:cNvSpPr>
              <a:spLocks noChangeArrowheads="1"/>
            </p:cNvSpPr>
            <p:nvPr/>
          </p:nvSpPr>
          <p:spPr bwMode="auto">
            <a:xfrm>
              <a:off x="157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45" name="Rectangle 273"/>
            <p:cNvSpPr>
              <a:spLocks noChangeArrowheads="1"/>
            </p:cNvSpPr>
            <p:nvPr/>
          </p:nvSpPr>
          <p:spPr bwMode="auto">
            <a:xfrm>
              <a:off x="1572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46" name="Rectangle 274"/>
            <p:cNvSpPr>
              <a:spLocks noChangeArrowheads="1"/>
            </p:cNvSpPr>
            <p:nvPr/>
          </p:nvSpPr>
          <p:spPr bwMode="auto">
            <a:xfrm>
              <a:off x="1574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47" name="Rectangle 275"/>
            <p:cNvSpPr>
              <a:spLocks noChangeArrowheads="1"/>
            </p:cNvSpPr>
            <p:nvPr/>
          </p:nvSpPr>
          <p:spPr bwMode="auto">
            <a:xfrm>
              <a:off x="1577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48" name="Rectangle 276"/>
            <p:cNvSpPr>
              <a:spLocks noChangeArrowheads="1"/>
            </p:cNvSpPr>
            <p:nvPr/>
          </p:nvSpPr>
          <p:spPr bwMode="auto">
            <a:xfrm>
              <a:off x="1579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49" name="Rectangle 277"/>
            <p:cNvSpPr>
              <a:spLocks noChangeArrowheads="1"/>
            </p:cNvSpPr>
            <p:nvPr/>
          </p:nvSpPr>
          <p:spPr bwMode="auto">
            <a:xfrm>
              <a:off x="1581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50" name="Rectangle 278"/>
            <p:cNvSpPr>
              <a:spLocks noChangeArrowheads="1"/>
            </p:cNvSpPr>
            <p:nvPr/>
          </p:nvSpPr>
          <p:spPr bwMode="auto">
            <a:xfrm>
              <a:off x="158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51" name="Rectangle 279"/>
            <p:cNvSpPr>
              <a:spLocks noChangeArrowheads="1"/>
            </p:cNvSpPr>
            <p:nvPr/>
          </p:nvSpPr>
          <p:spPr bwMode="auto">
            <a:xfrm>
              <a:off x="1585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52" name="Rectangle 280"/>
            <p:cNvSpPr>
              <a:spLocks noChangeArrowheads="1"/>
            </p:cNvSpPr>
            <p:nvPr/>
          </p:nvSpPr>
          <p:spPr bwMode="auto">
            <a:xfrm>
              <a:off x="1587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53" name="Rectangle 281"/>
            <p:cNvSpPr>
              <a:spLocks noChangeArrowheads="1"/>
            </p:cNvSpPr>
            <p:nvPr/>
          </p:nvSpPr>
          <p:spPr bwMode="auto">
            <a:xfrm>
              <a:off x="159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54" name="Rectangle 282"/>
            <p:cNvSpPr>
              <a:spLocks noChangeArrowheads="1"/>
            </p:cNvSpPr>
            <p:nvPr/>
          </p:nvSpPr>
          <p:spPr bwMode="auto">
            <a:xfrm>
              <a:off x="1592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55" name="Rectangle 283"/>
            <p:cNvSpPr>
              <a:spLocks noChangeArrowheads="1"/>
            </p:cNvSpPr>
            <p:nvPr/>
          </p:nvSpPr>
          <p:spPr bwMode="auto">
            <a:xfrm>
              <a:off x="1594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56" name="Rectangle 284"/>
            <p:cNvSpPr>
              <a:spLocks noChangeArrowheads="1"/>
            </p:cNvSpPr>
            <p:nvPr/>
          </p:nvSpPr>
          <p:spPr bwMode="auto">
            <a:xfrm>
              <a:off x="1596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57" name="Rectangle 285"/>
            <p:cNvSpPr>
              <a:spLocks noChangeArrowheads="1"/>
            </p:cNvSpPr>
            <p:nvPr/>
          </p:nvSpPr>
          <p:spPr bwMode="auto">
            <a:xfrm>
              <a:off x="1598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58" name="Rectangle 286"/>
            <p:cNvSpPr>
              <a:spLocks noChangeArrowheads="1"/>
            </p:cNvSpPr>
            <p:nvPr/>
          </p:nvSpPr>
          <p:spPr bwMode="auto">
            <a:xfrm>
              <a:off x="1600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59" name="Rectangle 287"/>
            <p:cNvSpPr>
              <a:spLocks noChangeArrowheads="1"/>
            </p:cNvSpPr>
            <p:nvPr/>
          </p:nvSpPr>
          <p:spPr bwMode="auto">
            <a:xfrm>
              <a:off x="1602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60" name="Rectangle 288"/>
            <p:cNvSpPr>
              <a:spLocks noChangeArrowheads="1"/>
            </p:cNvSpPr>
            <p:nvPr/>
          </p:nvSpPr>
          <p:spPr bwMode="auto">
            <a:xfrm>
              <a:off x="1604" y="2694"/>
              <a:ext cx="5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61" name="Rectangle 289"/>
            <p:cNvSpPr>
              <a:spLocks noChangeArrowheads="1"/>
            </p:cNvSpPr>
            <p:nvPr/>
          </p:nvSpPr>
          <p:spPr bwMode="auto">
            <a:xfrm>
              <a:off x="1607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62" name="Rectangle 290"/>
            <p:cNvSpPr>
              <a:spLocks noChangeArrowheads="1"/>
            </p:cNvSpPr>
            <p:nvPr/>
          </p:nvSpPr>
          <p:spPr bwMode="auto">
            <a:xfrm>
              <a:off x="1609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63" name="Rectangle 291"/>
            <p:cNvSpPr>
              <a:spLocks noChangeArrowheads="1"/>
            </p:cNvSpPr>
            <p:nvPr/>
          </p:nvSpPr>
          <p:spPr bwMode="auto">
            <a:xfrm>
              <a:off x="1611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64" name="Rectangle 292"/>
            <p:cNvSpPr>
              <a:spLocks noChangeArrowheads="1"/>
            </p:cNvSpPr>
            <p:nvPr/>
          </p:nvSpPr>
          <p:spPr bwMode="auto">
            <a:xfrm>
              <a:off x="1613" y="2694"/>
              <a:ext cx="4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65" name="Rectangle 293"/>
            <p:cNvSpPr>
              <a:spLocks noChangeArrowheads="1"/>
            </p:cNvSpPr>
            <p:nvPr/>
          </p:nvSpPr>
          <p:spPr bwMode="auto">
            <a:xfrm>
              <a:off x="1615" y="2694"/>
              <a:ext cx="2" cy="107"/>
            </a:xfrm>
            <a:prstGeom prst="rect">
              <a:avLst/>
            </a:prstGeom>
            <a:solidFill>
              <a:srgbClr val="33669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66" name="Line 294"/>
            <p:cNvSpPr>
              <a:spLocks noChangeShapeType="1"/>
            </p:cNvSpPr>
            <p:nvPr/>
          </p:nvSpPr>
          <p:spPr bwMode="auto">
            <a:xfrm>
              <a:off x="3866" y="2802"/>
              <a:ext cx="10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67" name="Line 295"/>
            <p:cNvSpPr>
              <a:spLocks noChangeShapeType="1"/>
            </p:cNvSpPr>
            <p:nvPr/>
          </p:nvSpPr>
          <p:spPr bwMode="auto">
            <a:xfrm flipH="1">
              <a:off x="3866" y="2695"/>
              <a:ext cx="10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68" name="Line 296"/>
            <p:cNvSpPr>
              <a:spLocks noChangeShapeType="1"/>
            </p:cNvSpPr>
            <p:nvPr/>
          </p:nvSpPr>
          <p:spPr bwMode="auto">
            <a:xfrm>
              <a:off x="3866" y="2695"/>
              <a:ext cx="1" cy="10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69" name="Line 297"/>
            <p:cNvSpPr>
              <a:spLocks noChangeShapeType="1"/>
            </p:cNvSpPr>
            <p:nvPr/>
          </p:nvSpPr>
          <p:spPr bwMode="auto">
            <a:xfrm flipV="1">
              <a:off x="3974" y="2695"/>
              <a:ext cx="1" cy="10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70" name="Line 298"/>
            <p:cNvSpPr>
              <a:spLocks noChangeShapeType="1"/>
            </p:cNvSpPr>
            <p:nvPr/>
          </p:nvSpPr>
          <p:spPr bwMode="auto">
            <a:xfrm flipV="1">
              <a:off x="3880" y="2748"/>
              <a:ext cx="8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71" name="Line 299"/>
            <p:cNvSpPr>
              <a:spLocks noChangeShapeType="1"/>
            </p:cNvSpPr>
            <p:nvPr/>
          </p:nvSpPr>
          <p:spPr bwMode="auto">
            <a:xfrm flipH="1" flipV="1">
              <a:off x="3880" y="2708"/>
              <a:ext cx="80" cy="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72" name="Line 300"/>
            <p:cNvSpPr>
              <a:spLocks noChangeShapeType="1"/>
            </p:cNvSpPr>
            <p:nvPr/>
          </p:nvSpPr>
          <p:spPr bwMode="auto">
            <a:xfrm>
              <a:off x="3880" y="2708"/>
              <a:ext cx="9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73" name="Line 301"/>
            <p:cNvSpPr>
              <a:spLocks noChangeShapeType="1"/>
            </p:cNvSpPr>
            <p:nvPr/>
          </p:nvSpPr>
          <p:spPr bwMode="auto">
            <a:xfrm flipH="1">
              <a:off x="3880" y="2789"/>
              <a:ext cx="9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74" name="Freeform 302"/>
            <p:cNvSpPr>
              <a:spLocks/>
            </p:cNvSpPr>
            <p:nvPr/>
          </p:nvSpPr>
          <p:spPr bwMode="auto">
            <a:xfrm>
              <a:off x="2132" y="3211"/>
              <a:ext cx="520" cy="374"/>
            </a:xfrm>
            <a:custGeom>
              <a:avLst/>
              <a:gdLst>
                <a:gd name="T0" fmla="*/ 0 w 2079"/>
                <a:gd name="T1" fmla="*/ 1 h 1495"/>
                <a:gd name="T2" fmla="*/ 1 w 2079"/>
                <a:gd name="T3" fmla="*/ 1 h 1495"/>
                <a:gd name="T4" fmla="*/ 1 w 2079"/>
                <a:gd name="T5" fmla="*/ 0 h 1495"/>
                <a:gd name="T6" fmla="*/ 1 w 2079"/>
                <a:gd name="T7" fmla="*/ 0 h 1495"/>
                <a:gd name="T8" fmla="*/ 1 w 2079"/>
                <a:gd name="T9" fmla="*/ 0 h 1495"/>
                <a:gd name="T10" fmla="*/ 1 w 2079"/>
                <a:gd name="T11" fmla="*/ 0 h 1495"/>
                <a:gd name="T12" fmla="*/ 1 w 2079"/>
                <a:gd name="T13" fmla="*/ 0 h 1495"/>
                <a:gd name="T14" fmla="*/ 1 w 2079"/>
                <a:gd name="T15" fmla="*/ 0 h 1495"/>
                <a:gd name="T16" fmla="*/ 1 w 2079"/>
                <a:gd name="T17" fmla="*/ 0 h 1495"/>
                <a:gd name="T18" fmla="*/ 1 w 2079"/>
                <a:gd name="T19" fmla="*/ 0 h 1495"/>
                <a:gd name="T20" fmla="*/ 1 w 2079"/>
                <a:gd name="T21" fmla="*/ 1 h 1495"/>
                <a:gd name="T22" fmla="*/ 1 w 2079"/>
                <a:gd name="T23" fmla="*/ 1 h 1495"/>
                <a:gd name="T24" fmla="*/ 2 w 2079"/>
                <a:gd name="T25" fmla="*/ 1 h 1495"/>
                <a:gd name="T26" fmla="*/ 2 w 2079"/>
                <a:gd name="T27" fmla="*/ 1 h 1495"/>
                <a:gd name="T28" fmla="*/ 2 w 2079"/>
                <a:gd name="T29" fmla="*/ 1 h 1495"/>
                <a:gd name="T30" fmla="*/ 2 w 2079"/>
                <a:gd name="T31" fmla="*/ 1 h 1495"/>
                <a:gd name="T32" fmla="*/ 2 w 2079"/>
                <a:gd name="T33" fmla="*/ 1 h 1495"/>
                <a:gd name="T34" fmla="*/ 2 w 2079"/>
                <a:gd name="T35" fmla="*/ 1 h 1495"/>
                <a:gd name="T36" fmla="*/ 2 w 2079"/>
                <a:gd name="T37" fmla="*/ 1 h 1495"/>
                <a:gd name="T38" fmla="*/ 2 w 2079"/>
                <a:gd name="T39" fmla="*/ 1 h 1495"/>
                <a:gd name="T40" fmla="*/ 2 w 2079"/>
                <a:gd name="T41" fmla="*/ 1 h 1495"/>
                <a:gd name="T42" fmla="*/ 2 w 2079"/>
                <a:gd name="T43" fmla="*/ 2 h 1495"/>
                <a:gd name="T44" fmla="*/ 2 w 2079"/>
                <a:gd name="T45" fmla="*/ 2 h 1495"/>
                <a:gd name="T46" fmla="*/ 2 w 2079"/>
                <a:gd name="T47" fmla="*/ 2 h 1495"/>
                <a:gd name="T48" fmla="*/ 0 w 2079"/>
                <a:gd name="T49" fmla="*/ 2 h 1495"/>
                <a:gd name="T50" fmla="*/ 0 w 2079"/>
                <a:gd name="T51" fmla="*/ 2 h 1495"/>
                <a:gd name="T52" fmla="*/ 0 w 2079"/>
                <a:gd name="T53" fmla="*/ 2 h 1495"/>
                <a:gd name="T54" fmla="*/ 0 w 2079"/>
                <a:gd name="T55" fmla="*/ 1 h 1495"/>
                <a:gd name="T56" fmla="*/ 0 w 2079"/>
                <a:gd name="T57" fmla="*/ 1 h 1495"/>
                <a:gd name="T58" fmla="*/ 0 w 2079"/>
                <a:gd name="T59" fmla="*/ 1 h 1495"/>
                <a:gd name="T60" fmla="*/ 0 w 2079"/>
                <a:gd name="T61" fmla="*/ 1 h 1495"/>
                <a:gd name="T62" fmla="*/ 0 w 2079"/>
                <a:gd name="T63" fmla="*/ 1 h 14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079" h="1495">
                  <a:moveTo>
                    <a:pt x="230" y="844"/>
                  </a:moveTo>
                  <a:lnTo>
                    <a:pt x="828" y="844"/>
                  </a:lnTo>
                  <a:lnTo>
                    <a:pt x="818" y="131"/>
                  </a:lnTo>
                  <a:lnTo>
                    <a:pt x="848" y="62"/>
                  </a:lnTo>
                  <a:lnTo>
                    <a:pt x="936" y="20"/>
                  </a:lnTo>
                  <a:lnTo>
                    <a:pt x="1030" y="0"/>
                  </a:lnTo>
                  <a:lnTo>
                    <a:pt x="1133" y="12"/>
                  </a:lnTo>
                  <a:lnTo>
                    <a:pt x="1206" y="43"/>
                  </a:lnTo>
                  <a:lnTo>
                    <a:pt x="1243" y="79"/>
                  </a:lnTo>
                  <a:lnTo>
                    <a:pt x="1249" y="139"/>
                  </a:lnTo>
                  <a:lnTo>
                    <a:pt x="1253" y="532"/>
                  </a:lnTo>
                  <a:lnTo>
                    <a:pt x="1253" y="853"/>
                  </a:lnTo>
                  <a:lnTo>
                    <a:pt x="1843" y="852"/>
                  </a:lnTo>
                  <a:lnTo>
                    <a:pt x="1928" y="851"/>
                  </a:lnTo>
                  <a:lnTo>
                    <a:pt x="2003" y="894"/>
                  </a:lnTo>
                  <a:lnTo>
                    <a:pt x="2045" y="975"/>
                  </a:lnTo>
                  <a:lnTo>
                    <a:pt x="2069" y="1068"/>
                  </a:lnTo>
                  <a:lnTo>
                    <a:pt x="2077" y="1134"/>
                  </a:lnTo>
                  <a:lnTo>
                    <a:pt x="2079" y="1211"/>
                  </a:lnTo>
                  <a:lnTo>
                    <a:pt x="2076" y="1282"/>
                  </a:lnTo>
                  <a:lnTo>
                    <a:pt x="2053" y="1364"/>
                  </a:lnTo>
                  <a:lnTo>
                    <a:pt x="2001" y="1429"/>
                  </a:lnTo>
                  <a:lnTo>
                    <a:pt x="1916" y="1488"/>
                  </a:lnTo>
                  <a:lnTo>
                    <a:pt x="1803" y="1491"/>
                  </a:lnTo>
                  <a:lnTo>
                    <a:pt x="258" y="1495"/>
                  </a:lnTo>
                  <a:lnTo>
                    <a:pt x="137" y="1487"/>
                  </a:lnTo>
                  <a:lnTo>
                    <a:pt x="38" y="1388"/>
                  </a:lnTo>
                  <a:lnTo>
                    <a:pt x="0" y="1231"/>
                  </a:lnTo>
                  <a:lnTo>
                    <a:pt x="9" y="1052"/>
                  </a:lnTo>
                  <a:lnTo>
                    <a:pt x="61" y="919"/>
                  </a:lnTo>
                  <a:lnTo>
                    <a:pt x="116" y="863"/>
                  </a:lnTo>
                  <a:lnTo>
                    <a:pt x="230" y="844"/>
                  </a:lnTo>
                  <a:close/>
                </a:path>
              </a:pathLst>
            </a:cu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75" name="Freeform 303"/>
            <p:cNvSpPr>
              <a:spLocks/>
            </p:cNvSpPr>
            <p:nvPr/>
          </p:nvSpPr>
          <p:spPr bwMode="auto">
            <a:xfrm>
              <a:off x="2132" y="3211"/>
              <a:ext cx="520" cy="374"/>
            </a:xfrm>
            <a:custGeom>
              <a:avLst/>
              <a:gdLst>
                <a:gd name="T0" fmla="*/ 0 w 2079"/>
                <a:gd name="T1" fmla="*/ 1 h 1495"/>
                <a:gd name="T2" fmla="*/ 1 w 2079"/>
                <a:gd name="T3" fmla="*/ 1 h 1495"/>
                <a:gd name="T4" fmla="*/ 1 w 2079"/>
                <a:gd name="T5" fmla="*/ 0 h 1495"/>
                <a:gd name="T6" fmla="*/ 1 w 2079"/>
                <a:gd name="T7" fmla="*/ 0 h 1495"/>
                <a:gd name="T8" fmla="*/ 1 w 2079"/>
                <a:gd name="T9" fmla="*/ 0 h 1495"/>
                <a:gd name="T10" fmla="*/ 1 w 2079"/>
                <a:gd name="T11" fmla="*/ 0 h 1495"/>
                <a:gd name="T12" fmla="*/ 1 w 2079"/>
                <a:gd name="T13" fmla="*/ 0 h 1495"/>
                <a:gd name="T14" fmla="*/ 1 w 2079"/>
                <a:gd name="T15" fmla="*/ 0 h 1495"/>
                <a:gd name="T16" fmla="*/ 1 w 2079"/>
                <a:gd name="T17" fmla="*/ 0 h 1495"/>
                <a:gd name="T18" fmla="*/ 1 w 2079"/>
                <a:gd name="T19" fmla="*/ 0 h 1495"/>
                <a:gd name="T20" fmla="*/ 1 w 2079"/>
                <a:gd name="T21" fmla="*/ 1 h 1495"/>
                <a:gd name="T22" fmla="*/ 1 w 2079"/>
                <a:gd name="T23" fmla="*/ 1 h 1495"/>
                <a:gd name="T24" fmla="*/ 2 w 2079"/>
                <a:gd name="T25" fmla="*/ 1 h 1495"/>
                <a:gd name="T26" fmla="*/ 2 w 2079"/>
                <a:gd name="T27" fmla="*/ 1 h 1495"/>
                <a:gd name="T28" fmla="*/ 2 w 2079"/>
                <a:gd name="T29" fmla="*/ 1 h 1495"/>
                <a:gd name="T30" fmla="*/ 2 w 2079"/>
                <a:gd name="T31" fmla="*/ 1 h 1495"/>
                <a:gd name="T32" fmla="*/ 2 w 2079"/>
                <a:gd name="T33" fmla="*/ 1 h 1495"/>
                <a:gd name="T34" fmla="*/ 2 w 2079"/>
                <a:gd name="T35" fmla="*/ 1 h 1495"/>
                <a:gd name="T36" fmla="*/ 2 w 2079"/>
                <a:gd name="T37" fmla="*/ 1 h 1495"/>
                <a:gd name="T38" fmla="*/ 2 w 2079"/>
                <a:gd name="T39" fmla="*/ 1 h 1495"/>
                <a:gd name="T40" fmla="*/ 2 w 2079"/>
                <a:gd name="T41" fmla="*/ 1 h 1495"/>
                <a:gd name="T42" fmla="*/ 2 w 2079"/>
                <a:gd name="T43" fmla="*/ 2 h 1495"/>
                <a:gd name="T44" fmla="*/ 2 w 2079"/>
                <a:gd name="T45" fmla="*/ 2 h 1495"/>
                <a:gd name="T46" fmla="*/ 2 w 2079"/>
                <a:gd name="T47" fmla="*/ 2 h 1495"/>
                <a:gd name="T48" fmla="*/ 0 w 2079"/>
                <a:gd name="T49" fmla="*/ 2 h 1495"/>
                <a:gd name="T50" fmla="*/ 0 w 2079"/>
                <a:gd name="T51" fmla="*/ 2 h 1495"/>
                <a:gd name="T52" fmla="*/ 0 w 2079"/>
                <a:gd name="T53" fmla="*/ 2 h 1495"/>
                <a:gd name="T54" fmla="*/ 0 w 2079"/>
                <a:gd name="T55" fmla="*/ 1 h 1495"/>
                <a:gd name="T56" fmla="*/ 0 w 2079"/>
                <a:gd name="T57" fmla="*/ 1 h 1495"/>
                <a:gd name="T58" fmla="*/ 0 w 2079"/>
                <a:gd name="T59" fmla="*/ 1 h 1495"/>
                <a:gd name="T60" fmla="*/ 0 w 2079"/>
                <a:gd name="T61" fmla="*/ 1 h 1495"/>
                <a:gd name="T62" fmla="*/ 0 w 2079"/>
                <a:gd name="T63" fmla="*/ 1 h 149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2079" h="1495">
                  <a:moveTo>
                    <a:pt x="230" y="844"/>
                  </a:moveTo>
                  <a:lnTo>
                    <a:pt x="828" y="844"/>
                  </a:lnTo>
                  <a:lnTo>
                    <a:pt x="818" y="131"/>
                  </a:lnTo>
                  <a:lnTo>
                    <a:pt x="848" y="62"/>
                  </a:lnTo>
                  <a:lnTo>
                    <a:pt x="936" y="20"/>
                  </a:lnTo>
                  <a:lnTo>
                    <a:pt x="1030" y="0"/>
                  </a:lnTo>
                  <a:lnTo>
                    <a:pt x="1133" y="12"/>
                  </a:lnTo>
                  <a:lnTo>
                    <a:pt x="1206" y="43"/>
                  </a:lnTo>
                  <a:lnTo>
                    <a:pt x="1243" y="79"/>
                  </a:lnTo>
                  <a:lnTo>
                    <a:pt x="1249" y="139"/>
                  </a:lnTo>
                  <a:lnTo>
                    <a:pt x="1253" y="532"/>
                  </a:lnTo>
                  <a:lnTo>
                    <a:pt x="1253" y="853"/>
                  </a:lnTo>
                  <a:lnTo>
                    <a:pt x="1843" y="852"/>
                  </a:lnTo>
                  <a:lnTo>
                    <a:pt x="1928" y="851"/>
                  </a:lnTo>
                  <a:lnTo>
                    <a:pt x="2003" y="894"/>
                  </a:lnTo>
                  <a:lnTo>
                    <a:pt x="2045" y="975"/>
                  </a:lnTo>
                  <a:lnTo>
                    <a:pt x="2069" y="1068"/>
                  </a:lnTo>
                  <a:lnTo>
                    <a:pt x="2077" y="1134"/>
                  </a:lnTo>
                  <a:lnTo>
                    <a:pt x="2079" y="1211"/>
                  </a:lnTo>
                  <a:lnTo>
                    <a:pt x="2076" y="1282"/>
                  </a:lnTo>
                  <a:lnTo>
                    <a:pt x="2053" y="1364"/>
                  </a:lnTo>
                  <a:lnTo>
                    <a:pt x="2001" y="1429"/>
                  </a:lnTo>
                  <a:lnTo>
                    <a:pt x="1916" y="1488"/>
                  </a:lnTo>
                  <a:lnTo>
                    <a:pt x="1803" y="1491"/>
                  </a:lnTo>
                  <a:lnTo>
                    <a:pt x="258" y="1495"/>
                  </a:lnTo>
                  <a:lnTo>
                    <a:pt x="137" y="1487"/>
                  </a:lnTo>
                  <a:lnTo>
                    <a:pt x="38" y="1388"/>
                  </a:lnTo>
                  <a:lnTo>
                    <a:pt x="0" y="1231"/>
                  </a:lnTo>
                  <a:lnTo>
                    <a:pt x="9" y="1052"/>
                  </a:lnTo>
                  <a:lnTo>
                    <a:pt x="61" y="919"/>
                  </a:lnTo>
                  <a:lnTo>
                    <a:pt x="116" y="863"/>
                  </a:lnTo>
                  <a:lnTo>
                    <a:pt x="230" y="844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76" name="Freeform 304"/>
            <p:cNvSpPr>
              <a:spLocks/>
            </p:cNvSpPr>
            <p:nvPr/>
          </p:nvSpPr>
          <p:spPr bwMode="auto">
            <a:xfrm>
              <a:off x="4836" y="2550"/>
              <a:ext cx="256" cy="63"/>
            </a:xfrm>
            <a:custGeom>
              <a:avLst/>
              <a:gdLst>
                <a:gd name="T0" fmla="*/ 1 w 1024"/>
                <a:gd name="T1" fmla="*/ 0 h 250"/>
                <a:gd name="T2" fmla="*/ 1 w 1024"/>
                <a:gd name="T3" fmla="*/ 0 h 250"/>
                <a:gd name="T4" fmla="*/ 1 w 1024"/>
                <a:gd name="T5" fmla="*/ 0 h 250"/>
                <a:gd name="T6" fmla="*/ 0 w 1024"/>
                <a:gd name="T7" fmla="*/ 0 h 250"/>
                <a:gd name="T8" fmla="*/ 0 w 1024"/>
                <a:gd name="T9" fmla="*/ 0 h 250"/>
                <a:gd name="T10" fmla="*/ 0 w 1024"/>
                <a:gd name="T11" fmla="*/ 0 h 250"/>
                <a:gd name="T12" fmla="*/ 0 w 1024"/>
                <a:gd name="T13" fmla="*/ 0 h 250"/>
                <a:gd name="T14" fmla="*/ 0 w 1024"/>
                <a:gd name="T15" fmla="*/ 0 h 250"/>
                <a:gd name="T16" fmla="*/ 0 w 1024"/>
                <a:gd name="T17" fmla="*/ 0 h 250"/>
                <a:gd name="T18" fmla="*/ 0 w 1024"/>
                <a:gd name="T19" fmla="*/ 0 h 250"/>
                <a:gd name="T20" fmla="*/ 0 w 1024"/>
                <a:gd name="T21" fmla="*/ 0 h 250"/>
                <a:gd name="T22" fmla="*/ 0 w 1024"/>
                <a:gd name="T23" fmla="*/ 0 h 250"/>
                <a:gd name="T24" fmla="*/ 1 w 1024"/>
                <a:gd name="T25" fmla="*/ 0 h 250"/>
                <a:gd name="T26" fmla="*/ 1 w 1024"/>
                <a:gd name="T27" fmla="*/ 0 h 250"/>
                <a:gd name="T28" fmla="*/ 1 w 1024"/>
                <a:gd name="T29" fmla="*/ 0 h 250"/>
                <a:gd name="T30" fmla="*/ 1 w 1024"/>
                <a:gd name="T31" fmla="*/ 0 h 250"/>
                <a:gd name="T32" fmla="*/ 1 w 1024"/>
                <a:gd name="T33" fmla="*/ 0 h 250"/>
                <a:gd name="T34" fmla="*/ 1 w 1024"/>
                <a:gd name="T35" fmla="*/ 0 h 250"/>
                <a:gd name="T36" fmla="*/ 1 w 1024"/>
                <a:gd name="T37" fmla="*/ 0 h 250"/>
                <a:gd name="T38" fmla="*/ 1 w 1024"/>
                <a:gd name="T39" fmla="*/ 0 h 250"/>
                <a:gd name="T40" fmla="*/ 1 w 1024"/>
                <a:gd name="T41" fmla="*/ 0 h 250"/>
                <a:gd name="T42" fmla="*/ 1 w 1024"/>
                <a:gd name="T43" fmla="*/ 0 h 250"/>
                <a:gd name="T44" fmla="*/ 1 w 1024"/>
                <a:gd name="T45" fmla="*/ 0 h 250"/>
                <a:gd name="T46" fmla="*/ 1 w 1024"/>
                <a:gd name="T47" fmla="*/ 0 h 250"/>
                <a:gd name="T48" fmla="*/ 1 w 1024"/>
                <a:gd name="T49" fmla="*/ 0 h 250"/>
                <a:gd name="T50" fmla="*/ 1 w 1024"/>
                <a:gd name="T51" fmla="*/ 0 h 250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</a:gdLst>
              <a:ahLst/>
              <a:cxnLst>
                <a:cxn ang="T52">
                  <a:pos x="T0" y="T1"/>
                </a:cxn>
                <a:cxn ang="T53">
                  <a:pos x="T2" y="T3"/>
                </a:cxn>
                <a:cxn ang="T54">
                  <a:pos x="T4" y="T5"/>
                </a:cxn>
                <a:cxn ang="T55">
                  <a:pos x="T6" y="T7"/>
                </a:cxn>
                <a:cxn ang="T56">
                  <a:pos x="T8" y="T9"/>
                </a:cxn>
                <a:cxn ang="T57">
                  <a:pos x="T10" y="T11"/>
                </a:cxn>
                <a:cxn ang="T58">
                  <a:pos x="T12" y="T13"/>
                </a:cxn>
                <a:cxn ang="T59">
                  <a:pos x="T14" y="T15"/>
                </a:cxn>
                <a:cxn ang="T60">
                  <a:pos x="T16" y="T17"/>
                </a:cxn>
                <a:cxn ang="T61">
                  <a:pos x="T18" y="T19"/>
                </a:cxn>
                <a:cxn ang="T62">
                  <a:pos x="T20" y="T21"/>
                </a:cxn>
                <a:cxn ang="T63">
                  <a:pos x="T22" y="T23"/>
                </a:cxn>
                <a:cxn ang="T64">
                  <a:pos x="T24" y="T25"/>
                </a:cxn>
                <a:cxn ang="T65">
                  <a:pos x="T26" y="T27"/>
                </a:cxn>
                <a:cxn ang="T66">
                  <a:pos x="T28" y="T29"/>
                </a:cxn>
                <a:cxn ang="T67">
                  <a:pos x="T30" y="T31"/>
                </a:cxn>
                <a:cxn ang="T68">
                  <a:pos x="T32" y="T33"/>
                </a:cxn>
                <a:cxn ang="T69">
                  <a:pos x="T34" y="T35"/>
                </a:cxn>
                <a:cxn ang="T70">
                  <a:pos x="T36" y="T37"/>
                </a:cxn>
                <a:cxn ang="T71">
                  <a:pos x="T38" y="T39"/>
                </a:cxn>
                <a:cxn ang="T72">
                  <a:pos x="T40" y="T41"/>
                </a:cxn>
                <a:cxn ang="T73">
                  <a:pos x="T42" y="T43"/>
                </a:cxn>
                <a:cxn ang="T74">
                  <a:pos x="T44" y="T45"/>
                </a:cxn>
                <a:cxn ang="T75">
                  <a:pos x="T46" y="T47"/>
                </a:cxn>
                <a:cxn ang="T76">
                  <a:pos x="T48" y="T49"/>
                </a:cxn>
                <a:cxn ang="T77">
                  <a:pos x="T50" y="T51"/>
                </a:cxn>
              </a:cxnLst>
              <a:rect l="0" t="0" r="r" b="b"/>
              <a:pathLst>
                <a:path w="1024" h="250">
                  <a:moveTo>
                    <a:pt x="498" y="114"/>
                  </a:moveTo>
                  <a:lnTo>
                    <a:pt x="445" y="73"/>
                  </a:lnTo>
                  <a:lnTo>
                    <a:pt x="342" y="21"/>
                  </a:lnTo>
                  <a:lnTo>
                    <a:pt x="212" y="1"/>
                  </a:lnTo>
                  <a:lnTo>
                    <a:pt x="91" y="4"/>
                  </a:lnTo>
                  <a:lnTo>
                    <a:pt x="17" y="49"/>
                  </a:lnTo>
                  <a:lnTo>
                    <a:pt x="0" y="101"/>
                  </a:lnTo>
                  <a:lnTo>
                    <a:pt x="7" y="166"/>
                  </a:lnTo>
                  <a:lnTo>
                    <a:pt x="30" y="209"/>
                  </a:lnTo>
                  <a:lnTo>
                    <a:pt x="84" y="241"/>
                  </a:lnTo>
                  <a:lnTo>
                    <a:pt x="179" y="250"/>
                  </a:lnTo>
                  <a:lnTo>
                    <a:pt x="308" y="236"/>
                  </a:lnTo>
                  <a:lnTo>
                    <a:pt x="427" y="186"/>
                  </a:lnTo>
                  <a:lnTo>
                    <a:pt x="544" y="98"/>
                  </a:lnTo>
                  <a:lnTo>
                    <a:pt x="651" y="39"/>
                  </a:lnTo>
                  <a:lnTo>
                    <a:pt x="754" y="4"/>
                  </a:lnTo>
                  <a:lnTo>
                    <a:pt x="873" y="0"/>
                  </a:lnTo>
                  <a:lnTo>
                    <a:pt x="963" y="18"/>
                  </a:lnTo>
                  <a:lnTo>
                    <a:pt x="1021" y="70"/>
                  </a:lnTo>
                  <a:lnTo>
                    <a:pt x="1024" y="153"/>
                  </a:lnTo>
                  <a:lnTo>
                    <a:pt x="982" y="215"/>
                  </a:lnTo>
                  <a:lnTo>
                    <a:pt x="913" y="247"/>
                  </a:lnTo>
                  <a:lnTo>
                    <a:pt x="794" y="244"/>
                  </a:lnTo>
                  <a:lnTo>
                    <a:pt x="690" y="227"/>
                  </a:lnTo>
                  <a:lnTo>
                    <a:pt x="535" y="143"/>
                  </a:lnTo>
                  <a:lnTo>
                    <a:pt x="498" y="114"/>
                  </a:lnTo>
                  <a:close/>
                </a:path>
              </a:pathLst>
            </a:custGeom>
            <a:solidFill>
              <a:srgbClr val="CCCCC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77" name="Freeform 305"/>
            <p:cNvSpPr>
              <a:spLocks/>
            </p:cNvSpPr>
            <p:nvPr/>
          </p:nvSpPr>
          <p:spPr bwMode="auto">
            <a:xfrm>
              <a:off x="4728" y="2494"/>
              <a:ext cx="9" cy="10"/>
            </a:xfrm>
            <a:custGeom>
              <a:avLst/>
              <a:gdLst>
                <a:gd name="T0" fmla="*/ 0 w 37"/>
                <a:gd name="T1" fmla="*/ 0 h 37"/>
                <a:gd name="T2" fmla="*/ 0 w 37"/>
                <a:gd name="T3" fmla="*/ 0 h 37"/>
                <a:gd name="T4" fmla="*/ 0 w 37"/>
                <a:gd name="T5" fmla="*/ 0 h 37"/>
                <a:gd name="T6" fmla="*/ 0 w 37"/>
                <a:gd name="T7" fmla="*/ 0 h 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7" h="37">
                  <a:moveTo>
                    <a:pt x="37" y="0"/>
                  </a:moveTo>
                  <a:lnTo>
                    <a:pt x="37" y="37"/>
                  </a:lnTo>
                  <a:lnTo>
                    <a:pt x="0" y="37"/>
                  </a:lnTo>
                  <a:lnTo>
                    <a:pt x="37" y="0"/>
                  </a:lnTo>
                  <a:close/>
                </a:path>
              </a:pathLst>
            </a:custGeom>
            <a:solidFill>
              <a:srgbClr val="3F7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78" name="Freeform 306"/>
            <p:cNvSpPr>
              <a:spLocks/>
            </p:cNvSpPr>
            <p:nvPr/>
          </p:nvSpPr>
          <p:spPr bwMode="auto">
            <a:xfrm>
              <a:off x="4728" y="2485"/>
              <a:ext cx="19" cy="19"/>
            </a:xfrm>
            <a:custGeom>
              <a:avLst/>
              <a:gdLst>
                <a:gd name="T0" fmla="*/ 0 w 74"/>
                <a:gd name="T1" fmla="*/ 0 h 73"/>
                <a:gd name="T2" fmla="*/ 0 w 74"/>
                <a:gd name="T3" fmla="*/ 0 h 73"/>
                <a:gd name="T4" fmla="*/ 0 w 74"/>
                <a:gd name="T5" fmla="*/ 0 h 73"/>
                <a:gd name="T6" fmla="*/ 0 w 74"/>
                <a:gd name="T7" fmla="*/ 0 h 73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74" h="73">
                  <a:moveTo>
                    <a:pt x="74" y="0"/>
                  </a:moveTo>
                  <a:lnTo>
                    <a:pt x="74" y="73"/>
                  </a:lnTo>
                  <a:lnTo>
                    <a:pt x="0" y="73"/>
                  </a:lnTo>
                  <a:lnTo>
                    <a:pt x="74" y="0"/>
                  </a:lnTo>
                  <a:close/>
                </a:path>
              </a:pathLst>
            </a:custGeom>
            <a:solidFill>
              <a:srgbClr val="3F7D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79" name="Freeform 307"/>
            <p:cNvSpPr>
              <a:spLocks/>
            </p:cNvSpPr>
            <p:nvPr/>
          </p:nvSpPr>
          <p:spPr bwMode="auto">
            <a:xfrm>
              <a:off x="4737" y="2476"/>
              <a:ext cx="19" cy="28"/>
            </a:xfrm>
            <a:custGeom>
              <a:avLst/>
              <a:gdLst>
                <a:gd name="T0" fmla="*/ 0 w 74"/>
                <a:gd name="T1" fmla="*/ 0 h 110"/>
                <a:gd name="T2" fmla="*/ 0 w 74"/>
                <a:gd name="T3" fmla="*/ 0 h 110"/>
                <a:gd name="T4" fmla="*/ 0 w 74"/>
                <a:gd name="T5" fmla="*/ 0 h 110"/>
                <a:gd name="T6" fmla="*/ 0 w 74"/>
                <a:gd name="T7" fmla="*/ 0 h 110"/>
                <a:gd name="T8" fmla="*/ 0 w 74"/>
                <a:gd name="T9" fmla="*/ 0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110">
                  <a:moveTo>
                    <a:pt x="0" y="110"/>
                  </a:moveTo>
                  <a:lnTo>
                    <a:pt x="0" y="73"/>
                  </a:lnTo>
                  <a:lnTo>
                    <a:pt x="74" y="0"/>
                  </a:lnTo>
                  <a:lnTo>
                    <a:pt x="74" y="110"/>
                  </a:lnTo>
                  <a:lnTo>
                    <a:pt x="0" y="110"/>
                  </a:lnTo>
                  <a:close/>
                </a:path>
              </a:pathLst>
            </a:custGeom>
            <a:solidFill>
              <a:srgbClr val="4682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80" name="Freeform 308"/>
            <p:cNvSpPr>
              <a:spLocks/>
            </p:cNvSpPr>
            <p:nvPr/>
          </p:nvSpPr>
          <p:spPr bwMode="auto">
            <a:xfrm>
              <a:off x="4747" y="2467"/>
              <a:ext cx="18" cy="37"/>
            </a:xfrm>
            <a:custGeom>
              <a:avLst/>
              <a:gdLst>
                <a:gd name="T0" fmla="*/ 0 w 74"/>
                <a:gd name="T1" fmla="*/ 0 h 147"/>
                <a:gd name="T2" fmla="*/ 0 w 74"/>
                <a:gd name="T3" fmla="*/ 0 h 147"/>
                <a:gd name="T4" fmla="*/ 0 w 74"/>
                <a:gd name="T5" fmla="*/ 0 h 147"/>
                <a:gd name="T6" fmla="*/ 0 w 74"/>
                <a:gd name="T7" fmla="*/ 0 h 147"/>
                <a:gd name="T8" fmla="*/ 0 w 74"/>
                <a:gd name="T9" fmla="*/ 0 h 1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147">
                  <a:moveTo>
                    <a:pt x="0" y="147"/>
                  </a:moveTo>
                  <a:lnTo>
                    <a:pt x="0" y="74"/>
                  </a:lnTo>
                  <a:lnTo>
                    <a:pt x="74" y="0"/>
                  </a:lnTo>
                  <a:lnTo>
                    <a:pt x="74" y="147"/>
                  </a:lnTo>
                  <a:lnTo>
                    <a:pt x="0" y="147"/>
                  </a:lnTo>
                  <a:close/>
                </a:path>
              </a:pathLst>
            </a:custGeom>
            <a:solidFill>
              <a:srgbClr val="4E878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81" name="Freeform 309"/>
            <p:cNvSpPr>
              <a:spLocks/>
            </p:cNvSpPr>
            <p:nvPr/>
          </p:nvSpPr>
          <p:spPr bwMode="auto">
            <a:xfrm>
              <a:off x="4756" y="2458"/>
              <a:ext cx="19" cy="46"/>
            </a:xfrm>
            <a:custGeom>
              <a:avLst/>
              <a:gdLst>
                <a:gd name="T0" fmla="*/ 0 w 75"/>
                <a:gd name="T1" fmla="*/ 0 h 183"/>
                <a:gd name="T2" fmla="*/ 0 w 75"/>
                <a:gd name="T3" fmla="*/ 0 h 183"/>
                <a:gd name="T4" fmla="*/ 0 w 75"/>
                <a:gd name="T5" fmla="*/ 0 h 183"/>
                <a:gd name="T6" fmla="*/ 0 w 75"/>
                <a:gd name="T7" fmla="*/ 0 h 183"/>
                <a:gd name="T8" fmla="*/ 0 w 75"/>
                <a:gd name="T9" fmla="*/ 0 h 18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183">
                  <a:moveTo>
                    <a:pt x="0" y="183"/>
                  </a:moveTo>
                  <a:lnTo>
                    <a:pt x="0" y="73"/>
                  </a:lnTo>
                  <a:lnTo>
                    <a:pt x="75" y="0"/>
                  </a:lnTo>
                  <a:lnTo>
                    <a:pt x="75" y="183"/>
                  </a:lnTo>
                  <a:lnTo>
                    <a:pt x="0" y="183"/>
                  </a:lnTo>
                  <a:close/>
                </a:path>
              </a:pathLst>
            </a:custGeom>
            <a:solidFill>
              <a:srgbClr val="568C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82" name="Freeform 310"/>
            <p:cNvSpPr>
              <a:spLocks/>
            </p:cNvSpPr>
            <p:nvPr/>
          </p:nvSpPr>
          <p:spPr bwMode="auto">
            <a:xfrm>
              <a:off x="4765" y="2449"/>
              <a:ext cx="19" cy="55"/>
            </a:xfrm>
            <a:custGeom>
              <a:avLst/>
              <a:gdLst>
                <a:gd name="T0" fmla="*/ 0 w 75"/>
                <a:gd name="T1" fmla="*/ 0 h 220"/>
                <a:gd name="T2" fmla="*/ 0 w 75"/>
                <a:gd name="T3" fmla="*/ 0 h 220"/>
                <a:gd name="T4" fmla="*/ 0 w 75"/>
                <a:gd name="T5" fmla="*/ 0 h 220"/>
                <a:gd name="T6" fmla="*/ 0 w 75"/>
                <a:gd name="T7" fmla="*/ 0 h 220"/>
                <a:gd name="T8" fmla="*/ 0 w 75"/>
                <a:gd name="T9" fmla="*/ 0 h 2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220">
                  <a:moveTo>
                    <a:pt x="0" y="220"/>
                  </a:moveTo>
                  <a:lnTo>
                    <a:pt x="0" y="73"/>
                  </a:lnTo>
                  <a:lnTo>
                    <a:pt x="75" y="0"/>
                  </a:lnTo>
                  <a:lnTo>
                    <a:pt x="75" y="219"/>
                  </a:lnTo>
                  <a:lnTo>
                    <a:pt x="0" y="220"/>
                  </a:lnTo>
                  <a:close/>
                </a:path>
              </a:pathLst>
            </a:custGeom>
            <a:solidFill>
              <a:srgbClr val="5D91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83" name="Freeform 311"/>
            <p:cNvSpPr>
              <a:spLocks/>
            </p:cNvSpPr>
            <p:nvPr/>
          </p:nvSpPr>
          <p:spPr bwMode="auto">
            <a:xfrm>
              <a:off x="4775" y="2440"/>
              <a:ext cx="18" cy="64"/>
            </a:xfrm>
            <a:custGeom>
              <a:avLst/>
              <a:gdLst>
                <a:gd name="T0" fmla="*/ 0 w 74"/>
                <a:gd name="T1" fmla="*/ 0 h 257"/>
                <a:gd name="T2" fmla="*/ 0 w 74"/>
                <a:gd name="T3" fmla="*/ 0 h 257"/>
                <a:gd name="T4" fmla="*/ 0 w 74"/>
                <a:gd name="T5" fmla="*/ 0 h 257"/>
                <a:gd name="T6" fmla="*/ 0 w 74"/>
                <a:gd name="T7" fmla="*/ 0 h 257"/>
                <a:gd name="T8" fmla="*/ 0 w 74"/>
                <a:gd name="T9" fmla="*/ 0 h 2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257">
                  <a:moveTo>
                    <a:pt x="0" y="257"/>
                  </a:moveTo>
                  <a:lnTo>
                    <a:pt x="0" y="74"/>
                  </a:lnTo>
                  <a:lnTo>
                    <a:pt x="74" y="0"/>
                  </a:lnTo>
                  <a:lnTo>
                    <a:pt x="74" y="256"/>
                  </a:lnTo>
                  <a:lnTo>
                    <a:pt x="0" y="257"/>
                  </a:lnTo>
                  <a:close/>
                </a:path>
              </a:pathLst>
            </a:custGeom>
            <a:solidFill>
              <a:srgbClr val="65979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84" name="Freeform 312"/>
            <p:cNvSpPr>
              <a:spLocks/>
            </p:cNvSpPr>
            <p:nvPr/>
          </p:nvSpPr>
          <p:spPr bwMode="auto">
            <a:xfrm>
              <a:off x="4784" y="2430"/>
              <a:ext cx="18" cy="73"/>
            </a:xfrm>
            <a:custGeom>
              <a:avLst/>
              <a:gdLst>
                <a:gd name="T0" fmla="*/ 0 w 74"/>
                <a:gd name="T1" fmla="*/ 0 h 293"/>
                <a:gd name="T2" fmla="*/ 0 w 74"/>
                <a:gd name="T3" fmla="*/ 0 h 293"/>
                <a:gd name="T4" fmla="*/ 0 w 74"/>
                <a:gd name="T5" fmla="*/ 0 h 293"/>
                <a:gd name="T6" fmla="*/ 0 w 74"/>
                <a:gd name="T7" fmla="*/ 0 h 293"/>
                <a:gd name="T8" fmla="*/ 0 w 74"/>
                <a:gd name="T9" fmla="*/ 0 h 2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293">
                  <a:moveTo>
                    <a:pt x="0" y="293"/>
                  </a:moveTo>
                  <a:lnTo>
                    <a:pt x="0" y="74"/>
                  </a:lnTo>
                  <a:lnTo>
                    <a:pt x="74" y="0"/>
                  </a:lnTo>
                  <a:lnTo>
                    <a:pt x="74" y="293"/>
                  </a:lnTo>
                  <a:lnTo>
                    <a:pt x="0" y="293"/>
                  </a:lnTo>
                  <a:close/>
                </a:path>
              </a:pathLst>
            </a:custGeom>
            <a:solidFill>
              <a:srgbClr val="6D9C9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85" name="Freeform 313"/>
            <p:cNvSpPr>
              <a:spLocks/>
            </p:cNvSpPr>
            <p:nvPr/>
          </p:nvSpPr>
          <p:spPr bwMode="auto">
            <a:xfrm>
              <a:off x="4793" y="2421"/>
              <a:ext cx="19" cy="82"/>
            </a:xfrm>
            <a:custGeom>
              <a:avLst/>
              <a:gdLst>
                <a:gd name="T0" fmla="*/ 0 w 74"/>
                <a:gd name="T1" fmla="*/ 0 h 329"/>
                <a:gd name="T2" fmla="*/ 0 w 74"/>
                <a:gd name="T3" fmla="*/ 0 h 329"/>
                <a:gd name="T4" fmla="*/ 0 w 74"/>
                <a:gd name="T5" fmla="*/ 0 h 329"/>
                <a:gd name="T6" fmla="*/ 0 w 74"/>
                <a:gd name="T7" fmla="*/ 0 h 329"/>
                <a:gd name="T8" fmla="*/ 0 w 74"/>
                <a:gd name="T9" fmla="*/ 0 h 32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329">
                  <a:moveTo>
                    <a:pt x="0" y="329"/>
                  </a:moveTo>
                  <a:lnTo>
                    <a:pt x="0" y="73"/>
                  </a:lnTo>
                  <a:lnTo>
                    <a:pt x="74" y="0"/>
                  </a:lnTo>
                  <a:lnTo>
                    <a:pt x="74" y="329"/>
                  </a:lnTo>
                  <a:lnTo>
                    <a:pt x="0" y="329"/>
                  </a:lnTo>
                  <a:close/>
                </a:path>
              </a:pathLst>
            </a:custGeom>
            <a:solidFill>
              <a:srgbClr val="74A1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86" name="Freeform 314"/>
            <p:cNvSpPr>
              <a:spLocks/>
            </p:cNvSpPr>
            <p:nvPr/>
          </p:nvSpPr>
          <p:spPr bwMode="auto">
            <a:xfrm>
              <a:off x="4802" y="2412"/>
              <a:ext cx="19" cy="91"/>
            </a:xfrm>
            <a:custGeom>
              <a:avLst/>
              <a:gdLst>
                <a:gd name="T0" fmla="*/ 0 w 75"/>
                <a:gd name="T1" fmla="*/ 0 h 366"/>
                <a:gd name="T2" fmla="*/ 0 w 75"/>
                <a:gd name="T3" fmla="*/ 0 h 366"/>
                <a:gd name="T4" fmla="*/ 0 w 75"/>
                <a:gd name="T5" fmla="*/ 0 h 366"/>
                <a:gd name="T6" fmla="*/ 0 w 75"/>
                <a:gd name="T7" fmla="*/ 0 h 366"/>
                <a:gd name="T8" fmla="*/ 0 w 75"/>
                <a:gd name="T9" fmla="*/ 0 h 3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366">
                  <a:moveTo>
                    <a:pt x="0" y="366"/>
                  </a:moveTo>
                  <a:lnTo>
                    <a:pt x="0" y="73"/>
                  </a:lnTo>
                  <a:lnTo>
                    <a:pt x="75" y="0"/>
                  </a:lnTo>
                  <a:lnTo>
                    <a:pt x="75" y="366"/>
                  </a:lnTo>
                  <a:lnTo>
                    <a:pt x="0" y="366"/>
                  </a:lnTo>
                  <a:close/>
                </a:path>
              </a:pathLst>
            </a:custGeom>
            <a:solidFill>
              <a:srgbClr val="7CA6A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87" name="Freeform 315"/>
            <p:cNvSpPr>
              <a:spLocks/>
            </p:cNvSpPr>
            <p:nvPr/>
          </p:nvSpPr>
          <p:spPr bwMode="auto">
            <a:xfrm>
              <a:off x="4812" y="2403"/>
              <a:ext cx="18" cy="100"/>
            </a:xfrm>
            <a:custGeom>
              <a:avLst/>
              <a:gdLst>
                <a:gd name="T0" fmla="*/ 0 w 75"/>
                <a:gd name="T1" fmla="*/ 0 h 402"/>
                <a:gd name="T2" fmla="*/ 0 w 75"/>
                <a:gd name="T3" fmla="*/ 0 h 402"/>
                <a:gd name="T4" fmla="*/ 0 w 75"/>
                <a:gd name="T5" fmla="*/ 0 h 402"/>
                <a:gd name="T6" fmla="*/ 0 w 75"/>
                <a:gd name="T7" fmla="*/ 0 h 402"/>
                <a:gd name="T8" fmla="*/ 0 w 75"/>
                <a:gd name="T9" fmla="*/ 0 h 4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402">
                  <a:moveTo>
                    <a:pt x="0" y="402"/>
                  </a:moveTo>
                  <a:lnTo>
                    <a:pt x="0" y="73"/>
                  </a:lnTo>
                  <a:lnTo>
                    <a:pt x="75" y="0"/>
                  </a:lnTo>
                  <a:lnTo>
                    <a:pt x="75" y="402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rgbClr val="84AB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88" name="Freeform 316"/>
            <p:cNvSpPr>
              <a:spLocks/>
            </p:cNvSpPr>
            <p:nvPr/>
          </p:nvSpPr>
          <p:spPr bwMode="auto">
            <a:xfrm>
              <a:off x="4821" y="2394"/>
              <a:ext cx="19" cy="109"/>
            </a:xfrm>
            <a:custGeom>
              <a:avLst/>
              <a:gdLst>
                <a:gd name="T0" fmla="*/ 0 w 74"/>
                <a:gd name="T1" fmla="*/ 0 h 438"/>
                <a:gd name="T2" fmla="*/ 0 w 74"/>
                <a:gd name="T3" fmla="*/ 0 h 438"/>
                <a:gd name="T4" fmla="*/ 0 w 74"/>
                <a:gd name="T5" fmla="*/ 0 h 438"/>
                <a:gd name="T6" fmla="*/ 0 w 74"/>
                <a:gd name="T7" fmla="*/ 0 h 438"/>
                <a:gd name="T8" fmla="*/ 0 w 74"/>
                <a:gd name="T9" fmla="*/ 0 h 4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438">
                  <a:moveTo>
                    <a:pt x="0" y="438"/>
                  </a:moveTo>
                  <a:lnTo>
                    <a:pt x="0" y="72"/>
                  </a:lnTo>
                  <a:lnTo>
                    <a:pt x="74" y="0"/>
                  </a:lnTo>
                  <a:lnTo>
                    <a:pt x="74" y="438"/>
                  </a:lnTo>
                  <a:lnTo>
                    <a:pt x="0" y="438"/>
                  </a:lnTo>
                  <a:close/>
                </a:path>
              </a:pathLst>
            </a:custGeom>
            <a:solidFill>
              <a:srgbClr val="8BB1A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89" name="Freeform 317"/>
            <p:cNvSpPr>
              <a:spLocks/>
            </p:cNvSpPr>
            <p:nvPr/>
          </p:nvSpPr>
          <p:spPr bwMode="auto">
            <a:xfrm>
              <a:off x="4830" y="2385"/>
              <a:ext cx="19" cy="118"/>
            </a:xfrm>
            <a:custGeom>
              <a:avLst/>
              <a:gdLst>
                <a:gd name="T0" fmla="*/ 0 w 74"/>
                <a:gd name="T1" fmla="*/ 0 h 475"/>
                <a:gd name="T2" fmla="*/ 0 w 74"/>
                <a:gd name="T3" fmla="*/ 0 h 475"/>
                <a:gd name="T4" fmla="*/ 0 w 74"/>
                <a:gd name="T5" fmla="*/ 0 h 475"/>
                <a:gd name="T6" fmla="*/ 0 w 74"/>
                <a:gd name="T7" fmla="*/ 0 h 475"/>
                <a:gd name="T8" fmla="*/ 0 w 74"/>
                <a:gd name="T9" fmla="*/ 0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475">
                  <a:moveTo>
                    <a:pt x="0" y="475"/>
                  </a:moveTo>
                  <a:lnTo>
                    <a:pt x="0" y="73"/>
                  </a:lnTo>
                  <a:lnTo>
                    <a:pt x="74" y="0"/>
                  </a:lnTo>
                  <a:lnTo>
                    <a:pt x="74" y="475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rgbClr val="93B6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90" name="Freeform 318"/>
            <p:cNvSpPr>
              <a:spLocks/>
            </p:cNvSpPr>
            <p:nvPr/>
          </p:nvSpPr>
          <p:spPr bwMode="auto">
            <a:xfrm>
              <a:off x="4840" y="2375"/>
              <a:ext cx="18" cy="128"/>
            </a:xfrm>
            <a:custGeom>
              <a:avLst/>
              <a:gdLst>
                <a:gd name="T0" fmla="*/ 0 w 74"/>
                <a:gd name="T1" fmla="*/ 1 h 512"/>
                <a:gd name="T2" fmla="*/ 0 w 74"/>
                <a:gd name="T3" fmla="*/ 0 h 512"/>
                <a:gd name="T4" fmla="*/ 0 w 74"/>
                <a:gd name="T5" fmla="*/ 0 h 512"/>
                <a:gd name="T6" fmla="*/ 0 w 74"/>
                <a:gd name="T7" fmla="*/ 1 h 512"/>
                <a:gd name="T8" fmla="*/ 0 w 74"/>
                <a:gd name="T9" fmla="*/ 1 h 51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512">
                  <a:moveTo>
                    <a:pt x="0" y="512"/>
                  </a:moveTo>
                  <a:lnTo>
                    <a:pt x="0" y="74"/>
                  </a:lnTo>
                  <a:lnTo>
                    <a:pt x="74" y="0"/>
                  </a:lnTo>
                  <a:lnTo>
                    <a:pt x="74" y="512"/>
                  </a:lnTo>
                  <a:lnTo>
                    <a:pt x="0" y="512"/>
                  </a:lnTo>
                  <a:close/>
                </a:path>
              </a:pathLst>
            </a:custGeom>
            <a:solidFill>
              <a:srgbClr val="9BBBB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91" name="Freeform 319"/>
            <p:cNvSpPr>
              <a:spLocks/>
            </p:cNvSpPr>
            <p:nvPr/>
          </p:nvSpPr>
          <p:spPr bwMode="auto">
            <a:xfrm>
              <a:off x="4849" y="2366"/>
              <a:ext cx="18" cy="137"/>
            </a:xfrm>
            <a:custGeom>
              <a:avLst/>
              <a:gdLst>
                <a:gd name="T0" fmla="*/ 0 w 74"/>
                <a:gd name="T1" fmla="*/ 1 h 548"/>
                <a:gd name="T2" fmla="*/ 0 w 74"/>
                <a:gd name="T3" fmla="*/ 0 h 548"/>
                <a:gd name="T4" fmla="*/ 0 w 74"/>
                <a:gd name="T5" fmla="*/ 0 h 548"/>
                <a:gd name="T6" fmla="*/ 0 w 74"/>
                <a:gd name="T7" fmla="*/ 1 h 548"/>
                <a:gd name="T8" fmla="*/ 0 w 74"/>
                <a:gd name="T9" fmla="*/ 1 h 54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548">
                  <a:moveTo>
                    <a:pt x="0" y="548"/>
                  </a:moveTo>
                  <a:lnTo>
                    <a:pt x="0" y="73"/>
                  </a:lnTo>
                  <a:lnTo>
                    <a:pt x="74" y="0"/>
                  </a:lnTo>
                  <a:lnTo>
                    <a:pt x="74" y="548"/>
                  </a:lnTo>
                  <a:lnTo>
                    <a:pt x="0" y="548"/>
                  </a:lnTo>
                  <a:close/>
                </a:path>
              </a:pathLst>
            </a:custGeom>
            <a:solidFill>
              <a:srgbClr val="A2C0B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92" name="Freeform 320"/>
            <p:cNvSpPr>
              <a:spLocks/>
            </p:cNvSpPr>
            <p:nvPr/>
          </p:nvSpPr>
          <p:spPr bwMode="auto">
            <a:xfrm>
              <a:off x="4858" y="2357"/>
              <a:ext cx="19" cy="146"/>
            </a:xfrm>
            <a:custGeom>
              <a:avLst/>
              <a:gdLst>
                <a:gd name="T0" fmla="*/ 0 w 75"/>
                <a:gd name="T1" fmla="*/ 0 h 585"/>
                <a:gd name="T2" fmla="*/ 0 w 75"/>
                <a:gd name="T3" fmla="*/ 0 h 585"/>
                <a:gd name="T4" fmla="*/ 0 w 75"/>
                <a:gd name="T5" fmla="*/ 0 h 585"/>
                <a:gd name="T6" fmla="*/ 0 w 75"/>
                <a:gd name="T7" fmla="*/ 0 h 585"/>
                <a:gd name="T8" fmla="*/ 0 w 75"/>
                <a:gd name="T9" fmla="*/ 0 h 58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585">
                  <a:moveTo>
                    <a:pt x="0" y="585"/>
                  </a:moveTo>
                  <a:lnTo>
                    <a:pt x="0" y="73"/>
                  </a:lnTo>
                  <a:lnTo>
                    <a:pt x="75" y="0"/>
                  </a:lnTo>
                  <a:lnTo>
                    <a:pt x="75" y="585"/>
                  </a:lnTo>
                  <a:lnTo>
                    <a:pt x="0" y="585"/>
                  </a:lnTo>
                  <a:close/>
                </a:path>
              </a:pathLst>
            </a:custGeom>
            <a:solidFill>
              <a:srgbClr val="AAC5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93" name="Freeform 321"/>
            <p:cNvSpPr>
              <a:spLocks/>
            </p:cNvSpPr>
            <p:nvPr/>
          </p:nvSpPr>
          <p:spPr bwMode="auto">
            <a:xfrm>
              <a:off x="4867" y="2348"/>
              <a:ext cx="19" cy="155"/>
            </a:xfrm>
            <a:custGeom>
              <a:avLst/>
              <a:gdLst>
                <a:gd name="T0" fmla="*/ 0 w 75"/>
                <a:gd name="T1" fmla="*/ 0 h 622"/>
                <a:gd name="T2" fmla="*/ 0 w 75"/>
                <a:gd name="T3" fmla="*/ 0 h 622"/>
                <a:gd name="T4" fmla="*/ 0 w 75"/>
                <a:gd name="T5" fmla="*/ 0 h 622"/>
                <a:gd name="T6" fmla="*/ 0 w 75"/>
                <a:gd name="T7" fmla="*/ 0 h 622"/>
                <a:gd name="T8" fmla="*/ 0 w 75"/>
                <a:gd name="T9" fmla="*/ 0 h 6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622">
                  <a:moveTo>
                    <a:pt x="0" y="622"/>
                  </a:moveTo>
                  <a:lnTo>
                    <a:pt x="0" y="74"/>
                  </a:lnTo>
                  <a:lnTo>
                    <a:pt x="75" y="0"/>
                  </a:lnTo>
                  <a:lnTo>
                    <a:pt x="75" y="622"/>
                  </a:lnTo>
                  <a:lnTo>
                    <a:pt x="0" y="622"/>
                  </a:lnTo>
                  <a:close/>
                </a:path>
              </a:pathLst>
            </a:custGeom>
            <a:solidFill>
              <a:srgbClr val="B2CBC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94" name="Freeform 322"/>
            <p:cNvSpPr>
              <a:spLocks/>
            </p:cNvSpPr>
            <p:nvPr/>
          </p:nvSpPr>
          <p:spPr bwMode="auto">
            <a:xfrm>
              <a:off x="4877" y="2339"/>
              <a:ext cx="18" cy="164"/>
            </a:xfrm>
            <a:custGeom>
              <a:avLst/>
              <a:gdLst>
                <a:gd name="T0" fmla="*/ 0 w 74"/>
                <a:gd name="T1" fmla="*/ 0 h 658"/>
                <a:gd name="T2" fmla="*/ 0 w 74"/>
                <a:gd name="T3" fmla="*/ 0 h 658"/>
                <a:gd name="T4" fmla="*/ 0 w 74"/>
                <a:gd name="T5" fmla="*/ 0 h 658"/>
                <a:gd name="T6" fmla="*/ 0 w 74"/>
                <a:gd name="T7" fmla="*/ 0 h 658"/>
                <a:gd name="T8" fmla="*/ 0 w 74"/>
                <a:gd name="T9" fmla="*/ 0 h 65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658">
                  <a:moveTo>
                    <a:pt x="0" y="658"/>
                  </a:moveTo>
                  <a:lnTo>
                    <a:pt x="0" y="73"/>
                  </a:lnTo>
                  <a:lnTo>
                    <a:pt x="74" y="0"/>
                  </a:lnTo>
                  <a:lnTo>
                    <a:pt x="74" y="657"/>
                  </a:lnTo>
                  <a:lnTo>
                    <a:pt x="0" y="658"/>
                  </a:lnTo>
                  <a:close/>
                </a:path>
              </a:pathLst>
            </a:custGeom>
            <a:solidFill>
              <a:srgbClr val="B9D0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95" name="Freeform 323"/>
            <p:cNvSpPr>
              <a:spLocks/>
            </p:cNvSpPr>
            <p:nvPr/>
          </p:nvSpPr>
          <p:spPr bwMode="auto">
            <a:xfrm>
              <a:off x="4886" y="2330"/>
              <a:ext cx="19" cy="173"/>
            </a:xfrm>
            <a:custGeom>
              <a:avLst/>
              <a:gdLst>
                <a:gd name="T0" fmla="*/ 0 w 74"/>
                <a:gd name="T1" fmla="*/ 1 h 695"/>
                <a:gd name="T2" fmla="*/ 0 w 74"/>
                <a:gd name="T3" fmla="*/ 0 h 695"/>
                <a:gd name="T4" fmla="*/ 0 w 74"/>
                <a:gd name="T5" fmla="*/ 0 h 695"/>
                <a:gd name="T6" fmla="*/ 0 w 74"/>
                <a:gd name="T7" fmla="*/ 1 h 695"/>
                <a:gd name="T8" fmla="*/ 0 w 74"/>
                <a:gd name="T9" fmla="*/ 1 h 69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695">
                  <a:moveTo>
                    <a:pt x="0" y="695"/>
                  </a:moveTo>
                  <a:lnTo>
                    <a:pt x="0" y="73"/>
                  </a:lnTo>
                  <a:lnTo>
                    <a:pt x="74" y="0"/>
                  </a:lnTo>
                  <a:lnTo>
                    <a:pt x="74" y="694"/>
                  </a:lnTo>
                  <a:lnTo>
                    <a:pt x="0" y="695"/>
                  </a:lnTo>
                  <a:close/>
                </a:path>
              </a:pathLst>
            </a:custGeom>
            <a:solidFill>
              <a:srgbClr val="C1D5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96" name="Freeform 324"/>
            <p:cNvSpPr>
              <a:spLocks/>
            </p:cNvSpPr>
            <p:nvPr/>
          </p:nvSpPr>
          <p:spPr bwMode="auto">
            <a:xfrm>
              <a:off x="4895" y="2321"/>
              <a:ext cx="19" cy="182"/>
            </a:xfrm>
            <a:custGeom>
              <a:avLst/>
              <a:gdLst>
                <a:gd name="T0" fmla="*/ 0 w 74"/>
                <a:gd name="T1" fmla="*/ 1 h 731"/>
                <a:gd name="T2" fmla="*/ 0 w 74"/>
                <a:gd name="T3" fmla="*/ 0 h 731"/>
                <a:gd name="T4" fmla="*/ 0 w 74"/>
                <a:gd name="T5" fmla="*/ 0 h 731"/>
                <a:gd name="T6" fmla="*/ 0 w 74"/>
                <a:gd name="T7" fmla="*/ 1 h 731"/>
                <a:gd name="T8" fmla="*/ 0 w 74"/>
                <a:gd name="T9" fmla="*/ 1 h 7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731">
                  <a:moveTo>
                    <a:pt x="0" y="731"/>
                  </a:moveTo>
                  <a:lnTo>
                    <a:pt x="0" y="74"/>
                  </a:lnTo>
                  <a:lnTo>
                    <a:pt x="74" y="0"/>
                  </a:lnTo>
                  <a:lnTo>
                    <a:pt x="74" y="731"/>
                  </a:lnTo>
                  <a:lnTo>
                    <a:pt x="0" y="731"/>
                  </a:lnTo>
                  <a:close/>
                </a:path>
              </a:pathLst>
            </a:custGeom>
            <a:solidFill>
              <a:srgbClr val="C9DA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97" name="Freeform 325"/>
            <p:cNvSpPr>
              <a:spLocks/>
            </p:cNvSpPr>
            <p:nvPr/>
          </p:nvSpPr>
          <p:spPr bwMode="auto">
            <a:xfrm>
              <a:off x="4905" y="2312"/>
              <a:ext cx="18" cy="191"/>
            </a:xfrm>
            <a:custGeom>
              <a:avLst/>
              <a:gdLst>
                <a:gd name="T0" fmla="*/ 0 w 74"/>
                <a:gd name="T1" fmla="*/ 1 h 767"/>
                <a:gd name="T2" fmla="*/ 0 w 74"/>
                <a:gd name="T3" fmla="*/ 0 h 767"/>
                <a:gd name="T4" fmla="*/ 0 w 74"/>
                <a:gd name="T5" fmla="*/ 0 h 767"/>
                <a:gd name="T6" fmla="*/ 0 w 74"/>
                <a:gd name="T7" fmla="*/ 1 h 767"/>
                <a:gd name="T8" fmla="*/ 0 w 74"/>
                <a:gd name="T9" fmla="*/ 1 h 7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767">
                  <a:moveTo>
                    <a:pt x="0" y="767"/>
                  </a:moveTo>
                  <a:lnTo>
                    <a:pt x="0" y="73"/>
                  </a:lnTo>
                  <a:lnTo>
                    <a:pt x="74" y="0"/>
                  </a:lnTo>
                  <a:lnTo>
                    <a:pt x="74" y="767"/>
                  </a:lnTo>
                  <a:lnTo>
                    <a:pt x="0" y="767"/>
                  </a:lnTo>
                  <a:close/>
                </a:path>
              </a:pathLst>
            </a:custGeom>
            <a:solidFill>
              <a:srgbClr val="D0D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98" name="Freeform 326"/>
            <p:cNvSpPr>
              <a:spLocks/>
            </p:cNvSpPr>
            <p:nvPr/>
          </p:nvSpPr>
          <p:spPr bwMode="auto">
            <a:xfrm>
              <a:off x="4914" y="2302"/>
              <a:ext cx="19" cy="201"/>
            </a:xfrm>
            <a:custGeom>
              <a:avLst/>
              <a:gdLst>
                <a:gd name="T0" fmla="*/ 0 w 75"/>
                <a:gd name="T1" fmla="*/ 1 h 804"/>
                <a:gd name="T2" fmla="*/ 0 w 75"/>
                <a:gd name="T3" fmla="*/ 0 h 804"/>
                <a:gd name="T4" fmla="*/ 0 w 75"/>
                <a:gd name="T5" fmla="*/ 0 h 804"/>
                <a:gd name="T6" fmla="*/ 0 w 75"/>
                <a:gd name="T7" fmla="*/ 1 h 804"/>
                <a:gd name="T8" fmla="*/ 0 w 75"/>
                <a:gd name="T9" fmla="*/ 1 h 80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804">
                  <a:moveTo>
                    <a:pt x="0" y="804"/>
                  </a:moveTo>
                  <a:lnTo>
                    <a:pt x="0" y="73"/>
                  </a:lnTo>
                  <a:lnTo>
                    <a:pt x="75" y="0"/>
                  </a:lnTo>
                  <a:lnTo>
                    <a:pt x="75" y="804"/>
                  </a:lnTo>
                  <a:lnTo>
                    <a:pt x="0" y="804"/>
                  </a:lnTo>
                  <a:close/>
                </a:path>
              </a:pathLst>
            </a:custGeom>
            <a:solidFill>
              <a:srgbClr val="D8E5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299" name="Freeform 327"/>
            <p:cNvSpPr>
              <a:spLocks/>
            </p:cNvSpPr>
            <p:nvPr/>
          </p:nvSpPr>
          <p:spPr bwMode="auto">
            <a:xfrm>
              <a:off x="4923" y="2293"/>
              <a:ext cx="19" cy="210"/>
            </a:xfrm>
            <a:custGeom>
              <a:avLst/>
              <a:gdLst>
                <a:gd name="T0" fmla="*/ 0 w 75"/>
                <a:gd name="T1" fmla="*/ 1 h 841"/>
                <a:gd name="T2" fmla="*/ 0 w 75"/>
                <a:gd name="T3" fmla="*/ 0 h 841"/>
                <a:gd name="T4" fmla="*/ 0 w 75"/>
                <a:gd name="T5" fmla="*/ 0 h 841"/>
                <a:gd name="T6" fmla="*/ 0 w 75"/>
                <a:gd name="T7" fmla="*/ 1 h 841"/>
                <a:gd name="T8" fmla="*/ 0 w 75"/>
                <a:gd name="T9" fmla="*/ 1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841">
                  <a:moveTo>
                    <a:pt x="0" y="841"/>
                  </a:moveTo>
                  <a:lnTo>
                    <a:pt x="0" y="74"/>
                  </a:lnTo>
                  <a:lnTo>
                    <a:pt x="75" y="0"/>
                  </a:lnTo>
                  <a:lnTo>
                    <a:pt x="75" y="841"/>
                  </a:lnTo>
                  <a:lnTo>
                    <a:pt x="0" y="841"/>
                  </a:lnTo>
                  <a:close/>
                </a:path>
              </a:pathLst>
            </a:custGeom>
            <a:solidFill>
              <a:srgbClr val="E0EA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00" name="Freeform 328"/>
            <p:cNvSpPr>
              <a:spLocks/>
            </p:cNvSpPr>
            <p:nvPr/>
          </p:nvSpPr>
          <p:spPr bwMode="auto">
            <a:xfrm>
              <a:off x="4933" y="2285"/>
              <a:ext cx="18" cy="218"/>
            </a:xfrm>
            <a:custGeom>
              <a:avLst/>
              <a:gdLst>
                <a:gd name="T0" fmla="*/ 0 w 74"/>
                <a:gd name="T1" fmla="*/ 1 h 874"/>
                <a:gd name="T2" fmla="*/ 0 w 74"/>
                <a:gd name="T3" fmla="*/ 0 h 874"/>
                <a:gd name="T4" fmla="*/ 0 w 74"/>
                <a:gd name="T5" fmla="*/ 0 h 874"/>
                <a:gd name="T6" fmla="*/ 0 w 74"/>
                <a:gd name="T7" fmla="*/ 0 h 874"/>
                <a:gd name="T8" fmla="*/ 0 w 74"/>
                <a:gd name="T9" fmla="*/ 1 h 874"/>
                <a:gd name="T10" fmla="*/ 0 w 74"/>
                <a:gd name="T11" fmla="*/ 1 h 87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" h="874">
                  <a:moveTo>
                    <a:pt x="0" y="874"/>
                  </a:moveTo>
                  <a:lnTo>
                    <a:pt x="0" y="70"/>
                  </a:lnTo>
                  <a:lnTo>
                    <a:pt x="51" y="19"/>
                  </a:lnTo>
                  <a:lnTo>
                    <a:pt x="74" y="0"/>
                  </a:lnTo>
                  <a:lnTo>
                    <a:pt x="74" y="874"/>
                  </a:lnTo>
                  <a:lnTo>
                    <a:pt x="0" y="874"/>
                  </a:lnTo>
                  <a:close/>
                </a:path>
              </a:pathLst>
            </a:custGeom>
            <a:solidFill>
              <a:srgbClr val="E7E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01" name="Freeform 329"/>
            <p:cNvSpPr>
              <a:spLocks/>
            </p:cNvSpPr>
            <p:nvPr/>
          </p:nvSpPr>
          <p:spPr bwMode="auto">
            <a:xfrm>
              <a:off x="4942" y="2278"/>
              <a:ext cx="18" cy="225"/>
            </a:xfrm>
            <a:custGeom>
              <a:avLst/>
              <a:gdLst>
                <a:gd name="T0" fmla="*/ 0 w 74"/>
                <a:gd name="T1" fmla="*/ 1 h 902"/>
                <a:gd name="T2" fmla="*/ 0 w 74"/>
                <a:gd name="T3" fmla="*/ 0 h 902"/>
                <a:gd name="T4" fmla="*/ 0 w 74"/>
                <a:gd name="T5" fmla="*/ 0 h 902"/>
                <a:gd name="T6" fmla="*/ 0 w 74"/>
                <a:gd name="T7" fmla="*/ 0 h 902"/>
                <a:gd name="T8" fmla="*/ 0 w 74"/>
                <a:gd name="T9" fmla="*/ 0 h 902"/>
                <a:gd name="T10" fmla="*/ 0 w 74"/>
                <a:gd name="T11" fmla="*/ 1 h 902"/>
                <a:gd name="T12" fmla="*/ 0 w 74"/>
                <a:gd name="T13" fmla="*/ 1 h 90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74" h="902">
                  <a:moveTo>
                    <a:pt x="0" y="902"/>
                  </a:moveTo>
                  <a:lnTo>
                    <a:pt x="0" y="61"/>
                  </a:lnTo>
                  <a:lnTo>
                    <a:pt x="14" y="47"/>
                  </a:lnTo>
                  <a:lnTo>
                    <a:pt x="69" y="0"/>
                  </a:lnTo>
                  <a:lnTo>
                    <a:pt x="74" y="3"/>
                  </a:lnTo>
                  <a:lnTo>
                    <a:pt x="74" y="902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EFF4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02" name="Freeform 330"/>
            <p:cNvSpPr>
              <a:spLocks/>
            </p:cNvSpPr>
            <p:nvPr/>
          </p:nvSpPr>
          <p:spPr bwMode="auto">
            <a:xfrm>
              <a:off x="4951" y="2278"/>
              <a:ext cx="19" cy="225"/>
            </a:xfrm>
            <a:custGeom>
              <a:avLst/>
              <a:gdLst>
                <a:gd name="T0" fmla="*/ 0 w 74"/>
                <a:gd name="T1" fmla="*/ 1 h 902"/>
                <a:gd name="T2" fmla="*/ 0 w 74"/>
                <a:gd name="T3" fmla="*/ 0 h 902"/>
                <a:gd name="T4" fmla="*/ 0 w 74"/>
                <a:gd name="T5" fmla="*/ 0 h 902"/>
                <a:gd name="T6" fmla="*/ 0 w 74"/>
                <a:gd name="T7" fmla="*/ 0 h 902"/>
                <a:gd name="T8" fmla="*/ 0 w 74"/>
                <a:gd name="T9" fmla="*/ 1 h 902"/>
                <a:gd name="T10" fmla="*/ 0 w 74"/>
                <a:gd name="T11" fmla="*/ 1 h 90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4" h="902">
                  <a:moveTo>
                    <a:pt x="0" y="902"/>
                  </a:moveTo>
                  <a:lnTo>
                    <a:pt x="0" y="28"/>
                  </a:lnTo>
                  <a:lnTo>
                    <a:pt x="32" y="0"/>
                  </a:lnTo>
                  <a:lnTo>
                    <a:pt x="74" y="29"/>
                  </a:lnTo>
                  <a:lnTo>
                    <a:pt x="74" y="902"/>
                  </a:lnTo>
                  <a:lnTo>
                    <a:pt x="0" y="902"/>
                  </a:lnTo>
                  <a:close/>
                </a:path>
              </a:pathLst>
            </a:custGeom>
            <a:solidFill>
              <a:srgbClr val="F7F9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03" name="Freeform 331"/>
            <p:cNvSpPr>
              <a:spLocks/>
            </p:cNvSpPr>
            <p:nvPr/>
          </p:nvSpPr>
          <p:spPr bwMode="auto">
            <a:xfrm>
              <a:off x="4960" y="2279"/>
              <a:ext cx="19" cy="224"/>
            </a:xfrm>
            <a:custGeom>
              <a:avLst/>
              <a:gdLst>
                <a:gd name="T0" fmla="*/ 0 w 75"/>
                <a:gd name="T1" fmla="*/ 1 h 899"/>
                <a:gd name="T2" fmla="*/ 0 w 75"/>
                <a:gd name="T3" fmla="*/ 0 h 899"/>
                <a:gd name="T4" fmla="*/ 0 w 75"/>
                <a:gd name="T5" fmla="*/ 0 h 899"/>
                <a:gd name="T6" fmla="*/ 0 w 75"/>
                <a:gd name="T7" fmla="*/ 0 h 899"/>
                <a:gd name="T8" fmla="*/ 0 w 75"/>
                <a:gd name="T9" fmla="*/ 1 h 899"/>
                <a:gd name="T10" fmla="*/ 0 w 75"/>
                <a:gd name="T11" fmla="*/ 1 h 899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899">
                  <a:moveTo>
                    <a:pt x="0" y="899"/>
                  </a:moveTo>
                  <a:lnTo>
                    <a:pt x="0" y="0"/>
                  </a:lnTo>
                  <a:lnTo>
                    <a:pt x="53" y="37"/>
                  </a:lnTo>
                  <a:lnTo>
                    <a:pt x="75" y="58"/>
                  </a:lnTo>
                  <a:lnTo>
                    <a:pt x="75" y="899"/>
                  </a:lnTo>
                  <a:lnTo>
                    <a:pt x="0" y="89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04" name="Freeform 332"/>
            <p:cNvSpPr>
              <a:spLocks/>
            </p:cNvSpPr>
            <p:nvPr/>
          </p:nvSpPr>
          <p:spPr bwMode="auto">
            <a:xfrm>
              <a:off x="4970" y="2285"/>
              <a:ext cx="18" cy="218"/>
            </a:xfrm>
            <a:custGeom>
              <a:avLst/>
              <a:gdLst>
                <a:gd name="T0" fmla="*/ 0 w 75"/>
                <a:gd name="T1" fmla="*/ 1 h 873"/>
                <a:gd name="T2" fmla="*/ 0 w 75"/>
                <a:gd name="T3" fmla="*/ 0 h 873"/>
                <a:gd name="T4" fmla="*/ 0 w 75"/>
                <a:gd name="T5" fmla="*/ 0 h 873"/>
                <a:gd name="T6" fmla="*/ 0 w 75"/>
                <a:gd name="T7" fmla="*/ 0 h 873"/>
                <a:gd name="T8" fmla="*/ 0 w 75"/>
                <a:gd name="T9" fmla="*/ 1 h 873"/>
                <a:gd name="T10" fmla="*/ 0 w 75"/>
                <a:gd name="T11" fmla="*/ 1 h 873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75" h="873">
                  <a:moveTo>
                    <a:pt x="0" y="873"/>
                  </a:moveTo>
                  <a:lnTo>
                    <a:pt x="0" y="0"/>
                  </a:lnTo>
                  <a:lnTo>
                    <a:pt x="16" y="11"/>
                  </a:lnTo>
                  <a:lnTo>
                    <a:pt x="75" y="68"/>
                  </a:lnTo>
                  <a:lnTo>
                    <a:pt x="75" y="873"/>
                  </a:lnTo>
                  <a:lnTo>
                    <a:pt x="0" y="873"/>
                  </a:lnTo>
                  <a:close/>
                </a:path>
              </a:pathLst>
            </a:custGeom>
            <a:solidFill>
              <a:srgbClr val="F8FA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05" name="Freeform 333"/>
            <p:cNvSpPr>
              <a:spLocks/>
            </p:cNvSpPr>
            <p:nvPr/>
          </p:nvSpPr>
          <p:spPr bwMode="auto">
            <a:xfrm>
              <a:off x="4979" y="2293"/>
              <a:ext cx="19" cy="210"/>
            </a:xfrm>
            <a:custGeom>
              <a:avLst/>
              <a:gdLst>
                <a:gd name="T0" fmla="*/ 0 w 74"/>
                <a:gd name="T1" fmla="*/ 1 h 841"/>
                <a:gd name="T2" fmla="*/ 0 w 74"/>
                <a:gd name="T3" fmla="*/ 0 h 841"/>
                <a:gd name="T4" fmla="*/ 0 w 74"/>
                <a:gd name="T5" fmla="*/ 0 h 841"/>
                <a:gd name="T6" fmla="*/ 0 w 74"/>
                <a:gd name="T7" fmla="*/ 1 h 841"/>
                <a:gd name="T8" fmla="*/ 0 w 74"/>
                <a:gd name="T9" fmla="*/ 1 h 84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841">
                  <a:moveTo>
                    <a:pt x="0" y="841"/>
                  </a:moveTo>
                  <a:lnTo>
                    <a:pt x="0" y="0"/>
                  </a:lnTo>
                  <a:lnTo>
                    <a:pt x="74" y="73"/>
                  </a:lnTo>
                  <a:lnTo>
                    <a:pt x="74" y="839"/>
                  </a:lnTo>
                  <a:lnTo>
                    <a:pt x="0" y="841"/>
                  </a:lnTo>
                  <a:close/>
                </a:path>
              </a:pathLst>
            </a:custGeom>
            <a:solidFill>
              <a:srgbClr val="F0F5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06" name="Freeform 334"/>
            <p:cNvSpPr>
              <a:spLocks/>
            </p:cNvSpPr>
            <p:nvPr/>
          </p:nvSpPr>
          <p:spPr bwMode="auto">
            <a:xfrm>
              <a:off x="4988" y="2302"/>
              <a:ext cx="19" cy="201"/>
            </a:xfrm>
            <a:custGeom>
              <a:avLst/>
              <a:gdLst>
                <a:gd name="T0" fmla="*/ 0 w 74"/>
                <a:gd name="T1" fmla="*/ 1 h 805"/>
                <a:gd name="T2" fmla="*/ 0 w 74"/>
                <a:gd name="T3" fmla="*/ 0 h 805"/>
                <a:gd name="T4" fmla="*/ 0 w 74"/>
                <a:gd name="T5" fmla="*/ 0 h 805"/>
                <a:gd name="T6" fmla="*/ 0 w 74"/>
                <a:gd name="T7" fmla="*/ 1 h 805"/>
                <a:gd name="T8" fmla="*/ 0 w 74"/>
                <a:gd name="T9" fmla="*/ 1 h 80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805">
                  <a:moveTo>
                    <a:pt x="0" y="805"/>
                  </a:moveTo>
                  <a:lnTo>
                    <a:pt x="0" y="0"/>
                  </a:lnTo>
                  <a:lnTo>
                    <a:pt x="74" y="73"/>
                  </a:lnTo>
                  <a:lnTo>
                    <a:pt x="74" y="803"/>
                  </a:lnTo>
                  <a:lnTo>
                    <a:pt x="0" y="805"/>
                  </a:lnTo>
                  <a:close/>
                </a:path>
              </a:pathLst>
            </a:custGeom>
            <a:solidFill>
              <a:srgbClr val="E8F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07" name="Freeform 335"/>
            <p:cNvSpPr>
              <a:spLocks/>
            </p:cNvSpPr>
            <p:nvPr/>
          </p:nvSpPr>
          <p:spPr bwMode="auto">
            <a:xfrm>
              <a:off x="4998" y="2311"/>
              <a:ext cx="18" cy="192"/>
            </a:xfrm>
            <a:custGeom>
              <a:avLst/>
              <a:gdLst>
                <a:gd name="T0" fmla="*/ 0 w 74"/>
                <a:gd name="T1" fmla="*/ 1 h 766"/>
                <a:gd name="T2" fmla="*/ 0 w 74"/>
                <a:gd name="T3" fmla="*/ 0 h 766"/>
                <a:gd name="T4" fmla="*/ 0 w 74"/>
                <a:gd name="T5" fmla="*/ 0 h 766"/>
                <a:gd name="T6" fmla="*/ 0 w 74"/>
                <a:gd name="T7" fmla="*/ 1 h 766"/>
                <a:gd name="T8" fmla="*/ 0 w 74"/>
                <a:gd name="T9" fmla="*/ 1 h 76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766">
                  <a:moveTo>
                    <a:pt x="0" y="766"/>
                  </a:moveTo>
                  <a:lnTo>
                    <a:pt x="0" y="0"/>
                  </a:lnTo>
                  <a:lnTo>
                    <a:pt x="74" y="73"/>
                  </a:lnTo>
                  <a:lnTo>
                    <a:pt x="74" y="766"/>
                  </a:lnTo>
                  <a:lnTo>
                    <a:pt x="0" y="766"/>
                  </a:lnTo>
                  <a:close/>
                </a:path>
              </a:pathLst>
            </a:custGeom>
            <a:solidFill>
              <a:srgbClr val="E1EB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08" name="Freeform 336"/>
            <p:cNvSpPr>
              <a:spLocks/>
            </p:cNvSpPr>
            <p:nvPr/>
          </p:nvSpPr>
          <p:spPr bwMode="auto">
            <a:xfrm>
              <a:off x="5007" y="2320"/>
              <a:ext cx="18" cy="183"/>
            </a:xfrm>
            <a:custGeom>
              <a:avLst/>
              <a:gdLst>
                <a:gd name="T0" fmla="*/ 0 w 74"/>
                <a:gd name="T1" fmla="*/ 1 h 730"/>
                <a:gd name="T2" fmla="*/ 0 w 74"/>
                <a:gd name="T3" fmla="*/ 0 h 730"/>
                <a:gd name="T4" fmla="*/ 0 w 74"/>
                <a:gd name="T5" fmla="*/ 0 h 730"/>
                <a:gd name="T6" fmla="*/ 0 w 74"/>
                <a:gd name="T7" fmla="*/ 1 h 730"/>
                <a:gd name="T8" fmla="*/ 0 w 74"/>
                <a:gd name="T9" fmla="*/ 1 h 73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730">
                  <a:moveTo>
                    <a:pt x="0" y="730"/>
                  </a:moveTo>
                  <a:lnTo>
                    <a:pt x="0" y="0"/>
                  </a:lnTo>
                  <a:lnTo>
                    <a:pt x="74" y="73"/>
                  </a:lnTo>
                  <a:lnTo>
                    <a:pt x="74" y="730"/>
                  </a:lnTo>
                  <a:lnTo>
                    <a:pt x="0" y="730"/>
                  </a:lnTo>
                  <a:close/>
                </a:path>
              </a:pathLst>
            </a:custGeom>
            <a:solidFill>
              <a:srgbClr val="D9E5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09" name="Freeform 337"/>
            <p:cNvSpPr>
              <a:spLocks/>
            </p:cNvSpPr>
            <p:nvPr/>
          </p:nvSpPr>
          <p:spPr bwMode="auto">
            <a:xfrm>
              <a:off x="5016" y="2330"/>
              <a:ext cx="19" cy="173"/>
            </a:xfrm>
            <a:custGeom>
              <a:avLst/>
              <a:gdLst>
                <a:gd name="T0" fmla="*/ 0 w 75"/>
                <a:gd name="T1" fmla="*/ 1 h 693"/>
                <a:gd name="T2" fmla="*/ 0 w 75"/>
                <a:gd name="T3" fmla="*/ 0 h 693"/>
                <a:gd name="T4" fmla="*/ 0 w 75"/>
                <a:gd name="T5" fmla="*/ 0 h 693"/>
                <a:gd name="T6" fmla="*/ 0 w 75"/>
                <a:gd name="T7" fmla="*/ 1 h 693"/>
                <a:gd name="T8" fmla="*/ 0 w 75"/>
                <a:gd name="T9" fmla="*/ 1 h 69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693">
                  <a:moveTo>
                    <a:pt x="0" y="693"/>
                  </a:moveTo>
                  <a:lnTo>
                    <a:pt x="0" y="0"/>
                  </a:lnTo>
                  <a:lnTo>
                    <a:pt x="75" y="73"/>
                  </a:lnTo>
                  <a:lnTo>
                    <a:pt x="75" y="693"/>
                  </a:lnTo>
                  <a:lnTo>
                    <a:pt x="0" y="693"/>
                  </a:lnTo>
                  <a:close/>
                </a:path>
              </a:pathLst>
            </a:custGeom>
            <a:solidFill>
              <a:srgbClr val="D1E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10" name="Freeform 338"/>
            <p:cNvSpPr>
              <a:spLocks/>
            </p:cNvSpPr>
            <p:nvPr/>
          </p:nvSpPr>
          <p:spPr bwMode="auto">
            <a:xfrm>
              <a:off x="5025" y="2338"/>
              <a:ext cx="19" cy="165"/>
            </a:xfrm>
            <a:custGeom>
              <a:avLst/>
              <a:gdLst>
                <a:gd name="T0" fmla="*/ 0 w 75"/>
                <a:gd name="T1" fmla="*/ 1 h 657"/>
                <a:gd name="T2" fmla="*/ 0 w 75"/>
                <a:gd name="T3" fmla="*/ 0 h 657"/>
                <a:gd name="T4" fmla="*/ 0 w 75"/>
                <a:gd name="T5" fmla="*/ 0 h 657"/>
                <a:gd name="T6" fmla="*/ 0 w 75"/>
                <a:gd name="T7" fmla="*/ 1 h 657"/>
                <a:gd name="T8" fmla="*/ 0 w 75"/>
                <a:gd name="T9" fmla="*/ 1 h 65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657">
                  <a:moveTo>
                    <a:pt x="0" y="657"/>
                  </a:moveTo>
                  <a:lnTo>
                    <a:pt x="0" y="0"/>
                  </a:lnTo>
                  <a:lnTo>
                    <a:pt x="75" y="73"/>
                  </a:lnTo>
                  <a:lnTo>
                    <a:pt x="75" y="657"/>
                  </a:lnTo>
                  <a:lnTo>
                    <a:pt x="0" y="657"/>
                  </a:lnTo>
                  <a:close/>
                </a:path>
              </a:pathLst>
            </a:custGeom>
            <a:solidFill>
              <a:srgbClr val="CADB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11" name="Freeform 339"/>
            <p:cNvSpPr>
              <a:spLocks/>
            </p:cNvSpPr>
            <p:nvPr/>
          </p:nvSpPr>
          <p:spPr bwMode="auto">
            <a:xfrm>
              <a:off x="5035" y="2348"/>
              <a:ext cx="18" cy="155"/>
            </a:xfrm>
            <a:custGeom>
              <a:avLst/>
              <a:gdLst>
                <a:gd name="T0" fmla="*/ 0 w 74"/>
                <a:gd name="T1" fmla="*/ 1 h 620"/>
                <a:gd name="T2" fmla="*/ 0 w 74"/>
                <a:gd name="T3" fmla="*/ 0 h 620"/>
                <a:gd name="T4" fmla="*/ 0 w 74"/>
                <a:gd name="T5" fmla="*/ 0 h 620"/>
                <a:gd name="T6" fmla="*/ 0 w 74"/>
                <a:gd name="T7" fmla="*/ 1 h 620"/>
                <a:gd name="T8" fmla="*/ 0 w 74"/>
                <a:gd name="T9" fmla="*/ 1 h 62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620">
                  <a:moveTo>
                    <a:pt x="0" y="620"/>
                  </a:moveTo>
                  <a:lnTo>
                    <a:pt x="0" y="0"/>
                  </a:lnTo>
                  <a:lnTo>
                    <a:pt x="74" y="73"/>
                  </a:lnTo>
                  <a:lnTo>
                    <a:pt x="74" y="620"/>
                  </a:lnTo>
                  <a:lnTo>
                    <a:pt x="0" y="620"/>
                  </a:lnTo>
                  <a:close/>
                </a:path>
              </a:pathLst>
            </a:custGeom>
            <a:solidFill>
              <a:srgbClr val="C2D6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12" name="Freeform 340"/>
            <p:cNvSpPr>
              <a:spLocks/>
            </p:cNvSpPr>
            <p:nvPr/>
          </p:nvSpPr>
          <p:spPr bwMode="auto">
            <a:xfrm>
              <a:off x="5044" y="2357"/>
              <a:ext cx="19" cy="146"/>
            </a:xfrm>
            <a:custGeom>
              <a:avLst/>
              <a:gdLst>
                <a:gd name="T0" fmla="*/ 0 w 74"/>
                <a:gd name="T1" fmla="*/ 1 h 584"/>
                <a:gd name="T2" fmla="*/ 0 w 74"/>
                <a:gd name="T3" fmla="*/ 0 h 584"/>
                <a:gd name="T4" fmla="*/ 0 w 74"/>
                <a:gd name="T5" fmla="*/ 0 h 584"/>
                <a:gd name="T6" fmla="*/ 0 w 74"/>
                <a:gd name="T7" fmla="*/ 1 h 584"/>
                <a:gd name="T8" fmla="*/ 0 w 74"/>
                <a:gd name="T9" fmla="*/ 1 h 5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584">
                  <a:moveTo>
                    <a:pt x="0" y="584"/>
                  </a:moveTo>
                  <a:lnTo>
                    <a:pt x="0" y="0"/>
                  </a:lnTo>
                  <a:lnTo>
                    <a:pt x="74" y="73"/>
                  </a:lnTo>
                  <a:lnTo>
                    <a:pt x="74" y="584"/>
                  </a:lnTo>
                  <a:lnTo>
                    <a:pt x="0" y="584"/>
                  </a:lnTo>
                  <a:close/>
                </a:path>
              </a:pathLst>
            </a:custGeom>
            <a:solidFill>
              <a:srgbClr val="BAD1D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13" name="Freeform 341"/>
            <p:cNvSpPr>
              <a:spLocks/>
            </p:cNvSpPr>
            <p:nvPr/>
          </p:nvSpPr>
          <p:spPr bwMode="auto">
            <a:xfrm>
              <a:off x="5053" y="2366"/>
              <a:ext cx="19" cy="137"/>
            </a:xfrm>
            <a:custGeom>
              <a:avLst/>
              <a:gdLst>
                <a:gd name="T0" fmla="*/ 0 w 74"/>
                <a:gd name="T1" fmla="*/ 1 h 547"/>
                <a:gd name="T2" fmla="*/ 0 w 74"/>
                <a:gd name="T3" fmla="*/ 0 h 547"/>
                <a:gd name="T4" fmla="*/ 0 w 74"/>
                <a:gd name="T5" fmla="*/ 0 h 547"/>
                <a:gd name="T6" fmla="*/ 0 w 74"/>
                <a:gd name="T7" fmla="*/ 1 h 547"/>
                <a:gd name="T8" fmla="*/ 0 w 74"/>
                <a:gd name="T9" fmla="*/ 1 h 54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547">
                  <a:moveTo>
                    <a:pt x="0" y="547"/>
                  </a:moveTo>
                  <a:lnTo>
                    <a:pt x="0" y="0"/>
                  </a:lnTo>
                  <a:lnTo>
                    <a:pt x="74" y="72"/>
                  </a:lnTo>
                  <a:lnTo>
                    <a:pt x="74" y="547"/>
                  </a:lnTo>
                  <a:lnTo>
                    <a:pt x="0" y="547"/>
                  </a:lnTo>
                  <a:close/>
                </a:path>
              </a:pathLst>
            </a:custGeom>
            <a:solidFill>
              <a:srgbClr val="B3CB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14" name="Freeform 342"/>
            <p:cNvSpPr>
              <a:spLocks/>
            </p:cNvSpPr>
            <p:nvPr/>
          </p:nvSpPr>
          <p:spPr bwMode="auto">
            <a:xfrm>
              <a:off x="5063" y="2375"/>
              <a:ext cx="18" cy="128"/>
            </a:xfrm>
            <a:custGeom>
              <a:avLst/>
              <a:gdLst>
                <a:gd name="T0" fmla="*/ 0 w 75"/>
                <a:gd name="T1" fmla="*/ 1 h 511"/>
                <a:gd name="T2" fmla="*/ 0 w 75"/>
                <a:gd name="T3" fmla="*/ 0 h 511"/>
                <a:gd name="T4" fmla="*/ 0 w 75"/>
                <a:gd name="T5" fmla="*/ 0 h 511"/>
                <a:gd name="T6" fmla="*/ 0 w 75"/>
                <a:gd name="T7" fmla="*/ 1 h 511"/>
                <a:gd name="T8" fmla="*/ 0 w 75"/>
                <a:gd name="T9" fmla="*/ 1 h 5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511">
                  <a:moveTo>
                    <a:pt x="0" y="511"/>
                  </a:moveTo>
                  <a:lnTo>
                    <a:pt x="0" y="0"/>
                  </a:lnTo>
                  <a:lnTo>
                    <a:pt x="75" y="72"/>
                  </a:lnTo>
                  <a:lnTo>
                    <a:pt x="75" y="511"/>
                  </a:lnTo>
                  <a:lnTo>
                    <a:pt x="0" y="511"/>
                  </a:lnTo>
                  <a:close/>
                </a:path>
              </a:pathLst>
            </a:custGeom>
            <a:solidFill>
              <a:srgbClr val="ABC6C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15" name="Freeform 343"/>
            <p:cNvSpPr>
              <a:spLocks/>
            </p:cNvSpPr>
            <p:nvPr/>
          </p:nvSpPr>
          <p:spPr bwMode="auto">
            <a:xfrm>
              <a:off x="5072" y="2384"/>
              <a:ext cx="19" cy="119"/>
            </a:xfrm>
            <a:custGeom>
              <a:avLst/>
              <a:gdLst>
                <a:gd name="T0" fmla="*/ 0 w 75"/>
                <a:gd name="T1" fmla="*/ 1 h 475"/>
                <a:gd name="T2" fmla="*/ 0 w 75"/>
                <a:gd name="T3" fmla="*/ 0 h 475"/>
                <a:gd name="T4" fmla="*/ 0 w 75"/>
                <a:gd name="T5" fmla="*/ 0 h 475"/>
                <a:gd name="T6" fmla="*/ 0 w 75"/>
                <a:gd name="T7" fmla="*/ 1 h 475"/>
                <a:gd name="T8" fmla="*/ 0 w 75"/>
                <a:gd name="T9" fmla="*/ 1 h 47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475">
                  <a:moveTo>
                    <a:pt x="0" y="475"/>
                  </a:moveTo>
                  <a:lnTo>
                    <a:pt x="0" y="0"/>
                  </a:lnTo>
                  <a:lnTo>
                    <a:pt x="75" y="73"/>
                  </a:lnTo>
                  <a:lnTo>
                    <a:pt x="75" y="475"/>
                  </a:lnTo>
                  <a:lnTo>
                    <a:pt x="0" y="475"/>
                  </a:lnTo>
                  <a:close/>
                </a:path>
              </a:pathLst>
            </a:custGeom>
            <a:solidFill>
              <a:srgbClr val="A3C1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16" name="Freeform 344"/>
            <p:cNvSpPr>
              <a:spLocks/>
            </p:cNvSpPr>
            <p:nvPr/>
          </p:nvSpPr>
          <p:spPr bwMode="auto">
            <a:xfrm>
              <a:off x="5081" y="2393"/>
              <a:ext cx="19" cy="110"/>
            </a:xfrm>
            <a:custGeom>
              <a:avLst/>
              <a:gdLst>
                <a:gd name="T0" fmla="*/ 0 w 74"/>
                <a:gd name="T1" fmla="*/ 1 h 439"/>
                <a:gd name="T2" fmla="*/ 0 w 74"/>
                <a:gd name="T3" fmla="*/ 0 h 439"/>
                <a:gd name="T4" fmla="*/ 0 w 74"/>
                <a:gd name="T5" fmla="*/ 0 h 439"/>
                <a:gd name="T6" fmla="*/ 0 w 74"/>
                <a:gd name="T7" fmla="*/ 1 h 439"/>
                <a:gd name="T8" fmla="*/ 0 w 74"/>
                <a:gd name="T9" fmla="*/ 1 h 43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439">
                  <a:moveTo>
                    <a:pt x="0" y="439"/>
                  </a:moveTo>
                  <a:lnTo>
                    <a:pt x="0" y="0"/>
                  </a:lnTo>
                  <a:lnTo>
                    <a:pt x="74" y="73"/>
                  </a:lnTo>
                  <a:lnTo>
                    <a:pt x="74" y="438"/>
                  </a:lnTo>
                  <a:lnTo>
                    <a:pt x="0" y="439"/>
                  </a:lnTo>
                  <a:close/>
                </a:path>
              </a:pathLst>
            </a:custGeom>
            <a:solidFill>
              <a:srgbClr val="9CBCB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17" name="Freeform 345"/>
            <p:cNvSpPr>
              <a:spLocks/>
            </p:cNvSpPr>
            <p:nvPr/>
          </p:nvSpPr>
          <p:spPr bwMode="auto">
            <a:xfrm>
              <a:off x="5091" y="2402"/>
              <a:ext cx="18" cy="101"/>
            </a:xfrm>
            <a:custGeom>
              <a:avLst/>
              <a:gdLst>
                <a:gd name="T0" fmla="*/ 0 w 74"/>
                <a:gd name="T1" fmla="*/ 1 h 402"/>
                <a:gd name="T2" fmla="*/ 0 w 74"/>
                <a:gd name="T3" fmla="*/ 0 h 402"/>
                <a:gd name="T4" fmla="*/ 0 w 74"/>
                <a:gd name="T5" fmla="*/ 0 h 402"/>
                <a:gd name="T6" fmla="*/ 0 w 74"/>
                <a:gd name="T7" fmla="*/ 1 h 402"/>
                <a:gd name="T8" fmla="*/ 0 w 74"/>
                <a:gd name="T9" fmla="*/ 1 h 40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402">
                  <a:moveTo>
                    <a:pt x="0" y="402"/>
                  </a:moveTo>
                  <a:lnTo>
                    <a:pt x="0" y="0"/>
                  </a:lnTo>
                  <a:lnTo>
                    <a:pt x="74" y="73"/>
                  </a:lnTo>
                  <a:lnTo>
                    <a:pt x="74" y="401"/>
                  </a:lnTo>
                  <a:lnTo>
                    <a:pt x="0" y="402"/>
                  </a:lnTo>
                  <a:close/>
                </a:path>
              </a:pathLst>
            </a:custGeom>
            <a:solidFill>
              <a:srgbClr val="94B7B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18" name="Freeform 346"/>
            <p:cNvSpPr>
              <a:spLocks/>
            </p:cNvSpPr>
            <p:nvPr/>
          </p:nvSpPr>
          <p:spPr bwMode="auto">
            <a:xfrm>
              <a:off x="5100" y="2411"/>
              <a:ext cx="18" cy="92"/>
            </a:xfrm>
            <a:custGeom>
              <a:avLst/>
              <a:gdLst>
                <a:gd name="T0" fmla="*/ 0 w 73"/>
                <a:gd name="T1" fmla="*/ 1 h 365"/>
                <a:gd name="T2" fmla="*/ 0 w 73"/>
                <a:gd name="T3" fmla="*/ 0 h 365"/>
                <a:gd name="T4" fmla="*/ 0 w 73"/>
                <a:gd name="T5" fmla="*/ 0 h 365"/>
                <a:gd name="T6" fmla="*/ 0 w 73"/>
                <a:gd name="T7" fmla="*/ 1 h 365"/>
                <a:gd name="T8" fmla="*/ 0 w 73"/>
                <a:gd name="T9" fmla="*/ 1 h 36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365">
                  <a:moveTo>
                    <a:pt x="0" y="365"/>
                  </a:moveTo>
                  <a:lnTo>
                    <a:pt x="0" y="0"/>
                  </a:lnTo>
                  <a:lnTo>
                    <a:pt x="73" y="73"/>
                  </a:lnTo>
                  <a:lnTo>
                    <a:pt x="73" y="365"/>
                  </a:lnTo>
                  <a:lnTo>
                    <a:pt x="0" y="365"/>
                  </a:lnTo>
                  <a:close/>
                </a:path>
              </a:pathLst>
            </a:custGeom>
            <a:solidFill>
              <a:srgbClr val="8CB1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19" name="Freeform 347"/>
            <p:cNvSpPr>
              <a:spLocks/>
            </p:cNvSpPr>
            <p:nvPr/>
          </p:nvSpPr>
          <p:spPr bwMode="auto">
            <a:xfrm>
              <a:off x="5109" y="2421"/>
              <a:ext cx="19" cy="82"/>
            </a:xfrm>
            <a:custGeom>
              <a:avLst/>
              <a:gdLst>
                <a:gd name="T0" fmla="*/ 0 w 73"/>
                <a:gd name="T1" fmla="*/ 0 h 328"/>
                <a:gd name="T2" fmla="*/ 0 w 73"/>
                <a:gd name="T3" fmla="*/ 0 h 328"/>
                <a:gd name="T4" fmla="*/ 0 w 73"/>
                <a:gd name="T5" fmla="*/ 0 h 328"/>
                <a:gd name="T6" fmla="*/ 0 w 73"/>
                <a:gd name="T7" fmla="*/ 0 h 328"/>
                <a:gd name="T8" fmla="*/ 0 w 73"/>
                <a:gd name="T9" fmla="*/ 0 h 32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328">
                  <a:moveTo>
                    <a:pt x="0" y="328"/>
                  </a:moveTo>
                  <a:lnTo>
                    <a:pt x="0" y="0"/>
                  </a:lnTo>
                  <a:lnTo>
                    <a:pt x="73" y="73"/>
                  </a:lnTo>
                  <a:lnTo>
                    <a:pt x="73" y="328"/>
                  </a:lnTo>
                  <a:lnTo>
                    <a:pt x="0" y="328"/>
                  </a:lnTo>
                  <a:close/>
                </a:path>
              </a:pathLst>
            </a:custGeom>
            <a:solidFill>
              <a:srgbClr val="85ACA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20" name="Freeform 348"/>
            <p:cNvSpPr>
              <a:spLocks/>
            </p:cNvSpPr>
            <p:nvPr/>
          </p:nvSpPr>
          <p:spPr bwMode="auto">
            <a:xfrm>
              <a:off x="5118" y="2429"/>
              <a:ext cx="19" cy="74"/>
            </a:xfrm>
            <a:custGeom>
              <a:avLst/>
              <a:gdLst>
                <a:gd name="T0" fmla="*/ 0 w 76"/>
                <a:gd name="T1" fmla="*/ 0 h 292"/>
                <a:gd name="T2" fmla="*/ 0 w 76"/>
                <a:gd name="T3" fmla="*/ 0 h 292"/>
                <a:gd name="T4" fmla="*/ 0 w 76"/>
                <a:gd name="T5" fmla="*/ 0 h 292"/>
                <a:gd name="T6" fmla="*/ 0 w 76"/>
                <a:gd name="T7" fmla="*/ 0 h 292"/>
                <a:gd name="T8" fmla="*/ 0 w 76"/>
                <a:gd name="T9" fmla="*/ 0 h 29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6" h="292">
                  <a:moveTo>
                    <a:pt x="0" y="292"/>
                  </a:moveTo>
                  <a:lnTo>
                    <a:pt x="0" y="0"/>
                  </a:lnTo>
                  <a:lnTo>
                    <a:pt x="76" y="73"/>
                  </a:lnTo>
                  <a:lnTo>
                    <a:pt x="76" y="292"/>
                  </a:lnTo>
                  <a:lnTo>
                    <a:pt x="0" y="292"/>
                  </a:lnTo>
                  <a:close/>
                </a:path>
              </a:pathLst>
            </a:custGeom>
            <a:solidFill>
              <a:srgbClr val="7DA7A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21" name="Freeform 349"/>
            <p:cNvSpPr>
              <a:spLocks/>
            </p:cNvSpPr>
            <p:nvPr/>
          </p:nvSpPr>
          <p:spPr bwMode="auto">
            <a:xfrm>
              <a:off x="5128" y="2439"/>
              <a:ext cx="18" cy="64"/>
            </a:xfrm>
            <a:custGeom>
              <a:avLst/>
              <a:gdLst>
                <a:gd name="T0" fmla="*/ 0 w 75"/>
                <a:gd name="T1" fmla="*/ 0 h 255"/>
                <a:gd name="T2" fmla="*/ 0 w 75"/>
                <a:gd name="T3" fmla="*/ 0 h 255"/>
                <a:gd name="T4" fmla="*/ 0 w 75"/>
                <a:gd name="T5" fmla="*/ 0 h 255"/>
                <a:gd name="T6" fmla="*/ 0 w 75"/>
                <a:gd name="T7" fmla="*/ 0 h 255"/>
                <a:gd name="T8" fmla="*/ 0 w 75"/>
                <a:gd name="T9" fmla="*/ 0 h 255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255">
                  <a:moveTo>
                    <a:pt x="0" y="255"/>
                  </a:moveTo>
                  <a:lnTo>
                    <a:pt x="0" y="0"/>
                  </a:lnTo>
                  <a:lnTo>
                    <a:pt x="75" y="73"/>
                  </a:lnTo>
                  <a:lnTo>
                    <a:pt x="75" y="255"/>
                  </a:lnTo>
                  <a:lnTo>
                    <a:pt x="0" y="255"/>
                  </a:lnTo>
                  <a:close/>
                </a:path>
              </a:pathLst>
            </a:custGeom>
            <a:solidFill>
              <a:srgbClr val="75A2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22" name="Freeform 350"/>
            <p:cNvSpPr>
              <a:spLocks/>
            </p:cNvSpPr>
            <p:nvPr/>
          </p:nvSpPr>
          <p:spPr bwMode="auto">
            <a:xfrm>
              <a:off x="5137" y="2448"/>
              <a:ext cx="19" cy="55"/>
            </a:xfrm>
            <a:custGeom>
              <a:avLst/>
              <a:gdLst>
                <a:gd name="T0" fmla="*/ 0 w 73"/>
                <a:gd name="T1" fmla="*/ 0 h 219"/>
                <a:gd name="T2" fmla="*/ 0 w 73"/>
                <a:gd name="T3" fmla="*/ 0 h 219"/>
                <a:gd name="T4" fmla="*/ 0 w 73"/>
                <a:gd name="T5" fmla="*/ 0 h 219"/>
                <a:gd name="T6" fmla="*/ 0 w 73"/>
                <a:gd name="T7" fmla="*/ 0 h 219"/>
                <a:gd name="T8" fmla="*/ 0 w 73"/>
                <a:gd name="T9" fmla="*/ 0 h 21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3" h="219">
                  <a:moveTo>
                    <a:pt x="0" y="219"/>
                  </a:moveTo>
                  <a:lnTo>
                    <a:pt x="0" y="0"/>
                  </a:lnTo>
                  <a:lnTo>
                    <a:pt x="73" y="73"/>
                  </a:lnTo>
                  <a:lnTo>
                    <a:pt x="73" y="219"/>
                  </a:lnTo>
                  <a:lnTo>
                    <a:pt x="0" y="219"/>
                  </a:lnTo>
                  <a:close/>
                </a:path>
              </a:pathLst>
            </a:custGeom>
            <a:solidFill>
              <a:srgbClr val="6E9D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23" name="Freeform 351"/>
            <p:cNvSpPr>
              <a:spLocks/>
            </p:cNvSpPr>
            <p:nvPr/>
          </p:nvSpPr>
          <p:spPr bwMode="auto">
            <a:xfrm>
              <a:off x="5146" y="2457"/>
              <a:ext cx="19" cy="46"/>
            </a:xfrm>
            <a:custGeom>
              <a:avLst/>
              <a:gdLst>
                <a:gd name="T0" fmla="*/ 0 w 74"/>
                <a:gd name="T1" fmla="*/ 0 h 182"/>
                <a:gd name="T2" fmla="*/ 0 w 74"/>
                <a:gd name="T3" fmla="*/ 0 h 182"/>
                <a:gd name="T4" fmla="*/ 0 w 74"/>
                <a:gd name="T5" fmla="*/ 0 h 182"/>
                <a:gd name="T6" fmla="*/ 0 w 74"/>
                <a:gd name="T7" fmla="*/ 0 h 182"/>
                <a:gd name="T8" fmla="*/ 0 w 74"/>
                <a:gd name="T9" fmla="*/ 0 h 18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182">
                  <a:moveTo>
                    <a:pt x="0" y="182"/>
                  </a:moveTo>
                  <a:lnTo>
                    <a:pt x="0" y="0"/>
                  </a:lnTo>
                  <a:lnTo>
                    <a:pt x="74" y="73"/>
                  </a:lnTo>
                  <a:lnTo>
                    <a:pt x="74" y="182"/>
                  </a:lnTo>
                  <a:lnTo>
                    <a:pt x="0" y="182"/>
                  </a:lnTo>
                  <a:close/>
                </a:path>
              </a:pathLst>
            </a:custGeom>
            <a:solidFill>
              <a:srgbClr val="66979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24" name="Freeform 352"/>
            <p:cNvSpPr>
              <a:spLocks/>
            </p:cNvSpPr>
            <p:nvPr/>
          </p:nvSpPr>
          <p:spPr bwMode="auto">
            <a:xfrm>
              <a:off x="5156" y="2466"/>
              <a:ext cx="18" cy="37"/>
            </a:xfrm>
            <a:custGeom>
              <a:avLst/>
              <a:gdLst>
                <a:gd name="T0" fmla="*/ 0 w 74"/>
                <a:gd name="T1" fmla="*/ 0 h 146"/>
                <a:gd name="T2" fmla="*/ 0 w 74"/>
                <a:gd name="T3" fmla="*/ 0 h 146"/>
                <a:gd name="T4" fmla="*/ 0 w 74"/>
                <a:gd name="T5" fmla="*/ 0 h 146"/>
                <a:gd name="T6" fmla="*/ 0 w 74"/>
                <a:gd name="T7" fmla="*/ 0 h 146"/>
                <a:gd name="T8" fmla="*/ 0 w 74"/>
                <a:gd name="T9" fmla="*/ 0 h 1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146">
                  <a:moveTo>
                    <a:pt x="0" y="146"/>
                  </a:moveTo>
                  <a:lnTo>
                    <a:pt x="0" y="0"/>
                  </a:lnTo>
                  <a:lnTo>
                    <a:pt x="74" y="73"/>
                  </a:lnTo>
                  <a:lnTo>
                    <a:pt x="74" y="146"/>
                  </a:lnTo>
                  <a:lnTo>
                    <a:pt x="0" y="146"/>
                  </a:lnTo>
                  <a:close/>
                </a:path>
              </a:pathLst>
            </a:custGeom>
            <a:solidFill>
              <a:srgbClr val="5E929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25" name="Freeform 353"/>
            <p:cNvSpPr>
              <a:spLocks/>
            </p:cNvSpPr>
            <p:nvPr/>
          </p:nvSpPr>
          <p:spPr bwMode="auto">
            <a:xfrm>
              <a:off x="5165" y="2475"/>
              <a:ext cx="18" cy="28"/>
            </a:xfrm>
            <a:custGeom>
              <a:avLst/>
              <a:gdLst>
                <a:gd name="T0" fmla="*/ 0 w 74"/>
                <a:gd name="T1" fmla="*/ 0 h 109"/>
                <a:gd name="T2" fmla="*/ 0 w 74"/>
                <a:gd name="T3" fmla="*/ 0 h 109"/>
                <a:gd name="T4" fmla="*/ 0 w 74"/>
                <a:gd name="T5" fmla="*/ 0 h 109"/>
                <a:gd name="T6" fmla="*/ 0 w 74"/>
                <a:gd name="T7" fmla="*/ 0 h 109"/>
                <a:gd name="T8" fmla="*/ 0 w 74"/>
                <a:gd name="T9" fmla="*/ 0 h 10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4" h="109">
                  <a:moveTo>
                    <a:pt x="0" y="109"/>
                  </a:moveTo>
                  <a:lnTo>
                    <a:pt x="0" y="0"/>
                  </a:lnTo>
                  <a:lnTo>
                    <a:pt x="74" y="72"/>
                  </a:lnTo>
                  <a:lnTo>
                    <a:pt x="74" y="109"/>
                  </a:lnTo>
                  <a:lnTo>
                    <a:pt x="0" y="109"/>
                  </a:lnTo>
                  <a:close/>
                </a:path>
              </a:pathLst>
            </a:custGeom>
            <a:solidFill>
              <a:srgbClr val="578D8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26" name="Freeform 354"/>
            <p:cNvSpPr>
              <a:spLocks/>
            </p:cNvSpPr>
            <p:nvPr/>
          </p:nvSpPr>
          <p:spPr bwMode="auto">
            <a:xfrm>
              <a:off x="5174" y="2484"/>
              <a:ext cx="19" cy="19"/>
            </a:xfrm>
            <a:custGeom>
              <a:avLst/>
              <a:gdLst>
                <a:gd name="T0" fmla="*/ 0 w 75"/>
                <a:gd name="T1" fmla="*/ 0 h 73"/>
                <a:gd name="T2" fmla="*/ 0 w 75"/>
                <a:gd name="T3" fmla="*/ 0 h 73"/>
                <a:gd name="T4" fmla="*/ 0 w 75"/>
                <a:gd name="T5" fmla="*/ 0 h 73"/>
                <a:gd name="T6" fmla="*/ 0 w 75"/>
                <a:gd name="T7" fmla="*/ 0 h 73"/>
                <a:gd name="T8" fmla="*/ 0 w 75"/>
                <a:gd name="T9" fmla="*/ 0 h 7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5" h="73">
                  <a:moveTo>
                    <a:pt x="0" y="73"/>
                  </a:moveTo>
                  <a:lnTo>
                    <a:pt x="0" y="0"/>
                  </a:lnTo>
                  <a:lnTo>
                    <a:pt x="75" y="73"/>
                  </a:lnTo>
                  <a:lnTo>
                    <a:pt x="0" y="73"/>
                  </a:lnTo>
                  <a:close/>
                </a:path>
              </a:pathLst>
            </a:custGeom>
            <a:solidFill>
              <a:srgbClr val="4F888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27" name="Freeform 355"/>
            <p:cNvSpPr>
              <a:spLocks/>
            </p:cNvSpPr>
            <p:nvPr/>
          </p:nvSpPr>
          <p:spPr bwMode="auto">
            <a:xfrm>
              <a:off x="5183" y="2493"/>
              <a:ext cx="10" cy="10"/>
            </a:xfrm>
            <a:custGeom>
              <a:avLst/>
              <a:gdLst>
                <a:gd name="T0" fmla="*/ 0 w 38"/>
                <a:gd name="T1" fmla="*/ 0 h 37"/>
                <a:gd name="T2" fmla="*/ 0 w 38"/>
                <a:gd name="T3" fmla="*/ 0 h 37"/>
                <a:gd name="T4" fmla="*/ 0 w 38"/>
                <a:gd name="T5" fmla="*/ 0 h 37"/>
                <a:gd name="T6" fmla="*/ 0 w 38"/>
                <a:gd name="T7" fmla="*/ 0 h 37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8" h="37">
                  <a:moveTo>
                    <a:pt x="0" y="37"/>
                  </a:moveTo>
                  <a:lnTo>
                    <a:pt x="0" y="0"/>
                  </a:lnTo>
                  <a:lnTo>
                    <a:pt x="38" y="37"/>
                  </a:lnTo>
                  <a:lnTo>
                    <a:pt x="0" y="37"/>
                  </a:lnTo>
                  <a:close/>
                </a:path>
              </a:pathLst>
            </a:custGeom>
            <a:solidFill>
              <a:srgbClr val="3F7D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28" name="Freeform 356"/>
            <p:cNvSpPr>
              <a:spLocks/>
            </p:cNvSpPr>
            <p:nvPr/>
          </p:nvSpPr>
          <p:spPr bwMode="auto">
            <a:xfrm>
              <a:off x="5193" y="2503"/>
              <a:ext cx="1" cy="1"/>
            </a:xfrm>
            <a:custGeom>
              <a:avLst/>
              <a:gdLst>
                <a:gd name="T0" fmla="*/ 0 w 1"/>
                <a:gd name="T1" fmla="*/ 0 h 1"/>
                <a:gd name="T2" fmla="*/ 0 w 1"/>
                <a:gd name="T3" fmla="*/ 0 h 1"/>
                <a:gd name="T4" fmla="*/ 0 w 1"/>
                <a:gd name="T5" fmla="*/ 0 h 1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" h="1"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3F7D7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29" name="Freeform 357"/>
            <p:cNvSpPr>
              <a:spLocks/>
            </p:cNvSpPr>
            <p:nvPr/>
          </p:nvSpPr>
          <p:spPr bwMode="auto">
            <a:xfrm>
              <a:off x="4728" y="2278"/>
              <a:ext cx="465" cy="226"/>
            </a:xfrm>
            <a:custGeom>
              <a:avLst/>
              <a:gdLst>
                <a:gd name="T0" fmla="*/ 0 w 1858"/>
                <a:gd name="T1" fmla="*/ 1 h 904"/>
                <a:gd name="T2" fmla="*/ 1 w 1858"/>
                <a:gd name="T3" fmla="*/ 0 h 904"/>
                <a:gd name="T4" fmla="*/ 1 w 1858"/>
                <a:gd name="T5" fmla="*/ 0 h 904"/>
                <a:gd name="T6" fmla="*/ 1 w 1858"/>
                <a:gd name="T7" fmla="*/ 0 h 904"/>
                <a:gd name="T8" fmla="*/ 2 w 1858"/>
                <a:gd name="T9" fmla="*/ 1 h 904"/>
                <a:gd name="T10" fmla="*/ 0 w 1858"/>
                <a:gd name="T11" fmla="*/ 1 h 904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858" h="904">
                  <a:moveTo>
                    <a:pt x="0" y="904"/>
                  </a:moveTo>
                  <a:lnTo>
                    <a:pt x="869" y="47"/>
                  </a:lnTo>
                  <a:lnTo>
                    <a:pt x="924" y="0"/>
                  </a:lnTo>
                  <a:lnTo>
                    <a:pt x="982" y="40"/>
                  </a:lnTo>
                  <a:lnTo>
                    <a:pt x="1858" y="899"/>
                  </a:lnTo>
                  <a:lnTo>
                    <a:pt x="0" y="904"/>
                  </a:lnTo>
                  <a:close/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30" name="Freeform 358"/>
            <p:cNvSpPr>
              <a:spLocks/>
            </p:cNvSpPr>
            <p:nvPr/>
          </p:nvSpPr>
          <p:spPr bwMode="auto">
            <a:xfrm>
              <a:off x="4943" y="2258"/>
              <a:ext cx="35" cy="34"/>
            </a:xfrm>
            <a:custGeom>
              <a:avLst/>
              <a:gdLst>
                <a:gd name="T0" fmla="*/ 0 w 138"/>
                <a:gd name="T1" fmla="*/ 0 h 138"/>
                <a:gd name="T2" fmla="*/ 0 w 138"/>
                <a:gd name="T3" fmla="*/ 0 h 138"/>
                <a:gd name="T4" fmla="*/ 0 w 138"/>
                <a:gd name="T5" fmla="*/ 0 h 138"/>
                <a:gd name="T6" fmla="*/ 0 w 138"/>
                <a:gd name="T7" fmla="*/ 0 h 138"/>
                <a:gd name="T8" fmla="*/ 0 w 138"/>
                <a:gd name="T9" fmla="*/ 0 h 138"/>
                <a:gd name="T10" fmla="*/ 0 w 138"/>
                <a:gd name="T11" fmla="*/ 0 h 138"/>
                <a:gd name="T12" fmla="*/ 0 w 138"/>
                <a:gd name="T13" fmla="*/ 0 h 138"/>
                <a:gd name="T14" fmla="*/ 0 w 138"/>
                <a:gd name="T15" fmla="*/ 0 h 138"/>
                <a:gd name="T16" fmla="*/ 0 w 138"/>
                <a:gd name="T17" fmla="*/ 0 h 138"/>
                <a:gd name="T18" fmla="*/ 0 w 138"/>
                <a:gd name="T19" fmla="*/ 0 h 138"/>
                <a:gd name="T20" fmla="*/ 0 w 138"/>
                <a:gd name="T21" fmla="*/ 0 h 138"/>
                <a:gd name="T22" fmla="*/ 0 w 138"/>
                <a:gd name="T23" fmla="*/ 0 h 138"/>
                <a:gd name="T24" fmla="*/ 0 w 138"/>
                <a:gd name="T25" fmla="*/ 0 h 138"/>
                <a:gd name="T26" fmla="*/ 0 w 138"/>
                <a:gd name="T27" fmla="*/ 0 h 138"/>
                <a:gd name="T28" fmla="*/ 0 w 138"/>
                <a:gd name="T29" fmla="*/ 0 h 138"/>
                <a:gd name="T30" fmla="*/ 0 w 138"/>
                <a:gd name="T31" fmla="*/ 0 h 138"/>
                <a:gd name="T32" fmla="*/ 0 w 138"/>
                <a:gd name="T33" fmla="*/ 0 h 138"/>
                <a:gd name="T34" fmla="*/ 0 w 138"/>
                <a:gd name="T35" fmla="*/ 0 h 138"/>
                <a:gd name="T36" fmla="*/ 0 w 138"/>
                <a:gd name="T37" fmla="*/ 0 h 138"/>
                <a:gd name="T38" fmla="*/ 0 w 138"/>
                <a:gd name="T39" fmla="*/ 0 h 138"/>
                <a:gd name="T40" fmla="*/ 0 w 138"/>
                <a:gd name="T41" fmla="*/ 0 h 138"/>
                <a:gd name="T42" fmla="*/ 0 w 138"/>
                <a:gd name="T43" fmla="*/ 0 h 138"/>
                <a:gd name="T44" fmla="*/ 0 w 138"/>
                <a:gd name="T45" fmla="*/ 0 h 138"/>
                <a:gd name="T46" fmla="*/ 0 w 138"/>
                <a:gd name="T47" fmla="*/ 0 h 138"/>
                <a:gd name="T48" fmla="*/ 0 w 138"/>
                <a:gd name="T49" fmla="*/ 0 h 138"/>
                <a:gd name="T50" fmla="*/ 0 w 138"/>
                <a:gd name="T51" fmla="*/ 0 h 138"/>
                <a:gd name="T52" fmla="*/ 0 w 138"/>
                <a:gd name="T53" fmla="*/ 0 h 138"/>
                <a:gd name="T54" fmla="*/ 0 w 138"/>
                <a:gd name="T55" fmla="*/ 0 h 138"/>
                <a:gd name="T56" fmla="*/ 0 w 138"/>
                <a:gd name="T57" fmla="*/ 0 h 138"/>
                <a:gd name="T58" fmla="*/ 0 w 138"/>
                <a:gd name="T59" fmla="*/ 0 h 138"/>
                <a:gd name="T60" fmla="*/ 0 w 138"/>
                <a:gd name="T61" fmla="*/ 0 h 138"/>
                <a:gd name="T62" fmla="*/ 0 w 138"/>
                <a:gd name="T63" fmla="*/ 0 h 138"/>
                <a:gd name="T64" fmla="*/ 0 w 138"/>
                <a:gd name="T65" fmla="*/ 0 h 138"/>
                <a:gd name="T66" fmla="*/ 0 w 138"/>
                <a:gd name="T67" fmla="*/ 0 h 138"/>
                <a:gd name="T68" fmla="*/ 0 w 138"/>
                <a:gd name="T69" fmla="*/ 0 h 138"/>
                <a:gd name="T70" fmla="*/ 0 w 138"/>
                <a:gd name="T71" fmla="*/ 0 h 138"/>
                <a:gd name="T72" fmla="*/ 0 w 138"/>
                <a:gd name="T73" fmla="*/ 0 h 138"/>
                <a:gd name="T74" fmla="*/ 0 w 138"/>
                <a:gd name="T75" fmla="*/ 0 h 138"/>
                <a:gd name="T76" fmla="*/ 0 w 138"/>
                <a:gd name="T77" fmla="*/ 0 h 138"/>
                <a:gd name="T78" fmla="*/ 0 w 138"/>
                <a:gd name="T79" fmla="*/ 0 h 138"/>
                <a:gd name="T80" fmla="*/ 0 w 138"/>
                <a:gd name="T81" fmla="*/ 0 h 138"/>
                <a:gd name="T82" fmla="*/ 0 w 138"/>
                <a:gd name="T83" fmla="*/ 0 h 138"/>
                <a:gd name="T84" fmla="*/ 0 w 138"/>
                <a:gd name="T85" fmla="*/ 0 h 138"/>
                <a:gd name="T86" fmla="*/ 0 w 138"/>
                <a:gd name="T87" fmla="*/ 0 h 138"/>
                <a:gd name="T88" fmla="*/ 0 w 138"/>
                <a:gd name="T89" fmla="*/ 0 h 138"/>
                <a:gd name="T90" fmla="*/ 0 w 138"/>
                <a:gd name="T91" fmla="*/ 0 h 138"/>
                <a:gd name="T92" fmla="*/ 0 w 138"/>
                <a:gd name="T93" fmla="*/ 0 h 138"/>
                <a:gd name="T94" fmla="*/ 0 w 138"/>
                <a:gd name="T95" fmla="*/ 0 h 138"/>
                <a:gd name="T96" fmla="*/ 0 w 138"/>
                <a:gd name="T97" fmla="*/ 0 h 138"/>
                <a:gd name="T98" fmla="*/ 0 w 138"/>
                <a:gd name="T99" fmla="*/ 0 h 138"/>
                <a:gd name="T100" fmla="*/ 0 w 138"/>
                <a:gd name="T101" fmla="*/ 0 h 138"/>
                <a:gd name="T102" fmla="*/ 0 w 138"/>
                <a:gd name="T103" fmla="*/ 0 h 138"/>
                <a:gd name="T104" fmla="*/ 0 w 138"/>
                <a:gd name="T105" fmla="*/ 0 h 138"/>
                <a:gd name="T106" fmla="*/ 0 w 138"/>
                <a:gd name="T107" fmla="*/ 0 h 138"/>
                <a:gd name="T108" fmla="*/ 0 w 138"/>
                <a:gd name="T109" fmla="*/ 0 h 138"/>
                <a:gd name="T110" fmla="*/ 0 w 138"/>
                <a:gd name="T111" fmla="*/ 0 h 138"/>
                <a:gd name="T112" fmla="*/ 0 w 138"/>
                <a:gd name="T113" fmla="*/ 0 h 138"/>
                <a:gd name="T114" fmla="*/ 0 w 138"/>
                <a:gd name="T115" fmla="*/ 0 h 138"/>
                <a:gd name="T116" fmla="*/ 0 w 138"/>
                <a:gd name="T117" fmla="*/ 0 h 138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" h="138">
                  <a:moveTo>
                    <a:pt x="70" y="0"/>
                  </a:moveTo>
                  <a:lnTo>
                    <a:pt x="61" y="1"/>
                  </a:lnTo>
                  <a:lnTo>
                    <a:pt x="53" y="3"/>
                  </a:lnTo>
                  <a:lnTo>
                    <a:pt x="46" y="4"/>
                  </a:lnTo>
                  <a:lnTo>
                    <a:pt x="40" y="6"/>
                  </a:lnTo>
                  <a:lnTo>
                    <a:pt x="33" y="9"/>
                  </a:lnTo>
                  <a:lnTo>
                    <a:pt x="27" y="14"/>
                  </a:lnTo>
                  <a:lnTo>
                    <a:pt x="23" y="17"/>
                  </a:lnTo>
                  <a:lnTo>
                    <a:pt x="18" y="22"/>
                  </a:lnTo>
                  <a:lnTo>
                    <a:pt x="14" y="27"/>
                  </a:lnTo>
                  <a:lnTo>
                    <a:pt x="10" y="33"/>
                  </a:lnTo>
                  <a:lnTo>
                    <a:pt x="7" y="38"/>
                  </a:lnTo>
                  <a:lnTo>
                    <a:pt x="5" y="44"/>
                  </a:lnTo>
                  <a:lnTo>
                    <a:pt x="1" y="56"/>
                  </a:lnTo>
                  <a:lnTo>
                    <a:pt x="0" y="69"/>
                  </a:lnTo>
                  <a:lnTo>
                    <a:pt x="1" y="82"/>
                  </a:lnTo>
                  <a:lnTo>
                    <a:pt x="5" y="94"/>
                  </a:lnTo>
                  <a:lnTo>
                    <a:pt x="7" y="100"/>
                  </a:lnTo>
                  <a:lnTo>
                    <a:pt x="10" y="106"/>
                  </a:lnTo>
                  <a:lnTo>
                    <a:pt x="14" y="111"/>
                  </a:lnTo>
                  <a:lnTo>
                    <a:pt x="18" y="117"/>
                  </a:lnTo>
                  <a:lnTo>
                    <a:pt x="23" y="121"/>
                  </a:lnTo>
                  <a:lnTo>
                    <a:pt x="27" y="125"/>
                  </a:lnTo>
                  <a:lnTo>
                    <a:pt x="33" y="129"/>
                  </a:lnTo>
                  <a:lnTo>
                    <a:pt x="40" y="131"/>
                  </a:lnTo>
                  <a:lnTo>
                    <a:pt x="46" y="135"/>
                  </a:lnTo>
                  <a:lnTo>
                    <a:pt x="53" y="136"/>
                  </a:lnTo>
                  <a:lnTo>
                    <a:pt x="61" y="137"/>
                  </a:lnTo>
                  <a:lnTo>
                    <a:pt x="69" y="138"/>
                  </a:lnTo>
                  <a:lnTo>
                    <a:pt x="78" y="137"/>
                  </a:lnTo>
                  <a:lnTo>
                    <a:pt x="85" y="136"/>
                  </a:lnTo>
                  <a:lnTo>
                    <a:pt x="92" y="135"/>
                  </a:lnTo>
                  <a:lnTo>
                    <a:pt x="99" y="131"/>
                  </a:lnTo>
                  <a:lnTo>
                    <a:pt x="106" y="129"/>
                  </a:lnTo>
                  <a:lnTo>
                    <a:pt x="111" y="125"/>
                  </a:lnTo>
                  <a:lnTo>
                    <a:pt x="116" y="121"/>
                  </a:lnTo>
                  <a:lnTo>
                    <a:pt x="120" y="117"/>
                  </a:lnTo>
                  <a:lnTo>
                    <a:pt x="125" y="111"/>
                  </a:lnTo>
                  <a:lnTo>
                    <a:pt x="128" y="106"/>
                  </a:lnTo>
                  <a:lnTo>
                    <a:pt x="131" y="100"/>
                  </a:lnTo>
                  <a:lnTo>
                    <a:pt x="134" y="94"/>
                  </a:lnTo>
                  <a:lnTo>
                    <a:pt x="137" y="82"/>
                  </a:lnTo>
                  <a:lnTo>
                    <a:pt x="138" y="69"/>
                  </a:lnTo>
                  <a:lnTo>
                    <a:pt x="137" y="56"/>
                  </a:lnTo>
                  <a:lnTo>
                    <a:pt x="134" y="44"/>
                  </a:lnTo>
                  <a:lnTo>
                    <a:pt x="131" y="38"/>
                  </a:lnTo>
                  <a:lnTo>
                    <a:pt x="128" y="33"/>
                  </a:lnTo>
                  <a:lnTo>
                    <a:pt x="125" y="27"/>
                  </a:lnTo>
                  <a:lnTo>
                    <a:pt x="120" y="22"/>
                  </a:lnTo>
                  <a:lnTo>
                    <a:pt x="116" y="17"/>
                  </a:lnTo>
                  <a:lnTo>
                    <a:pt x="111" y="14"/>
                  </a:lnTo>
                  <a:lnTo>
                    <a:pt x="106" y="9"/>
                  </a:lnTo>
                  <a:lnTo>
                    <a:pt x="99" y="6"/>
                  </a:lnTo>
                  <a:lnTo>
                    <a:pt x="92" y="4"/>
                  </a:lnTo>
                  <a:lnTo>
                    <a:pt x="85" y="3"/>
                  </a:lnTo>
                  <a:lnTo>
                    <a:pt x="78" y="1"/>
                  </a:lnTo>
                  <a:lnTo>
                    <a:pt x="70" y="0"/>
                  </a:lnTo>
                </a:path>
              </a:pathLst>
            </a:custGeom>
            <a:noFill/>
            <a:ln w="158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31" name="Freeform 359"/>
            <p:cNvSpPr>
              <a:spLocks/>
            </p:cNvSpPr>
            <p:nvPr/>
          </p:nvSpPr>
          <p:spPr bwMode="auto">
            <a:xfrm>
              <a:off x="4714" y="2484"/>
              <a:ext cx="34" cy="34"/>
            </a:xfrm>
            <a:custGeom>
              <a:avLst/>
              <a:gdLst>
                <a:gd name="T0" fmla="*/ 0 w 138"/>
                <a:gd name="T1" fmla="*/ 0 h 137"/>
                <a:gd name="T2" fmla="*/ 0 w 138"/>
                <a:gd name="T3" fmla="*/ 0 h 137"/>
                <a:gd name="T4" fmla="*/ 0 w 138"/>
                <a:gd name="T5" fmla="*/ 0 h 137"/>
                <a:gd name="T6" fmla="*/ 0 w 138"/>
                <a:gd name="T7" fmla="*/ 0 h 137"/>
                <a:gd name="T8" fmla="*/ 0 w 138"/>
                <a:gd name="T9" fmla="*/ 0 h 137"/>
                <a:gd name="T10" fmla="*/ 0 w 138"/>
                <a:gd name="T11" fmla="*/ 0 h 137"/>
                <a:gd name="T12" fmla="*/ 0 w 138"/>
                <a:gd name="T13" fmla="*/ 0 h 137"/>
                <a:gd name="T14" fmla="*/ 0 w 138"/>
                <a:gd name="T15" fmla="*/ 0 h 137"/>
                <a:gd name="T16" fmla="*/ 0 w 138"/>
                <a:gd name="T17" fmla="*/ 0 h 137"/>
                <a:gd name="T18" fmla="*/ 0 w 138"/>
                <a:gd name="T19" fmla="*/ 0 h 137"/>
                <a:gd name="T20" fmla="*/ 0 w 138"/>
                <a:gd name="T21" fmla="*/ 0 h 137"/>
                <a:gd name="T22" fmla="*/ 0 w 138"/>
                <a:gd name="T23" fmla="*/ 0 h 137"/>
                <a:gd name="T24" fmla="*/ 0 w 138"/>
                <a:gd name="T25" fmla="*/ 0 h 137"/>
                <a:gd name="T26" fmla="*/ 0 w 138"/>
                <a:gd name="T27" fmla="*/ 0 h 137"/>
                <a:gd name="T28" fmla="*/ 0 w 138"/>
                <a:gd name="T29" fmla="*/ 0 h 137"/>
                <a:gd name="T30" fmla="*/ 0 w 138"/>
                <a:gd name="T31" fmla="*/ 0 h 137"/>
                <a:gd name="T32" fmla="*/ 0 w 138"/>
                <a:gd name="T33" fmla="*/ 0 h 137"/>
                <a:gd name="T34" fmla="*/ 0 w 138"/>
                <a:gd name="T35" fmla="*/ 0 h 137"/>
                <a:gd name="T36" fmla="*/ 0 w 138"/>
                <a:gd name="T37" fmla="*/ 0 h 137"/>
                <a:gd name="T38" fmla="*/ 0 w 138"/>
                <a:gd name="T39" fmla="*/ 0 h 137"/>
                <a:gd name="T40" fmla="*/ 0 w 138"/>
                <a:gd name="T41" fmla="*/ 0 h 137"/>
                <a:gd name="T42" fmla="*/ 0 w 138"/>
                <a:gd name="T43" fmla="*/ 0 h 137"/>
                <a:gd name="T44" fmla="*/ 0 w 138"/>
                <a:gd name="T45" fmla="*/ 0 h 137"/>
                <a:gd name="T46" fmla="*/ 0 w 138"/>
                <a:gd name="T47" fmla="*/ 0 h 137"/>
                <a:gd name="T48" fmla="*/ 0 w 138"/>
                <a:gd name="T49" fmla="*/ 0 h 137"/>
                <a:gd name="T50" fmla="*/ 0 w 138"/>
                <a:gd name="T51" fmla="*/ 0 h 137"/>
                <a:gd name="T52" fmla="*/ 0 w 138"/>
                <a:gd name="T53" fmla="*/ 0 h 137"/>
                <a:gd name="T54" fmla="*/ 0 w 138"/>
                <a:gd name="T55" fmla="*/ 0 h 137"/>
                <a:gd name="T56" fmla="*/ 0 w 138"/>
                <a:gd name="T57" fmla="*/ 0 h 137"/>
                <a:gd name="T58" fmla="*/ 0 w 138"/>
                <a:gd name="T59" fmla="*/ 0 h 137"/>
                <a:gd name="T60" fmla="*/ 0 w 138"/>
                <a:gd name="T61" fmla="*/ 0 h 137"/>
                <a:gd name="T62" fmla="*/ 0 w 138"/>
                <a:gd name="T63" fmla="*/ 0 h 137"/>
                <a:gd name="T64" fmla="*/ 0 w 138"/>
                <a:gd name="T65" fmla="*/ 0 h 137"/>
                <a:gd name="T66" fmla="*/ 0 w 138"/>
                <a:gd name="T67" fmla="*/ 0 h 137"/>
                <a:gd name="T68" fmla="*/ 0 w 138"/>
                <a:gd name="T69" fmla="*/ 0 h 137"/>
                <a:gd name="T70" fmla="*/ 0 w 138"/>
                <a:gd name="T71" fmla="*/ 0 h 137"/>
                <a:gd name="T72" fmla="*/ 0 w 138"/>
                <a:gd name="T73" fmla="*/ 0 h 137"/>
                <a:gd name="T74" fmla="*/ 0 w 138"/>
                <a:gd name="T75" fmla="*/ 0 h 137"/>
                <a:gd name="T76" fmla="*/ 0 w 138"/>
                <a:gd name="T77" fmla="*/ 0 h 137"/>
                <a:gd name="T78" fmla="*/ 0 w 138"/>
                <a:gd name="T79" fmla="*/ 0 h 137"/>
                <a:gd name="T80" fmla="*/ 0 w 138"/>
                <a:gd name="T81" fmla="*/ 0 h 137"/>
                <a:gd name="T82" fmla="*/ 0 w 138"/>
                <a:gd name="T83" fmla="*/ 0 h 137"/>
                <a:gd name="T84" fmla="*/ 0 w 138"/>
                <a:gd name="T85" fmla="*/ 0 h 137"/>
                <a:gd name="T86" fmla="*/ 0 w 138"/>
                <a:gd name="T87" fmla="*/ 0 h 137"/>
                <a:gd name="T88" fmla="*/ 0 w 138"/>
                <a:gd name="T89" fmla="*/ 0 h 137"/>
                <a:gd name="T90" fmla="*/ 0 w 138"/>
                <a:gd name="T91" fmla="*/ 0 h 137"/>
                <a:gd name="T92" fmla="*/ 0 w 138"/>
                <a:gd name="T93" fmla="*/ 0 h 137"/>
                <a:gd name="T94" fmla="*/ 0 w 138"/>
                <a:gd name="T95" fmla="*/ 0 h 137"/>
                <a:gd name="T96" fmla="*/ 0 w 138"/>
                <a:gd name="T97" fmla="*/ 0 h 137"/>
                <a:gd name="T98" fmla="*/ 0 w 138"/>
                <a:gd name="T99" fmla="*/ 0 h 137"/>
                <a:gd name="T100" fmla="*/ 0 w 138"/>
                <a:gd name="T101" fmla="*/ 0 h 137"/>
                <a:gd name="T102" fmla="*/ 0 w 138"/>
                <a:gd name="T103" fmla="*/ 0 h 137"/>
                <a:gd name="T104" fmla="*/ 0 w 138"/>
                <a:gd name="T105" fmla="*/ 0 h 137"/>
                <a:gd name="T106" fmla="*/ 0 w 138"/>
                <a:gd name="T107" fmla="*/ 0 h 137"/>
                <a:gd name="T108" fmla="*/ 0 w 138"/>
                <a:gd name="T109" fmla="*/ 0 h 137"/>
                <a:gd name="T110" fmla="*/ 0 w 138"/>
                <a:gd name="T111" fmla="*/ 0 h 137"/>
                <a:gd name="T112" fmla="*/ 0 w 138"/>
                <a:gd name="T113" fmla="*/ 0 h 137"/>
                <a:gd name="T114" fmla="*/ 0 w 138"/>
                <a:gd name="T115" fmla="*/ 0 h 137"/>
                <a:gd name="T116" fmla="*/ 0 w 138"/>
                <a:gd name="T117" fmla="*/ 0 h 13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" h="137">
                  <a:moveTo>
                    <a:pt x="69" y="0"/>
                  </a:moveTo>
                  <a:lnTo>
                    <a:pt x="60" y="0"/>
                  </a:lnTo>
                  <a:lnTo>
                    <a:pt x="52" y="1"/>
                  </a:lnTo>
                  <a:lnTo>
                    <a:pt x="46" y="4"/>
                  </a:lnTo>
                  <a:lnTo>
                    <a:pt x="39" y="6"/>
                  </a:lnTo>
                  <a:lnTo>
                    <a:pt x="32" y="9"/>
                  </a:lnTo>
                  <a:lnTo>
                    <a:pt x="27" y="13"/>
                  </a:lnTo>
                  <a:lnTo>
                    <a:pt x="22" y="17"/>
                  </a:lnTo>
                  <a:lnTo>
                    <a:pt x="18" y="22"/>
                  </a:lnTo>
                  <a:lnTo>
                    <a:pt x="13" y="26"/>
                  </a:lnTo>
                  <a:lnTo>
                    <a:pt x="10" y="32"/>
                  </a:lnTo>
                  <a:lnTo>
                    <a:pt x="7" y="37"/>
                  </a:lnTo>
                  <a:lnTo>
                    <a:pt x="4" y="44"/>
                  </a:lnTo>
                  <a:lnTo>
                    <a:pt x="1" y="56"/>
                  </a:lnTo>
                  <a:lnTo>
                    <a:pt x="0" y="69"/>
                  </a:lnTo>
                  <a:lnTo>
                    <a:pt x="1" y="82"/>
                  </a:lnTo>
                  <a:lnTo>
                    <a:pt x="4" y="94"/>
                  </a:lnTo>
                  <a:lnTo>
                    <a:pt x="7" y="100"/>
                  </a:lnTo>
                  <a:lnTo>
                    <a:pt x="10" y="106"/>
                  </a:lnTo>
                  <a:lnTo>
                    <a:pt x="13" y="111"/>
                  </a:lnTo>
                  <a:lnTo>
                    <a:pt x="18" y="116"/>
                  </a:lnTo>
                  <a:lnTo>
                    <a:pt x="22" y="120"/>
                  </a:lnTo>
                  <a:lnTo>
                    <a:pt x="27" y="125"/>
                  </a:lnTo>
                  <a:lnTo>
                    <a:pt x="32" y="128"/>
                  </a:lnTo>
                  <a:lnTo>
                    <a:pt x="39" y="131"/>
                  </a:lnTo>
                  <a:lnTo>
                    <a:pt x="46" y="134"/>
                  </a:lnTo>
                  <a:lnTo>
                    <a:pt x="52" y="136"/>
                  </a:lnTo>
                  <a:lnTo>
                    <a:pt x="60" y="137"/>
                  </a:lnTo>
                  <a:lnTo>
                    <a:pt x="69" y="137"/>
                  </a:lnTo>
                  <a:lnTo>
                    <a:pt x="77" y="137"/>
                  </a:lnTo>
                  <a:lnTo>
                    <a:pt x="85" y="136"/>
                  </a:lnTo>
                  <a:lnTo>
                    <a:pt x="92" y="134"/>
                  </a:lnTo>
                  <a:lnTo>
                    <a:pt x="98" y="131"/>
                  </a:lnTo>
                  <a:lnTo>
                    <a:pt x="105" y="128"/>
                  </a:lnTo>
                  <a:lnTo>
                    <a:pt x="111" y="125"/>
                  </a:lnTo>
                  <a:lnTo>
                    <a:pt x="115" y="120"/>
                  </a:lnTo>
                  <a:lnTo>
                    <a:pt x="120" y="116"/>
                  </a:lnTo>
                  <a:lnTo>
                    <a:pt x="124" y="111"/>
                  </a:lnTo>
                  <a:lnTo>
                    <a:pt x="128" y="106"/>
                  </a:lnTo>
                  <a:lnTo>
                    <a:pt x="131" y="100"/>
                  </a:lnTo>
                  <a:lnTo>
                    <a:pt x="133" y="94"/>
                  </a:lnTo>
                  <a:lnTo>
                    <a:pt x="137" y="82"/>
                  </a:lnTo>
                  <a:lnTo>
                    <a:pt x="138" y="69"/>
                  </a:lnTo>
                  <a:lnTo>
                    <a:pt x="137" y="56"/>
                  </a:lnTo>
                  <a:lnTo>
                    <a:pt x="133" y="44"/>
                  </a:lnTo>
                  <a:lnTo>
                    <a:pt x="131" y="37"/>
                  </a:lnTo>
                  <a:lnTo>
                    <a:pt x="128" y="32"/>
                  </a:lnTo>
                  <a:lnTo>
                    <a:pt x="124" y="26"/>
                  </a:lnTo>
                  <a:lnTo>
                    <a:pt x="120" y="22"/>
                  </a:lnTo>
                  <a:lnTo>
                    <a:pt x="115" y="17"/>
                  </a:lnTo>
                  <a:lnTo>
                    <a:pt x="111" y="13"/>
                  </a:lnTo>
                  <a:lnTo>
                    <a:pt x="105" y="9"/>
                  </a:lnTo>
                  <a:lnTo>
                    <a:pt x="98" y="6"/>
                  </a:lnTo>
                  <a:lnTo>
                    <a:pt x="92" y="4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69" y="0"/>
                  </a:lnTo>
                  <a:close/>
                </a:path>
              </a:pathLst>
            </a:custGeom>
            <a:noFill/>
            <a:ln w="158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32" name="Freeform 360"/>
            <p:cNvSpPr>
              <a:spLocks/>
            </p:cNvSpPr>
            <p:nvPr/>
          </p:nvSpPr>
          <p:spPr bwMode="auto">
            <a:xfrm>
              <a:off x="5173" y="2484"/>
              <a:ext cx="34" cy="34"/>
            </a:xfrm>
            <a:custGeom>
              <a:avLst/>
              <a:gdLst>
                <a:gd name="T0" fmla="*/ 0 w 138"/>
                <a:gd name="T1" fmla="*/ 0 h 137"/>
                <a:gd name="T2" fmla="*/ 0 w 138"/>
                <a:gd name="T3" fmla="*/ 0 h 137"/>
                <a:gd name="T4" fmla="*/ 0 w 138"/>
                <a:gd name="T5" fmla="*/ 0 h 137"/>
                <a:gd name="T6" fmla="*/ 0 w 138"/>
                <a:gd name="T7" fmla="*/ 0 h 137"/>
                <a:gd name="T8" fmla="*/ 0 w 138"/>
                <a:gd name="T9" fmla="*/ 0 h 137"/>
                <a:gd name="T10" fmla="*/ 0 w 138"/>
                <a:gd name="T11" fmla="*/ 0 h 137"/>
                <a:gd name="T12" fmla="*/ 0 w 138"/>
                <a:gd name="T13" fmla="*/ 0 h 137"/>
                <a:gd name="T14" fmla="*/ 0 w 138"/>
                <a:gd name="T15" fmla="*/ 0 h 137"/>
                <a:gd name="T16" fmla="*/ 0 w 138"/>
                <a:gd name="T17" fmla="*/ 0 h 137"/>
                <a:gd name="T18" fmla="*/ 0 w 138"/>
                <a:gd name="T19" fmla="*/ 0 h 137"/>
                <a:gd name="T20" fmla="*/ 0 w 138"/>
                <a:gd name="T21" fmla="*/ 0 h 137"/>
                <a:gd name="T22" fmla="*/ 0 w 138"/>
                <a:gd name="T23" fmla="*/ 0 h 137"/>
                <a:gd name="T24" fmla="*/ 0 w 138"/>
                <a:gd name="T25" fmla="*/ 0 h 137"/>
                <a:gd name="T26" fmla="*/ 0 w 138"/>
                <a:gd name="T27" fmla="*/ 0 h 137"/>
                <a:gd name="T28" fmla="*/ 0 w 138"/>
                <a:gd name="T29" fmla="*/ 0 h 137"/>
                <a:gd name="T30" fmla="*/ 0 w 138"/>
                <a:gd name="T31" fmla="*/ 0 h 137"/>
                <a:gd name="T32" fmla="*/ 0 w 138"/>
                <a:gd name="T33" fmla="*/ 0 h 137"/>
                <a:gd name="T34" fmla="*/ 0 w 138"/>
                <a:gd name="T35" fmla="*/ 0 h 137"/>
                <a:gd name="T36" fmla="*/ 0 w 138"/>
                <a:gd name="T37" fmla="*/ 0 h 137"/>
                <a:gd name="T38" fmla="*/ 0 w 138"/>
                <a:gd name="T39" fmla="*/ 0 h 137"/>
                <a:gd name="T40" fmla="*/ 0 w 138"/>
                <a:gd name="T41" fmla="*/ 0 h 137"/>
                <a:gd name="T42" fmla="*/ 0 w 138"/>
                <a:gd name="T43" fmla="*/ 0 h 137"/>
                <a:gd name="T44" fmla="*/ 0 w 138"/>
                <a:gd name="T45" fmla="*/ 0 h 137"/>
                <a:gd name="T46" fmla="*/ 0 w 138"/>
                <a:gd name="T47" fmla="*/ 0 h 137"/>
                <a:gd name="T48" fmla="*/ 0 w 138"/>
                <a:gd name="T49" fmla="*/ 0 h 137"/>
                <a:gd name="T50" fmla="*/ 0 w 138"/>
                <a:gd name="T51" fmla="*/ 0 h 137"/>
                <a:gd name="T52" fmla="*/ 0 w 138"/>
                <a:gd name="T53" fmla="*/ 0 h 137"/>
                <a:gd name="T54" fmla="*/ 0 w 138"/>
                <a:gd name="T55" fmla="*/ 0 h 137"/>
                <a:gd name="T56" fmla="*/ 0 w 138"/>
                <a:gd name="T57" fmla="*/ 0 h 137"/>
                <a:gd name="T58" fmla="*/ 0 w 138"/>
                <a:gd name="T59" fmla="*/ 0 h 137"/>
                <a:gd name="T60" fmla="*/ 0 w 138"/>
                <a:gd name="T61" fmla="*/ 0 h 137"/>
                <a:gd name="T62" fmla="*/ 0 w 138"/>
                <a:gd name="T63" fmla="*/ 0 h 137"/>
                <a:gd name="T64" fmla="*/ 0 w 138"/>
                <a:gd name="T65" fmla="*/ 0 h 137"/>
                <a:gd name="T66" fmla="*/ 0 w 138"/>
                <a:gd name="T67" fmla="*/ 0 h 137"/>
                <a:gd name="T68" fmla="*/ 0 w 138"/>
                <a:gd name="T69" fmla="*/ 0 h 137"/>
                <a:gd name="T70" fmla="*/ 0 w 138"/>
                <a:gd name="T71" fmla="*/ 0 h 137"/>
                <a:gd name="T72" fmla="*/ 0 w 138"/>
                <a:gd name="T73" fmla="*/ 0 h 137"/>
                <a:gd name="T74" fmla="*/ 0 w 138"/>
                <a:gd name="T75" fmla="*/ 0 h 137"/>
                <a:gd name="T76" fmla="*/ 0 w 138"/>
                <a:gd name="T77" fmla="*/ 0 h 137"/>
                <a:gd name="T78" fmla="*/ 0 w 138"/>
                <a:gd name="T79" fmla="*/ 0 h 137"/>
                <a:gd name="T80" fmla="*/ 0 w 138"/>
                <a:gd name="T81" fmla="*/ 0 h 137"/>
                <a:gd name="T82" fmla="*/ 0 w 138"/>
                <a:gd name="T83" fmla="*/ 0 h 137"/>
                <a:gd name="T84" fmla="*/ 0 w 138"/>
                <a:gd name="T85" fmla="*/ 0 h 137"/>
                <a:gd name="T86" fmla="*/ 0 w 138"/>
                <a:gd name="T87" fmla="*/ 0 h 137"/>
                <a:gd name="T88" fmla="*/ 0 w 138"/>
                <a:gd name="T89" fmla="*/ 0 h 137"/>
                <a:gd name="T90" fmla="*/ 0 w 138"/>
                <a:gd name="T91" fmla="*/ 0 h 137"/>
                <a:gd name="T92" fmla="*/ 0 w 138"/>
                <a:gd name="T93" fmla="*/ 0 h 137"/>
                <a:gd name="T94" fmla="*/ 0 w 138"/>
                <a:gd name="T95" fmla="*/ 0 h 137"/>
                <a:gd name="T96" fmla="*/ 0 w 138"/>
                <a:gd name="T97" fmla="*/ 0 h 137"/>
                <a:gd name="T98" fmla="*/ 0 w 138"/>
                <a:gd name="T99" fmla="*/ 0 h 137"/>
                <a:gd name="T100" fmla="*/ 0 w 138"/>
                <a:gd name="T101" fmla="*/ 0 h 137"/>
                <a:gd name="T102" fmla="*/ 0 w 138"/>
                <a:gd name="T103" fmla="*/ 0 h 137"/>
                <a:gd name="T104" fmla="*/ 0 w 138"/>
                <a:gd name="T105" fmla="*/ 0 h 137"/>
                <a:gd name="T106" fmla="*/ 0 w 138"/>
                <a:gd name="T107" fmla="*/ 0 h 137"/>
                <a:gd name="T108" fmla="*/ 0 w 138"/>
                <a:gd name="T109" fmla="*/ 0 h 137"/>
                <a:gd name="T110" fmla="*/ 0 w 138"/>
                <a:gd name="T111" fmla="*/ 0 h 137"/>
                <a:gd name="T112" fmla="*/ 0 w 138"/>
                <a:gd name="T113" fmla="*/ 0 h 137"/>
                <a:gd name="T114" fmla="*/ 0 w 138"/>
                <a:gd name="T115" fmla="*/ 0 h 137"/>
                <a:gd name="T116" fmla="*/ 0 w 138"/>
                <a:gd name="T117" fmla="*/ 0 h 137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</a:gdLst>
              <a:ahLst/>
              <a:cxnLst>
                <a:cxn ang="T118">
                  <a:pos x="T0" y="T1"/>
                </a:cxn>
                <a:cxn ang="T119">
                  <a:pos x="T2" y="T3"/>
                </a:cxn>
                <a:cxn ang="T120">
                  <a:pos x="T4" y="T5"/>
                </a:cxn>
                <a:cxn ang="T121">
                  <a:pos x="T6" y="T7"/>
                </a:cxn>
                <a:cxn ang="T122">
                  <a:pos x="T8" y="T9"/>
                </a:cxn>
                <a:cxn ang="T123">
                  <a:pos x="T10" y="T11"/>
                </a:cxn>
                <a:cxn ang="T124">
                  <a:pos x="T12" y="T13"/>
                </a:cxn>
                <a:cxn ang="T125">
                  <a:pos x="T14" y="T15"/>
                </a:cxn>
                <a:cxn ang="T126">
                  <a:pos x="T16" y="T17"/>
                </a:cxn>
                <a:cxn ang="T127">
                  <a:pos x="T18" y="T19"/>
                </a:cxn>
                <a:cxn ang="T128">
                  <a:pos x="T20" y="T21"/>
                </a:cxn>
                <a:cxn ang="T129">
                  <a:pos x="T22" y="T23"/>
                </a:cxn>
                <a:cxn ang="T130">
                  <a:pos x="T24" y="T25"/>
                </a:cxn>
                <a:cxn ang="T131">
                  <a:pos x="T26" y="T27"/>
                </a:cxn>
                <a:cxn ang="T132">
                  <a:pos x="T28" y="T29"/>
                </a:cxn>
                <a:cxn ang="T133">
                  <a:pos x="T30" y="T31"/>
                </a:cxn>
                <a:cxn ang="T134">
                  <a:pos x="T32" y="T33"/>
                </a:cxn>
                <a:cxn ang="T135">
                  <a:pos x="T34" y="T35"/>
                </a:cxn>
                <a:cxn ang="T136">
                  <a:pos x="T36" y="T37"/>
                </a:cxn>
                <a:cxn ang="T137">
                  <a:pos x="T38" y="T39"/>
                </a:cxn>
                <a:cxn ang="T138">
                  <a:pos x="T40" y="T41"/>
                </a:cxn>
                <a:cxn ang="T139">
                  <a:pos x="T42" y="T43"/>
                </a:cxn>
                <a:cxn ang="T140">
                  <a:pos x="T44" y="T45"/>
                </a:cxn>
                <a:cxn ang="T141">
                  <a:pos x="T46" y="T47"/>
                </a:cxn>
                <a:cxn ang="T142">
                  <a:pos x="T48" y="T49"/>
                </a:cxn>
                <a:cxn ang="T143">
                  <a:pos x="T50" y="T51"/>
                </a:cxn>
                <a:cxn ang="T144">
                  <a:pos x="T52" y="T53"/>
                </a:cxn>
                <a:cxn ang="T145">
                  <a:pos x="T54" y="T55"/>
                </a:cxn>
                <a:cxn ang="T146">
                  <a:pos x="T56" y="T57"/>
                </a:cxn>
                <a:cxn ang="T147">
                  <a:pos x="T58" y="T59"/>
                </a:cxn>
                <a:cxn ang="T148">
                  <a:pos x="T60" y="T61"/>
                </a:cxn>
                <a:cxn ang="T149">
                  <a:pos x="T62" y="T63"/>
                </a:cxn>
                <a:cxn ang="T150">
                  <a:pos x="T64" y="T65"/>
                </a:cxn>
                <a:cxn ang="T151">
                  <a:pos x="T66" y="T67"/>
                </a:cxn>
                <a:cxn ang="T152">
                  <a:pos x="T68" y="T69"/>
                </a:cxn>
                <a:cxn ang="T153">
                  <a:pos x="T70" y="T71"/>
                </a:cxn>
                <a:cxn ang="T154">
                  <a:pos x="T72" y="T73"/>
                </a:cxn>
                <a:cxn ang="T155">
                  <a:pos x="T74" y="T75"/>
                </a:cxn>
                <a:cxn ang="T156">
                  <a:pos x="T76" y="T77"/>
                </a:cxn>
                <a:cxn ang="T157">
                  <a:pos x="T78" y="T79"/>
                </a:cxn>
                <a:cxn ang="T158">
                  <a:pos x="T80" y="T81"/>
                </a:cxn>
                <a:cxn ang="T159">
                  <a:pos x="T82" y="T83"/>
                </a:cxn>
                <a:cxn ang="T160">
                  <a:pos x="T84" y="T85"/>
                </a:cxn>
                <a:cxn ang="T161">
                  <a:pos x="T86" y="T87"/>
                </a:cxn>
                <a:cxn ang="T162">
                  <a:pos x="T88" y="T89"/>
                </a:cxn>
                <a:cxn ang="T163">
                  <a:pos x="T90" y="T91"/>
                </a:cxn>
                <a:cxn ang="T164">
                  <a:pos x="T92" y="T93"/>
                </a:cxn>
                <a:cxn ang="T165">
                  <a:pos x="T94" y="T95"/>
                </a:cxn>
                <a:cxn ang="T166">
                  <a:pos x="T96" y="T97"/>
                </a:cxn>
                <a:cxn ang="T167">
                  <a:pos x="T98" y="T99"/>
                </a:cxn>
                <a:cxn ang="T168">
                  <a:pos x="T100" y="T101"/>
                </a:cxn>
                <a:cxn ang="T169">
                  <a:pos x="T102" y="T103"/>
                </a:cxn>
                <a:cxn ang="T170">
                  <a:pos x="T104" y="T105"/>
                </a:cxn>
                <a:cxn ang="T171">
                  <a:pos x="T106" y="T107"/>
                </a:cxn>
                <a:cxn ang="T172">
                  <a:pos x="T108" y="T109"/>
                </a:cxn>
                <a:cxn ang="T173">
                  <a:pos x="T110" y="T111"/>
                </a:cxn>
                <a:cxn ang="T174">
                  <a:pos x="T112" y="T113"/>
                </a:cxn>
                <a:cxn ang="T175">
                  <a:pos x="T114" y="T115"/>
                </a:cxn>
                <a:cxn ang="T176">
                  <a:pos x="T116" y="T117"/>
                </a:cxn>
              </a:cxnLst>
              <a:rect l="0" t="0" r="r" b="b"/>
              <a:pathLst>
                <a:path w="138" h="137">
                  <a:moveTo>
                    <a:pt x="68" y="0"/>
                  </a:moveTo>
                  <a:lnTo>
                    <a:pt x="60" y="0"/>
                  </a:lnTo>
                  <a:lnTo>
                    <a:pt x="52" y="1"/>
                  </a:lnTo>
                  <a:lnTo>
                    <a:pt x="46" y="4"/>
                  </a:lnTo>
                  <a:lnTo>
                    <a:pt x="39" y="6"/>
                  </a:lnTo>
                  <a:lnTo>
                    <a:pt x="32" y="9"/>
                  </a:lnTo>
                  <a:lnTo>
                    <a:pt x="27" y="13"/>
                  </a:lnTo>
                  <a:lnTo>
                    <a:pt x="22" y="17"/>
                  </a:lnTo>
                  <a:lnTo>
                    <a:pt x="18" y="22"/>
                  </a:lnTo>
                  <a:lnTo>
                    <a:pt x="13" y="26"/>
                  </a:lnTo>
                  <a:lnTo>
                    <a:pt x="10" y="32"/>
                  </a:lnTo>
                  <a:lnTo>
                    <a:pt x="7" y="37"/>
                  </a:lnTo>
                  <a:lnTo>
                    <a:pt x="4" y="44"/>
                  </a:lnTo>
                  <a:lnTo>
                    <a:pt x="1" y="56"/>
                  </a:lnTo>
                  <a:lnTo>
                    <a:pt x="0" y="69"/>
                  </a:lnTo>
                  <a:lnTo>
                    <a:pt x="1" y="82"/>
                  </a:lnTo>
                  <a:lnTo>
                    <a:pt x="4" y="94"/>
                  </a:lnTo>
                  <a:lnTo>
                    <a:pt x="7" y="100"/>
                  </a:lnTo>
                  <a:lnTo>
                    <a:pt x="10" y="106"/>
                  </a:lnTo>
                  <a:lnTo>
                    <a:pt x="13" y="111"/>
                  </a:lnTo>
                  <a:lnTo>
                    <a:pt x="18" y="116"/>
                  </a:lnTo>
                  <a:lnTo>
                    <a:pt x="22" y="120"/>
                  </a:lnTo>
                  <a:lnTo>
                    <a:pt x="27" y="125"/>
                  </a:lnTo>
                  <a:lnTo>
                    <a:pt x="32" y="128"/>
                  </a:lnTo>
                  <a:lnTo>
                    <a:pt x="39" y="131"/>
                  </a:lnTo>
                  <a:lnTo>
                    <a:pt x="46" y="134"/>
                  </a:lnTo>
                  <a:lnTo>
                    <a:pt x="52" y="136"/>
                  </a:lnTo>
                  <a:lnTo>
                    <a:pt x="60" y="137"/>
                  </a:lnTo>
                  <a:lnTo>
                    <a:pt x="68" y="137"/>
                  </a:lnTo>
                  <a:lnTo>
                    <a:pt x="77" y="137"/>
                  </a:lnTo>
                  <a:lnTo>
                    <a:pt x="85" y="136"/>
                  </a:lnTo>
                  <a:lnTo>
                    <a:pt x="92" y="134"/>
                  </a:lnTo>
                  <a:lnTo>
                    <a:pt x="98" y="131"/>
                  </a:lnTo>
                  <a:lnTo>
                    <a:pt x="105" y="128"/>
                  </a:lnTo>
                  <a:lnTo>
                    <a:pt x="111" y="125"/>
                  </a:lnTo>
                  <a:lnTo>
                    <a:pt x="115" y="120"/>
                  </a:lnTo>
                  <a:lnTo>
                    <a:pt x="120" y="116"/>
                  </a:lnTo>
                  <a:lnTo>
                    <a:pt x="124" y="111"/>
                  </a:lnTo>
                  <a:lnTo>
                    <a:pt x="128" y="106"/>
                  </a:lnTo>
                  <a:lnTo>
                    <a:pt x="131" y="100"/>
                  </a:lnTo>
                  <a:lnTo>
                    <a:pt x="133" y="94"/>
                  </a:lnTo>
                  <a:lnTo>
                    <a:pt x="136" y="82"/>
                  </a:lnTo>
                  <a:lnTo>
                    <a:pt x="138" y="69"/>
                  </a:lnTo>
                  <a:lnTo>
                    <a:pt x="136" y="56"/>
                  </a:lnTo>
                  <a:lnTo>
                    <a:pt x="133" y="44"/>
                  </a:lnTo>
                  <a:lnTo>
                    <a:pt x="131" y="37"/>
                  </a:lnTo>
                  <a:lnTo>
                    <a:pt x="128" y="32"/>
                  </a:lnTo>
                  <a:lnTo>
                    <a:pt x="124" y="26"/>
                  </a:lnTo>
                  <a:lnTo>
                    <a:pt x="120" y="22"/>
                  </a:lnTo>
                  <a:lnTo>
                    <a:pt x="115" y="17"/>
                  </a:lnTo>
                  <a:lnTo>
                    <a:pt x="111" y="13"/>
                  </a:lnTo>
                  <a:lnTo>
                    <a:pt x="105" y="9"/>
                  </a:lnTo>
                  <a:lnTo>
                    <a:pt x="98" y="6"/>
                  </a:lnTo>
                  <a:lnTo>
                    <a:pt x="92" y="4"/>
                  </a:lnTo>
                  <a:lnTo>
                    <a:pt x="85" y="1"/>
                  </a:lnTo>
                  <a:lnTo>
                    <a:pt x="77" y="0"/>
                  </a:lnTo>
                  <a:lnTo>
                    <a:pt x="68" y="0"/>
                  </a:lnTo>
                  <a:close/>
                </a:path>
              </a:pathLst>
            </a:custGeom>
            <a:noFill/>
            <a:ln w="1588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33" name="Freeform 361"/>
            <p:cNvSpPr>
              <a:spLocks/>
            </p:cNvSpPr>
            <p:nvPr/>
          </p:nvSpPr>
          <p:spPr bwMode="auto">
            <a:xfrm>
              <a:off x="4881" y="2546"/>
              <a:ext cx="86" cy="38"/>
            </a:xfrm>
            <a:custGeom>
              <a:avLst/>
              <a:gdLst>
                <a:gd name="T0" fmla="*/ 0 w 340"/>
                <a:gd name="T1" fmla="*/ 0 h 153"/>
                <a:gd name="T2" fmla="*/ 0 w 340"/>
                <a:gd name="T3" fmla="*/ 0 h 153"/>
                <a:gd name="T4" fmla="*/ 0 w 340"/>
                <a:gd name="T5" fmla="*/ 0 h 153"/>
                <a:gd name="T6" fmla="*/ 0 w 340"/>
                <a:gd name="T7" fmla="*/ 0 h 153"/>
                <a:gd name="T8" fmla="*/ 0 w 340"/>
                <a:gd name="T9" fmla="*/ 0 h 153"/>
                <a:gd name="T10" fmla="*/ 0 w 340"/>
                <a:gd name="T11" fmla="*/ 0 h 153"/>
                <a:gd name="T12" fmla="*/ 0 w 340"/>
                <a:gd name="T13" fmla="*/ 0 h 153"/>
                <a:gd name="T14" fmla="*/ 0 w 340"/>
                <a:gd name="T15" fmla="*/ 0 h 153"/>
                <a:gd name="T16" fmla="*/ 0 w 340"/>
                <a:gd name="T17" fmla="*/ 0 h 153"/>
                <a:gd name="T18" fmla="*/ 0 w 340"/>
                <a:gd name="T19" fmla="*/ 0 h 153"/>
                <a:gd name="T20" fmla="*/ 0 w 340"/>
                <a:gd name="T21" fmla="*/ 0 h 153"/>
                <a:gd name="T22" fmla="*/ 0 w 340"/>
                <a:gd name="T23" fmla="*/ 0 h 153"/>
                <a:gd name="T24" fmla="*/ 0 w 340"/>
                <a:gd name="T25" fmla="*/ 0 h 153"/>
                <a:gd name="T26" fmla="*/ 0 w 340"/>
                <a:gd name="T27" fmla="*/ 0 h 153"/>
                <a:gd name="T28" fmla="*/ 0 w 340"/>
                <a:gd name="T29" fmla="*/ 0 h 153"/>
                <a:gd name="T30" fmla="*/ 0 w 340"/>
                <a:gd name="T31" fmla="*/ 0 h 153"/>
                <a:gd name="T32" fmla="*/ 0 w 340"/>
                <a:gd name="T33" fmla="*/ 0 h 153"/>
                <a:gd name="T34" fmla="*/ 0 w 340"/>
                <a:gd name="T35" fmla="*/ 0 h 153"/>
                <a:gd name="T36" fmla="*/ 1 w 340"/>
                <a:gd name="T37" fmla="*/ 0 h 153"/>
                <a:gd name="T38" fmla="*/ 0 w 340"/>
                <a:gd name="T39" fmla="*/ 0 h 153"/>
                <a:gd name="T40" fmla="*/ 0 w 340"/>
                <a:gd name="T41" fmla="*/ 0 h 153"/>
                <a:gd name="T42" fmla="*/ 0 w 340"/>
                <a:gd name="T43" fmla="*/ 0 h 153"/>
                <a:gd name="T44" fmla="*/ 0 w 340"/>
                <a:gd name="T45" fmla="*/ 0 h 153"/>
                <a:gd name="T46" fmla="*/ 0 w 340"/>
                <a:gd name="T47" fmla="*/ 0 h 153"/>
                <a:gd name="T48" fmla="*/ 0 w 340"/>
                <a:gd name="T49" fmla="*/ 0 h 153"/>
                <a:gd name="T50" fmla="*/ 0 w 340"/>
                <a:gd name="T51" fmla="*/ 0 h 153"/>
                <a:gd name="T52" fmla="*/ 0 w 340"/>
                <a:gd name="T53" fmla="*/ 0 h 153"/>
                <a:gd name="T54" fmla="*/ 0 w 340"/>
                <a:gd name="T55" fmla="*/ 0 h 153"/>
                <a:gd name="T56" fmla="*/ 0 w 340"/>
                <a:gd name="T57" fmla="*/ 0 h 153"/>
                <a:gd name="T58" fmla="*/ 0 w 340"/>
                <a:gd name="T59" fmla="*/ 0 h 153"/>
                <a:gd name="T60" fmla="*/ 0 w 340"/>
                <a:gd name="T61" fmla="*/ 0 h 153"/>
                <a:gd name="T62" fmla="*/ 0 w 340"/>
                <a:gd name="T63" fmla="*/ 0 h 153"/>
                <a:gd name="T64" fmla="*/ 0 w 340"/>
                <a:gd name="T65" fmla="*/ 0 h 153"/>
                <a:gd name="T66" fmla="*/ 0 w 340"/>
                <a:gd name="T67" fmla="*/ 0 h 153"/>
                <a:gd name="T68" fmla="*/ 0 w 340"/>
                <a:gd name="T69" fmla="*/ 0 h 153"/>
                <a:gd name="T70" fmla="*/ 0 w 340"/>
                <a:gd name="T71" fmla="*/ 0 h 153"/>
                <a:gd name="T72" fmla="*/ 0 w 340"/>
                <a:gd name="T73" fmla="*/ 0 h 1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40" h="153">
                  <a:moveTo>
                    <a:pt x="0" y="32"/>
                  </a:moveTo>
                  <a:lnTo>
                    <a:pt x="0" y="32"/>
                  </a:lnTo>
                  <a:lnTo>
                    <a:pt x="21" y="32"/>
                  </a:lnTo>
                  <a:lnTo>
                    <a:pt x="43" y="35"/>
                  </a:lnTo>
                  <a:lnTo>
                    <a:pt x="65" y="37"/>
                  </a:lnTo>
                  <a:lnTo>
                    <a:pt x="87" y="40"/>
                  </a:lnTo>
                  <a:lnTo>
                    <a:pt x="108" y="45"/>
                  </a:lnTo>
                  <a:lnTo>
                    <a:pt x="130" y="50"/>
                  </a:lnTo>
                  <a:lnTo>
                    <a:pt x="150" y="56"/>
                  </a:lnTo>
                  <a:lnTo>
                    <a:pt x="170" y="64"/>
                  </a:lnTo>
                  <a:lnTo>
                    <a:pt x="190" y="71"/>
                  </a:lnTo>
                  <a:lnTo>
                    <a:pt x="210" y="80"/>
                  </a:lnTo>
                  <a:lnTo>
                    <a:pt x="229" y="91"/>
                  </a:lnTo>
                  <a:lnTo>
                    <a:pt x="248" y="102"/>
                  </a:lnTo>
                  <a:lnTo>
                    <a:pt x="267" y="113"/>
                  </a:lnTo>
                  <a:lnTo>
                    <a:pt x="285" y="125"/>
                  </a:lnTo>
                  <a:lnTo>
                    <a:pt x="302" y="140"/>
                  </a:lnTo>
                  <a:lnTo>
                    <a:pt x="319" y="153"/>
                  </a:lnTo>
                  <a:lnTo>
                    <a:pt x="340" y="130"/>
                  </a:lnTo>
                  <a:lnTo>
                    <a:pt x="322" y="114"/>
                  </a:lnTo>
                  <a:lnTo>
                    <a:pt x="304" y="99"/>
                  </a:lnTo>
                  <a:lnTo>
                    <a:pt x="285" y="86"/>
                  </a:lnTo>
                  <a:lnTo>
                    <a:pt x="265" y="74"/>
                  </a:lnTo>
                  <a:lnTo>
                    <a:pt x="245" y="63"/>
                  </a:lnTo>
                  <a:lnTo>
                    <a:pt x="225" y="51"/>
                  </a:lnTo>
                  <a:lnTo>
                    <a:pt x="204" y="42"/>
                  </a:lnTo>
                  <a:lnTo>
                    <a:pt x="182" y="33"/>
                  </a:lnTo>
                  <a:lnTo>
                    <a:pt x="160" y="26"/>
                  </a:lnTo>
                  <a:lnTo>
                    <a:pt x="138" y="19"/>
                  </a:lnTo>
                  <a:lnTo>
                    <a:pt x="115" y="13"/>
                  </a:lnTo>
                  <a:lnTo>
                    <a:pt x="93" y="9"/>
                  </a:lnTo>
                  <a:lnTo>
                    <a:pt x="69" y="4"/>
                  </a:lnTo>
                  <a:lnTo>
                    <a:pt x="46" y="2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34" name="Freeform 362"/>
            <p:cNvSpPr>
              <a:spLocks/>
            </p:cNvSpPr>
            <p:nvPr/>
          </p:nvSpPr>
          <p:spPr bwMode="auto">
            <a:xfrm>
              <a:off x="4865" y="2546"/>
              <a:ext cx="16" cy="9"/>
            </a:xfrm>
            <a:custGeom>
              <a:avLst/>
              <a:gdLst>
                <a:gd name="T0" fmla="*/ 0 w 66"/>
                <a:gd name="T1" fmla="*/ 0 h 36"/>
                <a:gd name="T2" fmla="*/ 0 w 66"/>
                <a:gd name="T3" fmla="*/ 0 h 36"/>
                <a:gd name="T4" fmla="*/ 0 w 66"/>
                <a:gd name="T5" fmla="*/ 0 h 36"/>
                <a:gd name="T6" fmla="*/ 0 w 66"/>
                <a:gd name="T7" fmla="*/ 0 h 36"/>
                <a:gd name="T8" fmla="*/ 0 w 66"/>
                <a:gd name="T9" fmla="*/ 0 h 36"/>
                <a:gd name="T10" fmla="*/ 0 w 66"/>
                <a:gd name="T11" fmla="*/ 0 h 36"/>
                <a:gd name="T12" fmla="*/ 0 w 66"/>
                <a:gd name="T13" fmla="*/ 0 h 36"/>
                <a:gd name="T14" fmla="*/ 0 w 66"/>
                <a:gd name="T15" fmla="*/ 0 h 36"/>
                <a:gd name="T16" fmla="*/ 0 w 66"/>
                <a:gd name="T17" fmla="*/ 0 h 36"/>
                <a:gd name="T18" fmla="*/ 0 w 66"/>
                <a:gd name="T19" fmla="*/ 0 h 36"/>
                <a:gd name="T20" fmla="*/ 0 w 66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6" h="36">
                  <a:moveTo>
                    <a:pt x="3" y="36"/>
                  </a:moveTo>
                  <a:lnTo>
                    <a:pt x="18" y="35"/>
                  </a:lnTo>
                  <a:lnTo>
                    <a:pt x="33" y="33"/>
                  </a:lnTo>
                  <a:lnTo>
                    <a:pt x="50" y="32"/>
                  </a:lnTo>
                  <a:lnTo>
                    <a:pt x="66" y="32"/>
                  </a:lnTo>
                  <a:lnTo>
                    <a:pt x="66" y="0"/>
                  </a:lnTo>
                  <a:lnTo>
                    <a:pt x="49" y="0"/>
                  </a:lnTo>
                  <a:lnTo>
                    <a:pt x="32" y="1"/>
                  </a:lnTo>
                  <a:lnTo>
                    <a:pt x="15" y="2"/>
                  </a:lnTo>
                  <a:lnTo>
                    <a:pt x="0" y="3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35" name="Freeform 363"/>
            <p:cNvSpPr>
              <a:spLocks/>
            </p:cNvSpPr>
            <p:nvPr/>
          </p:nvSpPr>
          <p:spPr bwMode="auto">
            <a:xfrm>
              <a:off x="4881" y="2546"/>
              <a:ext cx="86" cy="38"/>
            </a:xfrm>
            <a:custGeom>
              <a:avLst/>
              <a:gdLst>
                <a:gd name="T0" fmla="*/ 0 w 340"/>
                <a:gd name="T1" fmla="*/ 0 h 153"/>
                <a:gd name="T2" fmla="*/ 0 w 340"/>
                <a:gd name="T3" fmla="*/ 0 h 153"/>
                <a:gd name="T4" fmla="*/ 0 w 340"/>
                <a:gd name="T5" fmla="*/ 0 h 153"/>
                <a:gd name="T6" fmla="*/ 0 w 340"/>
                <a:gd name="T7" fmla="*/ 0 h 153"/>
                <a:gd name="T8" fmla="*/ 0 w 340"/>
                <a:gd name="T9" fmla="*/ 0 h 153"/>
                <a:gd name="T10" fmla="*/ 0 w 340"/>
                <a:gd name="T11" fmla="*/ 0 h 153"/>
                <a:gd name="T12" fmla="*/ 0 w 340"/>
                <a:gd name="T13" fmla="*/ 0 h 153"/>
                <a:gd name="T14" fmla="*/ 0 w 340"/>
                <a:gd name="T15" fmla="*/ 0 h 153"/>
                <a:gd name="T16" fmla="*/ 0 w 340"/>
                <a:gd name="T17" fmla="*/ 0 h 153"/>
                <a:gd name="T18" fmla="*/ 0 w 340"/>
                <a:gd name="T19" fmla="*/ 0 h 153"/>
                <a:gd name="T20" fmla="*/ 0 w 340"/>
                <a:gd name="T21" fmla="*/ 0 h 153"/>
                <a:gd name="T22" fmla="*/ 0 w 340"/>
                <a:gd name="T23" fmla="*/ 0 h 153"/>
                <a:gd name="T24" fmla="*/ 0 w 340"/>
                <a:gd name="T25" fmla="*/ 0 h 153"/>
                <a:gd name="T26" fmla="*/ 0 w 340"/>
                <a:gd name="T27" fmla="*/ 0 h 153"/>
                <a:gd name="T28" fmla="*/ 0 w 340"/>
                <a:gd name="T29" fmla="*/ 0 h 153"/>
                <a:gd name="T30" fmla="*/ 0 w 340"/>
                <a:gd name="T31" fmla="*/ 0 h 153"/>
                <a:gd name="T32" fmla="*/ 0 w 340"/>
                <a:gd name="T33" fmla="*/ 0 h 153"/>
                <a:gd name="T34" fmla="*/ 0 w 340"/>
                <a:gd name="T35" fmla="*/ 0 h 153"/>
                <a:gd name="T36" fmla="*/ 1 w 340"/>
                <a:gd name="T37" fmla="*/ 0 h 153"/>
                <a:gd name="T38" fmla="*/ 0 w 340"/>
                <a:gd name="T39" fmla="*/ 0 h 153"/>
                <a:gd name="T40" fmla="*/ 0 w 340"/>
                <a:gd name="T41" fmla="*/ 0 h 153"/>
                <a:gd name="T42" fmla="*/ 0 w 340"/>
                <a:gd name="T43" fmla="*/ 0 h 153"/>
                <a:gd name="T44" fmla="*/ 0 w 340"/>
                <a:gd name="T45" fmla="*/ 0 h 153"/>
                <a:gd name="T46" fmla="*/ 0 w 340"/>
                <a:gd name="T47" fmla="*/ 0 h 153"/>
                <a:gd name="T48" fmla="*/ 0 w 340"/>
                <a:gd name="T49" fmla="*/ 0 h 153"/>
                <a:gd name="T50" fmla="*/ 0 w 340"/>
                <a:gd name="T51" fmla="*/ 0 h 153"/>
                <a:gd name="T52" fmla="*/ 0 w 340"/>
                <a:gd name="T53" fmla="*/ 0 h 153"/>
                <a:gd name="T54" fmla="*/ 0 w 340"/>
                <a:gd name="T55" fmla="*/ 0 h 153"/>
                <a:gd name="T56" fmla="*/ 0 w 340"/>
                <a:gd name="T57" fmla="*/ 0 h 153"/>
                <a:gd name="T58" fmla="*/ 0 w 340"/>
                <a:gd name="T59" fmla="*/ 0 h 153"/>
                <a:gd name="T60" fmla="*/ 0 w 340"/>
                <a:gd name="T61" fmla="*/ 0 h 153"/>
                <a:gd name="T62" fmla="*/ 0 w 340"/>
                <a:gd name="T63" fmla="*/ 0 h 153"/>
                <a:gd name="T64" fmla="*/ 0 w 340"/>
                <a:gd name="T65" fmla="*/ 0 h 153"/>
                <a:gd name="T66" fmla="*/ 0 w 340"/>
                <a:gd name="T67" fmla="*/ 0 h 153"/>
                <a:gd name="T68" fmla="*/ 0 w 340"/>
                <a:gd name="T69" fmla="*/ 0 h 153"/>
                <a:gd name="T70" fmla="*/ 0 w 340"/>
                <a:gd name="T71" fmla="*/ 0 h 153"/>
                <a:gd name="T72" fmla="*/ 0 w 340"/>
                <a:gd name="T73" fmla="*/ 0 h 1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40" h="153">
                  <a:moveTo>
                    <a:pt x="0" y="32"/>
                  </a:moveTo>
                  <a:lnTo>
                    <a:pt x="0" y="32"/>
                  </a:lnTo>
                  <a:lnTo>
                    <a:pt x="21" y="32"/>
                  </a:lnTo>
                  <a:lnTo>
                    <a:pt x="43" y="35"/>
                  </a:lnTo>
                  <a:lnTo>
                    <a:pt x="65" y="37"/>
                  </a:lnTo>
                  <a:lnTo>
                    <a:pt x="87" y="40"/>
                  </a:lnTo>
                  <a:lnTo>
                    <a:pt x="108" y="45"/>
                  </a:lnTo>
                  <a:lnTo>
                    <a:pt x="130" y="50"/>
                  </a:lnTo>
                  <a:lnTo>
                    <a:pt x="150" y="56"/>
                  </a:lnTo>
                  <a:lnTo>
                    <a:pt x="170" y="64"/>
                  </a:lnTo>
                  <a:lnTo>
                    <a:pt x="190" y="71"/>
                  </a:lnTo>
                  <a:lnTo>
                    <a:pt x="210" y="80"/>
                  </a:lnTo>
                  <a:lnTo>
                    <a:pt x="229" y="91"/>
                  </a:lnTo>
                  <a:lnTo>
                    <a:pt x="248" y="102"/>
                  </a:lnTo>
                  <a:lnTo>
                    <a:pt x="267" y="113"/>
                  </a:lnTo>
                  <a:lnTo>
                    <a:pt x="285" y="125"/>
                  </a:lnTo>
                  <a:lnTo>
                    <a:pt x="302" y="140"/>
                  </a:lnTo>
                  <a:lnTo>
                    <a:pt x="319" y="153"/>
                  </a:lnTo>
                  <a:lnTo>
                    <a:pt x="340" y="130"/>
                  </a:lnTo>
                  <a:lnTo>
                    <a:pt x="322" y="114"/>
                  </a:lnTo>
                  <a:lnTo>
                    <a:pt x="304" y="99"/>
                  </a:lnTo>
                  <a:lnTo>
                    <a:pt x="285" y="86"/>
                  </a:lnTo>
                  <a:lnTo>
                    <a:pt x="265" y="74"/>
                  </a:lnTo>
                  <a:lnTo>
                    <a:pt x="245" y="63"/>
                  </a:lnTo>
                  <a:lnTo>
                    <a:pt x="225" y="51"/>
                  </a:lnTo>
                  <a:lnTo>
                    <a:pt x="204" y="42"/>
                  </a:lnTo>
                  <a:lnTo>
                    <a:pt x="182" y="33"/>
                  </a:lnTo>
                  <a:lnTo>
                    <a:pt x="160" y="26"/>
                  </a:lnTo>
                  <a:lnTo>
                    <a:pt x="138" y="19"/>
                  </a:lnTo>
                  <a:lnTo>
                    <a:pt x="115" y="13"/>
                  </a:lnTo>
                  <a:lnTo>
                    <a:pt x="93" y="9"/>
                  </a:lnTo>
                  <a:lnTo>
                    <a:pt x="69" y="4"/>
                  </a:lnTo>
                  <a:lnTo>
                    <a:pt x="46" y="2"/>
                  </a:lnTo>
                  <a:lnTo>
                    <a:pt x="23" y="0"/>
                  </a:ln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36" name="Freeform 364"/>
            <p:cNvSpPr>
              <a:spLocks/>
            </p:cNvSpPr>
            <p:nvPr/>
          </p:nvSpPr>
          <p:spPr bwMode="auto">
            <a:xfrm>
              <a:off x="4865" y="2546"/>
              <a:ext cx="16" cy="9"/>
            </a:xfrm>
            <a:custGeom>
              <a:avLst/>
              <a:gdLst>
                <a:gd name="T0" fmla="*/ 0 w 66"/>
                <a:gd name="T1" fmla="*/ 0 h 36"/>
                <a:gd name="T2" fmla="*/ 0 w 66"/>
                <a:gd name="T3" fmla="*/ 0 h 36"/>
                <a:gd name="T4" fmla="*/ 0 w 66"/>
                <a:gd name="T5" fmla="*/ 0 h 36"/>
                <a:gd name="T6" fmla="*/ 0 w 66"/>
                <a:gd name="T7" fmla="*/ 0 h 36"/>
                <a:gd name="T8" fmla="*/ 0 w 66"/>
                <a:gd name="T9" fmla="*/ 0 h 36"/>
                <a:gd name="T10" fmla="*/ 0 w 66"/>
                <a:gd name="T11" fmla="*/ 0 h 36"/>
                <a:gd name="T12" fmla="*/ 0 w 66"/>
                <a:gd name="T13" fmla="*/ 0 h 36"/>
                <a:gd name="T14" fmla="*/ 0 w 66"/>
                <a:gd name="T15" fmla="*/ 0 h 36"/>
                <a:gd name="T16" fmla="*/ 0 w 66"/>
                <a:gd name="T17" fmla="*/ 0 h 36"/>
                <a:gd name="T18" fmla="*/ 0 w 66"/>
                <a:gd name="T19" fmla="*/ 0 h 36"/>
                <a:gd name="T20" fmla="*/ 0 w 66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6" h="36">
                  <a:moveTo>
                    <a:pt x="3" y="36"/>
                  </a:moveTo>
                  <a:lnTo>
                    <a:pt x="18" y="35"/>
                  </a:lnTo>
                  <a:lnTo>
                    <a:pt x="33" y="33"/>
                  </a:lnTo>
                  <a:lnTo>
                    <a:pt x="50" y="32"/>
                  </a:lnTo>
                  <a:lnTo>
                    <a:pt x="66" y="32"/>
                  </a:lnTo>
                  <a:lnTo>
                    <a:pt x="66" y="0"/>
                  </a:lnTo>
                  <a:lnTo>
                    <a:pt x="49" y="0"/>
                  </a:lnTo>
                  <a:lnTo>
                    <a:pt x="32" y="1"/>
                  </a:lnTo>
                  <a:lnTo>
                    <a:pt x="15" y="2"/>
                  </a:lnTo>
                  <a:lnTo>
                    <a:pt x="0" y="3"/>
                  </a:lnTo>
                  <a:lnTo>
                    <a:pt x="3" y="3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37" name="Freeform 365"/>
            <p:cNvSpPr>
              <a:spLocks/>
            </p:cNvSpPr>
            <p:nvPr/>
          </p:nvSpPr>
          <p:spPr bwMode="auto">
            <a:xfrm>
              <a:off x="4865" y="2608"/>
              <a:ext cx="16" cy="9"/>
            </a:xfrm>
            <a:custGeom>
              <a:avLst/>
              <a:gdLst>
                <a:gd name="T0" fmla="*/ 0 w 66"/>
                <a:gd name="T1" fmla="*/ 0 h 36"/>
                <a:gd name="T2" fmla="*/ 0 w 66"/>
                <a:gd name="T3" fmla="*/ 0 h 36"/>
                <a:gd name="T4" fmla="*/ 0 w 66"/>
                <a:gd name="T5" fmla="*/ 0 h 36"/>
                <a:gd name="T6" fmla="*/ 0 w 66"/>
                <a:gd name="T7" fmla="*/ 0 h 36"/>
                <a:gd name="T8" fmla="*/ 0 w 66"/>
                <a:gd name="T9" fmla="*/ 0 h 36"/>
                <a:gd name="T10" fmla="*/ 0 w 66"/>
                <a:gd name="T11" fmla="*/ 0 h 36"/>
                <a:gd name="T12" fmla="*/ 0 w 66"/>
                <a:gd name="T13" fmla="*/ 0 h 36"/>
                <a:gd name="T14" fmla="*/ 0 w 66"/>
                <a:gd name="T15" fmla="*/ 0 h 36"/>
                <a:gd name="T16" fmla="*/ 0 w 66"/>
                <a:gd name="T17" fmla="*/ 0 h 36"/>
                <a:gd name="T18" fmla="*/ 0 w 66"/>
                <a:gd name="T19" fmla="*/ 0 h 36"/>
                <a:gd name="T20" fmla="*/ 0 w 66"/>
                <a:gd name="T21" fmla="*/ 0 h 36"/>
                <a:gd name="T22" fmla="*/ 0 w 66"/>
                <a:gd name="T23" fmla="*/ 0 h 36"/>
                <a:gd name="T24" fmla="*/ 0 w 66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" h="36">
                  <a:moveTo>
                    <a:pt x="66" y="4"/>
                  </a:moveTo>
                  <a:lnTo>
                    <a:pt x="66" y="4"/>
                  </a:lnTo>
                  <a:lnTo>
                    <a:pt x="50" y="4"/>
                  </a:lnTo>
                  <a:lnTo>
                    <a:pt x="33" y="3"/>
                  </a:lnTo>
                  <a:lnTo>
                    <a:pt x="18" y="2"/>
                  </a:lnTo>
                  <a:lnTo>
                    <a:pt x="3" y="0"/>
                  </a:lnTo>
                  <a:lnTo>
                    <a:pt x="0" y="33"/>
                  </a:lnTo>
                  <a:lnTo>
                    <a:pt x="15" y="34"/>
                  </a:lnTo>
                  <a:lnTo>
                    <a:pt x="32" y="35"/>
                  </a:lnTo>
                  <a:lnTo>
                    <a:pt x="49" y="36"/>
                  </a:lnTo>
                  <a:lnTo>
                    <a:pt x="66" y="36"/>
                  </a:lnTo>
                  <a:lnTo>
                    <a:pt x="66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38" name="Freeform 366"/>
            <p:cNvSpPr>
              <a:spLocks/>
            </p:cNvSpPr>
            <p:nvPr/>
          </p:nvSpPr>
          <p:spPr bwMode="auto">
            <a:xfrm>
              <a:off x="4881" y="2578"/>
              <a:ext cx="86" cy="39"/>
            </a:xfrm>
            <a:custGeom>
              <a:avLst/>
              <a:gdLst>
                <a:gd name="T0" fmla="*/ 0 w 340"/>
                <a:gd name="T1" fmla="*/ 0 h 153"/>
                <a:gd name="T2" fmla="*/ 0 w 340"/>
                <a:gd name="T3" fmla="*/ 0 h 153"/>
                <a:gd name="T4" fmla="*/ 0 w 340"/>
                <a:gd name="T5" fmla="*/ 0 h 153"/>
                <a:gd name="T6" fmla="*/ 0 w 340"/>
                <a:gd name="T7" fmla="*/ 0 h 153"/>
                <a:gd name="T8" fmla="*/ 0 w 340"/>
                <a:gd name="T9" fmla="*/ 0 h 153"/>
                <a:gd name="T10" fmla="*/ 0 w 340"/>
                <a:gd name="T11" fmla="*/ 0 h 153"/>
                <a:gd name="T12" fmla="*/ 0 w 340"/>
                <a:gd name="T13" fmla="*/ 0 h 153"/>
                <a:gd name="T14" fmla="*/ 0 w 340"/>
                <a:gd name="T15" fmla="*/ 0 h 153"/>
                <a:gd name="T16" fmla="*/ 0 w 340"/>
                <a:gd name="T17" fmla="*/ 0 h 153"/>
                <a:gd name="T18" fmla="*/ 0 w 340"/>
                <a:gd name="T19" fmla="*/ 0 h 153"/>
                <a:gd name="T20" fmla="*/ 0 w 340"/>
                <a:gd name="T21" fmla="*/ 0 h 153"/>
                <a:gd name="T22" fmla="*/ 0 w 340"/>
                <a:gd name="T23" fmla="*/ 0 h 153"/>
                <a:gd name="T24" fmla="*/ 0 w 340"/>
                <a:gd name="T25" fmla="*/ 0 h 153"/>
                <a:gd name="T26" fmla="*/ 0 w 340"/>
                <a:gd name="T27" fmla="*/ 0 h 153"/>
                <a:gd name="T28" fmla="*/ 0 w 340"/>
                <a:gd name="T29" fmla="*/ 0 h 153"/>
                <a:gd name="T30" fmla="*/ 0 w 340"/>
                <a:gd name="T31" fmla="*/ 0 h 153"/>
                <a:gd name="T32" fmla="*/ 0 w 340"/>
                <a:gd name="T33" fmla="*/ 0 h 153"/>
                <a:gd name="T34" fmla="*/ 0 w 340"/>
                <a:gd name="T35" fmla="*/ 0 h 153"/>
                <a:gd name="T36" fmla="*/ 0 w 340"/>
                <a:gd name="T37" fmla="*/ 0 h 153"/>
                <a:gd name="T38" fmla="*/ 0 w 340"/>
                <a:gd name="T39" fmla="*/ 0 h 153"/>
                <a:gd name="T40" fmla="*/ 0 w 340"/>
                <a:gd name="T41" fmla="*/ 0 h 153"/>
                <a:gd name="T42" fmla="*/ 0 w 340"/>
                <a:gd name="T43" fmla="*/ 0 h 153"/>
                <a:gd name="T44" fmla="*/ 0 w 340"/>
                <a:gd name="T45" fmla="*/ 0 h 153"/>
                <a:gd name="T46" fmla="*/ 0 w 340"/>
                <a:gd name="T47" fmla="*/ 0 h 153"/>
                <a:gd name="T48" fmla="*/ 0 w 340"/>
                <a:gd name="T49" fmla="*/ 0 h 153"/>
                <a:gd name="T50" fmla="*/ 0 w 340"/>
                <a:gd name="T51" fmla="*/ 0 h 153"/>
                <a:gd name="T52" fmla="*/ 0 w 340"/>
                <a:gd name="T53" fmla="*/ 0 h 153"/>
                <a:gd name="T54" fmla="*/ 0 w 340"/>
                <a:gd name="T55" fmla="*/ 0 h 153"/>
                <a:gd name="T56" fmla="*/ 0 w 340"/>
                <a:gd name="T57" fmla="*/ 0 h 153"/>
                <a:gd name="T58" fmla="*/ 0 w 340"/>
                <a:gd name="T59" fmla="*/ 0 h 153"/>
                <a:gd name="T60" fmla="*/ 0 w 340"/>
                <a:gd name="T61" fmla="*/ 0 h 153"/>
                <a:gd name="T62" fmla="*/ 0 w 340"/>
                <a:gd name="T63" fmla="*/ 0 h 153"/>
                <a:gd name="T64" fmla="*/ 0 w 340"/>
                <a:gd name="T65" fmla="*/ 0 h 153"/>
                <a:gd name="T66" fmla="*/ 1 w 340"/>
                <a:gd name="T67" fmla="*/ 0 h 153"/>
                <a:gd name="T68" fmla="*/ 0 w 340"/>
                <a:gd name="T69" fmla="*/ 0 h 1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40" h="153">
                  <a:moveTo>
                    <a:pt x="319" y="0"/>
                  </a:moveTo>
                  <a:lnTo>
                    <a:pt x="302" y="14"/>
                  </a:lnTo>
                  <a:lnTo>
                    <a:pt x="285" y="28"/>
                  </a:lnTo>
                  <a:lnTo>
                    <a:pt x="267" y="40"/>
                  </a:lnTo>
                  <a:lnTo>
                    <a:pt x="248" y="53"/>
                  </a:lnTo>
                  <a:lnTo>
                    <a:pt x="229" y="63"/>
                  </a:lnTo>
                  <a:lnTo>
                    <a:pt x="210" y="73"/>
                  </a:lnTo>
                  <a:lnTo>
                    <a:pt x="190" y="82"/>
                  </a:lnTo>
                  <a:lnTo>
                    <a:pt x="170" y="91"/>
                  </a:lnTo>
                  <a:lnTo>
                    <a:pt x="150" y="97"/>
                  </a:lnTo>
                  <a:lnTo>
                    <a:pt x="130" y="104"/>
                  </a:lnTo>
                  <a:lnTo>
                    <a:pt x="108" y="109"/>
                  </a:lnTo>
                  <a:lnTo>
                    <a:pt x="87" y="113"/>
                  </a:lnTo>
                  <a:lnTo>
                    <a:pt x="65" y="117"/>
                  </a:lnTo>
                  <a:lnTo>
                    <a:pt x="43" y="120"/>
                  </a:lnTo>
                  <a:lnTo>
                    <a:pt x="21" y="121"/>
                  </a:lnTo>
                  <a:lnTo>
                    <a:pt x="0" y="121"/>
                  </a:lnTo>
                  <a:lnTo>
                    <a:pt x="0" y="153"/>
                  </a:lnTo>
                  <a:lnTo>
                    <a:pt x="23" y="153"/>
                  </a:lnTo>
                  <a:lnTo>
                    <a:pt x="46" y="151"/>
                  </a:lnTo>
                  <a:lnTo>
                    <a:pt x="69" y="149"/>
                  </a:lnTo>
                  <a:lnTo>
                    <a:pt x="93" y="145"/>
                  </a:lnTo>
                  <a:lnTo>
                    <a:pt x="115" y="141"/>
                  </a:lnTo>
                  <a:lnTo>
                    <a:pt x="138" y="134"/>
                  </a:lnTo>
                  <a:lnTo>
                    <a:pt x="160" y="128"/>
                  </a:lnTo>
                  <a:lnTo>
                    <a:pt x="182" y="121"/>
                  </a:lnTo>
                  <a:lnTo>
                    <a:pt x="204" y="112"/>
                  </a:lnTo>
                  <a:lnTo>
                    <a:pt x="225" y="102"/>
                  </a:lnTo>
                  <a:lnTo>
                    <a:pt x="245" y="92"/>
                  </a:lnTo>
                  <a:lnTo>
                    <a:pt x="265" y="79"/>
                  </a:lnTo>
                  <a:lnTo>
                    <a:pt x="285" y="67"/>
                  </a:lnTo>
                  <a:lnTo>
                    <a:pt x="304" y="54"/>
                  </a:lnTo>
                  <a:lnTo>
                    <a:pt x="322" y="39"/>
                  </a:lnTo>
                  <a:lnTo>
                    <a:pt x="340" y="23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39" name="Freeform 367"/>
            <p:cNvSpPr>
              <a:spLocks/>
            </p:cNvSpPr>
            <p:nvPr/>
          </p:nvSpPr>
          <p:spPr bwMode="auto">
            <a:xfrm>
              <a:off x="4865" y="2608"/>
              <a:ext cx="16" cy="9"/>
            </a:xfrm>
            <a:custGeom>
              <a:avLst/>
              <a:gdLst>
                <a:gd name="T0" fmla="*/ 0 w 66"/>
                <a:gd name="T1" fmla="*/ 0 h 36"/>
                <a:gd name="T2" fmla="*/ 0 w 66"/>
                <a:gd name="T3" fmla="*/ 0 h 36"/>
                <a:gd name="T4" fmla="*/ 0 w 66"/>
                <a:gd name="T5" fmla="*/ 0 h 36"/>
                <a:gd name="T6" fmla="*/ 0 w 66"/>
                <a:gd name="T7" fmla="*/ 0 h 36"/>
                <a:gd name="T8" fmla="*/ 0 w 66"/>
                <a:gd name="T9" fmla="*/ 0 h 36"/>
                <a:gd name="T10" fmla="*/ 0 w 66"/>
                <a:gd name="T11" fmla="*/ 0 h 36"/>
                <a:gd name="T12" fmla="*/ 0 w 66"/>
                <a:gd name="T13" fmla="*/ 0 h 36"/>
                <a:gd name="T14" fmla="*/ 0 w 66"/>
                <a:gd name="T15" fmla="*/ 0 h 36"/>
                <a:gd name="T16" fmla="*/ 0 w 66"/>
                <a:gd name="T17" fmla="*/ 0 h 36"/>
                <a:gd name="T18" fmla="*/ 0 w 66"/>
                <a:gd name="T19" fmla="*/ 0 h 36"/>
                <a:gd name="T20" fmla="*/ 0 w 66"/>
                <a:gd name="T21" fmla="*/ 0 h 36"/>
                <a:gd name="T22" fmla="*/ 0 w 66"/>
                <a:gd name="T23" fmla="*/ 0 h 36"/>
                <a:gd name="T24" fmla="*/ 0 w 66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" h="36">
                  <a:moveTo>
                    <a:pt x="66" y="4"/>
                  </a:moveTo>
                  <a:lnTo>
                    <a:pt x="66" y="4"/>
                  </a:lnTo>
                  <a:lnTo>
                    <a:pt x="50" y="4"/>
                  </a:lnTo>
                  <a:lnTo>
                    <a:pt x="33" y="3"/>
                  </a:lnTo>
                  <a:lnTo>
                    <a:pt x="18" y="2"/>
                  </a:lnTo>
                  <a:lnTo>
                    <a:pt x="3" y="0"/>
                  </a:lnTo>
                  <a:lnTo>
                    <a:pt x="0" y="33"/>
                  </a:lnTo>
                  <a:lnTo>
                    <a:pt x="15" y="34"/>
                  </a:lnTo>
                  <a:lnTo>
                    <a:pt x="32" y="35"/>
                  </a:lnTo>
                  <a:lnTo>
                    <a:pt x="49" y="36"/>
                  </a:lnTo>
                  <a:lnTo>
                    <a:pt x="66" y="36"/>
                  </a:lnTo>
                  <a:lnTo>
                    <a:pt x="66" y="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40" name="Freeform 368"/>
            <p:cNvSpPr>
              <a:spLocks/>
            </p:cNvSpPr>
            <p:nvPr/>
          </p:nvSpPr>
          <p:spPr bwMode="auto">
            <a:xfrm>
              <a:off x="4881" y="2578"/>
              <a:ext cx="86" cy="39"/>
            </a:xfrm>
            <a:custGeom>
              <a:avLst/>
              <a:gdLst>
                <a:gd name="T0" fmla="*/ 0 w 340"/>
                <a:gd name="T1" fmla="*/ 0 h 153"/>
                <a:gd name="T2" fmla="*/ 0 w 340"/>
                <a:gd name="T3" fmla="*/ 0 h 153"/>
                <a:gd name="T4" fmla="*/ 0 w 340"/>
                <a:gd name="T5" fmla="*/ 0 h 153"/>
                <a:gd name="T6" fmla="*/ 0 w 340"/>
                <a:gd name="T7" fmla="*/ 0 h 153"/>
                <a:gd name="T8" fmla="*/ 0 w 340"/>
                <a:gd name="T9" fmla="*/ 0 h 153"/>
                <a:gd name="T10" fmla="*/ 0 w 340"/>
                <a:gd name="T11" fmla="*/ 0 h 153"/>
                <a:gd name="T12" fmla="*/ 0 w 340"/>
                <a:gd name="T13" fmla="*/ 0 h 153"/>
                <a:gd name="T14" fmla="*/ 0 w 340"/>
                <a:gd name="T15" fmla="*/ 0 h 153"/>
                <a:gd name="T16" fmla="*/ 0 w 340"/>
                <a:gd name="T17" fmla="*/ 0 h 153"/>
                <a:gd name="T18" fmla="*/ 0 w 340"/>
                <a:gd name="T19" fmla="*/ 0 h 153"/>
                <a:gd name="T20" fmla="*/ 0 w 340"/>
                <a:gd name="T21" fmla="*/ 0 h 153"/>
                <a:gd name="T22" fmla="*/ 0 w 340"/>
                <a:gd name="T23" fmla="*/ 0 h 153"/>
                <a:gd name="T24" fmla="*/ 0 w 340"/>
                <a:gd name="T25" fmla="*/ 0 h 153"/>
                <a:gd name="T26" fmla="*/ 0 w 340"/>
                <a:gd name="T27" fmla="*/ 0 h 153"/>
                <a:gd name="T28" fmla="*/ 0 w 340"/>
                <a:gd name="T29" fmla="*/ 0 h 153"/>
                <a:gd name="T30" fmla="*/ 0 w 340"/>
                <a:gd name="T31" fmla="*/ 0 h 153"/>
                <a:gd name="T32" fmla="*/ 0 w 340"/>
                <a:gd name="T33" fmla="*/ 0 h 153"/>
                <a:gd name="T34" fmla="*/ 0 w 340"/>
                <a:gd name="T35" fmla="*/ 0 h 153"/>
                <a:gd name="T36" fmla="*/ 0 w 340"/>
                <a:gd name="T37" fmla="*/ 0 h 153"/>
                <a:gd name="T38" fmla="*/ 0 w 340"/>
                <a:gd name="T39" fmla="*/ 0 h 153"/>
                <a:gd name="T40" fmla="*/ 0 w 340"/>
                <a:gd name="T41" fmla="*/ 0 h 153"/>
                <a:gd name="T42" fmla="*/ 0 w 340"/>
                <a:gd name="T43" fmla="*/ 0 h 153"/>
                <a:gd name="T44" fmla="*/ 0 w 340"/>
                <a:gd name="T45" fmla="*/ 0 h 153"/>
                <a:gd name="T46" fmla="*/ 0 w 340"/>
                <a:gd name="T47" fmla="*/ 0 h 153"/>
                <a:gd name="T48" fmla="*/ 0 w 340"/>
                <a:gd name="T49" fmla="*/ 0 h 153"/>
                <a:gd name="T50" fmla="*/ 0 w 340"/>
                <a:gd name="T51" fmla="*/ 0 h 153"/>
                <a:gd name="T52" fmla="*/ 0 w 340"/>
                <a:gd name="T53" fmla="*/ 0 h 153"/>
                <a:gd name="T54" fmla="*/ 0 w 340"/>
                <a:gd name="T55" fmla="*/ 0 h 153"/>
                <a:gd name="T56" fmla="*/ 0 w 340"/>
                <a:gd name="T57" fmla="*/ 0 h 153"/>
                <a:gd name="T58" fmla="*/ 0 w 340"/>
                <a:gd name="T59" fmla="*/ 0 h 153"/>
                <a:gd name="T60" fmla="*/ 0 w 340"/>
                <a:gd name="T61" fmla="*/ 0 h 153"/>
                <a:gd name="T62" fmla="*/ 0 w 340"/>
                <a:gd name="T63" fmla="*/ 0 h 153"/>
                <a:gd name="T64" fmla="*/ 0 w 340"/>
                <a:gd name="T65" fmla="*/ 0 h 153"/>
                <a:gd name="T66" fmla="*/ 1 w 340"/>
                <a:gd name="T67" fmla="*/ 0 h 153"/>
                <a:gd name="T68" fmla="*/ 0 w 340"/>
                <a:gd name="T69" fmla="*/ 0 h 1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40" h="153">
                  <a:moveTo>
                    <a:pt x="319" y="0"/>
                  </a:moveTo>
                  <a:lnTo>
                    <a:pt x="302" y="14"/>
                  </a:lnTo>
                  <a:lnTo>
                    <a:pt x="285" y="28"/>
                  </a:lnTo>
                  <a:lnTo>
                    <a:pt x="267" y="40"/>
                  </a:lnTo>
                  <a:lnTo>
                    <a:pt x="248" y="53"/>
                  </a:lnTo>
                  <a:lnTo>
                    <a:pt x="229" y="63"/>
                  </a:lnTo>
                  <a:lnTo>
                    <a:pt x="210" y="73"/>
                  </a:lnTo>
                  <a:lnTo>
                    <a:pt x="190" y="82"/>
                  </a:lnTo>
                  <a:lnTo>
                    <a:pt x="170" y="91"/>
                  </a:lnTo>
                  <a:lnTo>
                    <a:pt x="150" y="97"/>
                  </a:lnTo>
                  <a:lnTo>
                    <a:pt x="130" y="104"/>
                  </a:lnTo>
                  <a:lnTo>
                    <a:pt x="108" y="109"/>
                  </a:lnTo>
                  <a:lnTo>
                    <a:pt x="87" y="113"/>
                  </a:lnTo>
                  <a:lnTo>
                    <a:pt x="65" y="117"/>
                  </a:lnTo>
                  <a:lnTo>
                    <a:pt x="43" y="120"/>
                  </a:lnTo>
                  <a:lnTo>
                    <a:pt x="21" y="121"/>
                  </a:lnTo>
                  <a:lnTo>
                    <a:pt x="0" y="121"/>
                  </a:lnTo>
                  <a:lnTo>
                    <a:pt x="0" y="153"/>
                  </a:lnTo>
                  <a:lnTo>
                    <a:pt x="23" y="153"/>
                  </a:lnTo>
                  <a:lnTo>
                    <a:pt x="46" y="151"/>
                  </a:lnTo>
                  <a:lnTo>
                    <a:pt x="69" y="149"/>
                  </a:lnTo>
                  <a:lnTo>
                    <a:pt x="93" y="145"/>
                  </a:lnTo>
                  <a:lnTo>
                    <a:pt x="115" y="141"/>
                  </a:lnTo>
                  <a:lnTo>
                    <a:pt x="138" y="134"/>
                  </a:lnTo>
                  <a:lnTo>
                    <a:pt x="160" y="128"/>
                  </a:lnTo>
                  <a:lnTo>
                    <a:pt x="182" y="121"/>
                  </a:lnTo>
                  <a:lnTo>
                    <a:pt x="204" y="112"/>
                  </a:lnTo>
                  <a:lnTo>
                    <a:pt x="225" y="102"/>
                  </a:lnTo>
                  <a:lnTo>
                    <a:pt x="245" y="92"/>
                  </a:lnTo>
                  <a:lnTo>
                    <a:pt x="265" y="79"/>
                  </a:lnTo>
                  <a:lnTo>
                    <a:pt x="285" y="67"/>
                  </a:lnTo>
                  <a:lnTo>
                    <a:pt x="304" y="54"/>
                  </a:lnTo>
                  <a:lnTo>
                    <a:pt x="322" y="39"/>
                  </a:lnTo>
                  <a:lnTo>
                    <a:pt x="340" y="23"/>
                  </a:lnTo>
                  <a:lnTo>
                    <a:pt x="319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41" name="Freeform 369"/>
            <p:cNvSpPr>
              <a:spLocks/>
            </p:cNvSpPr>
            <p:nvPr/>
          </p:nvSpPr>
          <p:spPr bwMode="auto">
            <a:xfrm>
              <a:off x="5046" y="2546"/>
              <a:ext cx="17" cy="9"/>
            </a:xfrm>
            <a:custGeom>
              <a:avLst/>
              <a:gdLst>
                <a:gd name="T0" fmla="*/ 0 w 66"/>
                <a:gd name="T1" fmla="*/ 0 h 36"/>
                <a:gd name="T2" fmla="*/ 0 w 66"/>
                <a:gd name="T3" fmla="*/ 0 h 36"/>
                <a:gd name="T4" fmla="*/ 0 w 66"/>
                <a:gd name="T5" fmla="*/ 0 h 36"/>
                <a:gd name="T6" fmla="*/ 0 w 66"/>
                <a:gd name="T7" fmla="*/ 0 h 36"/>
                <a:gd name="T8" fmla="*/ 0 w 66"/>
                <a:gd name="T9" fmla="*/ 0 h 36"/>
                <a:gd name="T10" fmla="*/ 0 w 66"/>
                <a:gd name="T11" fmla="*/ 0 h 36"/>
                <a:gd name="T12" fmla="*/ 0 w 66"/>
                <a:gd name="T13" fmla="*/ 0 h 36"/>
                <a:gd name="T14" fmla="*/ 0 w 66"/>
                <a:gd name="T15" fmla="*/ 0 h 36"/>
                <a:gd name="T16" fmla="*/ 0 w 66"/>
                <a:gd name="T17" fmla="*/ 0 h 36"/>
                <a:gd name="T18" fmla="*/ 0 w 66"/>
                <a:gd name="T19" fmla="*/ 0 h 36"/>
                <a:gd name="T20" fmla="*/ 0 w 66"/>
                <a:gd name="T21" fmla="*/ 0 h 36"/>
                <a:gd name="T22" fmla="*/ 0 w 66"/>
                <a:gd name="T23" fmla="*/ 0 h 36"/>
                <a:gd name="T24" fmla="*/ 0 w 66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" h="36">
                  <a:moveTo>
                    <a:pt x="0" y="32"/>
                  </a:moveTo>
                  <a:lnTo>
                    <a:pt x="0" y="32"/>
                  </a:lnTo>
                  <a:lnTo>
                    <a:pt x="15" y="32"/>
                  </a:lnTo>
                  <a:lnTo>
                    <a:pt x="32" y="33"/>
                  </a:lnTo>
                  <a:lnTo>
                    <a:pt x="48" y="35"/>
                  </a:lnTo>
                  <a:lnTo>
                    <a:pt x="62" y="36"/>
                  </a:lnTo>
                  <a:lnTo>
                    <a:pt x="66" y="3"/>
                  </a:lnTo>
                  <a:lnTo>
                    <a:pt x="50" y="2"/>
                  </a:lnTo>
                  <a:lnTo>
                    <a:pt x="33" y="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42" name="Freeform 370"/>
            <p:cNvSpPr>
              <a:spLocks/>
            </p:cNvSpPr>
            <p:nvPr/>
          </p:nvSpPr>
          <p:spPr bwMode="auto">
            <a:xfrm>
              <a:off x="4961" y="2546"/>
              <a:ext cx="85" cy="38"/>
            </a:xfrm>
            <a:custGeom>
              <a:avLst/>
              <a:gdLst>
                <a:gd name="T0" fmla="*/ 0 w 341"/>
                <a:gd name="T1" fmla="*/ 0 h 153"/>
                <a:gd name="T2" fmla="*/ 0 w 341"/>
                <a:gd name="T3" fmla="*/ 0 h 153"/>
                <a:gd name="T4" fmla="*/ 0 w 341"/>
                <a:gd name="T5" fmla="*/ 0 h 153"/>
                <a:gd name="T6" fmla="*/ 0 w 341"/>
                <a:gd name="T7" fmla="*/ 0 h 153"/>
                <a:gd name="T8" fmla="*/ 0 w 341"/>
                <a:gd name="T9" fmla="*/ 0 h 153"/>
                <a:gd name="T10" fmla="*/ 0 w 341"/>
                <a:gd name="T11" fmla="*/ 0 h 153"/>
                <a:gd name="T12" fmla="*/ 0 w 341"/>
                <a:gd name="T13" fmla="*/ 0 h 153"/>
                <a:gd name="T14" fmla="*/ 0 w 341"/>
                <a:gd name="T15" fmla="*/ 0 h 153"/>
                <a:gd name="T16" fmla="*/ 0 w 341"/>
                <a:gd name="T17" fmla="*/ 0 h 153"/>
                <a:gd name="T18" fmla="*/ 0 w 341"/>
                <a:gd name="T19" fmla="*/ 0 h 153"/>
                <a:gd name="T20" fmla="*/ 0 w 341"/>
                <a:gd name="T21" fmla="*/ 0 h 153"/>
                <a:gd name="T22" fmla="*/ 0 w 341"/>
                <a:gd name="T23" fmla="*/ 0 h 153"/>
                <a:gd name="T24" fmla="*/ 0 w 341"/>
                <a:gd name="T25" fmla="*/ 0 h 153"/>
                <a:gd name="T26" fmla="*/ 0 w 341"/>
                <a:gd name="T27" fmla="*/ 0 h 153"/>
                <a:gd name="T28" fmla="*/ 0 w 341"/>
                <a:gd name="T29" fmla="*/ 0 h 153"/>
                <a:gd name="T30" fmla="*/ 0 w 341"/>
                <a:gd name="T31" fmla="*/ 0 h 153"/>
                <a:gd name="T32" fmla="*/ 0 w 341"/>
                <a:gd name="T33" fmla="*/ 0 h 153"/>
                <a:gd name="T34" fmla="*/ 0 w 341"/>
                <a:gd name="T35" fmla="*/ 0 h 153"/>
                <a:gd name="T36" fmla="*/ 0 w 341"/>
                <a:gd name="T37" fmla="*/ 0 h 153"/>
                <a:gd name="T38" fmla="*/ 0 w 341"/>
                <a:gd name="T39" fmla="*/ 0 h 153"/>
                <a:gd name="T40" fmla="*/ 0 w 341"/>
                <a:gd name="T41" fmla="*/ 0 h 153"/>
                <a:gd name="T42" fmla="*/ 0 w 341"/>
                <a:gd name="T43" fmla="*/ 0 h 153"/>
                <a:gd name="T44" fmla="*/ 0 w 341"/>
                <a:gd name="T45" fmla="*/ 0 h 153"/>
                <a:gd name="T46" fmla="*/ 0 w 341"/>
                <a:gd name="T47" fmla="*/ 0 h 153"/>
                <a:gd name="T48" fmla="*/ 0 w 341"/>
                <a:gd name="T49" fmla="*/ 0 h 153"/>
                <a:gd name="T50" fmla="*/ 0 w 341"/>
                <a:gd name="T51" fmla="*/ 0 h 153"/>
                <a:gd name="T52" fmla="*/ 0 w 341"/>
                <a:gd name="T53" fmla="*/ 0 h 153"/>
                <a:gd name="T54" fmla="*/ 0 w 341"/>
                <a:gd name="T55" fmla="*/ 0 h 153"/>
                <a:gd name="T56" fmla="*/ 0 w 341"/>
                <a:gd name="T57" fmla="*/ 0 h 153"/>
                <a:gd name="T58" fmla="*/ 0 w 341"/>
                <a:gd name="T59" fmla="*/ 0 h 153"/>
                <a:gd name="T60" fmla="*/ 0 w 341"/>
                <a:gd name="T61" fmla="*/ 0 h 153"/>
                <a:gd name="T62" fmla="*/ 0 w 341"/>
                <a:gd name="T63" fmla="*/ 0 h 153"/>
                <a:gd name="T64" fmla="*/ 0 w 341"/>
                <a:gd name="T65" fmla="*/ 0 h 153"/>
                <a:gd name="T66" fmla="*/ 0 w 341"/>
                <a:gd name="T67" fmla="*/ 0 h 153"/>
                <a:gd name="T68" fmla="*/ 0 w 341"/>
                <a:gd name="T69" fmla="*/ 0 h 1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41" h="153">
                  <a:moveTo>
                    <a:pt x="21" y="153"/>
                  </a:moveTo>
                  <a:lnTo>
                    <a:pt x="38" y="140"/>
                  </a:lnTo>
                  <a:lnTo>
                    <a:pt x="55" y="125"/>
                  </a:lnTo>
                  <a:lnTo>
                    <a:pt x="73" y="113"/>
                  </a:lnTo>
                  <a:lnTo>
                    <a:pt x="92" y="102"/>
                  </a:lnTo>
                  <a:lnTo>
                    <a:pt x="111" y="91"/>
                  </a:lnTo>
                  <a:lnTo>
                    <a:pt x="130" y="80"/>
                  </a:lnTo>
                  <a:lnTo>
                    <a:pt x="149" y="71"/>
                  </a:lnTo>
                  <a:lnTo>
                    <a:pt x="169" y="64"/>
                  </a:lnTo>
                  <a:lnTo>
                    <a:pt x="190" y="56"/>
                  </a:lnTo>
                  <a:lnTo>
                    <a:pt x="211" y="50"/>
                  </a:lnTo>
                  <a:lnTo>
                    <a:pt x="232" y="45"/>
                  </a:lnTo>
                  <a:lnTo>
                    <a:pt x="253" y="40"/>
                  </a:lnTo>
                  <a:lnTo>
                    <a:pt x="276" y="37"/>
                  </a:lnTo>
                  <a:lnTo>
                    <a:pt x="297" y="35"/>
                  </a:lnTo>
                  <a:lnTo>
                    <a:pt x="319" y="32"/>
                  </a:lnTo>
                  <a:lnTo>
                    <a:pt x="341" y="32"/>
                  </a:lnTo>
                  <a:lnTo>
                    <a:pt x="341" y="0"/>
                  </a:lnTo>
                  <a:lnTo>
                    <a:pt x="317" y="0"/>
                  </a:lnTo>
                  <a:lnTo>
                    <a:pt x="294" y="2"/>
                  </a:lnTo>
                  <a:lnTo>
                    <a:pt x="271" y="4"/>
                  </a:lnTo>
                  <a:lnTo>
                    <a:pt x="248" y="9"/>
                  </a:lnTo>
                  <a:lnTo>
                    <a:pt x="225" y="13"/>
                  </a:lnTo>
                  <a:lnTo>
                    <a:pt x="203" y="19"/>
                  </a:lnTo>
                  <a:lnTo>
                    <a:pt x="180" y="26"/>
                  </a:lnTo>
                  <a:lnTo>
                    <a:pt x="158" y="33"/>
                  </a:lnTo>
                  <a:lnTo>
                    <a:pt x="137" y="42"/>
                  </a:lnTo>
                  <a:lnTo>
                    <a:pt x="115" y="51"/>
                  </a:lnTo>
                  <a:lnTo>
                    <a:pt x="95" y="63"/>
                  </a:lnTo>
                  <a:lnTo>
                    <a:pt x="75" y="74"/>
                  </a:lnTo>
                  <a:lnTo>
                    <a:pt x="55" y="86"/>
                  </a:lnTo>
                  <a:lnTo>
                    <a:pt x="36" y="99"/>
                  </a:lnTo>
                  <a:lnTo>
                    <a:pt x="18" y="114"/>
                  </a:lnTo>
                  <a:lnTo>
                    <a:pt x="0" y="130"/>
                  </a:lnTo>
                  <a:lnTo>
                    <a:pt x="21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43" name="Freeform 371"/>
            <p:cNvSpPr>
              <a:spLocks/>
            </p:cNvSpPr>
            <p:nvPr/>
          </p:nvSpPr>
          <p:spPr bwMode="auto">
            <a:xfrm>
              <a:off x="5046" y="2546"/>
              <a:ext cx="17" cy="9"/>
            </a:xfrm>
            <a:custGeom>
              <a:avLst/>
              <a:gdLst>
                <a:gd name="T0" fmla="*/ 0 w 66"/>
                <a:gd name="T1" fmla="*/ 0 h 36"/>
                <a:gd name="T2" fmla="*/ 0 w 66"/>
                <a:gd name="T3" fmla="*/ 0 h 36"/>
                <a:gd name="T4" fmla="*/ 0 w 66"/>
                <a:gd name="T5" fmla="*/ 0 h 36"/>
                <a:gd name="T6" fmla="*/ 0 w 66"/>
                <a:gd name="T7" fmla="*/ 0 h 36"/>
                <a:gd name="T8" fmla="*/ 0 w 66"/>
                <a:gd name="T9" fmla="*/ 0 h 36"/>
                <a:gd name="T10" fmla="*/ 0 w 66"/>
                <a:gd name="T11" fmla="*/ 0 h 36"/>
                <a:gd name="T12" fmla="*/ 0 w 66"/>
                <a:gd name="T13" fmla="*/ 0 h 36"/>
                <a:gd name="T14" fmla="*/ 0 w 66"/>
                <a:gd name="T15" fmla="*/ 0 h 36"/>
                <a:gd name="T16" fmla="*/ 0 w 66"/>
                <a:gd name="T17" fmla="*/ 0 h 36"/>
                <a:gd name="T18" fmla="*/ 0 w 66"/>
                <a:gd name="T19" fmla="*/ 0 h 36"/>
                <a:gd name="T20" fmla="*/ 0 w 66"/>
                <a:gd name="T21" fmla="*/ 0 h 36"/>
                <a:gd name="T22" fmla="*/ 0 w 66"/>
                <a:gd name="T23" fmla="*/ 0 h 36"/>
                <a:gd name="T24" fmla="*/ 0 w 66"/>
                <a:gd name="T25" fmla="*/ 0 h 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66" h="36">
                  <a:moveTo>
                    <a:pt x="0" y="32"/>
                  </a:moveTo>
                  <a:lnTo>
                    <a:pt x="0" y="32"/>
                  </a:lnTo>
                  <a:lnTo>
                    <a:pt x="15" y="32"/>
                  </a:lnTo>
                  <a:lnTo>
                    <a:pt x="32" y="33"/>
                  </a:lnTo>
                  <a:lnTo>
                    <a:pt x="48" y="35"/>
                  </a:lnTo>
                  <a:lnTo>
                    <a:pt x="62" y="36"/>
                  </a:lnTo>
                  <a:lnTo>
                    <a:pt x="66" y="3"/>
                  </a:lnTo>
                  <a:lnTo>
                    <a:pt x="50" y="2"/>
                  </a:lnTo>
                  <a:lnTo>
                    <a:pt x="33" y="1"/>
                  </a:lnTo>
                  <a:lnTo>
                    <a:pt x="16" y="0"/>
                  </a:lnTo>
                  <a:lnTo>
                    <a:pt x="0" y="0"/>
                  </a:lnTo>
                  <a:lnTo>
                    <a:pt x="0" y="3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44" name="Freeform 372"/>
            <p:cNvSpPr>
              <a:spLocks/>
            </p:cNvSpPr>
            <p:nvPr/>
          </p:nvSpPr>
          <p:spPr bwMode="auto">
            <a:xfrm>
              <a:off x="4961" y="2546"/>
              <a:ext cx="85" cy="38"/>
            </a:xfrm>
            <a:custGeom>
              <a:avLst/>
              <a:gdLst>
                <a:gd name="T0" fmla="*/ 0 w 341"/>
                <a:gd name="T1" fmla="*/ 0 h 153"/>
                <a:gd name="T2" fmla="*/ 0 w 341"/>
                <a:gd name="T3" fmla="*/ 0 h 153"/>
                <a:gd name="T4" fmla="*/ 0 w 341"/>
                <a:gd name="T5" fmla="*/ 0 h 153"/>
                <a:gd name="T6" fmla="*/ 0 w 341"/>
                <a:gd name="T7" fmla="*/ 0 h 153"/>
                <a:gd name="T8" fmla="*/ 0 w 341"/>
                <a:gd name="T9" fmla="*/ 0 h 153"/>
                <a:gd name="T10" fmla="*/ 0 w 341"/>
                <a:gd name="T11" fmla="*/ 0 h 153"/>
                <a:gd name="T12" fmla="*/ 0 w 341"/>
                <a:gd name="T13" fmla="*/ 0 h 153"/>
                <a:gd name="T14" fmla="*/ 0 w 341"/>
                <a:gd name="T15" fmla="*/ 0 h 153"/>
                <a:gd name="T16" fmla="*/ 0 w 341"/>
                <a:gd name="T17" fmla="*/ 0 h 153"/>
                <a:gd name="T18" fmla="*/ 0 w 341"/>
                <a:gd name="T19" fmla="*/ 0 h 153"/>
                <a:gd name="T20" fmla="*/ 0 w 341"/>
                <a:gd name="T21" fmla="*/ 0 h 153"/>
                <a:gd name="T22" fmla="*/ 0 w 341"/>
                <a:gd name="T23" fmla="*/ 0 h 153"/>
                <a:gd name="T24" fmla="*/ 0 w 341"/>
                <a:gd name="T25" fmla="*/ 0 h 153"/>
                <a:gd name="T26" fmla="*/ 0 w 341"/>
                <a:gd name="T27" fmla="*/ 0 h 153"/>
                <a:gd name="T28" fmla="*/ 0 w 341"/>
                <a:gd name="T29" fmla="*/ 0 h 153"/>
                <a:gd name="T30" fmla="*/ 0 w 341"/>
                <a:gd name="T31" fmla="*/ 0 h 153"/>
                <a:gd name="T32" fmla="*/ 0 w 341"/>
                <a:gd name="T33" fmla="*/ 0 h 153"/>
                <a:gd name="T34" fmla="*/ 0 w 341"/>
                <a:gd name="T35" fmla="*/ 0 h 153"/>
                <a:gd name="T36" fmla="*/ 0 w 341"/>
                <a:gd name="T37" fmla="*/ 0 h 153"/>
                <a:gd name="T38" fmla="*/ 0 w 341"/>
                <a:gd name="T39" fmla="*/ 0 h 153"/>
                <a:gd name="T40" fmla="*/ 0 w 341"/>
                <a:gd name="T41" fmla="*/ 0 h 153"/>
                <a:gd name="T42" fmla="*/ 0 w 341"/>
                <a:gd name="T43" fmla="*/ 0 h 153"/>
                <a:gd name="T44" fmla="*/ 0 w 341"/>
                <a:gd name="T45" fmla="*/ 0 h 153"/>
                <a:gd name="T46" fmla="*/ 0 w 341"/>
                <a:gd name="T47" fmla="*/ 0 h 153"/>
                <a:gd name="T48" fmla="*/ 0 w 341"/>
                <a:gd name="T49" fmla="*/ 0 h 153"/>
                <a:gd name="T50" fmla="*/ 0 w 341"/>
                <a:gd name="T51" fmla="*/ 0 h 153"/>
                <a:gd name="T52" fmla="*/ 0 w 341"/>
                <a:gd name="T53" fmla="*/ 0 h 153"/>
                <a:gd name="T54" fmla="*/ 0 w 341"/>
                <a:gd name="T55" fmla="*/ 0 h 153"/>
                <a:gd name="T56" fmla="*/ 0 w 341"/>
                <a:gd name="T57" fmla="*/ 0 h 153"/>
                <a:gd name="T58" fmla="*/ 0 w 341"/>
                <a:gd name="T59" fmla="*/ 0 h 153"/>
                <a:gd name="T60" fmla="*/ 0 w 341"/>
                <a:gd name="T61" fmla="*/ 0 h 153"/>
                <a:gd name="T62" fmla="*/ 0 w 341"/>
                <a:gd name="T63" fmla="*/ 0 h 153"/>
                <a:gd name="T64" fmla="*/ 0 w 341"/>
                <a:gd name="T65" fmla="*/ 0 h 153"/>
                <a:gd name="T66" fmla="*/ 0 w 341"/>
                <a:gd name="T67" fmla="*/ 0 h 153"/>
                <a:gd name="T68" fmla="*/ 0 w 341"/>
                <a:gd name="T69" fmla="*/ 0 h 153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341" h="153">
                  <a:moveTo>
                    <a:pt x="21" y="153"/>
                  </a:moveTo>
                  <a:lnTo>
                    <a:pt x="38" y="140"/>
                  </a:lnTo>
                  <a:lnTo>
                    <a:pt x="55" y="125"/>
                  </a:lnTo>
                  <a:lnTo>
                    <a:pt x="73" y="113"/>
                  </a:lnTo>
                  <a:lnTo>
                    <a:pt x="92" y="102"/>
                  </a:lnTo>
                  <a:lnTo>
                    <a:pt x="111" y="91"/>
                  </a:lnTo>
                  <a:lnTo>
                    <a:pt x="130" y="80"/>
                  </a:lnTo>
                  <a:lnTo>
                    <a:pt x="149" y="71"/>
                  </a:lnTo>
                  <a:lnTo>
                    <a:pt x="169" y="64"/>
                  </a:lnTo>
                  <a:lnTo>
                    <a:pt x="190" y="56"/>
                  </a:lnTo>
                  <a:lnTo>
                    <a:pt x="211" y="50"/>
                  </a:lnTo>
                  <a:lnTo>
                    <a:pt x="232" y="45"/>
                  </a:lnTo>
                  <a:lnTo>
                    <a:pt x="253" y="40"/>
                  </a:lnTo>
                  <a:lnTo>
                    <a:pt x="276" y="37"/>
                  </a:lnTo>
                  <a:lnTo>
                    <a:pt x="297" y="35"/>
                  </a:lnTo>
                  <a:lnTo>
                    <a:pt x="319" y="32"/>
                  </a:lnTo>
                  <a:lnTo>
                    <a:pt x="341" y="32"/>
                  </a:lnTo>
                  <a:lnTo>
                    <a:pt x="341" y="0"/>
                  </a:lnTo>
                  <a:lnTo>
                    <a:pt x="317" y="0"/>
                  </a:lnTo>
                  <a:lnTo>
                    <a:pt x="294" y="2"/>
                  </a:lnTo>
                  <a:lnTo>
                    <a:pt x="271" y="4"/>
                  </a:lnTo>
                  <a:lnTo>
                    <a:pt x="248" y="9"/>
                  </a:lnTo>
                  <a:lnTo>
                    <a:pt x="225" y="13"/>
                  </a:lnTo>
                  <a:lnTo>
                    <a:pt x="203" y="19"/>
                  </a:lnTo>
                  <a:lnTo>
                    <a:pt x="180" y="26"/>
                  </a:lnTo>
                  <a:lnTo>
                    <a:pt x="158" y="33"/>
                  </a:lnTo>
                  <a:lnTo>
                    <a:pt x="137" y="42"/>
                  </a:lnTo>
                  <a:lnTo>
                    <a:pt x="115" y="51"/>
                  </a:lnTo>
                  <a:lnTo>
                    <a:pt x="95" y="63"/>
                  </a:lnTo>
                  <a:lnTo>
                    <a:pt x="75" y="74"/>
                  </a:lnTo>
                  <a:lnTo>
                    <a:pt x="55" y="86"/>
                  </a:lnTo>
                  <a:lnTo>
                    <a:pt x="36" y="99"/>
                  </a:lnTo>
                  <a:lnTo>
                    <a:pt x="18" y="114"/>
                  </a:lnTo>
                  <a:lnTo>
                    <a:pt x="0" y="130"/>
                  </a:lnTo>
                  <a:lnTo>
                    <a:pt x="21" y="15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45" name="Freeform 373"/>
            <p:cNvSpPr>
              <a:spLocks/>
            </p:cNvSpPr>
            <p:nvPr/>
          </p:nvSpPr>
          <p:spPr bwMode="auto">
            <a:xfrm>
              <a:off x="4961" y="2578"/>
              <a:ext cx="85" cy="39"/>
            </a:xfrm>
            <a:custGeom>
              <a:avLst/>
              <a:gdLst>
                <a:gd name="T0" fmla="*/ 0 w 341"/>
                <a:gd name="T1" fmla="*/ 0 h 153"/>
                <a:gd name="T2" fmla="*/ 0 w 341"/>
                <a:gd name="T3" fmla="*/ 0 h 153"/>
                <a:gd name="T4" fmla="*/ 0 w 341"/>
                <a:gd name="T5" fmla="*/ 0 h 153"/>
                <a:gd name="T6" fmla="*/ 0 w 341"/>
                <a:gd name="T7" fmla="*/ 0 h 153"/>
                <a:gd name="T8" fmla="*/ 0 w 341"/>
                <a:gd name="T9" fmla="*/ 0 h 153"/>
                <a:gd name="T10" fmla="*/ 0 w 341"/>
                <a:gd name="T11" fmla="*/ 0 h 153"/>
                <a:gd name="T12" fmla="*/ 0 w 341"/>
                <a:gd name="T13" fmla="*/ 0 h 153"/>
                <a:gd name="T14" fmla="*/ 0 w 341"/>
                <a:gd name="T15" fmla="*/ 0 h 153"/>
                <a:gd name="T16" fmla="*/ 0 w 341"/>
                <a:gd name="T17" fmla="*/ 0 h 153"/>
                <a:gd name="T18" fmla="*/ 0 w 341"/>
                <a:gd name="T19" fmla="*/ 0 h 153"/>
                <a:gd name="T20" fmla="*/ 0 w 341"/>
                <a:gd name="T21" fmla="*/ 0 h 153"/>
                <a:gd name="T22" fmla="*/ 0 w 341"/>
                <a:gd name="T23" fmla="*/ 0 h 153"/>
                <a:gd name="T24" fmla="*/ 0 w 341"/>
                <a:gd name="T25" fmla="*/ 0 h 153"/>
                <a:gd name="T26" fmla="*/ 0 w 341"/>
                <a:gd name="T27" fmla="*/ 0 h 153"/>
                <a:gd name="T28" fmla="*/ 0 w 341"/>
                <a:gd name="T29" fmla="*/ 0 h 153"/>
                <a:gd name="T30" fmla="*/ 0 w 341"/>
                <a:gd name="T31" fmla="*/ 0 h 153"/>
                <a:gd name="T32" fmla="*/ 0 w 341"/>
                <a:gd name="T33" fmla="*/ 0 h 153"/>
                <a:gd name="T34" fmla="*/ 0 w 341"/>
                <a:gd name="T35" fmla="*/ 0 h 153"/>
                <a:gd name="T36" fmla="*/ 0 w 341"/>
                <a:gd name="T37" fmla="*/ 0 h 153"/>
                <a:gd name="T38" fmla="*/ 0 w 341"/>
                <a:gd name="T39" fmla="*/ 0 h 153"/>
                <a:gd name="T40" fmla="*/ 0 w 341"/>
                <a:gd name="T41" fmla="*/ 0 h 153"/>
                <a:gd name="T42" fmla="*/ 0 w 341"/>
                <a:gd name="T43" fmla="*/ 0 h 153"/>
                <a:gd name="T44" fmla="*/ 0 w 341"/>
                <a:gd name="T45" fmla="*/ 0 h 153"/>
                <a:gd name="T46" fmla="*/ 0 w 341"/>
                <a:gd name="T47" fmla="*/ 0 h 153"/>
                <a:gd name="T48" fmla="*/ 0 w 341"/>
                <a:gd name="T49" fmla="*/ 0 h 153"/>
                <a:gd name="T50" fmla="*/ 0 w 341"/>
                <a:gd name="T51" fmla="*/ 0 h 153"/>
                <a:gd name="T52" fmla="*/ 0 w 341"/>
                <a:gd name="T53" fmla="*/ 0 h 153"/>
                <a:gd name="T54" fmla="*/ 0 w 341"/>
                <a:gd name="T55" fmla="*/ 0 h 153"/>
                <a:gd name="T56" fmla="*/ 0 w 341"/>
                <a:gd name="T57" fmla="*/ 0 h 153"/>
                <a:gd name="T58" fmla="*/ 0 w 341"/>
                <a:gd name="T59" fmla="*/ 0 h 153"/>
                <a:gd name="T60" fmla="*/ 0 w 341"/>
                <a:gd name="T61" fmla="*/ 0 h 153"/>
                <a:gd name="T62" fmla="*/ 0 w 341"/>
                <a:gd name="T63" fmla="*/ 0 h 153"/>
                <a:gd name="T64" fmla="*/ 0 w 341"/>
                <a:gd name="T65" fmla="*/ 0 h 153"/>
                <a:gd name="T66" fmla="*/ 0 w 341"/>
                <a:gd name="T67" fmla="*/ 0 h 153"/>
                <a:gd name="T68" fmla="*/ 0 w 341"/>
                <a:gd name="T69" fmla="*/ 0 h 153"/>
                <a:gd name="T70" fmla="*/ 0 w 341"/>
                <a:gd name="T71" fmla="*/ 0 h 153"/>
                <a:gd name="T72" fmla="*/ 0 w 341"/>
                <a:gd name="T73" fmla="*/ 0 h 1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41" h="153">
                  <a:moveTo>
                    <a:pt x="341" y="121"/>
                  </a:moveTo>
                  <a:lnTo>
                    <a:pt x="341" y="121"/>
                  </a:lnTo>
                  <a:lnTo>
                    <a:pt x="319" y="121"/>
                  </a:lnTo>
                  <a:lnTo>
                    <a:pt x="297" y="120"/>
                  </a:lnTo>
                  <a:lnTo>
                    <a:pt x="276" y="117"/>
                  </a:lnTo>
                  <a:lnTo>
                    <a:pt x="253" y="113"/>
                  </a:lnTo>
                  <a:lnTo>
                    <a:pt x="232" y="109"/>
                  </a:lnTo>
                  <a:lnTo>
                    <a:pt x="211" y="104"/>
                  </a:lnTo>
                  <a:lnTo>
                    <a:pt x="190" y="97"/>
                  </a:lnTo>
                  <a:lnTo>
                    <a:pt x="169" y="91"/>
                  </a:lnTo>
                  <a:lnTo>
                    <a:pt x="149" y="82"/>
                  </a:lnTo>
                  <a:lnTo>
                    <a:pt x="130" y="73"/>
                  </a:lnTo>
                  <a:lnTo>
                    <a:pt x="111" y="63"/>
                  </a:lnTo>
                  <a:lnTo>
                    <a:pt x="92" y="53"/>
                  </a:lnTo>
                  <a:lnTo>
                    <a:pt x="73" y="40"/>
                  </a:lnTo>
                  <a:lnTo>
                    <a:pt x="55" y="28"/>
                  </a:lnTo>
                  <a:lnTo>
                    <a:pt x="38" y="14"/>
                  </a:lnTo>
                  <a:lnTo>
                    <a:pt x="21" y="0"/>
                  </a:lnTo>
                  <a:lnTo>
                    <a:pt x="0" y="23"/>
                  </a:lnTo>
                  <a:lnTo>
                    <a:pt x="18" y="39"/>
                  </a:lnTo>
                  <a:lnTo>
                    <a:pt x="36" y="54"/>
                  </a:lnTo>
                  <a:lnTo>
                    <a:pt x="55" y="67"/>
                  </a:lnTo>
                  <a:lnTo>
                    <a:pt x="75" y="79"/>
                  </a:lnTo>
                  <a:lnTo>
                    <a:pt x="95" y="92"/>
                  </a:lnTo>
                  <a:lnTo>
                    <a:pt x="115" y="102"/>
                  </a:lnTo>
                  <a:lnTo>
                    <a:pt x="137" y="112"/>
                  </a:lnTo>
                  <a:lnTo>
                    <a:pt x="158" y="121"/>
                  </a:lnTo>
                  <a:lnTo>
                    <a:pt x="180" y="128"/>
                  </a:lnTo>
                  <a:lnTo>
                    <a:pt x="203" y="134"/>
                  </a:lnTo>
                  <a:lnTo>
                    <a:pt x="225" y="141"/>
                  </a:lnTo>
                  <a:lnTo>
                    <a:pt x="248" y="145"/>
                  </a:lnTo>
                  <a:lnTo>
                    <a:pt x="271" y="149"/>
                  </a:lnTo>
                  <a:lnTo>
                    <a:pt x="294" y="151"/>
                  </a:lnTo>
                  <a:lnTo>
                    <a:pt x="317" y="153"/>
                  </a:lnTo>
                  <a:lnTo>
                    <a:pt x="341" y="153"/>
                  </a:lnTo>
                  <a:lnTo>
                    <a:pt x="341" y="1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46" name="Freeform 374"/>
            <p:cNvSpPr>
              <a:spLocks/>
            </p:cNvSpPr>
            <p:nvPr/>
          </p:nvSpPr>
          <p:spPr bwMode="auto">
            <a:xfrm>
              <a:off x="5046" y="2608"/>
              <a:ext cx="17" cy="9"/>
            </a:xfrm>
            <a:custGeom>
              <a:avLst/>
              <a:gdLst>
                <a:gd name="T0" fmla="*/ 0 w 66"/>
                <a:gd name="T1" fmla="*/ 0 h 36"/>
                <a:gd name="T2" fmla="*/ 0 w 66"/>
                <a:gd name="T3" fmla="*/ 0 h 36"/>
                <a:gd name="T4" fmla="*/ 0 w 66"/>
                <a:gd name="T5" fmla="*/ 0 h 36"/>
                <a:gd name="T6" fmla="*/ 0 w 66"/>
                <a:gd name="T7" fmla="*/ 0 h 36"/>
                <a:gd name="T8" fmla="*/ 0 w 66"/>
                <a:gd name="T9" fmla="*/ 0 h 36"/>
                <a:gd name="T10" fmla="*/ 0 w 66"/>
                <a:gd name="T11" fmla="*/ 0 h 36"/>
                <a:gd name="T12" fmla="*/ 0 w 66"/>
                <a:gd name="T13" fmla="*/ 0 h 36"/>
                <a:gd name="T14" fmla="*/ 0 w 66"/>
                <a:gd name="T15" fmla="*/ 0 h 36"/>
                <a:gd name="T16" fmla="*/ 0 w 66"/>
                <a:gd name="T17" fmla="*/ 0 h 36"/>
                <a:gd name="T18" fmla="*/ 0 w 66"/>
                <a:gd name="T19" fmla="*/ 0 h 36"/>
                <a:gd name="T20" fmla="*/ 0 w 66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6" h="36">
                  <a:moveTo>
                    <a:pt x="62" y="0"/>
                  </a:moveTo>
                  <a:lnTo>
                    <a:pt x="48" y="2"/>
                  </a:lnTo>
                  <a:lnTo>
                    <a:pt x="32" y="3"/>
                  </a:lnTo>
                  <a:lnTo>
                    <a:pt x="15" y="4"/>
                  </a:lnTo>
                  <a:lnTo>
                    <a:pt x="0" y="4"/>
                  </a:lnTo>
                  <a:lnTo>
                    <a:pt x="0" y="36"/>
                  </a:lnTo>
                  <a:lnTo>
                    <a:pt x="16" y="36"/>
                  </a:lnTo>
                  <a:lnTo>
                    <a:pt x="33" y="35"/>
                  </a:lnTo>
                  <a:lnTo>
                    <a:pt x="50" y="34"/>
                  </a:lnTo>
                  <a:lnTo>
                    <a:pt x="66" y="3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47" name="Freeform 375"/>
            <p:cNvSpPr>
              <a:spLocks/>
            </p:cNvSpPr>
            <p:nvPr/>
          </p:nvSpPr>
          <p:spPr bwMode="auto">
            <a:xfrm>
              <a:off x="4961" y="2578"/>
              <a:ext cx="85" cy="39"/>
            </a:xfrm>
            <a:custGeom>
              <a:avLst/>
              <a:gdLst>
                <a:gd name="T0" fmla="*/ 0 w 341"/>
                <a:gd name="T1" fmla="*/ 0 h 153"/>
                <a:gd name="T2" fmla="*/ 0 w 341"/>
                <a:gd name="T3" fmla="*/ 0 h 153"/>
                <a:gd name="T4" fmla="*/ 0 w 341"/>
                <a:gd name="T5" fmla="*/ 0 h 153"/>
                <a:gd name="T6" fmla="*/ 0 w 341"/>
                <a:gd name="T7" fmla="*/ 0 h 153"/>
                <a:gd name="T8" fmla="*/ 0 w 341"/>
                <a:gd name="T9" fmla="*/ 0 h 153"/>
                <a:gd name="T10" fmla="*/ 0 w 341"/>
                <a:gd name="T11" fmla="*/ 0 h 153"/>
                <a:gd name="T12" fmla="*/ 0 w 341"/>
                <a:gd name="T13" fmla="*/ 0 h 153"/>
                <a:gd name="T14" fmla="*/ 0 w 341"/>
                <a:gd name="T15" fmla="*/ 0 h 153"/>
                <a:gd name="T16" fmla="*/ 0 w 341"/>
                <a:gd name="T17" fmla="*/ 0 h 153"/>
                <a:gd name="T18" fmla="*/ 0 w 341"/>
                <a:gd name="T19" fmla="*/ 0 h 153"/>
                <a:gd name="T20" fmla="*/ 0 w 341"/>
                <a:gd name="T21" fmla="*/ 0 h 153"/>
                <a:gd name="T22" fmla="*/ 0 w 341"/>
                <a:gd name="T23" fmla="*/ 0 h 153"/>
                <a:gd name="T24" fmla="*/ 0 w 341"/>
                <a:gd name="T25" fmla="*/ 0 h 153"/>
                <a:gd name="T26" fmla="*/ 0 w 341"/>
                <a:gd name="T27" fmla="*/ 0 h 153"/>
                <a:gd name="T28" fmla="*/ 0 w 341"/>
                <a:gd name="T29" fmla="*/ 0 h 153"/>
                <a:gd name="T30" fmla="*/ 0 w 341"/>
                <a:gd name="T31" fmla="*/ 0 h 153"/>
                <a:gd name="T32" fmla="*/ 0 w 341"/>
                <a:gd name="T33" fmla="*/ 0 h 153"/>
                <a:gd name="T34" fmla="*/ 0 w 341"/>
                <a:gd name="T35" fmla="*/ 0 h 153"/>
                <a:gd name="T36" fmla="*/ 0 w 341"/>
                <a:gd name="T37" fmla="*/ 0 h 153"/>
                <a:gd name="T38" fmla="*/ 0 w 341"/>
                <a:gd name="T39" fmla="*/ 0 h 153"/>
                <a:gd name="T40" fmla="*/ 0 w 341"/>
                <a:gd name="T41" fmla="*/ 0 h 153"/>
                <a:gd name="T42" fmla="*/ 0 w 341"/>
                <a:gd name="T43" fmla="*/ 0 h 153"/>
                <a:gd name="T44" fmla="*/ 0 w 341"/>
                <a:gd name="T45" fmla="*/ 0 h 153"/>
                <a:gd name="T46" fmla="*/ 0 w 341"/>
                <a:gd name="T47" fmla="*/ 0 h 153"/>
                <a:gd name="T48" fmla="*/ 0 w 341"/>
                <a:gd name="T49" fmla="*/ 0 h 153"/>
                <a:gd name="T50" fmla="*/ 0 w 341"/>
                <a:gd name="T51" fmla="*/ 0 h 153"/>
                <a:gd name="T52" fmla="*/ 0 w 341"/>
                <a:gd name="T53" fmla="*/ 0 h 153"/>
                <a:gd name="T54" fmla="*/ 0 w 341"/>
                <a:gd name="T55" fmla="*/ 0 h 153"/>
                <a:gd name="T56" fmla="*/ 0 w 341"/>
                <a:gd name="T57" fmla="*/ 0 h 153"/>
                <a:gd name="T58" fmla="*/ 0 w 341"/>
                <a:gd name="T59" fmla="*/ 0 h 153"/>
                <a:gd name="T60" fmla="*/ 0 w 341"/>
                <a:gd name="T61" fmla="*/ 0 h 153"/>
                <a:gd name="T62" fmla="*/ 0 w 341"/>
                <a:gd name="T63" fmla="*/ 0 h 153"/>
                <a:gd name="T64" fmla="*/ 0 w 341"/>
                <a:gd name="T65" fmla="*/ 0 h 153"/>
                <a:gd name="T66" fmla="*/ 0 w 341"/>
                <a:gd name="T67" fmla="*/ 0 h 153"/>
                <a:gd name="T68" fmla="*/ 0 w 341"/>
                <a:gd name="T69" fmla="*/ 0 h 153"/>
                <a:gd name="T70" fmla="*/ 0 w 341"/>
                <a:gd name="T71" fmla="*/ 0 h 153"/>
                <a:gd name="T72" fmla="*/ 0 w 341"/>
                <a:gd name="T73" fmla="*/ 0 h 153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341" h="153">
                  <a:moveTo>
                    <a:pt x="341" y="121"/>
                  </a:moveTo>
                  <a:lnTo>
                    <a:pt x="341" y="121"/>
                  </a:lnTo>
                  <a:lnTo>
                    <a:pt x="319" y="121"/>
                  </a:lnTo>
                  <a:lnTo>
                    <a:pt x="297" y="120"/>
                  </a:lnTo>
                  <a:lnTo>
                    <a:pt x="276" y="117"/>
                  </a:lnTo>
                  <a:lnTo>
                    <a:pt x="253" y="113"/>
                  </a:lnTo>
                  <a:lnTo>
                    <a:pt x="232" y="109"/>
                  </a:lnTo>
                  <a:lnTo>
                    <a:pt x="211" y="104"/>
                  </a:lnTo>
                  <a:lnTo>
                    <a:pt x="190" y="97"/>
                  </a:lnTo>
                  <a:lnTo>
                    <a:pt x="169" y="91"/>
                  </a:lnTo>
                  <a:lnTo>
                    <a:pt x="149" y="82"/>
                  </a:lnTo>
                  <a:lnTo>
                    <a:pt x="130" y="73"/>
                  </a:lnTo>
                  <a:lnTo>
                    <a:pt x="111" y="63"/>
                  </a:lnTo>
                  <a:lnTo>
                    <a:pt x="92" y="53"/>
                  </a:lnTo>
                  <a:lnTo>
                    <a:pt x="73" y="40"/>
                  </a:lnTo>
                  <a:lnTo>
                    <a:pt x="55" y="28"/>
                  </a:lnTo>
                  <a:lnTo>
                    <a:pt x="38" y="14"/>
                  </a:lnTo>
                  <a:lnTo>
                    <a:pt x="21" y="0"/>
                  </a:lnTo>
                  <a:lnTo>
                    <a:pt x="0" y="23"/>
                  </a:lnTo>
                  <a:lnTo>
                    <a:pt x="18" y="39"/>
                  </a:lnTo>
                  <a:lnTo>
                    <a:pt x="36" y="54"/>
                  </a:lnTo>
                  <a:lnTo>
                    <a:pt x="55" y="67"/>
                  </a:lnTo>
                  <a:lnTo>
                    <a:pt x="75" y="79"/>
                  </a:lnTo>
                  <a:lnTo>
                    <a:pt x="95" y="92"/>
                  </a:lnTo>
                  <a:lnTo>
                    <a:pt x="115" y="102"/>
                  </a:lnTo>
                  <a:lnTo>
                    <a:pt x="137" y="112"/>
                  </a:lnTo>
                  <a:lnTo>
                    <a:pt x="158" y="121"/>
                  </a:lnTo>
                  <a:lnTo>
                    <a:pt x="180" y="128"/>
                  </a:lnTo>
                  <a:lnTo>
                    <a:pt x="203" y="134"/>
                  </a:lnTo>
                  <a:lnTo>
                    <a:pt x="225" y="141"/>
                  </a:lnTo>
                  <a:lnTo>
                    <a:pt x="248" y="145"/>
                  </a:lnTo>
                  <a:lnTo>
                    <a:pt x="271" y="149"/>
                  </a:lnTo>
                  <a:lnTo>
                    <a:pt x="294" y="151"/>
                  </a:lnTo>
                  <a:lnTo>
                    <a:pt x="317" y="153"/>
                  </a:lnTo>
                  <a:lnTo>
                    <a:pt x="341" y="153"/>
                  </a:lnTo>
                  <a:lnTo>
                    <a:pt x="341" y="1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48" name="Freeform 376"/>
            <p:cNvSpPr>
              <a:spLocks/>
            </p:cNvSpPr>
            <p:nvPr/>
          </p:nvSpPr>
          <p:spPr bwMode="auto">
            <a:xfrm>
              <a:off x="5046" y="2608"/>
              <a:ext cx="17" cy="9"/>
            </a:xfrm>
            <a:custGeom>
              <a:avLst/>
              <a:gdLst>
                <a:gd name="T0" fmla="*/ 0 w 66"/>
                <a:gd name="T1" fmla="*/ 0 h 36"/>
                <a:gd name="T2" fmla="*/ 0 w 66"/>
                <a:gd name="T3" fmla="*/ 0 h 36"/>
                <a:gd name="T4" fmla="*/ 0 w 66"/>
                <a:gd name="T5" fmla="*/ 0 h 36"/>
                <a:gd name="T6" fmla="*/ 0 w 66"/>
                <a:gd name="T7" fmla="*/ 0 h 36"/>
                <a:gd name="T8" fmla="*/ 0 w 66"/>
                <a:gd name="T9" fmla="*/ 0 h 36"/>
                <a:gd name="T10" fmla="*/ 0 w 66"/>
                <a:gd name="T11" fmla="*/ 0 h 36"/>
                <a:gd name="T12" fmla="*/ 0 w 66"/>
                <a:gd name="T13" fmla="*/ 0 h 36"/>
                <a:gd name="T14" fmla="*/ 0 w 66"/>
                <a:gd name="T15" fmla="*/ 0 h 36"/>
                <a:gd name="T16" fmla="*/ 0 w 66"/>
                <a:gd name="T17" fmla="*/ 0 h 36"/>
                <a:gd name="T18" fmla="*/ 0 w 66"/>
                <a:gd name="T19" fmla="*/ 0 h 36"/>
                <a:gd name="T20" fmla="*/ 0 w 66"/>
                <a:gd name="T21" fmla="*/ 0 h 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66" h="36">
                  <a:moveTo>
                    <a:pt x="62" y="0"/>
                  </a:moveTo>
                  <a:lnTo>
                    <a:pt x="48" y="2"/>
                  </a:lnTo>
                  <a:lnTo>
                    <a:pt x="32" y="3"/>
                  </a:lnTo>
                  <a:lnTo>
                    <a:pt x="15" y="4"/>
                  </a:lnTo>
                  <a:lnTo>
                    <a:pt x="0" y="4"/>
                  </a:lnTo>
                  <a:lnTo>
                    <a:pt x="0" y="36"/>
                  </a:lnTo>
                  <a:lnTo>
                    <a:pt x="16" y="36"/>
                  </a:lnTo>
                  <a:lnTo>
                    <a:pt x="33" y="35"/>
                  </a:lnTo>
                  <a:lnTo>
                    <a:pt x="50" y="34"/>
                  </a:lnTo>
                  <a:lnTo>
                    <a:pt x="66" y="33"/>
                  </a:lnTo>
                  <a:lnTo>
                    <a:pt x="62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49" name="Freeform 377"/>
            <p:cNvSpPr>
              <a:spLocks/>
            </p:cNvSpPr>
            <p:nvPr/>
          </p:nvSpPr>
          <p:spPr bwMode="auto">
            <a:xfrm>
              <a:off x="4831" y="2547"/>
              <a:ext cx="34" cy="34"/>
            </a:xfrm>
            <a:custGeom>
              <a:avLst/>
              <a:gdLst>
                <a:gd name="T0" fmla="*/ 0 w 138"/>
                <a:gd name="T1" fmla="*/ 0 h 138"/>
                <a:gd name="T2" fmla="*/ 0 w 138"/>
                <a:gd name="T3" fmla="*/ 0 h 138"/>
                <a:gd name="T4" fmla="*/ 0 w 138"/>
                <a:gd name="T5" fmla="*/ 0 h 138"/>
                <a:gd name="T6" fmla="*/ 0 w 138"/>
                <a:gd name="T7" fmla="*/ 0 h 138"/>
                <a:gd name="T8" fmla="*/ 0 w 138"/>
                <a:gd name="T9" fmla="*/ 0 h 138"/>
                <a:gd name="T10" fmla="*/ 0 w 138"/>
                <a:gd name="T11" fmla="*/ 0 h 138"/>
                <a:gd name="T12" fmla="*/ 0 w 138"/>
                <a:gd name="T13" fmla="*/ 0 h 138"/>
                <a:gd name="T14" fmla="*/ 0 w 138"/>
                <a:gd name="T15" fmla="*/ 0 h 138"/>
                <a:gd name="T16" fmla="*/ 0 w 138"/>
                <a:gd name="T17" fmla="*/ 0 h 138"/>
                <a:gd name="T18" fmla="*/ 0 w 138"/>
                <a:gd name="T19" fmla="*/ 0 h 138"/>
                <a:gd name="T20" fmla="*/ 0 w 138"/>
                <a:gd name="T21" fmla="*/ 0 h 138"/>
                <a:gd name="T22" fmla="*/ 0 w 138"/>
                <a:gd name="T23" fmla="*/ 0 h 138"/>
                <a:gd name="T24" fmla="*/ 0 w 138"/>
                <a:gd name="T25" fmla="*/ 0 h 138"/>
                <a:gd name="T26" fmla="*/ 0 w 138"/>
                <a:gd name="T27" fmla="*/ 0 h 138"/>
                <a:gd name="T28" fmla="*/ 0 w 138"/>
                <a:gd name="T29" fmla="*/ 0 h 138"/>
                <a:gd name="T30" fmla="*/ 0 w 138"/>
                <a:gd name="T31" fmla="*/ 0 h 138"/>
                <a:gd name="T32" fmla="*/ 0 w 138"/>
                <a:gd name="T33" fmla="*/ 0 h 138"/>
                <a:gd name="T34" fmla="*/ 0 w 138"/>
                <a:gd name="T35" fmla="*/ 0 h 138"/>
                <a:gd name="T36" fmla="*/ 0 w 138"/>
                <a:gd name="T37" fmla="*/ 0 h 138"/>
                <a:gd name="T38" fmla="*/ 0 w 138"/>
                <a:gd name="T39" fmla="*/ 0 h 138"/>
                <a:gd name="T40" fmla="*/ 0 w 138"/>
                <a:gd name="T41" fmla="*/ 0 h 138"/>
                <a:gd name="T42" fmla="*/ 0 w 138"/>
                <a:gd name="T43" fmla="*/ 0 h 138"/>
                <a:gd name="T44" fmla="*/ 0 w 138"/>
                <a:gd name="T45" fmla="*/ 0 h 138"/>
                <a:gd name="T46" fmla="*/ 0 w 138"/>
                <a:gd name="T47" fmla="*/ 0 h 138"/>
                <a:gd name="T48" fmla="*/ 0 w 138"/>
                <a:gd name="T49" fmla="*/ 0 h 138"/>
                <a:gd name="T50" fmla="*/ 0 w 138"/>
                <a:gd name="T51" fmla="*/ 0 h 138"/>
                <a:gd name="T52" fmla="*/ 0 w 138"/>
                <a:gd name="T53" fmla="*/ 0 h 138"/>
                <a:gd name="T54" fmla="*/ 0 w 138"/>
                <a:gd name="T55" fmla="*/ 0 h 138"/>
                <a:gd name="T56" fmla="*/ 0 w 138"/>
                <a:gd name="T57" fmla="*/ 0 h 138"/>
                <a:gd name="T58" fmla="*/ 0 w 138"/>
                <a:gd name="T59" fmla="*/ 0 h 138"/>
                <a:gd name="T60" fmla="*/ 0 w 138"/>
                <a:gd name="T61" fmla="*/ 0 h 138"/>
                <a:gd name="T62" fmla="*/ 0 w 138"/>
                <a:gd name="T63" fmla="*/ 0 h 138"/>
                <a:gd name="T64" fmla="*/ 0 w 138"/>
                <a:gd name="T65" fmla="*/ 0 h 138"/>
                <a:gd name="T66" fmla="*/ 0 w 138"/>
                <a:gd name="T67" fmla="*/ 0 h 138"/>
                <a:gd name="T68" fmla="*/ 0 w 138"/>
                <a:gd name="T69" fmla="*/ 0 h 138"/>
                <a:gd name="T70" fmla="*/ 0 w 138"/>
                <a:gd name="T71" fmla="*/ 0 h 138"/>
                <a:gd name="T72" fmla="*/ 0 w 138"/>
                <a:gd name="T73" fmla="*/ 0 h 13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8" h="138">
                  <a:moveTo>
                    <a:pt x="32" y="138"/>
                  </a:moveTo>
                  <a:lnTo>
                    <a:pt x="32" y="138"/>
                  </a:lnTo>
                  <a:lnTo>
                    <a:pt x="32" y="127"/>
                  </a:lnTo>
                  <a:lnTo>
                    <a:pt x="35" y="117"/>
                  </a:lnTo>
                  <a:lnTo>
                    <a:pt x="37" y="107"/>
                  </a:lnTo>
                  <a:lnTo>
                    <a:pt x="40" y="97"/>
                  </a:lnTo>
                  <a:lnTo>
                    <a:pt x="45" y="88"/>
                  </a:lnTo>
                  <a:lnTo>
                    <a:pt x="50" y="79"/>
                  </a:lnTo>
                  <a:lnTo>
                    <a:pt x="56" y="71"/>
                  </a:lnTo>
                  <a:lnTo>
                    <a:pt x="63" y="63"/>
                  </a:lnTo>
                  <a:lnTo>
                    <a:pt x="71" y="56"/>
                  </a:lnTo>
                  <a:lnTo>
                    <a:pt x="78" y="51"/>
                  </a:lnTo>
                  <a:lnTo>
                    <a:pt x="87" y="45"/>
                  </a:lnTo>
                  <a:lnTo>
                    <a:pt x="96" y="41"/>
                  </a:lnTo>
                  <a:lnTo>
                    <a:pt x="106" y="37"/>
                  </a:lnTo>
                  <a:lnTo>
                    <a:pt x="116" y="34"/>
                  </a:lnTo>
                  <a:lnTo>
                    <a:pt x="127" y="33"/>
                  </a:lnTo>
                  <a:lnTo>
                    <a:pt x="138" y="33"/>
                  </a:lnTo>
                  <a:lnTo>
                    <a:pt x="138" y="0"/>
                  </a:lnTo>
                  <a:lnTo>
                    <a:pt x="123" y="0"/>
                  </a:lnTo>
                  <a:lnTo>
                    <a:pt x="110" y="3"/>
                  </a:lnTo>
                  <a:lnTo>
                    <a:pt x="96" y="6"/>
                  </a:lnTo>
                  <a:lnTo>
                    <a:pt x="84" y="10"/>
                  </a:lnTo>
                  <a:lnTo>
                    <a:pt x="72" y="17"/>
                  </a:lnTo>
                  <a:lnTo>
                    <a:pt x="60" y="24"/>
                  </a:lnTo>
                  <a:lnTo>
                    <a:pt x="50" y="32"/>
                  </a:lnTo>
                  <a:lnTo>
                    <a:pt x="40" y="41"/>
                  </a:lnTo>
                  <a:lnTo>
                    <a:pt x="31" y="51"/>
                  </a:lnTo>
                  <a:lnTo>
                    <a:pt x="24" y="61"/>
                  </a:lnTo>
                  <a:lnTo>
                    <a:pt x="17" y="72"/>
                  </a:lnTo>
                  <a:lnTo>
                    <a:pt x="11" y="84"/>
                  </a:lnTo>
                  <a:lnTo>
                    <a:pt x="6" y="98"/>
                  </a:lnTo>
                  <a:lnTo>
                    <a:pt x="2" y="110"/>
                  </a:lnTo>
                  <a:lnTo>
                    <a:pt x="1" y="125"/>
                  </a:lnTo>
                  <a:lnTo>
                    <a:pt x="0" y="138"/>
                  </a:lnTo>
                  <a:lnTo>
                    <a:pt x="32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50" name="Freeform 378"/>
            <p:cNvSpPr>
              <a:spLocks/>
            </p:cNvSpPr>
            <p:nvPr/>
          </p:nvSpPr>
          <p:spPr bwMode="auto">
            <a:xfrm>
              <a:off x="4831" y="2581"/>
              <a:ext cx="34" cy="35"/>
            </a:xfrm>
            <a:custGeom>
              <a:avLst/>
              <a:gdLst>
                <a:gd name="T0" fmla="*/ 0 w 138"/>
                <a:gd name="T1" fmla="*/ 0 h 139"/>
                <a:gd name="T2" fmla="*/ 0 w 138"/>
                <a:gd name="T3" fmla="*/ 0 h 139"/>
                <a:gd name="T4" fmla="*/ 0 w 138"/>
                <a:gd name="T5" fmla="*/ 0 h 139"/>
                <a:gd name="T6" fmla="*/ 0 w 138"/>
                <a:gd name="T7" fmla="*/ 0 h 139"/>
                <a:gd name="T8" fmla="*/ 0 w 138"/>
                <a:gd name="T9" fmla="*/ 0 h 139"/>
                <a:gd name="T10" fmla="*/ 0 w 138"/>
                <a:gd name="T11" fmla="*/ 0 h 139"/>
                <a:gd name="T12" fmla="*/ 0 w 138"/>
                <a:gd name="T13" fmla="*/ 0 h 139"/>
                <a:gd name="T14" fmla="*/ 0 w 138"/>
                <a:gd name="T15" fmla="*/ 0 h 139"/>
                <a:gd name="T16" fmla="*/ 0 w 138"/>
                <a:gd name="T17" fmla="*/ 0 h 139"/>
                <a:gd name="T18" fmla="*/ 0 w 138"/>
                <a:gd name="T19" fmla="*/ 0 h 139"/>
                <a:gd name="T20" fmla="*/ 0 w 138"/>
                <a:gd name="T21" fmla="*/ 0 h 139"/>
                <a:gd name="T22" fmla="*/ 0 w 138"/>
                <a:gd name="T23" fmla="*/ 0 h 139"/>
                <a:gd name="T24" fmla="*/ 0 w 138"/>
                <a:gd name="T25" fmla="*/ 0 h 139"/>
                <a:gd name="T26" fmla="*/ 0 w 138"/>
                <a:gd name="T27" fmla="*/ 0 h 139"/>
                <a:gd name="T28" fmla="*/ 0 w 138"/>
                <a:gd name="T29" fmla="*/ 0 h 139"/>
                <a:gd name="T30" fmla="*/ 0 w 138"/>
                <a:gd name="T31" fmla="*/ 0 h 139"/>
                <a:gd name="T32" fmla="*/ 0 w 138"/>
                <a:gd name="T33" fmla="*/ 0 h 139"/>
                <a:gd name="T34" fmla="*/ 0 w 138"/>
                <a:gd name="T35" fmla="*/ 0 h 139"/>
                <a:gd name="T36" fmla="*/ 0 w 138"/>
                <a:gd name="T37" fmla="*/ 0 h 139"/>
                <a:gd name="T38" fmla="*/ 0 w 138"/>
                <a:gd name="T39" fmla="*/ 0 h 139"/>
                <a:gd name="T40" fmla="*/ 0 w 138"/>
                <a:gd name="T41" fmla="*/ 0 h 139"/>
                <a:gd name="T42" fmla="*/ 0 w 138"/>
                <a:gd name="T43" fmla="*/ 0 h 139"/>
                <a:gd name="T44" fmla="*/ 0 w 138"/>
                <a:gd name="T45" fmla="*/ 0 h 139"/>
                <a:gd name="T46" fmla="*/ 0 w 138"/>
                <a:gd name="T47" fmla="*/ 0 h 139"/>
                <a:gd name="T48" fmla="*/ 0 w 138"/>
                <a:gd name="T49" fmla="*/ 0 h 139"/>
                <a:gd name="T50" fmla="*/ 0 w 138"/>
                <a:gd name="T51" fmla="*/ 0 h 139"/>
                <a:gd name="T52" fmla="*/ 0 w 138"/>
                <a:gd name="T53" fmla="*/ 0 h 139"/>
                <a:gd name="T54" fmla="*/ 0 w 138"/>
                <a:gd name="T55" fmla="*/ 0 h 139"/>
                <a:gd name="T56" fmla="*/ 0 w 138"/>
                <a:gd name="T57" fmla="*/ 0 h 139"/>
                <a:gd name="T58" fmla="*/ 0 w 138"/>
                <a:gd name="T59" fmla="*/ 0 h 139"/>
                <a:gd name="T60" fmla="*/ 0 w 138"/>
                <a:gd name="T61" fmla="*/ 0 h 139"/>
                <a:gd name="T62" fmla="*/ 0 w 138"/>
                <a:gd name="T63" fmla="*/ 0 h 139"/>
                <a:gd name="T64" fmla="*/ 0 w 138"/>
                <a:gd name="T65" fmla="*/ 0 h 139"/>
                <a:gd name="T66" fmla="*/ 0 w 138"/>
                <a:gd name="T67" fmla="*/ 0 h 139"/>
                <a:gd name="T68" fmla="*/ 0 w 138"/>
                <a:gd name="T69" fmla="*/ 0 h 1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8" h="139">
                  <a:moveTo>
                    <a:pt x="138" y="106"/>
                  </a:moveTo>
                  <a:lnTo>
                    <a:pt x="127" y="105"/>
                  </a:lnTo>
                  <a:lnTo>
                    <a:pt x="116" y="104"/>
                  </a:lnTo>
                  <a:lnTo>
                    <a:pt x="106" y="101"/>
                  </a:lnTo>
                  <a:lnTo>
                    <a:pt x="96" y="98"/>
                  </a:lnTo>
                  <a:lnTo>
                    <a:pt x="87" y="93"/>
                  </a:lnTo>
                  <a:lnTo>
                    <a:pt x="78" y="89"/>
                  </a:lnTo>
                  <a:lnTo>
                    <a:pt x="71" y="82"/>
                  </a:lnTo>
                  <a:lnTo>
                    <a:pt x="63" y="75"/>
                  </a:lnTo>
                  <a:lnTo>
                    <a:pt x="56" y="67"/>
                  </a:lnTo>
                  <a:lnTo>
                    <a:pt x="50" y="59"/>
                  </a:lnTo>
                  <a:lnTo>
                    <a:pt x="45" y="50"/>
                  </a:lnTo>
                  <a:lnTo>
                    <a:pt x="40" y="42"/>
                  </a:lnTo>
                  <a:lnTo>
                    <a:pt x="37" y="31"/>
                  </a:lnTo>
                  <a:lnTo>
                    <a:pt x="35" y="21"/>
                  </a:lnTo>
                  <a:lnTo>
                    <a:pt x="32" y="11"/>
                  </a:lnTo>
                  <a:lnTo>
                    <a:pt x="32" y="0"/>
                  </a:lnTo>
                  <a:lnTo>
                    <a:pt x="0" y="0"/>
                  </a:lnTo>
                  <a:lnTo>
                    <a:pt x="1" y="15"/>
                  </a:lnTo>
                  <a:lnTo>
                    <a:pt x="2" y="28"/>
                  </a:lnTo>
                  <a:lnTo>
                    <a:pt x="6" y="42"/>
                  </a:lnTo>
                  <a:lnTo>
                    <a:pt x="11" y="54"/>
                  </a:lnTo>
                  <a:lnTo>
                    <a:pt x="17" y="66"/>
                  </a:lnTo>
                  <a:lnTo>
                    <a:pt x="24" y="77"/>
                  </a:lnTo>
                  <a:lnTo>
                    <a:pt x="31" y="89"/>
                  </a:lnTo>
                  <a:lnTo>
                    <a:pt x="40" y="98"/>
                  </a:lnTo>
                  <a:lnTo>
                    <a:pt x="50" y="106"/>
                  </a:lnTo>
                  <a:lnTo>
                    <a:pt x="60" y="114"/>
                  </a:lnTo>
                  <a:lnTo>
                    <a:pt x="72" y="122"/>
                  </a:lnTo>
                  <a:lnTo>
                    <a:pt x="84" y="128"/>
                  </a:lnTo>
                  <a:lnTo>
                    <a:pt x="96" y="132"/>
                  </a:lnTo>
                  <a:lnTo>
                    <a:pt x="110" y="136"/>
                  </a:lnTo>
                  <a:lnTo>
                    <a:pt x="123" y="138"/>
                  </a:lnTo>
                  <a:lnTo>
                    <a:pt x="138" y="139"/>
                  </a:lnTo>
                  <a:lnTo>
                    <a:pt x="138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51" name="Freeform 379"/>
            <p:cNvSpPr>
              <a:spLocks/>
            </p:cNvSpPr>
            <p:nvPr/>
          </p:nvSpPr>
          <p:spPr bwMode="auto">
            <a:xfrm>
              <a:off x="4831" y="2547"/>
              <a:ext cx="34" cy="34"/>
            </a:xfrm>
            <a:custGeom>
              <a:avLst/>
              <a:gdLst>
                <a:gd name="T0" fmla="*/ 0 w 138"/>
                <a:gd name="T1" fmla="*/ 0 h 138"/>
                <a:gd name="T2" fmla="*/ 0 w 138"/>
                <a:gd name="T3" fmla="*/ 0 h 138"/>
                <a:gd name="T4" fmla="*/ 0 w 138"/>
                <a:gd name="T5" fmla="*/ 0 h 138"/>
                <a:gd name="T6" fmla="*/ 0 w 138"/>
                <a:gd name="T7" fmla="*/ 0 h 138"/>
                <a:gd name="T8" fmla="*/ 0 w 138"/>
                <a:gd name="T9" fmla="*/ 0 h 138"/>
                <a:gd name="T10" fmla="*/ 0 w 138"/>
                <a:gd name="T11" fmla="*/ 0 h 138"/>
                <a:gd name="T12" fmla="*/ 0 w 138"/>
                <a:gd name="T13" fmla="*/ 0 h 138"/>
                <a:gd name="T14" fmla="*/ 0 w 138"/>
                <a:gd name="T15" fmla="*/ 0 h 138"/>
                <a:gd name="T16" fmla="*/ 0 w 138"/>
                <a:gd name="T17" fmla="*/ 0 h 138"/>
                <a:gd name="T18" fmla="*/ 0 w 138"/>
                <a:gd name="T19" fmla="*/ 0 h 138"/>
                <a:gd name="T20" fmla="*/ 0 w 138"/>
                <a:gd name="T21" fmla="*/ 0 h 138"/>
                <a:gd name="T22" fmla="*/ 0 w 138"/>
                <a:gd name="T23" fmla="*/ 0 h 138"/>
                <a:gd name="T24" fmla="*/ 0 w 138"/>
                <a:gd name="T25" fmla="*/ 0 h 138"/>
                <a:gd name="T26" fmla="*/ 0 w 138"/>
                <a:gd name="T27" fmla="*/ 0 h 138"/>
                <a:gd name="T28" fmla="*/ 0 w 138"/>
                <a:gd name="T29" fmla="*/ 0 h 138"/>
                <a:gd name="T30" fmla="*/ 0 w 138"/>
                <a:gd name="T31" fmla="*/ 0 h 138"/>
                <a:gd name="T32" fmla="*/ 0 w 138"/>
                <a:gd name="T33" fmla="*/ 0 h 138"/>
                <a:gd name="T34" fmla="*/ 0 w 138"/>
                <a:gd name="T35" fmla="*/ 0 h 138"/>
                <a:gd name="T36" fmla="*/ 0 w 138"/>
                <a:gd name="T37" fmla="*/ 0 h 138"/>
                <a:gd name="T38" fmla="*/ 0 w 138"/>
                <a:gd name="T39" fmla="*/ 0 h 138"/>
                <a:gd name="T40" fmla="*/ 0 w 138"/>
                <a:gd name="T41" fmla="*/ 0 h 138"/>
                <a:gd name="T42" fmla="*/ 0 w 138"/>
                <a:gd name="T43" fmla="*/ 0 h 138"/>
                <a:gd name="T44" fmla="*/ 0 w 138"/>
                <a:gd name="T45" fmla="*/ 0 h 138"/>
                <a:gd name="T46" fmla="*/ 0 w 138"/>
                <a:gd name="T47" fmla="*/ 0 h 138"/>
                <a:gd name="T48" fmla="*/ 0 w 138"/>
                <a:gd name="T49" fmla="*/ 0 h 138"/>
                <a:gd name="T50" fmla="*/ 0 w 138"/>
                <a:gd name="T51" fmla="*/ 0 h 138"/>
                <a:gd name="T52" fmla="*/ 0 w 138"/>
                <a:gd name="T53" fmla="*/ 0 h 138"/>
                <a:gd name="T54" fmla="*/ 0 w 138"/>
                <a:gd name="T55" fmla="*/ 0 h 138"/>
                <a:gd name="T56" fmla="*/ 0 w 138"/>
                <a:gd name="T57" fmla="*/ 0 h 138"/>
                <a:gd name="T58" fmla="*/ 0 w 138"/>
                <a:gd name="T59" fmla="*/ 0 h 138"/>
                <a:gd name="T60" fmla="*/ 0 w 138"/>
                <a:gd name="T61" fmla="*/ 0 h 138"/>
                <a:gd name="T62" fmla="*/ 0 w 138"/>
                <a:gd name="T63" fmla="*/ 0 h 138"/>
                <a:gd name="T64" fmla="*/ 0 w 138"/>
                <a:gd name="T65" fmla="*/ 0 h 138"/>
                <a:gd name="T66" fmla="*/ 0 w 138"/>
                <a:gd name="T67" fmla="*/ 0 h 138"/>
                <a:gd name="T68" fmla="*/ 0 w 138"/>
                <a:gd name="T69" fmla="*/ 0 h 138"/>
                <a:gd name="T70" fmla="*/ 0 w 138"/>
                <a:gd name="T71" fmla="*/ 0 h 138"/>
                <a:gd name="T72" fmla="*/ 0 w 138"/>
                <a:gd name="T73" fmla="*/ 0 h 138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8" h="138">
                  <a:moveTo>
                    <a:pt x="32" y="138"/>
                  </a:moveTo>
                  <a:lnTo>
                    <a:pt x="32" y="138"/>
                  </a:lnTo>
                  <a:lnTo>
                    <a:pt x="32" y="127"/>
                  </a:lnTo>
                  <a:lnTo>
                    <a:pt x="35" y="117"/>
                  </a:lnTo>
                  <a:lnTo>
                    <a:pt x="37" y="107"/>
                  </a:lnTo>
                  <a:lnTo>
                    <a:pt x="40" y="97"/>
                  </a:lnTo>
                  <a:lnTo>
                    <a:pt x="45" y="88"/>
                  </a:lnTo>
                  <a:lnTo>
                    <a:pt x="50" y="79"/>
                  </a:lnTo>
                  <a:lnTo>
                    <a:pt x="56" y="71"/>
                  </a:lnTo>
                  <a:lnTo>
                    <a:pt x="63" y="63"/>
                  </a:lnTo>
                  <a:lnTo>
                    <a:pt x="71" y="56"/>
                  </a:lnTo>
                  <a:lnTo>
                    <a:pt x="78" y="51"/>
                  </a:lnTo>
                  <a:lnTo>
                    <a:pt x="87" y="45"/>
                  </a:lnTo>
                  <a:lnTo>
                    <a:pt x="96" y="41"/>
                  </a:lnTo>
                  <a:lnTo>
                    <a:pt x="106" y="37"/>
                  </a:lnTo>
                  <a:lnTo>
                    <a:pt x="116" y="34"/>
                  </a:lnTo>
                  <a:lnTo>
                    <a:pt x="127" y="33"/>
                  </a:lnTo>
                  <a:lnTo>
                    <a:pt x="138" y="33"/>
                  </a:lnTo>
                  <a:lnTo>
                    <a:pt x="138" y="0"/>
                  </a:lnTo>
                  <a:lnTo>
                    <a:pt x="123" y="0"/>
                  </a:lnTo>
                  <a:lnTo>
                    <a:pt x="110" y="3"/>
                  </a:lnTo>
                  <a:lnTo>
                    <a:pt x="96" y="6"/>
                  </a:lnTo>
                  <a:lnTo>
                    <a:pt x="84" y="10"/>
                  </a:lnTo>
                  <a:lnTo>
                    <a:pt x="72" y="17"/>
                  </a:lnTo>
                  <a:lnTo>
                    <a:pt x="60" y="24"/>
                  </a:lnTo>
                  <a:lnTo>
                    <a:pt x="50" y="32"/>
                  </a:lnTo>
                  <a:lnTo>
                    <a:pt x="40" y="41"/>
                  </a:lnTo>
                  <a:lnTo>
                    <a:pt x="31" y="51"/>
                  </a:lnTo>
                  <a:lnTo>
                    <a:pt x="24" y="61"/>
                  </a:lnTo>
                  <a:lnTo>
                    <a:pt x="17" y="72"/>
                  </a:lnTo>
                  <a:lnTo>
                    <a:pt x="11" y="84"/>
                  </a:lnTo>
                  <a:lnTo>
                    <a:pt x="6" y="98"/>
                  </a:lnTo>
                  <a:lnTo>
                    <a:pt x="2" y="110"/>
                  </a:lnTo>
                  <a:lnTo>
                    <a:pt x="1" y="125"/>
                  </a:lnTo>
                  <a:lnTo>
                    <a:pt x="0" y="138"/>
                  </a:lnTo>
                  <a:lnTo>
                    <a:pt x="32" y="13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52" name="Freeform 380"/>
            <p:cNvSpPr>
              <a:spLocks/>
            </p:cNvSpPr>
            <p:nvPr/>
          </p:nvSpPr>
          <p:spPr bwMode="auto">
            <a:xfrm>
              <a:off x="4831" y="2581"/>
              <a:ext cx="34" cy="35"/>
            </a:xfrm>
            <a:custGeom>
              <a:avLst/>
              <a:gdLst>
                <a:gd name="T0" fmla="*/ 0 w 138"/>
                <a:gd name="T1" fmla="*/ 0 h 139"/>
                <a:gd name="T2" fmla="*/ 0 w 138"/>
                <a:gd name="T3" fmla="*/ 0 h 139"/>
                <a:gd name="T4" fmla="*/ 0 w 138"/>
                <a:gd name="T5" fmla="*/ 0 h 139"/>
                <a:gd name="T6" fmla="*/ 0 w 138"/>
                <a:gd name="T7" fmla="*/ 0 h 139"/>
                <a:gd name="T8" fmla="*/ 0 w 138"/>
                <a:gd name="T9" fmla="*/ 0 h 139"/>
                <a:gd name="T10" fmla="*/ 0 w 138"/>
                <a:gd name="T11" fmla="*/ 0 h 139"/>
                <a:gd name="T12" fmla="*/ 0 w 138"/>
                <a:gd name="T13" fmla="*/ 0 h 139"/>
                <a:gd name="T14" fmla="*/ 0 w 138"/>
                <a:gd name="T15" fmla="*/ 0 h 139"/>
                <a:gd name="T16" fmla="*/ 0 w 138"/>
                <a:gd name="T17" fmla="*/ 0 h 139"/>
                <a:gd name="T18" fmla="*/ 0 w 138"/>
                <a:gd name="T19" fmla="*/ 0 h 139"/>
                <a:gd name="T20" fmla="*/ 0 w 138"/>
                <a:gd name="T21" fmla="*/ 0 h 139"/>
                <a:gd name="T22" fmla="*/ 0 w 138"/>
                <a:gd name="T23" fmla="*/ 0 h 139"/>
                <a:gd name="T24" fmla="*/ 0 w 138"/>
                <a:gd name="T25" fmla="*/ 0 h 139"/>
                <a:gd name="T26" fmla="*/ 0 w 138"/>
                <a:gd name="T27" fmla="*/ 0 h 139"/>
                <a:gd name="T28" fmla="*/ 0 w 138"/>
                <a:gd name="T29" fmla="*/ 0 h 139"/>
                <a:gd name="T30" fmla="*/ 0 w 138"/>
                <a:gd name="T31" fmla="*/ 0 h 139"/>
                <a:gd name="T32" fmla="*/ 0 w 138"/>
                <a:gd name="T33" fmla="*/ 0 h 139"/>
                <a:gd name="T34" fmla="*/ 0 w 138"/>
                <a:gd name="T35" fmla="*/ 0 h 139"/>
                <a:gd name="T36" fmla="*/ 0 w 138"/>
                <a:gd name="T37" fmla="*/ 0 h 139"/>
                <a:gd name="T38" fmla="*/ 0 w 138"/>
                <a:gd name="T39" fmla="*/ 0 h 139"/>
                <a:gd name="T40" fmla="*/ 0 w 138"/>
                <a:gd name="T41" fmla="*/ 0 h 139"/>
                <a:gd name="T42" fmla="*/ 0 w 138"/>
                <a:gd name="T43" fmla="*/ 0 h 139"/>
                <a:gd name="T44" fmla="*/ 0 w 138"/>
                <a:gd name="T45" fmla="*/ 0 h 139"/>
                <a:gd name="T46" fmla="*/ 0 w 138"/>
                <a:gd name="T47" fmla="*/ 0 h 139"/>
                <a:gd name="T48" fmla="*/ 0 w 138"/>
                <a:gd name="T49" fmla="*/ 0 h 139"/>
                <a:gd name="T50" fmla="*/ 0 w 138"/>
                <a:gd name="T51" fmla="*/ 0 h 139"/>
                <a:gd name="T52" fmla="*/ 0 w 138"/>
                <a:gd name="T53" fmla="*/ 0 h 139"/>
                <a:gd name="T54" fmla="*/ 0 w 138"/>
                <a:gd name="T55" fmla="*/ 0 h 139"/>
                <a:gd name="T56" fmla="*/ 0 w 138"/>
                <a:gd name="T57" fmla="*/ 0 h 139"/>
                <a:gd name="T58" fmla="*/ 0 w 138"/>
                <a:gd name="T59" fmla="*/ 0 h 139"/>
                <a:gd name="T60" fmla="*/ 0 w 138"/>
                <a:gd name="T61" fmla="*/ 0 h 139"/>
                <a:gd name="T62" fmla="*/ 0 w 138"/>
                <a:gd name="T63" fmla="*/ 0 h 139"/>
                <a:gd name="T64" fmla="*/ 0 w 138"/>
                <a:gd name="T65" fmla="*/ 0 h 139"/>
                <a:gd name="T66" fmla="*/ 0 w 138"/>
                <a:gd name="T67" fmla="*/ 0 h 139"/>
                <a:gd name="T68" fmla="*/ 0 w 138"/>
                <a:gd name="T69" fmla="*/ 0 h 13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8" h="139">
                  <a:moveTo>
                    <a:pt x="138" y="106"/>
                  </a:moveTo>
                  <a:lnTo>
                    <a:pt x="127" y="105"/>
                  </a:lnTo>
                  <a:lnTo>
                    <a:pt x="116" y="104"/>
                  </a:lnTo>
                  <a:lnTo>
                    <a:pt x="106" y="101"/>
                  </a:lnTo>
                  <a:lnTo>
                    <a:pt x="96" y="98"/>
                  </a:lnTo>
                  <a:lnTo>
                    <a:pt x="87" y="93"/>
                  </a:lnTo>
                  <a:lnTo>
                    <a:pt x="78" y="89"/>
                  </a:lnTo>
                  <a:lnTo>
                    <a:pt x="71" y="82"/>
                  </a:lnTo>
                  <a:lnTo>
                    <a:pt x="63" y="75"/>
                  </a:lnTo>
                  <a:lnTo>
                    <a:pt x="56" y="67"/>
                  </a:lnTo>
                  <a:lnTo>
                    <a:pt x="50" y="59"/>
                  </a:lnTo>
                  <a:lnTo>
                    <a:pt x="45" y="50"/>
                  </a:lnTo>
                  <a:lnTo>
                    <a:pt x="40" y="42"/>
                  </a:lnTo>
                  <a:lnTo>
                    <a:pt x="37" y="31"/>
                  </a:lnTo>
                  <a:lnTo>
                    <a:pt x="35" y="21"/>
                  </a:lnTo>
                  <a:lnTo>
                    <a:pt x="32" y="11"/>
                  </a:lnTo>
                  <a:lnTo>
                    <a:pt x="32" y="0"/>
                  </a:lnTo>
                  <a:lnTo>
                    <a:pt x="0" y="0"/>
                  </a:lnTo>
                  <a:lnTo>
                    <a:pt x="1" y="15"/>
                  </a:lnTo>
                  <a:lnTo>
                    <a:pt x="2" y="28"/>
                  </a:lnTo>
                  <a:lnTo>
                    <a:pt x="6" y="42"/>
                  </a:lnTo>
                  <a:lnTo>
                    <a:pt x="11" y="54"/>
                  </a:lnTo>
                  <a:lnTo>
                    <a:pt x="17" y="66"/>
                  </a:lnTo>
                  <a:lnTo>
                    <a:pt x="24" y="77"/>
                  </a:lnTo>
                  <a:lnTo>
                    <a:pt x="31" y="89"/>
                  </a:lnTo>
                  <a:lnTo>
                    <a:pt x="40" y="98"/>
                  </a:lnTo>
                  <a:lnTo>
                    <a:pt x="50" y="106"/>
                  </a:lnTo>
                  <a:lnTo>
                    <a:pt x="60" y="114"/>
                  </a:lnTo>
                  <a:lnTo>
                    <a:pt x="72" y="122"/>
                  </a:lnTo>
                  <a:lnTo>
                    <a:pt x="84" y="128"/>
                  </a:lnTo>
                  <a:lnTo>
                    <a:pt x="96" y="132"/>
                  </a:lnTo>
                  <a:lnTo>
                    <a:pt x="110" y="136"/>
                  </a:lnTo>
                  <a:lnTo>
                    <a:pt x="123" y="138"/>
                  </a:lnTo>
                  <a:lnTo>
                    <a:pt x="138" y="139"/>
                  </a:lnTo>
                  <a:lnTo>
                    <a:pt x="138" y="10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53" name="Freeform 381"/>
            <p:cNvSpPr>
              <a:spLocks/>
            </p:cNvSpPr>
            <p:nvPr/>
          </p:nvSpPr>
          <p:spPr bwMode="auto">
            <a:xfrm>
              <a:off x="5063" y="2581"/>
              <a:ext cx="34" cy="35"/>
            </a:xfrm>
            <a:custGeom>
              <a:avLst/>
              <a:gdLst>
                <a:gd name="T0" fmla="*/ 0 w 137"/>
                <a:gd name="T1" fmla="*/ 0 h 139"/>
                <a:gd name="T2" fmla="*/ 0 w 137"/>
                <a:gd name="T3" fmla="*/ 0 h 139"/>
                <a:gd name="T4" fmla="*/ 0 w 137"/>
                <a:gd name="T5" fmla="*/ 0 h 139"/>
                <a:gd name="T6" fmla="*/ 0 w 137"/>
                <a:gd name="T7" fmla="*/ 0 h 139"/>
                <a:gd name="T8" fmla="*/ 0 w 137"/>
                <a:gd name="T9" fmla="*/ 0 h 139"/>
                <a:gd name="T10" fmla="*/ 0 w 137"/>
                <a:gd name="T11" fmla="*/ 0 h 139"/>
                <a:gd name="T12" fmla="*/ 0 w 137"/>
                <a:gd name="T13" fmla="*/ 0 h 139"/>
                <a:gd name="T14" fmla="*/ 0 w 137"/>
                <a:gd name="T15" fmla="*/ 0 h 139"/>
                <a:gd name="T16" fmla="*/ 0 w 137"/>
                <a:gd name="T17" fmla="*/ 0 h 139"/>
                <a:gd name="T18" fmla="*/ 0 w 137"/>
                <a:gd name="T19" fmla="*/ 0 h 139"/>
                <a:gd name="T20" fmla="*/ 0 w 137"/>
                <a:gd name="T21" fmla="*/ 0 h 139"/>
                <a:gd name="T22" fmla="*/ 0 w 137"/>
                <a:gd name="T23" fmla="*/ 0 h 139"/>
                <a:gd name="T24" fmla="*/ 0 w 137"/>
                <a:gd name="T25" fmla="*/ 0 h 139"/>
                <a:gd name="T26" fmla="*/ 0 w 137"/>
                <a:gd name="T27" fmla="*/ 0 h 139"/>
                <a:gd name="T28" fmla="*/ 0 w 137"/>
                <a:gd name="T29" fmla="*/ 0 h 139"/>
                <a:gd name="T30" fmla="*/ 0 w 137"/>
                <a:gd name="T31" fmla="*/ 0 h 139"/>
                <a:gd name="T32" fmla="*/ 0 w 137"/>
                <a:gd name="T33" fmla="*/ 0 h 139"/>
                <a:gd name="T34" fmla="*/ 0 w 137"/>
                <a:gd name="T35" fmla="*/ 0 h 139"/>
                <a:gd name="T36" fmla="*/ 0 w 137"/>
                <a:gd name="T37" fmla="*/ 0 h 139"/>
                <a:gd name="T38" fmla="*/ 0 w 137"/>
                <a:gd name="T39" fmla="*/ 0 h 139"/>
                <a:gd name="T40" fmla="*/ 0 w 137"/>
                <a:gd name="T41" fmla="*/ 0 h 139"/>
                <a:gd name="T42" fmla="*/ 0 w 137"/>
                <a:gd name="T43" fmla="*/ 0 h 139"/>
                <a:gd name="T44" fmla="*/ 0 w 137"/>
                <a:gd name="T45" fmla="*/ 0 h 139"/>
                <a:gd name="T46" fmla="*/ 0 w 137"/>
                <a:gd name="T47" fmla="*/ 0 h 139"/>
                <a:gd name="T48" fmla="*/ 0 w 137"/>
                <a:gd name="T49" fmla="*/ 0 h 139"/>
                <a:gd name="T50" fmla="*/ 0 w 137"/>
                <a:gd name="T51" fmla="*/ 0 h 139"/>
                <a:gd name="T52" fmla="*/ 0 w 137"/>
                <a:gd name="T53" fmla="*/ 0 h 139"/>
                <a:gd name="T54" fmla="*/ 0 w 137"/>
                <a:gd name="T55" fmla="*/ 0 h 139"/>
                <a:gd name="T56" fmla="*/ 0 w 137"/>
                <a:gd name="T57" fmla="*/ 0 h 139"/>
                <a:gd name="T58" fmla="*/ 0 w 137"/>
                <a:gd name="T59" fmla="*/ 0 h 139"/>
                <a:gd name="T60" fmla="*/ 0 w 137"/>
                <a:gd name="T61" fmla="*/ 0 h 139"/>
                <a:gd name="T62" fmla="*/ 0 w 137"/>
                <a:gd name="T63" fmla="*/ 0 h 139"/>
                <a:gd name="T64" fmla="*/ 0 w 137"/>
                <a:gd name="T65" fmla="*/ 0 h 139"/>
                <a:gd name="T66" fmla="*/ 0 w 137"/>
                <a:gd name="T67" fmla="*/ 0 h 139"/>
                <a:gd name="T68" fmla="*/ 0 w 137"/>
                <a:gd name="T69" fmla="*/ 0 h 139"/>
                <a:gd name="T70" fmla="*/ 0 w 137"/>
                <a:gd name="T71" fmla="*/ 0 h 139"/>
                <a:gd name="T72" fmla="*/ 0 w 137"/>
                <a:gd name="T73" fmla="*/ 0 h 13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7" h="139">
                  <a:moveTo>
                    <a:pt x="105" y="0"/>
                  </a:moveTo>
                  <a:lnTo>
                    <a:pt x="105" y="0"/>
                  </a:lnTo>
                  <a:lnTo>
                    <a:pt x="105" y="11"/>
                  </a:lnTo>
                  <a:lnTo>
                    <a:pt x="103" y="21"/>
                  </a:lnTo>
                  <a:lnTo>
                    <a:pt x="100" y="31"/>
                  </a:lnTo>
                  <a:lnTo>
                    <a:pt x="97" y="42"/>
                  </a:lnTo>
                  <a:lnTo>
                    <a:pt x="93" y="50"/>
                  </a:lnTo>
                  <a:lnTo>
                    <a:pt x="87" y="59"/>
                  </a:lnTo>
                  <a:lnTo>
                    <a:pt x="81" y="67"/>
                  </a:lnTo>
                  <a:lnTo>
                    <a:pt x="73" y="75"/>
                  </a:lnTo>
                  <a:lnTo>
                    <a:pt x="67" y="82"/>
                  </a:lnTo>
                  <a:lnTo>
                    <a:pt x="59" y="89"/>
                  </a:lnTo>
                  <a:lnTo>
                    <a:pt x="50" y="93"/>
                  </a:lnTo>
                  <a:lnTo>
                    <a:pt x="41" y="98"/>
                  </a:lnTo>
                  <a:lnTo>
                    <a:pt x="31" y="101"/>
                  </a:lnTo>
                  <a:lnTo>
                    <a:pt x="21" y="104"/>
                  </a:lnTo>
                  <a:lnTo>
                    <a:pt x="11" y="105"/>
                  </a:lnTo>
                  <a:lnTo>
                    <a:pt x="0" y="106"/>
                  </a:lnTo>
                  <a:lnTo>
                    <a:pt x="0" y="139"/>
                  </a:lnTo>
                  <a:lnTo>
                    <a:pt x="13" y="138"/>
                  </a:lnTo>
                  <a:lnTo>
                    <a:pt x="28" y="136"/>
                  </a:lnTo>
                  <a:lnTo>
                    <a:pt x="40" y="132"/>
                  </a:lnTo>
                  <a:lnTo>
                    <a:pt x="53" y="128"/>
                  </a:lnTo>
                  <a:lnTo>
                    <a:pt x="66" y="122"/>
                  </a:lnTo>
                  <a:lnTo>
                    <a:pt x="77" y="114"/>
                  </a:lnTo>
                  <a:lnTo>
                    <a:pt x="87" y="106"/>
                  </a:lnTo>
                  <a:lnTo>
                    <a:pt x="97" y="98"/>
                  </a:lnTo>
                  <a:lnTo>
                    <a:pt x="106" y="89"/>
                  </a:lnTo>
                  <a:lnTo>
                    <a:pt x="114" y="77"/>
                  </a:lnTo>
                  <a:lnTo>
                    <a:pt x="121" y="66"/>
                  </a:lnTo>
                  <a:lnTo>
                    <a:pt x="126" y="54"/>
                  </a:lnTo>
                  <a:lnTo>
                    <a:pt x="131" y="42"/>
                  </a:lnTo>
                  <a:lnTo>
                    <a:pt x="134" y="28"/>
                  </a:lnTo>
                  <a:lnTo>
                    <a:pt x="136" y="15"/>
                  </a:lnTo>
                  <a:lnTo>
                    <a:pt x="137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54" name="Freeform 382"/>
            <p:cNvSpPr>
              <a:spLocks/>
            </p:cNvSpPr>
            <p:nvPr/>
          </p:nvSpPr>
          <p:spPr bwMode="auto">
            <a:xfrm>
              <a:off x="5063" y="2547"/>
              <a:ext cx="34" cy="34"/>
            </a:xfrm>
            <a:custGeom>
              <a:avLst/>
              <a:gdLst>
                <a:gd name="T0" fmla="*/ 0 w 137"/>
                <a:gd name="T1" fmla="*/ 0 h 138"/>
                <a:gd name="T2" fmla="*/ 0 w 137"/>
                <a:gd name="T3" fmla="*/ 0 h 138"/>
                <a:gd name="T4" fmla="*/ 0 w 137"/>
                <a:gd name="T5" fmla="*/ 0 h 138"/>
                <a:gd name="T6" fmla="*/ 0 w 137"/>
                <a:gd name="T7" fmla="*/ 0 h 138"/>
                <a:gd name="T8" fmla="*/ 0 w 137"/>
                <a:gd name="T9" fmla="*/ 0 h 138"/>
                <a:gd name="T10" fmla="*/ 0 w 137"/>
                <a:gd name="T11" fmla="*/ 0 h 138"/>
                <a:gd name="T12" fmla="*/ 0 w 137"/>
                <a:gd name="T13" fmla="*/ 0 h 138"/>
                <a:gd name="T14" fmla="*/ 0 w 137"/>
                <a:gd name="T15" fmla="*/ 0 h 138"/>
                <a:gd name="T16" fmla="*/ 0 w 137"/>
                <a:gd name="T17" fmla="*/ 0 h 138"/>
                <a:gd name="T18" fmla="*/ 0 w 137"/>
                <a:gd name="T19" fmla="*/ 0 h 138"/>
                <a:gd name="T20" fmla="*/ 0 w 137"/>
                <a:gd name="T21" fmla="*/ 0 h 138"/>
                <a:gd name="T22" fmla="*/ 0 w 137"/>
                <a:gd name="T23" fmla="*/ 0 h 138"/>
                <a:gd name="T24" fmla="*/ 0 w 137"/>
                <a:gd name="T25" fmla="*/ 0 h 138"/>
                <a:gd name="T26" fmla="*/ 0 w 137"/>
                <a:gd name="T27" fmla="*/ 0 h 138"/>
                <a:gd name="T28" fmla="*/ 0 w 137"/>
                <a:gd name="T29" fmla="*/ 0 h 138"/>
                <a:gd name="T30" fmla="*/ 0 w 137"/>
                <a:gd name="T31" fmla="*/ 0 h 138"/>
                <a:gd name="T32" fmla="*/ 0 w 137"/>
                <a:gd name="T33" fmla="*/ 0 h 138"/>
                <a:gd name="T34" fmla="*/ 0 w 137"/>
                <a:gd name="T35" fmla="*/ 0 h 138"/>
                <a:gd name="T36" fmla="*/ 0 w 137"/>
                <a:gd name="T37" fmla="*/ 0 h 138"/>
                <a:gd name="T38" fmla="*/ 0 w 137"/>
                <a:gd name="T39" fmla="*/ 0 h 138"/>
                <a:gd name="T40" fmla="*/ 0 w 137"/>
                <a:gd name="T41" fmla="*/ 0 h 138"/>
                <a:gd name="T42" fmla="*/ 0 w 137"/>
                <a:gd name="T43" fmla="*/ 0 h 138"/>
                <a:gd name="T44" fmla="*/ 0 w 137"/>
                <a:gd name="T45" fmla="*/ 0 h 138"/>
                <a:gd name="T46" fmla="*/ 0 w 137"/>
                <a:gd name="T47" fmla="*/ 0 h 138"/>
                <a:gd name="T48" fmla="*/ 0 w 137"/>
                <a:gd name="T49" fmla="*/ 0 h 138"/>
                <a:gd name="T50" fmla="*/ 0 w 137"/>
                <a:gd name="T51" fmla="*/ 0 h 138"/>
                <a:gd name="T52" fmla="*/ 0 w 137"/>
                <a:gd name="T53" fmla="*/ 0 h 138"/>
                <a:gd name="T54" fmla="*/ 0 w 137"/>
                <a:gd name="T55" fmla="*/ 0 h 138"/>
                <a:gd name="T56" fmla="*/ 0 w 137"/>
                <a:gd name="T57" fmla="*/ 0 h 138"/>
                <a:gd name="T58" fmla="*/ 0 w 137"/>
                <a:gd name="T59" fmla="*/ 0 h 138"/>
                <a:gd name="T60" fmla="*/ 0 w 137"/>
                <a:gd name="T61" fmla="*/ 0 h 138"/>
                <a:gd name="T62" fmla="*/ 0 w 137"/>
                <a:gd name="T63" fmla="*/ 0 h 138"/>
                <a:gd name="T64" fmla="*/ 0 w 137"/>
                <a:gd name="T65" fmla="*/ 0 h 138"/>
                <a:gd name="T66" fmla="*/ 0 w 137"/>
                <a:gd name="T67" fmla="*/ 0 h 138"/>
                <a:gd name="T68" fmla="*/ 0 w 137"/>
                <a:gd name="T69" fmla="*/ 0 h 1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7" h="138">
                  <a:moveTo>
                    <a:pt x="0" y="33"/>
                  </a:moveTo>
                  <a:lnTo>
                    <a:pt x="11" y="33"/>
                  </a:lnTo>
                  <a:lnTo>
                    <a:pt x="21" y="34"/>
                  </a:lnTo>
                  <a:lnTo>
                    <a:pt x="31" y="37"/>
                  </a:lnTo>
                  <a:lnTo>
                    <a:pt x="41" y="41"/>
                  </a:lnTo>
                  <a:lnTo>
                    <a:pt x="50" y="45"/>
                  </a:lnTo>
                  <a:lnTo>
                    <a:pt x="59" y="51"/>
                  </a:lnTo>
                  <a:lnTo>
                    <a:pt x="67" y="56"/>
                  </a:lnTo>
                  <a:lnTo>
                    <a:pt x="73" y="63"/>
                  </a:lnTo>
                  <a:lnTo>
                    <a:pt x="81" y="71"/>
                  </a:lnTo>
                  <a:lnTo>
                    <a:pt x="87" y="79"/>
                  </a:lnTo>
                  <a:lnTo>
                    <a:pt x="93" y="88"/>
                  </a:lnTo>
                  <a:lnTo>
                    <a:pt x="97" y="97"/>
                  </a:lnTo>
                  <a:lnTo>
                    <a:pt x="100" y="107"/>
                  </a:lnTo>
                  <a:lnTo>
                    <a:pt x="103" y="117"/>
                  </a:lnTo>
                  <a:lnTo>
                    <a:pt x="105" y="127"/>
                  </a:lnTo>
                  <a:lnTo>
                    <a:pt x="105" y="138"/>
                  </a:lnTo>
                  <a:lnTo>
                    <a:pt x="137" y="138"/>
                  </a:lnTo>
                  <a:lnTo>
                    <a:pt x="136" y="125"/>
                  </a:lnTo>
                  <a:lnTo>
                    <a:pt x="134" y="110"/>
                  </a:lnTo>
                  <a:lnTo>
                    <a:pt x="131" y="98"/>
                  </a:lnTo>
                  <a:lnTo>
                    <a:pt x="126" y="84"/>
                  </a:lnTo>
                  <a:lnTo>
                    <a:pt x="121" y="72"/>
                  </a:lnTo>
                  <a:lnTo>
                    <a:pt x="114" y="61"/>
                  </a:lnTo>
                  <a:lnTo>
                    <a:pt x="106" y="51"/>
                  </a:lnTo>
                  <a:lnTo>
                    <a:pt x="97" y="41"/>
                  </a:lnTo>
                  <a:lnTo>
                    <a:pt x="87" y="32"/>
                  </a:lnTo>
                  <a:lnTo>
                    <a:pt x="77" y="24"/>
                  </a:lnTo>
                  <a:lnTo>
                    <a:pt x="66" y="17"/>
                  </a:lnTo>
                  <a:lnTo>
                    <a:pt x="53" y="10"/>
                  </a:lnTo>
                  <a:lnTo>
                    <a:pt x="40" y="6"/>
                  </a:lnTo>
                  <a:lnTo>
                    <a:pt x="28" y="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55" name="Freeform 383"/>
            <p:cNvSpPr>
              <a:spLocks/>
            </p:cNvSpPr>
            <p:nvPr/>
          </p:nvSpPr>
          <p:spPr bwMode="auto">
            <a:xfrm>
              <a:off x="5063" y="2581"/>
              <a:ext cx="34" cy="35"/>
            </a:xfrm>
            <a:custGeom>
              <a:avLst/>
              <a:gdLst>
                <a:gd name="T0" fmla="*/ 0 w 137"/>
                <a:gd name="T1" fmla="*/ 0 h 139"/>
                <a:gd name="T2" fmla="*/ 0 w 137"/>
                <a:gd name="T3" fmla="*/ 0 h 139"/>
                <a:gd name="T4" fmla="*/ 0 w 137"/>
                <a:gd name="T5" fmla="*/ 0 h 139"/>
                <a:gd name="T6" fmla="*/ 0 w 137"/>
                <a:gd name="T7" fmla="*/ 0 h 139"/>
                <a:gd name="T8" fmla="*/ 0 w 137"/>
                <a:gd name="T9" fmla="*/ 0 h 139"/>
                <a:gd name="T10" fmla="*/ 0 w 137"/>
                <a:gd name="T11" fmla="*/ 0 h 139"/>
                <a:gd name="T12" fmla="*/ 0 w 137"/>
                <a:gd name="T13" fmla="*/ 0 h 139"/>
                <a:gd name="T14" fmla="*/ 0 w 137"/>
                <a:gd name="T15" fmla="*/ 0 h 139"/>
                <a:gd name="T16" fmla="*/ 0 w 137"/>
                <a:gd name="T17" fmla="*/ 0 h 139"/>
                <a:gd name="T18" fmla="*/ 0 w 137"/>
                <a:gd name="T19" fmla="*/ 0 h 139"/>
                <a:gd name="T20" fmla="*/ 0 w 137"/>
                <a:gd name="T21" fmla="*/ 0 h 139"/>
                <a:gd name="T22" fmla="*/ 0 w 137"/>
                <a:gd name="T23" fmla="*/ 0 h 139"/>
                <a:gd name="T24" fmla="*/ 0 w 137"/>
                <a:gd name="T25" fmla="*/ 0 h 139"/>
                <a:gd name="T26" fmla="*/ 0 w 137"/>
                <a:gd name="T27" fmla="*/ 0 h 139"/>
                <a:gd name="T28" fmla="*/ 0 w 137"/>
                <a:gd name="T29" fmla="*/ 0 h 139"/>
                <a:gd name="T30" fmla="*/ 0 w 137"/>
                <a:gd name="T31" fmla="*/ 0 h 139"/>
                <a:gd name="T32" fmla="*/ 0 w 137"/>
                <a:gd name="T33" fmla="*/ 0 h 139"/>
                <a:gd name="T34" fmla="*/ 0 w 137"/>
                <a:gd name="T35" fmla="*/ 0 h 139"/>
                <a:gd name="T36" fmla="*/ 0 w 137"/>
                <a:gd name="T37" fmla="*/ 0 h 139"/>
                <a:gd name="T38" fmla="*/ 0 w 137"/>
                <a:gd name="T39" fmla="*/ 0 h 139"/>
                <a:gd name="T40" fmla="*/ 0 w 137"/>
                <a:gd name="T41" fmla="*/ 0 h 139"/>
                <a:gd name="T42" fmla="*/ 0 w 137"/>
                <a:gd name="T43" fmla="*/ 0 h 139"/>
                <a:gd name="T44" fmla="*/ 0 w 137"/>
                <a:gd name="T45" fmla="*/ 0 h 139"/>
                <a:gd name="T46" fmla="*/ 0 w 137"/>
                <a:gd name="T47" fmla="*/ 0 h 139"/>
                <a:gd name="T48" fmla="*/ 0 w 137"/>
                <a:gd name="T49" fmla="*/ 0 h 139"/>
                <a:gd name="T50" fmla="*/ 0 w 137"/>
                <a:gd name="T51" fmla="*/ 0 h 139"/>
                <a:gd name="T52" fmla="*/ 0 w 137"/>
                <a:gd name="T53" fmla="*/ 0 h 139"/>
                <a:gd name="T54" fmla="*/ 0 w 137"/>
                <a:gd name="T55" fmla="*/ 0 h 139"/>
                <a:gd name="T56" fmla="*/ 0 w 137"/>
                <a:gd name="T57" fmla="*/ 0 h 139"/>
                <a:gd name="T58" fmla="*/ 0 w 137"/>
                <a:gd name="T59" fmla="*/ 0 h 139"/>
                <a:gd name="T60" fmla="*/ 0 w 137"/>
                <a:gd name="T61" fmla="*/ 0 h 139"/>
                <a:gd name="T62" fmla="*/ 0 w 137"/>
                <a:gd name="T63" fmla="*/ 0 h 139"/>
                <a:gd name="T64" fmla="*/ 0 w 137"/>
                <a:gd name="T65" fmla="*/ 0 h 139"/>
                <a:gd name="T66" fmla="*/ 0 w 137"/>
                <a:gd name="T67" fmla="*/ 0 h 139"/>
                <a:gd name="T68" fmla="*/ 0 w 137"/>
                <a:gd name="T69" fmla="*/ 0 h 139"/>
                <a:gd name="T70" fmla="*/ 0 w 137"/>
                <a:gd name="T71" fmla="*/ 0 h 139"/>
                <a:gd name="T72" fmla="*/ 0 w 137"/>
                <a:gd name="T73" fmla="*/ 0 h 139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</a:gdLst>
              <a:ahLst/>
              <a:cxnLst>
                <a:cxn ang="T74">
                  <a:pos x="T0" y="T1"/>
                </a:cxn>
                <a:cxn ang="T75">
                  <a:pos x="T2" y="T3"/>
                </a:cxn>
                <a:cxn ang="T76">
                  <a:pos x="T4" y="T5"/>
                </a:cxn>
                <a:cxn ang="T77">
                  <a:pos x="T6" y="T7"/>
                </a:cxn>
                <a:cxn ang="T78">
                  <a:pos x="T8" y="T9"/>
                </a:cxn>
                <a:cxn ang="T79">
                  <a:pos x="T10" y="T11"/>
                </a:cxn>
                <a:cxn ang="T80">
                  <a:pos x="T12" y="T13"/>
                </a:cxn>
                <a:cxn ang="T81">
                  <a:pos x="T14" y="T15"/>
                </a:cxn>
                <a:cxn ang="T82">
                  <a:pos x="T16" y="T17"/>
                </a:cxn>
                <a:cxn ang="T83">
                  <a:pos x="T18" y="T19"/>
                </a:cxn>
                <a:cxn ang="T84">
                  <a:pos x="T20" y="T21"/>
                </a:cxn>
                <a:cxn ang="T85">
                  <a:pos x="T22" y="T23"/>
                </a:cxn>
                <a:cxn ang="T86">
                  <a:pos x="T24" y="T25"/>
                </a:cxn>
                <a:cxn ang="T87">
                  <a:pos x="T26" y="T27"/>
                </a:cxn>
                <a:cxn ang="T88">
                  <a:pos x="T28" y="T29"/>
                </a:cxn>
                <a:cxn ang="T89">
                  <a:pos x="T30" y="T31"/>
                </a:cxn>
                <a:cxn ang="T90">
                  <a:pos x="T32" y="T33"/>
                </a:cxn>
                <a:cxn ang="T91">
                  <a:pos x="T34" y="T35"/>
                </a:cxn>
                <a:cxn ang="T92">
                  <a:pos x="T36" y="T37"/>
                </a:cxn>
                <a:cxn ang="T93">
                  <a:pos x="T38" y="T39"/>
                </a:cxn>
                <a:cxn ang="T94">
                  <a:pos x="T40" y="T41"/>
                </a:cxn>
                <a:cxn ang="T95">
                  <a:pos x="T42" y="T43"/>
                </a:cxn>
                <a:cxn ang="T96">
                  <a:pos x="T44" y="T45"/>
                </a:cxn>
                <a:cxn ang="T97">
                  <a:pos x="T46" y="T47"/>
                </a:cxn>
                <a:cxn ang="T98">
                  <a:pos x="T48" y="T49"/>
                </a:cxn>
                <a:cxn ang="T99">
                  <a:pos x="T50" y="T51"/>
                </a:cxn>
                <a:cxn ang="T100">
                  <a:pos x="T52" y="T53"/>
                </a:cxn>
                <a:cxn ang="T101">
                  <a:pos x="T54" y="T55"/>
                </a:cxn>
                <a:cxn ang="T102">
                  <a:pos x="T56" y="T57"/>
                </a:cxn>
                <a:cxn ang="T103">
                  <a:pos x="T58" y="T59"/>
                </a:cxn>
                <a:cxn ang="T104">
                  <a:pos x="T60" y="T61"/>
                </a:cxn>
                <a:cxn ang="T105">
                  <a:pos x="T62" y="T63"/>
                </a:cxn>
                <a:cxn ang="T106">
                  <a:pos x="T64" y="T65"/>
                </a:cxn>
                <a:cxn ang="T107">
                  <a:pos x="T66" y="T67"/>
                </a:cxn>
                <a:cxn ang="T108">
                  <a:pos x="T68" y="T69"/>
                </a:cxn>
                <a:cxn ang="T109">
                  <a:pos x="T70" y="T71"/>
                </a:cxn>
                <a:cxn ang="T110">
                  <a:pos x="T72" y="T73"/>
                </a:cxn>
              </a:cxnLst>
              <a:rect l="0" t="0" r="r" b="b"/>
              <a:pathLst>
                <a:path w="137" h="139">
                  <a:moveTo>
                    <a:pt x="105" y="0"/>
                  </a:moveTo>
                  <a:lnTo>
                    <a:pt x="105" y="0"/>
                  </a:lnTo>
                  <a:lnTo>
                    <a:pt x="105" y="11"/>
                  </a:lnTo>
                  <a:lnTo>
                    <a:pt x="103" y="21"/>
                  </a:lnTo>
                  <a:lnTo>
                    <a:pt x="100" y="31"/>
                  </a:lnTo>
                  <a:lnTo>
                    <a:pt x="97" y="42"/>
                  </a:lnTo>
                  <a:lnTo>
                    <a:pt x="93" y="50"/>
                  </a:lnTo>
                  <a:lnTo>
                    <a:pt x="87" y="59"/>
                  </a:lnTo>
                  <a:lnTo>
                    <a:pt x="81" y="67"/>
                  </a:lnTo>
                  <a:lnTo>
                    <a:pt x="73" y="75"/>
                  </a:lnTo>
                  <a:lnTo>
                    <a:pt x="67" y="82"/>
                  </a:lnTo>
                  <a:lnTo>
                    <a:pt x="59" y="89"/>
                  </a:lnTo>
                  <a:lnTo>
                    <a:pt x="50" y="93"/>
                  </a:lnTo>
                  <a:lnTo>
                    <a:pt x="41" y="98"/>
                  </a:lnTo>
                  <a:lnTo>
                    <a:pt x="31" y="101"/>
                  </a:lnTo>
                  <a:lnTo>
                    <a:pt x="21" y="104"/>
                  </a:lnTo>
                  <a:lnTo>
                    <a:pt x="11" y="105"/>
                  </a:lnTo>
                  <a:lnTo>
                    <a:pt x="0" y="106"/>
                  </a:lnTo>
                  <a:lnTo>
                    <a:pt x="0" y="139"/>
                  </a:lnTo>
                  <a:lnTo>
                    <a:pt x="13" y="138"/>
                  </a:lnTo>
                  <a:lnTo>
                    <a:pt x="28" y="136"/>
                  </a:lnTo>
                  <a:lnTo>
                    <a:pt x="40" y="132"/>
                  </a:lnTo>
                  <a:lnTo>
                    <a:pt x="53" y="128"/>
                  </a:lnTo>
                  <a:lnTo>
                    <a:pt x="66" y="122"/>
                  </a:lnTo>
                  <a:lnTo>
                    <a:pt x="77" y="114"/>
                  </a:lnTo>
                  <a:lnTo>
                    <a:pt x="87" y="106"/>
                  </a:lnTo>
                  <a:lnTo>
                    <a:pt x="97" y="98"/>
                  </a:lnTo>
                  <a:lnTo>
                    <a:pt x="106" y="89"/>
                  </a:lnTo>
                  <a:lnTo>
                    <a:pt x="114" y="77"/>
                  </a:lnTo>
                  <a:lnTo>
                    <a:pt x="121" y="66"/>
                  </a:lnTo>
                  <a:lnTo>
                    <a:pt x="126" y="54"/>
                  </a:lnTo>
                  <a:lnTo>
                    <a:pt x="131" y="42"/>
                  </a:lnTo>
                  <a:lnTo>
                    <a:pt x="134" y="28"/>
                  </a:lnTo>
                  <a:lnTo>
                    <a:pt x="136" y="15"/>
                  </a:lnTo>
                  <a:lnTo>
                    <a:pt x="137" y="0"/>
                  </a:lnTo>
                  <a:lnTo>
                    <a:pt x="105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56" name="Freeform 384"/>
            <p:cNvSpPr>
              <a:spLocks/>
            </p:cNvSpPr>
            <p:nvPr/>
          </p:nvSpPr>
          <p:spPr bwMode="auto">
            <a:xfrm>
              <a:off x="5063" y="2547"/>
              <a:ext cx="34" cy="34"/>
            </a:xfrm>
            <a:custGeom>
              <a:avLst/>
              <a:gdLst>
                <a:gd name="T0" fmla="*/ 0 w 137"/>
                <a:gd name="T1" fmla="*/ 0 h 138"/>
                <a:gd name="T2" fmla="*/ 0 w 137"/>
                <a:gd name="T3" fmla="*/ 0 h 138"/>
                <a:gd name="T4" fmla="*/ 0 w 137"/>
                <a:gd name="T5" fmla="*/ 0 h 138"/>
                <a:gd name="T6" fmla="*/ 0 w 137"/>
                <a:gd name="T7" fmla="*/ 0 h 138"/>
                <a:gd name="T8" fmla="*/ 0 w 137"/>
                <a:gd name="T9" fmla="*/ 0 h 138"/>
                <a:gd name="T10" fmla="*/ 0 w 137"/>
                <a:gd name="T11" fmla="*/ 0 h 138"/>
                <a:gd name="T12" fmla="*/ 0 w 137"/>
                <a:gd name="T13" fmla="*/ 0 h 138"/>
                <a:gd name="T14" fmla="*/ 0 w 137"/>
                <a:gd name="T15" fmla="*/ 0 h 138"/>
                <a:gd name="T16" fmla="*/ 0 w 137"/>
                <a:gd name="T17" fmla="*/ 0 h 138"/>
                <a:gd name="T18" fmla="*/ 0 w 137"/>
                <a:gd name="T19" fmla="*/ 0 h 138"/>
                <a:gd name="T20" fmla="*/ 0 w 137"/>
                <a:gd name="T21" fmla="*/ 0 h 138"/>
                <a:gd name="T22" fmla="*/ 0 w 137"/>
                <a:gd name="T23" fmla="*/ 0 h 138"/>
                <a:gd name="T24" fmla="*/ 0 w 137"/>
                <a:gd name="T25" fmla="*/ 0 h 138"/>
                <a:gd name="T26" fmla="*/ 0 w 137"/>
                <a:gd name="T27" fmla="*/ 0 h 138"/>
                <a:gd name="T28" fmla="*/ 0 w 137"/>
                <a:gd name="T29" fmla="*/ 0 h 138"/>
                <a:gd name="T30" fmla="*/ 0 w 137"/>
                <a:gd name="T31" fmla="*/ 0 h 138"/>
                <a:gd name="T32" fmla="*/ 0 w 137"/>
                <a:gd name="T33" fmla="*/ 0 h 138"/>
                <a:gd name="T34" fmla="*/ 0 w 137"/>
                <a:gd name="T35" fmla="*/ 0 h 138"/>
                <a:gd name="T36" fmla="*/ 0 w 137"/>
                <a:gd name="T37" fmla="*/ 0 h 138"/>
                <a:gd name="T38" fmla="*/ 0 w 137"/>
                <a:gd name="T39" fmla="*/ 0 h 138"/>
                <a:gd name="T40" fmla="*/ 0 w 137"/>
                <a:gd name="T41" fmla="*/ 0 h 138"/>
                <a:gd name="T42" fmla="*/ 0 w 137"/>
                <a:gd name="T43" fmla="*/ 0 h 138"/>
                <a:gd name="T44" fmla="*/ 0 w 137"/>
                <a:gd name="T45" fmla="*/ 0 h 138"/>
                <a:gd name="T46" fmla="*/ 0 w 137"/>
                <a:gd name="T47" fmla="*/ 0 h 138"/>
                <a:gd name="T48" fmla="*/ 0 w 137"/>
                <a:gd name="T49" fmla="*/ 0 h 138"/>
                <a:gd name="T50" fmla="*/ 0 w 137"/>
                <a:gd name="T51" fmla="*/ 0 h 138"/>
                <a:gd name="T52" fmla="*/ 0 w 137"/>
                <a:gd name="T53" fmla="*/ 0 h 138"/>
                <a:gd name="T54" fmla="*/ 0 w 137"/>
                <a:gd name="T55" fmla="*/ 0 h 138"/>
                <a:gd name="T56" fmla="*/ 0 w 137"/>
                <a:gd name="T57" fmla="*/ 0 h 138"/>
                <a:gd name="T58" fmla="*/ 0 w 137"/>
                <a:gd name="T59" fmla="*/ 0 h 138"/>
                <a:gd name="T60" fmla="*/ 0 w 137"/>
                <a:gd name="T61" fmla="*/ 0 h 138"/>
                <a:gd name="T62" fmla="*/ 0 w 137"/>
                <a:gd name="T63" fmla="*/ 0 h 138"/>
                <a:gd name="T64" fmla="*/ 0 w 137"/>
                <a:gd name="T65" fmla="*/ 0 h 138"/>
                <a:gd name="T66" fmla="*/ 0 w 137"/>
                <a:gd name="T67" fmla="*/ 0 h 138"/>
                <a:gd name="T68" fmla="*/ 0 w 137"/>
                <a:gd name="T69" fmla="*/ 0 h 138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37" h="138">
                  <a:moveTo>
                    <a:pt x="0" y="33"/>
                  </a:moveTo>
                  <a:lnTo>
                    <a:pt x="11" y="33"/>
                  </a:lnTo>
                  <a:lnTo>
                    <a:pt x="21" y="34"/>
                  </a:lnTo>
                  <a:lnTo>
                    <a:pt x="31" y="37"/>
                  </a:lnTo>
                  <a:lnTo>
                    <a:pt x="41" y="41"/>
                  </a:lnTo>
                  <a:lnTo>
                    <a:pt x="50" y="45"/>
                  </a:lnTo>
                  <a:lnTo>
                    <a:pt x="59" y="51"/>
                  </a:lnTo>
                  <a:lnTo>
                    <a:pt x="67" y="56"/>
                  </a:lnTo>
                  <a:lnTo>
                    <a:pt x="73" y="63"/>
                  </a:lnTo>
                  <a:lnTo>
                    <a:pt x="81" y="71"/>
                  </a:lnTo>
                  <a:lnTo>
                    <a:pt x="87" y="79"/>
                  </a:lnTo>
                  <a:lnTo>
                    <a:pt x="93" y="88"/>
                  </a:lnTo>
                  <a:lnTo>
                    <a:pt x="97" y="97"/>
                  </a:lnTo>
                  <a:lnTo>
                    <a:pt x="100" y="107"/>
                  </a:lnTo>
                  <a:lnTo>
                    <a:pt x="103" y="117"/>
                  </a:lnTo>
                  <a:lnTo>
                    <a:pt x="105" y="127"/>
                  </a:lnTo>
                  <a:lnTo>
                    <a:pt x="105" y="138"/>
                  </a:lnTo>
                  <a:lnTo>
                    <a:pt x="137" y="138"/>
                  </a:lnTo>
                  <a:lnTo>
                    <a:pt x="136" y="125"/>
                  </a:lnTo>
                  <a:lnTo>
                    <a:pt x="134" y="110"/>
                  </a:lnTo>
                  <a:lnTo>
                    <a:pt x="131" y="98"/>
                  </a:lnTo>
                  <a:lnTo>
                    <a:pt x="126" y="84"/>
                  </a:lnTo>
                  <a:lnTo>
                    <a:pt x="121" y="72"/>
                  </a:lnTo>
                  <a:lnTo>
                    <a:pt x="114" y="61"/>
                  </a:lnTo>
                  <a:lnTo>
                    <a:pt x="106" y="51"/>
                  </a:lnTo>
                  <a:lnTo>
                    <a:pt x="97" y="41"/>
                  </a:lnTo>
                  <a:lnTo>
                    <a:pt x="87" y="32"/>
                  </a:lnTo>
                  <a:lnTo>
                    <a:pt x="77" y="24"/>
                  </a:lnTo>
                  <a:lnTo>
                    <a:pt x="66" y="17"/>
                  </a:lnTo>
                  <a:lnTo>
                    <a:pt x="53" y="10"/>
                  </a:lnTo>
                  <a:lnTo>
                    <a:pt x="40" y="6"/>
                  </a:lnTo>
                  <a:lnTo>
                    <a:pt x="28" y="3"/>
                  </a:lnTo>
                  <a:lnTo>
                    <a:pt x="13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57" name="Freeform 385"/>
            <p:cNvSpPr>
              <a:spLocks noEditPoints="1"/>
            </p:cNvSpPr>
            <p:nvPr/>
          </p:nvSpPr>
          <p:spPr bwMode="auto">
            <a:xfrm>
              <a:off x="4942" y="2257"/>
              <a:ext cx="36" cy="36"/>
            </a:xfrm>
            <a:custGeom>
              <a:avLst/>
              <a:gdLst>
                <a:gd name="T0" fmla="*/ 0 w 143"/>
                <a:gd name="T1" fmla="*/ 0 h 145"/>
                <a:gd name="T2" fmla="*/ 0 w 143"/>
                <a:gd name="T3" fmla="*/ 0 h 145"/>
                <a:gd name="T4" fmla="*/ 0 w 143"/>
                <a:gd name="T5" fmla="*/ 0 h 145"/>
                <a:gd name="T6" fmla="*/ 0 w 143"/>
                <a:gd name="T7" fmla="*/ 0 h 145"/>
                <a:gd name="T8" fmla="*/ 0 w 143"/>
                <a:gd name="T9" fmla="*/ 0 h 145"/>
                <a:gd name="T10" fmla="*/ 0 w 143"/>
                <a:gd name="T11" fmla="*/ 0 h 145"/>
                <a:gd name="T12" fmla="*/ 0 w 143"/>
                <a:gd name="T13" fmla="*/ 0 h 145"/>
                <a:gd name="T14" fmla="*/ 0 w 143"/>
                <a:gd name="T15" fmla="*/ 0 h 145"/>
                <a:gd name="T16" fmla="*/ 0 w 143"/>
                <a:gd name="T17" fmla="*/ 0 h 145"/>
                <a:gd name="T18" fmla="*/ 0 w 143"/>
                <a:gd name="T19" fmla="*/ 0 h 145"/>
                <a:gd name="T20" fmla="*/ 0 w 143"/>
                <a:gd name="T21" fmla="*/ 0 h 145"/>
                <a:gd name="T22" fmla="*/ 0 w 143"/>
                <a:gd name="T23" fmla="*/ 0 h 145"/>
                <a:gd name="T24" fmla="*/ 0 w 143"/>
                <a:gd name="T25" fmla="*/ 0 h 145"/>
                <a:gd name="T26" fmla="*/ 0 w 143"/>
                <a:gd name="T27" fmla="*/ 0 h 145"/>
                <a:gd name="T28" fmla="*/ 0 w 143"/>
                <a:gd name="T29" fmla="*/ 0 h 145"/>
                <a:gd name="T30" fmla="*/ 0 w 143"/>
                <a:gd name="T31" fmla="*/ 0 h 145"/>
                <a:gd name="T32" fmla="*/ 0 w 143"/>
                <a:gd name="T33" fmla="*/ 0 h 145"/>
                <a:gd name="T34" fmla="*/ 0 w 143"/>
                <a:gd name="T35" fmla="*/ 0 h 145"/>
                <a:gd name="T36" fmla="*/ 0 w 143"/>
                <a:gd name="T37" fmla="*/ 0 h 145"/>
                <a:gd name="T38" fmla="*/ 0 w 143"/>
                <a:gd name="T39" fmla="*/ 0 h 145"/>
                <a:gd name="T40" fmla="*/ 0 w 143"/>
                <a:gd name="T41" fmla="*/ 0 h 145"/>
                <a:gd name="T42" fmla="*/ 0 w 143"/>
                <a:gd name="T43" fmla="*/ 0 h 145"/>
                <a:gd name="T44" fmla="*/ 0 w 143"/>
                <a:gd name="T45" fmla="*/ 0 h 145"/>
                <a:gd name="T46" fmla="*/ 0 w 143"/>
                <a:gd name="T47" fmla="*/ 0 h 145"/>
                <a:gd name="T48" fmla="*/ 0 w 143"/>
                <a:gd name="T49" fmla="*/ 0 h 145"/>
                <a:gd name="T50" fmla="*/ 0 w 143"/>
                <a:gd name="T51" fmla="*/ 0 h 145"/>
                <a:gd name="T52" fmla="*/ 0 w 143"/>
                <a:gd name="T53" fmla="*/ 0 h 145"/>
                <a:gd name="T54" fmla="*/ 0 w 143"/>
                <a:gd name="T55" fmla="*/ 0 h 145"/>
                <a:gd name="T56" fmla="*/ 0 w 143"/>
                <a:gd name="T57" fmla="*/ 0 h 145"/>
                <a:gd name="T58" fmla="*/ 0 w 143"/>
                <a:gd name="T59" fmla="*/ 0 h 145"/>
                <a:gd name="T60" fmla="*/ 0 w 143"/>
                <a:gd name="T61" fmla="*/ 0 h 145"/>
                <a:gd name="T62" fmla="*/ 0 w 143"/>
                <a:gd name="T63" fmla="*/ 0 h 145"/>
                <a:gd name="T64" fmla="*/ 0 w 143"/>
                <a:gd name="T65" fmla="*/ 0 h 145"/>
                <a:gd name="T66" fmla="*/ 0 w 143"/>
                <a:gd name="T67" fmla="*/ 0 h 145"/>
                <a:gd name="T68" fmla="*/ 0 w 143"/>
                <a:gd name="T69" fmla="*/ 0 h 145"/>
                <a:gd name="T70" fmla="*/ 0 w 143"/>
                <a:gd name="T71" fmla="*/ 0 h 145"/>
                <a:gd name="T72" fmla="*/ 0 w 143"/>
                <a:gd name="T73" fmla="*/ 0 h 145"/>
                <a:gd name="T74" fmla="*/ 0 w 143"/>
                <a:gd name="T75" fmla="*/ 0 h 145"/>
                <a:gd name="T76" fmla="*/ 0 w 143"/>
                <a:gd name="T77" fmla="*/ 0 h 145"/>
                <a:gd name="T78" fmla="*/ 0 w 143"/>
                <a:gd name="T79" fmla="*/ 0 h 145"/>
                <a:gd name="T80" fmla="*/ 0 w 143"/>
                <a:gd name="T81" fmla="*/ 0 h 145"/>
                <a:gd name="T82" fmla="*/ 0 w 143"/>
                <a:gd name="T83" fmla="*/ 0 h 145"/>
                <a:gd name="T84" fmla="*/ 0 w 143"/>
                <a:gd name="T85" fmla="*/ 0 h 1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3" h="145">
                  <a:moveTo>
                    <a:pt x="71" y="145"/>
                  </a:moveTo>
                  <a:lnTo>
                    <a:pt x="79" y="143"/>
                  </a:lnTo>
                  <a:lnTo>
                    <a:pt x="86" y="142"/>
                  </a:lnTo>
                  <a:lnTo>
                    <a:pt x="93" y="141"/>
                  </a:lnTo>
                  <a:lnTo>
                    <a:pt x="99" y="139"/>
                  </a:lnTo>
                  <a:lnTo>
                    <a:pt x="106" y="136"/>
                  </a:lnTo>
                  <a:lnTo>
                    <a:pt x="112" y="132"/>
                  </a:lnTo>
                  <a:lnTo>
                    <a:pt x="117" y="128"/>
                  </a:lnTo>
                  <a:lnTo>
                    <a:pt x="122" y="123"/>
                  </a:lnTo>
                  <a:lnTo>
                    <a:pt x="126" y="118"/>
                  </a:lnTo>
                  <a:lnTo>
                    <a:pt x="131" y="112"/>
                  </a:lnTo>
                  <a:lnTo>
                    <a:pt x="134" y="106"/>
                  </a:lnTo>
                  <a:lnTo>
                    <a:pt x="138" y="100"/>
                  </a:lnTo>
                  <a:lnTo>
                    <a:pt x="140" y="94"/>
                  </a:lnTo>
                  <a:lnTo>
                    <a:pt x="142" y="86"/>
                  </a:lnTo>
                  <a:lnTo>
                    <a:pt x="143" y="80"/>
                  </a:lnTo>
                  <a:lnTo>
                    <a:pt x="143" y="73"/>
                  </a:lnTo>
                  <a:lnTo>
                    <a:pt x="143" y="65"/>
                  </a:lnTo>
                  <a:lnTo>
                    <a:pt x="142" y="58"/>
                  </a:lnTo>
                  <a:lnTo>
                    <a:pt x="140" y="50"/>
                  </a:lnTo>
                  <a:lnTo>
                    <a:pt x="138" y="45"/>
                  </a:lnTo>
                  <a:lnTo>
                    <a:pt x="134" y="38"/>
                  </a:lnTo>
                  <a:lnTo>
                    <a:pt x="131" y="33"/>
                  </a:lnTo>
                  <a:lnTo>
                    <a:pt x="126" y="27"/>
                  </a:lnTo>
                  <a:lnTo>
                    <a:pt x="122" y="21"/>
                  </a:lnTo>
                  <a:lnTo>
                    <a:pt x="117" y="17"/>
                  </a:lnTo>
                  <a:lnTo>
                    <a:pt x="112" y="12"/>
                  </a:lnTo>
                  <a:lnTo>
                    <a:pt x="106" y="9"/>
                  </a:lnTo>
                  <a:lnTo>
                    <a:pt x="99" y="6"/>
                  </a:lnTo>
                  <a:lnTo>
                    <a:pt x="93" y="3"/>
                  </a:lnTo>
                  <a:lnTo>
                    <a:pt x="86" y="2"/>
                  </a:lnTo>
                  <a:lnTo>
                    <a:pt x="79" y="1"/>
                  </a:lnTo>
                  <a:lnTo>
                    <a:pt x="71" y="0"/>
                  </a:lnTo>
                  <a:lnTo>
                    <a:pt x="64" y="1"/>
                  </a:lnTo>
                  <a:lnTo>
                    <a:pt x="57" y="2"/>
                  </a:lnTo>
                  <a:lnTo>
                    <a:pt x="50" y="3"/>
                  </a:lnTo>
                  <a:lnTo>
                    <a:pt x="43" y="6"/>
                  </a:lnTo>
                  <a:lnTo>
                    <a:pt x="37" y="9"/>
                  </a:lnTo>
                  <a:lnTo>
                    <a:pt x="31" y="12"/>
                  </a:lnTo>
                  <a:lnTo>
                    <a:pt x="25" y="17"/>
                  </a:lnTo>
                  <a:lnTo>
                    <a:pt x="21" y="21"/>
                  </a:lnTo>
                  <a:lnTo>
                    <a:pt x="15" y="27"/>
                  </a:lnTo>
                  <a:lnTo>
                    <a:pt x="12" y="33"/>
                  </a:lnTo>
                  <a:lnTo>
                    <a:pt x="9" y="38"/>
                  </a:lnTo>
                  <a:lnTo>
                    <a:pt x="5" y="45"/>
                  </a:lnTo>
                  <a:lnTo>
                    <a:pt x="3" y="50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0" y="73"/>
                  </a:lnTo>
                  <a:lnTo>
                    <a:pt x="0" y="80"/>
                  </a:lnTo>
                  <a:lnTo>
                    <a:pt x="1" y="86"/>
                  </a:lnTo>
                  <a:lnTo>
                    <a:pt x="3" y="94"/>
                  </a:lnTo>
                  <a:lnTo>
                    <a:pt x="5" y="100"/>
                  </a:lnTo>
                  <a:lnTo>
                    <a:pt x="9" y="106"/>
                  </a:lnTo>
                  <a:lnTo>
                    <a:pt x="12" y="112"/>
                  </a:lnTo>
                  <a:lnTo>
                    <a:pt x="15" y="118"/>
                  </a:lnTo>
                  <a:lnTo>
                    <a:pt x="21" y="123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7" y="136"/>
                  </a:lnTo>
                  <a:lnTo>
                    <a:pt x="43" y="139"/>
                  </a:lnTo>
                  <a:lnTo>
                    <a:pt x="50" y="141"/>
                  </a:lnTo>
                  <a:lnTo>
                    <a:pt x="57" y="142"/>
                  </a:lnTo>
                  <a:lnTo>
                    <a:pt x="64" y="143"/>
                  </a:lnTo>
                  <a:lnTo>
                    <a:pt x="71" y="145"/>
                  </a:lnTo>
                  <a:close/>
                  <a:moveTo>
                    <a:pt x="143" y="73"/>
                  </a:moveTo>
                  <a:lnTo>
                    <a:pt x="142" y="80"/>
                  </a:lnTo>
                  <a:lnTo>
                    <a:pt x="141" y="86"/>
                  </a:lnTo>
                  <a:lnTo>
                    <a:pt x="140" y="93"/>
                  </a:lnTo>
                  <a:lnTo>
                    <a:pt x="138" y="100"/>
                  </a:lnTo>
                  <a:lnTo>
                    <a:pt x="134" y="106"/>
                  </a:lnTo>
                  <a:lnTo>
                    <a:pt x="131" y="112"/>
                  </a:lnTo>
                  <a:lnTo>
                    <a:pt x="126" y="118"/>
                  </a:lnTo>
                  <a:lnTo>
                    <a:pt x="122" y="122"/>
                  </a:lnTo>
                  <a:lnTo>
                    <a:pt x="116" y="128"/>
                  </a:lnTo>
                  <a:lnTo>
                    <a:pt x="111" y="131"/>
                  </a:lnTo>
                  <a:lnTo>
                    <a:pt x="105" y="134"/>
                  </a:lnTo>
                  <a:lnTo>
                    <a:pt x="99" y="138"/>
                  </a:lnTo>
                  <a:lnTo>
                    <a:pt x="93" y="140"/>
                  </a:lnTo>
                  <a:lnTo>
                    <a:pt x="86" y="142"/>
                  </a:lnTo>
                  <a:lnTo>
                    <a:pt x="78" y="143"/>
                  </a:lnTo>
                  <a:lnTo>
                    <a:pt x="71" y="143"/>
                  </a:lnTo>
                  <a:lnTo>
                    <a:pt x="64" y="143"/>
                  </a:lnTo>
                  <a:lnTo>
                    <a:pt x="57" y="142"/>
                  </a:lnTo>
                  <a:lnTo>
                    <a:pt x="50" y="140"/>
                  </a:lnTo>
                  <a:lnTo>
                    <a:pt x="43" y="138"/>
                  </a:lnTo>
                  <a:lnTo>
                    <a:pt x="38" y="134"/>
                  </a:lnTo>
                  <a:lnTo>
                    <a:pt x="31" y="131"/>
                  </a:lnTo>
                  <a:lnTo>
                    <a:pt x="27" y="128"/>
                  </a:lnTo>
                  <a:lnTo>
                    <a:pt x="21" y="122"/>
                  </a:lnTo>
                  <a:lnTo>
                    <a:pt x="17" y="118"/>
                  </a:lnTo>
                  <a:lnTo>
                    <a:pt x="12" y="112"/>
                  </a:lnTo>
                  <a:lnTo>
                    <a:pt x="9" y="106"/>
                  </a:lnTo>
                  <a:lnTo>
                    <a:pt x="5" y="100"/>
                  </a:lnTo>
                  <a:lnTo>
                    <a:pt x="3" y="93"/>
                  </a:lnTo>
                  <a:lnTo>
                    <a:pt x="2" y="86"/>
                  </a:lnTo>
                  <a:lnTo>
                    <a:pt x="1" y="80"/>
                  </a:lnTo>
                  <a:lnTo>
                    <a:pt x="0" y="73"/>
                  </a:lnTo>
                  <a:lnTo>
                    <a:pt x="1" y="65"/>
                  </a:lnTo>
                  <a:lnTo>
                    <a:pt x="2" y="58"/>
                  </a:lnTo>
                  <a:lnTo>
                    <a:pt x="3" y="52"/>
                  </a:lnTo>
                  <a:lnTo>
                    <a:pt x="5" y="45"/>
                  </a:lnTo>
                  <a:lnTo>
                    <a:pt x="9" y="38"/>
                  </a:lnTo>
                  <a:lnTo>
                    <a:pt x="12" y="33"/>
                  </a:lnTo>
                  <a:lnTo>
                    <a:pt x="17" y="27"/>
                  </a:lnTo>
                  <a:lnTo>
                    <a:pt x="21" y="22"/>
                  </a:lnTo>
                  <a:lnTo>
                    <a:pt x="27" y="17"/>
                  </a:lnTo>
                  <a:lnTo>
                    <a:pt x="31" y="13"/>
                  </a:lnTo>
                  <a:lnTo>
                    <a:pt x="38" y="10"/>
                  </a:lnTo>
                  <a:lnTo>
                    <a:pt x="43" y="7"/>
                  </a:lnTo>
                  <a:lnTo>
                    <a:pt x="50" y="5"/>
                  </a:lnTo>
                  <a:lnTo>
                    <a:pt x="57" y="2"/>
                  </a:lnTo>
                  <a:lnTo>
                    <a:pt x="64" y="1"/>
                  </a:lnTo>
                  <a:lnTo>
                    <a:pt x="71" y="1"/>
                  </a:lnTo>
                  <a:lnTo>
                    <a:pt x="78" y="1"/>
                  </a:lnTo>
                  <a:lnTo>
                    <a:pt x="86" y="2"/>
                  </a:lnTo>
                  <a:lnTo>
                    <a:pt x="93" y="5"/>
                  </a:lnTo>
                  <a:lnTo>
                    <a:pt x="99" y="7"/>
                  </a:lnTo>
                  <a:lnTo>
                    <a:pt x="105" y="10"/>
                  </a:lnTo>
                  <a:lnTo>
                    <a:pt x="111" y="13"/>
                  </a:lnTo>
                  <a:lnTo>
                    <a:pt x="116" y="17"/>
                  </a:lnTo>
                  <a:lnTo>
                    <a:pt x="122" y="22"/>
                  </a:lnTo>
                  <a:lnTo>
                    <a:pt x="126" y="27"/>
                  </a:lnTo>
                  <a:lnTo>
                    <a:pt x="131" y="33"/>
                  </a:lnTo>
                  <a:lnTo>
                    <a:pt x="134" y="38"/>
                  </a:lnTo>
                  <a:lnTo>
                    <a:pt x="138" y="45"/>
                  </a:lnTo>
                  <a:lnTo>
                    <a:pt x="140" y="52"/>
                  </a:lnTo>
                  <a:lnTo>
                    <a:pt x="141" y="58"/>
                  </a:lnTo>
                  <a:lnTo>
                    <a:pt x="142" y="65"/>
                  </a:lnTo>
                  <a:lnTo>
                    <a:pt x="143" y="73"/>
                  </a:lnTo>
                  <a:close/>
                </a:path>
              </a:pathLst>
            </a:custGeom>
            <a:solidFill>
              <a:srgbClr val="FFB4D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58" name="Freeform 386"/>
            <p:cNvSpPr>
              <a:spLocks noEditPoints="1"/>
            </p:cNvSpPr>
            <p:nvPr/>
          </p:nvSpPr>
          <p:spPr bwMode="auto">
            <a:xfrm>
              <a:off x="4942" y="2257"/>
              <a:ext cx="36" cy="36"/>
            </a:xfrm>
            <a:custGeom>
              <a:avLst/>
              <a:gdLst>
                <a:gd name="T0" fmla="*/ 0 w 143"/>
                <a:gd name="T1" fmla="*/ 0 h 145"/>
                <a:gd name="T2" fmla="*/ 0 w 143"/>
                <a:gd name="T3" fmla="*/ 0 h 145"/>
                <a:gd name="T4" fmla="*/ 0 w 143"/>
                <a:gd name="T5" fmla="*/ 0 h 145"/>
                <a:gd name="T6" fmla="*/ 0 w 143"/>
                <a:gd name="T7" fmla="*/ 0 h 145"/>
                <a:gd name="T8" fmla="*/ 0 w 143"/>
                <a:gd name="T9" fmla="*/ 0 h 145"/>
                <a:gd name="T10" fmla="*/ 0 w 143"/>
                <a:gd name="T11" fmla="*/ 0 h 145"/>
                <a:gd name="T12" fmla="*/ 0 w 143"/>
                <a:gd name="T13" fmla="*/ 0 h 145"/>
                <a:gd name="T14" fmla="*/ 0 w 143"/>
                <a:gd name="T15" fmla="*/ 0 h 145"/>
                <a:gd name="T16" fmla="*/ 0 w 143"/>
                <a:gd name="T17" fmla="*/ 0 h 145"/>
                <a:gd name="T18" fmla="*/ 0 w 143"/>
                <a:gd name="T19" fmla="*/ 0 h 145"/>
                <a:gd name="T20" fmla="*/ 0 w 143"/>
                <a:gd name="T21" fmla="*/ 0 h 145"/>
                <a:gd name="T22" fmla="*/ 0 w 143"/>
                <a:gd name="T23" fmla="*/ 0 h 145"/>
                <a:gd name="T24" fmla="*/ 0 w 143"/>
                <a:gd name="T25" fmla="*/ 0 h 145"/>
                <a:gd name="T26" fmla="*/ 0 w 143"/>
                <a:gd name="T27" fmla="*/ 0 h 145"/>
                <a:gd name="T28" fmla="*/ 0 w 143"/>
                <a:gd name="T29" fmla="*/ 0 h 145"/>
                <a:gd name="T30" fmla="*/ 0 w 143"/>
                <a:gd name="T31" fmla="*/ 0 h 145"/>
                <a:gd name="T32" fmla="*/ 0 w 143"/>
                <a:gd name="T33" fmla="*/ 0 h 145"/>
                <a:gd name="T34" fmla="*/ 0 w 143"/>
                <a:gd name="T35" fmla="*/ 0 h 145"/>
                <a:gd name="T36" fmla="*/ 0 w 143"/>
                <a:gd name="T37" fmla="*/ 0 h 145"/>
                <a:gd name="T38" fmla="*/ 0 w 143"/>
                <a:gd name="T39" fmla="*/ 0 h 145"/>
                <a:gd name="T40" fmla="*/ 0 w 143"/>
                <a:gd name="T41" fmla="*/ 0 h 145"/>
                <a:gd name="T42" fmla="*/ 0 w 143"/>
                <a:gd name="T43" fmla="*/ 0 h 145"/>
                <a:gd name="T44" fmla="*/ 0 w 143"/>
                <a:gd name="T45" fmla="*/ 0 h 145"/>
                <a:gd name="T46" fmla="*/ 0 w 143"/>
                <a:gd name="T47" fmla="*/ 0 h 145"/>
                <a:gd name="T48" fmla="*/ 0 w 143"/>
                <a:gd name="T49" fmla="*/ 0 h 145"/>
                <a:gd name="T50" fmla="*/ 0 w 143"/>
                <a:gd name="T51" fmla="*/ 0 h 145"/>
                <a:gd name="T52" fmla="*/ 0 w 143"/>
                <a:gd name="T53" fmla="*/ 0 h 145"/>
                <a:gd name="T54" fmla="*/ 0 w 143"/>
                <a:gd name="T55" fmla="*/ 0 h 145"/>
                <a:gd name="T56" fmla="*/ 0 w 143"/>
                <a:gd name="T57" fmla="*/ 0 h 145"/>
                <a:gd name="T58" fmla="*/ 0 w 143"/>
                <a:gd name="T59" fmla="*/ 0 h 145"/>
                <a:gd name="T60" fmla="*/ 0 w 143"/>
                <a:gd name="T61" fmla="*/ 0 h 145"/>
                <a:gd name="T62" fmla="*/ 0 w 143"/>
                <a:gd name="T63" fmla="*/ 0 h 145"/>
                <a:gd name="T64" fmla="*/ 0 w 143"/>
                <a:gd name="T65" fmla="*/ 0 h 145"/>
                <a:gd name="T66" fmla="*/ 0 w 143"/>
                <a:gd name="T67" fmla="*/ 0 h 145"/>
                <a:gd name="T68" fmla="*/ 0 w 143"/>
                <a:gd name="T69" fmla="*/ 0 h 145"/>
                <a:gd name="T70" fmla="*/ 0 w 143"/>
                <a:gd name="T71" fmla="*/ 0 h 145"/>
                <a:gd name="T72" fmla="*/ 0 w 143"/>
                <a:gd name="T73" fmla="*/ 0 h 145"/>
                <a:gd name="T74" fmla="*/ 0 w 143"/>
                <a:gd name="T75" fmla="*/ 0 h 145"/>
                <a:gd name="T76" fmla="*/ 0 w 143"/>
                <a:gd name="T77" fmla="*/ 0 h 145"/>
                <a:gd name="T78" fmla="*/ 0 w 143"/>
                <a:gd name="T79" fmla="*/ 0 h 145"/>
                <a:gd name="T80" fmla="*/ 0 w 143"/>
                <a:gd name="T81" fmla="*/ 0 h 145"/>
                <a:gd name="T82" fmla="*/ 0 w 143"/>
                <a:gd name="T83" fmla="*/ 0 h 145"/>
                <a:gd name="T84" fmla="*/ 0 w 143"/>
                <a:gd name="T85" fmla="*/ 0 h 14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3" h="145">
                  <a:moveTo>
                    <a:pt x="71" y="145"/>
                  </a:moveTo>
                  <a:lnTo>
                    <a:pt x="79" y="143"/>
                  </a:lnTo>
                  <a:lnTo>
                    <a:pt x="86" y="142"/>
                  </a:lnTo>
                  <a:lnTo>
                    <a:pt x="93" y="141"/>
                  </a:lnTo>
                  <a:lnTo>
                    <a:pt x="99" y="139"/>
                  </a:lnTo>
                  <a:lnTo>
                    <a:pt x="106" y="136"/>
                  </a:lnTo>
                  <a:lnTo>
                    <a:pt x="112" y="132"/>
                  </a:lnTo>
                  <a:lnTo>
                    <a:pt x="117" y="128"/>
                  </a:lnTo>
                  <a:lnTo>
                    <a:pt x="122" y="123"/>
                  </a:lnTo>
                  <a:lnTo>
                    <a:pt x="126" y="118"/>
                  </a:lnTo>
                  <a:lnTo>
                    <a:pt x="131" y="112"/>
                  </a:lnTo>
                  <a:lnTo>
                    <a:pt x="134" y="106"/>
                  </a:lnTo>
                  <a:lnTo>
                    <a:pt x="138" y="100"/>
                  </a:lnTo>
                  <a:lnTo>
                    <a:pt x="140" y="94"/>
                  </a:lnTo>
                  <a:lnTo>
                    <a:pt x="142" y="86"/>
                  </a:lnTo>
                  <a:lnTo>
                    <a:pt x="143" y="80"/>
                  </a:lnTo>
                  <a:lnTo>
                    <a:pt x="143" y="73"/>
                  </a:lnTo>
                  <a:lnTo>
                    <a:pt x="143" y="65"/>
                  </a:lnTo>
                  <a:lnTo>
                    <a:pt x="142" y="58"/>
                  </a:lnTo>
                  <a:lnTo>
                    <a:pt x="140" y="50"/>
                  </a:lnTo>
                  <a:lnTo>
                    <a:pt x="138" y="45"/>
                  </a:lnTo>
                  <a:lnTo>
                    <a:pt x="134" y="38"/>
                  </a:lnTo>
                  <a:lnTo>
                    <a:pt x="131" y="33"/>
                  </a:lnTo>
                  <a:lnTo>
                    <a:pt x="126" y="27"/>
                  </a:lnTo>
                  <a:lnTo>
                    <a:pt x="122" y="21"/>
                  </a:lnTo>
                  <a:lnTo>
                    <a:pt x="117" y="17"/>
                  </a:lnTo>
                  <a:lnTo>
                    <a:pt x="112" y="12"/>
                  </a:lnTo>
                  <a:lnTo>
                    <a:pt x="106" y="9"/>
                  </a:lnTo>
                  <a:lnTo>
                    <a:pt x="99" y="6"/>
                  </a:lnTo>
                  <a:lnTo>
                    <a:pt x="93" y="3"/>
                  </a:lnTo>
                  <a:lnTo>
                    <a:pt x="86" y="2"/>
                  </a:lnTo>
                  <a:lnTo>
                    <a:pt x="79" y="1"/>
                  </a:lnTo>
                  <a:lnTo>
                    <a:pt x="71" y="0"/>
                  </a:lnTo>
                  <a:lnTo>
                    <a:pt x="64" y="1"/>
                  </a:lnTo>
                  <a:lnTo>
                    <a:pt x="57" y="2"/>
                  </a:lnTo>
                  <a:lnTo>
                    <a:pt x="50" y="3"/>
                  </a:lnTo>
                  <a:lnTo>
                    <a:pt x="43" y="6"/>
                  </a:lnTo>
                  <a:lnTo>
                    <a:pt x="37" y="9"/>
                  </a:lnTo>
                  <a:lnTo>
                    <a:pt x="31" y="12"/>
                  </a:lnTo>
                  <a:lnTo>
                    <a:pt x="25" y="17"/>
                  </a:lnTo>
                  <a:lnTo>
                    <a:pt x="21" y="21"/>
                  </a:lnTo>
                  <a:lnTo>
                    <a:pt x="15" y="27"/>
                  </a:lnTo>
                  <a:lnTo>
                    <a:pt x="12" y="33"/>
                  </a:lnTo>
                  <a:lnTo>
                    <a:pt x="9" y="38"/>
                  </a:lnTo>
                  <a:lnTo>
                    <a:pt x="5" y="45"/>
                  </a:lnTo>
                  <a:lnTo>
                    <a:pt x="3" y="50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0" y="73"/>
                  </a:lnTo>
                  <a:lnTo>
                    <a:pt x="0" y="80"/>
                  </a:lnTo>
                  <a:lnTo>
                    <a:pt x="1" y="86"/>
                  </a:lnTo>
                  <a:lnTo>
                    <a:pt x="3" y="94"/>
                  </a:lnTo>
                  <a:lnTo>
                    <a:pt x="5" y="100"/>
                  </a:lnTo>
                  <a:lnTo>
                    <a:pt x="9" y="106"/>
                  </a:lnTo>
                  <a:lnTo>
                    <a:pt x="12" y="112"/>
                  </a:lnTo>
                  <a:lnTo>
                    <a:pt x="15" y="118"/>
                  </a:lnTo>
                  <a:lnTo>
                    <a:pt x="21" y="123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7" y="136"/>
                  </a:lnTo>
                  <a:lnTo>
                    <a:pt x="43" y="139"/>
                  </a:lnTo>
                  <a:lnTo>
                    <a:pt x="50" y="141"/>
                  </a:lnTo>
                  <a:lnTo>
                    <a:pt x="57" y="142"/>
                  </a:lnTo>
                  <a:lnTo>
                    <a:pt x="64" y="143"/>
                  </a:lnTo>
                  <a:lnTo>
                    <a:pt x="71" y="145"/>
                  </a:lnTo>
                  <a:close/>
                  <a:moveTo>
                    <a:pt x="141" y="73"/>
                  </a:moveTo>
                  <a:lnTo>
                    <a:pt x="140" y="80"/>
                  </a:lnTo>
                  <a:lnTo>
                    <a:pt x="139" y="86"/>
                  </a:lnTo>
                  <a:lnTo>
                    <a:pt x="138" y="93"/>
                  </a:lnTo>
                  <a:lnTo>
                    <a:pt x="135" y="100"/>
                  </a:lnTo>
                  <a:lnTo>
                    <a:pt x="132" y="105"/>
                  </a:lnTo>
                  <a:lnTo>
                    <a:pt x="129" y="111"/>
                  </a:lnTo>
                  <a:lnTo>
                    <a:pt x="125" y="117"/>
                  </a:lnTo>
                  <a:lnTo>
                    <a:pt x="121" y="121"/>
                  </a:lnTo>
                  <a:lnTo>
                    <a:pt x="115" y="125"/>
                  </a:lnTo>
                  <a:lnTo>
                    <a:pt x="109" y="130"/>
                  </a:lnTo>
                  <a:lnTo>
                    <a:pt x="104" y="133"/>
                  </a:lnTo>
                  <a:lnTo>
                    <a:pt x="98" y="136"/>
                  </a:lnTo>
                  <a:lnTo>
                    <a:pt x="92" y="138"/>
                  </a:lnTo>
                  <a:lnTo>
                    <a:pt x="85" y="140"/>
                  </a:lnTo>
                  <a:lnTo>
                    <a:pt x="78" y="141"/>
                  </a:lnTo>
                  <a:lnTo>
                    <a:pt x="71" y="141"/>
                  </a:lnTo>
                  <a:lnTo>
                    <a:pt x="65" y="141"/>
                  </a:lnTo>
                  <a:lnTo>
                    <a:pt x="58" y="140"/>
                  </a:lnTo>
                  <a:lnTo>
                    <a:pt x="51" y="138"/>
                  </a:lnTo>
                  <a:lnTo>
                    <a:pt x="45" y="136"/>
                  </a:lnTo>
                  <a:lnTo>
                    <a:pt x="39" y="133"/>
                  </a:lnTo>
                  <a:lnTo>
                    <a:pt x="32" y="130"/>
                  </a:lnTo>
                  <a:lnTo>
                    <a:pt x="28" y="125"/>
                  </a:lnTo>
                  <a:lnTo>
                    <a:pt x="22" y="121"/>
                  </a:lnTo>
                  <a:lnTo>
                    <a:pt x="18" y="117"/>
                  </a:lnTo>
                  <a:lnTo>
                    <a:pt x="14" y="111"/>
                  </a:lnTo>
                  <a:lnTo>
                    <a:pt x="11" y="105"/>
                  </a:lnTo>
                  <a:lnTo>
                    <a:pt x="8" y="100"/>
                  </a:lnTo>
                  <a:lnTo>
                    <a:pt x="5" y="93"/>
                  </a:lnTo>
                  <a:lnTo>
                    <a:pt x="3" y="86"/>
                  </a:lnTo>
                  <a:lnTo>
                    <a:pt x="3" y="80"/>
                  </a:lnTo>
                  <a:lnTo>
                    <a:pt x="2" y="73"/>
                  </a:lnTo>
                  <a:lnTo>
                    <a:pt x="3" y="65"/>
                  </a:lnTo>
                  <a:lnTo>
                    <a:pt x="3" y="58"/>
                  </a:lnTo>
                  <a:lnTo>
                    <a:pt x="5" y="52"/>
                  </a:lnTo>
                  <a:lnTo>
                    <a:pt x="8" y="45"/>
                  </a:lnTo>
                  <a:lnTo>
                    <a:pt x="11" y="39"/>
                  </a:lnTo>
                  <a:lnTo>
                    <a:pt x="14" y="34"/>
                  </a:lnTo>
                  <a:lnTo>
                    <a:pt x="18" y="28"/>
                  </a:lnTo>
                  <a:lnTo>
                    <a:pt x="22" y="24"/>
                  </a:lnTo>
                  <a:lnTo>
                    <a:pt x="28" y="19"/>
                  </a:lnTo>
                  <a:lnTo>
                    <a:pt x="32" y="15"/>
                  </a:lnTo>
                  <a:lnTo>
                    <a:pt x="39" y="11"/>
                  </a:lnTo>
                  <a:lnTo>
                    <a:pt x="45" y="9"/>
                  </a:lnTo>
                  <a:lnTo>
                    <a:pt x="51" y="7"/>
                  </a:lnTo>
                  <a:lnTo>
                    <a:pt x="58" y="5"/>
                  </a:lnTo>
                  <a:lnTo>
                    <a:pt x="65" y="3"/>
                  </a:lnTo>
                  <a:lnTo>
                    <a:pt x="71" y="3"/>
                  </a:lnTo>
                  <a:lnTo>
                    <a:pt x="78" y="3"/>
                  </a:lnTo>
                  <a:lnTo>
                    <a:pt x="85" y="5"/>
                  </a:lnTo>
                  <a:lnTo>
                    <a:pt x="92" y="7"/>
                  </a:lnTo>
                  <a:lnTo>
                    <a:pt x="98" y="9"/>
                  </a:lnTo>
                  <a:lnTo>
                    <a:pt x="104" y="11"/>
                  </a:lnTo>
                  <a:lnTo>
                    <a:pt x="109" y="15"/>
                  </a:lnTo>
                  <a:lnTo>
                    <a:pt x="115" y="19"/>
                  </a:lnTo>
                  <a:lnTo>
                    <a:pt x="121" y="24"/>
                  </a:lnTo>
                  <a:lnTo>
                    <a:pt x="125" y="28"/>
                  </a:lnTo>
                  <a:lnTo>
                    <a:pt x="129" y="34"/>
                  </a:lnTo>
                  <a:lnTo>
                    <a:pt x="132" y="39"/>
                  </a:lnTo>
                  <a:lnTo>
                    <a:pt x="135" y="45"/>
                  </a:lnTo>
                  <a:lnTo>
                    <a:pt x="138" y="52"/>
                  </a:lnTo>
                  <a:lnTo>
                    <a:pt x="139" y="58"/>
                  </a:lnTo>
                  <a:lnTo>
                    <a:pt x="140" y="65"/>
                  </a:lnTo>
                  <a:lnTo>
                    <a:pt x="141" y="73"/>
                  </a:lnTo>
                  <a:close/>
                </a:path>
              </a:pathLst>
            </a:custGeom>
            <a:solidFill>
              <a:srgbClr val="FFB6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59" name="Freeform 387"/>
            <p:cNvSpPr>
              <a:spLocks noEditPoints="1"/>
            </p:cNvSpPr>
            <p:nvPr/>
          </p:nvSpPr>
          <p:spPr bwMode="auto">
            <a:xfrm>
              <a:off x="4942" y="2258"/>
              <a:ext cx="36" cy="35"/>
            </a:xfrm>
            <a:custGeom>
              <a:avLst/>
              <a:gdLst>
                <a:gd name="T0" fmla="*/ 0 w 143"/>
                <a:gd name="T1" fmla="*/ 0 h 142"/>
                <a:gd name="T2" fmla="*/ 0 w 143"/>
                <a:gd name="T3" fmla="*/ 0 h 142"/>
                <a:gd name="T4" fmla="*/ 0 w 143"/>
                <a:gd name="T5" fmla="*/ 0 h 142"/>
                <a:gd name="T6" fmla="*/ 0 w 143"/>
                <a:gd name="T7" fmla="*/ 0 h 142"/>
                <a:gd name="T8" fmla="*/ 0 w 143"/>
                <a:gd name="T9" fmla="*/ 0 h 142"/>
                <a:gd name="T10" fmla="*/ 0 w 143"/>
                <a:gd name="T11" fmla="*/ 0 h 142"/>
                <a:gd name="T12" fmla="*/ 0 w 143"/>
                <a:gd name="T13" fmla="*/ 0 h 142"/>
                <a:gd name="T14" fmla="*/ 0 w 143"/>
                <a:gd name="T15" fmla="*/ 0 h 142"/>
                <a:gd name="T16" fmla="*/ 0 w 143"/>
                <a:gd name="T17" fmla="*/ 0 h 142"/>
                <a:gd name="T18" fmla="*/ 0 w 143"/>
                <a:gd name="T19" fmla="*/ 0 h 142"/>
                <a:gd name="T20" fmla="*/ 0 w 143"/>
                <a:gd name="T21" fmla="*/ 0 h 142"/>
                <a:gd name="T22" fmla="*/ 0 w 143"/>
                <a:gd name="T23" fmla="*/ 0 h 142"/>
                <a:gd name="T24" fmla="*/ 0 w 143"/>
                <a:gd name="T25" fmla="*/ 0 h 142"/>
                <a:gd name="T26" fmla="*/ 0 w 143"/>
                <a:gd name="T27" fmla="*/ 0 h 142"/>
                <a:gd name="T28" fmla="*/ 0 w 143"/>
                <a:gd name="T29" fmla="*/ 0 h 142"/>
                <a:gd name="T30" fmla="*/ 0 w 143"/>
                <a:gd name="T31" fmla="*/ 0 h 142"/>
                <a:gd name="T32" fmla="*/ 0 w 143"/>
                <a:gd name="T33" fmla="*/ 0 h 142"/>
                <a:gd name="T34" fmla="*/ 0 w 143"/>
                <a:gd name="T35" fmla="*/ 0 h 142"/>
                <a:gd name="T36" fmla="*/ 0 w 143"/>
                <a:gd name="T37" fmla="*/ 0 h 142"/>
                <a:gd name="T38" fmla="*/ 0 w 143"/>
                <a:gd name="T39" fmla="*/ 0 h 142"/>
                <a:gd name="T40" fmla="*/ 0 w 143"/>
                <a:gd name="T41" fmla="*/ 0 h 142"/>
                <a:gd name="T42" fmla="*/ 0 w 143"/>
                <a:gd name="T43" fmla="*/ 0 h 142"/>
                <a:gd name="T44" fmla="*/ 0 w 143"/>
                <a:gd name="T45" fmla="*/ 0 h 142"/>
                <a:gd name="T46" fmla="*/ 0 w 143"/>
                <a:gd name="T47" fmla="*/ 0 h 142"/>
                <a:gd name="T48" fmla="*/ 0 w 143"/>
                <a:gd name="T49" fmla="*/ 0 h 142"/>
                <a:gd name="T50" fmla="*/ 0 w 143"/>
                <a:gd name="T51" fmla="*/ 0 h 142"/>
                <a:gd name="T52" fmla="*/ 0 w 143"/>
                <a:gd name="T53" fmla="*/ 0 h 142"/>
                <a:gd name="T54" fmla="*/ 0 w 143"/>
                <a:gd name="T55" fmla="*/ 0 h 142"/>
                <a:gd name="T56" fmla="*/ 0 w 143"/>
                <a:gd name="T57" fmla="*/ 0 h 142"/>
                <a:gd name="T58" fmla="*/ 0 w 143"/>
                <a:gd name="T59" fmla="*/ 0 h 142"/>
                <a:gd name="T60" fmla="*/ 0 w 143"/>
                <a:gd name="T61" fmla="*/ 0 h 142"/>
                <a:gd name="T62" fmla="*/ 0 w 143"/>
                <a:gd name="T63" fmla="*/ 0 h 142"/>
                <a:gd name="T64" fmla="*/ 0 w 143"/>
                <a:gd name="T65" fmla="*/ 0 h 142"/>
                <a:gd name="T66" fmla="*/ 0 w 143"/>
                <a:gd name="T67" fmla="*/ 0 h 142"/>
                <a:gd name="T68" fmla="*/ 0 w 143"/>
                <a:gd name="T69" fmla="*/ 0 h 142"/>
                <a:gd name="T70" fmla="*/ 0 w 143"/>
                <a:gd name="T71" fmla="*/ 0 h 142"/>
                <a:gd name="T72" fmla="*/ 0 w 143"/>
                <a:gd name="T73" fmla="*/ 0 h 142"/>
                <a:gd name="T74" fmla="*/ 0 w 143"/>
                <a:gd name="T75" fmla="*/ 0 h 142"/>
                <a:gd name="T76" fmla="*/ 0 w 143"/>
                <a:gd name="T77" fmla="*/ 0 h 142"/>
                <a:gd name="T78" fmla="*/ 0 w 143"/>
                <a:gd name="T79" fmla="*/ 0 h 142"/>
                <a:gd name="T80" fmla="*/ 0 w 143"/>
                <a:gd name="T81" fmla="*/ 0 h 142"/>
                <a:gd name="T82" fmla="*/ 0 w 143"/>
                <a:gd name="T83" fmla="*/ 0 h 142"/>
                <a:gd name="T84" fmla="*/ 0 w 143"/>
                <a:gd name="T85" fmla="*/ 0 h 1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3" h="142">
                  <a:moveTo>
                    <a:pt x="143" y="72"/>
                  </a:moveTo>
                  <a:lnTo>
                    <a:pt x="142" y="64"/>
                  </a:lnTo>
                  <a:lnTo>
                    <a:pt x="141" y="57"/>
                  </a:lnTo>
                  <a:lnTo>
                    <a:pt x="140" y="51"/>
                  </a:lnTo>
                  <a:lnTo>
                    <a:pt x="138" y="44"/>
                  </a:lnTo>
                  <a:lnTo>
                    <a:pt x="134" y="37"/>
                  </a:lnTo>
                  <a:lnTo>
                    <a:pt x="131" y="32"/>
                  </a:lnTo>
                  <a:lnTo>
                    <a:pt x="126" y="26"/>
                  </a:lnTo>
                  <a:lnTo>
                    <a:pt x="122" y="21"/>
                  </a:lnTo>
                  <a:lnTo>
                    <a:pt x="116" y="16"/>
                  </a:lnTo>
                  <a:lnTo>
                    <a:pt x="111" y="12"/>
                  </a:lnTo>
                  <a:lnTo>
                    <a:pt x="105" y="9"/>
                  </a:lnTo>
                  <a:lnTo>
                    <a:pt x="99" y="6"/>
                  </a:lnTo>
                  <a:lnTo>
                    <a:pt x="93" y="4"/>
                  </a:lnTo>
                  <a:lnTo>
                    <a:pt x="86" y="1"/>
                  </a:lnTo>
                  <a:lnTo>
                    <a:pt x="78" y="0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7" y="1"/>
                  </a:lnTo>
                  <a:lnTo>
                    <a:pt x="50" y="4"/>
                  </a:lnTo>
                  <a:lnTo>
                    <a:pt x="43" y="6"/>
                  </a:lnTo>
                  <a:lnTo>
                    <a:pt x="38" y="9"/>
                  </a:lnTo>
                  <a:lnTo>
                    <a:pt x="31" y="12"/>
                  </a:lnTo>
                  <a:lnTo>
                    <a:pt x="27" y="16"/>
                  </a:lnTo>
                  <a:lnTo>
                    <a:pt x="21" y="21"/>
                  </a:lnTo>
                  <a:lnTo>
                    <a:pt x="17" y="26"/>
                  </a:lnTo>
                  <a:lnTo>
                    <a:pt x="12" y="32"/>
                  </a:lnTo>
                  <a:lnTo>
                    <a:pt x="9" y="37"/>
                  </a:lnTo>
                  <a:lnTo>
                    <a:pt x="5" y="44"/>
                  </a:lnTo>
                  <a:lnTo>
                    <a:pt x="3" y="51"/>
                  </a:lnTo>
                  <a:lnTo>
                    <a:pt x="2" y="57"/>
                  </a:lnTo>
                  <a:lnTo>
                    <a:pt x="1" y="64"/>
                  </a:lnTo>
                  <a:lnTo>
                    <a:pt x="0" y="72"/>
                  </a:lnTo>
                  <a:lnTo>
                    <a:pt x="1" y="79"/>
                  </a:lnTo>
                  <a:lnTo>
                    <a:pt x="2" y="85"/>
                  </a:lnTo>
                  <a:lnTo>
                    <a:pt x="3" y="92"/>
                  </a:lnTo>
                  <a:lnTo>
                    <a:pt x="5" y="99"/>
                  </a:lnTo>
                  <a:lnTo>
                    <a:pt x="9" y="105"/>
                  </a:lnTo>
                  <a:lnTo>
                    <a:pt x="12" y="111"/>
                  </a:lnTo>
                  <a:lnTo>
                    <a:pt x="17" y="117"/>
                  </a:lnTo>
                  <a:lnTo>
                    <a:pt x="21" y="121"/>
                  </a:lnTo>
                  <a:lnTo>
                    <a:pt x="27" y="127"/>
                  </a:lnTo>
                  <a:lnTo>
                    <a:pt x="31" y="130"/>
                  </a:lnTo>
                  <a:lnTo>
                    <a:pt x="38" y="133"/>
                  </a:lnTo>
                  <a:lnTo>
                    <a:pt x="43" y="137"/>
                  </a:lnTo>
                  <a:lnTo>
                    <a:pt x="50" y="139"/>
                  </a:lnTo>
                  <a:lnTo>
                    <a:pt x="57" y="141"/>
                  </a:lnTo>
                  <a:lnTo>
                    <a:pt x="64" y="142"/>
                  </a:lnTo>
                  <a:lnTo>
                    <a:pt x="71" y="142"/>
                  </a:lnTo>
                  <a:lnTo>
                    <a:pt x="78" y="142"/>
                  </a:lnTo>
                  <a:lnTo>
                    <a:pt x="86" y="141"/>
                  </a:lnTo>
                  <a:lnTo>
                    <a:pt x="93" y="139"/>
                  </a:lnTo>
                  <a:lnTo>
                    <a:pt x="99" y="137"/>
                  </a:lnTo>
                  <a:lnTo>
                    <a:pt x="105" y="133"/>
                  </a:lnTo>
                  <a:lnTo>
                    <a:pt x="111" y="130"/>
                  </a:lnTo>
                  <a:lnTo>
                    <a:pt x="116" y="127"/>
                  </a:lnTo>
                  <a:lnTo>
                    <a:pt x="122" y="121"/>
                  </a:lnTo>
                  <a:lnTo>
                    <a:pt x="126" y="117"/>
                  </a:lnTo>
                  <a:lnTo>
                    <a:pt x="131" y="111"/>
                  </a:lnTo>
                  <a:lnTo>
                    <a:pt x="134" y="105"/>
                  </a:lnTo>
                  <a:lnTo>
                    <a:pt x="138" y="99"/>
                  </a:lnTo>
                  <a:lnTo>
                    <a:pt x="140" y="92"/>
                  </a:lnTo>
                  <a:lnTo>
                    <a:pt x="141" y="85"/>
                  </a:lnTo>
                  <a:lnTo>
                    <a:pt x="142" y="79"/>
                  </a:lnTo>
                  <a:lnTo>
                    <a:pt x="143" y="72"/>
                  </a:lnTo>
                  <a:close/>
                  <a:moveTo>
                    <a:pt x="139" y="72"/>
                  </a:moveTo>
                  <a:lnTo>
                    <a:pt x="139" y="79"/>
                  </a:lnTo>
                  <a:lnTo>
                    <a:pt x="138" y="85"/>
                  </a:lnTo>
                  <a:lnTo>
                    <a:pt x="135" y="91"/>
                  </a:lnTo>
                  <a:lnTo>
                    <a:pt x="133" y="98"/>
                  </a:lnTo>
                  <a:lnTo>
                    <a:pt x="131" y="103"/>
                  </a:lnTo>
                  <a:lnTo>
                    <a:pt x="127" y="109"/>
                  </a:lnTo>
                  <a:lnTo>
                    <a:pt x="123" y="114"/>
                  </a:lnTo>
                  <a:lnTo>
                    <a:pt x="118" y="119"/>
                  </a:lnTo>
                  <a:lnTo>
                    <a:pt x="114" y="123"/>
                  </a:lnTo>
                  <a:lnTo>
                    <a:pt x="108" y="127"/>
                  </a:lnTo>
                  <a:lnTo>
                    <a:pt x="103" y="130"/>
                  </a:lnTo>
                  <a:lnTo>
                    <a:pt x="97" y="133"/>
                  </a:lnTo>
                  <a:lnTo>
                    <a:pt x="92" y="136"/>
                  </a:lnTo>
                  <a:lnTo>
                    <a:pt x="85" y="137"/>
                  </a:lnTo>
                  <a:lnTo>
                    <a:pt x="78" y="138"/>
                  </a:lnTo>
                  <a:lnTo>
                    <a:pt x="71" y="138"/>
                  </a:lnTo>
                  <a:lnTo>
                    <a:pt x="65" y="138"/>
                  </a:lnTo>
                  <a:lnTo>
                    <a:pt x="58" y="137"/>
                  </a:lnTo>
                  <a:lnTo>
                    <a:pt x="51" y="136"/>
                  </a:lnTo>
                  <a:lnTo>
                    <a:pt x="46" y="133"/>
                  </a:lnTo>
                  <a:lnTo>
                    <a:pt x="39" y="130"/>
                  </a:lnTo>
                  <a:lnTo>
                    <a:pt x="33" y="127"/>
                  </a:lnTo>
                  <a:lnTo>
                    <a:pt x="29" y="123"/>
                  </a:lnTo>
                  <a:lnTo>
                    <a:pt x="24" y="119"/>
                  </a:lnTo>
                  <a:lnTo>
                    <a:pt x="20" y="114"/>
                  </a:lnTo>
                  <a:lnTo>
                    <a:pt x="15" y="109"/>
                  </a:lnTo>
                  <a:lnTo>
                    <a:pt x="12" y="103"/>
                  </a:lnTo>
                  <a:lnTo>
                    <a:pt x="10" y="98"/>
                  </a:lnTo>
                  <a:lnTo>
                    <a:pt x="8" y="91"/>
                  </a:lnTo>
                  <a:lnTo>
                    <a:pt x="5" y="85"/>
                  </a:lnTo>
                  <a:lnTo>
                    <a:pt x="4" y="79"/>
                  </a:lnTo>
                  <a:lnTo>
                    <a:pt x="4" y="72"/>
                  </a:lnTo>
                  <a:lnTo>
                    <a:pt x="4" y="64"/>
                  </a:lnTo>
                  <a:lnTo>
                    <a:pt x="5" y="57"/>
                  </a:lnTo>
                  <a:lnTo>
                    <a:pt x="8" y="52"/>
                  </a:lnTo>
                  <a:lnTo>
                    <a:pt x="10" y="45"/>
                  </a:lnTo>
                  <a:lnTo>
                    <a:pt x="12" y="39"/>
                  </a:lnTo>
                  <a:lnTo>
                    <a:pt x="15" y="34"/>
                  </a:lnTo>
                  <a:lnTo>
                    <a:pt x="20" y="28"/>
                  </a:lnTo>
                  <a:lnTo>
                    <a:pt x="24" y="24"/>
                  </a:lnTo>
                  <a:lnTo>
                    <a:pt x="29" y="19"/>
                  </a:lnTo>
                  <a:lnTo>
                    <a:pt x="33" y="16"/>
                  </a:lnTo>
                  <a:lnTo>
                    <a:pt x="39" y="12"/>
                  </a:lnTo>
                  <a:lnTo>
                    <a:pt x="46" y="9"/>
                  </a:lnTo>
                  <a:lnTo>
                    <a:pt x="51" y="7"/>
                  </a:lnTo>
                  <a:lnTo>
                    <a:pt x="58" y="6"/>
                  </a:lnTo>
                  <a:lnTo>
                    <a:pt x="65" y="5"/>
                  </a:lnTo>
                  <a:lnTo>
                    <a:pt x="71" y="5"/>
                  </a:lnTo>
                  <a:lnTo>
                    <a:pt x="78" y="5"/>
                  </a:lnTo>
                  <a:lnTo>
                    <a:pt x="85" y="6"/>
                  </a:lnTo>
                  <a:lnTo>
                    <a:pt x="92" y="7"/>
                  </a:lnTo>
                  <a:lnTo>
                    <a:pt x="97" y="9"/>
                  </a:lnTo>
                  <a:lnTo>
                    <a:pt x="103" y="12"/>
                  </a:lnTo>
                  <a:lnTo>
                    <a:pt x="108" y="16"/>
                  </a:lnTo>
                  <a:lnTo>
                    <a:pt x="114" y="19"/>
                  </a:lnTo>
                  <a:lnTo>
                    <a:pt x="118" y="24"/>
                  </a:lnTo>
                  <a:lnTo>
                    <a:pt x="123" y="28"/>
                  </a:lnTo>
                  <a:lnTo>
                    <a:pt x="127" y="34"/>
                  </a:lnTo>
                  <a:lnTo>
                    <a:pt x="131" y="39"/>
                  </a:lnTo>
                  <a:lnTo>
                    <a:pt x="133" y="45"/>
                  </a:lnTo>
                  <a:lnTo>
                    <a:pt x="135" y="52"/>
                  </a:lnTo>
                  <a:lnTo>
                    <a:pt x="138" y="57"/>
                  </a:lnTo>
                  <a:lnTo>
                    <a:pt x="139" y="64"/>
                  </a:lnTo>
                  <a:lnTo>
                    <a:pt x="139" y="72"/>
                  </a:lnTo>
                  <a:close/>
                </a:path>
              </a:pathLst>
            </a:custGeom>
            <a:solidFill>
              <a:srgbClr val="FFB8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60" name="Freeform 388"/>
            <p:cNvSpPr>
              <a:spLocks noEditPoints="1"/>
            </p:cNvSpPr>
            <p:nvPr/>
          </p:nvSpPr>
          <p:spPr bwMode="auto">
            <a:xfrm>
              <a:off x="4942" y="2258"/>
              <a:ext cx="35" cy="35"/>
            </a:xfrm>
            <a:custGeom>
              <a:avLst/>
              <a:gdLst>
                <a:gd name="T0" fmla="*/ 0 w 139"/>
                <a:gd name="T1" fmla="*/ 0 h 138"/>
                <a:gd name="T2" fmla="*/ 0 w 139"/>
                <a:gd name="T3" fmla="*/ 0 h 138"/>
                <a:gd name="T4" fmla="*/ 0 w 139"/>
                <a:gd name="T5" fmla="*/ 0 h 138"/>
                <a:gd name="T6" fmla="*/ 0 w 139"/>
                <a:gd name="T7" fmla="*/ 0 h 138"/>
                <a:gd name="T8" fmla="*/ 0 w 139"/>
                <a:gd name="T9" fmla="*/ 0 h 138"/>
                <a:gd name="T10" fmla="*/ 0 w 139"/>
                <a:gd name="T11" fmla="*/ 0 h 138"/>
                <a:gd name="T12" fmla="*/ 0 w 139"/>
                <a:gd name="T13" fmla="*/ 0 h 138"/>
                <a:gd name="T14" fmla="*/ 0 w 139"/>
                <a:gd name="T15" fmla="*/ 0 h 138"/>
                <a:gd name="T16" fmla="*/ 0 w 139"/>
                <a:gd name="T17" fmla="*/ 0 h 138"/>
                <a:gd name="T18" fmla="*/ 0 w 139"/>
                <a:gd name="T19" fmla="*/ 0 h 138"/>
                <a:gd name="T20" fmla="*/ 0 w 139"/>
                <a:gd name="T21" fmla="*/ 0 h 138"/>
                <a:gd name="T22" fmla="*/ 0 w 139"/>
                <a:gd name="T23" fmla="*/ 0 h 138"/>
                <a:gd name="T24" fmla="*/ 0 w 139"/>
                <a:gd name="T25" fmla="*/ 0 h 138"/>
                <a:gd name="T26" fmla="*/ 0 w 139"/>
                <a:gd name="T27" fmla="*/ 0 h 138"/>
                <a:gd name="T28" fmla="*/ 0 w 139"/>
                <a:gd name="T29" fmla="*/ 0 h 138"/>
                <a:gd name="T30" fmla="*/ 0 w 139"/>
                <a:gd name="T31" fmla="*/ 0 h 138"/>
                <a:gd name="T32" fmla="*/ 0 w 139"/>
                <a:gd name="T33" fmla="*/ 0 h 138"/>
                <a:gd name="T34" fmla="*/ 0 w 139"/>
                <a:gd name="T35" fmla="*/ 0 h 138"/>
                <a:gd name="T36" fmla="*/ 0 w 139"/>
                <a:gd name="T37" fmla="*/ 0 h 138"/>
                <a:gd name="T38" fmla="*/ 0 w 139"/>
                <a:gd name="T39" fmla="*/ 0 h 138"/>
                <a:gd name="T40" fmla="*/ 0 w 139"/>
                <a:gd name="T41" fmla="*/ 0 h 138"/>
                <a:gd name="T42" fmla="*/ 0 w 139"/>
                <a:gd name="T43" fmla="*/ 0 h 138"/>
                <a:gd name="T44" fmla="*/ 0 w 139"/>
                <a:gd name="T45" fmla="*/ 0 h 138"/>
                <a:gd name="T46" fmla="*/ 0 w 139"/>
                <a:gd name="T47" fmla="*/ 0 h 138"/>
                <a:gd name="T48" fmla="*/ 0 w 139"/>
                <a:gd name="T49" fmla="*/ 0 h 138"/>
                <a:gd name="T50" fmla="*/ 0 w 139"/>
                <a:gd name="T51" fmla="*/ 0 h 138"/>
                <a:gd name="T52" fmla="*/ 0 w 139"/>
                <a:gd name="T53" fmla="*/ 0 h 138"/>
                <a:gd name="T54" fmla="*/ 0 w 139"/>
                <a:gd name="T55" fmla="*/ 0 h 138"/>
                <a:gd name="T56" fmla="*/ 0 w 139"/>
                <a:gd name="T57" fmla="*/ 0 h 138"/>
                <a:gd name="T58" fmla="*/ 0 w 139"/>
                <a:gd name="T59" fmla="*/ 0 h 138"/>
                <a:gd name="T60" fmla="*/ 0 w 139"/>
                <a:gd name="T61" fmla="*/ 0 h 138"/>
                <a:gd name="T62" fmla="*/ 0 w 139"/>
                <a:gd name="T63" fmla="*/ 0 h 138"/>
                <a:gd name="T64" fmla="*/ 0 w 139"/>
                <a:gd name="T65" fmla="*/ 0 h 138"/>
                <a:gd name="T66" fmla="*/ 0 w 139"/>
                <a:gd name="T67" fmla="*/ 0 h 138"/>
                <a:gd name="T68" fmla="*/ 0 w 139"/>
                <a:gd name="T69" fmla="*/ 0 h 138"/>
                <a:gd name="T70" fmla="*/ 0 w 139"/>
                <a:gd name="T71" fmla="*/ 0 h 138"/>
                <a:gd name="T72" fmla="*/ 0 w 139"/>
                <a:gd name="T73" fmla="*/ 0 h 138"/>
                <a:gd name="T74" fmla="*/ 0 w 139"/>
                <a:gd name="T75" fmla="*/ 0 h 138"/>
                <a:gd name="T76" fmla="*/ 0 w 139"/>
                <a:gd name="T77" fmla="*/ 0 h 138"/>
                <a:gd name="T78" fmla="*/ 0 w 139"/>
                <a:gd name="T79" fmla="*/ 0 h 138"/>
                <a:gd name="T80" fmla="*/ 0 w 139"/>
                <a:gd name="T81" fmla="*/ 0 h 138"/>
                <a:gd name="T82" fmla="*/ 0 w 139"/>
                <a:gd name="T83" fmla="*/ 0 h 138"/>
                <a:gd name="T84" fmla="*/ 0 w 139"/>
                <a:gd name="T85" fmla="*/ 0 h 13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9" h="138">
                  <a:moveTo>
                    <a:pt x="139" y="70"/>
                  </a:moveTo>
                  <a:lnTo>
                    <a:pt x="138" y="62"/>
                  </a:lnTo>
                  <a:lnTo>
                    <a:pt x="137" y="55"/>
                  </a:lnTo>
                  <a:lnTo>
                    <a:pt x="136" y="49"/>
                  </a:lnTo>
                  <a:lnTo>
                    <a:pt x="133" y="42"/>
                  </a:lnTo>
                  <a:lnTo>
                    <a:pt x="130" y="36"/>
                  </a:lnTo>
                  <a:lnTo>
                    <a:pt x="127" y="31"/>
                  </a:lnTo>
                  <a:lnTo>
                    <a:pt x="123" y="25"/>
                  </a:lnTo>
                  <a:lnTo>
                    <a:pt x="119" y="21"/>
                  </a:lnTo>
                  <a:lnTo>
                    <a:pt x="113" y="16"/>
                  </a:lnTo>
                  <a:lnTo>
                    <a:pt x="107" y="12"/>
                  </a:lnTo>
                  <a:lnTo>
                    <a:pt x="102" y="8"/>
                  </a:lnTo>
                  <a:lnTo>
                    <a:pt x="96" y="6"/>
                  </a:lnTo>
                  <a:lnTo>
                    <a:pt x="90" y="4"/>
                  </a:lnTo>
                  <a:lnTo>
                    <a:pt x="83" y="2"/>
                  </a:lnTo>
                  <a:lnTo>
                    <a:pt x="76" y="0"/>
                  </a:lnTo>
                  <a:lnTo>
                    <a:pt x="69" y="0"/>
                  </a:lnTo>
                  <a:lnTo>
                    <a:pt x="63" y="0"/>
                  </a:lnTo>
                  <a:lnTo>
                    <a:pt x="56" y="2"/>
                  </a:lnTo>
                  <a:lnTo>
                    <a:pt x="49" y="4"/>
                  </a:lnTo>
                  <a:lnTo>
                    <a:pt x="43" y="6"/>
                  </a:lnTo>
                  <a:lnTo>
                    <a:pt x="37" y="8"/>
                  </a:lnTo>
                  <a:lnTo>
                    <a:pt x="30" y="12"/>
                  </a:lnTo>
                  <a:lnTo>
                    <a:pt x="26" y="16"/>
                  </a:lnTo>
                  <a:lnTo>
                    <a:pt x="20" y="21"/>
                  </a:lnTo>
                  <a:lnTo>
                    <a:pt x="16" y="25"/>
                  </a:lnTo>
                  <a:lnTo>
                    <a:pt x="12" y="31"/>
                  </a:lnTo>
                  <a:lnTo>
                    <a:pt x="9" y="36"/>
                  </a:lnTo>
                  <a:lnTo>
                    <a:pt x="6" y="42"/>
                  </a:lnTo>
                  <a:lnTo>
                    <a:pt x="3" y="49"/>
                  </a:lnTo>
                  <a:lnTo>
                    <a:pt x="1" y="55"/>
                  </a:lnTo>
                  <a:lnTo>
                    <a:pt x="1" y="62"/>
                  </a:lnTo>
                  <a:lnTo>
                    <a:pt x="0" y="70"/>
                  </a:lnTo>
                  <a:lnTo>
                    <a:pt x="1" y="77"/>
                  </a:lnTo>
                  <a:lnTo>
                    <a:pt x="1" y="83"/>
                  </a:lnTo>
                  <a:lnTo>
                    <a:pt x="3" y="90"/>
                  </a:lnTo>
                  <a:lnTo>
                    <a:pt x="6" y="97"/>
                  </a:lnTo>
                  <a:lnTo>
                    <a:pt x="9" y="102"/>
                  </a:lnTo>
                  <a:lnTo>
                    <a:pt x="12" y="108"/>
                  </a:lnTo>
                  <a:lnTo>
                    <a:pt x="16" y="114"/>
                  </a:lnTo>
                  <a:lnTo>
                    <a:pt x="20" y="118"/>
                  </a:lnTo>
                  <a:lnTo>
                    <a:pt x="26" y="122"/>
                  </a:lnTo>
                  <a:lnTo>
                    <a:pt x="30" y="127"/>
                  </a:lnTo>
                  <a:lnTo>
                    <a:pt x="37" y="130"/>
                  </a:lnTo>
                  <a:lnTo>
                    <a:pt x="43" y="133"/>
                  </a:lnTo>
                  <a:lnTo>
                    <a:pt x="49" y="135"/>
                  </a:lnTo>
                  <a:lnTo>
                    <a:pt x="56" y="137"/>
                  </a:lnTo>
                  <a:lnTo>
                    <a:pt x="63" y="138"/>
                  </a:lnTo>
                  <a:lnTo>
                    <a:pt x="69" y="138"/>
                  </a:lnTo>
                  <a:lnTo>
                    <a:pt x="76" y="138"/>
                  </a:lnTo>
                  <a:lnTo>
                    <a:pt x="83" y="137"/>
                  </a:lnTo>
                  <a:lnTo>
                    <a:pt x="90" y="135"/>
                  </a:lnTo>
                  <a:lnTo>
                    <a:pt x="96" y="133"/>
                  </a:lnTo>
                  <a:lnTo>
                    <a:pt x="102" y="130"/>
                  </a:lnTo>
                  <a:lnTo>
                    <a:pt x="107" y="127"/>
                  </a:lnTo>
                  <a:lnTo>
                    <a:pt x="113" y="122"/>
                  </a:lnTo>
                  <a:lnTo>
                    <a:pt x="119" y="118"/>
                  </a:lnTo>
                  <a:lnTo>
                    <a:pt x="123" y="114"/>
                  </a:lnTo>
                  <a:lnTo>
                    <a:pt x="127" y="108"/>
                  </a:lnTo>
                  <a:lnTo>
                    <a:pt x="130" y="102"/>
                  </a:lnTo>
                  <a:lnTo>
                    <a:pt x="133" y="97"/>
                  </a:lnTo>
                  <a:lnTo>
                    <a:pt x="136" y="90"/>
                  </a:lnTo>
                  <a:lnTo>
                    <a:pt x="137" y="83"/>
                  </a:lnTo>
                  <a:lnTo>
                    <a:pt x="138" y="77"/>
                  </a:lnTo>
                  <a:lnTo>
                    <a:pt x="139" y="70"/>
                  </a:lnTo>
                  <a:close/>
                  <a:moveTo>
                    <a:pt x="134" y="70"/>
                  </a:moveTo>
                  <a:lnTo>
                    <a:pt x="134" y="75"/>
                  </a:lnTo>
                  <a:lnTo>
                    <a:pt x="133" y="82"/>
                  </a:lnTo>
                  <a:lnTo>
                    <a:pt x="131" y="89"/>
                  </a:lnTo>
                  <a:lnTo>
                    <a:pt x="129" y="94"/>
                  </a:lnTo>
                  <a:lnTo>
                    <a:pt x="127" y="100"/>
                  </a:lnTo>
                  <a:lnTo>
                    <a:pt x="123" y="106"/>
                  </a:lnTo>
                  <a:lnTo>
                    <a:pt x="120" y="110"/>
                  </a:lnTo>
                  <a:lnTo>
                    <a:pt x="115" y="116"/>
                  </a:lnTo>
                  <a:lnTo>
                    <a:pt x="111" y="119"/>
                  </a:lnTo>
                  <a:lnTo>
                    <a:pt x="105" y="124"/>
                  </a:lnTo>
                  <a:lnTo>
                    <a:pt x="101" y="127"/>
                  </a:lnTo>
                  <a:lnTo>
                    <a:pt x="95" y="129"/>
                  </a:lnTo>
                  <a:lnTo>
                    <a:pt x="88" y="131"/>
                  </a:lnTo>
                  <a:lnTo>
                    <a:pt x="83" y="133"/>
                  </a:lnTo>
                  <a:lnTo>
                    <a:pt x="76" y="134"/>
                  </a:lnTo>
                  <a:lnTo>
                    <a:pt x="69" y="135"/>
                  </a:lnTo>
                  <a:lnTo>
                    <a:pt x="63" y="134"/>
                  </a:lnTo>
                  <a:lnTo>
                    <a:pt x="56" y="133"/>
                  </a:lnTo>
                  <a:lnTo>
                    <a:pt x="50" y="131"/>
                  </a:lnTo>
                  <a:lnTo>
                    <a:pt x="44" y="129"/>
                  </a:lnTo>
                  <a:lnTo>
                    <a:pt x="38" y="127"/>
                  </a:lnTo>
                  <a:lnTo>
                    <a:pt x="32" y="124"/>
                  </a:lnTo>
                  <a:lnTo>
                    <a:pt x="28" y="119"/>
                  </a:lnTo>
                  <a:lnTo>
                    <a:pt x="23" y="116"/>
                  </a:lnTo>
                  <a:lnTo>
                    <a:pt x="19" y="110"/>
                  </a:lnTo>
                  <a:lnTo>
                    <a:pt x="16" y="106"/>
                  </a:lnTo>
                  <a:lnTo>
                    <a:pt x="12" y="100"/>
                  </a:lnTo>
                  <a:lnTo>
                    <a:pt x="9" y="94"/>
                  </a:lnTo>
                  <a:lnTo>
                    <a:pt x="7" y="89"/>
                  </a:lnTo>
                  <a:lnTo>
                    <a:pt x="6" y="82"/>
                  </a:lnTo>
                  <a:lnTo>
                    <a:pt x="4" y="75"/>
                  </a:lnTo>
                  <a:lnTo>
                    <a:pt x="4" y="70"/>
                  </a:lnTo>
                  <a:lnTo>
                    <a:pt x="4" y="63"/>
                  </a:lnTo>
                  <a:lnTo>
                    <a:pt x="6" y="56"/>
                  </a:lnTo>
                  <a:lnTo>
                    <a:pt x="7" y="50"/>
                  </a:lnTo>
                  <a:lnTo>
                    <a:pt x="9" y="44"/>
                  </a:lnTo>
                  <a:lnTo>
                    <a:pt x="12" y="38"/>
                  </a:lnTo>
                  <a:lnTo>
                    <a:pt x="16" y="33"/>
                  </a:lnTo>
                  <a:lnTo>
                    <a:pt x="19" y="28"/>
                  </a:lnTo>
                  <a:lnTo>
                    <a:pt x="23" y="23"/>
                  </a:lnTo>
                  <a:lnTo>
                    <a:pt x="28" y="19"/>
                  </a:lnTo>
                  <a:lnTo>
                    <a:pt x="32" y="15"/>
                  </a:lnTo>
                  <a:lnTo>
                    <a:pt x="38" y="12"/>
                  </a:lnTo>
                  <a:lnTo>
                    <a:pt x="44" y="9"/>
                  </a:lnTo>
                  <a:lnTo>
                    <a:pt x="50" y="7"/>
                  </a:lnTo>
                  <a:lnTo>
                    <a:pt x="56" y="6"/>
                  </a:lnTo>
                  <a:lnTo>
                    <a:pt x="63" y="5"/>
                  </a:lnTo>
                  <a:lnTo>
                    <a:pt x="69" y="4"/>
                  </a:lnTo>
                  <a:lnTo>
                    <a:pt x="76" y="5"/>
                  </a:lnTo>
                  <a:lnTo>
                    <a:pt x="83" y="6"/>
                  </a:lnTo>
                  <a:lnTo>
                    <a:pt x="88" y="7"/>
                  </a:lnTo>
                  <a:lnTo>
                    <a:pt x="95" y="9"/>
                  </a:lnTo>
                  <a:lnTo>
                    <a:pt x="101" y="12"/>
                  </a:lnTo>
                  <a:lnTo>
                    <a:pt x="105" y="15"/>
                  </a:lnTo>
                  <a:lnTo>
                    <a:pt x="111" y="19"/>
                  </a:lnTo>
                  <a:lnTo>
                    <a:pt x="115" y="23"/>
                  </a:lnTo>
                  <a:lnTo>
                    <a:pt x="120" y="28"/>
                  </a:lnTo>
                  <a:lnTo>
                    <a:pt x="123" y="33"/>
                  </a:lnTo>
                  <a:lnTo>
                    <a:pt x="127" y="38"/>
                  </a:lnTo>
                  <a:lnTo>
                    <a:pt x="129" y="44"/>
                  </a:lnTo>
                  <a:lnTo>
                    <a:pt x="131" y="50"/>
                  </a:lnTo>
                  <a:lnTo>
                    <a:pt x="133" y="56"/>
                  </a:lnTo>
                  <a:lnTo>
                    <a:pt x="134" y="63"/>
                  </a:lnTo>
                  <a:lnTo>
                    <a:pt x="134" y="70"/>
                  </a:lnTo>
                  <a:close/>
                </a:path>
              </a:pathLst>
            </a:custGeom>
            <a:solidFill>
              <a:srgbClr val="FFBA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61" name="Freeform 389"/>
            <p:cNvSpPr>
              <a:spLocks noEditPoints="1"/>
            </p:cNvSpPr>
            <p:nvPr/>
          </p:nvSpPr>
          <p:spPr bwMode="auto">
            <a:xfrm>
              <a:off x="4943" y="2259"/>
              <a:ext cx="34" cy="33"/>
            </a:xfrm>
            <a:custGeom>
              <a:avLst/>
              <a:gdLst>
                <a:gd name="T0" fmla="*/ 0 w 135"/>
                <a:gd name="T1" fmla="*/ 0 h 133"/>
                <a:gd name="T2" fmla="*/ 0 w 135"/>
                <a:gd name="T3" fmla="*/ 0 h 133"/>
                <a:gd name="T4" fmla="*/ 0 w 135"/>
                <a:gd name="T5" fmla="*/ 0 h 133"/>
                <a:gd name="T6" fmla="*/ 0 w 135"/>
                <a:gd name="T7" fmla="*/ 0 h 133"/>
                <a:gd name="T8" fmla="*/ 0 w 135"/>
                <a:gd name="T9" fmla="*/ 0 h 133"/>
                <a:gd name="T10" fmla="*/ 0 w 135"/>
                <a:gd name="T11" fmla="*/ 0 h 133"/>
                <a:gd name="T12" fmla="*/ 0 w 135"/>
                <a:gd name="T13" fmla="*/ 0 h 133"/>
                <a:gd name="T14" fmla="*/ 0 w 135"/>
                <a:gd name="T15" fmla="*/ 0 h 133"/>
                <a:gd name="T16" fmla="*/ 0 w 135"/>
                <a:gd name="T17" fmla="*/ 0 h 133"/>
                <a:gd name="T18" fmla="*/ 0 w 135"/>
                <a:gd name="T19" fmla="*/ 0 h 133"/>
                <a:gd name="T20" fmla="*/ 0 w 135"/>
                <a:gd name="T21" fmla="*/ 0 h 133"/>
                <a:gd name="T22" fmla="*/ 0 w 135"/>
                <a:gd name="T23" fmla="*/ 0 h 133"/>
                <a:gd name="T24" fmla="*/ 0 w 135"/>
                <a:gd name="T25" fmla="*/ 0 h 133"/>
                <a:gd name="T26" fmla="*/ 0 w 135"/>
                <a:gd name="T27" fmla="*/ 0 h 133"/>
                <a:gd name="T28" fmla="*/ 0 w 135"/>
                <a:gd name="T29" fmla="*/ 0 h 133"/>
                <a:gd name="T30" fmla="*/ 0 w 135"/>
                <a:gd name="T31" fmla="*/ 0 h 133"/>
                <a:gd name="T32" fmla="*/ 0 w 135"/>
                <a:gd name="T33" fmla="*/ 0 h 133"/>
                <a:gd name="T34" fmla="*/ 0 w 135"/>
                <a:gd name="T35" fmla="*/ 0 h 133"/>
                <a:gd name="T36" fmla="*/ 0 w 135"/>
                <a:gd name="T37" fmla="*/ 0 h 133"/>
                <a:gd name="T38" fmla="*/ 0 w 135"/>
                <a:gd name="T39" fmla="*/ 0 h 133"/>
                <a:gd name="T40" fmla="*/ 0 w 135"/>
                <a:gd name="T41" fmla="*/ 0 h 133"/>
                <a:gd name="T42" fmla="*/ 0 w 135"/>
                <a:gd name="T43" fmla="*/ 0 h 133"/>
                <a:gd name="T44" fmla="*/ 0 w 135"/>
                <a:gd name="T45" fmla="*/ 0 h 133"/>
                <a:gd name="T46" fmla="*/ 0 w 135"/>
                <a:gd name="T47" fmla="*/ 0 h 133"/>
                <a:gd name="T48" fmla="*/ 0 w 135"/>
                <a:gd name="T49" fmla="*/ 0 h 133"/>
                <a:gd name="T50" fmla="*/ 0 w 135"/>
                <a:gd name="T51" fmla="*/ 0 h 133"/>
                <a:gd name="T52" fmla="*/ 0 w 135"/>
                <a:gd name="T53" fmla="*/ 0 h 133"/>
                <a:gd name="T54" fmla="*/ 0 w 135"/>
                <a:gd name="T55" fmla="*/ 0 h 133"/>
                <a:gd name="T56" fmla="*/ 0 w 135"/>
                <a:gd name="T57" fmla="*/ 0 h 133"/>
                <a:gd name="T58" fmla="*/ 0 w 135"/>
                <a:gd name="T59" fmla="*/ 0 h 133"/>
                <a:gd name="T60" fmla="*/ 0 w 135"/>
                <a:gd name="T61" fmla="*/ 0 h 133"/>
                <a:gd name="T62" fmla="*/ 0 w 135"/>
                <a:gd name="T63" fmla="*/ 0 h 133"/>
                <a:gd name="T64" fmla="*/ 0 w 135"/>
                <a:gd name="T65" fmla="*/ 0 h 133"/>
                <a:gd name="T66" fmla="*/ 0 w 135"/>
                <a:gd name="T67" fmla="*/ 0 h 133"/>
                <a:gd name="T68" fmla="*/ 0 w 135"/>
                <a:gd name="T69" fmla="*/ 0 h 133"/>
                <a:gd name="T70" fmla="*/ 0 w 135"/>
                <a:gd name="T71" fmla="*/ 0 h 133"/>
                <a:gd name="T72" fmla="*/ 0 w 135"/>
                <a:gd name="T73" fmla="*/ 0 h 133"/>
                <a:gd name="T74" fmla="*/ 0 w 135"/>
                <a:gd name="T75" fmla="*/ 0 h 133"/>
                <a:gd name="T76" fmla="*/ 0 w 135"/>
                <a:gd name="T77" fmla="*/ 0 h 133"/>
                <a:gd name="T78" fmla="*/ 0 w 135"/>
                <a:gd name="T79" fmla="*/ 0 h 133"/>
                <a:gd name="T80" fmla="*/ 0 w 135"/>
                <a:gd name="T81" fmla="*/ 0 h 133"/>
                <a:gd name="T82" fmla="*/ 0 w 135"/>
                <a:gd name="T83" fmla="*/ 0 h 133"/>
                <a:gd name="T84" fmla="*/ 0 w 135"/>
                <a:gd name="T85" fmla="*/ 0 h 13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5" h="133">
                  <a:moveTo>
                    <a:pt x="135" y="67"/>
                  </a:moveTo>
                  <a:lnTo>
                    <a:pt x="135" y="59"/>
                  </a:lnTo>
                  <a:lnTo>
                    <a:pt x="134" y="52"/>
                  </a:lnTo>
                  <a:lnTo>
                    <a:pt x="131" y="47"/>
                  </a:lnTo>
                  <a:lnTo>
                    <a:pt x="129" y="40"/>
                  </a:lnTo>
                  <a:lnTo>
                    <a:pt x="127" y="34"/>
                  </a:lnTo>
                  <a:lnTo>
                    <a:pt x="123" y="29"/>
                  </a:lnTo>
                  <a:lnTo>
                    <a:pt x="119" y="23"/>
                  </a:lnTo>
                  <a:lnTo>
                    <a:pt x="114" y="19"/>
                  </a:lnTo>
                  <a:lnTo>
                    <a:pt x="110" y="14"/>
                  </a:lnTo>
                  <a:lnTo>
                    <a:pt x="104" y="11"/>
                  </a:lnTo>
                  <a:lnTo>
                    <a:pt x="100" y="7"/>
                  </a:lnTo>
                  <a:lnTo>
                    <a:pt x="93" y="4"/>
                  </a:lnTo>
                  <a:lnTo>
                    <a:pt x="88" y="2"/>
                  </a:lnTo>
                  <a:lnTo>
                    <a:pt x="81" y="1"/>
                  </a:lnTo>
                  <a:lnTo>
                    <a:pt x="74" y="0"/>
                  </a:lnTo>
                  <a:lnTo>
                    <a:pt x="67" y="0"/>
                  </a:lnTo>
                  <a:lnTo>
                    <a:pt x="61" y="0"/>
                  </a:lnTo>
                  <a:lnTo>
                    <a:pt x="54" y="1"/>
                  </a:lnTo>
                  <a:lnTo>
                    <a:pt x="47" y="2"/>
                  </a:lnTo>
                  <a:lnTo>
                    <a:pt x="42" y="4"/>
                  </a:lnTo>
                  <a:lnTo>
                    <a:pt x="35" y="7"/>
                  </a:lnTo>
                  <a:lnTo>
                    <a:pt x="29" y="11"/>
                  </a:lnTo>
                  <a:lnTo>
                    <a:pt x="25" y="14"/>
                  </a:lnTo>
                  <a:lnTo>
                    <a:pt x="20" y="19"/>
                  </a:lnTo>
                  <a:lnTo>
                    <a:pt x="16" y="23"/>
                  </a:lnTo>
                  <a:lnTo>
                    <a:pt x="11" y="29"/>
                  </a:lnTo>
                  <a:lnTo>
                    <a:pt x="8" y="34"/>
                  </a:lnTo>
                  <a:lnTo>
                    <a:pt x="6" y="40"/>
                  </a:lnTo>
                  <a:lnTo>
                    <a:pt x="4" y="47"/>
                  </a:lnTo>
                  <a:lnTo>
                    <a:pt x="1" y="52"/>
                  </a:lnTo>
                  <a:lnTo>
                    <a:pt x="0" y="59"/>
                  </a:lnTo>
                  <a:lnTo>
                    <a:pt x="0" y="67"/>
                  </a:lnTo>
                  <a:lnTo>
                    <a:pt x="0" y="74"/>
                  </a:lnTo>
                  <a:lnTo>
                    <a:pt x="1" y="80"/>
                  </a:lnTo>
                  <a:lnTo>
                    <a:pt x="4" y="86"/>
                  </a:lnTo>
                  <a:lnTo>
                    <a:pt x="6" y="93"/>
                  </a:lnTo>
                  <a:lnTo>
                    <a:pt x="8" y="98"/>
                  </a:lnTo>
                  <a:lnTo>
                    <a:pt x="11" y="104"/>
                  </a:lnTo>
                  <a:lnTo>
                    <a:pt x="16" y="109"/>
                  </a:lnTo>
                  <a:lnTo>
                    <a:pt x="20" y="114"/>
                  </a:lnTo>
                  <a:lnTo>
                    <a:pt x="25" y="118"/>
                  </a:lnTo>
                  <a:lnTo>
                    <a:pt x="29" y="122"/>
                  </a:lnTo>
                  <a:lnTo>
                    <a:pt x="35" y="125"/>
                  </a:lnTo>
                  <a:lnTo>
                    <a:pt x="42" y="128"/>
                  </a:lnTo>
                  <a:lnTo>
                    <a:pt x="47" y="131"/>
                  </a:lnTo>
                  <a:lnTo>
                    <a:pt x="54" y="132"/>
                  </a:lnTo>
                  <a:lnTo>
                    <a:pt x="61" y="133"/>
                  </a:lnTo>
                  <a:lnTo>
                    <a:pt x="67" y="133"/>
                  </a:lnTo>
                  <a:lnTo>
                    <a:pt x="74" y="133"/>
                  </a:lnTo>
                  <a:lnTo>
                    <a:pt x="81" y="132"/>
                  </a:lnTo>
                  <a:lnTo>
                    <a:pt x="88" y="131"/>
                  </a:lnTo>
                  <a:lnTo>
                    <a:pt x="93" y="128"/>
                  </a:lnTo>
                  <a:lnTo>
                    <a:pt x="100" y="125"/>
                  </a:lnTo>
                  <a:lnTo>
                    <a:pt x="104" y="122"/>
                  </a:lnTo>
                  <a:lnTo>
                    <a:pt x="110" y="118"/>
                  </a:lnTo>
                  <a:lnTo>
                    <a:pt x="114" y="114"/>
                  </a:lnTo>
                  <a:lnTo>
                    <a:pt x="119" y="109"/>
                  </a:lnTo>
                  <a:lnTo>
                    <a:pt x="123" y="104"/>
                  </a:lnTo>
                  <a:lnTo>
                    <a:pt x="127" y="98"/>
                  </a:lnTo>
                  <a:lnTo>
                    <a:pt x="129" y="93"/>
                  </a:lnTo>
                  <a:lnTo>
                    <a:pt x="131" y="86"/>
                  </a:lnTo>
                  <a:lnTo>
                    <a:pt x="134" y="80"/>
                  </a:lnTo>
                  <a:lnTo>
                    <a:pt x="135" y="74"/>
                  </a:lnTo>
                  <a:lnTo>
                    <a:pt x="135" y="67"/>
                  </a:lnTo>
                  <a:close/>
                  <a:moveTo>
                    <a:pt x="130" y="67"/>
                  </a:moveTo>
                  <a:lnTo>
                    <a:pt x="130" y="72"/>
                  </a:lnTo>
                  <a:lnTo>
                    <a:pt x="129" y="79"/>
                  </a:lnTo>
                  <a:lnTo>
                    <a:pt x="128" y="85"/>
                  </a:lnTo>
                  <a:lnTo>
                    <a:pt x="126" y="90"/>
                  </a:lnTo>
                  <a:lnTo>
                    <a:pt x="122" y="96"/>
                  </a:lnTo>
                  <a:lnTo>
                    <a:pt x="120" y="102"/>
                  </a:lnTo>
                  <a:lnTo>
                    <a:pt x="116" y="106"/>
                  </a:lnTo>
                  <a:lnTo>
                    <a:pt x="112" y="111"/>
                  </a:lnTo>
                  <a:lnTo>
                    <a:pt x="108" y="115"/>
                  </a:lnTo>
                  <a:lnTo>
                    <a:pt x="102" y="118"/>
                  </a:lnTo>
                  <a:lnTo>
                    <a:pt x="98" y="122"/>
                  </a:lnTo>
                  <a:lnTo>
                    <a:pt x="92" y="124"/>
                  </a:lnTo>
                  <a:lnTo>
                    <a:pt x="86" y="126"/>
                  </a:lnTo>
                  <a:lnTo>
                    <a:pt x="80" y="128"/>
                  </a:lnTo>
                  <a:lnTo>
                    <a:pt x="74" y="130"/>
                  </a:lnTo>
                  <a:lnTo>
                    <a:pt x="67" y="130"/>
                  </a:lnTo>
                  <a:lnTo>
                    <a:pt x="61" y="130"/>
                  </a:lnTo>
                  <a:lnTo>
                    <a:pt x="55" y="128"/>
                  </a:lnTo>
                  <a:lnTo>
                    <a:pt x="48" y="126"/>
                  </a:lnTo>
                  <a:lnTo>
                    <a:pt x="43" y="124"/>
                  </a:lnTo>
                  <a:lnTo>
                    <a:pt x="37" y="122"/>
                  </a:lnTo>
                  <a:lnTo>
                    <a:pt x="32" y="118"/>
                  </a:lnTo>
                  <a:lnTo>
                    <a:pt x="27" y="115"/>
                  </a:lnTo>
                  <a:lnTo>
                    <a:pt x="23" y="111"/>
                  </a:lnTo>
                  <a:lnTo>
                    <a:pt x="19" y="106"/>
                  </a:lnTo>
                  <a:lnTo>
                    <a:pt x="15" y="102"/>
                  </a:lnTo>
                  <a:lnTo>
                    <a:pt x="11" y="96"/>
                  </a:lnTo>
                  <a:lnTo>
                    <a:pt x="9" y="90"/>
                  </a:lnTo>
                  <a:lnTo>
                    <a:pt x="7" y="85"/>
                  </a:lnTo>
                  <a:lnTo>
                    <a:pt x="6" y="79"/>
                  </a:lnTo>
                  <a:lnTo>
                    <a:pt x="5" y="72"/>
                  </a:lnTo>
                  <a:lnTo>
                    <a:pt x="5" y="67"/>
                  </a:lnTo>
                  <a:lnTo>
                    <a:pt x="5" y="60"/>
                  </a:lnTo>
                  <a:lnTo>
                    <a:pt x="6" y="53"/>
                  </a:lnTo>
                  <a:lnTo>
                    <a:pt x="7" y="48"/>
                  </a:lnTo>
                  <a:lnTo>
                    <a:pt x="9" y="42"/>
                  </a:lnTo>
                  <a:lnTo>
                    <a:pt x="11" y="37"/>
                  </a:lnTo>
                  <a:lnTo>
                    <a:pt x="15" y="31"/>
                  </a:lnTo>
                  <a:lnTo>
                    <a:pt x="19" y="27"/>
                  </a:lnTo>
                  <a:lnTo>
                    <a:pt x="23" y="22"/>
                  </a:lnTo>
                  <a:lnTo>
                    <a:pt x="27" y="18"/>
                  </a:lnTo>
                  <a:lnTo>
                    <a:pt x="32" y="14"/>
                  </a:lnTo>
                  <a:lnTo>
                    <a:pt x="37" y="11"/>
                  </a:lnTo>
                  <a:lnTo>
                    <a:pt x="43" y="9"/>
                  </a:lnTo>
                  <a:lnTo>
                    <a:pt x="48" y="6"/>
                  </a:lnTo>
                  <a:lnTo>
                    <a:pt x="55" y="4"/>
                  </a:lnTo>
                  <a:lnTo>
                    <a:pt x="61" y="4"/>
                  </a:lnTo>
                  <a:lnTo>
                    <a:pt x="67" y="3"/>
                  </a:lnTo>
                  <a:lnTo>
                    <a:pt x="74" y="4"/>
                  </a:lnTo>
                  <a:lnTo>
                    <a:pt x="80" y="4"/>
                  </a:lnTo>
                  <a:lnTo>
                    <a:pt x="86" y="6"/>
                  </a:lnTo>
                  <a:lnTo>
                    <a:pt x="92" y="9"/>
                  </a:lnTo>
                  <a:lnTo>
                    <a:pt x="98" y="11"/>
                  </a:lnTo>
                  <a:lnTo>
                    <a:pt x="102" y="14"/>
                  </a:lnTo>
                  <a:lnTo>
                    <a:pt x="108" y="18"/>
                  </a:lnTo>
                  <a:lnTo>
                    <a:pt x="112" y="22"/>
                  </a:lnTo>
                  <a:lnTo>
                    <a:pt x="116" y="27"/>
                  </a:lnTo>
                  <a:lnTo>
                    <a:pt x="120" y="31"/>
                  </a:lnTo>
                  <a:lnTo>
                    <a:pt x="122" y="37"/>
                  </a:lnTo>
                  <a:lnTo>
                    <a:pt x="126" y="42"/>
                  </a:lnTo>
                  <a:lnTo>
                    <a:pt x="128" y="48"/>
                  </a:lnTo>
                  <a:lnTo>
                    <a:pt x="129" y="53"/>
                  </a:lnTo>
                  <a:lnTo>
                    <a:pt x="130" y="60"/>
                  </a:lnTo>
                  <a:lnTo>
                    <a:pt x="130" y="67"/>
                  </a:lnTo>
                  <a:close/>
                </a:path>
              </a:pathLst>
            </a:custGeom>
            <a:solidFill>
              <a:srgbClr val="FFBCD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62" name="Freeform 390"/>
            <p:cNvSpPr>
              <a:spLocks noEditPoints="1"/>
            </p:cNvSpPr>
            <p:nvPr/>
          </p:nvSpPr>
          <p:spPr bwMode="auto">
            <a:xfrm>
              <a:off x="4944" y="2259"/>
              <a:ext cx="32" cy="33"/>
            </a:xfrm>
            <a:custGeom>
              <a:avLst/>
              <a:gdLst>
                <a:gd name="T0" fmla="*/ 0 w 130"/>
                <a:gd name="T1" fmla="*/ 0 h 131"/>
                <a:gd name="T2" fmla="*/ 0 w 130"/>
                <a:gd name="T3" fmla="*/ 0 h 131"/>
                <a:gd name="T4" fmla="*/ 0 w 130"/>
                <a:gd name="T5" fmla="*/ 0 h 131"/>
                <a:gd name="T6" fmla="*/ 0 w 130"/>
                <a:gd name="T7" fmla="*/ 0 h 131"/>
                <a:gd name="T8" fmla="*/ 0 w 130"/>
                <a:gd name="T9" fmla="*/ 0 h 131"/>
                <a:gd name="T10" fmla="*/ 0 w 130"/>
                <a:gd name="T11" fmla="*/ 0 h 131"/>
                <a:gd name="T12" fmla="*/ 0 w 130"/>
                <a:gd name="T13" fmla="*/ 0 h 131"/>
                <a:gd name="T14" fmla="*/ 0 w 130"/>
                <a:gd name="T15" fmla="*/ 0 h 131"/>
                <a:gd name="T16" fmla="*/ 0 w 130"/>
                <a:gd name="T17" fmla="*/ 0 h 131"/>
                <a:gd name="T18" fmla="*/ 0 w 130"/>
                <a:gd name="T19" fmla="*/ 0 h 131"/>
                <a:gd name="T20" fmla="*/ 0 w 130"/>
                <a:gd name="T21" fmla="*/ 0 h 131"/>
                <a:gd name="T22" fmla="*/ 0 w 130"/>
                <a:gd name="T23" fmla="*/ 0 h 131"/>
                <a:gd name="T24" fmla="*/ 0 w 130"/>
                <a:gd name="T25" fmla="*/ 0 h 131"/>
                <a:gd name="T26" fmla="*/ 0 w 130"/>
                <a:gd name="T27" fmla="*/ 0 h 131"/>
                <a:gd name="T28" fmla="*/ 0 w 130"/>
                <a:gd name="T29" fmla="*/ 0 h 131"/>
                <a:gd name="T30" fmla="*/ 0 w 130"/>
                <a:gd name="T31" fmla="*/ 0 h 131"/>
                <a:gd name="T32" fmla="*/ 0 w 130"/>
                <a:gd name="T33" fmla="*/ 0 h 131"/>
                <a:gd name="T34" fmla="*/ 0 w 130"/>
                <a:gd name="T35" fmla="*/ 0 h 131"/>
                <a:gd name="T36" fmla="*/ 0 w 130"/>
                <a:gd name="T37" fmla="*/ 0 h 131"/>
                <a:gd name="T38" fmla="*/ 0 w 130"/>
                <a:gd name="T39" fmla="*/ 0 h 131"/>
                <a:gd name="T40" fmla="*/ 0 w 130"/>
                <a:gd name="T41" fmla="*/ 0 h 131"/>
                <a:gd name="T42" fmla="*/ 0 w 130"/>
                <a:gd name="T43" fmla="*/ 0 h 131"/>
                <a:gd name="T44" fmla="*/ 0 w 130"/>
                <a:gd name="T45" fmla="*/ 0 h 131"/>
                <a:gd name="T46" fmla="*/ 0 w 130"/>
                <a:gd name="T47" fmla="*/ 0 h 131"/>
                <a:gd name="T48" fmla="*/ 0 w 130"/>
                <a:gd name="T49" fmla="*/ 0 h 131"/>
                <a:gd name="T50" fmla="*/ 0 w 130"/>
                <a:gd name="T51" fmla="*/ 0 h 131"/>
                <a:gd name="T52" fmla="*/ 0 w 130"/>
                <a:gd name="T53" fmla="*/ 0 h 131"/>
                <a:gd name="T54" fmla="*/ 0 w 130"/>
                <a:gd name="T55" fmla="*/ 0 h 131"/>
                <a:gd name="T56" fmla="*/ 0 w 130"/>
                <a:gd name="T57" fmla="*/ 0 h 131"/>
                <a:gd name="T58" fmla="*/ 0 w 130"/>
                <a:gd name="T59" fmla="*/ 0 h 131"/>
                <a:gd name="T60" fmla="*/ 0 w 130"/>
                <a:gd name="T61" fmla="*/ 0 h 131"/>
                <a:gd name="T62" fmla="*/ 0 w 130"/>
                <a:gd name="T63" fmla="*/ 0 h 131"/>
                <a:gd name="T64" fmla="*/ 0 w 130"/>
                <a:gd name="T65" fmla="*/ 0 h 131"/>
                <a:gd name="T66" fmla="*/ 0 w 130"/>
                <a:gd name="T67" fmla="*/ 0 h 131"/>
                <a:gd name="T68" fmla="*/ 0 w 130"/>
                <a:gd name="T69" fmla="*/ 0 h 131"/>
                <a:gd name="T70" fmla="*/ 0 w 130"/>
                <a:gd name="T71" fmla="*/ 0 h 131"/>
                <a:gd name="T72" fmla="*/ 0 w 130"/>
                <a:gd name="T73" fmla="*/ 0 h 131"/>
                <a:gd name="T74" fmla="*/ 0 w 130"/>
                <a:gd name="T75" fmla="*/ 0 h 131"/>
                <a:gd name="T76" fmla="*/ 0 w 130"/>
                <a:gd name="T77" fmla="*/ 0 h 131"/>
                <a:gd name="T78" fmla="*/ 0 w 130"/>
                <a:gd name="T79" fmla="*/ 0 h 131"/>
                <a:gd name="T80" fmla="*/ 0 w 130"/>
                <a:gd name="T81" fmla="*/ 0 h 131"/>
                <a:gd name="T82" fmla="*/ 0 w 130"/>
                <a:gd name="T83" fmla="*/ 0 h 131"/>
                <a:gd name="T84" fmla="*/ 0 w 130"/>
                <a:gd name="T85" fmla="*/ 0 h 131"/>
                <a:gd name="T86" fmla="*/ 0 w 130"/>
                <a:gd name="T87" fmla="*/ 0 h 131"/>
                <a:gd name="T88" fmla="*/ 0 w 130"/>
                <a:gd name="T89" fmla="*/ 0 h 131"/>
                <a:gd name="T90" fmla="*/ 0 w 130"/>
                <a:gd name="T91" fmla="*/ 0 h 131"/>
                <a:gd name="T92" fmla="*/ 0 w 130"/>
                <a:gd name="T93" fmla="*/ 0 h 131"/>
                <a:gd name="T94" fmla="*/ 0 w 130"/>
                <a:gd name="T95" fmla="*/ 0 h 131"/>
                <a:gd name="T96" fmla="*/ 0 w 130"/>
                <a:gd name="T97" fmla="*/ 0 h 131"/>
                <a:gd name="T98" fmla="*/ 0 w 130"/>
                <a:gd name="T99" fmla="*/ 0 h 131"/>
                <a:gd name="T100" fmla="*/ 0 w 130"/>
                <a:gd name="T101" fmla="*/ 0 h 131"/>
                <a:gd name="T102" fmla="*/ 0 w 130"/>
                <a:gd name="T103" fmla="*/ 0 h 131"/>
                <a:gd name="T104" fmla="*/ 0 w 130"/>
                <a:gd name="T105" fmla="*/ 0 h 131"/>
                <a:gd name="T106" fmla="*/ 0 w 130"/>
                <a:gd name="T107" fmla="*/ 0 h 131"/>
                <a:gd name="T108" fmla="*/ 0 w 130"/>
                <a:gd name="T109" fmla="*/ 0 h 131"/>
                <a:gd name="T110" fmla="*/ 0 w 130"/>
                <a:gd name="T111" fmla="*/ 0 h 131"/>
                <a:gd name="T112" fmla="*/ 0 w 130"/>
                <a:gd name="T113" fmla="*/ 0 h 131"/>
                <a:gd name="T114" fmla="*/ 0 w 130"/>
                <a:gd name="T115" fmla="*/ 0 h 131"/>
                <a:gd name="T116" fmla="*/ 0 w 130"/>
                <a:gd name="T117" fmla="*/ 0 h 131"/>
                <a:gd name="T118" fmla="*/ 0 w 130"/>
                <a:gd name="T119" fmla="*/ 0 h 131"/>
                <a:gd name="T120" fmla="*/ 0 w 130"/>
                <a:gd name="T121" fmla="*/ 0 h 131"/>
                <a:gd name="T122" fmla="*/ 0 w 130"/>
                <a:gd name="T123" fmla="*/ 0 h 131"/>
                <a:gd name="T124" fmla="*/ 0 w 130"/>
                <a:gd name="T125" fmla="*/ 0 h 131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30" h="131">
                  <a:moveTo>
                    <a:pt x="130" y="66"/>
                  </a:moveTo>
                  <a:lnTo>
                    <a:pt x="130" y="59"/>
                  </a:lnTo>
                  <a:lnTo>
                    <a:pt x="129" y="52"/>
                  </a:lnTo>
                  <a:lnTo>
                    <a:pt x="127" y="46"/>
                  </a:lnTo>
                  <a:lnTo>
                    <a:pt x="125" y="40"/>
                  </a:lnTo>
                  <a:lnTo>
                    <a:pt x="123" y="34"/>
                  </a:lnTo>
                  <a:lnTo>
                    <a:pt x="119" y="29"/>
                  </a:lnTo>
                  <a:lnTo>
                    <a:pt x="116" y="24"/>
                  </a:lnTo>
                  <a:lnTo>
                    <a:pt x="111" y="19"/>
                  </a:lnTo>
                  <a:lnTo>
                    <a:pt x="107" y="15"/>
                  </a:lnTo>
                  <a:lnTo>
                    <a:pt x="101" y="11"/>
                  </a:lnTo>
                  <a:lnTo>
                    <a:pt x="97" y="8"/>
                  </a:lnTo>
                  <a:lnTo>
                    <a:pt x="91" y="5"/>
                  </a:lnTo>
                  <a:lnTo>
                    <a:pt x="84" y="3"/>
                  </a:lnTo>
                  <a:lnTo>
                    <a:pt x="79" y="2"/>
                  </a:lnTo>
                  <a:lnTo>
                    <a:pt x="72" y="1"/>
                  </a:lnTo>
                  <a:lnTo>
                    <a:pt x="65" y="0"/>
                  </a:lnTo>
                  <a:lnTo>
                    <a:pt x="59" y="1"/>
                  </a:lnTo>
                  <a:lnTo>
                    <a:pt x="52" y="2"/>
                  </a:lnTo>
                  <a:lnTo>
                    <a:pt x="46" y="3"/>
                  </a:lnTo>
                  <a:lnTo>
                    <a:pt x="40" y="5"/>
                  </a:lnTo>
                  <a:lnTo>
                    <a:pt x="34" y="8"/>
                  </a:lnTo>
                  <a:lnTo>
                    <a:pt x="28" y="11"/>
                  </a:lnTo>
                  <a:lnTo>
                    <a:pt x="24" y="15"/>
                  </a:lnTo>
                  <a:lnTo>
                    <a:pt x="19" y="19"/>
                  </a:lnTo>
                  <a:lnTo>
                    <a:pt x="15" y="24"/>
                  </a:lnTo>
                  <a:lnTo>
                    <a:pt x="12" y="29"/>
                  </a:lnTo>
                  <a:lnTo>
                    <a:pt x="8" y="34"/>
                  </a:lnTo>
                  <a:lnTo>
                    <a:pt x="5" y="40"/>
                  </a:lnTo>
                  <a:lnTo>
                    <a:pt x="3" y="46"/>
                  </a:lnTo>
                  <a:lnTo>
                    <a:pt x="2" y="52"/>
                  </a:lnTo>
                  <a:lnTo>
                    <a:pt x="0" y="59"/>
                  </a:lnTo>
                  <a:lnTo>
                    <a:pt x="0" y="66"/>
                  </a:lnTo>
                  <a:lnTo>
                    <a:pt x="0" y="71"/>
                  </a:lnTo>
                  <a:lnTo>
                    <a:pt x="2" y="78"/>
                  </a:lnTo>
                  <a:lnTo>
                    <a:pt x="3" y="85"/>
                  </a:lnTo>
                  <a:lnTo>
                    <a:pt x="5" y="90"/>
                  </a:lnTo>
                  <a:lnTo>
                    <a:pt x="8" y="96"/>
                  </a:lnTo>
                  <a:lnTo>
                    <a:pt x="12" y="102"/>
                  </a:lnTo>
                  <a:lnTo>
                    <a:pt x="15" y="106"/>
                  </a:lnTo>
                  <a:lnTo>
                    <a:pt x="19" y="112"/>
                  </a:lnTo>
                  <a:lnTo>
                    <a:pt x="24" y="115"/>
                  </a:lnTo>
                  <a:lnTo>
                    <a:pt x="28" y="120"/>
                  </a:lnTo>
                  <a:lnTo>
                    <a:pt x="34" y="123"/>
                  </a:lnTo>
                  <a:lnTo>
                    <a:pt x="40" y="125"/>
                  </a:lnTo>
                  <a:lnTo>
                    <a:pt x="46" y="127"/>
                  </a:lnTo>
                  <a:lnTo>
                    <a:pt x="52" y="129"/>
                  </a:lnTo>
                  <a:lnTo>
                    <a:pt x="59" y="130"/>
                  </a:lnTo>
                  <a:lnTo>
                    <a:pt x="65" y="131"/>
                  </a:lnTo>
                  <a:lnTo>
                    <a:pt x="72" y="130"/>
                  </a:lnTo>
                  <a:lnTo>
                    <a:pt x="79" y="129"/>
                  </a:lnTo>
                  <a:lnTo>
                    <a:pt x="84" y="127"/>
                  </a:lnTo>
                  <a:lnTo>
                    <a:pt x="91" y="125"/>
                  </a:lnTo>
                  <a:lnTo>
                    <a:pt x="97" y="123"/>
                  </a:lnTo>
                  <a:lnTo>
                    <a:pt x="101" y="120"/>
                  </a:lnTo>
                  <a:lnTo>
                    <a:pt x="107" y="115"/>
                  </a:lnTo>
                  <a:lnTo>
                    <a:pt x="111" y="112"/>
                  </a:lnTo>
                  <a:lnTo>
                    <a:pt x="116" y="106"/>
                  </a:lnTo>
                  <a:lnTo>
                    <a:pt x="119" y="102"/>
                  </a:lnTo>
                  <a:lnTo>
                    <a:pt x="123" y="96"/>
                  </a:lnTo>
                  <a:lnTo>
                    <a:pt x="125" y="90"/>
                  </a:lnTo>
                  <a:lnTo>
                    <a:pt x="127" y="85"/>
                  </a:lnTo>
                  <a:lnTo>
                    <a:pt x="129" y="78"/>
                  </a:lnTo>
                  <a:lnTo>
                    <a:pt x="130" y="71"/>
                  </a:lnTo>
                  <a:lnTo>
                    <a:pt x="130" y="66"/>
                  </a:lnTo>
                  <a:close/>
                  <a:moveTo>
                    <a:pt x="126" y="66"/>
                  </a:moveTo>
                  <a:lnTo>
                    <a:pt x="126" y="71"/>
                  </a:lnTo>
                  <a:lnTo>
                    <a:pt x="125" y="77"/>
                  </a:lnTo>
                  <a:lnTo>
                    <a:pt x="124" y="84"/>
                  </a:lnTo>
                  <a:lnTo>
                    <a:pt x="121" y="89"/>
                  </a:lnTo>
                  <a:lnTo>
                    <a:pt x="119" y="94"/>
                  </a:lnTo>
                  <a:lnTo>
                    <a:pt x="116" y="99"/>
                  </a:lnTo>
                  <a:lnTo>
                    <a:pt x="112" y="104"/>
                  </a:lnTo>
                  <a:lnTo>
                    <a:pt x="108" y="108"/>
                  </a:lnTo>
                  <a:lnTo>
                    <a:pt x="105" y="113"/>
                  </a:lnTo>
                  <a:lnTo>
                    <a:pt x="99" y="116"/>
                  </a:lnTo>
                  <a:lnTo>
                    <a:pt x="95" y="118"/>
                  </a:lnTo>
                  <a:lnTo>
                    <a:pt x="89" y="122"/>
                  </a:lnTo>
                  <a:lnTo>
                    <a:pt x="83" y="124"/>
                  </a:lnTo>
                  <a:lnTo>
                    <a:pt x="78" y="125"/>
                  </a:lnTo>
                  <a:lnTo>
                    <a:pt x="72" y="126"/>
                  </a:lnTo>
                  <a:lnTo>
                    <a:pt x="65" y="126"/>
                  </a:lnTo>
                  <a:lnTo>
                    <a:pt x="59" y="126"/>
                  </a:lnTo>
                  <a:lnTo>
                    <a:pt x="53" y="125"/>
                  </a:lnTo>
                  <a:lnTo>
                    <a:pt x="47" y="124"/>
                  </a:lnTo>
                  <a:lnTo>
                    <a:pt x="42" y="122"/>
                  </a:lnTo>
                  <a:lnTo>
                    <a:pt x="36" y="118"/>
                  </a:lnTo>
                  <a:lnTo>
                    <a:pt x="31" y="116"/>
                  </a:lnTo>
                  <a:lnTo>
                    <a:pt x="26" y="113"/>
                  </a:lnTo>
                  <a:lnTo>
                    <a:pt x="22" y="108"/>
                  </a:lnTo>
                  <a:lnTo>
                    <a:pt x="18" y="104"/>
                  </a:lnTo>
                  <a:lnTo>
                    <a:pt x="15" y="99"/>
                  </a:lnTo>
                  <a:lnTo>
                    <a:pt x="12" y="94"/>
                  </a:lnTo>
                  <a:lnTo>
                    <a:pt x="9" y="89"/>
                  </a:lnTo>
                  <a:lnTo>
                    <a:pt x="7" y="84"/>
                  </a:lnTo>
                  <a:lnTo>
                    <a:pt x="6" y="77"/>
                  </a:lnTo>
                  <a:lnTo>
                    <a:pt x="5" y="71"/>
                  </a:lnTo>
                  <a:lnTo>
                    <a:pt x="4" y="66"/>
                  </a:lnTo>
                  <a:lnTo>
                    <a:pt x="5" y="59"/>
                  </a:lnTo>
                  <a:lnTo>
                    <a:pt x="6" y="54"/>
                  </a:lnTo>
                  <a:lnTo>
                    <a:pt x="7" y="47"/>
                  </a:lnTo>
                  <a:lnTo>
                    <a:pt x="9" y="41"/>
                  </a:lnTo>
                  <a:lnTo>
                    <a:pt x="12" y="37"/>
                  </a:lnTo>
                  <a:lnTo>
                    <a:pt x="15" y="31"/>
                  </a:lnTo>
                  <a:lnTo>
                    <a:pt x="18" y="27"/>
                  </a:lnTo>
                  <a:lnTo>
                    <a:pt x="22" y="22"/>
                  </a:lnTo>
                  <a:lnTo>
                    <a:pt x="26" y="18"/>
                  </a:lnTo>
                  <a:lnTo>
                    <a:pt x="31" y="14"/>
                  </a:lnTo>
                  <a:lnTo>
                    <a:pt x="36" y="12"/>
                  </a:lnTo>
                  <a:lnTo>
                    <a:pt x="42" y="9"/>
                  </a:lnTo>
                  <a:lnTo>
                    <a:pt x="47" y="6"/>
                  </a:lnTo>
                  <a:lnTo>
                    <a:pt x="53" y="5"/>
                  </a:lnTo>
                  <a:lnTo>
                    <a:pt x="59" y="4"/>
                  </a:lnTo>
                  <a:lnTo>
                    <a:pt x="65" y="4"/>
                  </a:lnTo>
                  <a:lnTo>
                    <a:pt x="72" y="4"/>
                  </a:lnTo>
                  <a:lnTo>
                    <a:pt x="78" y="5"/>
                  </a:lnTo>
                  <a:lnTo>
                    <a:pt x="83" y="6"/>
                  </a:lnTo>
                  <a:lnTo>
                    <a:pt x="89" y="9"/>
                  </a:lnTo>
                  <a:lnTo>
                    <a:pt x="99" y="14"/>
                  </a:lnTo>
                  <a:lnTo>
                    <a:pt x="108" y="22"/>
                  </a:lnTo>
                  <a:lnTo>
                    <a:pt x="116" y="31"/>
                  </a:lnTo>
                  <a:lnTo>
                    <a:pt x="121" y="41"/>
                  </a:lnTo>
                  <a:lnTo>
                    <a:pt x="124" y="47"/>
                  </a:lnTo>
                  <a:lnTo>
                    <a:pt x="125" y="54"/>
                  </a:lnTo>
                  <a:lnTo>
                    <a:pt x="126" y="59"/>
                  </a:lnTo>
                  <a:lnTo>
                    <a:pt x="126" y="66"/>
                  </a:lnTo>
                  <a:close/>
                </a:path>
              </a:pathLst>
            </a:custGeom>
            <a:solidFill>
              <a:srgbClr val="FFBE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63" name="Freeform 391"/>
            <p:cNvSpPr>
              <a:spLocks noEditPoints="1"/>
            </p:cNvSpPr>
            <p:nvPr/>
          </p:nvSpPr>
          <p:spPr bwMode="auto">
            <a:xfrm>
              <a:off x="4944" y="2259"/>
              <a:ext cx="32" cy="32"/>
            </a:xfrm>
            <a:custGeom>
              <a:avLst/>
              <a:gdLst>
                <a:gd name="T0" fmla="*/ 0 w 125"/>
                <a:gd name="T1" fmla="*/ 0 h 127"/>
                <a:gd name="T2" fmla="*/ 0 w 125"/>
                <a:gd name="T3" fmla="*/ 0 h 127"/>
                <a:gd name="T4" fmla="*/ 0 w 125"/>
                <a:gd name="T5" fmla="*/ 0 h 127"/>
                <a:gd name="T6" fmla="*/ 0 w 125"/>
                <a:gd name="T7" fmla="*/ 0 h 127"/>
                <a:gd name="T8" fmla="*/ 0 w 125"/>
                <a:gd name="T9" fmla="*/ 0 h 127"/>
                <a:gd name="T10" fmla="*/ 0 w 125"/>
                <a:gd name="T11" fmla="*/ 0 h 127"/>
                <a:gd name="T12" fmla="*/ 0 w 125"/>
                <a:gd name="T13" fmla="*/ 0 h 127"/>
                <a:gd name="T14" fmla="*/ 0 w 125"/>
                <a:gd name="T15" fmla="*/ 0 h 127"/>
                <a:gd name="T16" fmla="*/ 0 w 125"/>
                <a:gd name="T17" fmla="*/ 0 h 127"/>
                <a:gd name="T18" fmla="*/ 0 w 125"/>
                <a:gd name="T19" fmla="*/ 0 h 127"/>
                <a:gd name="T20" fmla="*/ 0 w 125"/>
                <a:gd name="T21" fmla="*/ 0 h 127"/>
                <a:gd name="T22" fmla="*/ 0 w 125"/>
                <a:gd name="T23" fmla="*/ 0 h 127"/>
                <a:gd name="T24" fmla="*/ 0 w 125"/>
                <a:gd name="T25" fmla="*/ 0 h 127"/>
                <a:gd name="T26" fmla="*/ 0 w 125"/>
                <a:gd name="T27" fmla="*/ 0 h 127"/>
                <a:gd name="T28" fmla="*/ 0 w 125"/>
                <a:gd name="T29" fmla="*/ 0 h 127"/>
                <a:gd name="T30" fmla="*/ 0 w 125"/>
                <a:gd name="T31" fmla="*/ 0 h 127"/>
                <a:gd name="T32" fmla="*/ 0 w 125"/>
                <a:gd name="T33" fmla="*/ 0 h 127"/>
                <a:gd name="T34" fmla="*/ 0 w 125"/>
                <a:gd name="T35" fmla="*/ 0 h 127"/>
                <a:gd name="T36" fmla="*/ 0 w 125"/>
                <a:gd name="T37" fmla="*/ 0 h 127"/>
                <a:gd name="T38" fmla="*/ 0 w 125"/>
                <a:gd name="T39" fmla="*/ 0 h 127"/>
                <a:gd name="T40" fmla="*/ 0 w 125"/>
                <a:gd name="T41" fmla="*/ 0 h 127"/>
                <a:gd name="T42" fmla="*/ 0 w 125"/>
                <a:gd name="T43" fmla="*/ 0 h 127"/>
                <a:gd name="T44" fmla="*/ 0 w 125"/>
                <a:gd name="T45" fmla="*/ 0 h 127"/>
                <a:gd name="T46" fmla="*/ 0 w 125"/>
                <a:gd name="T47" fmla="*/ 0 h 127"/>
                <a:gd name="T48" fmla="*/ 0 w 125"/>
                <a:gd name="T49" fmla="*/ 0 h 127"/>
                <a:gd name="T50" fmla="*/ 0 w 125"/>
                <a:gd name="T51" fmla="*/ 0 h 127"/>
                <a:gd name="T52" fmla="*/ 0 w 125"/>
                <a:gd name="T53" fmla="*/ 0 h 127"/>
                <a:gd name="T54" fmla="*/ 0 w 125"/>
                <a:gd name="T55" fmla="*/ 0 h 127"/>
                <a:gd name="T56" fmla="*/ 0 w 125"/>
                <a:gd name="T57" fmla="*/ 0 h 127"/>
                <a:gd name="T58" fmla="*/ 0 w 125"/>
                <a:gd name="T59" fmla="*/ 0 h 127"/>
                <a:gd name="T60" fmla="*/ 0 w 125"/>
                <a:gd name="T61" fmla="*/ 0 h 127"/>
                <a:gd name="T62" fmla="*/ 0 w 125"/>
                <a:gd name="T63" fmla="*/ 0 h 127"/>
                <a:gd name="T64" fmla="*/ 0 w 125"/>
                <a:gd name="T65" fmla="*/ 0 h 127"/>
                <a:gd name="T66" fmla="*/ 0 w 125"/>
                <a:gd name="T67" fmla="*/ 0 h 127"/>
                <a:gd name="T68" fmla="*/ 0 w 125"/>
                <a:gd name="T69" fmla="*/ 0 h 127"/>
                <a:gd name="T70" fmla="*/ 0 w 125"/>
                <a:gd name="T71" fmla="*/ 0 h 127"/>
                <a:gd name="T72" fmla="*/ 0 w 125"/>
                <a:gd name="T73" fmla="*/ 0 h 127"/>
                <a:gd name="T74" fmla="*/ 0 w 125"/>
                <a:gd name="T75" fmla="*/ 0 h 127"/>
                <a:gd name="T76" fmla="*/ 0 w 125"/>
                <a:gd name="T77" fmla="*/ 0 h 127"/>
                <a:gd name="T78" fmla="*/ 0 w 125"/>
                <a:gd name="T79" fmla="*/ 0 h 127"/>
                <a:gd name="T80" fmla="*/ 0 w 125"/>
                <a:gd name="T81" fmla="*/ 0 h 127"/>
                <a:gd name="T82" fmla="*/ 0 w 125"/>
                <a:gd name="T83" fmla="*/ 0 h 127"/>
                <a:gd name="T84" fmla="*/ 0 w 125"/>
                <a:gd name="T85" fmla="*/ 0 h 127"/>
                <a:gd name="T86" fmla="*/ 0 w 125"/>
                <a:gd name="T87" fmla="*/ 0 h 127"/>
                <a:gd name="T88" fmla="*/ 0 w 125"/>
                <a:gd name="T89" fmla="*/ 0 h 127"/>
                <a:gd name="T90" fmla="*/ 0 w 125"/>
                <a:gd name="T91" fmla="*/ 0 h 127"/>
                <a:gd name="T92" fmla="*/ 0 w 125"/>
                <a:gd name="T93" fmla="*/ 0 h 127"/>
                <a:gd name="T94" fmla="*/ 0 w 125"/>
                <a:gd name="T95" fmla="*/ 0 h 127"/>
                <a:gd name="T96" fmla="*/ 0 w 125"/>
                <a:gd name="T97" fmla="*/ 0 h 127"/>
                <a:gd name="T98" fmla="*/ 0 w 125"/>
                <a:gd name="T99" fmla="*/ 0 h 127"/>
                <a:gd name="T100" fmla="*/ 0 w 125"/>
                <a:gd name="T101" fmla="*/ 0 h 127"/>
                <a:gd name="T102" fmla="*/ 0 w 125"/>
                <a:gd name="T103" fmla="*/ 0 h 127"/>
                <a:gd name="T104" fmla="*/ 0 w 125"/>
                <a:gd name="T105" fmla="*/ 0 h 127"/>
                <a:gd name="T106" fmla="*/ 0 w 125"/>
                <a:gd name="T107" fmla="*/ 0 h 127"/>
                <a:gd name="T108" fmla="*/ 0 w 125"/>
                <a:gd name="T109" fmla="*/ 0 h 127"/>
                <a:gd name="T110" fmla="*/ 0 w 125"/>
                <a:gd name="T111" fmla="*/ 0 h 127"/>
                <a:gd name="T112" fmla="*/ 0 w 125"/>
                <a:gd name="T113" fmla="*/ 0 h 1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5" h="127">
                  <a:moveTo>
                    <a:pt x="125" y="64"/>
                  </a:moveTo>
                  <a:lnTo>
                    <a:pt x="125" y="57"/>
                  </a:lnTo>
                  <a:lnTo>
                    <a:pt x="124" y="50"/>
                  </a:lnTo>
                  <a:lnTo>
                    <a:pt x="123" y="45"/>
                  </a:lnTo>
                  <a:lnTo>
                    <a:pt x="121" y="39"/>
                  </a:lnTo>
                  <a:lnTo>
                    <a:pt x="117" y="34"/>
                  </a:lnTo>
                  <a:lnTo>
                    <a:pt x="115" y="28"/>
                  </a:lnTo>
                  <a:lnTo>
                    <a:pt x="111" y="24"/>
                  </a:lnTo>
                  <a:lnTo>
                    <a:pt x="107" y="19"/>
                  </a:lnTo>
                  <a:lnTo>
                    <a:pt x="103" y="15"/>
                  </a:lnTo>
                  <a:lnTo>
                    <a:pt x="97" y="11"/>
                  </a:lnTo>
                  <a:lnTo>
                    <a:pt x="93" y="8"/>
                  </a:lnTo>
                  <a:lnTo>
                    <a:pt x="87" y="6"/>
                  </a:lnTo>
                  <a:lnTo>
                    <a:pt x="81" y="3"/>
                  </a:lnTo>
                  <a:lnTo>
                    <a:pt x="75" y="1"/>
                  </a:lnTo>
                  <a:lnTo>
                    <a:pt x="69" y="1"/>
                  </a:lnTo>
                  <a:lnTo>
                    <a:pt x="62" y="0"/>
                  </a:lnTo>
                  <a:lnTo>
                    <a:pt x="56" y="1"/>
                  </a:lnTo>
                  <a:lnTo>
                    <a:pt x="50" y="1"/>
                  </a:lnTo>
                  <a:lnTo>
                    <a:pt x="43" y="3"/>
                  </a:lnTo>
                  <a:lnTo>
                    <a:pt x="38" y="6"/>
                  </a:lnTo>
                  <a:lnTo>
                    <a:pt x="32" y="8"/>
                  </a:lnTo>
                  <a:lnTo>
                    <a:pt x="27" y="11"/>
                  </a:lnTo>
                  <a:lnTo>
                    <a:pt x="22" y="15"/>
                  </a:lnTo>
                  <a:lnTo>
                    <a:pt x="18" y="19"/>
                  </a:lnTo>
                  <a:lnTo>
                    <a:pt x="14" y="24"/>
                  </a:lnTo>
                  <a:lnTo>
                    <a:pt x="10" y="28"/>
                  </a:lnTo>
                  <a:lnTo>
                    <a:pt x="6" y="34"/>
                  </a:lnTo>
                  <a:lnTo>
                    <a:pt x="4" y="39"/>
                  </a:lnTo>
                  <a:lnTo>
                    <a:pt x="2" y="45"/>
                  </a:lnTo>
                  <a:lnTo>
                    <a:pt x="1" y="50"/>
                  </a:lnTo>
                  <a:lnTo>
                    <a:pt x="0" y="57"/>
                  </a:lnTo>
                  <a:lnTo>
                    <a:pt x="0" y="64"/>
                  </a:lnTo>
                  <a:lnTo>
                    <a:pt x="0" y="69"/>
                  </a:lnTo>
                  <a:lnTo>
                    <a:pt x="1" y="76"/>
                  </a:lnTo>
                  <a:lnTo>
                    <a:pt x="2" y="82"/>
                  </a:lnTo>
                  <a:lnTo>
                    <a:pt x="4" y="87"/>
                  </a:lnTo>
                  <a:lnTo>
                    <a:pt x="6" y="93"/>
                  </a:lnTo>
                  <a:lnTo>
                    <a:pt x="10" y="99"/>
                  </a:lnTo>
                  <a:lnTo>
                    <a:pt x="14" y="103"/>
                  </a:lnTo>
                  <a:lnTo>
                    <a:pt x="18" y="108"/>
                  </a:lnTo>
                  <a:lnTo>
                    <a:pt x="22" y="112"/>
                  </a:lnTo>
                  <a:lnTo>
                    <a:pt x="27" y="115"/>
                  </a:lnTo>
                  <a:lnTo>
                    <a:pt x="32" y="119"/>
                  </a:lnTo>
                  <a:lnTo>
                    <a:pt x="38" y="121"/>
                  </a:lnTo>
                  <a:lnTo>
                    <a:pt x="43" y="123"/>
                  </a:lnTo>
                  <a:lnTo>
                    <a:pt x="50" y="125"/>
                  </a:lnTo>
                  <a:lnTo>
                    <a:pt x="56" y="127"/>
                  </a:lnTo>
                  <a:lnTo>
                    <a:pt x="62" y="127"/>
                  </a:lnTo>
                  <a:lnTo>
                    <a:pt x="69" y="127"/>
                  </a:lnTo>
                  <a:lnTo>
                    <a:pt x="75" y="125"/>
                  </a:lnTo>
                  <a:lnTo>
                    <a:pt x="81" y="123"/>
                  </a:lnTo>
                  <a:lnTo>
                    <a:pt x="87" y="121"/>
                  </a:lnTo>
                  <a:lnTo>
                    <a:pt x="93" y="119"/>
                  </a:lnTo>
                  <a:lnTo>
                    <a:pt x="97" y="115"/>
                  </a:lnTo>
                  <a:lnTo>
                    <a:pt x="103" y="112"/>
                  </a:lnTo>
                  <a:lnTo>
                    <a:pt x="107" y="108"/>
                  </a:lnTo>
                  <a:lnTo>
                    <a:pt x="111" y="103"/>
                  </a:lnTo>
                  <a:lnTo>
                    <a:pt x="115" y="99"/>
                  </a:lnTo>
                  <a:lnTo>
                    <a:pt x="117" y="93"/>
                  </a:lnTo>
                  <a:lnTo>
                    <a:pt x="121" y="87"/>
                  </a:lnTo>
                  <a:lnTo>
                    <a:pt x="123" y="82"/>
                  </a:lnTo>
                  <a:lnTo>
                    <a:pt x="124" y="76"/>
                  </a:lnTo>
                  <a:lnTo>
                    <a:pt x="125" y="69"/>
                  </a:lnTo>
                  <a:lnTo>
                    <a:pt x="125" y="64"/>
                  </a:lnTo>
                  <a:close/>
                  <a:moveTo>
                    <a:pt x="122" y="64"/>
                  </a:moveTo>
                  <a:lnTo>
                    <a:pt x="121" y="69"/>
                  </a:lnTo>
                  <a:lnTo>
                    <a:pt x="121" y="75"/>
                  </a:lnTo>
                  <a:lnTo>
                    <a:pt x="118" y="81"/>
                  </a:lnTo>
                  <a:lnTo>
                    <a:pt x="116" y="86"/>
                  </a:lnTo>
                  <a:lnTo>
                    <a:pt x="112" y="96"/>
                  </a:lnTo>
                  <a:lnTo>
                    <a:pt x="104" y="105"/>
                  </a:lnTo>
                  <a:lnTo>
                    <a:pt x="95" y="112"/>
                  </a:lnTo>
                  <a:lnTo>
                    <a:pt x="85" y="118"/>
                  </a:lnTo>
                  <a:lnTo>
                    <a:pt x="80" y="120"/>
                  </a:lnTo>
                  <a:lnTo>
                    <a:pt x="75" y="121"/>
                  </a:lnTo>
                  <a:lnTo>
                    <a:pt x="68" y="122"/>
                  </a:lnTo>
                  <a:lnTo>
                    <a:pt x="62" y="122"/>
                  </a:lnTo>
                  <a:lnTo>
                    <a:pt x="57" y="122"/>
                  </a:lnTo>
                  <a:lnTo>
                    <a:pt x="50" y="121"/>
                  </a:lnTo>
                  <a:lnTo>
                    <a:pt x="44" y="120"/>
                  </a:lnTo>
                  <a:lnTo>
                    <a:pt x="39" y="118"/>
                  </a:lnTo>
                  <a:lnTo>
                    <a:pt x="30" y="112"/>
                  </a:lnTo>
                  <a:lnTo>
                    <a:pt x="21" y="105"/>
                  </a:lnTo>
                  <a:lnTo>
                    <a:pt x="13" y="96"/>
                  </a:lnTo>
                  <a:lnTo>
                    <a:pt x="8" y="86"/>
                  </a:lnTo>
                  <a:lnTo>
                    <a:pt x="6" y="81"/>
                  </a:lnTo>
                  <a:lnTo>
                    <a:pt x="4" y="75"/>
                  </a:lnTo>
                  <a:lnTo>
                    <a:pt x="4" y="69"/>
                  </a:lnTo>
                  <a:lnTo>
                    <a:pt x="3" y="64"/>
                  </a:lnTo>
                  <a:lnTo>
                    <a:pt x="4" y="57"/>
                  </a:lnTo>
                  <a:lnTo>
                    <a:pt x="4" y="52"/>
                  </a:lnTo>
                  <a:lnTo>
                    <a:pt x="6" y="46"/>
                  </a:lnTo>
                  <a:lnTo>
                    <a:pt x="8" y="40"/>
                  </a:lnTo>
                  <a:lnTo>
                    <a:pt x="13" y="30"/>
                  </a:lnTo>
                  <a:lnTo>
                    <a:pt x="21" y="21"/>
                  </a:lnTo>
                  <a:lnTo>
                    <a:pt x="30" y="15"/>
                  </a:lnTo>
                  <a:lnTo>
                    <a:pt x="39" y="9"/>
                  </a:lnTo>
                  <a:lnTo>
                    <a:pt x="44" y="7"/>
                  </a:lnTo>
                  <a:lnTo>
                    <a:pt x="50" y="6"/>
                  </a:lnTo>
                  <a:lnTo>
                    <a:pt x="57" y="4"/>
                  </a:lnTo>
                  <a:lnTo>
                    <a:pt x="62" y="4"/>
                  </a:lnTo>
                  <a:lnTo>
                    <a:pt x="68" y="4"/>
                  </a:lnTo>
                  <a:lnTo>
                    <a:pt x="75" y="6"/>
                  </a:lnTo>
                  <a:lnTo>
                    <a:pt x="80" y="7"/>
                  </a:lnTo>
                  <a:lnTo>
                    <a:pt x="85" y="9"/>
                  </a:lnTo>
                  <a:lnTo>
                    <a:pt x="95" y="15"/>
                  </a:lnTo>
                  <a:lnTo>
                    <a:pt x="104" y="21"/>
                  </a:lnTo>
                  <a:lnTo>
                    <a:pt x="112" y="30"/>
                  </a:lnTo>
                  <a:lnTo>
                    <a:pt x="116" y="40"/>
                  </a:lnTo>
                  <a:lnTo>
                    <a:pt x="118" y="46"/>
                  </a:lnTo>
                  <a:lnTo>
                    <a:pt x="121" y="52"/>
                  </a:lnTo>
                  <a:lnTo>
                    <a:pt x="121" y="57"/>
                  </a:lnTo>
                  <a:lnTo>
                    <a:pt x="122" y="64"/>
                  </a:lnTo>
                  <a:close/>
                </a:path>
              </a:pathLst>
            </a:custGeom>
            <a:solidFill>
              <a:srgbClr val="FFC0D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64" name="Freeform 392"/>
            <p:cNvSpPr>
              <a:spLocks noEditPoints="1"/>
            </p:cNvSpPr>
            <p:nvPr/>
          </p:nvSpPr>
          <p:spPr bwMode="auto">
            <a:xfrm>
              <a:off x="4944" y="2260"/>
              <a:ext cx="31" cy="31"/>
            </a:xfrm>
            <a:custGeom>
              <a:avLst/>
              <a:gdLst>
                <a:gd name="T0" fmla="*/ 0 w 122"/>
                <a:gd name="T1" fmla="*/ 0 h 122"/>
                <a:gd name="T2" fmla="*/ 0 w 122"/>
                <a:gd name="T3" fmla="*/ 0 h 122"/>
                <a:gd name="T4" fmla="*/ 0 w 122"/>
                <a:gd name="T5" fmla="*/ 0 h 122"/>
                <a:gd name="T6" fmla="*/ 0 w 122"/>
                <a:gd name="T7" fmla="*/ 0 h 122"/>
                <a:gd name="T8" fmla="*/ 0 w 122"/>
                <a:gd name="T9" fmla="*/ 0 h 122"/>
                <a:gd name="T10" fmla="*/ 0 w 122"/>
                <a:gd name="T11" fmla="*/ 0 h 122"/>
                <a:gd name="T12" fmla="*/ 0 w 122"/>
                <a:gd name="T13" fmla="*/ 0 h 122"/>
                <a:gd name="T14" fmla="*/ 0 w 122"/>
                <a:gd name="T15" fmla="*/ 0 h 122"/>
                <a:gd name="T16" fmla="*/ 0 w 122"/>
                <a:gd name="T17" fmla="*/ 0 h 122"/>
                <a:gd name="T18" fmla="*/ 0 w 122"/>
                <a:gd name="T19" fmla="*/ 0 h 122"/>
                <a:gd name="T20" fmla="*/ 0 w 122"/>
                <a:gd name="T21" fmla="*/ 0 h 122"/>
                <a:gd name="T22" fmla="*/ 0 w 122"/>
                <a:gd name="T23" fmla="*/ 0 h 122"/>
                <a:gd name="T24" fmla="*/ 0 w 122"/>
                <a:gd name="T25" fmla="*/ 0 h 122"/>
                <a:gd name="T26" fmla="*/ 0 w 122"/>
                <a:gd name="T27" fmla="*/ 0 h 122"/>
                <a:gd name="T28" fmla="*/ 0 w 122"/>
                <a:gd name="T29" fmla="*/ 0 h 122"/>
                <a:gd name="T30" fmla="*/ 0 w 122"/>
                <a:gd name="T31" fmla="*/ 0 h 122"/>
                <a:gd name="T32" fmla="*/ 0 w 122"/>
                <a:gd name="T33" fmla="*/ 0 h 122"/>
                <a:gd name="T34" fmla="*/ 0 w 122"/>
                <a:gd name="T35" fmla="*/ 0 h 122"/>
                <a:gd name="T36" fmla="*/ 0 w 122"/>
                <a:gd name="T37" fmla="*/ 0 h 122"/>
                <a:gd name="T38" fmla="*/ 0 w 122"/>
                <a:gd name="T39" fmla="*/ 0 h 122"/>
                <a:gd name="T40" fmla="*/ 0 w 122"/>
                <a:gd name="T41" fmla="*/ 0 h 122"/>
                <a:gd name="T42" fmla="*/ 0 w 122"/>
                <a:gd name="T43" fmla="*/ 0 h 122"/>
                <a:gd name="T44" fmla="*/ 0 w 122"/>
                <a:gd name="T45" fmla="*/ 0 h 122"/>
                <a:gd name="T46" fmla="*/ 0 w 122"/>
                <a:gd name="T47" fmla="*/ 0 h 122"/>
                <a:gd name="T48" fmla="*/ 0 w 122"/>
                <a:gd name="T49" fmla="*/ 0 h 122"/>
                <a:gd name="T50" fmla="*/ 0 w 122"/>
                <a:gd name="T51" fmla="*/ 0 h 122"/>
                <a:gd name="T52" fmla="*/ 0 w 122"/>
                <a:gd name="T53" fmla="*/ 0 h 122"/>
                <a:gd name="T54" fmla="*/ 0 w 122"/>
                <a:gd name="T55" fmla="*/ 0 h 122"/>
                <a:gd name="T56" fmla="*/ 0 w 122"/>
                <a:gd name="T57" fmla="*/ 0 h 122"/>
                <a:gd name="T58" fmla="*/ 0 w 122"/>
                <a:gd name="T59" fmla="*/ 0 h 122"/>
                <a:gd name="T60" fmla="*/ 0 w 122"/>
                <a:gd name="T61" fmla="*/ 0 h 122"/>
                <a:gd name="T62" fmla="*/ 0 w 122"/>
                <a:gd name="T63" fmla="*/ 0 h 122"/>
                <a:gd name="T64" fmla="*/ 0 w 122"/>
                <a:gd name="T65" fmla="*/ 0 h 122"/>
                <a:gd name="T66" fmla="*/ 0 w 122"/>
                <a:gd name="T67" fmla="*/ 0 h 122"/>
                <a:gd name="T68" fmla="*/ 0 w 122"/>
                <a:gd name="T69" fmla="*/ 0 h 122"/>
                <a:gd name="T70" fmla="*/ 0 w 122"/>
                <a:gd name="T71" fmla="*/ 0 h 122"/>
                <a:gd name="T72" fmla="*/ 0 w 122"/>
                <a:gd name="T73" fmla="*/ 0 h 122"/>
                <a:gd name="T74" fmla="*/ 0 w 122"/>
                <a:gd name="T75" fmla="*/ 0 h 122"/>
                <a:gd name="T76" fmla="*/ 0 w 122"/>
                <a:gd name="T77" fmla="*/ 0 h 122"/>
                <a:gd name="T78" fmla="*/ 0 w 122"/>
                <a:gd name="T79" fmla="*/ 0 h 122"/>
                <a:gd name="T80" fmla="*/ 0 w 122"/>
                <a:gd name="T81" fmla="*/ 0 h 122"/>
                <a:gd name="T82" fmla="*/ 0 w 122"/>
                <a:gd name="T83" fmla="*/ 0 h 122"/>
                <a:gd name="T84" fmla="*/ 0 w 122"/>
                <a:gd name="T85" fmla="*/ 0 h 122"/>
                <a:gd name="T86" fmla="*/ 0 w 122"/>
                <a:gd name="T87" fmla="*/ 0 h 122"/>
                <a:gd name="T88" fmla="*/ 0 w 122"/>
                <a:gd name="T89" fmla="*/ 0 h 122"/>
                <a:gd name="T90" fmla="*/ 0 w 122"/>
                <a:gd name="T91" fmla="*/ 0 h 122"/>
                <a:gd name="T92" fmla="*/ 0 w 122"/>
                <a:gd name="T93" fmla="*/ 0 h 122"/>
                <a:gd name="T94" fmla="*/ 0 w 122"/>
                <a:gd name="T95" fmla="*/ 0 h 122"/>
                <a:gd name="T96" fmla="*/ 0 w 122"/>
                <a:gd name="T97" fmla="*/ 0 h 122"/>
                <a:gd name="T98" fmla="*/ 0 w 122"/>
                <a:gd name="T99" fmla="*/ 0 h 122"/>
                <a:gd name="T100" fmla="*/ 0 w 122"/>
                <a:gd name="T101" fmla="*/ 0 h 122"/>
                <a:gd name="T102" fmla="*/ 0 w 122"/>
                <a:gd name="T103" fmla="*/ 0 h 122"/>
                <a:gd name="T104" fmla="*/ 0 w 122"/>
                <a:gd name="T105" fmla="*/ 0 h 122"/>
                <a:gd name="T106" fmla="*/ 0 w 122"/>
                <a:gd name="T107" fmla="*/ 0 h 122"/>
                <a:gd name="T108" fmla="*/ 0 w 122"/>
                <a:gd name="T109" fmla="*/ 0 h 122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22" h="122">
                  <a:moveTo>
                    <a:pt x="122" y="62"/>
                  </a:moveTo>
                  <a:lnTo>
                    <a:pt x="122" y="55"/>
                  </a:lnTo>
                  <a:lnTo>
                    <a:pt x="121" y="50"/>
                  </a:lnTo>
                  <a:lnTo>
                    <a:pt x="120" y="43"/>
                  </a:lnTo>
                  <a:lnTo>
                    <a:pt x="117" y="37"/>
                  </a:lnTo>
                  <a:lnTo>
                    <a:pt x="112" y="27"/>
                  </a:lnTo>
                  <a:lnTo>
                    <a:pt x="104" y="18"/>
                  </a:lnTo>
                  <a:lnTo>
                    <a:pt x="95" y="10"/>
                  </a:lnTo>
                  <a:lnTo>
                    <a:pt x="85" y="5"/>
                  </a:lnTo>
                  <a:lnTo>
                    <a:pt x="79" y="2"/>
                  </a:lnTo>
                  <a:lnTo>
                    <a:pt x="74" y="1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9" y="1"/>
                  </a:lnTo>
                  <a:lnTo>
                    <a:pt x="43" y="2"/>
                  </a:lnTo>
                  <a:lnTo>
                    <a:pt x="38" y="5"/>
                  </a:lnTo>
                  <a:lnTo>
                    <a:pt x="32" y="8"/>
                  </a:lnTo>
                  <a:lnTo>
                    <a:pt x="27" y="10"/>
                  </a:lnTo>
                  <a:lnTo>
                    <a:pt x="22" y="14"/>
                  </a:lnTo>
                  <a:lnTo>
                    <a:pt x="18" y="18"/>
                  </a:lnTo>
                  <a:lnTo>
                    <a:pt x="14" y="23"/>
                  </a:lnTo>
                  <a:lnTo>
                    <a:pt x="11" y="27"/>
                  </a:lnTo>
                  <a:lnTo>
                    <a:pt x="8" y="33"/>
                  </a:lnTo>
                  <a:lnTo>
                    <a:pt x="5" y="37"/>
                  </a:lnTo>
                  <a:lnTo>
                    <a:pt x="3" y="43"/>
                  </a:lnTo>
                  <a:lnTo>
                    <a:pt x="2" y="50"/>
                  </a:lnTo>
                  <a:lnTo>
                    <a:pt x="1" y="55"/>
                  </a:lnTo>
                  <a:lnTo>
                    <a:pt x="0" y="62"/>
                  </a:lnTo>
                  <a:lnTo>
                    <a:pt x="1" y="67"/>
                  </a:lnTo>
                  <a:lnTo>
                    <a:pt x="2" y="73"/>
                  </a:lnTo>
                  <a:lnTo>
                    <a:pt x="3" y="80"/>
                  </a:lnTo>
                  <a:lnTo>
                    <a:pt x="5" y="85"/>
                  </a:lnTo>
                  <a:lnTo>
                    <a:pt x="8" y="90"/>
                  </a:lnTo>
                  <a:lnTo>
                    <a:pt x="11" y="95"/>
                  </a:lnTo>
                  <a:lnTo>
                    <a:pt x="14" y="100"/>
                  </a:lnTo>
                  <a:lnTo>
                    <a:pt x="18" y="104"/>
                  </a:lnTo>
                  <a:lnTo>
                    <a:pt x="22" y="109"/>
                  </a:lnTo>
                  <a:lnTo>
                    <a:pt x="27" y="112"/>
                  </a:lnTo>
                  <a:lnTo>
                    <a:pt x="32" y="114"/>
                  </a:lnTo>
                  <a:lnTo>
                    <a:pt x="38" y="118"/>
                  </a:lnTo>
                  <a:lnTo>
                    <a:pt x="43" y="120"/>
                  </a:lnTo>
                  <a:lnTo>
                    <a:pt x="49" y="121"/>
                  </a:lnTo>
                  <a:lnTo>
                    <a:pt x="55" y="122"/>
                  </a:lnTo>
                  <a:lnTo>
                    <a:pt x="61" y="122"/>
                  </a:lnTo>
                  <a:lnTo>
                    <a:pt x="68" y="122"/>
                  </a:lnTo>
                  <a:lnTo>
                    <a:pt x="74" y="121"/>
                  </a:lnTo>
                  <a:lnTo>
                    <a:pt x="79" y="120"/>
                  </a:lnTo>
                  <a:lnTo>
                    <a:pt x="85" y="118"/>
                  </a:lnTo>
                  <a:lnTo>
                    <a:pt x="91" y="114"/>
                  </a:lnTo>
                  <a:lnTo>
                    <a:pt x="95" y="112"/>
                  </a:lnTo>
                  <a:lnTo>
                    <a:pt x="101" y="109"/>
                  </a:lnTo>
                  <a:lnTo>
                    <a:pt x="104" y="104"/>
                  </a:lnTo>
                  <a:lnTo>
                    <a:pt x="108" y="100"/>
                  </a:lnTo>
                  <a:lnTo>
                    <a:pt x="112" y="95"/>
                  </a:lnTo>
                  <a:lnTo>
                    <a:pt x="115" y="90"/>
                  </a:lnTo>
                  <a:lnTo>
                    <a:pt x="117" y="85"/>
                  </a:lnTo>
                  <a:lnTo>
                    <a:pt x="120" y="80"/>
                  </a:lnTo>
                  <a:lnTo>
                    <a:pt x="121" y="73"/>
                  </a:lnTo>
                  <a:lnTo>
                    <a:pt x="122" y="67"/>
                  </a:lnTo>
                  <a:lnTo>
                    <a:pt x="122" y="62"/>
                  </a:lnTo>
                  <a:close/>
                  <a:moveTo>
                    <a:pt x="119" y="62"/>
                  </a:moveTo>
                  <a:lnTo>
                    <a:pt x="119" y="67"/>
                  </a:lnTo>
                  <a:lnTo>
                    <a:pt x="117" y="73"/>
                  </a:lnTo>
                  <a:lnTo>
                    <a:pt x="115" y="79"/>
                  </a:lnTo>
                  <a:lnTo>
                    <a:pt x="114" y="83"/>
                  </a:lnTo>
                  <a:lnTo>
                    <a:pt x="108" y="93"/>
                  </a:lnTo>
                  <a:lnTo>
                    <a:pt x="102" y="101"/>
                  </a:lnTo>
                  <a:lnTo>
                    <a:pt x="93" y="109"/>
                  </a:lnTo>
                  <a:lnTo>
                    <a:pt x="84" y="113"/>
                  </a:lnTo>
                  <a:lnTo>
                    <a:pt x="78" y="116"/>
                  </a:lnTo>
                  <a:lnTo>
                    <a:pt x="73" y="117"/>
                  </a:lnTo>
                  <a:lnTo>
                    <a:pt x="67" y="118"/>
                  </a:lnTo>
                  <a:lnTo>
                    <a:pt x="61" y="118"/>
                  </a:lnTo>
                  <a:lnTo>
                    <a:pt x="56" y="118"/>
                  </a:lnTo>
                  <a:lnTo>
                    <a:pt x="50" y="117"/>
                  </a:lnTo>
                  <a:lnTo>
                    <a:pt x="45" y="116"/>
                  </a:lnTo>
                  <a:lnTo>
                    <a:pt x="39" y="113"/>
                  </a:lnTo>
                  <a:lnTo>
                    <a:pt x="30" y="109"/>
                  </a:lnTo>
                  <a:lnTo>
                    <a:pt x="21" y="101"/>
                  </a:lnTo>
                  <a:lnTo>
                    <a:pt x="14" y="93"/>
                  </a:lnTo>
                  <a:lnTo>
                    <a:pt x="9" y="83"/>
                  </a:lnTo>
                  <a:lnTo>
                    <a:pt x="7" y="79"/>
                  </a:lnTo>
                  <a:lnTo>
                    <a:pt x="5" y="73"/>
                  </a:lnTo>
                  <a:lnTo>
                    <a:pt x="4" y="67"/>
                  </a:lnTo>
                  <a:lnTo>
                    <a:pt x="4" y="62"/>
                  </a:lnTo>
                  <a:lnTo>
                    <a:pt x="4" y="55"/>
                  </a:lnTo>
                  <a:lnTo>
                    <a:pt x="5" y="50"/>
                  </a:lnTo>
                  <a:lnTo>
                    <a:pt x="7" y="44"/>
                  </a:lnTo>
                  <a:lnTo>
                    <a:pt x="9" y="39"/>
                  </a:lnTo>
                  <a:lnTo>
                    <a:pt x="14" y="29"/>
                  </a:lnTo>
                  <a:lnTo>
                    <a:pt x="21" y="22"/>
                  </a:lnTo>
                  <a:lnTo>
                    <a:pt x="30" y="14"/>
                  </a:lnTo>
                  <a:lnTo>
                    <a:pt x="39" y="9"/>
                  </a:lnTo>
                  <a:lnTo>
                    <a:pt x="45" y="7"/>
                  </a:lnTo>
                  <a:lnTo>
                    <a:pt x="50" y="6"/>
                  </a:lnTo>
                  <a:lnTo>
                    <a:pt x="56" y="5"/>
                  </a:lnTo>
                  <a:lnTo>
                    <a:pt x="61" y="5"/>
                  </a:lnTo>
                  <a:lnTo>
                    <a:pt x="67" y="5"/>
                  </a:lnTo>
                  <a:lnTo>
                    <a:pt x="73" y="6"/>
                  </a:lnTo>
                  <a:lnTo>
                    <a:pt x="78" y="7"/>
                  </a:lnTo>
                  <a:lnTo>
                    <a:pt x="84" y="9"/>
                  </a:lnTo>
                  <a:lnTo>
                    <a:pt x="93" y="14"/>
                  </a:lnTo>
                  <a:lnTo>
                    <a:pt x="102" y="22"/>
                  </a:lnTo>
                  <a:lnTo>
                    <a:pt x="108" y="29"/>
                  </a:lnTo>
                  <a:lnTo>
                    <a:pt x="114" y="39"/>
                  </a:lnTo>
                  <a:lnTo>
                    <a:pt x="115" y="44"/>
                  </a:lnTo>
                  <a:lnTo>
                    <a:pt x="117" y="50"/>
                  </a:lnTo>
                  <a:lnTo>
                    <a:pt x="119" y="55"/>
                  </a:lnTo>
                  <a:lnTo>
                    <a:pt x="119" y="62"/>
                  </a:lnTo>
                  <a:close/>
                </a:path>
              </a:pathLst>
            </a:custGeom>
            <a:solidFill>
              <a:srgbClr val="FFC2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65" name="Freeform 393"/>
            <p:cNvSpPr>
              <a:spLocks noEditPoints="1"/>
            </p:cNvSpPr>
            <p:nvPr/>
          </p:nvSpPr>
          <p:spPr bwMode="auto">
            <a:xfrm>
              <a:off x="4945" y="2261"/>
              <a:ext cx="30" cy="29"/>
            </a:xfrm>
            <a:custGeom>
              <a:avLst/>
              <a:gdLst>
                <a:gd name="T0" fmla="*/ 0 w 119"/>
                <a:gd name="T1" fmla="*/ 0 h 118"/>
                <a:gd name="T2" fmla="*/ 0 w 119"/>
                <a:gd name="T3" fmla="*/ 0 h 118"/>
                <a:gd name="T4" fmla="*/ 0 w 119"/>
                <a:gd name="T5" fmla="*/ 0 h 118"/>
                <a:gd name="T6" fmla="*/ 0 w 119"/>
                <a:gd name="T7" fmla="*/ 0 h 118"/>
                <a:gd name="T8" fmla="*/ 0 w 119"/>
                <a:gd name="T9" fmla="*/ 0 h 118"/>
                <a:gd name="T10" fmla="*/ 0 w 119"/>
                <a:gd name="T11" fmla="*/ 0 h 118"/>
                <a:gd name="T12" fmla="*/ 0 w 119"/>
                <a:gd name="T13" fmla="*/ 0 h 118"/>
                <a:gd name="T14" fmla="*/ 0 w 119"/>
                <a:gd name="T15" fmla="*/ 0 h 118"/>
                <a:gd name="T16" fmla="*/ 0 w 119"/>
                <a:gd name="T17" fmla="*/ 0 h 118"/>
                <a:gd name="T18" fmla="*/ 0 w 119"/>
                <a:gd name="T19" fmla="*/ 0 h 118"/>
                <a:gd name="T20" fmla="*/ 0 w 119"/>
                <a:gd name="T21" fmla="*/ 0 h 118"/>
                <a:gd name="T22" fmla="*/ 0 w 119"/>
                <a:gd name="T23" fmla="*/ 0 h 118"/>
                <a:gd name="T24" fmla="*/ 0 w 119"/>
                <a:gd name="T25" fmla="*/ 0 h 118"/>
                <a:gd name="T26" fmla="*/ 0 w 119"/>
                <a:gd name="T27" fmla="*/ 0 h 118"/>
                <a:gd name="T28" fmla="*/ 0 w 119"/>
                <a:gd name="T29" fmla="*/ 0 h 118"/>
                <a:gd name="T30" fmla="*/ 0 w 119"/>
                <a:gd name="T31" fmla="*/ 0 h 118"/>
                <a:gd name="T32" fmla="*/ 0 w 119"/>
                <a:gd name="T33" fmla="*/ 0 h 118"/>
                <a:gd name="T34" fmla="*/ 0 w 119"/>
                <a:gd name="T35" fmla="*/ 0 h 118"/>
                <a:gd name="T36" fmla="*/ 0 w 119"/>
                <a:gd name="T37" fmla="*/ 0 h 118"/>
                <a:gd name="T38" fmla="*/ 0 w 119"/>
                <a:gd name="T39" fmla="*/ 0 h 118"/>
                <a:gd name="T40" fmla="*/ 0 w 119"/>
                <a:gd name="T41" fmla="*/ 0 h 118"/>
                <a:gd name="T42" fmla="*/ 0 w 119"/>
                <a:gd name="T43" fmla="*/ 0 h 118"/>
                <a:gd name="T44" fmla="*/ 0 w 119"/>
                <a:gd name="T45" fmla="*/ 0 h 118"/>
                <a:gd name="T46" fmla="*/ 0 w 119"/>
                <a:gd name="T47" fmla="*/ 0 h 118"/>
                <a:gd name="T48" fmla="*/ 0 w 119"/>
                <a:gd name="T49" fmla="*/ 0 h 118"/>
                <a:gd name="T50" fmla="*/ 0 w 119"/>
                <a:gd name="T51" fmla="*/ 0 h 118"/>
                <a:gd name="T52" fmla="*/ 0 w 119"/>
                <a:gd name="T53" fmla="*/ 0 h 118"/>
                <a:gd name="T54" fmla="*/ 0 w 119"/>
                <a:gd name="T55" fmla="*/ 0 h 118"/>
                <a:gd name="T56" fmla="*/ 0 w 119"/>
                <a:gd name="T57" fmla="*/ 0 h 118"/>
                <a:gd name="T58" fmla="*/ 0 w 119"/>
                <a:gd name="T59" fmla="*/ 0 h 118"/>
                <a:gd name="T60" fmla="*/ 0 w 119"/>
                <a:gd name="T61" fmla="*/ 0 h 118"/>
                <a:gd name="T62" fmla="*/ 0 w 119"/>
                <a:gd name="T63" fmla="*/ 0 h 118"/>
                <a:gd name="T64" fmla="*/ 0 w 119"/>
                <a:gd name="T65" fmla="*/ 0 h 118"/>
                <a:gd name="T66" fmla="*/ 0 w 119"/>
                <a:gd name="T67" fmla="*/ 0 h 118"/>
                <a:gd name="T68" fmla="*/ 0 w 119"/>
                <a:gd name="T69" fmla="*/ 0 h 118"/>
                <a:gd name="T70" fmla="*/ 0 w 119"/>
                <a:gd name="T71" fmla="*/ 0 h 118"/>
                <a:gd name="T72" fmla="*/ 0 w 119"/>
                <a:gd name="T73" fmla="*/ 0 h 118"/>
                <a:gd name="T74" fmla="*/ 0 w 119"/>
                <a:gd name="T75" fmla="*/ 0 h 118"/>
                <a:gd name="T76" fmla="*/ 0 w 119"/>
                <a:gd name="T77" fmla="*/ 0 h 118"/>
                <a:gd name="T78" fmla="*/ 0 w 119"/>
                <a:gd name="T79" fmla="*/ 0 h 118"/>
                <a:gd name="T80" fmla="*/ 0 w 119"/>
                <a:gd name="T81" fmla="*/ 0 h 1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9" h="118">
                  <a:moveTo>
                    <a:pt x="119" y="60"/>
                  </a:moveTo>
                  <a:lnTo>
                    <a:pt x="118" y="53"/>
                  </a:lnTo>
                  <a:lnTo>
                    <a:pt x="118" y="48"/>
                  </a:lnTo>
                  <a:lnTo>
                    <a:pt x="115" y="42"/>
                  </a:lnTo>
                  <a:lnTo>
                    <a:pt x="113" y="36"/>
                  </a:lnTo>
                  <a:lnTo>
                    <a:pt x="109" y="26"/>
                  </a:lnTo>
                  <a:lnTo>
                    <a:pt x="101" y="17"/>
                  </a:lnTo>
                  <a:lnTo>
                    <a:pt x="92" y="11"/>
                  </a:lnTo>
                  <a:lnTo>
                    <a:pt x="82" y="5"/>
                  </a:lnTo>
                  <a:lnTo>
                    <a:pt x="77" y="3"/>
                  </a:lnTo>
                  <a:lnTo>
                    <a:pt x="72" y="2"/>
                  </a:lnTo>
                  <a:lnTo>
                    <a:pt x="65" y="0"/>
                  </a:lnTo>
                  <a:lnTo>
                    <a:pt x="59" y="0"/>
                  </a:lnTo>
                  <a:lnTo>
                    <a:pt x="54" y="0"/>
                  </a:lnTo>
                  <a:lnTo>
                    <a:pt x="47" y="2"/>
                  </a:lnTo>
                  <a:lnTo>
                    <a:pt x="41" y="3"/>
                  </a:lnTo>
                  <a:lnTo>
                    <a:pt x="36" y="5"/>
                  </a:lnTo>
                  <a:lnTo>
                    <a:pt x="27" y="11"/>
                  </a:lnTo>
                  <a:lnTo>
                    <a:pt x="18" y="17"/>
                  </a:lnTo>
                  <a:lnTo>
                    <a:pt x="10" y="26"/>
                  </a:lnTo>
                  <a:lnTo>
                    <a:pt x="5" y="36"/>
                  </a:lnTo>
                  <a:lnTo>
                    <a:pt x="3" y="42"/>
                  </a:lnTo>
                  <a:lnTo>
                    <a:pt x="1" y="48"/>
                  </a:lnTo>
                  <a:lnTo>
                    <a:pt x="1" y="53"/>
                  </a:lnTo>
                  <a:lnTo>
                    <a:pt x="0" y="60"/>
                  </a:lnTo>
                  <a:lnTo>
                    <a:pt x="1" y="65"/>
                  </a:lnTo>
                  <a:lnTo>
                    <a:pt x="1" y="71"/>
                  </a:lnTo>
                  <a:lnTo>
                    <a:pt x="3" y="77"/>
                  </a:lnTo>
                  <a:lnTo>
                    <a:pt x="5" y="82"/>
                  </a:lnTo>
                  <a:lnTo>
                    <a:pt x="10" y="92"/>
                  </a:lnTo>
                  <a:lnTo>
                    <a:pt x="18" y="101"/>
                  </a:lnTo>
                  <a:lnTo>
                    <a:pt x="27" y="108"/>
                  </a:lnTo>
                  <a:lnTo>
                    <a:pt x="36" y="114"/>
                  </a:lnTo>
                  <a:lnTo>
                    <a:pt x="41" y="116"/>
                  </a:lnTo>
                  <a:lnTo>
                    <a:pt x="47" y="117"/>
                  </a:lnTo>
                  <a:lnTo>
                    <a:pt x="54" y="118"/>
                  </a:lnTo>
                  <a:lnTo>
                    <a:pt x="59" y="118"/>
                  </a:lnTo>
                  <a:lnTo>
                    <a:pt x="65" y="118"/>
                  </a:lnTo>
                  <a:lnTo>
                    <a:pt x="72" y="117"/>
                  </a:lnTo>
                  <a:lnTo>
                    <a:pt x="77" y="116"/>
                  </a:lnTo>
                  <a:lnTo>
                    <a:pt x="82" y="114"/>
                  </a:lnTo>
                  <a:lnTo>
                    <a:pt x="92" y="108"/>
                  </a:lnTo>
                  <a:lnTo>
                    <a:pt x="101" y="101"/>
                  </a:lnTo>
                  <a:lnTo>
                    <a:pt x="109" y="92"/>
                  </a:lnTo>
                  <a:lnTo>
                    <a:pt x="113" y="82"/>
                  </a:lnTo>
                  <a:lnTo>
                    <a:pt x="115" y="77"/>
                  </a:lnTo>
                  <a:lnTo>
                    <a:pt x="118" y="71"/>
                  </a:lnTo>
                  <a:lnTo>
                    <a:pt x="118" y="65"/>
                  </a:lnTo>
                  <a:lnTo>
                    <a:pt x="119" y="60"/>
                  </a:lnTo>
                  <a:close/>
                  <a:moveTo>
                    <a:pt x="114" y="60"/>
                  </a:moveTo>
                  <a:lnTo>
                    <a:pt x="113" y="70"/>
                  </a:lnTo>
                  <a:lnTo>
                    <a:pt x="110" y="81"/>
                  </a:lnTo>
                  <a:lnTo>
                    <a:pt x="105" y="90"/>
                  </a:lnTo>
                  <a:lnTo>
                    <a:pt x="99" y="98"/>
                  </a:lnTo>
                  <a:lnTo>
                    <a:pt x="90" y="105"/>
                  </a:lnTo>
                  <a:lnTo>
                    <a:pt x="81" y="110"/>
                  </a:lnTo>
                  <a:lnTo>
                    <a:pt x="71" y="114"/>
                  </a:lnTo>
                  <a:lnTo>
                    <a:pt x="59" y="115"/>
                  </a:lnTo>
                  <a:lnTo>
                    <a:pt x="48" y="114"/>
                  </a:lnTo>
                  <a:lnTo>
                    <a:pt x="38" y="110"/>
                  </a:lnTo>
                  <a:lnTo>
                    <a:pt x="29" y="105"/>
                  </a:lnTo>
                  <a:lnTo>
                    <a:pt x="20" y="98"/>
                  </a:lnTo>
                  <a:lnTo>
                    <a:pt x="13" y="90"/>
                  </a:lnTo>
                  <a:lnTo>
                    <a:pt x="9" y="81"/>
                  </a:lnTo>
                  <a:lnTo>
                    <a:pt x="6" y="70"/>
                  </a:lnTo>
                  <a:lnTo>
                    <a:pt x="5" y="60"/>
                  </a:lnTo>
                  <a:lnTo>
                    <a:pt x="6" y="49"/>
                  </a:lnTo>
                  <a:lnTo>
                    <a:pt x="9" y="37"/>
                  </a:lnTo>
                  <a:lnTo>
                    <a:pt x="13" y="28"/>
                  </a:lnTo>
                  <a:lnTo>
                    <a:pt x="20" y="21"/>
                  </a:lnTo>
                  <a:lnTo>
                    <a:pt x="29" y="14"/>
                  </a:lnTo>
                  <a:lnTo>
                    <a:pt x="38" y="8"/>
                  </a:lnTo>
                  <a:lnTo>
                    <a:pt x="48" y="5"/>
                  </a:lnTo>
                  <a:lnTo>
                    <a:pt x="59" y="4"/>
                  </a:lnTo>
                  <a:lnTo>
                    <a:pt x="71" y="5"/>
                  </a:lnTo>
                  <a:lnTo>
                    <a:pt x="81" y="8"/>
                  </a:lnTo>
                  <a:lnTo>
                    <a:pt x="90" y="14"/>
                  </a:lnTo>
                  <a:lnTo>
                    <a:pt x="99" y="21"/>
                  </a:lnTo>
                  <a:lnTo>
                    <a:pt x="105" y="28"/>
                  </a:lnTo>
                  <a:lnTo>
                    <a:pt x="110" y="37"/>
                  </a:lnTo>
                  <a:lnTo>
                    <a:pt x="113" y="49"/>
                  </a:lnTo>
                  <a:lnTo>
                    <a:pt x="114" y="60"/>
                  </a:lnTo>
                  <a:close/>
                </a:path>
              </a:pathLst>
            </a:custGeom>
            <a:solidFill>
              <a:srgbClr val="FFC4E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66" name="Freeform 394"/>
            <p:cNvSpPr>
              <a:spLocks noEditPoints="1"/>
            </p:cNvSpPr>
            <p:nvPr/>
          </p:nvSpPr>
          <p:spPr bwMode="auto">
            <a:xfrm>
              <a:off x="4946" y="2261"/>
              <a:ext cx="28" cy="28"/>
            </a:xfrm>
            <a:custGeom>
              <a:avLst/>
              <a:gdLst>
                <a:gd name="T0" fmla="*/ 0 w 115"/>
                <a:gd name="T1" fmla="*/ 0 h 113"/>
                <a:gd name="T2" fmla="*/ 0 w 115"/>
                <a:gd name="T3" fmla="*/ 0 h 113"/>
                <a:gd name="T4" fmla="*/ 0 w 115"/>
                <a:gd name="T5" fmla="*/ 0 h 113"/>
                <a:gd name="T6" fmla="*/ 0 w 115"/>
                <a:gd name="T7" fmla="*/ 0 h 113"/>
                <a:gd name="T8" fmla="*/ 0 w 115"/>
                <a:gd name="T9" fmla="*/ 0 h 113"/>
                <a:gd name="T10" fmla="*/ 0 w 115"/>
                <a:gd name="T11" fmla="*/ 0 h 113"/>
                <a:gd name="T12" fmla="*/ 0 w 115"/>
                <a:gd name="T13" fmla="*/ 0 h 113"/>
                <a:gd name="T14" fmla="*/ 0 w 115"/>
                <a:gd name="T15" fmla="*/ 0 h 113"/>
                <a:gd name="T16" fmla="*/ 0 w 115"/>
                <a:gd name="T17" fmla="*/ 0 h 113"/>
                <a:gd name="T18" fmla="*/ 0 w 115"/>
                <a:gd name="T19" fmla="*/ 0 h 113"/>
                <a:gd name="T20" fmla="*/ 0 w 115"/>
                <a:gd name="T21" fmla="*/ 0 h 113"/>
                <a:gd name="T22" fmla="*/ 0 w 115"/>
                <a:gd name="T23" fmla="*/ 0 h 113"/>
                <a:gd name="T24" fmla="*/ 0 w 115"/>
                <a:gd name="T25" fmla="*/ 0 h 113"/>
                <a:gd name="T26" fmla="*/ 0 w 115"/>
                <a:gd name="T27" fmla="*/ 0 h 113"/>
                <a:gd name="T28" fmla="*/ 0 w 115"/>
                <a:gd name="T29" fmla="*/ 0 h 113"/>
                <a:gd name="T30" fmla="*/ 0 w 115"/>
                <a:gd name="T31" fmla="*/ 0 h 113"/>
                <a:gd name="T32" fmla="*/ 0 w 115"/>
                <a:gd name="T33" fmla="*/ 0 h 113"/>
                <a:gd name="T34" fmla="*/ 0 w 115"/>
                <a:gd name="T35" fmla="*/ 0 h 113"/>
                <a:gd name="T36" fmla="*/ 0 w 115"/>
                <a:gd name="T37" fmla="*/ 0 h 113"/>
                <a:gd name="T38" fmla="*/ 0 w 115"/>
                <a:gd name="T39" fmla="*/ 0 h 113"/>
                <a:gd name="T40" fmla="*/ 0 w 115"/>
                <a:gd name="T41" fmla="*/ 0 h 113"/>
                <a:gd name="T42" fmla="*/ 0 w 115"/>
                <a:gd name="T43" fmla="*/ 0 h 113"/>
                <a:gd name="T44" fmla="*/ 0 w 115"/>
                <a:gd name="T45" fmla="*/ 0 h 113"/>
                <a:gd name="T46" fmla="*/ 0 w 115"/>
                <a:gd name="T47" fmla="*/ 0 h 113"/>
                <a:gd name="T48" fmla="*/ 0 w 115"/>
                <a:gd name="T49" fmla="*/ 0 h 113"/>
                <a:gd name="T50" fmla="*/ 0 w 115"/>
                <a:gd name="T51" fmla="*/ 0 h 113"/>
                <a:gd name="T52" fmla="*/ 0 w 115"/>
                <a:gd name="T53" fmla="*/ 0 h 113"/>
                <a:gd name="T54" fmla="*/ 0 w 115"/>
                <a:gd name="T55" fmla="*/ 0 h 113"/>
                <a:gd name="T56" fmla="*/ 0 w 115"/>
                <a:gd name="T57" fmla="*/ 0 h 113"/>
                <a:gd name="T58" fmla="*/ 0 w 115"/>
                <a:gd name="T59" fmla="*/ 0 h 113"/>
                <a:gd name="T60" fmla="*/ 0 w 115"/>
                <a:gd name="T61" fmla="*/ 0 h 113"/>
                <a:gd name="T62" fmla="*/ 0 w 115"/>
                <a:gd name="T63" fmla="*/ 0 h 113"/>
                <a:gd name="T64" fmla="*/ 0 w 115"/>
                <a:gd name="T65" fmla="*/ 0 h 113"/>
                <a:gd name="T66" fmla="*/ 0 w 115"/>
                <a:gd name="T67" fmla="*/ 0 h 113"/>
                <a:gd name="T68" fmla="*/ 0 w 115"/>
                <a:gd name="T69" fmla="*/ 0 h 113"/>
                <a:gd name="T70" fmla="*/ 0 w 115"/>
                <a:gd name="T71" fmla="*/ 0 h 113"/>
                <a:gd name="T72" fmla="*/ 0 w 115"/>
                <a:gd name="T73" fmla="*/ 0 h 113"/>
                <a:gd name="T74" fmla="*/ 0 w 115"/>
                <a:gd name="T75" fmla="*/ 0 h 113"/>
                <a:gd name="T76" fmla="*/ 0 w 115"/>
                <a:gd name="T77" fmla="*/ 0 h 113"/>
                <a:gd name="T78" fmla="*/ 0 w 115"/>
                <a:gd name="T79" fmla="*/ 0 h 113"/>
                <a:gd name="T80" fmla="*/ 0 w 115"/>
                <a:gd name="T81" fmla="*/ 0 h 113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5" h="113">
                  <a:moveTo>
                    <a:pt x="115" y="57"/>
                  </a:moveTo>
                  <a:lnTo>
                    <a:pt x="115" y="50"/>
                  </a:lnTo>
                  <a:lnTo>
                    <a:pt x="113" y="45"/>
                  </a:lnTo>
                  <a:lnTo>
                    <a:pt x="111" y="39"/>
                  </a:lnTo>
                  <a:lnTo>
                    <a:pt x="110" y="34"/>
                  </a:lnTo>
                  <a:lnTo>
                    <a:pt x="104" y="24"/>
                  </a:lnTo>
                  <a:lnTo>
                    <a:pt x="98" y="17"/>
                  </a:lnTo>
                  <a:lnTo>
                    <a:pt x="89" y="9"/>
                  </a:lnTo>
                  <a:lnTo>
                    <a:pt x="80" y="4"/>
                  </a:lnTo>
                  <a:lnTo>
                    <a:pt x="74" y="2"/>
                  </a:lnTo>
                  <a:lnTo>
                    <a:pt x="69" y="1"/>
                  </a:lnTo>
                  <a:lnTo>
                    <a:pt x="63" y="0"/>
                  </a:lnTo>
                  <a:lnTo>
                    <a:pt x="57" y="0"/>
                  </a:lnTo>
                  <a:lnTo>
                    <a:pt x="52" y="0"/>
                  </a:lnTo>
                  <a:lnTo>
                    <a:pt x="46" y="1"/>
                  </a:lnTo>
                  <a:lnTo>
                    <a:pt x="41" y="2"/>
                  </a:lnTo>
                  <a:lnTo>
                    <a:pt x="35" y="4"/>
                  </a:lnTo>
                  <a:lnTo>
                    <a:pt x="26" y="9"/>
                  </a:lnTo>
                  <a:lnTo>
                    <a:pt x="17" y="17"/>
                  </a:lnTo>
                  <a:lnTo>
                    <a:pt x="10" y="24"/>
                  </a:lnTo>
                  <a:lnTo>
                    <a:pt x="5" y="34"/>
                  </a:lnTo>
                  <a:lnTo>
                    <a:pt x="3" y="39"/>
                  </a:lnTo>
                  <a:lnTo>
                    <a:pt x="1" y="45"/>
                  </a:lnTo>
                  <a:lnTo>
                    <a:pt x="0" y="50"/>
                  </a:lnTo>
                  <a:lnTo>
                    <a:pt x="0" y="57"/>
                  </a:lnTo>
                  <a:lnTo>
                    <a:pt x="0" y="62"/>
                  </a:lnTo>
                  <a:lnTo>
                    <a:pt x="1" y="68"/>
                  </a:lnTo>
                  <a:lnTo>
                    <a:pt x="3" y="74"/>
                  </a:lnTo>
                  <a:lnTo>
                    <a:pt x="5" y="78"/>
                  </a:lnTo>
                  <a:lnTo>
                    <a:pt x="10" y="88"/>
                  </a:lnTo>
                  <a:lnTo>
                    <a:pt x="17" y="96"/>
                  </a:lnTo>
                  <a:lnTo>
                    <a:pt x="26" y="104"/>
                  </a:lnTo>
                  <a:lnTo>
                    <a:pt x="35" y="108"/>
                  </a:lnTo>
                  <a:lnTo>
                    <a:pt x="41" y="111"/>
                  </a:lnTo>
                  <a:lnTo>
                    <a:pt x="46" y="112"/>
                  </a:lnTo>
                  <a:lnTo>
                    <a:pt x="52" y="113"/>
                  </a:lnTo>
                  <a:lnTo>
                    <a:pt x="57" y="113"/>
                  </a:lnTo>
                  <a:lnTo>
                    <a:pt x="63" y="113"/>
                  </a:lnTo>
                  <a:lnTo>
                    <a:pt x="69" y="112"/>
                  </a:lnTo>
                  <a:lnTo>
                    <a:pt x="74" y="111"/>
                  </a:lnTo>
                  <a:lnTo>
                    <a:pt x="80" y="108"/>
                  </a:lnTo>
                  <a:lnTo>
                    <a:pt x="89" y="104"/>
                  </a:lnTo>
                  <a:lnTo>
                    <a:pt x="98" y="96"/>
                  </a:lnTo>
                  <a:lnTo>
                    <a:pt x="104" y="88"/>
                  </a:lnTo>
                  <a:lnTo>
                    <a:pt x="110" y="78"/>
                  </a:lnTo>
                  <a:lnTo>
                    <a:pt x="111" y="74"/>
                  </a:lnTo>
                  <a:lnTo>
                    <a:pt x="113" y="68"/>
                  </a:lnTo>
                  <a:lnTo>
                    <a:pt x="115" y="62"/>
                  </a:lnTo>
                  <a:lnTo>
                    <a:pt x="115" y="57"/>
                  </a:lnTo>
                  <a:close/>
                  <a:moveTo>
                    <a:pt x="110" y="57"/>
                  </a:moveTo>
                  <a:lnTo>
                    <a:pt x="109" y="67"/>
                  </a:lnTo>
                  <a:lnTo>
                    <a:pt x="106" y="77"/>
                  </a:lnTo>
                  <a:lnTo>
                    <a:pt x="101" y="86"/>
                  </a:lnTo>
                  <a:lnTo>
                    <a:pt x="94" y="94"/>
                  </a:lnTo>
                  <a:lnTo>
                    <a:pt x="87" y="101"/>
                  </a:lnTo>
                  <a:lnTo>
                    <a:pt x="78" y="105"/>
                  </a:lnTo>
                  <a:lnTo>
                    <a:pt x="67" y="108"/>
                  </a:lnTo>
                  <a:lnTo>
                    <a:pt x="57" y="109"/>
                  </a:lnTo>
                  <a:lnTo>
                    <a:pt x="46" y="108"/>
                  </a:lnTo>
                  <a:lnTo>
                    <a:pt x="37" y="105"/>
                  </a:lnTo>
                  <a:lnTo>
                    <a:pt x="28" y="101"/>
                  </a:lnTo>
                  <a:lnTo>
                    <a:pt x="20" y="94"/>
                  </a:lnTo>
                  <a:lnTo>
                    <a:pt x="14" y="86"/>
                  </a:lnTo>
                  <a:lnTo>
                    <a:pt x="8" y="77"/>
                  </a:lnTo>
                  <a:lnTo>
                    <a:pt x="6" y="67"/>
                  </a:lnTo>
                  <a:lnTo>
                    <a:pt x="5" y="57"/>
                  </a:lnTo>
                  <a:lnTo>
                    <a:pt x="6" y="46"/>
                  </a:lnTo>
                  <a:lnTo>
                    <a:pt x="8" y="36"/>
                  </a:lnTo>
                  <a:lnTo>
                    <a:pt x="14" y="27"/>
                  </a:lnTo>
                  <a:lnTo>
                    <a:pt x="20" y="19"/>
                  </a:lnTo>
                  <a:lnTo>
                    <a:pt x="28" y="12"/>
                  </a:lnTo>
                  <a:lnTo>
                    <a:pt x="37" y="8"/>
                  </a:lnTo>
                  <a:lnTo>
                    <a:pt x="46" y="4"/>
                  </a:lnTo>
                  <a:lnTo>
                    <a:pt x="57" y="3"/>
                  </a:lnTo>
                  <a:lnTo>
                    <a:pt x="67" y="4"/>
                  </a:lnTo>
                  <a:lnTo>
                    <a:pt x="78" y="8"/>
                  </a:lnTo>
                  <a:lnTo>
                    <a:pt x="87" y="12"/>
                  </a:lnTo>
                  <a:lnTo>
                    <a:pt x="94" y="19"/>
                  </a:lnTo>
                  <a:lnTo>
                    <a:pt x="101" y="27"/>
                  </a:lnTo>
                  <a:lnTo>
                    <a:pt x="106" y="36"/>
                  </a:lnTo>
                  <a:lnTo>
                    <a:pt x="109" y="46"/>
                  </a:lnTo>
                  <a:lnTo>
                    <a:pt x="110" y="57"/>
                  </a:lnTo>
                  <a:close/>
                </a:path>
              </a:pathLst>
            </a:custGeom>
            <a:solidFill>
              <a:srgbClr val="FFC6E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67" name="Freeform 395"/>
            <p:cNvSpPr>
              <a:spLocks noEditPoints="1"/>
            </p:cNvSpPr>
            <p:nvPr/>
          </p:nvSpPr>
          <p:spPr bwMode="auto">
            <a:xfrm>
              <a:off x="4946" y="2261"/>
              <a:ext cx="28" cy="28"/>
            </a:xfrm>
            <a:custGeom>
              <a:avLst/>
              <a:gdLst>
                <a:gd name="T0" fmla="*/ 0 w 109"/>
                <a:gd name="T1" fmla="*/ 0 h 111"/>
                <a:gd name="T2" fmla="*/ 0 w 109"/>
                <a:gd name="T3" fmla="*/ 0 h 111"/>
                <a:gd name="T4" fmla="*/ 0 w 109"/>
                <a:gd name="T5" fmla="*/ 0 h 111"/>
                <a:gd name="T6" fmla="*/ 0 w 109"/>
                <a:gd name="T7" fmla="*/ 0 h 111"/>
                <a:gd name="T8" fmla="*/ 0 w 109"/>
                <a:gd name="T9" fmla="*/ 0 h 111"/>
                <a:gd name="T10" fmla="*/ 0 w 109"/>
                <a:gd name="T11" fmla="*/ 0 h 111"/>
                <a:gd name="T12" fmla="*/ 0 w 109"/>
                <a:gd name="T13" fmla="*/ 0 h 111"/>
                <a:gd name="T14" fmla="*/ 0 w 109"/>
                <a:gd name="T15" fmla="*/ 0 h 111"/>
                <a:gd name="T16" fmla="*/ 0 w 109"/>
                <a:gd name="T17" fmla="*/ 0 h 111"/>
                <a:gd name="T18" fmla="*/ 0 w 109"/>
                <a:gd name="T19" fmla="*/ 0 h 111"/>
                <a:gd name="T20" fmla="*/ 0 w 109"/>
                <a:gd name="T21" fmla="*/ 0 h 111"/>
                <a:gd name="T22" fmla="*/ 0 w 109"/>
                <a:gd name="T23" fmla="*/ 0 h 111"/>
                <a:gd name="T24" fmla="*/ 0 w 109"/>
                <a:gd name="T25" fmla="*/ 0 h 111"/>
                <a:gd name="T26" fmla="*/ 0 w 109"/>
                <a:gd name="T27" fmla="*/ 0 h 111"/>
                <a:gd name="T28" fmla="*/ 0 w 109"/>
                <a:gd name="T29" fmla="*/ 0 h 111"/>
                <a:gd name="T30" fmla="*/ 0 w 109"/>
                <a:gd name="T31" fmla="*/ 0 h 111"/>
                <a:gd name="T32" fmla="*/ 0 w 109"/>
                <a:gd name="T33" fmla="*/ 0 h 111"/>
                <a:gd name="T34" fmla="*/ 0 w 109"/>
                <a:gd name="T35" fmla="*/ 0 h 111"/>
                <a:gd name="T36" fmla="*/ 0 w 109"/>
                <a:gd name="T37" fmla="*/ 0 h 111"/>
                <a:gd name="T38" fmla="*/ 0 w 109"/>
                <a:gd name="T39" fmla="*/ 0 h 111"/>
                <a:gd name="T40" fmla="*/ 0 w 109"/>
                <a:gd name="T41" fmla="*/ 0 h 111"/>
                <a:gd name="T42" fmla="*/ 0 w 109"/>
                <a:gd name="T43" fmla="*/ 0 h 111"/>
                <a:gd name="T44" fmla="*/ 0 w 109"/>
                <a:gd name="T45" fmla="*/ 0 h 111"/>
                <a:gd name="T46" fmla="*/ 0 w 109"/>
                <a:gd name="T47" fmla="*/ 0 h 111"/>
                <a:gd name="T48" fmla="*/ 0 w 109"/>
                <a:gd name="T49" fmla="*/ 0 h 111"/>
                <a:gd name="T50" fmla="*/ 0 w 109"/>
                <a:gd name="T51" fmla="*/ 0 h 111"/>
                <a:gd name="T52" fmla="*/ 0 w 109"/>
                <a:gd name="T53" fmla="*/ 0 h 111"/>
                <a:gd name="T54" fmla="*/ 0 w 109"/>
                <a:gd name="T55" fmla="*/ 0 h 111"/>
                <a:gd name="T56" fmla="*/ 0 w 109"/>
                <a:gd name="T57" fmla="*/ 0 h 111"/>
                <a:gd name="T58" fmla="*/ 0 w 109"/>
                <a:gd name="T59" fmla="*/ 0 h 111"/>
                <a:gd name="T60" fmla="*/ 0 w 109"/>
                <a:gd name="T61" fmla="*/ 0 h 111"/>
                <a:gd name="T62" fmla="*/ 0 w 109"/>
                <a:gd name="T63" fmla="*/ 0 h 111"/>
                <a:gd name="T64" fmla="*/ 0 w 109"/>
                <a:gd name="T65" fmla="*/ 0 h 11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9" h="111">
                  <a:moveTo>
                    <a:pt x="109" y="56"/>
                  </a:moveTo>
                  <a:lnTo>
                    <a:pt x="108" y="45"/>
                  </a:lnTo>
                  <a:lnTo>
                    <a:pt x="105" y="33"/>
                  </a:lnTo>
                  <a:lnTo>
                    <a:pt x="100" y="24"/>
                  </a:lnTo>
                  <a:lnTo>
                    <a:pt x="94" y="17"/>
                  </a:lnTo>
                  <a:lnTo>
                    <a:pt x="85" y="10"/>
                  </a:lnTo>
                  <a:lnTo>
                    <a:pt x="76" y="4"/>
                  </a:lnTo>
                  <a:lnTo>
                    <a:pt x="66" y="1"/>
                  </a:lnTo>
                  <a:lnTo>
                    <a:pt x="54" y="0"/>
                  </a:lnTo>
                  <a:lnTo>
                    <a:pt x="43" y="1"/>
                  </a:lnTo>
                  <a:lnTo>
                    <a:pt x="33" y="4"/>
                  </a:lnTo>
                  <a:lnTo>
                    <a:pt x="24" y="10"/>
                  </a:lnTo>
                  <a:lnTo>
                    <a:pt x="15" y="17"/>
                  </a:lnTo>
                  <a:lnTo>
                    <a:pt x="8" y="24"/>
                  </a:lnTo>
                  <a:lnTo>
                    <a:pt x="4" y="33"/>
                  </a:lnTo>
                  <a:lnTo>
                    <a:pt x="1" y="45"/>
                  </a:lnTo>
                  <a:lnTo>
                    <a:pt x="0" y="56"/>
                  </a:lnTo>
                  <a:lnTo>
                    <a:pt x="1" y="66"/>
                  </a:lnTo>
                  <a:lnTo>
                    <a:pt x="4" y="77"/>
                  </a:lnTo>
                  <a:lnTo>
                    <a:pt x="8" y="86"/>
                  </a:lnTo>
                  <a:lnTo>
                    <a:pt x="15" y="94"/>
                  </a:lnTo>
                  <a:lnTo>
                    <a:pt x="24" y="101"/>
                  </a:lnTo>
                  <a:lnTo>
                    <a:pt x="33" y="106"/>
                  </a:lnTo>
                  <a:lnTo>
                    <a:pt x="43" y="110"/>
                  </a:lnTo>
                  <a:lnTo>
                    <a:pt x="54" y="111"/>
                  </a:lnTo>
                  <a:lnTo>
                    <a:pt x="66" y="110"/>
                  </a:lnTo>
                  <a:lnTo>
                    <a:pt x="76" y="106"/>
                  </a:lnTo>
                  <a:lnTo>
                    <a:pt x="85" y="101"/>
                  </a:lnTo>
                  <a:lnTo>
                    <a:pt x="94" y="94"/>
                  </a:lnTo>
                  <a:lnTo>
                    <a:pt x="100" y="86"/>
                  </a:lnTo>
                  <a:lnTo>
                    <a:pt x="105" y="77"/>
                  </a:lnTo>
                  <a:lnTo>
                    <a:pt x="108" y="66"/>
                  </a:lnTo>
                  <a:lnTo>
                    <a:pt x="109" y="56"/>
                  </a:lnTo>
                  <a:close/>
                  <a:moveTo>
                    <a:pt x="105" y="56"/>
                  </a:moveTo>
                  <a:lnTo>
                    <a:pt x="104" y="66"/>
                  </a:lnTo>
                  <a:lnTo>
                    <a:pt x="101" y="75"/>
                  </a:lnTo>
                  <a:lnTo>
                    <a:pt x="97" y="84"/>
                  </a:lnTo>
                  <a:lnTo>
                    <a:pt x="90" y="92"/>
                  </a:lnTo>
                  <a:lnTo>
                    <a:pt x="82" y="97"/>
                  </a:lnTo>
                  <a:lnTo>
                    <a:pt x="75" y="102"/>
                  </a:lnTo>
                  <a:lnTo>
                    <a:pt x="64" y="105"/>
                  </a:lnTo>
                  <a:lnTo>
                    <a:pt x="54" y="106"/>
                  </a:lnTo>
                  <a:lnTo>
                    <a:pt x="44" y="105"/>
                  </a:lnTo>
                  <a:lnTo>
                    <a:pt x="34" y="102"/>
                  </a:lnTo>
                  <a:lnTo>
                    <a:pt x="26" y="97"/>
                  </a:lnTo>
                  <a:lnTo>
                    <a:pt x="19" y="92"/>
                  </a:lnTo>
                  <a:lnTo>
                    <a:pt x="12" y="84"/>
                  </a:lnTo>
                  <a:lnTo>
                    <a:pt x="7" y="75"/>
                  </a:lnTo>
                  <a:lnTo>
                    <a:pt x="4" y="66"/>
                  </a:lnTo>
                  <a:lnTo>
                    <a:pt x="4" y="56"/>
                  </a:lnTo>
                  <a:lnTo>
                    <a:pt x="4" y="45"/>
                  </a:lnTo>
                  <a:lnTo>
                    <a:pt x="7" y="36"/>
                  </a:lnTo>
                  <a:lnTo>
                    <a:pt x="12" y="27"/>
                  </a:lnTo>
                  <a:lnTo>
                    <a:pt x="19" y="19"/>
                  </a:lnTo>
                  <a:lnTo>
                    <a:pt x="26" y="13"/>
                  </a:lnTo>
                  <a:lnTo>
                    <a:pt x="34" y="9"/>
                  </a:lnTo>
                  <a:lnTo>
                    <a:pt x="44" y="5"/>
                  </a:lnTo>
                  <a:lnTo>
                    <a:pt x="54" y="4"/>
                  </a:lnTo>
                  <a:lnTo>
                    <a:pt x="64" y="5"/>
                  </a:lnTo>
                  <a:lnTo>
                    <a:pt x="75" y="9"/>
                  </a:lnTo>
                  <a:lnTo>
                    <a:pt x="82" y="13"/>
                  </a:lnTo>
                  <a:lnTo>
                    <a:pt x="90" y="19"/>
                  </a:lnTo>
                  <a:lnTo>
                    <a:pt x="97" y="27"/>
                  </a:lnTo>
                  <a:lnTo>
                    <a:pt x="101" y="36"/>
                  </a:lnTo>
                  <a:lnTo>
                    <a:pt x="104" y="45"/>
                  </a:lnTo>
                  <a:lnTo>
                    <a:pt x="105" y="56"/>
                  </a:lnTo>
                  <a:close/>
                </a:path>
              </a:pathLst>
            </a:custGeom>
            <a:solidFill>
              <a:srgbClr val="FFC8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68" name="Freeform 396"/>
            <p:cNvSpPr>
              <a:spLocks noEditPoints="1"/>
            </p:cNvSpPr>
            <p:nvPr/>
          </p:nvSpPr>
          <p:spPr bwMode="auto">
            <a:xfrm>
              <a:off x="4947" y="2262"/>
              <a:ext cx="26" cy="27"/>
            </a:xfrm>
            <a:custGeom>
              <a:avLst/>
              <a:gdLst>
                <a:gd name="T0" fmla="*/ 0 w 105"/>
                <a:gd name="T1" fmla="*/ 0 h 106"/>
                <a:gd name="T2" fmla="*/ 0 w 105"/>
                <a:gd name="T3" fmla="*/ 0 h 106"/>
                <a:gd name="T4" fmla="*/ 0 w 105"/>
                <a:gd name="T5" fmla="*/ 0 h 106"/>
                <a:gd name="T6" fmla="*/ 0 w 105"/>
                <a:gd name="T7" fmla="*/ 0 h 106"/>
                <a:gd name="T8" fmla="*/ 0 w 105"/>
                <a:gd name="T9" fmla="*/ 0 h 106"/>
                <a:gd name="T10" fmla="*/ 0 w 105"/>
                <a:gd name="T11" fmla="*/ 0 h 106"/>
                <a:gd name="T12" fmla="*/ 0 w 105"/>
                <a:gd name="T13" fmla="*/ 0 h 106"/>
                <a:gd name="T14" fmla="*/ 0 w 105"/>
                <a:gd name="T15" fmla="*/ 0 h 106"/>
                <a:gd name="T16" fmla="*/ 0 w 105"/>
                <a:gd name="T17" fmla="*/ 0 h 106"/>
                <a:gd name="T18" fmla="*/ 0 w 105"/>
                <a:gd name="T19" fmla="*/ 0 h 106"/>
                <a:gd name="T20" fmla="*/ 0 w 105"/>
                <a:gd name="T21" fmla="*/ 0 h 106"/>
                <a:gd name="T22" fmla="*/ 0 w 105"/>
                <a:gd name="T23" fmla="*/ 0 h 106"/>
                <a:gd name="T24" fmla="*/ 0 w 105"/>
                <a:gd name="T25" fmla="*/ 0 h 106"/>
                <a:gd name="T26" fmla="*/ 0 w 105"/>
                <a:gd name="T27" fmla="*/ 0 h 106"/>
                <a:gd name="T28" fmla="*/ 0 w 105"/>
                <a:gd name="T29" fmla="*/ 0 h 106"/>
                <a:gd name="T30" fmla="*/ 0 w 105"/>
                <a:gd name="T31" fmla="*/ 0 h 106"/>
                <a:gd name="T32" fmla="*/ 0 w 105"/>
                <a:gd name="T33" fmla="*/ 0 h 106"/>
                <a:gd name="T34" fmla="*/ 0 w 105"/>
                <a:gd name="T35" fmla="*/ 0 h 106"/>
                <a:gd name="T36" fmla="*/ 0 w 105"/>
                <a:gd name="T37" fmla="*/ 0 h 106"/>
                <a:gd name="T38" fmla="*/ 0 w 105"/>
                <a:gd name="T39" fmla="*/ 0 h 106"/>
                <a:gd name="T40" fmla="*/ 0 w 105"/>
                <a:gd name="T41" fmla="*/ 0 h 106"/>
                <a:gd name="T42" fmla="*/ 0 w 105"/>
                <a:gd name="T43" fmla="*/ 0 h 106"/>
                <a:gd name="T44" fmla="*/ 0 w 105"/>
                <a:gd name="T45" fmla="*/ 0 h 106"/>
                <a:gd name="T46" fmla="*/ 0 w 105"/>
                <a:gd name="T47" fmla="*/ 0 h 106"/>
                <a:gd name="T48" fmla="*/ 0 w 105"/>
                <a:gd name="T49" fmla="*/ 0 h 106"/>
                <a:gd name="T50" fmla="*/ 0 w 105"/>
                <a:gd name="T51" fmla="*/ 0 h 106"/>
                <a:gd name="T52" fmla="*/ 0 w 105"/>
                <a:gd name="T53" fmla="*/ 0 h 106"/>
                <a:gd name="T54" fmla="*/ 0 w 105"/>
                <a:gd name="T55" fmla="*/ 0 h 106"/>
                <a:gd name="T56" fmla="*/ 0 w 105"/>
                <a:gd name="T57" fmla="*/ 0 h 106"/>
                <a:gd name="T58" fmla="*/ 0 w 105"/>
                <a:gd name="T59" fmla="*/ 0 h 106"/>
                <a:gd name="T60" fmla="*/ 0 w 105"/>
                <a:gd name="T61" fmla="*/ 0 h 106"/>
                <a:gd name="T62" fmla="*/ 0 w 105"/>
                <a:gd name="T63" fmla="*/ 0 h 106"/>
                <a:gd name="T64" fmla="*/ 0 w 105"/>
                <a:gd name="T65" fmla="*/ 0 h 10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5" h="106">
                  <a:moveTo>
                    <a:pt x="105" y="54"/>
                  </a:moveTo>
                  <a:lnTo>
                    <a:pt x="104" y="43"/>
                  </a:lnTo>
                  <a:lnTo>
                    <a:pt x="101" y="33"/>
                  </a:lnTo>
                  <a:lnTo>
                    <a:pt x="96" y="24"/>
                  </a:lnTo>
                  <a:lnTo>
                    <a:pt x="89" y="16"/>
                  </a:lnTo>
                  <a:lnTo>
                    <a:pt x="82" y="9"/>
                  </a:lnTo>
                  <a:lnTo>
                    <a:pt x="73" y="5"/>
                  </a:lnTo>
                  <a:lnTo>
                    <a:pt x="62" y="1"/>
                  </a:lnTo>
                  <a:lnTo>
                    <a:pt x="52" y="0"/>
                  </a:lnTo>
                  <a:lnTo>
                    <a:pt x="41" y="1"/>
                  </a:lnTo>
                  <a:lnTo>
                    <a:pt x="32" y="5"/>
                  </a:lnTo>
                  <a:lnTo>
                    <a:pt x="23" y="9"/>
                  </a:lnTo>
                  <a:lnTo>
                    <a:pt x="15" y="16"/>
                  </a:lnTo>
                  <a:lnTo>
                    <a:pt x="9" y="24"/>
                  </a:lnTo>
                  <a:lnTo>
                    <a:pt x="3" y="33"/>
                  </a:lnTo>
                  <a:lnTo>
                    <a:pt x="1" y="43"/>
                  </a:lnTo>
                  <a:lnTo>
                    <a:pt x="0" y="54"/>
                  </a:lnTo>
                  <a:lnTo>
                    <a:pt x="1" y="64"/>
                  </a:lnTo>
                  <a:lnTo>
                    <a:pt x="3" y="74"/>
                  </a:lnTo>
                  <a:lnTo>
                    <a:pt x="9" y="83"/>
                  </a:lnTo>
                  <a:lnTo>
                    <a:pt x="15" y="91"/>
                  </a:lnTo>
                  <a:lnTo>
                    <a:pt x="23" y="98"/>
                  </a:lnTo>
                  <a:lnTo>
                    <a:pt x="32" y="102"/>
                  </a:lnTo>
                  <a:lnTo>
                    <a:pt x="41" y="105"/>
                  </a:lnTo>
                  <a:lnTo>
                    <a:pt x="52" y="106"/>
                  </a:lnTo>
                  <a:lnTo>
                    <a:pt x="62" y="105"/>
                  </a:lnTo>
                  <a:lnTo>
                    <a:pt x="73" y="102"/>
                  </a:lnTo>
                  <a:lnTo>
                    <a:pt x="82" y="98"/>
                  </a:lnTo>
                  <a:lnTo>
                    <a:pt x="89" y="91"/>
                  </a:lnTo>
                  <a:lnTo>
                    <a:pt x="96" y="83"/>
                  </a:lnTo>
                  <a:lnTo>
                    <a:pt x="101" y="74"/>
                  </a:lnTo>
                  <a:lnTo>
                    <a:pt x="104" y="64"/>
                  </a:lnTo>
                  <a:lnTo>
                    <a:pt x="105" y="54"/>
                  </a:lnTo>
                  <a:close/>
                  <a:moveTo>
                    <a:pt x="102" y="54"/>
                  </a:moveTo>
                  <a:lnTo>
                    <a:pt x="101" y="63"/>
                  </a:lnTo>
                  <a:lnTo>
                    <a:pt x="97" y="72"/>
                  </a:lnTo>
                  <a:lnTo>
                    <a:pt x="93" y="81"/>
                  </a:lnTo>
                  <a:lnTo>
                    <a:pt x="87" y="87"/>
                  </a:lnTo>
                  <a:lnTo>
                    <a:pt x="79" y="94"/>
                  </a:lnTo>
                  <a:lnTo>
                    <a:pt x="71" y="99"/>
                  </a:lnTo>
                  <a:lnTo>
                    <a:pt x="62" y="101"/>
                  </a:lnTo>
                  <a:lnTo>
                    <a:pt x="52" y="102"/>
                  </a:lnTo>
                  <a:lnTo>
                    <a:pt x="42" y="101"/>
                  </a:lnTo>
                  <a:lnTo>
                    <a:pt x="33" y="99"/>
                  </a:lnTo>
                  <a:lnTo>
                    <a:pt x="26" y="94"/>
                  </a:lnTo>
                  <a:lnTo>
                    <a:pt x="18" y="87"/>
                  </a:lnTo>
                  <a:lnTo>
                    <a:pt x="12" y="81"/>
                  </a:lnTo>
                  <a:lnTo>
                    <a:pt x="8" y="72"/>
                  </a:lnTo>
                  <a:lnTo>
                    <a:pt x="4" y="63"/>
                  </a:lnTo>
                  <a:lnTo>
                    <a:pt x="3" y="54"/>
                  </a:lnTo>
                  <a:lnTo>
                    <a:pt x="4" y="44"/>
                  </a:lnTo>
                  <a:lnTo>
                    <a:pt x="8" y="35"/>
                  </a:lnTo>
                  <a:lnTo>
                    <a:pt x="12" y="26"/>
                  </a:lnTo>
                  <a:lnTo>
                    <a:pt x="18" y="19"/>
                  </a:lnTo>
                  <a:lnTo>
                    <a:pt x="26" y="12"/>
                  </a:lnTo>
                  <a:lnTo>
                    <a:pt x="33" y="8"/>
                  </a:lnTo>
                  <a:lnTo>
                    <a:pt x="42" y="6"/>
                  </a:lnTo>
                  <a:lnTo>
                    <a:pt x="52" y="5"/>
                  </a:lnTo>
                  <a:lnTo>
                    <a:pt x="62" y="6"/>
                  </a:lnTo>
                  <a:lnTo>
                    <a:pt x="71" y="8"/>
                  </a:lnTo>
                  <a:lnTo>
                    <a:pt x="79" y="12"/>
                  </a:lnTo>
                  <a:lnTo>
                    <a:pt x="87" y="19"/>
                  </a:lnTo>
                  <a:lnTo>
                    <a:pt x="93" y="26"/>
                  </a:lnTo>
                  <a:lnTo>
                    <a:pt x="97" y="35"/>
                  </a:lnTo>
                  <a:lnTo>
                    <a:pt x="101" y="44"/>
                  </a:lnTo>
                  <a:lnTo>
                    <a:pt x="102" y="54"/>
                  </a:lnTo>
                  <a:close/>
                </a:path>
              </a:pathLst>
            </a:custGeom>
            <a:solidFill>
              <a:srgbClr val="FFCA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69" name="Freeform 397"/>
            <p:cNvSpPr>
              <a:spLocks noEditPoints="1"/>
            </p:cNvSpPr>
            <p:nvPr/>
          </p:nvSpPr>
          <p:spPr bwMode="auto">
            <a:xfrm>
              <a:off x="4947" y="2263"/>
              <a:ext cx="25" cy="25"/>
            </a:xfrm>
            <a:custGeom>
              <a:avLst/>
              <a:gdLst>
                <a:gd name="T0" fmla="*/ 0 w 101"/>
                <a:gd name="T1" fmla="*/ 0 h 102"/>
                <a:gd name="T2" fmla="*/ 0 w 101"/>
                <a:gd name="T3" fmla="*/ 0 h 102"/>
                <a:gd name="T4" fmla="*/ 0 w 101"/>
                <a:gd name="T5" fmla="*/ 0 h 102"/>
                <a:gd name="T6" fmla="*/ 0 w 101"/>
                <a:gd name="T7" fmla="*/ 0 h 102"/>
                <a:gd name="T8" fmla="*/ 0 w 101"/>
                <a:gd name="T9" fmla="*/ 0 h 102"/>
                <a:gd name="T10" fmla="*/ 0 w 101"/>
                <a:gd name="T11" fmla="*/ 0 h 102"/>
                <a:gd name="T12" fmla="*/ 0 w 101"/>
                <a:gd name="T13" fmla="*/ 0 h 102"/>
                <a:gd name="T14" fmla="*/ 0 w 101"/>
                <a:gd name="T15" fmla="*/ 0 h 102"/>
                <a:gd name="T16" fmla="*/ 0 w 101"/>
                <a:gd name="T17" fmla="*/ 0 h 102"/>
                <a:gd name="T18" fmla="*/ 0 w 101"/>
                <a:gd name="T19" fmla="*/ 0 h 102"/>
                <a:gd name="T20" fmla="*/ 0 w 101"/>
                <a:gd name="T21" fmla="*/ 0 h 102"/>
                <a:gd name="T22" fmla="*/ 0 w 101"/>
                <a:gd name="T23" fmla="*/ 0 h 102"/>
                <a:gd name="T24" fmla="*/ 0 w 101"/>
                <a:gd name="T25" fmla="*/ 0 h 102"/>
                <a:gd name="T26" fmla="*/ 0 w 101"/>
                <a:gd name="T27" fmla="*/ 0 h 102"/>
                <a:gd name="T28" fmla="*/ 0 w 101"/>
                <a:gd name="T29" fmla="*/ 0 h 102"/>
                <a:gd name="T30" fmla="*/ 0 w 101"/>
                <a:gd name="T31" fmla="*/ 0 h 102"/>
                <a:gd name="T32" fmla="*/ 0 w 101"/>
                <a:gd name="T33" fmla="*/ 0 h 102"/>
                <a:gd name="T34" fmla="*/ 0 w 101"/>
                <a:gd name="T35" fmla="*/ 0 h 102"/>
                <a:gd name="T36" fmla="*/ 0 w 101"/>
                <a:gd name="T37" fmla="*/ 0 h 102"/>
                <a:gd name="T38" fmla="*/ 0 w 101"/>
                <a:gd name="T39" fmla="*/ 0 h 102"/>
                <a:gd name="T40" fmla="*/ 0 w 101"/>
                <a:gd name="T41" fmla="*/ 0 h 102"/>
                <a:gd name="T42" fmla="*/ 0 w 101"/>
                <a:gd name="T43" fmla="*/ 0 h 102"/>
                <a:gd name="T44" fmla="*/ 0 w 101"/>
                <a:gd name="T45" fmla="*/ 0 h 102"/>
                <a:gd name="T46" fmla="*/ 0 w 101"/>
                <a:gd name="T47" fmla="*/ 0 h 102"/>
                <a:gd name="T48" fmla="*/ 0 w 101"/>
                <a:gd name="T49" fmla="*/ 0 h 102"/>
                <a:gd name="T50" fmla="*/ 0 w 101"/>
                <a:gd name="T51" fmla="*/ 0 h 102"/>
                <a:gd name="T52" fmla="*/ 0 w 101"/>
                <a:gd name="T53" fmla="*/ 0 h 102"/>
                <a:gd name="T54" fmla="*/ 0 w 101"/>
                <a:gd name="T55" fmla="*/ 0 h 102"/>
                <a:gd name="T56" fmla="*/ 0 w 101"/>
                <a:gd name="T57" fmla="*/ 0 h 102"/>
                <a:gd name="T58" fmla="*/ 0 w 101"/>
                <a:gd name="T59" fmla="*/ 0 h 102"/>
                <a:gd name="T60" fmla="*/ 0 w 101"/>
                <a:gd name="T61" fmla="*/ 0 h 102"/>
                <a:gd name="T62" fmla="*/ 0 w 101"/>
                <a:gd name="T63" fmla="*/ 0 h 102"/>
                <a:gd name="T64" fmla="*/ 0 w 101"/>
                <a:gd name="T65" fmla="*/ 0 h 1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1" h="102">
                  <a:moveTo>
                    <a:pt x="101" y="52"/>
                  </a:moveTo>
                  <a:lnTo>
                    <a:pt x="100" y="41"/>
                  </a:lnTo>
                  <a:lnTo>
                    <a:pt x="97" y="32"/>
                  </a:lnTo>
                  <a:lnTo>
                    <a:pt x="93" y="23"/>
                  </a:lnTo>
                  <a:lnTo>
                    <a:pt x="86" y="15"/>
                  </a:lnTo>
                  <a:lnTo>
                    <a:pt x="78" y="9"/>
                  </a:lnTo>
                  <a:lnTo>
                    <a:pt x="71" y="5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0" y="5"/>
                  </a:lnTo>
                  <a:lnTo>
                    <a:pt x="22" y="9"/>
                  </a:lnTo>
                  <a:lnTo>
                    <a:pt x="15" y="15"/>
                  </a:lnTo>
                  <a:lnTo>
                    <a:pt x="8" y="23"/>
                  </a:lnTo>
                  <a:lnTo>
                    <a:pt x="3" y="32"/>
                  </a:lnTo>
                  <a:lnTo>
                    <a:pt x="0" y="41"/>
                  </a:lnTo>
                  <a:lnTo>
                    <a:pt x="0" y="52"/>
                  </a:lnTo>
                  <a:lnTo>
                    <a:pt x="0" y="62"/>
                  </a:lnTo>
                  <a:lnTo>
                    <a:pt x="3" y="71"/>
                  </a:lnTo>
                  <a:lnTo>
                    <a:pt x="8" y="80"/>
                  </a:lnTo>
                  <a:lnTo>
                    <a:pt x="15" y="88"/>
                  </a:lnTo>
                  <a:lnTo>
                    <a:pt x="22" y="93"/>
                  </a:lnTo>
                  <a:lnTo>
                    <a:pt x="30" y="98"/>
                  </a:lnTo>
                  <a:lnTo>
                    <a:pt x="40" y="101"/>
                  </a:lnTo>
                  <a:lnTo>
                    <a:pt x="50" y="102"/>
                  </a:lnTo>
                  <a:lnTo>
                    <a:pt x="60" y="101"/>
                  </a:lnTo>
                  <a:lnTo>
                    <a:pt x="71" y="98"/>
                  </a:lnTo>
                  <a:lnTo>
                    <a:pt x="78" y="93"/>
                  </a:lnTo>
                  <a:lnTo>
                    <a:pt x="86" y="88"/>
                  </a:lnTo>
                  <a:lnTo>
                    <a:pt x="93" y="80"/>
                  </a:lnTo>
                  <a:lnTo>
                    <a:pt x="97" y="71"/>
                  </a:lnTo>
                  <a:lnTo>
                    <a:pt x="100" y="62"/>
                  </a:lnTo>
                  <a:lnTo>
                    <a:pt x="101" y="52"/>
                  </a:lnTo>
                  <a:close/>
                  <a:moveTo>
                    <a:pt x="97" y="52"/>
                  </a:moveTo>
                  <a:lnTo>
                    <a:pt x="96" y="61"/>
                  </a:lnTo>
                  <a:lnTo>
                    <a:pt x="93" y="70"/>
                  </a:lnTo>
                  <a:lnTo>
                    <a:pt x="90" y="78"/>
                  </a:lnTo>
                  <a:lnTo>
                    <a:pt x="83" y="84"/>
                  </a:lnTo>
                  <a:lnTo>
                    <a:pt x="76" y="90"/>
                  </a:lnTo>
                  <a:lnTo>
                    <a:pt x="68" y="94"/>
                  </a:lnTo>
                  <a:lnTo>
                    <a:pt x="59" y="97"/>
                  </a:lnTo>
                  <a:lnTo>
                    <a:pt x="50" y="98"/>
                  </a:lnTo>
                  <a:lnTo>
                    <a:pt x="41" y="97"/>
                  </a:lnTo>
                  <a:lnTo>
                    <a:pt x="32" y="94"/>
                  </a:lnTo>
                  <a:lnTo>
                    <a:pt x="25" y="90"/>
                  </a:lnTo>
                  <a:lnTo>
                    <a:pt x="17" y="84"/>
                  </a:lnTo>
                  <a:lnTo>
                    <a:pt x="11" y="78"/>
                  </a:lnTo>
                  <a:lnTo>
                    <a:pt x="7" y="70"/>
                  </a:lnTo>
                  <a:lnTo>
                    <a:pt x="4" y="61"/>
                  </a:lnTo>
                  <a:lnTo>
                    <a:pt x="3" y="52"/>
                  </a:lnTo>
                  <a:lnTo>
                    <a:pt x="4" y="42"/>
                  </a:lnTo>
                  <a:lnTo>
                    <a:pt x="7" y="33"/>
                  </a:lnTo>
                  <a:lnTo>
                    <a:pt x="11" y="25"/>
                  </a:lnTo>
                  <a:lnTo>
                    <a:pt x="17" y="18"/>
                  </a:lnTo>
                  <a:lnTo>
                    <a:pt x="25" y="13"/>
                  </a:lnTo>
                  <a:lnTo>
                    <a:pt x="32" y="8"/>
                  </a:lnTo>
                  <a:lnTo>
                    <a:pt x="41" y="6"/>
                  </a:lnTo>
                  <a:lnTo>
                    <a:pt x="50" y="5"/>
                  </a:lnTo>
                  <a:lnTo>
                    <a:pt x="59" y="6"/>
                  </a:lnTo>
                  <a:lnTo>
                    <a:pt x="68" y="8"/>
                  </a:lnTo>
                  <a:lnTo>
                    <a:pt x="76" y="13"/>
                  </a:lnTo>
                  <a:lnTo>
                    <a:pt x="83" y="18"/>
                  </a:lnTo>
                  <a:lnTo>
                    <a:pt x="90" y="25"/>
                  </a:lnTo>
                  <a:lnTo>
                    <a:pt x="93" y="33"/>
                  </a:lnTo>
                  <a:lnTo>
                    <a:pt x="96" y="42"/>
                  </a:lnTo>
                  <a:lnTo>
                    <a:pt x="97" y="52"/>
                  </a:lnTo>
                  <a:close/>
                </a:path>
              </a:pathLst>
            </a:custGeom>
            <a:solidFill>
              <a:srgbClr val="FFCDE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70" name="Freeform 398"/>
            <p:cNvSpPr>
              <a:spLocks noEditPoints="1"/>
            </p:cNvSpPr>
            <p:nvPr/>
          </p:nvSpPr>
          <p:spPr bwMode="auto">
            <a:xfrm>
              <a:off x="4948" y="2263"/>
              <a:ext cx="24" cy="25"/>
            </a:xfrm>
            <a:custGeom>
              <a:avLst/>
              <a:gdLst>
                <a:gd name="T0" fmla="*/ 0 w 99"/>
                <a:gd name="T1" fmla="*/ 0 h 97"/>
                <a:gd name="T2" fmla="*/ 0 w 99"/>
                <a:gd name="T3" fmla="*/ 0 h 97"/>
                <a:gd name="T4" fmla="*/ 0 w 99"/>
                <a:gd name="T5" fmla="*/ 0 h 97"/>
                <a:gd name="T6" fmla="*/ 0 w 99"/>
                <a:gd name="T7" fmla="*/ 0 h 97"/>
                <a:gd name="T8" fmla="*/ 0 w 99"/>
                <a:gd name="T9" fmla="*/ 0 h 97"/>
                <a:gd name="T10" fmla="*/ 0 w 99"/>
                <a:gd name="T11" fmla="*/ 0 h 97"/>
                <a:gd name="T12" fmla="*/ 0 w 99"/>
                <a:gd name="T13" fmla="*/ 0 h 97"/>
                <a:gd name="T14" fmla="*/ 0 w 99"/>
                <a:gd name="T15" fmla="*/ 0 h 97"/>
                <a:gd name="T16" fmla="*/ 0 w 99"/>
                <a:gd name="T17" fmla="*/ 0 h 97"/>
                <a:gd name="T18" fmla="*/ 0 w 99"/>
                <a:gd name="T19" fmla="*/ 0 h 97"/>
                <a:gd name="T20" fmla="*/ 0 w 99"/>
                <a:gd name="T21" fmla="*/ 0 h 97"/>
                <a:gd name="T22" fmla="*/ 0 w 99"/>
                <a:gd name="T23" fmla="*/ 0 h 97"/>
                <a:gd name="T24" fmla="*/ 0 w 99"/>
                <a:gd name="T25" fmla="*/ 0 h 97"/>
                <a:gd name="T26" fmla="*/ 0 w 99"/>
                <a:gd name="T27" fmla="*/ 0 h 97"/>
                <a:gd name="T28" fmla="*/ 0 w 99"/>
                <a:gd name="T29" fmla="*/ 0 h 97"/>
                <a:gd name="T30" fmla="*/ 0 w 99"/>
                <a:gd name="T31" fmla="*/ 0 h 97"/>
                <a:gd name="T32" fmla="*/ 0 w 99"/>
                <a:gd name="T33" fmla="*/ 0 h 97"/>
                <a:gd name="T34" fmla="*/ 0 w 99"/>
                <a:gd name="T35" fmla="*/ 0 h 97"/>
                <a:gd name="T36" fmla="*/ 0 w 99"/>
                <a:gd name="T37" fmla="*/ 0 h 97"/>
                <a:gd name="T38" fmla="*/ 0 w 99"/>
                <a:gd name="T39" fmla="*/ 0 h 97"/>
                <a:gd name="T40" fmla="*/ 0 w 99"/>
                <a:gd name="T41" fmla="*/ 0 h 97"/>
                <a:gd name="T42" fmla="*/ 0 w 99"/>
                <a:gd name="T43" fmla="*/ 0 h 97"/>
                <a:gd name="T44" fmla="*/ 0 w 99"/>
                <a:gd name="T45" fmla="*/ 0 h 97"/>
                <a:gd name="T46" fmla="*/ 0 w 99"/>
                <a:gd name="T47" fmla="*/ 0 h 97"/>
                <a:gd name="T48" fmla="*/ 0 w 99"/>
                <a:gd name="T49" fmla="*/ 0 h 97"/>
                <a:gd name="T50" fmla="*/ 0 w 99"/>
                <a:gd name="T51" fmla="*/ 0 h 97"/>
                <a:gd name="T52" fmla="*/ 0 w 99"/>
                <a:gd name="T53" fmla="*/ 0 h 97"/>
                <a:gd name="T54" fmla="*/ 0 w 99"/>
                <a:gd name="T55" fmla="*/ 0 h 97"/>
                <a:gd name="T56" fmla="*/ 0 w 99"/>
                <a:gd name="T57" fmla="*/ 0 h 97"/>
                <a:gd name="T58" fmla="*/ 0 w 99"/>
                <a:gd name="T59" fmla="*/ 0 h 97"/>
                <a:gd name="T60" fmla="*/ 0 w 99"/>
                <a:gd name="T61" fmla="*/ 0 h 97"/>
                <a:gd name="T62" fmla="*/ 0 w 99"/>
                <a:gd name="T63" fmla="*/ 0 h 97"/>
                <a:gd name="T64" fmla="*/ 0 w 99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9" h="97">
                  <a:moveTo>
                    <a:pt x="99" y="49"/>
                  </a:moveTo>
                  <a:lnTo>
                    <a:pt x="98" y="39"/>
                  </a:lnTo>
                  <a:lnTo>
                    <a:pt x="94" y="30"/>
                  </a:lnTo>
                  <a:lnTo>
                    <a:pt x="90" y="21"/>
                  </a:lnTo>
                  <a:lnTo>
                    <a:pt x="84" y="14"/>
                  </a:lnTo>
                  <a:lnTo>
                    <a:pt x="76" y="7"/>
                  </a:lnTo>
                  <a:lnTo>
                    <a:pt x="68" y="3"/>
                  </a:lnTo>
                  <a:lnTo>
                    <a:pt x="59" y="1"/>
                  </a:lnTo>
                  <a:lnTo>
                    <a:pt x="49" y="0"/>
                  </a:lnTo>
                  <a:lnTo>
                    <a:pt x="39" y="1"/>
                  </a:lnTo>
                  <a:lnTo>
                    <a:pt x="30" y="3"/>
                  </a:lnTo>
                  <a:lnTo>
                    <a:pt x="23" y="7"/>
                  </a:lnTo>
                  <a:lnTo>
                    <a:pt x="15" y="14"/>
                  </a:lnTo>
                  <a:lnTo>
                    <a:pt x="9" y="21"/>
                  </a:lnTo>
                  <a:lnTo>
                    <a:pt x="5" y="30"/>
                  </a:lnTo>
                  <a:lnTo>
                    <a:pt x="1" y="39"/>
                  </a:lnTo>
                  <a:lnTo>
                    <a:pt x="0" y="49"/>
                  </a:lnTo>
                  <a:lnTo>
                    <a:pt x="1" y="58"/>
                  </a:lnTo>
                  <a:lnTo>
                    <a:pt x="5" y="67"/>
                  </a:lnTo>
                  <a:lnTo>
                    <a:pt x="9" y="76"/>
                  </a:lnTo>
                  <a:lnTo>
                    <a:pt x="15" y="82"/>
                  </a:lnTo>
                  <a:lnTo>
                    <a:pt x="23" y="89"/>
                  </a:lnTo>
                  <a:lnTo>
                    <a:pt x="30" y="94"/>
                  </a:lnTo>
                  <a:lnTo>
                    <a:pt x="39" y="96"/>
                  </a:lnTo>
                  <a:lnTo>
                    <a:pt x="49" y="97"/>
                  </a:lnTo>
                  <a:lnTo>
                    <a:pt x="59" y="96"/>
                  </a:lnTo>
                  <a:lnTo>
                    <a:pt x="68" y="94"/>
                  </a:lnTo>
                  <a:lnTo>
                    <a:pt x="76" y="89"/>
                  </a:lnTo>
                  <a:lnTo>
                    <a:pt x="84" y="82"/>
                  </a:lnTo>
                  <a:lnTo>
                    <a:pt x="90" y="76"/>
                  </a:lnTo>
                  <a:lnTo>
                    <a:pt x="94" y="67"/>
                  </a:lnTo>
                  <a:lnTo>
                    <a:pt x="98" y="58"/>
                  </a:lnTo>
                  <a:lnTo>
                    <a:pt x="99" y="49"/>
                  </a:lnTo>
                  <a:close/>
                  <a:moveTo>
                    <a:pt x="94" y="49"/>
                  </a:moveTo>
                  <a:lnTo>
                    <a:pt x="93" y="58"/>
                  </a:lnTo>
                  <a:lnTo>
                    <a:pt x="91" y="66"/>
                  </a:lnTo>
                  <a:lnTo>
                    <a:pt x="86" y="73"/>
                  </a:lnTo>
                  <a:lnTo>
                    <a:pt x="81" y="80"/>
                  </a:lnTo>
                  <a:lnTo>
                    <a:pt x="74" y="86"/>
                  </a:lnTo>
                  <a:lnTo>
                    <a:pt x="66" y="89"/>
                  </a:lnTo>
                  <a:lnTo>
                    <a:pt x="58" y="93"/>
                  </a:lnTo>
                  <a:lnTo>
                    <a:pt x="49" y="93"/>
                  </a:lnTo>
                  <a:lnTo>
                    <a:pt x="40" y="93"/>
                  </a:lnTo>
                  <a:lnTo>
                    <a:pt x="31" y="89"/>
                  </a:lnTo>
                  <a:lnTo>
                    <a:pt x="25" y="86"/>
                  </a:lnTo>
                  <a:lnTo>
                    <a:pt x="18" y="80"/>
                  </a:lnTo>
                  <a:lnTo>
                    <a:pt x="12" y="73"/>
                  </a:lnTo>
                  <a:lnTo>
                    <a:pt x="8" y="66"/>
                  </a:lnTo>
                  <a:lnTo>
                    <a:pt x="6" y="58"/>
                  </a:lnTo>
                  <a:lnTo>
                    <a:pt x="5" y="49"/>
                  </a:lnTo>
                  <a:lnTo>
                    <a:pt x="6" y="39"/>
                  </a:lnTo>
                  <a:lnTo>
                    <a:pt x="8" y="31"/>
                  </a:lnTo>
                  <a:lnTo>
                    <a:pt x="12" y="23"/>
                  </a:lnTo>
                  <a:lnTo>
                    <a:pt x="18" y="16"/>
                  </a:lnTo>
                  <a:lnTo>
                    <a:pt x="25" y="11"/>
                  </a:lnTo>
                  <a:lnTo>
                    <a:pt x="31" y="7"/>
                  </a:lnTo>
                  <a:lnTo>
                    <a:pt x="40" y="4"/>
                  </a:lnTo>
                  <a:lnTo>
                    <a:pt x="49" y="4"/>
                  </a:lnTo>
                  <a:lnTo>
                    <a:pt x="58" y="4"/>
                  </a:lnTo>
                  <a:lnTo>
                    <a:pt x="66" y="7"/>
                  </a:lnTo>
                  <a:lnTo>
                    <a:pt x="74" y="11"/>
                  </a:lnTo>
                  <a:lnTo>
                    <a:pt x="81" y="16"/>
                  </a:lnTo>
                  <a:lnTo>
                    <a:pt x="86" y="23"/>
                  </a:lnTo>
                  <a:lnTo>
                    <a:pt x="91" y="31"/>
                  </a:lnTo>
                  <a:lnTo>
                    <a:pt x="93" y="39"/>
                  </a:lnTo>
                  <a:lnTo>
                    <a:pt x="94" y="49"/>
                  </a:lnTo>
                  <a:close/>
                </a:path>
              </a:pathLst>
            </a:custGeom>
            <a:solidFill>
              <a:srgbClr val="FFC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71" name="Freeform 399"/>
            <p:cNvSpPr>
              <a:spLocks noEditPoints="1"/>
            </p:cNvSpPr>
            <p:nvPr/>
          </p:nvSpPr>
          <p:spPr bwMode="auto">
            <a:xfrm>
              <a:off x="4948" y="2264"/>
              <a:ext cx="24" cy="23"/>
            </a:xfrm>
            <a:custGeom>
              <a:avLst/>
              <a:gdLst>
                <a:gd name="T0" fmla="*/ 0 w 94"/>
                <a:gd name="T1" fmla="*/ 0 h 93"/>
                <a:gd name="T2" fmla="*/ 0 w 94"/>
                <a:gd name="T3" fmla="*/ 0 h 93"/>
                <a:gd name="T4" fmla="*/ 0 w 94"/>
                <a:gd name="T5" fmla="*/ 0 h 93"/>
                <a:gd name="T6" fmla="*/ 0 w 94"/>
                <a:gd name="T7" fmla="*/ 0 h 93"/>
                <a:gd name="T8" fmla="*/ 0 w 94"/>
                <a:gd name="T9" fmla="*/ 0 h 93"/>
                <a:gd name="T10" fmla="*/ 0 w 94"/>
                <a:gd name="T11" fmla="*/ 0 h 93"/>
                <a:gd name="T12" fmla="*/ 0 w 94"/>
                <a:gd name="T13" fmla="*/ 0 h 93"/>
                <a:gd name="T14" fmla="*/ 0 w 94"/>
                <a:gd name="T15" fmla="*/ 0 h 93"/>
                <a:gd name="T16" fmla="*/ 0 w 94"/>
                <a:gd name="T17" fmla="*/ 0 h 93"/>
                <a:gd name="T18" fmla="*/ 0 w 94"/>
                <a:gd name="T19" fmla="*/ 0 h 93"/>
                <a:gd name="T20" fmla="*/ 0 w 94"/>
                <a:gd name="T21" fmla="*/ 0 h 93"/>
                <a:gd name="T22" fmla="*/ 0 w 94"/>
                <a:gd name="T23" fmla="*/ 0 h 93"/>
                <a:gd name="T24" fmla="*/ 0 w 94"/>
                <a:gd name="T25" fmla="*/ 0 h 93"/>
                <a:gd name="T26" fmla="*/ 0 w 94"/>
                <a:gd name="T27" fmla="*/ 0 h 93"/>
                <a:gd name="T28" fmla="*/ 0 w 94"/>
                <a:gd name="T29" fmla="*/ 0 h 93"/>
                <a:gd name="T30" fmla="*/ 0 w 94"/>
                <a:gd name="T31" fmla="*/ 0 h 93"/>
                <a:gd name="T32" fmla="*/ 0 w 94"/>
                <a:gd name="T33" fmla="*/ 0 h 93"/>
                <a:gd name="T34" fmla="*/ 0 w 94"/>
                <a:gd name="T35" fmla="*/ 0 h 93"/>
                <a:gd name="T36" fmla="*/ 0 w 94"/>
                <a:gd name="T37" fmla="*/ 0 h 93"/>
                <a:gd name="T38" fmla="*/ 0 w 94"/>
                <a:gd name="T39" fmla="*/ 0 h 93"/>
                <a:gd name="T40" fmla="*/ 0 w 94"/>
                <a:gd name="T41" fmla="*/ 0 h 93"/>
                <a:gd name="T42" fmla="*/ 0 w 94"/>
                <a:gd name="T43" fmla="*/ 0 h 93"/>
                <a:gd name="T44" fmla="*/ 0 w 94"/>
                <a:gd name="T45" fmla="*/ 0 h 93"/>
                <a:gd name="T46" fmla="*/ 0 w 94"/>
                <a:gd name="T47" fmla="*/ 0 h 93"/>
                <a:gd name="T48" fmla="*/ 0 w 94"/>
                <a:gd name="T49" fmla="*/ 0 h 93"/>
                <a:gd name="T50" fmla="*/ 0 w 94"/>
                <a:gd name="T51" fmla="*/ 0 h 93"/>
                <a:gd name="T52" fmla="*/ 0 w 94"/>
                <a:gd name="T53" fmla="*/ 0 h 93"/>
                <a:gd name="T54" fmla="*/ 0 w 94"/>
                <a:gd name="T55" fmla="*/ 0 h 93"/>
                <a:gd name="T56" fmla="*/ 0 w 94"/>
                <a:gd name="T57" fmla="*/ 0 h 93"/>
                <a:gd name="T58" fmla="*/ 0 w 94"/>
                <a:gd name="T59" fmla="*/ 0 h 93"/>
                <a:gd name="T60" fmla="*/ 0 w 94"/>
                <a:gd name="T61" fmla="*/ 0 h 93"/>
                <a:gd name="T62" fmla="*/ 0 w 94"/>
                <a:gd name="T63" fmla="*/ 0 h 93"/>
                <a:gd name="T64" fmla="*/ 0 w 94"/>
                <a:gd name="T65" fmla="*/ 0 h 9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3">
                  <a:moveTo>
                    <a:pt x="94" y="47"/>
                  </a:moveTo>
                  <a:lnTo>
                    <a:pt x="93" y="37"/>
                  </a:lnTo>
                  <a:lnTo>
                    <a:pt x="90" y="28"/>
                  </a:lnTo>
                  <a:lnTo>
                    <a:pt x="87" y="20"/>
                  </a:lnTo>
                  <a:lnTo>
                    <a:pt x="80" y="13"/>
                  </a:lnTo>
                  <a:lnTo>
                    <a:pt x="73" y="8"/>
                  </a:lnTo>
                  <a:lnTo>
                    <a:pt x="65" y="3"/>
                  </a:lnTo>
                  <a:lnTo>
                    <a:pt x="56" y="1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29" y="3"/>
                  </a:lnTo>
                  <a:lnTo>
                    <a:pt x="22" y="8"/>
                  </a:lnTo>
                  <a:lnTo>
                    <a:pt x="14" y="13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7"/>
                  </a:lnTo>
                  <a:lnTo>
                    <a:pt x="0" y="47"/>
                  </a:lnTo>
                  <a:lnTo>
                    <a:pt x="1" y="56"/>
                  </a:lnTo>
                  <a:lnTo>
                    <a:pt x="4" y="65"/>
                  </a:lnTo>
                  <a:lnTo>
                    <a:pt x="8" y="73"/>
                  </a:lnTo>
                  <a:lnTo>
                    <a:pt x="14" y="79"/>
                  </a:lnTo>
                  <a:lnTo>
                    <a:pt x="22" y="85"/>
                  </a:lnTo>
                  <a:lnTo>
                    <a:pt x="29" y="89"/>
                  </a:lnTo>
                  <a:lnTo>
                    <a:pt x="38" y="92"/>
                  </a:lnTo>
                  <a:lnTo>
                    <a:pt x="47" y="93"/>
                  </a:lnTo>
                  <a:lnTo>
                    <a:pt x="56" y="92"/>
                  </a:lnTo>
                  <a:lnTo>
                    <a:pt x="65" y="89"/>
                  </a:lnTo>
                  <a:lnTo>
                    <a:pt x="73" y="85"/>
                  </a:lnTo>
                  <a:lnTo>
                    <a:pt x="80" y="79"/>
                  </a:lnTo>
                  <a:lnTo>
                    <a:pt x="87" y="73"/>
                  </a:lnTo>
                  <a:lnTo>
                    <a:pt x="90" y="65"/>
                  </a:lnTo>
                  <a:lnTo>
                    <a:pt x="93" y="56"/>
                  </a:lnTo>
                  <a:lnTo>
                    <a:pt x="94" y="47"/>
                  </a:lnTo>
                  <a:close/>
                  <a:moveTo>
                    <a:pt x="90" y="47"/>
                  </a:moveTo>
                  <a:lnTo>
                    <a:pt x="89" y="55"/>
                  </a:lnTo>
                  <a:lnTo>
                    <a:pt x="87" y="63"/>
                  </a:lnTo>
                  <a:lnTo>
                    <a:pt x="83" y="70"/>
                  </a:lnTo>
                  <a:lnTo>
                    <a:pt x="78" y="76"/>
                  </a:lnTo>
                  <a:lnTo>
                    <a:pt x="71" y="82"/>
                  </a:lnTo>
                  <a:lnTo>
                    <a:pt x="64" y="86"/>
                  </a:lnTo>
                  <a:lnTo>
                    <a:pt x="56" y="88"/>
                  </a:lnTo>
                  <a:lnTo>
                    <a:pt x="47" y="89"/>
                  </a:lnTo>
                  <a:lnTo>
                    <a:pt x="38" y="88"/>
                  </a:lnTo>
                  <a:lnTo>
                    <a:pt x="31" y="86"/>
                  </a:lnTo>
                  <a:lnTo>
                    <a:pt x="24" y="82"/>
                  </a:lnTo>
                  <a:lnTo>
                    <a:pt x="17" y="76"/>
                  </a:lnTo>
                  <a:lnTo>
                    <a:pt x="12" y="70"/>
                  </a:lnTo>
                  <a:lnTo>
                    <a:pt x="8" y="63"/>
                  </a:lnTo>
                  <a:lnTo>
                    <a:pt x="6" y="55"/>
                  </a:lnTo>
                  <a:lnTo>
                    <a:pt x="5" y="47"/>
                  </a:lnTo>
                  <a:lnTo>
                    <a:pt x="6" y="38"/>
                  </a:lnTo>
                  <a:lnTo>
                    <a:pt x="8" y="30"/>
                  </a:lnTo>
                  <a:lnTo>
                    <a:pt x="12" y="22"/>
                  </a:lnTo>
                  <a:lnTo>
                    <a:pt x="17" y="17"/>
                  </a:lnTo>
                  <a:lnTo>
                    <a:pt x="24" y="11"/>
                  </a:lnTo>
                  <a:lnTo>
                    <a:pt x="31" y="7"/>
                  </a:lnTo>
                  <a:lnTo>
                    <a:pt x="38" y="4"/>
                  </a:lnTo>
                  <a:lnTo>
                    <a:pt x="47" y="3"/>
                  </a:lnTo>
                  <a:lnTo>
                    <a:pt x="56" y="4"/>
                  </a:lnTo>
                  <a:lnTo>
                    <a:pt x="64" y="7"/>
                  </a:lnTo>
                  <a:lnTo>
                    <a:pt x="71" y="11"/>
                  </a:lnTo>
                  <a:lnTo>
                    <a:pt x="78" y="17"/>
                  </a:lnTo>
                  <a:lnTo>
                    <a:pt x="83" y="22"/>
                  </a:lnTo>
                  <a:lnTo>
                    <a:pt x="87" y="30"/>
                  </a:lnTo>
                  <a:lnTo>
                    <a:pt x="89" y="38"/>
                  </a:lnTo>
                  <a:lnTo>
                    <a:pt x="90" y="47"/>
                  </a:lnTo>
                  <a:close/>
                </a:path>
              </a:pathLst>
            </a:custGeom>
            <a:solidFill>
              <a:srgbClr val="FFD1E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72" name="Freeform 400"/>
            <p:cNvSpPr>
              <a:spLocks noEditPoints="1"/>
            </p:cNvSpPr>
            <p:nvPr/>
          </p:nvSpPr>
          <p:spPr bwMode="auto">
            <a:xfrm>
              <a:off x="4949" y="2264"/>
              <a:ext cx="22" cy="22"/>
            </a:xfrm>
            <a:custGeom>
              <a:avLst/>
              <a:gdLst>
                <a:gd name="T0" fmla="*/ 0 w 89"/>
                <a:gd name="T1" fmla="*/ 0 h 89"/>
                <a:gd name="T2" fmla="*/ 0 w 89"/>
                <a:gd name="T3" fmla="*/ 0 h 89"/>
                <a:gd name="T4" fmla="*/ 0 w 89"/>
                <a:gd name="T5" fmla="*/ 0 h 89"/>
                <a:gd name="T6" fmla="*/ 0 w 89"/>
                <a:gd name="T7" fmla="*/ 0 h 89"/>
                <a:gd name="T8" fmla="*/ 0 w 89"/>
                <a:gd name="T9" fmla="*/ 0 h 89"/>
                <a:gd name="T10" fmla="*/ 0 w 89"/>
                <a:gd name="T11" fmla="*/ 0 h 89"/>
                <a:gd name="T12" fmla="*/ 0 w 89"/>
                <a:gd name="T13" fmla="*/ 0 h 89"/>
                <a:gd name="T14" fmla="*/ 0 w 89"/>
                <a:gd name="T15" fmla="*/ 0 h 89"/>
                <a:gd name="T16" fmla="*/ 0 w 89"/>
                <a:gd name="T17" fmla="*/ 0 h 89"/>
                <a:gd name="T18" fmla="*/ 0 w 89"/>
                <a:gd name="T19" fmla="*/ 0 h 89"/>
                <a:gd name="T20" fmla="*/ 0 w 89"/>
                <a:gd name="T21" fmla="*/ 0 h 89"/>
                <a:gd name="T22" fmla="*/ 0 w 89"/>
                <a:gd name="T23" fmla="*/ 0 h 89"/>
                <a:gd name="T24" fmla="*/ 0 w 89"/>
                <a:gd name="T25" fmla="*/ 0 h 89"/>
                <a:gd name="T26" fmla="*/ 0 w 89"/>
                <a:gd name="T27" fmla="*/ 0 h 89"/>
                <a:gd name="T28" fmla="*/ 0 w 89"/>
                <a:gd name="T29" fmla="*/ 0 h 89"/>
                <a:gd name="T30" fmla="*/ 0 w 89"/>
                <a:gd name="T31" fmla="*/ 0 h 89"/>
                <a:gd name="T32" fmla="*/ 0 w 89"/>
                <a:gd name="T33" fmla="*/ 0 h 89"/>
                <a:gd name="T34" fmla="*/ 0 w 89"/>
                <a:gd name="T35" fmla="*/ 0 h 89"/>
                <a:gd name="T36" fmla="*/ 0 w 89"/>
                <a:gd name="T37" fmla="*/ 0 h 89"/>
                <a:gd name="T38" fmla="*/ 0 w 89"/>
                <a:gd name="T39" fmla="*/ 0 h 89"/>
                <a:gd name="T40" fmla="*/ 0 w 89"/>
                <a:gd name="T41" fmla="*/ 0 h 89"/>
                <a:gd name="T42" fmla="*/ 0 w 89"/>
                <a:gd name="T43" fmla="*/ 0 h 89"/>
                <a:gd name="T44" fmla="*/ 0 w 89"/>
                <a:gd name="T45" fmla="*/ 0 h 89"/>
                <a:gd name="T46" fmla="*/ 0 w 89"/>
                <a:gd name="T47" fmla="*/ 0 h 89"/>
                <a:gd name="T48" fmla="*/ 0 w 89"/>
                <a:gd name="T49" fmla="*/ 0 h 89"/>
                <a:gd name="T50" fmla="*/ 0 w 89"/>
                <a:gd name="T51" fmla="*/ 0 h 89"/>
                <a:gd name="T52" fmla="*/ 0 w 89"/>
                <a:gd name="T53" fmla="*/ 0 h 89"/>
                <a:gd name="T54" fmla="*/ 0 w 89"/>
                <a:gd name="T55" fmla="*/ 0 h 89"/>
                <a:gd name="T56" fmla="*/ 0 w 89"/>
                <a:gd name="T57" fmla="*/ 0 h 89"/>
                <a:gd name="T58" fmla="*/ 0 w 89"/>
                <a:gd name="T59" fmla="*/ 0 h 89"/>
                <a:gd name="T60" fmla="*/ 0 w 89"/>
                <a:gd name="T61" fmla="*/ 0 h 89"/>
                <a:gd name="T62" fmla="*/ 0 w 89"/>
                <a:gd name="T63" fmla="*/ 0 h 89"/>
                <a:gd name="T64" fmla="*/ 0 w 89"/>
                <a:gd name="T65" fmla="*/ 0 h 8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9" h="89">
                  <a:moveTo>
                    <a:pt x="89" y="45"/>
                  </a:moveTo>
                  <a:lnTo>
                    <a:pt x="88" y="35"/>
                  </a:lnTo>
                  <a:lnTo>
                    <a:pt x="86" y="27"/>
                  </a:lnTo>
                  <a:lnTo>
                    <a:pt x="81" y="19"/>
                  </a:lnTo>
                  <a:lnTo>
                    <a:pt x="76" y="12"/>
                  </a:lnTo>
                  <a:lnTo>
                    <a:pt x="69" y="7"/>
                  </a:lnTo>
                  <a:lnTo>
                    <a:pt x="61" y="3"/>
                  </a:lnTo>
                  <a:lnTo>
                    <a:pt x="53" y="0"/>
                  </a:lnTo>
                  <a:lnTo>
                    <a:pt x="44" y="0"/>
                  </a:lnTo>
                  <a:lnTo>
                    <a:pt x="35" y="0"/>
                  </a:lnTo>
                  <a:lnTo>
                    <a:pt x="26" y="3"/>
                  </a:lnTo>
                  <a:lnTo>
                    <a:pt x="20" y="7"/>
                  </a:lnTo>
                  <a:lnTo>
                    <a:pt x="13" y="12"/>
                  </a:lnTo>
                  <a:lnTo>
                    <a:pt x="7" y="19"/>
                  </a:lnTo>
                  <a:lnTo>
                    <a:pt x="3" y="27"/>
                  </a:lnTo>
                  <a:lnTo>
                    <a:pt x="1" y="35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3" y="62"/>
                  </a:lnTo>
                  <a:lnTo>
                    <a:pt x="7" y="69"/>
                  </a:lnTo>
                  <a:lnTo>
                    <a:pt x="13" y="76"/>
                  </a:lnTo>
                  <a:lnTo>
                    <a:pt x="20" y="82"/>
                  </a:lnTo>
                  <a:lnTo>
                    <a:pt x="26" y="85"/>
                  </a:lnTo>
                  <a:lnTo>
                    <a:pt x="35" y="89"/>
                  </a:lnTo>
                  <a:lnTo>
                    <a:pt x="44" y="89"/>
                  </a:lnTo>
                  <a:lnTo>
                    <a:pt x="53" y="89"/>
                  </a:lnTo>
                  <a:lnTo>
                    <a:pt x="61" y="85"/>
                  </a:lnTo>
                  <a:lnTo>
                    <a:pt x="69" y="82"/>
                  </a:lnTo>
                  <a:lnTo>
                    <a:pt x="76" y="76"/>
                  </a:lnTo>
                  <a:lnTo>
                    <a:pt x="81" y="69"/>
                  </a:lnTo>
                  <a:lnTo>
                    <a:pt x="86" y="62"/>
                  </a:lnTo>
                  <a:lnTo>
                    <a:pt x="88" y="54"/>
                  </a:lnTo>
                  <a:lnTo>
                    <a:pt x="89" y="45"/>
                  </a:lnTo>
                  <a:close/>
                  <a:moveTo>
                    <a:pt x="85" y="45"/>
                  </a:moveTo>
                  <a:lnTo>
                    <a:pt x="85" y="53"/>
                  </a:lnTo>
                  <a:lnTo>
                    <a:pt x="81" y="61"/>
                  </a:lnTo>
                  <a:lnTo>
                    <a:pt x="78" y="67"/>
                  </a:lnTo>
                  <a:lnTo>
                    <a:pt x="74" y="73"/>
                  </a:lnTo>
                  <a:lnTo>
                    <a:pt x="67" y="78"/>
                  </a:lnTo>
                  <a:lnTo>
                    <a:pt x="60" y="82"/>
                  </a:lnTo>
                  <a:lnTo>
                    <a:pt x="52" y="84"/>
                  </a:lnTo>
                  <a:lnTo>
                    <a:pt x="44" y="85"/>
                  </a:lnTo>
                  <a:lnTo>
                    <a:pt x="37" y="84"/>
                  </a:lnTo>
                  <a:lnTo>
                    <a:pt x="29" y="82"/>
                  </a:lnTo>
                  <a:lnTo>
                    <a:pt x="22" y="78"/>
                  </a:lnTo>
                  <a:lnTo>
                    <a:pt x="15" y="73"/>
                  </a:lnTo>
                  <a:lnTo>
                    <a:pt x="11" y="67"/>
                  </a:lnTo>
                  <a:lnTo>
                    <a:pt x="6" y="61"/>
                  </a:lnTo>
                  <a:lnTo>
                    <a:pt x="4" y="53"/>
                  </a:lnTo>
                  <a:lnTo>
                    <a:pt x="4" y="45"/>
                  </a:lnTo>
                  <a:lnTo>
                    <a:pt x="4" y="36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6"/>
                  </a:lnTo>
                  <a:lnTo>
                    <a:pt x="22" y="10"/>
                  </a:lnTo>
                  <a:lnTo>
                    <a:pt x="29" y="7"/>
                  </a:lnTo>
                  <a:lnTo>
                    <a:pt x="37" y="5"/>
                  </a:lnTo>
                  <a:lnTo>
                    <a:pt x="44" y="3"/>
                  </a:lnTo>
                  <a:lnTo>
                    <a:pt x="52" y="5"/>
                  </a:lnTo>
                  <a:lnTo>
                    <a:pt x="60" y="7"/>
                  </a:lnTo>
                  <a:lnTo>
                    <a:pt x="67" y="10"/>
                  </a:lnTo>
                  <a:lnTo>
                    <a:pt x="74" y="16"/>
                  </a:lnTo>
                  <a:lnTo>
                    <a:pt x="78" y="21"/>
                  </a:lnTo>
                  <a:lnTo>
                    <a:pt x="81" y="28"/>
                  </a:lnTo>
                  <a:lnTo>
                    <a:pt x="85" y="36"/>
                  </a:lnTo>
                  <a:lnTo>
                    <a:pt x="85" y="45"/>
                  </a:lnTo>
                  <a:close/>
                </a:path>
              </a:pathLst>
            </a:custGeom>
            <a:solidFill>
              <a:srgbClr val="FFD3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73" name="Freeform 401"/>
            <p:cNvSpPr>
              <a:spLocks noEditPoints="1"/>
            </p:cNvSpPr>
            <p:nvPr/>
          </p:nvSpPr>
          <p:spPr bwMode="auto">
            <a:xfrm>
              <a:off x="4949" y="2265"/>
              <a:ext cx="21" cy="21"/>
            </a:xfrm>
            <a:custGeom>
              <a:avLst/>
              <a:gdLst>
                <a:gd name="T0" fmla="*/ 0 w 85"/>
                <a:gd name="T1" fmla="*/ 0 h 86"/>
                <a:gd name="T2" fmla="*/ 0 w 85"/>
                <a:gd name="T3" fmla="*/ 0 h 86"/>
                <a:gd name="T4" fmla="*/ 0 w 85"/>
                <a:gd name="T5" fmla="*/ 0 h 86"/>
                <a:gd name="T6" fmla="*/ 0 w 85"/>
                <a:gd name="T7" fmla="*/ 0 h 86"/>
                <a:gd name="T8" fmla="*/ 0 w 85"/>
                <a:gd name="T9" fmla="*/ 0 h 86"/>
                <a:gd name="T10" fmla="*/ 0 w 85"/>
                <a:gd name="T11" fmla="*/ 0 h 86"/>
                <a:gd name="T12" fmla="*/ 0 w 85"/>
                <a:gd name="T13" fmla="*/ 0 h 86"/>
                <a:gd name="T14" fmla="*/ 0 w 85"/>
                <a:gd name="T15" fmla="*/ 0 h 86"/>
                <a:gd name="T16" fmla="*/ 0 w 85"/>
                <a:gd name="T17" fmla="*/ 0 h 86"/>
                <a:gd name="T18" fmla="*/ 0 w 85"/>
                <a:gd name="T19" fmla="*/ 0 h 86"/>
                <a:gd name="T20" fmla="*/ 0 w 85"/>
                <a:gd name="T21" fmla="*/ 0 h 86"/>
                <a:gd name="T22" fmla="*/ 0 w 85"/>
                <a:gd name="T23" fmla="*/ 0 h 86"/>
                <a:gd name="T24" fmla="*/ 0 w 85"/>
                <a:gd name="T25" fmla="*/ 0 h 86"/>
                <a:gd name="T26" fmla="*/ 0 w 85"/>
                <a:gd name="T27" fmla="*/ 0 h 86"/>
                <a:gd name="T28" fmla="*/ 0 w 85"/>
                <a:gd name="T29" fmla="*/ 0 h 86"/>
                <a:gd name="T30" fmla="*/ 0 w 85"/>
                <a:gd name="T31" fmla="*/ 0 h 86"/>
                <a:gd name="T32" fmla="*/ 0 w 85"/>
                <a:gd name="T33" fmla="*/ 0 h 86"/>
                <a:gd name="T34" fmla="*/ 0 w 85"/>
                <a:gd name="T35" fmla="*/ 0 h 86"/>
                <a:gd name="T36" fmla="*/ 0 w 85"/>
                <a:gd name="T37" fmla="*/ 0 h 86"/>
                <a:gd name="T38" fmla="*/ 0 w 85"/>
                <a:gd name="T39" fmla="*/ 0 h 86"/>
                <a:gd name="T40" fmla="*/ 0 w 85"/>
                <a:gd name="T41" fmla="*/ 0 h 86"/>
                <a:gd name="T42" fmla="*/ 0 w 85"/>
                <a:gd name="T43" fmla="*/ 0 h 86"/>
                <a:gd name="T44" fmla="*/ 0 w 85"/>
                <a:gd name="T45" fmla="*/ 0 h 86"/>
                <a:gd name="T46" fmla="*/ 0 w 85"/>
                <a:gd name="T47" fmla="*/ 0 h 86"/>
                <a:gd name="T48" fmla="*/ 0 w 85"/>
                <a:gd name="T49" fmla="*/ 0 h 86"/>
                <a:gd name="T50" fmla="*/ 0 w 85"/>
                <a:gd name="T51" fmla="*/ 0 h 86"/>
                <a:gd name="T52" fmla="*/ 0 w 85"/>
                <a:gd name="T53" fmla="*/ 0 h 86"/>
                <a:gd name="T54" fmla="*/ 0 w 85"/>
                <a:gd name="T55" fmla="*/ 0 h 86"/>
                <a:gd name="T56" fmla="*/ 0 w 85"/>
                <a:gd name="T57" fmla="*/ 0 h 86"/>
                <a:gd name="T58" fmla="*/ 0 w 85"/>
                <a:gd name="T59" fmla="*/ 0 h 86"/>
                <a:gd name="T60" fmla="*/ 0 w 85"/>
                <a:gd name="T61" fmla="*/ 0 h 86"/>
                <a:gd name="T62" fmla="*/ 0 w 85"/>
                <a:gd name="T63" fmla="*/ 0 h 86"/>
                <a:gd name="T64" fmla="*/ 0 w 85"/>
                <a:gd name="T65" fmla="*/ 0 h 8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5" h="86">
                  <a:moveTo>
                    <a:pt x="85" y="44"/>
                  </a:moveTo>
                  <a:lnTo>
                    <a:pt x="84" y="35"/>
                  </a:lnTo>
                  <a:lnTo>
                    <a:pt x="82" y="27"/>
                  </a:lnTo>
                  <a:lnTo>
                    <a:pt x="78" y="19"/>
                  </a:lnTo>
                  <a:lnTo>
                    <a:pt x="73" y="14"/>
                  </a:lnTo>
                  <a:lnTo>
                    <a:pt x="66" y="8"/>
                  </a:lnTo>
                  <a:lnTo>
                    <a:pt x="59" y="4"/>
                  </a:lnTo>
                  <a:lnTo>
                    <a:pt x="51" y="1"/>
                  </a:lnTo>
                  <a:lnTo>
                    <a:pt x="42" y="0"/>
                  </a:lnTo>
                  <a:lnTo>
                    <a:pt x="33" y="1"/>
                  </a:lnTo>
                  <a:lnTo>
                    <a:pt x="26" y="4"/>
                  </a:lnTo>
                  <a:lnTo>
                    <a:pt x="19" y="8"/>
                  </a:lnTo>
                  <a:lnTo>
                    <a:pt x="12" y="14"/>
                  </a:lnTo>
                  <a:lnTo>
                    <a:pt x="7" y="19"/>
                  </a:lnTo>
                  <a:lnTo>
                    <a:pt x="3" y="27"/>
                  </a:lnTo>
                  <a:lnTo>
                    <a:pt x="1" y="35"/>
                  </a:lnTo>
                  <a:lnTo>
                    <a:pt x="0" y="44"/>
                  </a:lnTo>
                  <a:lnTo>
                    <a:pt x="1" y="52"/>
                  </a:lnTo>
                  <a:lnTo>
                    <a:pt x="3" y="60"/>
                  </a:lnTo>
                  <a:lnTo>
                    <a:pt x="7" y="67"/>
                  </a:lnTo>
                  <a:lnTo>
                    <a:pt x="12" y="73"/>
                  </a:lnTo>
                  <a:lnTo>
                    <a:pt x="19" y="79"/>
                  </a:lnTo>
                  <a:lnTo>
                    <a:pt x="26" y="83"/>
                  </a:lnTo>
                  <a:lnTo>
                    <a:pt x="33" y="85"/>
                  </a:lnTo>
                  <a:lnTo>
                    <a:pt x="42" y="86"/>
                  </a:lnTo>
                  <a:lnTo>
                    <a:pt x="51" y="85"/>
                  </a:lnTo>
                  <a:lnTo>
                    <a:pt x="59" y="83"/>
                  </a:lnTo>
                  <a:lnTo>
                    <a:pt x="66" y="79"/>
                  </a:lnTo>
                  <a:lnTo>
                    <a:pt x="73" y="73"/>
                  </a:lnTo>
                  <a:lnTo>
                    <a:pt x="78" y="67"/>
                  </a:lnTo>
                  <a:lnTo>
                    <a:pt x="82" y="60"/>
                  </a:lnTo>
                  <a:lnTo>
                    <a:pt x="84" y="52"/>
                  </a:lnTo>
                  <a:lnTo>
                    <a:pt x="85" y="44"/>
                  </a:lnTo>
                  <a:close/>
                  <a:moveTo>
                    <a:pt x="80" y="44"/>
                  </a:moveTo>
                  <a:lnTo>
                    <a:pt x="80" y="51"/>
                  </a:lnTo>
                  <a:lnTo>
                    <a:pt x="78" y="58"/>
                  </a:lnTo>
                  <a:lnTo>
                    <a:pt x="75" y="65"/>
                  </a:lnTo>
                  <a:lnTo>
                    <a:pt x="69" y="71"/>
                  </a:lnTo>
                  <a:lnTo>
                    <a:pt x="64" y="75"/>
                  </a:lnTo>
                  <a:lnTo>
                    <a:pt x="57" y="79"/>
                  </a:lnTo>
                  <a:lnTo>
                    <a:pt x="50" y="81"/>
                  </a:lnTo>
                  <a:lnTo>
                    <a:pt x="42" y="82"/>
                  </a:lnTo>
                  <a:lnTo>
                    <a:pt x="35" y="81"/>
                  </a:lnTo>
                  <a:lnTo>
                    <a:pt x="28" y="79"/>
                  </a:lnTo>
                  <a:lnTo>
                    <a:pt x="21" y="75"/>
                  </a:lnTo>
                  <a:lnTo>
                    <a:pt x="16" y="71"/>
                  </a:lnTo>
                  <a:lnTo>
                    <a:pt x="10" y="65"/>
                  </a:lnTo>
                  <a:lnTo>
                    <a:pt x="7" y="58"/>
                  </a:lnTo>
                  <a:lnTo>
                    <a:pt x="4" y="51"/>
                  </a:lnTo>
                  <a:lnTo>
                    <a:pt x="3" y="44"/>
                  </a:lnTo>
                  <a:lnTo>
                    <a:pt x="4" y="36"/>
                  </a:lnTo>
                  <a:lnTo>
                    <a:pt x="7" y="28"/>
                  </a:lnTo>
                  <a:lnTo>
                    <a:pt x="10" y="21"/>
                  </a:lnTo>
                  <a:lnTo>
                    <a:pt x="16" y="16"/>
                  </a:lnTo>
                  <a:lnTo>
                    <a:pt x="21" y="11"/>
                  </a:lnTo>
                  <a:lnTo>
                    <a:pt x="28" y="8"/>
                  </a:lnTo>
                  <a:lnTo>
                    <a:pt x="35" y="6"/>
                  </a:lnTo>
                  <a:lnTo>
                    <a:pt x="42" y="5"/>
                  </a:lnTo>
                  <a:lnTo>
                    <a:pt x="50" y="6"/>
                  </a:lnTo>
                  <a:lnTo>
                    <a:pt x="57" y="8"/>
                  </a:lnTo>
                  <a:lnTo>
                    <a:pt x="64" y="11"/>
                  </a:lnTo>
                  <a:lnTo>
                    <a:pt x="69" y="16"/>
                  </a:lnTo>
                  <a:lnTo>
                    <a:pt x="75" y="21"/>
                  </a:lnTo>
                  <a:lnTo>
                    <a:pt x="78" y="28"/>
                  </a:lnTo>
                  <a:lnTo>
                    <a:pt x="80" y="36"/>
                  </a:lnTo>
                  <a:lnTo>
                    <a:pt x="80" y="44"/>
                  </a:lnTo>
                  <a:close/>
                </a:path>
              </a:pathLst>
            </a:custGeom>
            <a:solidFill>
              <a:srgbClr val="FFD5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74" name="Freeform 402"/>
            <p:cNvSpPr>
              <a:spLocks noEditPoints="1"/>
            </p:cNvSpPr>
            <p:nvPr/>
          </p:nvSpPr>
          <p:spPr bwMode="auto">
            <a:xfrm>
              <a:off x="4950" y="2265"/>
              <a:ext cx="20" cy="21"/>
            </a:xfrm>
            <a:custGeom>
              <a:avLst/>
              <a:gdLst>
                <a:gd name="T0" fmla="*/ 0 w 81"/>
                <a:gd name="T1" fmla="*/ 0 h 82"/>
                <a:gd name="T2" fmla="*/ 0 w 81"/>
                <a:gd name="T3" fmla="*/ 0 h 82"/>
                <a:gd name="T4" fmla="*/ 0 w 81"/>
                <a:gd name="T5" fmla="*/ 0 h 82"/>
                <a:gd name="T6" fmla="*/ 0 w 81"/>
                <a:gd name="T7" fmla="*/ 0 h 82"/>
                <a:gd name="T8" fmla="*/ 0 w 81"/>
                <a:gd name="T9" fmla="*/ 0 h 82"/>
                <a:gd name="T10" fmla="*/ 0 w 81"/>
                <a:gd name="T11" fmla="*/ 0 h 82"/>
                <a:gd name="T12" fmla="*/ 0 w 81"/>
                <a:gd name="T13" fmla="*/ 0 h 82"/>
                <a:gd name="T14" fmla="*/ 0 w 81"/>
                <a:gd name="T15" fmla="*/ 0 h 82"/>
                <a:gd name="T16" fmla="*/ 0 w 81"/>
                <a:gd name="T17" fmla="*/ 0 h 82"/>
                <a:gd name="T18" fmla="*/ 0 w 81"/>
                <a:gd name="T19" fmla="*/ 0 h 82"/>
                <a:gd name="T20" fmla="*/ 0 w 81"/>
                <a:gd name="T21" fmla="*/ 0 h 82"/>
                <a:gd name="T22" fmla="*/ 0 w 81"/>
                <a:gd name="T23" fmla="*/ 0 h 82"/>
                <a:gd name="T24" fmla="*/ 0 w 81"/>
                <a:gd name="T25" fmla="*/ 0 h 82"/>
                <a:gd name="T26" fmla="*/ 0 w 81"/>
                <a:gd name="T27" fmla="*/ 0 h 82"/>
                <a:gd name="T28" fmla="*/ 0 w 81"/>
                <a:gd name="T29" fmla="*/ 0 h 82"/>
                <a:gd name="T30" fmla="*/ 0 w 81"/>
                <a:gd name="T31" fmla="*/ 0 h 82"/>
                <a:gd name="T32" fmla="*/ 0 w 81"/>
                <a:gd name="T33" fmla="*/ 0 h 82"/>
                <a:gd name="T34" fmla="*/ 0 w 81"/>
                <a:gd name="T35" fmla="*/ 0 h 82"/>
                <a:gd name="T36" fmla="*/ 0 w 81"/>
                <a:gd name="T37" fmla="*/ 0 h 82"/>
                <a:gd name="T38" fmla="*/ 0 w 81"/>
                <a:gd name="T39" fmla="*/ 0 h 82"/>
                <a:gd name="T40" fmla="*/ 0 w 81"/>
                <a:gd name="T41" fmla="*/ 0 h 82"/>
                <a:gd name="T42" fmla="*/ 0 w 81"/>
                <a:gd name="T43" fmla="*/ 0 h 82"/>
                <a:gd name="T44" fmla="*/ 0 w 81"/>
                <a:gd name="T45" fmla="*/ 0 h 82"/>
                <a:gd name="T46" fmla="*/ 0 w 81"/>
                <a:gd name="T47" fmla="*/ 0 h 82"/>
                <a:gd name="T48" fmla="*/ 0 w 81"/>
                <a:gd name="T49" fmla="*/ 0 h 82"/>
                <a:gd name="T50" fmla="*/ 0 w 81"/>
                <a:gd name="T51" fmla="*/ 0 h 82"/>
                <a:gd name="T52" fmla="*/ 0 w 81"/>
                <a:gd name="T53" fmla="*/ 0 h 82"/>
                <a:gd name="T54" fmla="*/ 0 w 81"/>
                <a:gd name="T55" fmla="*/ 0 h 82"/>
                <a:gd name="T56" fmla="*/ 0 w 81"/>
                <a:gd name="T57" fmla="*/ 0 h 82"/>
                <a:gd name="T58" fmla="*/ 0 w 81"/>
                <a:gd name="T59" fmla="*/ 0 h 82"/>
                <a:gd name="T60" fmla="*/ 0 w 81"/>
                <a:gd name="T61" fmla="*/ 0 h 82"/>
                <a:gd name="T62" fmla="*/ 0 w 81"/>
                <a:gd name="T63" fmla="*/ 0 h 82"/>
                <a:gd name="T64" fmla="*/ 0 w 81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1" h="82">
                  <a:moveTo>
                    <a:pt x="81" y="42"/>
                  </a:moveTo>
                  <a:lnTo>
                    <a:pt x="81" y="33"/>
                  </a:lnTo>
                  <a:lnTo>
                    <a:pt x="77" y="25"/>
                  </a:lnTo>
                  <a:lnTo>
                    <a:pt x="74" y="18"/>
                  </a:lnTo>
                  <a:lnTo>
                    <a:pt x="70" y="13"/>
                  </a:lnTo>
                  <a:lnTo>
                    <a:pt x="63" y="7"/>
                  </a:lnTo>
                  <a:lnTo>
                    <a:pt x="56" y="4"/>
                  </a:lnTo>
                  <a:lnTo>
                    <a:pt x="48" y="2"/>
                  </a:lnTo>
                  <a:lnTo>
                    <a:pt x="40" y="0"/>
                  </a:lnTo>
                  <a:lnTo>
                    <a:pt x="33" y="2"/>
                  </a:lnTo>
                  <a:lnTo>
                    <a:pt x="25" y="4"/>
                  </a:lnTo>
                  <a:lnTo>
                    <a:pt x="18" y="7"/>
                  </a:lnTo>
                  <a:lnTo>
                    <a:pt x="11" y="13"/>
                  </a:lnTo>
                  <a:lnTo>
                    <a:pt x="7" y="18"/>
                  </a:lnTo>
                  <a:lnTo>
                    <a:pt x="2" y="25"/>
                  </a:lnTo>
                  <a:lnTo>
                    <a:pt x="0" y="33"/>
                  </a:lnTo>
                  <a:lnTo>
                    <a:pt x="0" y="42"/>
                  </a:lnTo>
                  <a:lnTo>
                    <a:pt x="0" y="50"/>
                  </a:lnTo>
                  <a:lnTo>
                    <a:pt x="2" y="58"/>
                  </a:lnTo>
                  <a:lnTo>
                    <a:pt x="7" y="64"/>
                  </a:lnTo>
                  <a:lnTo>
                    <a:pt x="11" y="70"/>
                  </a:lnTo>
                  <a:lnTo>
                    <a:pt x="18" y="75"/>
                  </a:lnTo>
                  <a:lnTo>
                    <a:pt x="25" y="79"/>
                  </a:lnTo>
                  <a:lnTo>
                    <a:pt x="33" y="81"/>
                  </a:lnTo>
                  <a:lnTo>
                    <a:pt x="40" y="82"/>
                  </a:lnTo>
                  <a:lnTo>
                    <a:pt x="48" y="81"/>
                  </a:lnTo>
                  <a:lnTo>
                    <a:pt x="56" y="79"/>
                  </a:lnTo>
                  <a:lnTo>
                    <a:pt x="63" y="75"/>
                  </a:lnTo>
                  <a:lnTo>
                    <a:pt x="70" y="70"/>
                  </a:lnTo>
                  <a:lnTo>
                    <a:pt x="74" y="64"/>
                  </a:lnTo>
                  <a:lnTo>
                    <a:pt x="77" y="58"/>
                  </a:lnTo>
                  <a:lnTo>
                    <a:pt x="81" y="50"/>
                  </a:lnTo>
                  <a:lnTo>
                    <a:pt x="81" y="42"/>
                  </a:lnTo>
                  <a:close/>
                  <a:moveTo>
                    <a:pt x="77" y="42"/>
                  </a:moveTo>
                  <a:lnTo>
                    <a:pt x="76" y="49"/>
                  </a:lnTo>
                  <a:lnTo>
                    <a:pt x="74" y="55"/>
                  </a:lnTo>
                  <a:lnTo>
                    <a:pt x="71" y="62"/>
                  </a:lnTo>
                  <a:lnTo>
                    <a:pt x="66" y="68"/>
                  </a:lnTo>
                  <a:lnTo>
                    <a:pt x="61" y="72"/>
                  </a:lnTo>
                  <a:lnTo>
                    <a:pt x="55" y="75"/>
                  </a:lnTo>
                  <a:lnTo>
                    <a:pt x="48" y="78"/>
                  </a:lnTo>
                  <a:lnTo>
                    <a:pt x="40" y="78"/>
                  </a:lnTo>
                  <a:lnTo>
                    <a:pt x="33" y="78"/>
                  </a:lnTo>
                  <a:lnTo>
                    <a:pt x="26" y="75"/>
                  </a:lnTo>
                  <a:lnTo>
                    <a:pt x="20" y="72"/>
                  </a:lnTo>
                  <a:lnTo>
                    <a:pt x="15" y="68"/>
                  </a:lnTo>
                  <a:lnTo>
                    <a:pt x="10" y="62"/>
                  </a:lnTo>
                  <a:lnTo>
                    <a:pt x="7" y="55"/>
                  </a:lnTo>
                  <a:lnTo>
                    <a:pt x="5" y="49"/>
                  </a:lnTo>
                  <a:lnTo>
                    <a:pt x="3" y="42"/>
                  </a:lnTo>
                  <a:lnTo>
                    <a:pt x="5" y="34"/>
                  </a:lnTo>
                  <a:lnTo>
                    <a:pt x="7" y="27"/>
                  </a:lnTo>
                  <a:lnTo>
                    <a:pt x="10" y="21"/>
                  </a:lnTo>
                  <a:lnTo>
                    <a:pt x="15" y="15"/>
                  </a:lnTo>
                  <a:lnTo>
                    <a:pt x="20" y="10"/>
                  </a:lnTo>
                  <a:lnTo>
                    <a:pt x="26" y="7"/>
                  </a:lnTo>
                  <a:lnTo>
                    <a:pt x="33" y="5"/>
                  </a:lnTo>
                  <a:lnTo>
                    <a:pt x="40" y="5"/>
                  </a:lnTo>
                  <a:lnTo>
                    <a:pt x="48" y="5"/>
                  </a:lnTo>
                  <a:lnTo>
                    <a:pt x="55" y="7"/>
                  </a:lnTo>
                  <a:lnTo>
                    <a:pt x="61" y="10"/>
                  </a:lnTo>
                  <a:lnTo>
                    <a:pt x="66" y="15"/>
                  </a:lnTo>
                  <a:lnTo>
                    <a:pt x="71" y="21"/>
                  </a:lnTo>
                  <a:lnTo>
                    <a:pt x="74" y="27"/>
                  </a:lnTo>
                  <a:lnTo>
                    <a:pt x="76" y="34"/>
                  </a:lnTo>
                  <a:lnTo>
                    <a:pt x="77" y="42"/>
                  </a:lnTo>
                  <a:close/>
                </a:path>
              </a:pathLst>
            </a:custGeom>
            <a:solidFill>
              <a:srgbClr val="FFD7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75" name="Freeform 403"/>
            <p:cNvSpPr>
              <a:spLocks noEditPoints="1"/>
            </p:cNvSpPr>
            <p:nvPr/>
          </p:nvSpPr>
          <p:spPr bwMode="auto">
            <a:xfrm>
              <a:off x="4950" y="2266"/>
              <a:ext cx="19" cy="19"/>
            </a:xfrm>
            <a:custGeom>
              <a:avLst/>
              <a:gdLst>
                <a:gd name="T0" fmla="*/ 0 w 77"/>
                <a:gd name="T1" fmla="*/ 0 h 77"/>
                <a:gd name="T2" fmla="*/ 0 w 77"/>
                <a:gd name="T3" fmla="*/ 0 h 77"/>
                <a:gd name="T4" fmla="*/ 0 w 77"/>
                <a:gd name="T5" fmla="*/ 0 h 77"/>
                <a:gd name="T6" fmla="*/ 0 w 77"/>
                <a:gd name="T7" fmla="*/ 0 h 77"/>
                <a:gd name="T8" fmla="*/ 0 w 77"/>
                <a:gd name="T9" fmla="*/ 0 h 77"/>
                <a:gd name="T10" fmla="*/ 0 w 77"/>
                <a:gd name="T11" fmla="*/ 0 h 77"/>
                <a:gd name="T12" fmla="*/ 0 w 77"/>
                <a:gd name="T13" fmla="*/ 0 h 77"/>
                <a:gd name="T14" fmla="*/ 0 w 77"/>
                <a:gd name="T15" fmla="*/ 0 h 77"/>
                <a:gd name="T16" fmla="*/ 0 w 77"/>
                <a:gd name="T17" fmla="*/ 0 h 77"/>
                <a:gd name="T18" fmla="*/ 0 w 77"/>
                <a:gd name="T19" fmla="*/ 0 h 77"/>
                <a:gd name="T20" fmla="*/ 0 w 77"/>
                <a:gd name="T21" fmla="*/ 0 h 77"/>
                <a:gd name="T22" fmla="*/ 0 w 77"/>
                <a:gd name="T23" fmla="*/ 0 h 77"/>
                <a:gd name="T24" fmla="*/ 0 w 77"/>
                <a:gd name="T25" fmla="*/ 0 h 77"/>
                <a:gd name="T26" fmla="*/ 0 w 77"/>
                <a:gd name="T27" fmla="*/ 0 h 77"/>
                <a:gd name="T28" fmla="*/ 0 w 77"/>
                <a:gd name="T29" fmla="*/ 0 h 77"/>
                <a:gd name="T30" fmla="*/ 0 w 77"/>
                <a:gd name="T31" fmla="*/ 0 h 77"/>
                <a:gd name="T32" fmla="*/ 0 w 77"/>
                <a:gd name="T33" fmla="*/ 0 h 77"/>
                <a:gd name="T34" fmla="*/ 0 w 77"/>
                <a:gd name="T35" fmla="*/ 0 h 77"/>
                <a:gd name="T36" fmla="*/ 0 w 77"/>
                <a:gd name="T37" fmla="*/ 0 h 77"/>
                <a:gd name="T38" fmla="*/ 0 w 77"/>
                <a:gd name="T39" fmla="*/ 0 h 77"/>
                <a:gd name="T40" fmla="*/ 0 w 77"/>
                <a:gd name="T41" fmla="*/ 0 h 77"/>
                <a:gd name="T42" fmla="*/ 0 w 77"/>
                <a:gd name="T43" fmla="*/ 0 h 77"/>
                <a:gd name="T44" fmla="*/ 0 w 77"/>
                <a:gd name="T45" fmla="*/ 0 h 77"/>
                <a:gd name="T46" fmla="*/ 0 w 77"/>
                <a:gd name="T47" fmla="*/ 0 h 77"/>
                <a:gd name="T48" fmla="*/ 0 w 77"/>
                <a:gd name="T49" fmla="*/ 0 h 77"/>
                <a:gd name="T50" fmla="*/ 0 w 77"/>
                <a:gd name="T51" fmla="*/ 0 h 77"/>
                <a:gd name="T52" fmla="*/ 0 w 77"/>
                <a:gd name="T53" fmla="*/ 0 h 77"/>
                <a:gd name="T54" fmla="*/ 0 w 77"/>
                <a:gd name="T55" fmla="*/ 0 h 77"/>
                <a:gd name="T56" fmla="*/ 0 w 77"/>
                <a:gd name="T57" fmla="*/ 0 h 77"/>
                <a:gd name="T58" fmla="*/ 0 w 77"/>
                <a:gd name="T59" fmla="*/ 0 h 77"/>
                <a:gd name="T60" fmla="*/ 0 w 77"/>
                <a:gd name="T61" fmla="*/ 0 h 77"/>
                <a:gd name="T62" fmla="*/ 0 w 77"/>
                <a:gd name="T63" fmla="*/ 0 h 77"/>
                <a:gd name="T64" fmla="*/ 0 w 77"/>
                <a:gd name="T65" fmla="*/ 0 h 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" h="77">
                  <a:moveTo>
                    <a:pt x="77" y="39"/>
                  </a:moveTo>
                  <a:lnTo>
                    <a:pt x="77" y="31"/>
                  </a:lnTo>
                  <a:lnTo>
                    <a:pt x="75" y="23"/>
                  </a:lnTo>
                  <a:lnTo>
                    <a:pt x="72" y="16"/>
                  </a:lnTo>
                  <a:lnTo>
                    <a:pt x="66" y="11"/>
                  </a:lnTo>
                  <a:lnTo>
                    <a:pt x="61" y="6"/>
                  </a:lnTo>
                  <a:lnTo>
                    <a:pt x="54" y="3"/>
                  </a:lnTo>
                  <a:lnTo>
                    <a:pt x="47" y="1"/>
                  </a:lnTo>
                  <a:lnTo>
                    <a:pt x="39" y="0"/>
                  </a:lnTo>
                  <a:lnTo>
                    <a:pt x="32" y="1"/>
                  </a:lnTo>
                  <a:lnTo>
                    <a:pt x="25" y="3"/>
                  </a:lnTo>
                  <a:lnTo>
                    <a:pt x="18" y="6"/>
                  </a:lnTo>
                  <a:lnTo>
                    <a:pt x="13" y="11"/>
                  </a:lnTo>
                  <a:lnTo>
                    <a:pt x="7" y="16"/>
                  </a:lnTo>
                  <a:lnTo>
                    <a:pt x="4" y="23"/>
                  </a:lnTo>
                  <a:lnTo>
                    <a:pt x="1" y="31"/>
                  </a:lnTo>
                  <a:lnTo>
                    <a:pt x="0" y="39"/>
                  </a:lnTo>
                  <a:lnTo>
                    <a:pt x="1" y="46"/>
                  </a:lnTo>
                  <a:lnTo>
                    <a:pt x="4" y="53"/>
                  </a:lnTo>
                  <a:lnTo>
                    <a:pt x="7" y="60"/>
                  </a:lnTo>
                  <a:lnTo>
                    <a:pt x="13" y="66"/>
                  </a:lnTo>
                  <a:lnTo>
                    <a:pt x="18" y="70"/>
                  </a:lnTo>
                  <a:lnTo>
                    <a:pt x="25" y="74"/>
                  </a:lnTo>
                  <a:lnTo>
                    <a:pt x="32" y="76"/>
                  </a:lnTo>
                  <a:lnTo>
                    <a:pt x="39" y="77"/>
                  </a:lnTo>
                  <a:lnTo>
                    <a:pt x="47" y="76"/>
                  </a:lnTo>
                  <a:lnTo>
                    <a:pt x="54" y="74"/>
                  </a:lnTo>
                  <a:lnTo>
                    <a:pt x="61" y="70"/>
                  </a:lnTo>
                  <a:lnTo>
                    <a:pt x="66" y="66"/>
                  </a:lnTo>
                  <a:lnTo>
                    <a:pt x="72" y="60"/>
                  </a:lnTo>
                  <a:lnTo>
                    <a:pt x="75" y="53"/>
                  </a:lnTo>
                  <a:lnTo>
                    <a:pt x="77" y="46"/>
                  </a:lnTo>
                  <a:lnTo>
                    <a:pt x="77" y="39"/>
                  </a:lnTo>
                  <a:close/>
                  <a:moveTo>
                    <a:pt x="74" y="39"/>
                  </a:moveTo>
                  <a:lnTo>
                    <a:pt x="73" y="46"/>
                  </a:lnTo>
                  <a:lnTo>
                    <a:pt x="71" y="52"/>
                  </a:lnTo>
                  <a:lnTo>
                    <a:pt x="69" y="58"/>
                  </a:lnTo>
                  <a:lnTo>
                    <a:pt x="64" y="62"/>
                  </a:lnTo>
                  <a:lnTo>
                    <a:pt x="58" y="67"/>
                  </a:lnTo>
                  <a:lnTo>
                    <a:pt x="53" y="70"/>
                  </a:lnTo>
                  <a:lnTo>
                    <a:pt x="46" y="72"/>
                  </a:lnTo>
                  <a:lnTo>
                    <a:pt x="39" y="72"/>
                  </a:lnTo>
                  <a:lnTo>
                    <a:pt x="33" y="72"/>
                  </a:lnTo>
                  <a:lnTo>
                    <a:pt x="26" y="70"/>
                  </a:lnTo>
                  <a:lnTo>
                    <a:pt x="20" y="67"/>
                  </a:lnTo>
                  <a:lnTo>
                    <a:pt x="15" y="62"/>
                  </a:lnTo>
                  <a:lnTo>
                    <a:pt x="10" y="58"/>
                  </a:lnTo>
                  <a:lnTo>
                    <a:pt x="8" y="52"/>
                  </a:lnTo>
                  <a:lnTo>
                    <a:pt x="6" y="46"/>
                  </a:lnTo>
                  <a:lnTo>
                    <a:pt x="5" y="39"/>
                  </a:lnTo>
                  <a:lnTo>
                    <a:pt x="6" y="31"/>
                  </a:lnTo>
                  <a:lnTo>
                    <a:pt x="8" y="25"/>
                  </a:lnTo>
                  <a:lnTo>
                    <a:pt x="10" y="19"/>
                  </a:lnTo>
                  <a:lnTo>
                    <a:pt x="15" y="14"/>
                  </a:lnTo>
                  <a:lnTo>
                    <a:pt x="20" y="10"/>
                  </a:lnTo>
                  <a:lnTo>
                    <a:pt x="26" y="6"/>
                  </a:lnTo>
                  <a:lnTo>
                    <a:pt x="33" y="4"/>
                  </a:lnTo>
                  <a:lnTo>
                    <a:pt x="39" y="4"/>
                  </a:lnTo>
                  <a:lnTo>
                    <a:pt x="46" y="4"/>
                  </a:lnTo>
                  <a:lnTo>
                    <a:pt x="53" y="6"/>
                  </a:lnTo>
                  <a:lnTo>
                    <a:pt x="58" y="10"/>
                  </a:lnTo>
                  <a:lnTo>
                    <a:pt x="64" y="14"/>
                  </a:lnTo>
                  <a:lnTo>
                    <a:pt x="69" y="19"/>
                  </a:lnTo>
                  <a:lnTo>
                    <a:pt x="71" y="25"/>
                  </a:lnTo>
                  <a:lnTo>
                    <a:pt x="73" y="31"/>
                  </a:lnTo>
                  <a:lnTo>
                    <a:pt x="74" y="39"/>
                  </a:lnTo>
                  <a:close/>
                </a:path>
              </a:pathLst>
            </a:custGeom>
            <a:solidFill>
              <a:srgbClr val="FFD9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376" name="Freeform 404"/>
            <p:cNvSpPr>
              <a:spLocks noEditPoints="1"/>
            </p:cNvSpPr>
            <p:nvPr/>
          </p:nvSpPr>
          <p:spPr bwMode="auto">
            <a:xfrm>
              <a:off x="4951" y="2266"/>
              <a:ext cx="18" cy="18"/>
            </a:xfrm>
            <a:custGeom>
              <a:avLst/>
              <a:gdLst>
                <a:gd name="T0" fmla="*/ 0 w 74"/>
                <a:gd name="T1" fmla="*/ 0 h 73"/>
                <a:gd name="T2" fmla="*/ 0 w 74"/>
                <a:gd name="T3" fmla="*/ 0 h 73"/>
                <a:gd name="T4" fmla="*/ 0 w 74"/>
                <a:gd name="T5" fmla="*/ 0 h 73"/>
                <a:gd name="T6" fmla="*/ 0 w 74"/>
                <a:gd name="T7" fmla="*/ 0 h 73"/>
                <a:gd name="T8" fmla="*/ 0 w 74"/>
                <a:gd name="T9" fmla="*/ 0 h 73"/>
                <a:gd name="T10" fmla="*/ 0 w 74"/>
                <a:gd name="T11" fmla="*/ 0 h 73"/>
                <a:gd name="T12" fmla="*/ 0 w 74"/>
                <a:gd name="T13" fmla="*/ 0 h 73"/>
                <a:gd name="T14" fmla="*/ 0 w 74"/>
                <a:gd name="T15" fmla="*/ 0 h 73"/>
                <a:gd name="T16" fmla="*/ 0 w 74"/>
                <a:gd name="T17" fmla="*/ 0 h 73"/>
                <a:gd name="T18" fmla="*/ 0 w 74"/>
                <a:gd name="T19" fmla="*/ 0 h 73"/>
                <a:gd name="T20" fmla="*/ 0 w 74"/>
                <a:gd name="T21" fmla="*/ 0 h 73"/>
                <a:gd name="T22" fmla="*/ 0 w 74"/>
                <a:gd name="T23" fmla="*/ 0 h 73"/>
                <a:gd name="T24" fmla="*/ 0 w 74"/>
                <a:gd name="T25" fmla="*/ 0 h 73"/>
                <a:gd name="T26" fmla="*/ 0 w 74"/>
                <a:gd name="T27" fmla="*/ 0 h 73"/>
                <a:gd name="T28" fmla="*/ 0 w 74"/>
                <a:gd name="T29" fmla="*/ 0 h 73"/>
                <a:gd name="T30" fmla="*/ 0 w 74"/>
                <a:gd name="T31" fmla="*/ 0 h 73"/>
                <a:gd name="T32" fmla="*/ 0 w 74"/>
                <a:gd name="T33" fmla="*/ 0 h 73"/>
                <a:gd name="T34" fmla="*/ 0 w 74"/>
                <a:gd name="T35" fmla="*/ 0 h 73"/>
                <a:gd name="T36" fmla="*/ 0 w 74"/>
                <a:gd name="T37" fmla="*/ 0 h 73"/>
                <a:gd name="T38" fmla="*/ 0 w 74"/>
                <a:gd name="T39" fmla="*/ 0 h 73"/>
                <a:gd name="T40" fmla="*/ 0 w 74"/>
                <a:gd name="T41" fmla="*/ 0 h 73"/>
                <a:gd name="T42" fmla="*/ 0 w 74"/>
                <a:gd name="T43" fmla="*/ 0 h 73"/>
                <a:gd name="T44" fmla="*/ 0 w 74"/>
                <a:gd name="T45" fmla="*/ 0 h 73"/>
                <a:gd name="T46" fmla="*/ 0 w 74"/>
                <a:gd name="T47" fmla="*/ 0 h 73"/>
                <a:gd name="T48" fmla="*/ 0 w 74"/>
                <a:gd name="T49" fmla="*/ 0 h 73"/>
                <a:gd name="T50" fmla="*/ 0 w 74"/>
                <a:gd name="T51" fmla="*/ 0 h 73"/>
                <a:gd name="T52" fmla="*/ 0 w 74"/>
                <a:gd name="T53" fmla="*/ 0 h 73"/>
                <a:gd name="T54" fmla="*/ 0 w 74"/>
                <a:gd name="T55" fmla="*/ 0 h 73"/>
                <a:gd name="T56" fmla="*/ 0 w 74"/>
                <a:gd name="T57" fmla="*/ 0 h 73"/>
                <a:gd name="T58" fmla="*/ 0 w 74"/>
                <a:gd name="T59" fmla="*/ 0 h 73"/>
                <a:gd name="T60" fmla="*/ 0 w 74"/>
                <a:gd name="T61" fmla="*/ 0 h 73"/>
                <a:gd name="T62" fmla="*/ 0 w 74"/>
                <a:gd name="T63" fmla="*/ 0 h 73"/>
                <a:gd name="T64" fmla="*/ 0 w 74"/>
                <a:gd name="T65" fmla="*/ 0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4" h="73">
                  <a:moveTo>
                    <a:pt x="74" y="37"/>
                  </a:moveTo>
                  <a:lnTo>
                    <a:pt x="73" y="29"/>
                  </a:lnTo>
                  <a:lnTo>
                    <a:pt x="71" y="22"/>
                  </a:lnTo>
                  <a:lnTo>
                    <a:pt x="68" y="16"/>
                  </a:lnTo>
                  <a:lnTo>
                    <a:pt x="63" y="10"/>
                  </a:lnTo>
                  <a:lnTo>
                    <a:pt x="58" y="5"/>
                  </a:lnTo>
                  <a:lnTo>
                    <a:pt x="52" y="2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5"/>
                  </a:lnTo>
                  <a:lnTo>
                    <a:pt x="12" y="10"/>
                  </a:lnTo>
                  <a:lnTo>
                    <a:pt x="7" y="16"/>
                  </a:lnTo>
                  <a:lnTo>
                    <a:pt x="4" y="22"/>
                  </a:lnTo>
                  <a:lnTo>
                    <a:pt x="2" y="29"/>
                  </a:lnTo>
                  <a:lnTo>
                    <a:pt x="0" y="37"/>
                  </a:lnTo>
                  <a:lnTo>
                    <a:pt x="2" y="44"/>
                  </a:lnTo>
                  <a:lnTo>
                    <a:pt x="4" y="50"/>
                  </a:lnTo>
                  <a:lnTo>
                    <a:pt x="7" y="57"/>
                  </a:lnTo>
                  <a:lnTo>
                    <a:pt x="12" y="63"/>
                  </a:lnTo>
                  <a:lnTo>
                    <a:pt x="17" y="67"/>
                  </a:lnTo>
                  <a:lnTo>
                    <a:pt x="23" y="70"/>
                  </a:lnTo>
                  <a:lnTo>
                    <a:pt x="30" y="73"/>
                  </a:lnTo>
                  <a:lnTo>
                    <a:pt x="37" y="73"/>
                  </a:lnTo>
                  <a:lnTo>
                    <a:pt x="45" y="73"/>
                  </a:lnTo>
                  <a:lnTo>
                    <a:pt x="52" y="70"/>
                  </a:lnTo>
                  <a:lnTo>
                    <a:pt x="58" y="67"/>
                  </a:lnTo>
                  <a:lnTo>
                    <a:pt x="63" y="63"/>
                  </a:lnTo>
                  <a:lnTo>
                    <a:pt x="68" y="57"/>
                  </a:lnTo>
                  <a:lnTo>
                    <a:pt x="71" y="50"/>
                  </a:lnTo>
                  <a:lnTo>
                    <a:pt x="73" y="44"/>
                  </a:lnTo>
                  <a:lnTo>
                    <a:pt x="74" y="37"/>
                  </a:lnTo>
                  <a:close/>
                  <a:moveTo>
                    <a:pt x="70" y="37"/>
                  </a:moveTo>
                  <a:lnTo>
                    <a:pt x="69" y="42"/>
                  </a:lnTo>
                  <a:lnTo>
                    <a:pt x="68" y="49"/>
                  </a:lnTo>
                  <a:lnTo>
                    <a:pt x="64" y="55"/>
                  </a:lnTo>
                  <a:lnTo>
                    <a:pt x="60" y="59"/>
                  </a:lnTo>
                  <a:lnTo>
                    <a:pt x="55" y="64"/>
                  </a:lnTo>
                  <a:lnTo>
                    <a:pt x="50" y="66"/>
                  </a:lnTo>
                  <a:lnTo>
                    <a:pt x="44" y="68"/>
                  </a:lnTo>
                  <a:lnTo>
                    <a:pt x="37" y="69"/>
                  </a:lnTo>
                  <a:lnTo>
                    <a:pt x="31" y="68"/>
                  </a:lnTo>
                  <a:lnTo>
                    <a:pt x="25" y="66"/>
                  </a:lnTo>
                  <a:lnTo>
                    <a:pt x="19" y="64"/>
                  </a:lnTo>
                  <a:lnTo>
                    <a:pt x="14" y="59"/>
                  </a:lnTo>
                  <a:lnTo>
                    <a:pt x="11" y="55"/>
                  </a:lnTo>
                  <a:lnTo>
                    <a:pt x="7" y="49"/>
                  </a:lnTo>
                  <a:lnTo>
                    <a:pt x="5" y="42"/>
                  </a:lnTo>
                  <a:lnTo>
                    <a:pt x="5" y="37"/>
                  </a:lnTo>
                  <a:lnTo>
                    <a:pt x="5" y="30"/>
                  </a:lnTo>
                  <a:lnTo>
                    <a:pt x="7" y="23"/>
                  </a:lnTo>
                  <a:lnTo>
                    <a:pt x="11" y="18"/>
                  </a:lnTo>
                  <a:lnTo>
                    <a:pt x="14" y="13"/>
                  </a:lnTo>
                  <a:lnTo>
                    <a:pt x="19" y="9"/>
                  </a:lnTo>
                  <a:lnTo>
                    <a:pt x="25" y="7"/>
                  </a:lnTo>
                  <a:lnTo>
                    <a:pt x="31" y="4"/>
                  </a:lnTo>
                  <a:lnTo>
                    <a:pt x="37" y="3"/>
                  </a:lnTo>
                  <a:lnTo>
                    <a:pt x="44" y="4"/>
                  </a:lnTo>
                  <a:lnTo>
                    <a:pt x="50" y="7"/>
                  </a:lnTo>
                  <a:lnTo>
                    <a:pt x="55" y="9"/>
                  </a:lnTo>
                  <a:lnTo>
                    <a:pt x="60" y="13"/>
                  </a:lnTo>
                  <a:lnTo>
                    <a:pt x="64" y="18"/>
                  </a:lnTo>
                  <a:lnTo>
                    <a:pt x="68" y="23"/>
                  </a:lnTo>
                  <a:lnTo>
                    <a:pt x="69" y="30"/>
                  </a:lnTo>
                  <a:lnTo>
                    <a:pt x="70" y="37"/>
                  </a:lnTo>
                  <a:close/>
                </a:path>
              </a:pathLst>
            </a:custGeom>
            <a:solidFill>
              <a:srgbClr val="FFDB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464" name="Group 405"/>
          <p:cNvGrpSpPr>
            <a:grpSpLocks/>
          </p:cNvGrpSpPr>
          <p:nvPr/>
        </p:nvGrpSpPr>
        <p:grpSpPr bwMode="auto">
          <a:xfrm>
            <a:off x="3384550" y="3582988"/>
            <a:ext cx="4883150" cy="2108200"/>
            <a:chOff x="2132" y="2257"/>
            <a:chExt cx="3076" cy="1328"/>
          </a:xfrm>
        </p:grpSpPr>
        <p:sp>
          <p:nvSpPr>
            <p:cNvPr id="19977" name="Freeform 406"/>
            <p:cNvSpPr>
              <a:spLocks noEditPoints="1"/>
            </p:cNvSpPr>
            <p:nvPr/>
          </p:nvSpPr>
          <p:spPr bwMode="auto">
            <a:xfrm>
              <a:off x="4951" y="2267"/>
              <a:ext cx="18" cy="17"/>
            </a:xfrm>
            <a:custGeom>
              <a:avLst/>
              <a:gdLst>
                <a:gd name="T0" fmla="*/ 0 w 69"/>
                <a:gd name="T1" fmla="*/ 0 h 68"/>
                <a:gd name="T2" fmla="*/ 0 w 69"/>
                <a:gd name="T3" fmla="*/ 0 h 68"/>
                <a:gd name="T4" fmla="*/ 0 w 69"/>
                <a:gd name="T5" fmla="*/ 0 h 68"/>
                <a:gd name="T6" fmla="*/ 0 w 69"/>
                <a:gd name="T7" fmla="*/ 0 h 68"/>
                <a:gd name="T8" fmla="*/ 0 w 69"/>
                <a:gd name="T9" fmla="*/ 0 h 68"/>
                <a:gd name="T10" fmla="*/ 0 w 69"/>
                <a:gd name="T11" fmla="*/ 0 h 68"/>
                <a:gd name="T12" fmla="*/ 0 w 69"/>
                <a:gd name="T13" fmla="*/ 0 h 68"/>
                <a:gd name="T14" fmla="*/ 0 w 69"/>
                <a:gd name="T15" fmla="*/ 0 h 68"/>
                <a:gd name="T16" fmla="*/ 0 w 69"/>
                <a:gd name="T17" fmla="*/ 0 h 68"/>
                <a:gd name="T18" fmla="*/ 0 w 69"/>
                <a:gd name="T19" fmla="*/ 0 h 68"/>
                <a:gd name="T20" fmla="*/ 0 w 69"/>
                <a:gd name="T21" fmla="*/ 0 h 68"/>
                <a:gd name="T22" fmla="*/ 0 w 69"/>
                <a:gd name="T23" fmla="*/ 0 h 68"/>
                <a:gd name="T24" fmla="*/ 0 w 69"/>
                <a:gd name="T25" fmla="*/ 0 h 68"/>
                <a:gd name="T26" fmla="*/ 0 w 69"/>
                <a:gd name="T27" fmla="*/ 0 h 68"/>
                <a:gd name="T28" fmla="*/ 0 w 69"/>
                <a:gd name="T29" fmla="*/ 0 h 68"/>
                <a:gd name="T30" fmla="*/ 0 w 69"/>
                <a:gd name="T31" fmla="*/ 0 h 68"/>
                <a:gd name="T32" fmla="*/ 0 w 69"/>
                <a:gd name="T33" fmla="*/ 0 h 68"/>
                <a:gd name="T34" fmla="*/ 0 w 69"/>
                <a:gd name="T35" fmla="*/ 0 h 68"/>
                <a:gd name="T36" fmla="*/ 0 w 69"/>
                <a:gd name="T37" fmla="*/ 0 h 68"/>
                <a:gd name="T38" fmla="*/ 0 w 69"/>
                <a:gd name="T39" fmla="*/ 0 h 68"/>
                <a:gd name="T40" fmla="*/ 0 w 69"/>
                <a:gd name="T41" fmla="*/ 0 h 68"/>
                <a:gd name="T42" fmla="*/ 0 w 69"/>
                <a:gd name="T43" fmla="*/ 0 h 68"/>
                <a:gd name="T44" fmla="*/ 0 w 69"/>
                <a:gd name="T45" fmla="*/ 0 h 68"/>
                <a:gd name="T46" fmla="*/ 0 w 69"/>
                <a:gd name="T47" fmla="*/ 0 h 68"/>
                <a:gd name="T48" fmla="*/ 0 w 69"/>
                <a:gd name="T49" fmla="*/ 0 h 68"/>
                <a:gd name="T50" fmla="*/ 0 w 69"/>
                <a:gd name="T51" fmla="*/ 0 h 68"/>
                <a:gd name="T52" fmla="*/ 0 w 69"/>
                <a:gd name="T53" fmla="*/ 0 h 68"/>
                <a:gd name="T54" fmla="*/ 0 w 69"/>
                <a:gd name="T55" fmla="*/ 0 h 68"/>
                <a:gd name="T56" fmla="*/ 0 w 69"/>
                <a:gd name="T57" fmla="*/ 0 h 68"/>
                <a:gd name="T58" fmla="*/ 0 w 69"/>
                <a:gd name="T59" fmla="*/ 0 h 68"/>
                <a:gd name="T60" fmla="*/ 0 w 69"/>
                <a:gd name="T61" fmla="*/ 0 h 68"/>
                <a:gd name="T62" fmla="*/ 0 w 69"/>
                <a:gd name="T63" fmla="*/ 0 h 68"/>
                <a:gd name="T64" fmla="*/ 0 w 69"/>
                <a:gd name="T65" fmla="*/ 0 h 6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9" h="68">
                  <a:moveTo>
                    <a:pt x="69" y="35"/>
                  </a:moveTo>
                  <a:lnTo>
                    <a:pt x="68" y="27"/>
                  </a:lnTo>
                  <a:lnTo>
                    <a:pt x="66" y="21"/>
                  </a:lnTo>
                  <a:lnTo>
                    <a:pt x="64" y="15"/>
                  </a:lnTo>
                  <a:lnTo>
                    <a:pt x="59" y="10"/>
                  </a:lnTo>
                  <a:lnTo>
                    <a:pt x="53" y="6"/>
                  </a:lnTo>
                  <a:lnTo>
                    <a:pt x="48" y="2"/>
                  </a:lnTo>
                  <a:lnTo>
                    <a:pt x="41" y="0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1" y="2"/>
                  </a:lnTo>
                  <a:lnTo>
                    <a:pt x="15" y="6"/>
                  </a:lnTo>
                  <a:lnTo>
                    <a:pt x="10" y="10"/>
                  </a:lnTo>
                  <a:lnTo>
                    <a:pt x="5" y="15"/>
                  </a:lnTo>
                  <a:lnTo>
                    <a:pt x="3" y="21"/>
                  </a:lnTo>
                  <a:lnTo>
                    <a:pt x="1" y="27"/>
                  </a:lnTo>
                  <a:lnTo>
                    <a:pt x="0" y="35"/>
                  </a:lnTo>
                  <a:lnTo>
                    <a:pt x="1" y="42"/>
                  </a:lnTo>
                  <a:lnTo>
                    <a:pt x="3" y="48"/>
                  </a:lnTo>
                  <a:lnTo>
                    <a:pt x="5" y="54"/>
                  </a:lnTo>
                  <a:lnTo>
                    <a:pt x="10" y="58"/>
                  </a:lnTo>
                  <a:lnTo>
                    <a:pt x="15" y="63"/>
                  </a:lnTo>
                  <a:lnTo>
                    <a:pt x="21" y="66"/>
                  </a:lnTo>
                  <a:lnTo>
                    <a:pt x="28" y="68"/>
                  </a:lnTo>
                  <a:lnTo>
                    <a:pt x="34" y="68"/>
                  </a:lnTo>
                  <a:lnTo>
                    <a:pt x="41" y="68"/>
                  </a:lnTo>
                  <a:lnTo>
                    <a:pt x="48" y="66"/>
                  </a:lnTo>
                  <a:lnTo>
                    <a:pt x="53" y="63"/>
                  </a:lnTo>
                  <a:lnTo>
                    <a:pt x="59" y="58"/>
                  </a:lnTo>
                  <a:lnTo>
                    <a:pt x="64" y="54"/>
                  </a:lnTo>
                  <a:lnTo>
                    <a:pt x="66" y="48"/>
                  </a:lnTo>
                  <a:lnTo>
                    <a:pt x="68" y="42"/>
                  </a:lnTo>
                  <a:lnTo>
                    <a:pt x="69" y="35"/>
                  </a:lnTo>
                  <a:close/>
                  <a:moveTo>
                    <a:pt x="65" y="35"/>
                  </a:moveTo>
                  <a:lnTo>
                    <a:pt x="65" y="40"/>
                  </a:lnTo>
                  <a:lnTo>
                    <a:pt x="62" y="46"/>
                  </a:lnTo>
                  <a:lnTo>
                    <a:pt x="60" y="52"/>
                  </a:lnTo>
                  <a:lnTo>
                    <a:pt x="56" y="56"/>
                  </a:lnTo>
                  <a:lnTo>
                    <a:pt x="51" y="59"/>
                  </a:lnTo>
                  <a:lnTo>
                    <a:pt x="47" y="63"/>
                  </a:lnTo>
                  <a:lnTo>
                    <a:pt x="40" y="64"/>
                  </a:lnTo>
                  <a:lnTo>
                    <a:pt x="34" y="65"/>
                  </a:lnTo>
                  <a:lnTo>
                    <a:pt x="28" y="64"/>
                  </a:lnTo>
                  <a:lnTo>
                    <a:pt x="22" y="63"/>
                  </a:lnTo>
                  <a:lnTo>
                    <a:pt x="18" y="59"/>
                  </a:lnTo>
                  <a:lnTo>
                    <a:pt x="13" y="56"/>
                  </a:lnTo>
                  <a:lnTo>
                    <a:pt x="9" y="52"/>
                  </a:lnTo>
                  <a:lnTo>
                    <a:pt x="6" y="46"/>
                  </a:lnTo>
                  <a:lnTo>
                    <a:pt x="4" y="40"/>
                  </a:lnTo>
                  <a:lnTo>
                    <a:pt x="4" y="35"/>
                  </a:lnTo>
                  <a:lnTo>
                    <a:pt x="4" y="28"/>
                  </a:lnTo>
                  <a:lnTo>
                    <a:pt x="6" y="23"/>
                  </a:lnTo>
                  <a:lnTo>
                    <a:pt x="9" y="17"/>
                  </a:lnTo>
                  <a:lnTo>
                    <a:pt x="13" y="12"/>
                  </a:lnTo>
                  <a:lnTo>
                    <a:pt x="18" y="9"/>
                  </a:lnTo>
                  <a:lnTo>
                    <a:pt x="22" y="6"/>
                  </a:lnTo>
                  <a:lnTo>
                    <a:pt x="28" y="5"/>
                  </a:lnTo>
                  <a:lnTo>
                    <a:pt x="34" y="3"/>
                  </a:lnTo>
                  <a:lnTo>
                    <a:pt x="40" y="5"/>
                  </a:lnTo>
                  <a:lnTo>
                    <a:pt x="47" y="6"/>
                  </a:lnTo>
                  <a:lnTo>
                    <a:pt x="51" y="9"/>
                  </a:lnTo>
                  <a:lnTo>
                    <a:pt x="56" y="12"/>
                  </a:lnTo>
                  <a:lnTo>
                    <a:pt x="60" y="17"/>
                  </a:lnTo>
                  <a:lnTo>
                    <a:pt x="62" y="23"/>
                  </a:lnTo>
                  <a:lnTo>
                    <a:pt x="65" y="28"/>
                  </a:lnTo>
                  <a:lnTo>
                    <a:pt x="65" y="35"/>
                  </a:lnTo>
                  <a:close/>
                </a:path>
              </a:pathLst>
            </a:custGeom>
            <a:solidFill>
              <a:srgbClr val="FFDD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78" name="Freeform 407"/>
            <p:cNvSpPr>
              <a:spLocks noEditPoints="1"/>
            </p:cNvSpPr>
            <p:nvPr/>
          </p:nvSpPr>
          <p:spPr bwMode="auto">
            <a:xfrm>
              <a:off x="4952" y="2267"/>
              <a:ext cx="16" cy="17"/>
            </a:xfrm>
            <a:custGeom>
              <a:avLst/>
              <a:gdLst>
                <a:gd name="T0" fmla="*/ 0 w 65"/>
                <a:gd name="T1" fmla="*/ 0 h 66"/>
                <a:gd name="T2" fmla="*/ 0 w 65"/>
                <a:gd name="T3" fmla="*/ 0 h 66"/>
                <a:gd name="T4" fmla="*/ 0 w 65"/>
                <a:gd name="T5" fmla="*/ 0 h 66"/>
                <a:gd name="T6" fmla="*/ 0 w 65"/>
                <a:gd name="T7" fmla="*/ 0 h 66"/>
                <a:gd name="T8" fmla="*/ 0 w 65"/>
                <a:gd name="T9" fmla="*/ 0 h 66"/>
                <a:gd name="T10" fmla="*/ 0 w 65"/>
                <a:gd name="T11" fmla="*/ 0 h 66"/>
                <a:gd name="T12" fmla="*/ 0 w 65"/>
                <a:gd name="T13" fmla="*/ 0 h 66"/>
                <a:gd name="T14" fmla="*/ 0 w 65"/>
                <a:gd name="T15" fmla="*/ 0 h 66"/>
                <a:gd name="T16" fmla="*/ 0 w 65"/>
                <a:gd name="T17" fmla="*/ 0 h 66"/>
                <a:gd name="T18" fmla="*/ 0 w 65"/>
                <a:gd name="T19" fmla="*/ 0 h 66"/>
                <a:gd name="T20" fmla="*/ 0 w 65"/>
                <a:gd name="T21" fmla="*/ 0 h 66"/>
                <a:gd name="T22" fmla="*/ 0 w 65"/>
                <a:gd name="T23" fmla="*/ 0 h 66"/>
                <a:gd name="T24" fmla="*/ 0 w 65"/>
                <a:gd name="T25" fmla="*/ 0 h 66"/>
                <a:gd name="T26" fmla="*/ 0 w 65"/>
                <a:gd name="T27" fmla="*/ 0 h 66"/>
                <a:gd name="T28" fmla="*/ 0 w 65"/>
                <a:gd name="T29" fmla="*/ 0 h 66"/>
                <a:gd name="T30" fmla="*/ 0 w 65"/>
                <a:gd name="T31" fmla="*/ 0 h 66"/>
                <a:gd name="T32" fmla="*/ 0 w 65"/>
                <a:gd name="T33" fmla="*/ 0 h 66"/>
                <a:gd name="T34" fmla="*/ 0 w 65"/>
                <a:gd name="T35" fmla="*/ 0 h 66"/>
                <a:gd name="T36" fmla="*/ 0 w 65"/>
                <a:gd name="T37" fmla="*/ 0 h 66"/>
                <a:gd name="T38" fmla="*/ 0 w 65"/>
                <a:gd name="T39" fmla="*/ 0 h 66"/>
                <a:gd name="T40" fmla="*/ 0 w 65"/>
                <a:gd name="T41" fmla="*/ 0 h 66"/>
                <a:gd name="T42" fmla="*/ 0 w 65"/>
                <a:gd name="T43" fmla="*/ 0 h 66"/>
                <a:gd name="T44" fmla="*/ 0 w 65"/>
                <a:gd name="T45" fmla="*/ 0 h 66"/>
                <a:gd name="T46" fmla="*/ 0 w 65"/>
                <a:gd name="T47" fmla="*/ 0 h 66"/>
                <a:gd name="T48" fmla="*/ 0 w 65"/>
                <a:gd name="T49" fmla="*/ 0 h 66"/>
                <a:gd name="T50" fmla="*/ 0 w 65"/>
                <a:gd name="T51" fmla="*/ 0 h 66"/>
                <a:gd name="T52" fmla="*/ 0 w 65"/>
                <a:gd name="T53" fmla="*/ 0 h 66"/>
                <a:gd name="T54" fmla="*/ 0 w 65"/>
                <a:gd name="T55" fmla="*/ 0 h 66"/>
                <a:gd name="T56" fmla="*/ 0 w 65"/>
                <a:gd name="T57" fmla="*/ 0 h 66"/>
                <a:gd name="T58" fmla="*/ 0 w 65"/>
                <a:gd name="T59" fmla="*/ 0 h 66"/>
                <a:gd name="T60" fmla="*/ 0 w 65"/>
                <a:gd name="T61" fmla="*/ 0 h 66"/>
                <a:gd name="T62" fmla="*/ 0 w 65"/>
                <a:gd name="T63" fmla="*/ 0 h 66"/>
                <a:gd name="T64" fmla="*/ 0 w 65"/>
                <a:gd name="T65" fmla="*/ 0 h 6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66">
                  <a:moveTo>
                    <a:pt x="65" y="34"/>
                  </a:moveTo>
                  <a:lnTo>
                    <a:pt x="64" y="27"/>
                  </a:lnTo>
                  <a:lnTo>
                    <a:pt x="63" y="20"/>
                  </a:lnTo>
                  <a:lnTo>
                    <a:pt x="59" y="15"/>
                  </a:lnTo>
                  <a:lnTo>
                    <a:pt x="55" y="10"/>
                  </a:lnTo>
                  <a:lnTo>
                    <a:pt x="50" y="6"/>
                  </a:lnTo>
                  <a:lnTo>
                    <a:pt x="45" y="4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6" y="1"/>
                  </a:lnTo>
                  <a:lnTo>
                    <a:pt x="20" y="4"/>
                  </a:lnTo>
                  <a:lnTo>
                    <a:pt x="14" y="6"/>
                  </a:lnTo>
                  <a:lnTo>
                    <a:pt x="9" y="10"/>
                  </a:lnTo>
                  <a:lnTo>
                    <a:pt x="6" y="15"/>
                  </a:lnTo>
                  <a:lnTo>
                    <a:pt x="2" y="20"/>
                  </a:lnTo>
                  <a:lnTo>
                    <a:pt x="0" y="27"/>
                  </a:lnTo>
                  <a:lnTo>
                    <a:pt x="0" y="34"/>
                  </a:lnTo>
                  <a:lnTo>
                    <a:pt x="0" y="39"/>
                  </a:lnTo>
                  <a:lnTo>
                    <a:pt x="2" y="46"/>
                  </a:lnTo>
                  <a:lnTo>
                    <a:pt x="6" y="52"/>
                  </a:lnTo>
                  <a:lnTo>
                    <a:pt x="9" y="56"/>
                  </a:lnTo>
                  <a:lnTo>
                    <a:pt x="14" y="61"/>
                  </a:lnTo>
                  <a:lnTo>
                    <a:pt x="20" y="63"/>
                  </a:lnTo>
                  <a:lnTo>
                    <a:pt x="26" y="65"/>
                  </a:lnTo>
                  <a:lnTo>
                    <a:pt x="32" y="66"/>
                  </a:lnTo>
                  <a:lnTo>
                    <a:pt x="39" y="65"/>
                  </a:lnTo>
                  <a:lnTo>
                    <a:pt x="45" y="63"/>
                  </a:lnTo>
                  <a:lnTo>
                    <a:pt x="50" y="61"/>
                  </a:lnTo>
                  <a:lnTo>
                    <a:pt x="55" y="56"/>
                  </a:lnTo>
                  <a:lnTo>
                    <a:pt x="59" y="52"/>
                  </a:lnTo>
                  <a:lnTo>
                    <a:pt x="63" y="46"/>
                  </a:lnTo>
                  <a:lnTo>
                    <a:pt x="64" y="39"/>
                  </a:lnTo>
                  <a:lnTo>
                    <a:pt x="65" y="34"/>
                  </a:lnTo>
                  <a:close/>
                  <a:moveTo>
                    <a:pt x="60" y="34"/>
                  </a:moveTo>
                  <a:lnTo>
                    <a:pt x="60" y="39"/>
                  </a:lnTo>
                  <a:lnTo>
                    <a:pt x="58" y="44"/>
                  </a:lnTo>
                  <a:lnTo>
                    <a:pt x="56" y="50"/>
                  </a:lnTo>
                  <a:lnTo>
                    <a:pt x="53" y="53"/>
                  </a:lnTo>
                  <a:lnTo>
                    <a:pt x="48" y="57"/>
                  </a:lnTo>
                  <a:lnTo>
                    <a:pt x="44" y="60"/>
                  </a:lnTo>
                  <a:lnTo>
                    <a:pt x="38" y="61"/>
                  </a:lnTo>
                  <a:lnTo>
                    <a:pt x="32" y="62"/>
                  </a:lnTo>
                  <a:lnTo>
                    <a:pt x="27" y="61"/>
                  </a:lnTo>
                  <a:lnTo>
                    <a:pt x="21" y="60"/>
                  </a:lnTo>
                  <a:lnTo>
                    <a:pt x="17" y="57"/>
                  </a:lnTo>
                  <a:lnTo>
                    <a:pt x="12" y="53"/>
                  </a:lnTo>
                  <a:lnTo>
                    <a:pt x="9" y="50"/>
                  </a:lnTo>
                  <a:lnTo>
                    <a:pt x="7" y="44"/>
                  </a:lnTo>
                  <a:lnTo>
                    <a:pt x="4" y="39"/>
                  </a:lnTo>
                  <a:lnTo>
                    <a:pt x="4" y="34"/>
                  </a:lnTo>
                  <a:lnTo>
                    <a:pt x="4" y="27"/>
                  </a:lnTo>
                  <a:lnTo>
                    <a:pt x="7" y="23"/>
                  </a:lnTo>
                  <a:lnTo>
                    <a:pt x="9" y="17"/>
                  </a:lnTo>
                  <a:lnTo>
                    <a:pt x="12" y="14"/>
                  </a:lnTo>
                  <a:lnTo>
                    <a:pt x="17" y="9"/>
                  </a:lnTo>
                  <a:lnTo>
                    <a:pt x="21" y="7"/>
                  </a:lnTo>
                  <a:lnTo>
                    <a:pt x="27" y="6"/>
                  </a:lnTo>
                  <a:lnTo>
                    <a:pt x="32" y="5"/>
                  </a:lnTo>
                  <a:lnTo>
                    <a:pt x="38" y="6"/>
                  </a:lnTo>
                  <a:lnTo>
                    <a:pt x="44" y="7"/>
                  </a:lnTo>
                  <a:lnTo>
                    <a:pt x="48" y="9"/>
                  </a:lnTo>
                  <a:lnTo>
                    <a:pt x="53" y="14"/>
                  </a:lnTo>
                  <a:lnTo>
                    <a:pt x="56" y="17"/>
                  </a:lnTo>
                  <a:lnTo>
                    <a:pt x="58" y="23"/>
                  </a:lnTo>
                  <a:lnTo>
                    <a:pt x="60" y="27"/>
                  </a:lnTo>
                  <a:lnTo>
                    <a:pt x="60" y="34"/>
                  </a:lnTo>
                  <a:close/>
                </a:path>
              </a:pathLst>
            </a:custGeom>
            <a:solidFill>
              <a:srgbClr val="FFDFE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79" name="Freeform 408"/>
            <p:cNvSpPr>
              <a:spLocks noEditPoints="1"/>
            </p:cNvSpPr>
            <p:nvPr/>
          </p:nvSpPr>
          <p:spPr bwMode="auto">
            <a:xfrm>
              <a:off x="4952" y="2268"/>
              <a:ext cx="15" cy="15"/>
            </a:xfrm>
            <a:custGeom>
              <a:avLst/>
              <a:gdLst>
                <a:gd name="T0" fmla="*/ 0 w 61"/>
                <a:gd name="T1" fmla="*/ 0 h 62"/>
                <a:gd name="T2" fmla="*/ 0 w 61"/>
                <a:gd name="T3" fmla="*/ 0 h 62"/>
                <a:gd name="T4" fmla="*/ 0 w 61"/>
                <a:gd name="T5" fmla="*/ 0 h 62"/>
                <a:gd name="T6" fmla="*/ 0 w 61"/>
                <a:gd name="T7" fmla="*/ 0 h 62"/>
                <a:gd name="T8" fmla="*/ 0 w 61"/>
                <a:gd name="T9" fmla="*/ 0 h 62"/>
                <a:gd name="T10" fmla="*/ 0 w 61"/>
                <a:gd name="T11" fmla="*/ 0 h 62"/>
                <a:gd name="T12" fmla="*/ 0 w 61"/>
                <a:gd name="T13" fmla="*/ 0 h 62"/>
                <a:gd name="T14" fmla="*/ 0 w 61"/>
                <a:gd name="T15" fmla="*/ 0 h 62"/>
                <a:gd name="T16" fmla="*/ 0 w 61"/>
                <a:gd name="T17" fmla="*/ 0 h 62"/>
                <a:gd name="T18" fmla="*/ 0 w 61"/>
                <a:gd name="T19" fmla="*/ 0 h 62"/>
                <a:gd name="T20" fmla="*/ 0 w 61"/>
                <a:gd name="T21" fmla="*/ 0 h 62"/>
                <a:gd name="T22" fmla="*/ 0 w 61"/>
                <a:gd name="T23" fmla="*/ 0 h 62"/>
                <a:gd name="T24" fmla="*/ 0 w 61"/>
                <a:gd name="T25" fmla="*/ 0 h 62"/>
                <a:gd name="T26" fmla="*/ 0 w 61"/>
                <a:gd name="T27" fmla="*/ 0 h 62"/>
                <a:gd name="T28" fmla="*/ 0 w 61"/>
                <a:gd name="T29" fmla="*/ 0 h 62"/>
                <a:gd name="T30" fmla="*/ 0 w 61"/>
                <a:gd name="T31" fmla="*/ 0 h 62"/>
                <a:gd name="T32" fmla="*/ 0 w 61"/>
                <a:gd name="T33" fmla="*/ 0 h 62"/>
                <a:gd name="T34" fmla="*/ 0 w 61"/>
                <a:gd name="T35" fmla="*/ 0 h 62"/>
                <a:gd name="T36" fmla="*/ 0 w 61"/>
                <a:gd name="T37" fmla="*/ 0 h 62"/>
                <a:gd name="T38" fmla="*/ 0 w 61"/>
                <a:gd name="T39" fmla="*/ 0 h 62"/>
                <a:gd name="T40" fmla="*/ 0 w 61"/>
                <a:gd name="T41" fmla="*/ 0 h 62"/>
                <a:gd name="T42" fmla="*/ 0 w 61"/>
                <a:gd name="T43" fmla="*/ 0 h 62"/>
                <a:gd name="T44" fmla="*/ 0 w 61"/>
                <a:gd name="T45" fmla="*/ 0 h 62"/>
                <a:gd name="T46" fmla="*/ 0 w 61"/>
                <a:gd name="T47" fmla="*/ 0 h 62"/>
                <a:gd name="T48" fmla="*/ 0 w 61"/>
                <a:gd name="T49" fmla="*/ 0 h 62"/>
                <a:gd name="T50" fmla="*/ 0 w 61"/>
                <a:gd name="T51" fmla="*/ 0 h 62"/>
                <a:gd name="T52" fmla="*/ 0 w 61"/>
                <a:gd name="T53" fmla="*/ 0 h 62"/>
                <a:gd name="T54" fmla="*/ 0 w 61"/>
                <a:gd name="T55" fmla="*/ 0 h 62"/>
                <a:gd name="T56" fmla="*/ 0 w 61"/>
                <a:gd name="T57" fmla="*/ 0 h 62"/>
                <a:gd name="T58" fmla="*/ 0 w 61"/>
                <a:gd name="T59" fmla="*/ 0 h 62"/>
                <a:gd name="T60" fmla="*/ 0 w 61"/>
                <a:gd name="T61" fmla="*/ 0 h 62"/>
                <a:gd name="T62" fmla="*/ 0 w 61"/>
                <a:gd name="T63" fmla="*/ 0 h 62"/>
                <a:gd name="T64" fmla="*/ 0 w 61"/>
                <a:gd name="T65" fmla="*/ 0 h 6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1" h="62">
                  <a:moveTo>
                    <a:pt x="61" y="32"/>
                  </a:moveTo>
                  <a:lnTo>
                    <a:pt x="61" y="25"/>
                  </a:lnTo>
                  <a:lnTo>
                    <a:pt x="58" y="20"/>
                  </a:lnTo>
                  <a:lnTo>
                    <a:pt x="56" y="14"/>
                  </a:lnTo>
                  <a:lnTo>
                    <a:pt x="52" y="9"/>
                  </a:lnTo>
                  <a:lnTo>
                    <a:pt x="47" y="6"/>
                  </a:lnTo>
                  <a:lnTo>
                    <a:pt x="43" y="3"/>
                  </a:lnTo>
                  <a:lnTo>
                    <a:pt x="36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8" y="3"/>
                  </a:lnTo>
                  <a:lnTo>
                    <a:pt x="14" y="6"/>
                  </a:lnTo>
                  <a:lnTo>
                    <a:pt x="9" y="9"/>
                  </a:lnTo>
                  <a:lnTo>
                    <a:pt x="5" y="14"/>
                  </a:lnTo>
                  <a:lnTo>
                    <a:pt x="2" y="20"/>
                  </a:lnTo>
                  <a:lnTo>
                    <a:pt x="0" y="25"/>
                  </a:lnTo>
                  <a:lnTo>
                    <a:pt x="0" y="32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5" y="49"/>
                  </a:lnTo>
                  <a:lnTo>
                    <a:pt x="9" y="53"/>
                  </a:lnTo>
                  <a:lnTo>
                    <a:pt x="14" y="56"/>
                  </a:lnTo>
                  <a:lnTo>
                    <a:pt x="18" y="60"/>
                  </a:lnTo>
                  <a:lnTo>
                    <a:pt x="24" y="61"/>
                  </a:lnTo>
                  <a:lnTo>
                    <a:pt x="30" y="62"/>
                  </a:lnTo>
                  <a:lnTo>
                    <a:pt x="36" y="61"/>
                  </a:lnTo>
                  <a:lnTo>
                    <a:pt x="43" y="60"/>
                  </a:lnTo>
                  <a:lnTo>
                    <a:pt x="47" y="56"/>
                  </a:lnTo>
                  <a:lnTo>
                    <a:pt x="52" y="53"/>
                  </a:lnTo>
                  <a:lnTo>
                    <a:pt x="56" y="49"/>
                  </a:lnTo>
                  <a:lnTo>
                    <a:pt x="58" y="43"/>
                  </a:lnTo>
                  <a:lnTo>
                    <a:pt x="61" y="37"/>
                  </a:lnTo>
                  <a:lnTo>
                    <a:pt x="61" y="32"/>
                  </a:lnTo>
                  <a:close/>
                  <a:moveTo>
                    <a:pt x="57" y="32"/>
                  </a:moveTo>
                  <a:lnTo>
                    <a:pt x="56" y="36"/>
                  </a:lnTo>
                  <a:lnTo>
                    <a:pt x="55" y="42"/>
                  </a:lnTo>
                  <a:lnTo>
                    <a:pt x="53" y="46"/>
                  </a:lnTo>
                  <a:lnTo>
                    <a:pt x="49" y="50"/>
                  </a:lnTo>
                  <a:lnTo>
                    <a:pt x="45" y="53"/>
                  </a:lnTo>
                  <a:lnTo>
                    <a:pt x="40" y="55"/>
                  </a:lnTo>
                  <a:lnTo>
                    <a:pt x="36" y="58"/>
                  </a:lnTo>
                  <a:lnTo>
                    <a:pt x="30" y="58"/>
                  </a:lnTo>
                  <a:lnTo>
                    <a:pt x="25" y="58"/>
                  </a:lnTo>
                  <a:lnTo>
                    <a:pt x="20" y="55"/>
                  </a:lnTo>
                  <a:lnTo>
                    <a:pt x="16" y="53"/>
                  </a:lnTo>
                  <a:lnTo>
                    <a:pt x="11" y="50"/>
                  </a:lnTo>
                  <a:lnTo>
                    <a:pt x="8" y="46"/>
                  </a:lnTo>
                  <a:lnTo>
                    <a:pt x="6" y="42"/>
                  </a:lnTo>
                  <a:lnTo>
                    <a:pt x="5" y="36"/>
                  </a:lnTo>
                  <a:lnTo>
                    <a:pt x="4" y="32"/>
                  </a:lnTo>
                  <a:lnTo>
                    <a:pt x="5" y="26"/>
                  </a:lnTo>
                  <a:lnTo>
                    <a:pt x="6" y="21"/>
                  </a:lnTo>
                  <a:lnTo>
                    <a:pt x="8" y="16"/>
                  </a:lnTo>
                  <a:lnTo>
                    <a:pt x="11" y="13"/>
                  </a:lnTo>
                  <a:lnTo>
                    <a:pt x="16" y="9"/>
                  </a:lnTo>
                  <a:lnTo>
                    <a:pt x="20" y="7"/>
                  </a:lnTo>
                  <a:lnTo>
                    <a:pt x="25" y="5"/>
                  </a:lnTo>
                  <a:lnTo>
                    <a:pt x="30" y="5"/>
                  </a:lnTo>
                  <a:lnTo>
                    <a:pt x="36" y="5"/>
                  </a:lnTo>
                  <a:lnTo>
                    <a:pt x="40" y="7"/>
                  </a:lnTo>
                  <a:lnTo>
                    <a:pt x="45" y="9"/>
                  </a:lnTo>
                  <a:lnTo>
                    <a:pt x="49" y="13"/>
                  </a:lnTo>
                  <a:lnTo>
                    <a:pt x="53" y="16"/>
                  </a:lnTo>
                  <a:lnTo>
                    <a:pt x="55" y="21"/>
                  </a:lnTo>
                  <a:lnTo>
                    <a:pt x="56" y="26"/>
                  </a:lnTo>
                  <a:lnTo>
                    <a:pt x="57" y="32"/>
                  </a:lnTo>
                  <a:close/>
                </a:path>
              </a:pathLst>
            </a:custGeom>
            <a:solidFill>
              <a:srgbClr val="FFE1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80" name="Freeform 409"/>
            <p:cNvSpPr>
              <a:spLocks noEditPoints="1"/>
            </p:cNvSpPr>
            <p:nvPr/>
          </p:nvSpPr>
          <p:spPr bwMode="auto">
            <a:xfrm>
              <a:off x="4953" y="2268"/>
              <a:ext cx="14" cy="14"/>
            </a:xfrm>
            <a:custGeom>
              <a:avLst/>
              <a:gdLst>
                <a:gd name="T0" fmla="*/ 0 w 56"/>
                <a:gd name="T1" fmla="*/ 0 h 57"/>
                <a:gd name="T2" fmla="*/ 0 w 56"/>
                <a:gd name="T3" fmla="*/ 0 h 57"/>
                <a:gd name="T4" fmla="*/ 0 w 56"/>
                <a:gd name="T5" fmla="*/ 0 h 57"/>
                <a:gd name="T6" fmla="*/ 0 w 56"/>
                <a:gd name="T7" fmla="*/ 0 h 57"/>
                <a:gd name="T8" fmla="*/ 0 w 56"/>
                <a:gd name="T9" fmla="*/ 0 h 57"/>
                <a:gd name="T10" fmla="*/ 0 w 56"/>
                <a:gd name="T11" fmla="*/ 0 h 57"/>
                <a:gd name="T12" fmla="*/ 0 w 56"/>
                <a:gd name="T13" fmla="*/ 0 h 57"/>
                <a:gd name="T14" fmla="*/ 0 w 56"/>
                <a:gd name="T15" fmla="*/ 0 h 57"/>
                <a:gd name="T16" fmla="*/ 0 w 56"/>
                <a:gd name="T17" fmla="*/ 0 h 57"/>
                <a:gd name="T18" fmla="*/ 0 w 56"/>
                <a:gd name="T19" fmla="*/ 0 h 57"/>
                <a:gd name="T20" fmla="*/ 0 w 56"/>
                <a:gd name="T21" fmla="*/ 0 h 57"/>
                <a:gd name="T22" fmla="*/ 0 w 56"/>
                <a:gd name="T23" fmla="*/ 0 h 57"/>
                <a:gd name="T24" fmla="*/ 0 w 56"/>
                <a:gd name="T25" fmla="*/ 0 h 57"/>
                <a:gd name="T26" fmla="*/ 0 w 56"/>
                <a:gd name="T27" fmla="*/ 0 h 57"/>
                <a:gd name="T28" fmla="*/ 0 w 56"/>
                <a:gd name="T29" fmla="*/ 0 h 57"/>
                <a:gd name="T30" fmla="*/ 0 w 56"/>
                <a:gd name="T31" fmla="*/ 0 h 57"/>
                <a:gd name="T32" fmla="*/ 0 w 56"/>
                <a:gd name="T33" fmla="*/ 0 h 57"/>
                <a:gd name="T34" fmla="*/ 0 w 56"/>
                <a:gd name="T35" fmla="*/ 0 h 57"/>
                <a:gd name="T36" fmla="*/ 0 w 56"/>
                <a:gd name="T37" fmla="*/ 0 h 57"/>
                <a:gd name="T38" fmla="*/ 0 w 56"/>
                <a:gd name="T39" fmla="*/ 0 h 57"/>
                <a:gd name="T40" fmla="*/ 0 w 56"/>
                <a:gd name="T41" fmla="*/ 0 h 57"/>
                <a:gd name="T42" fmla="*/ 0 w 56"/>
                <a:gd name="T43" fmla="*/ 0 h 57"/>
                <a:gd name="T44" fmla="*/ 0 w 56"/>
                <a:gd name="T45" fmla="*/ 0 h 57"/>
                <a:gd name="T46" fmla="*/ 0 w 56"/>
                <a:gd name="T47" fmla="*/ 0 h 57"/>
                <a:gd name="T48" fmla="*/ 0 w 56"/>
                <a:gd name="T49" fmla="*/ 0 h 57"/>
                <a:gd name="T50" fmla="*/ 0 w 56"/>
                <a:gd name="T51" fmla="*/ 0 h 57"/>
                <a:gd name="T52" fmla="*/ 0 w 56"/>
                <a:gd name="T53" fmla="*/ 0 h 57"/>
                <a:gd name="T54" fmla="*/ 0 w 56"/>
                <a:gd name="T55" fmla="*/ 0 h 57"/>
                <a:gd name="T56" fmla="*/ 0 w 56"/>
                <a:gd name="T57" fmla="*/ 0 h 57"/>
                <a:gd name="T58" fmla="*/ 0 w 56"/>
                <a:gd name="T59" fmla="*/ 0 h 57"/>
                <a:gd name="T60" fmla="*/ 0 w 56"/>
                <a:gd name="T61" fmla="*/ 0 h 57"/>
                <a:gd name="T62" fmla="*/ 0 w 56"/>
                <a:gd name="T63" fmla="*/ 0 h 57"/>
                <a:gd name="T64" fmla="*/ 0 w 56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6" h="57">
                  <a:moveTo>
                    <a:pt x="56" y="29"/>
                  </a:moveTo>
                  <a:lnTo>
                    <a:pt x="56" y="22"/>
                  </a:lnTo>
                  <a:lnTo>
                    <a:pt x="54" y="18"/>
                  </a:lnTo>
                  <a:lnTo>
                    <a:pt x="52" y="12"/>
                  </a:lnTo>
                  <a:lnTo>
                    <a:pt x="49" y="9"/>
                  </a:lnTo>
                  <a:lnTo>
                    <a:pt x="44" y="4"/>
                  </a:lnTo>
                  <a:lnTo>
                    <a:pt x="40" y="2"/>
                  </a:lnTo>
                  <a:lnTo>
                    <a:pt x="34" y="1"/>
                  </a:lnTo>
                  <a:lnTo>
                    <a:pt x="28" y="0"/>
                  </a:lnTo>
                  <a:lnTo>
                    <a:pt x="23" y="1"/>
                  </a:lnTo>
                  <a:lnTo>
                    <a:pt x="17" y="2"/>
                  </a:lnTo>
                  <a:lnTo>
                    <a:pt x="13" y="4"/>
                  </a:lnTo>
                  <a:lnTo>
                    <a:pt x="8" y="9"/>
                  </a:lnTo>
                  <a:lnTo>
                    <a:pt x="5" y="12"/>
                  </a:lnTo>
                  <a:lnTo>
                    <a:pt x="3" y="18"/>
                  </a:lnTo>
                  <a:lnTo>
                    <a:pt x="0" y="22"/>
                  </a:lnTo>
                  <a:lnTo>
                    <a:pt x="0" y="29"/>
                  </a:lnTo>
                  <a:lnTo>
                    <a:pt x="0" y="34"/>
                  </a:lnTo>
                  <a:lnTo>
                    <a:pt x="3" y="39"/>
                  </a:lnTo>
                  <a:lnTo>
                    <a:pt x="5" y="45"/>
                  </a:lnTo>
                  <a:lnTo>
                    <a:pt x="8" y="48"/>
                  </a:lnTo>
                  <a:lnTo>
                    <a:pt x="13" y="52"/>
                  </a:lnTo>
                  <a:lnTo>
                    <a:pt x="17" y="55"/>
                  </a:lnTo>
                  <a:lnTo>
                    <a:pt x="23" y="56"/>
                  </a:lnTo>
                  <a:lnTo>
                    <a:pt x="28" y="57"/>
                  </a:lnTo>
                  <a:lnTo>
                    <a:pt x="34" y="56"/>
                  </a:lnTo>
                  <a:lnTo>
                    <a:pt x="40" y="55"/>
                  </a:lnTo>
                  <a:lnTo>
                    <a:pt x="44" y="52"/>
                  </a:lnTo>
                  <a:lnTo>
                    <a:pt x="49" y="48"/>
                  </a:lnTo>
                  <a:lnTo>
                    <a:pt x="52" y="45"/>
                  </a:lnTo>
                  <a:lnTo>
                    <a:pt x="54" y="39"/>
                  </a:lnTo>
                  <a:lnTo>
                    <a:pt x="56" y="34"/>
                  </a:lnTo>
                  <a:lnTo>
                    <a:pt x="56" y="29"/>
                  </a:lnTo>
                  <a:close/>
                  <a:moveTo>
                    <a:pt x="53" y="29"/>
                  </a:moveTo>
                  <a:lnTo>
                    <a:pt x="52" y="33"/>
                  </a:lnTo>
                  <a:lnTo>
                    <a:pt x="51" y="38"/>
                  </a:lnTo>
                  <a:lnTo>
                    <a:pt x="49" y="42"/>
                  </a:lnTo>
                  <a:lnTo>
                    <a:pt x="45" y="46"/>
                  </a:lnTo>
                  <a:lnTo>
                    <a:pt x="42" y="49"/>
                  </a:lnTo>
                  <a:lnTo>
                    <a:pt x="37" y="51"/>
                  </a:lnTo>
                  <a:lnTo>
                    <a:pt x="33" y="52"/>
                  </a:lnTo>
                  <a:lnTo>
                    <a:pt x="28" y="52"/>
                  </a:lnTo>
                  <a:lnTo>
                    <a:pt x="24" y="52"/>
                  </a:lnTo>
                  <a:lnTo>
                    <a:pt x="18" y="51"/>
                  </a:lnTo>
                  <a:lnTo>
                    <a:pt x="15" y="49"/>
                  </a:lnTo>
                  <a:lnTo>
                    <a:pt x="12" y="46"/>
                  </a:lnTo>
                  <a:lnTo>
                    <a:pt x="8" y="42"/>
                  </a:lnTo>
                  <a:lnTo>
                    <a:pt x="6" y="38"/>
                  </a:lnTo>
                  <a:lnTo>
                    <a:pt x="5" y="33"/>
                  </a:lnTo>
                  <a:lnTo>
                    <a:pt x="4" y="29"/>
                  </a:lnTo>
                  <a:lnTo>
                    <a:pt x="5" y="23"/>
                  </a:lnTo>
                  <a:lnTo>
                    <a:pt x="6" y="19"/>
                  </a:lnTo>
                  <a:lnTo>
                    <a:pt x="8" y="14"/>
                  </a:lnTo>
                  <a:lnTo>
                    <a:pt x="12" y="11"/>
                  </a:lnTo>
                  <a:lnTo>
                    <a:pt x="15" y="8"/>
                  </a:lnTo>
                  <a:lnTo>
                    <a:pt x="18" y="5"/>
                  </a:lnTo>
                  <a:lnTo>
                    <a:pt x="24" y="4"/>
                  </a:lnTo>
                  <a:lnTo>
                    <a:pt x="28" y="4"/>
                  </a:lnTo>
                  <a:lnTo>
                    <a:pt x="33" y="4"/>
                  </a:lnTo>
                  <a:lnTo>
                    <a:pt x="37" y="5"/>
                  </a:lnTo>
                  <a:lnTo>
                    <a:pt x="42" y="8"/>
                  </a:lnTo>
                  <a:lnTo>
                    <a:pt x="45" y="11"/>
                  </a:lnTo>
                  <a:lnTo>
                    <a:pt x="49" y="14"/>
                  </a:lnTo>
                  <a:lnTo>
                    <a:pt x="51" y="19"/>
                  </a:lnTo>
                  <a:lnTo>
                    <a:pt x="52" y="23"/>
                  </a:lnTo>
                  <a:lnTo>
                    <a:pt x="53" y="29"/>
                  </a:lnTo>
                  <a:close/>
                </a:path>
              </a:pathLst>
            </a:custGeom>
            <a:solidFill>
              <a:srgbClr val="FFE3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81" name="Freeform 410"/>
            <p:cNvSpPr>
              <a:spLocks noEditPoints="1"/>
            </p:cNvSpPr>
            <p:nvPr/>
          </p:nvSpPr>
          <p:spPr bwMode="auto">
            <a:xfrm>
              <a:off x="4953" y="2269"/>
              <a:ext cx="14" cy="13"/>
            </a:xfrm>
            <a:custGeom>
              <a:avLst/>
              <a:gdLst>
                <a:gd name="T0" fmla="*/ 0 w 53"/>
                <a:gd name="T1" fmla="*/ 0 h 53"/>
                <a:gd name="T2" fmla="*/ 0 w 53"/>
                <a:gd name="T3" fmla="*/ 0 h 53"/>
                <a:gd name="T4" fmla="*/ 0 w 53"/>
                <a:gd name="T5" fmla="*/ 0 h 53"/>
                <a:gd name="T6" fmla="*/ 0 w 53"/>
                <a:gd name="T7" fmla="*/ 0 h 53"/>
                <a:gd name="T8" fmla="*/ 0 w 53"/>
                <a:gd name="T9" fmla="*/ 0 h 53"/>
                <a:gd name="T10" fmla="*/ 0 w 53"/>
                <a:gd name="T11" fmla="*/ 0 h 53"/>
                <a:gd name="T12" fmla="*/ 0 w 53"/>
                <a:gd name="T13" fmla="*/ 0 h 53"/>
                <a:gd name="T14" fmla="*/ 0 w 53"/>
                <a:gd name="T15" fmla="*/ 0 h 53"/>
                <a:gd name="T16" fmla="*/ 0 w 53"/>
                <a:gd name="T17" fmla="*/ 0 h 53"/>
                <a:gd name="T18" fmla="*/ 0 w 53"/>
                <a:gd name="T19" fmla="*/ 0 h 53"/>
                <a:gd name="T20" fmla="*/ 0 w 53"/>
                <a:gd name="T21" fmla="*/ 0 h 53"/>
                <a:gd name="T22" fmla="*/ 0 w 53"/>
                <a:gd name="T23" fmla="*/ 0 h 53"/>
                <a:gd name="T24" fmla="*/ 0 w 53"/>
                <a:gd name="T25" fmla="*/ 0 h 53"/>
                <a:gd name="T26" fmla="*/ 0 w 53"/>
                <a:gd name="T27" fmla="*/ 0 h 53"/>
                <a:gd name="T28" fmla="*/ 0 w 53"/>
                <a:gd name="T29" fmla="*/ 0 h 53"/>
                <a:gd name="T30" fmla="*/ 0 w 53"/>
                <a:gd name="T31" fmla="*/ 0 h 53"/>
                <a:gd name="T32" fmla="*/ 0 w 53"/>
                <a:gd name="T33" fmla="*/ 0 h 53"/>
                <a:gd name="T34" fmla="*/ 0 w 53"/>
                <a:gd name="T35" fmla="*/ 0 h 53"/>
                <a:gd name="T36" fmla="*/ 0 w 53"/>
                <a:gd name="T37" fmla="*/ 0 h 53"/>
                <a:gd name="T38" fmla="*/ 0 w 53"/>
                <a:gd name="T39" fmla="*/ 0 h 53"/>
                <a:gd name="T40" fmla="*/ 0 w 53"/>
                <a:gd name="T41" fmla="*/ 0 h 53"/>
                <a:gd name="T42" fmla="*/ 0 w 53"/>
                <a:gd name="T43" fmla="*/ 0 h 53"/>
                <a:gd name="T44" fmla="*/ 0 w 53"/>
                <a:gd name="T45" fmla="*/ 0 h 53"/>
                <a:gd name="T46" fmla="*/ 0 w 53"/>
                <a:gd name="T47" fmla="*/ 0 h 53"/>
                <a:gd name="T48" fmla="*/ 0 w 53"/>
                <a:gd name="T49" fmla="*/ 0 h 53"/>
                <a:gd name="T50" fmla="*/ 0 w 53"/>
                <a:gd name="T51" fmla="*/ 0 h 53"/>
                <a:gd name="T52" fmla="*/ 0 w 53"/>
                <a:gd name="T53" fmla="*/ 0 h 53"/>
                <a:gd name="T54" fmla="*/ 0 w 53"/>
                <a:gd name="T55" fmla="*/ 0 h 53"/>
                <a:gd name="T56" fmla="*/ 0 w 53"/>
                <a:gd name="T57" fmla="*/ 0 h 53"/>
                <a:gd name="T58" fmla="*/ 0 w 53"/>
                <a:gd name="T59" fmla="*/ 0 h 53"/>
                <a:gd name="T60" fmla="*/ 0 w 53"/>
                <a:gd name="T61" fmla="*/ 0 h 53"/>
                <a:gd name="T62" fmla="*/ 0 w 53"/>
                <a:gd name="T63" fmla="*/ 0 h 53"/>
                <a:gd name="T64" fmla="*/ 0 w 53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3" h="53">
                  <a:moveTo>
                    <a:pt x="53" y="27"/>
                  </a:moveTo>
                  <a:lnTo>
                    <a:pt x="52" y="21"/>
                  </a:lnTo>
                  <a:lnTo>
                    <a:pt x="51" y="16"/>
                  </a:lnTo>
                  <a:lnTo>
                    <a:pt x="49" y="11"/>
                  </a:lnTo>
                  <a:lnTo>
                    <a:pt x="45" y="8"/>
                  </a:lnTo>
                  <a:lnTo>
                    <a:pt x="41" y="4"/>
                  </a:lnTo>
                  <a:lnTo>
                    <a:pt x="36" y="2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6" y="2"/>
                  </a:lnTo>
                  <a:lnTo>
                    <a:pt x="12" y="4"/>
                  </a:lnTo>
                  <a:lnTo>
                    <a:pt x="7" y="8"/>
                  </a:lnTo>
                  <a:lnTo>
                    <a:pt x="4" y="11"/>
                  </a:lnTo>
                  <a:lnTo>
                    <a:pt x="2" y="16"/>
                  </a:lnTo>
                  <a:lnTo>
                    <a:pt x="1" y="21"/>
                  </a:lnTo>
                  <a:lnTo>
                    <a:pt x="0" y="27"/>
                  </a:lnTo>
                  <a:lnTo>
                    <a:pt x="1" y="31"/>
                  </a:lnTo>
                  <a:lnTo>
                    <a:pt x="2" y="37"/>
                  </a:lnTo>
                  <a:lnTo>
                    <a:pt x="4" y="41"/>
                  </a:lnTo>
                  <a:lnTo>
                    <a:pt x="7" y="45"/>
                  </a:lnTo>
                  <a:lnTo>
                    <a:pt x="12" y="48"/>
                  </a:lnTo>
                  <a:lnTo>
                    <a:pt x="16" y="50"/>
                  </a:lnTo>
                  <a:lnTo>
                    <a:pt x="21" y="53"/>
                  </a:lnTo>
                  <a:lnTo>
                    <a:pt x="26" y="53"/>
                  </a:lnTo>
                  <a:lnTo>
                    <a:pt x="32" y="53"/>
                  </a:lnTo>
                  <a:lnTo>
                    <a:pt x="36" y="50"/>
                  </a:lnTo>
                  <a:lnTo>
                    <a:pt x="41" y="48"/>
                  </a:lnTo>
                  <a:lnTo>
                    <a:pt x="45" y="45"/>
                  </a:lnTo>
                  <a:lnTo>
                    <a:pt x="49" y="41"/>
                  </a:lnTo>
                  <a:lnTo>
                    <a:pt x="51" y="37"/>
                  </a:lnTo>
                  <a:lnTo>
                    <a:pt x="52" y="31"/>
                  </a:lnTo>
                  <a:lnTo>
                    <a:pt x="53" y="27"/>
                  </a:lnTo>
                  <a:close/>
                  <a:moveTo>
                    <a:pt x="49" y="27"/>
                  </a:moveTo>
                  <a:lnTo>
                    <a:pt x="49" y="31"/>
                  </a:lnTo>
                  <a:lnTo>
                    <a:pt x="47" y="35"/>
                  </a:lnTo>
                  <a:lnTo>
                    <a:pt x="45" y="39"/>
                  </a:lnTo>
                  <a:lnTo>
                    <a:pt x="42" y="43"/>
                  </a:lnTo>
                  <a:lnTo>
                    <a:pt x="39" y="45"/>
                  </a:lnTo>
                  <a:lnTo>
                    <a:pt x="35" y="47"/>
                  </a:lnTo>
                  <a:lnTo>
                    <a:pt x="31" y="48"/>
                  </a:lnTo>
                  <a:lnTo>
                    <a:pt x="26" y="48"/>
                  </a:lnTo>
                  <a:lnTo>
                    <a:pt x="22" y="48"/>
                  </a:lnTo>
                  <a:lnTo>
                    <a:pt x="17" y="47"/>
                  </a:lnTo>
                  <a:lnTo>
                    <a:pt x="14" y="45"/>
                  </a:lnTo>
                  <a:lnTo>
                    <a:pt x="11" y="43"/>
                  </a:lnTo>
                  <a:lnTo>
                    <a:pt x="7" y="39"/>
                  </a:lnTo>
                  <a:lnTo>
                    <a:pt x="6" y="35"/>
                  </a:lnTo>
                  <a:lnTo>
                    <a:pt x="4" y="31"/>
                  </a:lnTo>
                  <a:lnTo>
                    <a:pt x="4" y="27"/>
                  </a:lnTo>
                  <a:lnTo>
                    <a:pt x="4" y="21"/>
                  </a:lnTo>
                  <a:lnTo>
                    <a:pt x="6" y="18"/>
                  </a:lnTo>
                  <a:lnTo>
                    <a:pt x="7" y="13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22" y="4"/>
                  </a:lnTo>
                  <a:lnTo>
                    <a:pt x="26" y="4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9" y="8"/>
                  </a:lnTo>
                  <a:lnTo>
                    <a:pt x="42" y="10"/>
                  </a:lnTo>
                  <a:lnTo>
                    <a:pt x="45" y="13"/>
                  </a:lnTo>
                  <a:lnTo>
                    <a:pt x="47" y="18"/>
                  </a:lnTo>
                  <a:lnTo>
                    <a:pt x="49" y="21"/>
                  </a:lnTo>
                  <a:lnTo>
                    <a:pt x="49" y="27"/>
                  </a:lnTo>
                  <a:close/>
                </a:path>
              </a:pathLst>
            </a:custGeom>
            <a:solidFill>
              <a:srgbClr val="FFE6F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82" name="Freeform 411"/>
            <p:cNvSpPr>
              <a:spLocks noEditPoints="1"/>
            </p:cNvSpPr>
            <p:nvPr/>
          </p:nvSpPr>
          <p:spPr bwMode="auto">
            <a:xfrm>
              <a:off x="4954" y="2269"/>
              <a:ext cx="12" cy="12"/>
            </a:xfrm>
            <a:custGeom>
              <a:avLst/>
              <a:gdLst>
                <a:gd name="T0" fmla="*/ 0 w 49"/>
                <a:gd name="T1" fmla="*/ 0 h 48"/>
                <a:gd name="T2" fmla="*/ 0 w 49"/>
                <a:gd name="T3" fmla="*/ 0 h 48"/>
                <a:gd name="T4" fmla="*/ 0 w 49"/>
                <a:gd name="T5" fmla="*/ 0 h 48"/>
                <a:gd name="T6" fmla="*/ 0 w 49"/>
                <a:gd name="T7" fmla="*/ 0 h 48"/>
                <a:gd name="T8" fmla="*/ 0 w 49"/>
                <a:gd name="T9" fmla="*/ 0 h 48"/>
                <a:gd name="T10" fmla="*/ 0 w 49"/>
                <a:gd name="T11" fmla="*/ 0 h 48"/>
                <a:gd name="T12" fmla="*/ 0 w 49"/>
                <a:gd name="T13" fmla="*/ 0 h 48"/>
                <a:gd name="T14" fmla="*/ 0 w 49"/>
                <a:gd name="T15" fmla="*/ 0 h 48"/>
                <a:gd name="T16" fmla="*/ 0 w 49"/>
                <a:gd name="T17" fmla="*/ 0 h 48"/>
                <a:gd name="T18" fmla="*/ 0 w 49"/>
                <a:gd name="T19" fmla="*/ 0 h 48"/>
                <a:gd name="T20" fmla="*/ 0 w 49"/>
                <a:gd name="T21" fmla="*/ 0 h 48"/>
                <a:gd name="T22" fmla="*/ 0 w 49"/>
                <a:gd name="T23" fmla="*/ 0 h 48"/>
                <a:gd name="T24" fmla="*/ 0 w 49"/>
                <a:gd name="T25" fmla="*/ 0 h 48"/>
                <a:gd name="T26" fmla="*/ 0 w 49"/>
                <a:gd name="T27" fmla="*/ 0 h 48"/>
                <a:gd name="T28" fmla="*/ 0 w 49"/>
                <a:gd name="T29" fmla="*/ 0 h 48"/>
                <a:gd name="T30" fmla="*/ 0 w 49"/>
                <a:gd name="T31" fmla="*/ 0 h 48"/>
                <a:gd name="T32" fmla="*/ 0 w 49"/>
                <a:gd name="T33" fmla="*/ 0 h 48"/>
                <a:gd name="T34" fmla="*/ 0 w 49"/>
                <a:gd name="T35" fmla="*/ 0 h 48"/>
                <a:gd name="T36" fmla="*/ 0 w 49"/>
                <a:gd name="T37" fmla="*/ 0 h 48"/>
                <a:gd name="T38" fmla="*/ 0 w 49"/>
                <a:gd name="T39" fmla="*/ 0 h 48"/>
                <a:gd name="T40" fmla="*/ 0 w 49"/>
                <a:gd name="T41" fmla="*/ 0 h 48"/>
                <a:gd name="T42" fmla="*/ 0 w 49"/>
                <a:gd name="T43" fmla="*/ 0 h 48"/>
                <a:gd name="T44" fmla="*/ 0 w 49"/>
                <a:gd name="T45" fmla="*/ 0 h 48"/>
                <a:gd name="T46" fmla="*/ 0 w 49"/>
                <a:gd name="T47" fmla="*/ 0 h 48"/>
                <a:gd name="T48" fmla="*/ 0 w 49"/>
                <a:gd name="T49" fmla="*/ 0 h 48"/>
                <a:gd name="T50" fmla="*/ 0 w 49"/>
                <a:gd name="T51" fmla="*/ 0 h 48"/>
                <a:gd name="T52" fmla="*/ 0 w 49"/>
                <a:gd name="T53" fmla="*/ 0 h 48"/>
                <a:gd name="T54" fmla="*/ 0 w 49"/>
                <a:gd name="T55" fmla="*/ 0 h 48"/>
                <a:gd name="T56" fmla="*/ 0 w 49"/>
                <a:gd name="T57" fmla="*/ 0 h 48"/>
                <a:gd name="T58" fmla="*/ 0 w 49"/>
                <a:gd name="T59" fmla="*/ 0 h 48"/>
                <a:gd name="T60" fmla="*/ 0 w 49"/>
                <a:gd name="T61" fmla="*/ 0 h 48"/>
                <a:gd name="T62" fmla="*/ 0 w 49"/>
                <a:gd name="T63" fmla="*/ 0 h 48"/>
                <a:gd name="T64" fmla="*/ 0 w 49"/>
                <a:gd name="T65" fmla="*/ 0 h 48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9" h="48">
                  <a:moveTo>
                    <a:pt x="49" y="25"/>
                  </a:moveTo>
                  <a:lnTo>
                    <a:pt x="48" y="19"/>
                  </a:lnTo>
                  <a:lnTo>
                    <a:pt x="47" y="15"/>
                  </a:lnTo>
                  <a:lnTo>
                    <a:pt x="45" y="10"/>
                  </a:lnTo>
                  <a:lnTo>
                    <a:pt x="41" y="7"/>
                  </a:lnTo>
                  <a:lnTo>
                    <a:pt x="38" y="4"/>
                  </a:lnTo>
                  <a:lnTo>
                    <a:pt x="33" y="1"/>
                  </a:lnTo>
                  <a:lnTo>
                    <a:pt x="29" y="0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4" y="1"/>
                  </a:lnTo>
                  <a:lnTo>
                    <a:pt x="11" y="4"/>
                  </a:lnTo>
                  <a:lnTo>
                    <a:pt x="8" y="7"/>
                  </a:lnTo>
                  <a:lnTo>
                    <a:pt x="4" y="10"/>
                  </a:lnTo>
                  <a:lnTo>
                    <a:pt x="2" y="15"/>
                  </a:lnTo>
                  <a:lnTo>
                    <a:pt x="1" y="19"/>
                  </a:lnTo>
                  <a:lnTo>
                    <a:pt x="0" y="25"/>
                  </a:lnTo>
                  <a:lnTo>
                    <a:pt x="1" y="29"/>
                  </a:lnTo>
                  <a:lnTo>
                    <a:pt x="2" y="34"/>
                  </a:lnTo>
                  <a:lnTo>
                    <a:pt x="4" y="38"/>
                  </a:lnTo>
                  <a:lnTo>
                    <a:pt x="8" y="42"/>
                  </a:lnTo>
                  <a:lnTo>
                    <a:pt x="11" y="45"/>
                  </a:lnTo>
                  <a:lnTo>
                    <a:pt x="14" y="47"/>
                  </a:lnTo>
                  <a:lnTo>
                    <a:pt x="20" y="48"/>
                  </a:lnTo>
                  <a:lnTo>
                    <a:pt x="24" y="48"/>
                  </a:lnTo>
                  <a:lnTo>
                    <a:pt x="29" y="48"/>
                  </a:lnTo>
                  <a:lnTo>
                    <a:pt x="33" y="47"/>
                  </a:lnTo>
                  <a:lnTo>
                    <a:pt x="38" y="45"/>
                  </a:lnTo>
                  <a:lnTo>
                    <a:pt x="41" y="42"/>
                  </a:lnTo>
                  <a:lnTo>
                    <a:pt x="45" y="38"/>
                  </a:lnTo>
                  <a:lnTo>
                    <a:pt x="47" y="34"/>
                  </a:lnTo>
                  <a:lnTo>
                    <a:pt x="48" y="29"/>
                  </a:lnTo>
                  <a:lnTo>
                    <a:pt x="49" y="25"/>
                  </a:lnTo>
                  <a:close/>
                  <a:moveTo>
                    <a:pt x="45" y="25"/>
                  </a:moveTo>
                  <a:lnTo>
                    <a:pt x="45" y="28"/>
                  </a:lnTo>
                  <a:lnTo>
                    <a:pt x="43" y="33"/>
                  </a:lnTo>
                  <a:lnTo>
                    <a:pt x="41" y="36"/>
                  </a:lnTo>
                  <a:lnTo>
                    <a:pt x="39" y="38"/>
                  </a:lnTo>
                  <a:lnTo>
                    <a:pt x="36" y="42"/>
                  </a:lnTo>
                  <a:lnTo>
                    <a:pt x="32" y="43"/>
                  </a:lnTo>
                  <a:lnTo>
                    <a:pt x="29" y="44"/>
                  </a:lnTo>
                  <a:lnTo>
                    <a:pt x="24" y="45"/>
                  </a:lnTo>
                  <a:lnTo>
                    <a:pt x="20" y="44"/>
                  </a:lnTo>
                  <a:lnTo>
                    <a:pt x="17" y="43"/>
                  </a:lnTo>
                  <a:lnTo>
                    <a:pt x="13" y="42"/>
                  </a:lnTo>
                  <a:lnTo>
                    <a:pt x="10" y="38"/>
                  </a:lnTo>
                  <a:lnTo>
                    <a:pt x="8" y="36"/>
                  </a:lnTo>
                  <a:lnTo>
                    <a:pt x="5" y="33"/>
                  </a:lnTo>
                  <a:lnTo>
                    <a:pt x="4" y="28"/>
                  </a:lnTo>
                  <a:lnTo>
                    <a:pt x="4" y="25"/>
                  </a:lnTo>
                  <a:lnTo>
                    <a:pt x="4" y="20"/>
                  </a:lnTo>
                  <a:lnTo>
                    <a:pt x="5" y="16"/>
                  </a:lnTo>
                  <a:lnTo>
                    <a:pt x="8" y="13"/>
                  </a:lnTo>
                  <a:lnTo>
                    <a:pt x="10" y="10"/>
                  </a:lnTo>
                  <a:lnTo>
                    <a:pt x="13" y="7"/>
                  </a:lnTo>
                  <a:lnTo>
                    <a:pt x="17" y="6"/>
                  </a:lnTo>
                  <a:lnTo>
                    <a:pt x="20" y="5"/>
                  </a:lnTo>
                  <a:lnTo>
                    <a:pt x="24" y="4"/>
                  </a:lnTo>
                  <a:lnTo>
                    <a:pt x="29" y="5"/>
                  </a:lnTo>
                  <a:lnTo>
                    <a:pt x="32" y="6"/>
                  </a:lnTo>
                  <a:lnTo>
                    <a:pt x="36" y="7"/>
                  </a:lnTo>
                  <a:lnTo>
                    <a:pt x="39" y="10"/>
                  </a:lnTo>
                  <a:lnTo>
                    <a:pt x="41" y="13"/>
                  </a:lnTo>
                  <a:lnTo>
                    <a:pt x="43" y="16"/>
                  </a:lnTo>
                  <a:lnTo>
                    <a:pt x="45" y="20"/>
                  </a:lnTo>
                  <a:lnTo>
                    <a:pt x="45" y="25"/>
                  </a:lnTo>
                  <a:close/>
                </a:path>
              </a:pathLst>
            </a:custGeom>
            <a:solidFill>
              <a:srgbClr val="FFE8F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83" name="Freeform 412"/>
            <p:cNvSpPr>
              <a:spLocks noEditPoints="1"/>
            </p:cNvSpPr>
            <p:nvPr/>
          </p:nvSpPr>
          <p:spPr bwMode="auto">
            <a:xfrm>
              <a:off x="4954" y="2270"/>
              <a:ext cx="11" cy="11"/>
            </a:xfrm>
            <a:custGeom>
              <a:avLst/>
              <a:gdLst>
                <a:gd name="T0" fmla="*/ 0 w 45"/>
                <a:gd name="T1" fmla="*/ 0 h 44"/>
                <a:gd name="T2" fmla="*/ 0 w 45"/>
                <a:gd name="T3" fmla="*/ 0 h 44"/>
                <a:gd name="T4" fmla="*/ 0 w 45"/>
                <a:gd name="T5" fmla="*/ 0 h 44"/>
                <a:gd name="T6" fmla="*/ 0 w 45"/>
                <a:gd name="T7" fmla="*/ 0 h 44"/>
                <a:gd name="T8" fmla="*/ 0 w 45"/>
                <a:gd name="T9" fmla="*/ 0 h 44"/>
                <a:gd name="T10" fmla="*/ 0 w 45"/>
                <a:gd name="T11" fmla="*/ 0 h 44"/>
                <a:gd name="T12" fmla="*/ 0 w 45"/>
                <a:gd name="T13" fmla="*/ 0 h 44"/>
                <a:gd name="T14" fmla="*/ 0 w 45"/>
                <a:gd name="T15" fmla="*/ 0 h 44"/>
                <a:gd name="T16" fmla="*/ 0 w 45"/>
                <a:gd name="T17" fmla="*/ 0 h 44"/>
                <a:gd name="T18" fmla="*/ 0 w 45"/>
                <a:gd name="T19" fmla="*/ 0 h 44"/>
                <a:gd name="T20" fmla="*/ 0 w 45"/>
                <a:gd name="T21" fmla="*/ 0 h 44"/>
                <a:gd name="T22" fmla="*/ 0 w 45"/>
                <a:gd name="T23" fmla="*/ 0 h 44"/>
                <a:gd name="T24" fmla="*/ 0 w 45"/>
                <a:gd name="T25" fmla="*/ 0 h 44"/>
                <a:gd name="T26" fmla="*/ 0 w 45"/>
                <a:gd name="T27" fmla="*/ 0 h 44"/>
                <a:gd name="T28" fmla="*/ 0 w 45"/>
                <a:gd name="T29" fmla="*/ 0 h 44"/>
                <a:gd name="T30" fmla="*/ 0 w 45"/>
                <a:gd name="T31" fmla="*/ 0 h 44"/>
                <a:gd name="T32" fmla="*/ 0 w 45"/>
                <a:gd name="T33" fmla="*/ 0 h 44"/>
                <a:gd name="T34" fmla="*/ 0 w 45"/>
                <a:gd name="T35" fmla="*/ 0 h 44"/>
                <a:gd name="T36" fmla="*/ 0 w 45"/>
                <a:gd name="T37" fmla="*/ 0 h 44"/>
                <a:gd name="T38" fmla="*/ 0 w 45"/>
                <a:gd name="T39" fmla="*/ 0 h 44"/>
                <a:gd name="T40" fmla="*/ 0 w 45"/>
                <a:gd name="T41" fmla="*/ 0 h 44"/>
                <a:gd name="T42" fmla="*/ 0 w 45"/>
                <a:gd name="T43" fmla="*/ 0 h 44"/>
                <a:gd name="T44" fmla="*/ 0 w 45"/>
                <a:gd name="T45" fmla="*/ 0 h 44"/>
                <a:gd name="T46" fmla="*/ 0 w 45"/>
                <a:gd name="T47" fmla="*/ 0 h 44"/>
                <a:gd name="T48" fmla="*/ 0 w 45"/>
                <a:gd name="T49" fmla="*/ 0 h 44"/>
                <a:gd name="T50" fmla="*/ 0 w 45"/>
                <a:gd name="T51" fmla="*/ 0 h 44"/>
                <a:gd name="T52" fmla="*/ 0 w 45"/>
                <a:gd name="T53" fmla="*/ 0 h 44"/>
                <a:gd name="T54" fmla="*/ 0 w 45"/>
                <a:gd name="T55" fmla="*/ 0 h 44"/>
                <a:gd name="T56" fmla="*/ 0 w 45"/>
                <a:gd name="T57" fmla="*/ 0 h 44"/>
                <a:gd name="T58" fmla="*/ 0 w 45"/>
                <a:gd name="T59" fmla="*/ 0 h 44"/>
                <a:gd name="T60" fmla="*/ 0 w 45"/>
                <a:gd name="T61" fmla="*/ 0 h 44"/>
                <a:gd name="T62" fmla="*/ 0 w 45"/>
                <a:gd name="T63" fmla="*/ 0 h 44"/>
                <a:gd name="T64" fmla="*/ 0 w 45"/>
                <a:gd name="T65" fmla="*/ 0 h 4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" h="44">
                  <a:moveTo>
                    <a:pt x="45" y="23"/>
                  </a:moveTo>
                  <a:lnTo>
                    <a:pt x="45" y="17"/>
                  </a:lnTo>
                  <a:lnTo>
                    <a:pt x="43" y="14"/>
                  </a:lnTo>
                  <a:lnTo>
                    <a:pt x="41" y="9"/>
                  </a:lnTo>
                  <a:lnTo>
                    <a:pt x="38" y="6"/>
                  </a:lnTo>
                  <a:lnTo>
                    <a:pt x="35" y="4"/>
                  </a:lnTo>
                  <a:lnTo>
                    <a:pt x="31" y="2"/>
                  </a:lnTo>
                  <a:lnTo>
                    <a:pt x="27" y="0"/>
                  </a:lnTo>
                  <a:lnTo>
                    <a:pt x="22" y="0"/>
                  </a:lnTo>
                  <a:lnTo>
                    <a:pt x="18" y="0"/>
                  </a:lnTo>
                  <a:lnTo>
                    <a:pt x="13" y="2"/>
                  </a:lnTo>
                  <a:lnTo>
                    <a:pt x="10" y="4"/>
                  </a:lnTo>
                  <a:lnTo>
                    <a:pt x="7" y="6"/>
                  </a:lnTo>
                  <a:lnTo>
                    <a:pt x="3" y="9"/>
                  </a:lnTo>
                  <a:lnTo>
                    <a:pt x="2" y="14"/>
                  </a:lnTo>
                  <a:lnTo>
                    <a:pt x="0" y="17"/>
                  </a:lnTo>
                  <a:lnTo>
                    <a:pt x="0" y="23"/>
                  </a:lnTo>
                  <a:lnTo>
                    <a:pt x="0" y="27"/>
                  </a:lnTo>
                  <a:lnTo>
                    <a:pt x="2" y="31"/>
                  </a:lnTo>
                  <a:lnTo>
                    <a:pt x="3" y="35"/>
                  </a:lnTo>
                  <a:lnTo>
                    <a:pt x="7" y="39"/>
                  </a:lnTo>
                  <a:lnTo>
                    <a:pt x="10" y="41"/>
                  </a:lnTo>
                  <a:lnTo>
                    <a:pt x="13" y="43"/>
                  </a:lnTo>
                  <a:lnTo>
                    <a:pt x="18" y="44"/>
                  </a:lnTo>
                  <a:lnTo>
                    <a:pt x="22" y="44"/>
                  </a:lnTo>
                  <a:lnTo>
                    <a:pt x="27" y="44"/>
                  </a:lnTo>
                  <a:lnTo>
                    <a:pt x="31" y="43"/>
                  </a:lnTo>
                  <a:lnTo>
                    <a:pt x="35" y="41"/>
                  </a:lnTo>
                  <a:lnTo>
                    <a:pt x="38" y="39"/>
                  </a:lnTo>
                  <a:lnTo>
                    <a:pt x="41" y="35"/>
                  </a:lnTo>
                  <a:lnTo>
                    <a:pt x="43" y="31"/>
                  </a:lnTo>
                  <a:lnTo>
                    <a:pt x="45" y="27"/>
                  </a:lnTo>
                  <a:lnTo>
                    <a:pt x="45" y="23"/>
                  </a:lnTo>
                  <a:close/>
                  <a:moveTo>
                    <a:pt x="40" y="23"/>
                  </a:moveTo>
                  <a:lnTo>
                    <a:pt x="40" y="26"/>
                  </a:lnTo>
                  <a:lnTo>
                    <a:pt x="39" y="30"/>
                  </a:lnTo>
                  <a:lnTo>
                    <a:pt x="37" y="33"/>
                  </a:lnTo>
                  <a:lnTo>
                    <a:pt x="36" y="35"/>
                  </a:lnTo>
                  <a:lnTo>
                    <a:pt x="32" y="37"/>
                  </a:lnTo>
                  <a:lnTo>
                    <a:pt x="29" y="40"/>
                  </a:lnTo>
                  <a:lnTo>
                    <a:pt x="26" y="41"/>
                  </a:lnTo>
                  <a:lnTo>
                    <a:pt x="22" y="41"/>
                  </a:lnTo>
                  <a:lnTo>
                    <a:pt x="19" y="41"/>
                  </a:lnTo>
                  <a:lnTo>
                    <a:pt x="16" y="40"/>
                  </a:lnTo>
                  <a:lnTo>
                    <a:pt x="12" y="37"/>
                  </a:lnTo>
                  <a:lnTo>
                    <a:pt x="9" y="35"/>
                  </a:lnTo>
                  <a:lnTo>
                    <a:pt x="7" y="33"/>
                  </a:lnTo>
                  <a:lnTo>
                    <a:pt x="6" y="30"/>
                  </a:lnTo>
                  <a:lnTo>
                    <a:pt x="4" y="26"/>
                  </a:lnTo>
                  <a:lnTo>
                    <a:pt x="4" y="23"/>
                  </a:lnTo>
                  <a:lnTo>
                    <a:pt x="4" y="18"/>
                  </a:lnTo>
                  <a:lnTo>
                    <a:pt x="6" y="15"/>
                  </a:lnTo>
                  <a:lnTo>
                    <a:pt x="7" y="12"/>
                  </a:lnTo>
                  <a:lnTo>
                    <a:pt x="9" y="9"/>
                  </a:lnTo>
                  <a:lnTo>
                    <a:pt x="12" y="7"/>
                  </a:lnTo>
                  <a:lnTo>
                    <a:pt x="16" y="5"/>
                  </a:lnTo>
                  <a:lnTo>
                    <a:pt x="19" y="5"/>
                  </a:lnTo>
                  <a:lnTo>
                    <a:pt x="22" y="4"/>
                  </a:lnTo>
                  <a:lnTo>
                    <a:pt x="26" y="5"/>
                  </a:lnTo>
                  <a:lnTo>
                    <a:pt x="29" y="5"/>
                  </a:lnTo>
                  <a:lnTo>
                    <a:pt x="32" y="7"/>
                  </a:lnTo>
                  <a:lnTo>
                    <a:pt x="36" y="9"/>
                  </a:lnTo>
                  <a:lnTo>
                    <a:pt x="37" y="12"/>
                  </a:lnTo>
                  <a:lnTo>
                    <a:pt x="39" y="15"/>
                  </a:lnTo>
                  <a:lnTo>
                    <a:pt x="40" y="18"/>
                  </a:lnTo>
                  <a:lnTo>
                    <a:pt x="40" y="23"/>
                  </a:lnTo>
                  <a:close/>
                </a:path>
              </a:pathLst>
            </a:custGeom>
            <a:solidFill>
              <a:srgbClr val="FFEA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84" name="Freeform 413"/>
            <p:cNvSpPr>
              <a:spLocks noEditPoints="1"/>
            </p:cNvSpPr>
            <p:nvPr/>
          </p:nvSpPr>
          <p:spPr bwMode="auto">
            <a:xfrm>
              <a:off x="4955" y="2270"/>
              <a:ext cx="10" cy="11"/>
            </a:xfrm>
            <a:custGeom>
              <a:avLst/>
              <a:gdLst>
                <a:gd name="T0" fmla="*/ 0 w 41"/>
                <a:gd name="T1" fmla="*/ 0 h 41"/>
                <a:gd name="T2" fmla="*/ 0 w 41"/>
                <a:gd name="T3" fmla="*/ 0 h 41"/>
                <a:gd name="T4" fmla="*/ 0 w 41"/>
                <a:gd name="T5" fmla="*/ 0 h 41"/>
                <a:gd name="T6" fmla="*/ 0 w 41"/>
                <a:gd name="T7" fmla="*/ 0 h 41"/>
                <a:gd name="T8" fmla="*/ 0 w 41"/>
                <a:gd name="T9" fmla="*/ 0 h 41"/>
                <a:gd name="T10" fmla="*/ 0 w 41"/>
                <a:gd name="T11" fmla="*/ 0 h 41"/>
                <a:gd name="T12" fmla="*/ 0 w 41"/>
                <a:gd name="T13" fmla="*/ 0 h 41"/>
                <a:gd name="T14" fmla="*/ 0 w 41"/>
                <a:gd name="T15" fmla="*/ 0 h 41"/>
                <a:gd name="T16" fmla="*/ 0 w 41"/>
                <a:gd name="T17" fmla="*/ 0 h 41"/>
                <a:gd name="T18" fmla="*/ 0 w 41"/>
                <a:gd name="T19" fmla="*/ 0 h 41"/>
                <a:gd name="T20" fmla="*/ 0 w 41"/>
                <a:gd name="T21" fmla="*/ 0 h 41"/>
                <a:gd name="T22" fmla="*/ 0 w 41"/>
                <a:gd name="T23" fmla="*/ 0 h 41"/>
                <a:gd name="T24" fmla="*/ 0 w 41"/>
                <a:gd name="T25" fmla="*/ 0 h 41"/>
                <a:gd name="T26" fmla="*/ 0 w 41"/>
                <a:gd name="T27" fmla="*/ 0 h 41"/>
                <a:gd name="T28" fmla="*/ 0 w 41"/>
                <a:gd name="T29" fmla="*/ 0 h 41"/>
                <a:gd name="T30" fmla="*/ 0 w 41"/>
                <a:gd name="T31" fmla="*/ 0 h 41"/>
                <a:gd name="T32" fmla="*/ 0 w 41"/>
                <a:gd name="T33" fmla="*/ 0 h 41"/>
                <a:gd name="T34" fmla="*/ 0 w 41"/>
                <a:gd name="T35" fmla="*/ 0 h 41"/>
                <a:gd name="T36" fmla="*/ 0 w 41"/>
                <a:gd name="T37" fmla="*/ 0 h 41"/>
                <a:gd name="T38" fmla="*/ 0 w 41"/>
                <a:gd name="T39" fmla="*/ 0 h 41"/>
                <a:gd name="T40" fmla="*/ 0 w 41"/>
                <a:gd name="T41" fmla="*/ 0 h 41"/>
                <a:gd name="T42" fmla="*/ 0 w 41"/>
                <a:gd name="T43" fmla="*/ 0 h 41"/>
                <a:gd name="T44" fmla="*/ 0 w 41"/>
                <a:gd name="T45" fmla="*/ 0 h 41"/>
                <a:gd name="T46" fmla="*/ 0 w 41"/>
                <a:gd name="T47" fmla="*/ 0 h 41"/>
                <a:gd name="T48" fmla="*/ 0 w 41"/>
                <a:gd name="T49" fmla="*/ 0 h 41"/>
                <a:gd name="T50" fmla="*/ 0 w 41"/>
                <a:gd name="T51" fmla="*/ 0 h 41"/>
                <a:gd name="T52" fmla="*/ 0 w 41"/>
                <a:gd name="T53" fmla="*/ 0 h 41"/>
                <a:gd name="T54" fmla="*/ 0 w 41"/>
                <a:gd name="T55" fmla="*/ 0 h 41"/>
                <a:gd name="T56" fmla="*/ 0 w 41"/>
                <a:gd name="T57" fmla="*/ 0 h 41"/>
                <a:gd name="T58" fmla="*/ 0 w 41"/>
                <a:gd name="T59" fmla="*/ 0 h 41"/>
                <a:gd name="T60" fmla="*/ 0 w 41"/>
                <a:gd name="T61" fmla="*/ 0 h 41"/>
                <a:gd name="T62" fmla="*/ 0 w 41"/>
                <a:gd name="T63" fmla="*/ 0 h 41"/>
                <a:gd name="T64" fmla="*/ 0 w 41"/>
                <a:gd name="T65" fmla="*/ 0 h 4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1" h="41">
                  <a:moveTo>
                    <a:pt x="41" y="21"/>
                  </a:moveTo>
                  <a:lnTo>
                    <a:pt x="41" y="16"/>
                  </a:lnTo>
                  <a:lnTo>
                    <a:pt x="39" y="12"/>
                  </a:lnTo>
                  <a:lnTo>
                    <a:pt x="37" y="9"/>
                  </a:lnTo>
                  <a:lnTo>
                    <a:pt x="35" y="6"/>
                  </a:lnTo>
                  <a:lnTo>
                    <a:pt x="32" y="3"/>
                  </a:lnTo>
                  <a:lnTo>
                    <a:pt x="28" y="2"/>
                  </a:lnTo>
                  <a:lnTo>
                    <a:pt x="25" y="1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3" y="2"/>
                  </a:lnTo>
                  <a:lnTo>
                    <a:pt x="9" y="3"/>
                  </a:lnTo>
                  <a:lnTo>
                    <a:pt x="6" y="6"/>
                  </a:lnTo>
                  <a:lnTo>
                    <a:pt x="4" y="9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21"/>
                  </a:lnTo>
                  <a:lnTo>
                    <a:pt x="0" y="24"/>
                  </a:lnTo>
                  <a:lnTo>
                    <a:pt x="1" y="29"/>
                  </a:lnTo>
                  <a:lnTo>
                    <a:pt x="4" y="32"/>
                  </a:lnTo>
                  <a:lnTo>
                    <a:pt x="6" y="34"/>
                  </a:lnTo>
                  <a:lnTo>
                    <a:pt x="9" y="38"/>
                  </a:lnTo>
                  <a:lnTo>
                    <a:pt x="13" y="39"/>
                  </a:lnTo>
                  <a:lnTo>
                    <a:pt x="16" y="40"/>
                  </a:lnTo>
                  <a:lnTo>
                    <a:pt x="20" y="41"/>
                  </a:lnTo>
                  <a:lnTo>
                    <a:pt x="25" y="40"/>
                  </a:lnTo>
                  <a:lnTo>
                    <a:pt x="28" y="39"/>
                  </a:lnTo>
                  <a:lnTo>
                    <a:pt x="32" y="38"/>
                  </a:lnTo>
                  <a:lnTo>
                    <a:pt x="35" y="34"/>
                  </a:lnTo>
                  <a:lnTo>
                    <a:pt x="37" y="32"/>
                  </a:lnTo>
                  <a:lnTo>
                    <a:pt x="39" y="29"/>
                  </a:lnTo>
                  <a:lnTo>
                    <a:pt x="41" y="24"/>
                  </a:lnTo>
                  <a:lnTo>
                    <a:pt x="41" y="21"/>
                  </a:lnTo>
                  <a:close/>
                  <a:moveTo>
                    <a:pt x="36" y="21"/>
                  </a:moveTo>
                  <a:lnTo>
                    <a:pt x="36" y="23"/>
                  </a:lnTo>
                  <a:lnTo>
                    <a:pt x="35" y="26"/>
                  </a:lnTo>
                  <a:lnTo>
                    <a:pt x="34" y="30"/>
                  </a:lnTo>
                  <a:lnTo>
                    <a:pt x="32" y="32"/>
                  </a:lnTo>
                  <a:lnTo>
                    <a:pt x="29" y="34"/>
                  </a:lnTo>
                  <a:lnTo>
                    <a:pt x="27" y="35"/>
                  </a:lnTo>
                  <a:lnTo>
                    <a:pt x="24" y="37"/>
                  </a:lnTo>
                  <a:lnTo>
                    <a:pt x="20" y="37"/>
                  </a:lnTo>
                  <a:lnTo>
                    <a:pt x="17" y="37"/>
                  </a:lnTo>
                  <a:lnTo>
                    <a:pt x="14" y="35"/>
                  </a:lnTo>
                  <a:lnTo>
                    <a:pt x="11" y="34"/>
                  </a:lnTo>
                  <a:lnTo>
                    <a:pt x="9" y="32"/>
                  </a:lnTo>
                  <a:lnTo>
                    <a:pt x="7" y="30"/>
                  </a:lnTo>
                  <a:lnTo>
                    <a:pt x="6" y="26"/>
                  </a:lnTo>
                  <a:lnTo>
                    <a:pt x="5" y="23"/>
                  </a:lnTo>
                  <a:lnTo>
                    <a:pt x="4" y="21"/>
                  </a:lnTo>
                  <a:lnTo>
                    <a:pt x="5" y="17"/>
                  </a:lnTo>
                  <a:lnTo>
                    <a:pt x="6" y="14"/>
                  </a:lnTo>
                  <a:lnTo>
                    <a:pt x="7" y="11"/>
                  </a:lnTo>
                  <a:lnTo>
                    <a:pt x="9" y="9"/>
                  </a:lnTo>
                  <a:lnTo>
                    <a:pt x="11" y="6"/>
                  </a:lnTo>
                  <a:lnTo>
                    <a:pt x="14" y="5"/>
                  </a:lnTo>
                  <a:lnTo>
                    <a:pt x="17" y="4"/>
                  </a:lnTo>
                  <a:lnTo>
                    <a:pt x="20" y="4"/>
                  </a:lnTo>
                  <a:lnTo>
                    <a:pt x="24" y="4"/>
                  </a:lnTo>
                  <a:lnTo>
                    <a:pt x="27" y="5"/>
                  </a:lnTo>
                  <a:lnTo>
                    <a:pt x="29" y="6"/>
                  </a:lnTo>
                  <a:lnTo>
                    <a:pt x="32" y="9"/>
                  </a:lnTo>
                  <a:lnTo>
                    <a:pt x="34" y="11"/>
                  </a:lnTo>
                  <a:lnTo>
                    <a:pt x="35" y="14"/>
                  </a:lnTo>
                  <a:lnTo>
                    <a:pt x="36" y="17"/>
                  </a:lnTo>
                  <a:lnTo>
                    <a:pt x="36" y="21"/>
                  </a:lnTo>
                  <a:close/>
                </a:path>
              </a:pathLst>
            </a:custGeom>
            <a:solidFill>
              <a:srgbClr val="FFEC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85" name="Freeform 414"/>
            <p:cNvSpPr>
              <a:spLocks noEditPoints="1"/>
            </p:cNvSpPr>
            <p:nvPr/>
          </p:nvSpPr>
          <p:spPr bwMode="auto">
            <a:xfrm>
              <a:off x="4955" y="2271"/>
              <a:ext cx="9" cy="9"/>
            </a:xfrm>
            <a:custGeom>
              <a:avLst/>
              <a:gdLst>
                <a:gd name="T0" fmla="*/ 0 w 36"/>
                <a:gd name="T1" fmla="*/ 0 h 37"/>
                <a:gd name="T2" fmla="*/ 0 w 36"/>
                <a:gd name="T3" fmla="*/ 0 h 37"/>
                <a:gd name="T4" fmla="*/ 0 w 36"/>
                <a:gd name="T5" fmla="*/ 0 h 37"/>
                <a:gd name="T6" fmla="*/ 0 w 36"/>
                <a:gd name="T7" fmla="*/ 0 h 37"/>
                <a:gd name="T8" fmla="*/ 0 w 36"/>
                <a:gd name="T9" fmla="*/ 0 h 37"/>
                <a:gd name="T10" fmla="*/ 0 w 36"/>
                <a:gd name="T11" fmla="*/ 0 h 37"/>
                <a:gd name="T12" fmla="*/ 0 w 36"/>
                <a:gd name="T13" fmla="*/ 0 h 37"/>
                <a:gd name="T14" fmla="*/ 0 w 36"/>
                <a:gd name="T15" fmla="*/ 0 h 37"/>
                <a:gd name="T16" fmla="*/ 0 w 36"/>
                <a:gd name="T17" fmla="*/ 0 h 37"/>
                <a:gd name="T18" fmla="*/ 0 w 36"/>
                <a:gd name="T19" fmla="*/ 0 h 37"/>
                <a:gd name="T20" fmla="*/ 0 w 36"/>
                <a:gd name="T21" fmla="*/ 0 h 37"/>
                <a:gd name="T22" fmla="*/ 0 w 36"/>
                <a:gd name="T23" fmla="*/ 0 h 37"/>
                <a:gd name="T24" fmla="*/ 0 w 36"/>
                <a:gd name="T25" fmla="*/ 0 h 37"/>
                <a:gd name="T26" fmla="*/ 0 w 36"/>
                <a:gd name="T27" fmla="*/ 0 h 37"/>
                <a:gd name="T28" fmla="*/ 0 w 36"/>
                <a:gd name="T29" fmla="*/ 0 h 37"/>
                <a:gd name="T30" fmla="*/ 0 w 36"/>
                <a:gd name="T31" fmla="*/ 0 h 37"/>
                <a:gd name="T32" fmla="*/ 0 w 36"/>
                <a:gd name="T33" fmla="*/ 0 h 37"/>
                <a:gd name="T34" fmla="*/ 0 w 36"/>
                <a:gd name="T35" fmla="*/ 0 h 37"/>
                <a:gd name="T36" fmla="*/ 0 w 36"/>
                <a:gd name="T37" fmla="*/ 0 h 37"/>
                <a:gd name="T38" fmla="*/ 0 w 36"/>
                <a:gd name="T39" fmla="*/ 0 h 37"/>
                <a:gd name="T40" fmla="*/ 0 w 36"/>
                <a:gd name="T41" fmla="*/ 0 h 37"/>
                <a:gd name="T42" fmla="*/ 0 w 36"/>
                <a:gd name="T43" fmla="*/ 0 h 37"/>
                <a:gd name="T44" fmla="*/ 0 w 36"/>
                <a:gd name="T45" fmla="*/ 0 h 37"/>
                <a:gd name="T46" fmla="*/ 0 w 36"/>
                <a:gd name="T47" fmla="*/ 0 h 37"/>
                <a:gd name="T48" fmla="*/ 0 w 36"/>
                <a:gd name="T49" fmla="*/ 0 h 37"/>
                <a:gd name="T50" fmla="*/ 0 w 36"/>
                <a:gd name="T51" fmla="*/ 0 h 37"/>
                <a:gd name="T52" fmla="*/ 0 w 36"/>
                <a:gd name="T53" fmla="*/ 0 h 37"/>
                <a:gd name="T54" fmla="*/ 0 w 36"/>
                <a:gd name="T55" fmla="*/ 0 h 37"/>
                <a:gd name="T56" fmla="*/ 0 w 36"/>
                <a:gd name="T57" fmla="*/ 0 h 37"/>
                <a:gd name="T58" fmla="*/ 0 w 36"/>
                <a:gd name="T59" fmla="*/ 0 h 37"/>
                <a:gd name="T60" fmla="*/ 0 w 36"/>
                <a:gd name="T61" fmla="*/ 0 h 37"/>
                <a:gd name="T62" fmla="*/ 0 w 36"/>
                <a:gd name="T63" fmla="*/ 0 h 37"/>
                <a:gd name="T64" fmla="*/ 0 w 36"/>
                <a:gd name="T65" fmla="*/ 0 h 37"/>
                <a:gd name="T66" fmla="*/ 0 w 36"/>
                <a:gd name="T67" fmla="*/ 0 h 37"/>
                <a:gd name="T68" fmla="*/ 0 w 36"/>
                <a:gd name="T69" fmla="*/ 0 h 37"/>
                <a:gd name="T70" fmla="*/ 0 w 36"/>
                <a:gd name="T71" fmla="*/ 0 h 37"/>
                <a:gd name="T72" fmla="*/ 0 w 36"/>
                <a:gd name="T73" fmla="*/ 0 h 37"/>
                <a:gd name="T74" fmla="*/ 0 w 36"/>
                <a:gd name="T75" fmla="*/ 0 h 37"/>
                <a:gd name="T76" fmla="*/ 0 w 36"/>
                <a:gd name="T77" fmla="*/ 0 h 37"/>
                <a:gd name="T78" fmla="*/ 0 w 36"/>
                <a:gd name="T79" fmla="*/ 0 h 37"/>
                <a:gd name="T80" fmla="*/ 0 w 36"/>
                <a:gd name="T81" fmla="*/ 0 h 37"/>
                <a:gd name="T82" fmla="*/ 0 w 36"/>
                <a:gd name="T83" fmla="*/ 0 h 37"/>
                <a:gd name="T84" fmla="*/ 0 w 36"/>
                <a:gd name="T85" fmla="*/ 0 h 37"/>
                <a:gd name="T86" fmla="*/ 0 w 36"/>
                <a:gd name="T87" fmla="*/ 0 h 37"/>
                <a:gd name="T88" fmla="*/ 0 w 36"/>
                <a:gd name="T89" fmla="*/ 0 h 37"/>
                <a:gd name="T90" fmla="*/ 0 w 36"/>
                <a:gd name="T91" fmla="*/ 0 h 37"/>
                <a:gd name="T92" fmla="*/ 0 w 36"/>
                <a:gd name="T93" fmla="*/ 0 h 37"/>
                <a:gd name="T94" fmla="*/ 0 w 36"/>
                <a:gd name="T95" fmla="*/ 0 h 37"/>
                <a:gd name="T96" fmla="*/ 0 w 36"/>
                <a:gd name="T97" fmla="*/ 0 h 37"/>
                <a:gd name="T98" fmla="*/ 0 w 36"/>
                <a:gd name="T99" fmla="*/ 0 h 3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6" h="37">
                  <a:moveTo>
                    <a:pt x="36" y="19"/>
                  </a:moveTo>
                  <a:lnTo>
                    <a:pt x="36" y="14"/>
                  </a:lnTo>
                  <a:lnTo>
                    <a:pt x="35" y="11"/>
                  </a:lnTo>
                  <a:lnTo>
                    <a:pt x="33" y="8"/>
                  </a:lnTo>
                  <a:lnTo>
                    <a:pt x="32" y="5"/>
                  </a:lnTo>
                  <a:lnTo>
                    <a:pt x="28" y="3"/>
                  </a:lnTo>
                  <a:lnTo>
                    <a:pt x="25" y="1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5" y="1"/>
                  </a:lnTo>
                  <a:lnTo>
                    <a:pt x="12" y="1"/>
                  </a:lnTo>
                  <a:lnTo>
                    <a:pt x="8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2" y="11"/>
                  </a:lnTo>
                  <a:lnTo>
                    <a:pt x="0" y="14"/>
                  </a:lnTo>
                  <a:lnTo>
                    <a:pt x="0" y="19"/>
                  </a:lnTo>
                  <a:lnTo>
                    <a:pt x="0" y="22"/>
                  </a:lnTo>
                  <a:lnTo>
                    <a:pt x="2" y="26"/>
                  </a:lnTo>
                  <a:lnTo>
                    <a:pt x="3" y="29"/>
                  </a:lnTo>
                  <a:lnTo>
                    <a:pt x="5" y="31"/>
                  </a:lnTo>
                  <a:lnTo>
                    <a:pt x="8" y="33"/>
                  </a:lnTo>
                  <a:lnTo>
                    <a:pt x="12" y="36"/>
                  </a:lnTo>
                  <a:lnTo>
                    <a:pt x="15" y="37"/>
                  </a:lnTo>
                  <a:lnTo>
                    <a:pt x="18" y="37"/>
                  </a:lnTo>
                  <a:lnTo>
                    <a:pt x="22" y="37"/>
                  </a:lnTo>
                  <a:lnTo>
                    <a:pt x="25" y="36"/>
                  </a:lnTo>
                  <a:lnTo>
                    <a:pt x="28" y="33"/>
                  </a:lnTo>
                  <a:lnTo>
                    <a:pt x="32" y="31"/>
                  </a:lnTo>
                  <a:lnTo>
                    <a:pt x="33" y="29"/>
                  </a:lnTo>
                  <a:lnTo>
                    <a:pt x="35" y="26"/>
                  </a:lnTo>
                  <a:lnTo>
                    <a:pt x="36" y="22"/>
                  </a:lnTo>
                  <a:lnTo>
                    <a:pt x="36" y="19"/>
                  </a:lnTo>
                  <a:close/>
                  <a:moveTo>
                    <a:pt x="33" y="19"/>
                  </a:moveTo>
                  <a:lnTo>
                    <a:pt x="32" y="23"/>
                  </a:lnTo>
                  <a:lnTo>
                    <a:pt x="28" y="28"/>
                  </a:lnTo>
                  <a:lnTo>
                    <a:pt x="24" y="31"/>
                  </a:lnTo>
                  <a:lnTo>
                    <a:pt x="18" y="32"/>
                  </a:lnTo>
                  <a:lnTo>
                    <a:pt x="13" y="31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4" y="19"/>
                  </a:lnTo>
                  <a:lnTo>
                    <a:pt x="5" y="13"/>
                  </a:lnTo>
                  <a:lnTo>
                    <a:pt x="8" y="9"/>
                  </a:lnTo>
                  <a:lnTo>
                    <a:pt x="13" y="5"/>
                  </a:lnTo>
                  <a:lnTo>
                    <a:pt x="18" y="4"/>
                  </a:lnTo>
                  <a:lnTo>
                    <a:pt x="24" y="5"/>
                  </a:lnTo>
                  <a:lnTo>
                    <a:pt x="28" y="9"/>
                  </a:lnTo>
                  <a:lnTo>
                    <a:pt x="32" y="13"/>
                  </a:lnTo>
                  <a:lnTo>
                    <a:pt x="33" y="19"/>
                  </a:lnTo>
                  <a:close/>
                </a:path>
              </a:pathLst>
            </a:custGeom>
            <a:solidFill>
              <a:srgbClr val="FFEEF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86" name="Freeform 415"/>
            <p:cNvSpPr>
              <a:spLocks noEditPoints="1"/>
            </p:cNvSpPr>
            <p:nvPr/>
          </p:nvSpPr>
          <p:spPr bwMode="auto">
            <a:xfrm>
              <a:off x="4956" y="2271"/>
              <a:ext cx="8" cy="8"/>
            </a:xfrm>
            <a:custGeom>
              <a:avLst/>
              <a:gdLst>
                <a:gd name="T0" fmla="*/ 0 w 32"/>
                <a:gd name="T1" fmla="*/ 0 h 33"/>
                <a:gd name="T2" fmla="*/ 0 w 32"/>
                <a:gd name="T3" fmla="*/ 0 h 33"/>
                <a:gd name="T4" fmla="*/ 0 w 32"/>
                <a:gd name="T5" fmla="*/ 0 h 33"/>
                <a:gd name="T6" fmla="*/ 0 w 32"/>
                <a:gd name="T7" fmla="*/ 0 h 33"/>
                <a:gd name="T8" fmla="*/ 0 w 32"/>
                <a:gd name="T9" fmla="*/ 0 h 33"/>
                <a:gd name="T10" fmla="*/ 0 w 32"/>
                <a:gd name="T11" fmla="*/ 0 h 33"/>
                <a:gd name="T12" fmla="*/ 0 w 32"/>
                <a:gd name="T13" fmla="*/ 0 h 33"/>
                <a:gd name="T14" fmla="*/ 0 w 32"/>
                <a:gd name="T15" fmla="*/ 0 h 33"/>
                <a:gd name="T16" fmla="*/ 0 w 32"/>
                <a:gd name="T17" fmla="*/ 0 h 33"/>
                <a:gd name="T18" fmla="*/ 0 w 32"/>
                <a:gd name="T19" fmla="*/ 0 h 33"/>
                <a:gd name="T20" fmla="*/ 0 w 32"/>
                <a:gd name="T21" fmla="*/ 0 h 33"/>
                <a:gd name="T22" fmla="*/ 0 w 32"/>
                <a:gd name="T23" fmla="*/ 0 h 33"/>
                <a:gd name="T24" fmla="*/ 0 w 32"/>
                <a:gd name="T25" fmla="*/ 0 h 33"/>
                <a:gd name="T26" fmla="*/ 0 w 32"/>
                <a:gd name="T27" fmla="*/ 0 h 33"/>
                <a:gd name="T28" fmla="*/ 0 w 32"/>
                <a:gd name="T29" fmla="*/ 0 h 33"/>
                <a:gd name="T30" fmla="*/ 0 w 32"/>
                <a:gd name="T31" fmla="*/ 0 h 33"/>
                <a:gd name="T32" fmla="*/ 0 w 32"/>
                <a:gd name="T33" fmla="*/ 0 h 33"/>
                <a:gd name="T34" fmla="*/ 0 w 32"/>
                <a:gd name="T35" fmla="*/ 0 h 33"/>
                <a:gd name="T36" fmla="*/ 0 w 32"/>
                <a:gd name="T37" fmla="*/ 0 h 33"/>
                <a:gd name="T38" fmla="*/ 0 w 32"/>
                <a:gd name="T39" fmla="*/ 0 h 33"/>
                <a:gd name="T40" fmla="*/ 0 w 32"/>
                <a:gd name="T41" fmla="*/ 0 h 33"/>
                <a:gd name="T42" fmla="*/ 0 w 32"/>
                <a:gd name="T43" fmla="*/ 0 h 33"/>
                <a:gd name="T44" fmla="*/ 0 w 32"/>
                <a:gd name="T45" fmla="*/ 0 h 33"/>
                <a:gd name="T46" fmla="*/ 0 w 32"/>
                <a:gd name="T47" fmla="*/ 0 h 33"/>
                <a:gd name="T48" fmla="*/ 0 w 32"/>
                <a:gd name="T49" fmla="*/ 0 h 33"/>
                <a:gd name="T50" fmla="*/ 0 w 32"/>
                <a:gd name="T51" fmla="*/ 0 h 33"/>
                <a:gd name="T52" fmla="*/ 0 w 32"/>
                <a:gd name="T53" fmla="*/ 0 h 33"/>
                <a:gd name="T54" fmla="*/ 0 w 32"/>
                <a:gd name="T55" fmla="*/ 0 h 33"/>
                <a:gd name="T56" fmla="*/ 0 w 32"/>
                <a:gd name="T57" fmla="*/ 0 h 33"/>
                <a:gd name="T58" fmla="*/ 0 w 32"/>
                <a:gd name="T59" fmla="*/ 0 h 33"/>
                <a:gd name="T60" fmla="*/ 0 w 32"/>
                <a:gd name="T61" fmla="*/ 0 h 33"/>
                <a:gd name="T62" fmla="*/ 0 w 32"/>
                <a:gd name="T63" fmla="*/ 0 h 33"/>
                <a:gd name="T64" fmla="*/ 0 w 32"/>
                <a:gd name="T65" fmla="*/ 0 h 33"/>
                <a:gd name="T66" fmla="*/ 0 w 32"/>
                <a:gd name="T67" fmla="*/ 0 h 33"/>
                <a:gd name="T68" fmla="*/ 0 w 32"/>
                <a:gd name="T69" fmla="*/ 0 h 33"/>
                <a:gd name="T70" fmla="*/ 0 w 32"/>
                <a:gd name="T71" fmla="*/ 0 h 33"/>
                <a:gd name="T72" fmla="*/ 0 w 32"/>
                <a:gd name="T73" fmla="*/ 0 h 33"/>
                <a:gd name="T74" fmla="*/ 0 w 32"/>
                <a:gd name="T75" fmla="*/ 0 h 33"/>
                <a:gd name="T76" fmla="*/ 0 w 32"/>
                <a:gd name="T77" fmla="*/ 0 h 33"/>
                <a:gd name="T78" fmla="*/ 0 w 32"/>
                <a:gd name="T79" fmla="*/ 0 h 33"/>
                <a:gd name="T80" fmla="*/ 0 w 32"/>
                <a:gd name="T81" fmla="*/ 0 h 33"/>
                <a:gd name="T82" fmla="*/ 0 w 32"/>
                <a:gd name="T83" fmla="*/ 0 h 33"/>
                <a:gd name="T84" fmla="*/ 0 w 32"/>
                <a:gd name="T85" fmla="*/ 0 h 33"/>
                <a:gd name="T86" fmla="*/ 0 w 32"/>
                <a:gd name="T87" fmla="*/ 0 h 33"/>
                <a:gd name="T88" fmla="*/ 0 w 32"/>
                <a:gd name="T89" fmla="*/ 0 h 33"/>
                <a:gd name="T90" fmla="*/ 0 w 32"/>
                <a:gd name="T91" fmla="*/ 0 h 33"/>
                <a:gd name="T92" fmla="*/ 0 w 32"/>
                <a:gd name="T93" fmla="*/ 0 h 33"/>
                <a:gd name="T94" fmla="*/ 0 w 32"/>
                <a:gd name="T95" fmla="*/ 0 h 33"/>
                <a:gd name="T96" fmla="*/ 0 w 32"/>
                <a:gd name="T97" fmla="*/ 0 h 33"/>
                <a:gd name="T98" fmla="*/ 0 w 32"/>
                <a:gd name="T99" fmla="*/ 0 h 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2" h="33">
                  <a:moveTo>
                    <a:pt x="32" y="17"/>
                  </a:moveTo>
                  <a:lnTo>
                    <a:pt x="32" y="13"/>
                  </a:lnTo>
                  <a:lnTo>
                    <a:pt x="31" y="10"/>
                  </a:lnTo>
                  <a:lnTo>
                    <a:pt x="30" y="7"/>
                  </a:lnTo>
                  <a:lnTo>
                    <a:pt x="28" y="5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20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0" y="1"/>
                  </a:lnTo>
                  <a:lnTo>
                    <a:pt x="7" y="2"/>
                  </a:lnTo>
                  <a:lnTo>
                    <a:pt x="5" y="5"/>
                  </a:lnTo>
                  <a:lnTo>
                    <a:pt x="3" y="7"/>
                  </a:lnTo>
                  <a:lnTo>
                    <a:pt x="2" y="10"/>
                  </a:lnTo>
                  <a:lnTo>
                    <a:pt x="1" y="13"/>
                  </a:lnTo>
                  <a:lnTo>
                    <a:pt x="0" y="17"/>
                  </a:lnTo>
                  <a:lnTo>
                    <a:pt x="1" y="19"/>
                  </a:lnTo>
                  <a:lnTo>
                    <a:pt x="2" y="22"/>
                  </a:lnTo>
                  <a:lnTo>
                    <a:pt x="3" y="26"/>
                  </a:lnTo>
                  <a:lnTo>
                    <a:pt x="5" y="28"/>
                  </a:lnTo>
                  <a:lnTo>
                    <a:pt x="7" y="30"/>
                  </a:lnTo>
                  <a:lnTo>
                    <a:pt x="10" y="31"/>
                  </a:lnTo>
                  <a:lnTo>
                    <a:pt x="13" y="33"/>
                  </a:lnTo>
                  <a:lnTo>
                    <a:pt x="16" y="33"/>
                  </a:lnTo>
                  <a:lnTo>
                    <a:pt x="20" y="33"/>
                  </a:lnTo>
                  <a:lnTo>
                    <a:pt x="23" y="31"/>
                  </a:lnTo>
                  <a:lnTo>
                    <a:pt x="25" y="30"/>
                  </a:lnTo>
                  <a:lnTo>
                    <a:pt x="28" y="28"/>
                  </a:lnTo>
                  <a:lnTo>
                    <a:pt x="30" y="26"/>
                  </a:lnTo>
                  <a:lnTo>
                    <a:pt x="31" y="22"/>
                  </a:lnTo>
                  <a:lnTo>
                    <a:pt x="32" y="19"/>
                  </a:lnTo>
                  <a:lnTo>
                    <a:pt x="32" y="17"/>
                  </a:lnTo>
                  <a:close/>
                  <a:moveTo>
                    <a:pt x="29" y="17"/>
                  </a:moveTo>
                  <a:lnTo>
                    <a:pt x="28" y="21"/>
                  </a:lnTo>
                  <a:lnTo>
                    <a:pt x="25" y="25"/>
                  </a:lnTo>
                  <a:lnTo>
                    <a:pt x="21" y="28"/>
                  </a:lnTo>
                  <a:lnTo>
                    <a:pt x="16" y="28"/>
                  </a:lnTo>
                  <a:lnTo>
                    <a:pt x="12" y="28"/>
                  </a:lnTo>
                  <a:lnTo>
                    <a:pt x="7" y="25"/>
                  </a:lnTo>
                  <a:lnTo>
                    <a:pt x="5" y="21"/>
                  </a:lnTo>
                  <a:lnTo>
                    <a:pt x="4" y="17"/>
                  </a:lnTo>
                  <a:lnTo>
                    <a:pt x="5" y="11"/>
                  </a:lnTo>
                  <a:lnTo>
                    <a:pt x="7" y="8"/>
                  </a:lnTo>
                  <a:lnTo>
                    <a:pt x="12" y="5"/>
                  </a:lnTo>
                  <a:lnTo>
                    <a:pt x="16" y="5"/>
                  </a:lnTo>
                  <a:lnTo>
                    <a:pt x="21" y="5"/>
                  </a:lnTo>
                  <a:lnTo>
                    <a:pt x="25" y="8"/>
                  </a:lnTo>
                  <a:lnTo>
                    <a:pt x="28" y="11"/>
                  </a:lnTo>
                  <a:lnTo>
                    <a:pt x="29" y="17"/>
                  </a:lnTo>
                  <a:close/>
                </a:path>
              </a:pathLst>
            </a:custGeom>
            <a:solidFill>
              <a:srgbClr val="FFF0F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87" name="Freeform 416"/>
            <p:cNvSpPr>
              <a:spLocks noEditPoints="1"/>
            </p:cNvSpPr>
            <p:nvPr/>
          </p:nvSpPr>
          <p:spPr bwMode="auto">
            <a:xfrm>
              <a:off x="4956" y="2272"/>
              <a:ext cx="7" cy="7"/>
            </a:xfrm>
            <a:custGeom>
              <a:avLst/>
              <a:gdLst>
                <a:gd name="T0" fmla="*/ 0 w 29"/>
                <a:gd name="T1" fmla="*/ 0 h 28"/>
                <a:gd name="T2" fmla="*/ 0 w 29"/>
                <a:gd name="T3" fmla="*/ 0 h 28"/>
                <a:gd name="T4" fmla="*/ 0 w 29"/>
                <a:gd name="T5" fmla="*/ 0 h 28"/>
                <a:gd name="T6" fmla="*/ 0 w 29"/>
                <a:gd name="T7" fmla="*/ 0 h 28"/>
                <a:gd name="T8" fmla="*/ 0 w 29"/>
                <a:gd name="T9" fmla="*/ 0 h 28"/>
                <a:gd name="T10" fmla="*/ 0 w 29"/>
                <a:gd name="T11" fmla="*/ 0 h 28"/>
                <a:gd name="T12" fmla="*/ 0 w 29"/>
                <a:gd name="T13" fmla="*/ 0 h 28"/>
                <a:gd name="T14" fmla="*/ 0 w 29"/>
                <a:gd name="T15" fmla="*/ 0 h 28"/>
                <a:gd name="T16" fmla="*/ 0 w 29"/>
                <a:gd name="T17" fmla="*/ 0 h 28"/>
                <a:gd name="T18" fmla="*/ 0 w 29"/>
                <a:gd name="T19" fmla="*/ 0 h 28"/>
                <a:gd name="T20" fmla="*/ 0 w 29"/>
                <a:gd name="T21" fmla="*/ 0 h 28"/>
                <a:gd name="T22" fmla="*/ 0 w 29"/>
                <a:gd name="T23" fmla="*/ 0 h 28"/>
                <a:gd name="T24" fmla="*/ 0 w 29"/>
                <a:gd name="T25" fmla="*/ 0 h 28"/>
                <a:gd name="T26" fmla="*/ 0 w 29"/>
                <a:gd name="T27" fmla="*/ 0 h 28"/>
                <a:gd name="T28" fmla="*/ 0 w 29"/>
                <a:gd name="T29" fmla="*/ 0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0 h 28"/>
                <a:gd name="T38" fmla="*/ 0 w 29"/>
                <a:gd name="T39" fmla="*/ 0 h 28"/>
                <a:gd name="T40" fmla="*/ 0 w 29"/>
                <a:gd name="T41" fmla="*/ 0 h 28"/>
                <a:gd name="T42" fmla="*/ 0 w 29"/>
                <a:gd name="T43" fmla="*/ 0 h 28"/>
                <a:gd name="T44" fmla="*/ 0 w 29"/>
                <a:gd name="T45" fmla="*/ 0 h 28"/>
                <a:gd name="T46" fmla="*/ 0 w 29"/>
                <a:gd name="T47" fmla="*/ 0 h 28"/>
                <a:gd name="T48" fmla="*/ 0 w 29"/>
                <a:gd name="T49" fmla="*/ 0 h 28"/>
                <a:gd name="T50" fmla="*/ 0 w 29"/>
                <a:gd name="T51" fmla="*/ 0 h 28"/>
                <a:gd name="T52" fmla="*/ 0 w 29"/>
                <a:gd name="T53" fmla="*/ 0 h 28"/>
                <a:gd name="T54" fmla="*/ 0 w 29"/>
                <a:gd name="T55" fmla="*/ 0 h 28"/>
                <a:gd name="T56" fmla="*/ 0 w 29"/>
                <a:gd name="T57" fmla="*/ 0 h 28"/>
                <a:gd name="T58" fmla="*/ 0 w 29"/>
                <a:gd name="T59" fmla="*/ 0 h 28"/>
                <a:gd name="T60" fmla="*/ 0 w 29"/>
                <a:gd name="T61" fmla="*/ 0 h 28"/>
                <a:gd name="T62" fmla="*/ 0 w 29"/>
                <a:gd name="T63" fmla="*/ 0 h 28"/>
                <a:gd name="T64" fmla="*/ 0 w 29"/>
                <a:gd name="T65" fmla="*/ 0 h 28"/>
                <a:gd name="T66" fmla="*/ 0 w 29"/>
                <a:gd name="T67" fmla="*/ 0 h 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9" h="28">
                  <a:moveTo>
                    <a:pt x="29" y="15"/>
                  </a:moveTo>
                  <a:lnTo>
                    <a:pt x="28" y="9"/>
                  </a:lnTo>
                  <a:lnTo>
                    <a:pt x="24" y="5"/>
                  </a:lnTo>
                  <a:lnTo>
                    <a:pt x="20" y="1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5"/>
                  </a:lnTo>
                  <a:lnTo>
                    <a:pt x="1" y="9"/>
                  </a:lnTo>
                  <a:lnTo>
                    <a:pt x="0" y="15"/>
                  </a:lnTo>
                  <a:lnTo>
                    <a:pt x="1" y="19"/>
                  </a:lnTo>
                  <a:lnTo>
                    <a:pt x="4" y="24"/>
                  </a:lnTo>
                  <a:lnTo>
                    <a:pt x="9" y="27"/>
                  </a:lnTo>
                  <a:lnTo>
                    <a:pt x="14" y="28"/>
                  </a:lnTo>
                  <a:lnTo>
                    <a:pt x="20" y="27"/>
                  </a:lnTo>
                  <a:lnTo>
                    <a:pt x="24" y="24"/>
                  </a:lnTo>
                  <a:lnTo>
                    <a:pt x="28" y="19"/>
                  </a:lnTo>
                  <a:lnTo>
                    <a:pt x="29" y="15"/>
                  </a:lnTo>
                  <a:close/>
                  <a:moveTo>
                    <a:pt x="24" y="15"/>
                  </a:moveTo>
                  <a:lnTo>
                    <a:pt x="23" y="18"/>
                  </a:lnTo>
                  <a:lnTo>
                    <a:pt x="21" y="22"/>
                  </a:lnTo>
                  <a:lnTo>
                    <a:pt x="18" y="24"/>
                  </a:lnTo>
                  <a:lnTo>
                    <a:pt x="14" y="25"/>
                  </a:lnTo>
                  <a:lnTo>
                    <a:pt x="10" y="24"/>
                  </a:lnTo>
                  <a:lnTo>
                    <a:pt x="8" y="22"/>
                  </a:lnTo>
                  <a:lnTo>
                    <a:pt x="5" y="18"/>
                  </a:lnTo>
                  <a:lnTo>
                    <a:pt x="4" y="15"/>
                  </a:lnTo>
                  <a:lnTo>
                    <a:pt x="5" y="10"/>
                  </a:lnTo>
                  <a:lnTo>
                    <a:pt x="8" y="7"/>
                  </a:lnTo>
                  <a:lnTo>
                    <a:pt x="10" y="5"/>
                  </a:lnTo>
                  <a:lnTo>
                    <a:pt x="14" y="4"/>
                  </a:lnTo>
                  <a:lnTo>
                    <a:pt x="18" y="5"/>
                  </a:lnTo>
                  <a:lnTo>
                    <a:pt x="21" y="7"/>
                  </a:lnTo>
                  <a:lnTo>
                    <a:pt x="23" y="10"/>
                  </a:lnTo>
                  <a:lnTo>
                    <a:pt x="24" y="15"/>
                  </a:lnTo>
                  <a:close/>
                </a:path>
              </a:pathLst>
            </a:custGeom>
            <a:solidFill>
              <a:srgbClr val="FFF2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88" name="Freeform 417"/>
            <p:cNvSpPr>
              <a:spLocks noEditPoints="1"/>
            </p:cNvSpPr>
            <p:nvPr/>
          </p:nvSpPr>
          <p:spPr bwMode="auto">
            <a:xfrm>
              <a:off x="4957" y="2272"/>
              <a:ext cx="6" cy="6"/>
            </a:xfrm>
            <a:custGeom>
              <a:avLst/>
              <a:gdLst>
                <a:gd name="T0" fmla="*/ 0 w 25"/>
                <a:gd name="T1" fmla="*/ 0 h 23"/>
                <a:gd name="T2" fmla="*/ 0 w 25"/>
                <a:gd name="T3" fmla="*/ 0 h 23"/>
                <a:gd name="T4" fmla="*/ 0 w 25"/>
                <a:gd name="T5" fmla="*/ 0 h 23"/>
                <a:gd name="T6" fmla="*/ 0 w 25"/>
                <a:gd name="T7" fmla="*/ 0 h 23"/>
                <a:gd name="T8" fmla="*/ 0 w 25"/>
                <a:gd name="T9" fmla="*/ 0 h 23"/>
                <a:gd name="T10" fmla="*/ 0 w 25"/>
                <a:gd name="T11" fmla="*/ 0 h 23"/>
                <a:gd name="T12" fmla="*/ 0 w 25"/>
                <a:gd name="T13" fmla="*/ 0 h 23"/>
                <a:gd name="T14" fmla="*/ 0 w 25"/>
                <a:gd name="T15" fmla="*/ 0 h 23"/>
                <a:gd name="T16" fmla="*/ 0 w 25"/>
                <a:gd name="T17" fmla="*/ 0 h 23"/>
                <a:gd name="T18" fmla="*/ 0 w 25"/>
                <a:gd name="T19" fmla="*/ 0 h 23"/>
                <a:gd name="T20" fmla="*/ 0 w 25"/>
                <a:gd name="T21" fmla="*/ 0 h 23"/>
                <a:gd name="T22" fmla="*/ 0 w 25"/>
                <a:gd name="T23" fmla="*/ 0 h 23"/>
                <a:gd name="T24" fmla="*/ 0 w 25"/>
                <a:gd name="T25" fmla="*/ 0 h 23"/>
                <a:gd name="T26" fmla="*/ 0 w 25"/>
                <a:gd name="T27" fmla="*/ 0 h 23"/>
                <a:gd name="T28" fmla="*/ 0 w 25"/>
                <a:gd name="T29" fmla="*/ 0 h 23"/>
                <a:gd name="T30" fmla="*/ 0 w 25"/>
                <a:gd name="T31" fmla="*/ 0 h 23"/>
                <a:gd name="T32" fmla="*/ 0 w 25"/>
                <a:gd name="T33" fmla="*/ 0 h 23"/>
                <a:gd name="T34" fmla="*/ 0 w 25"/>
                <a:gd name="T35" fmla="*/ 0 h 23"/>
                <a:gd name="T36" fmla="*/ 0 w 25"/>
                <a:gd name="T37" fmla="*/ 0 h 23"/>
                <a:gd name="T38" fmla="*/ 0 w 25"/>
                <a:gd name="T39" fmla="*/ 0 h 23"/>
                <a:gd name="T40" fmla="*/ 0 w 25"/>
                <a:gd name="T41" fmla="*/ 0 h 23"/>
                <a:gd name="T42" fmla="*/ 0 w 25"/>
                <a:gd name="T43" fmla="*/ 0 h 23"/>
                <a:gd name="T44" fmla="*/ 0 w 25"/>
                <a:gd name="T45" fmla="*/ 0 h 23"/>
                <a:gd name="T46" fmla="*/ 0 w 25"/>
                <a:gd name="T47" fmla="*/ 0 h 23"/>
                <a:gd name="T48" fmla="*/ 0 w 25"/>
                <a:gd name="T49" fmla="*/ 0 h 23"/>
                <a:gd name="T50" fmla="*/ 0 w 25"/>
                <a:gd name="T51" fmla="*/ 0 h 23"/>
                <a:gd name="T52" fmla="*/ 0 w 25"/>
                <a:gd name="T53" fmla="*/ 0 h 23"/>
                <a:gd name="T54" fmla="*/ 0 w 25"/>
                <a:gd name="T55" fmla="*/ 0 h 23"/>
                <a:gd name="T56" fmla="*/ 0 w 25"/>
                <a:gd name="T57" fmla="*/ 0 h 23"/>
                <a:gd name="T58" fmla="*/ 0 w 25"/>
                <a:gd name="T59" fmla="*/ 0 h 23"/>
                <a:gd name="T60" fmla="*/ 0 w 25"/>
                <a:gd name="T61" fmla="*/ 0 h 23"/>
                <a:gd name="T62" fmla="*/ 0 w 25"/>
                <a:gd name="T63" fmla="*/ 0 h 23"/>
                <a:gd name="T64" fmla="*/ 0 w 25"/>
                <a:gd name="T65" fmla="*/ 0 h 23"/>
                <a:gd name="T66" fmla="*/ 0 w 25"/>
                <a:gd name="T67" fmla="*/ 0 h 23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5" h="23">
                  <a:moveTo>
                    <a:pt x="25" y="12"/>
                  </a:moveTo>
                  <a:lnTo>
                    <a:pt x="24" y="6"/>
                  </a:lnTo>
                  <a:lnTo>
                    <a:pt x="21" y="3"/>
                  </a:lnTo>
                  <a:lnTo>
                    <a:pt x="17" y="0"/>
                  </a:lnTo>
                  <a:lnTo>
                    <a:pt x="12" y="0"/>
                  </a:lnTo>
                  <a:lnTo>
                    <a:pt x="8" y="0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3" y="20"/>
                  </a:lnTo>
                  <a:lnTo>
                    <a:pt x="8" y="23"/>
                  </a:lnTo>
                  <a:lnTo>
                    <a:pt x="12" y="23"/>
                  </a:lnTo>
                  <a:lnTo>
                    <a:pt x="17" y="23"/>
                  </a:lnTo>
                  <a:lnTo>
                    <a:pt x="21" y="20"/>
                  </a:lnTo>
                  <a:lnTo>
                    <a:pt x="24" y="16"/>
                  </a:lnTo>
                  <a:lnTo>
                    <a:pt x="25" y="12"/>
                  </a:lnTo>
                  <a:close/>
                  <a:moveTo>
                    <a:pt x="20" y="12"/>
                  </a:moveTo>
                  <a:lnTo>
                    <a:pt x="20" y="14"/>
                  </a:lnTo>
                  <a:lnTo>
                    <a:pt x="18" y="17"/>
                  </a:lnTo>
                  <a:lnTo>
                    <a:pt x="16" y="19"/>
                  </a:lnTo>
                  <a:lnTo>
                    <a:pt x="12" y="20"/>
                  </a:lnTo>
                  <a:lnTo>
                    <a:pt x="9" y="19"/>
                  </a:lnTo>
                  <a:lnTo>
                    <a:pt x="7" y="17"/>
                  </a:lnTo>
                  <a:lnTo>
                    <a:pt x="5" y="14"/>
                  </a:lnTo>
                  <a:lnTo>
                    <a:pt x="5" y="12"/>
                  </a:lnTo>
                  <a:lnTo>
                    <a:pt x="5" y="8"/>
                  </a:lnTo>
                  <a:lnTo>
                    <a:pt x="7" y="5"/>
                  </a:lnTo>
                  <a:lnTo>
                    <a:pt x="9" y="4"/>
                  </a:lnTo>
                  <a:lnTo>
                    <a:pt x="12" y="3"/>
                  </a:lnTo>
                  <a:lnTo>
                    <a:pt x="16" y="4"/>
                  </a:lnTo>
                  <a:lnTo>
                    <a:pt x="18" y="5"/>
                  </a:lnTo>
                  <a:lnTo>
                    <a:pt x="20" y="8"/>
                  </a:lnTo>
                  <a:lnTo>
                    <a:pt x="20" y="12"/>
                  </a:lnTo>
                  <a:close/>
                </a:path>
              </a:pathLst>
            </a:custGeom>
            <a:solidFill>
              <a:srgbClr val="FFF4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89" name="Freeform 418"/>
            <p:cNvSpPr>
              <a:spLocks noEditPoints="1"/>
            </p:cNvSpPr>
            <p:nvPr/>
          </p:nvSpPr>
          <p:spPr bwMode="auto">
            <a:xfrm>
              <a:off x="4957" y="2273"/>
              <a:ext cx="5" cy="5"/>
            </a:xfrm>
            <a:custGeom>
              <a:avLst/>
              <a:gdLst>
                <a:gd name="T0" fmla="*/ 0 w 20"/>
                <a:gd name="T1" fmla="*/ 0 h 21"/>
                <a:gd name="T2" fmla="*/ 0 w 20"/>
                <a:gd name="T3" fmla="*/ 0 h 21"/>
                <a:gd name="T4" fmla="*/ 0 w 20"/>
                <a:gd name="T5" fmla="*/ 0 h 21"/>
                <a:gd name="T6" fmla="*/ 0 w 20"/>
                <a:gd name="T7" fmla="*/ 0 h 21"/>
                <a:gd name="T8" fmla="*/ 0 w 20"/>
                <a:gd name="T9" fmla="*/ 0 h 21"/>
                <a:gd name="T10" fmla="*/ 0 w 20"/>
                <a:gd name="T11" fmla="*/ 0 h 21"/>
                <a:gd name="T12" fmla="*/ 0 w 20"/>
                <a:gd name="T13" fmla="*/ 0 h 21"/>
                <a:gd name="T14" fmla="*/ 0 w 20"/>
                <a:gd name="T15" fmla="*/ 0 h 21"/>
                <a:gd name="T16" fmla="*/ 0 w 20"/>
                <a:gd name="T17" fmla="*/ 0 h 21"/>
                <a:gd name="T18" fmla="*/ 0 w 20"/>
                <a:gd name="T19" fmla="*/ 0 h 21"/>
                <a:gd name="T20" fmla="*/ 0 w 20"/>
                <a:gd name="T21" fmla="*/ 0 h 21"/>
                <a:gd name="T22" fmla="*/ 0 w 20"/>
                <a:gd name="T23" fmla="*/ 0 h 21"/>
                <a:gd name="T24" fmla="*/ 0 w 20"/>
                <a:gd name="T25" fmla="*/ 0 h 21"/>
                <a:gd name="T26" fmla="*/ 0 w 20"/>
                <a:gd name="T27" fmla="*/ 0 h 21"/>
                <a:gd name="T28" fmla="*/ 0 w 20"/>
                <a:gd name="T29" fmla="*/ 0 h 21"/>
                <a:gd name="T30" fmla="*/ 0 w 20"/>
                <a:gd name="T31" fmla="*/ 0 h 21"/>
                <a:gd name="T32" fmla="*/ 0 w 20"/>
                <a:gd name="T33" fmla="*/ 0 h 21"/>
                <a:gd name="T34" fmla="*/ 0 w 20"/>
                <a:gd name="T35" fmla="*/ 0 h 21"/>
                <a:gd name="T36" fmla="*/ 0 w 20"/>
                <a:gd name="T37" fmla="*/ 0 h 21"/>
                <a:gd name="T38" fmla="*/ 0 w 20"/>
                <a:gd name="T39" fmla="*/ 0 h 21"/>
                <a:gd name="T40" fmla="*/ 0 w 20"/>
                <a:gd name="T41" fmla="*/ 0 h 21"/>
                <a:gd name="T42" fmla="*/ 0 w 20"/>
                <a:gd name="T43" fmla="*/ 0 h 21"/>
                <a:gd name="T44" fmla="*/ 0 w 20"/>
                <a:gd name="T45" fmla="*/ 0 h 21"/>
                <a:gd name="T46" fmla="*/ 0 w 20"/>
                <a:gd name="T47" fmla="*/ 0 h 21"/>
                <a:gd name="T48" fmla="*/ 0 w 20"/>
                <a:gd name="T49" fmla="*/ 0 h 21"/>
                <a:gd name="T50" fmla="*/ 0 w 20"/>
                <a:gd name="T51" fmla="*/ 0 h 21"/>
                <a:gd name="T52" fmla="*/ 0 w 20"/>
                <a:gd name="T53" fmla="*/ 0 h 21"/>
                <a:gd name="T54" fmla="*/ 0 w 20"/>
                <a:gd name="T55" fmla="*/ 0 h 21"/>
                <a:gd name="T56" fmla="*/ 0 w 20"/>
                <a:gd name="T57" fmla="*/ 0 h 21"/>
                <a:gd name="T58" fmla="*/ 0 w 20"/>
                <a:gd name="T59" fmla="*/ 0 h 21"/>
                <a:gd name="T60" fmla="*/ 0 w 20"/>
                <a:gd name="T61" fmla="*/ 0 h 21"/>
                <a:gd name="T62" fmla="*/ 0 w 20"/>
                <a:gd name="T63" fmla="*/ 0 h 21"/>
                <a:gd name="T64" fmla="*/ 0 w 20"/>
                <a:gd name="T65" fmla="*/ 0 h 21"/>
                <a:gd name="T66" fmla="*/ 0 w 20"/>
                <a:gd name="T67" fmla="*/ 0 h 2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0" h="21">
                  <a:moveTo>
                    <a:pt x="20" y="11"/>
                  </a:moveTo>
                  <a:lnTo>
                    <a:pt x="19" y="6"/>
                  </a:lnTo>
                  <a:lnTo>
                    <a:pt x="17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6" y="1"/>
                  </a:lnTo>
                  <a:lnTo>
                    <a:pt x="4" y="3"/>
                  </a:lnTo>
                  <a:lnTo>
                    <a:pt x="1" y="6"/>
                  </a:lnTo>
                  <a:lnTo>
                    <a:pt x="0" y="11"/>
                  </a:lnTo>
                  <a:lnTo>
                    <a:pt x="1" y="14"/>
                  </a:lnTo>
                  <a:lnTo>
                    <a:pt x="4" y="18"/>
                  </a:lnTo>
                  <a:lnTo>
                    <a:pt x="6" y="20"/>
                  </a:lnTo>
                  <a:lnTo>
                    <a:pt x="10" y="21"/>
                  </a:lnTo>
                  <a:lnTo>
                    <a:pt x="14" y="20"/>
                  </a:lnTo>
                  <a:lnTo>
                    <a:pt x="17" y="18"/>
                  </a:lnTo>
                  <a:lnTo>
                    <a:pt x="19" y="14"/>
                  </a:lnTo>
                  <a:lnTo>
                    <a:pt x="20" y="11"/>
                  </a:lnTo>
                  <a:close/>
                  <a:moveTo>
                    <a:pt x="16" y="11"/>
                  </a:moveTo>
                  <a:lnTo>
                    <a:pt x="16" y="13"/>
                  </a:lnTo>
                  <a:lnTo>
                    <a:pt x="15" y="14"/>
                  </a:lnTo>
                  <a:lnTo>
                    <a:pt x="13" y="16"/>
                  </a:lnTo>
                  <a:lnTo>
                    <a:pt x="10" y="16"/>
                  </a:lnTo>
                  <a:lnTo>
                    <a:pt x="8" y="16"/>
                  </a:lnTo>
                  <a:lnTo>
                    <a:pt x="6" y="14"/>
                  </a:lnTo>
                  <a:lnTo>
                    <a:pt x="5" y="13"/>
                  </a:lnTo>
                  <a:lnTo>
                    <a:pt x="5" y="11"/>
                  </a:lnTo>
                  <a:lnTo>
                    <a:pt x="5" y="7"/>
                  </a:lnTo>
                  <a:lnTo>
                    <a:pt x="6" y="6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3" y="4"/>
                  </a:lnTo>
                  <a:lnTo>
                    <a:pt x="15" y="6"/>
                  </a:lnTo>
                  <a:lnTo>
                    <a:pt x="16" y="7"/>
                  </a:lnTo>
                  <a:lnTo>
                    <a:pt x="16" y="11"/>
                  </a:lnTo>
                  <a:close/>
                </a:path>
              </a:pathLst>
            </a:custGeom>
            <a:solidFill>
              <a:srgbClr val="FFF6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90" name="Freeform 419"/>
            <p:cNvSpPr>
              <a:spLocks noEditPoints="1"/>
            </p:cNvSpPr>
            <p:nvPr/>
          </p:nvSpPr>
          <p:spPr bwMode="auto">
            <a:xfrm>
              <a:off x="4958" y="2273"/>
              <a:ext cx="4" cy="4"/>
            </a:xfrm>
            <a:custGeom>
              <a:avLst/>
              <a:gdLst>
                <a:gd name="T0" fmla="*/ 0 w 15"/>
                <a:gd name="T1" fmla="*/ 0 h 17"/>
                <a:gd name="T2" fmla="*/ 0 w 15"/>
                <a:gd name="T3" fmla="*/ 0 h 17"/>
                <a:gd name="T4" fmla="*/ 0 w 15"/>
                <a:gd name="T5" fmla="*/ 0 h 17"/>
                <a:gd name="T6" fmla="*/ 0 w 15"/>
                <a:gd name="T7" fmla="*/ 0 h 17"/>
                <a:gd name="T8" fmla="*/ 0 w 15"/>
                <a:gd name="T9" fmla="*/ 0 h 17"/>
                <a:gd name="T10" fmla="*/ 0 w 15"/>
                <a:gd name="T11" fmla="*/ 0 h 17"/>
                <a:gd name="T12" fmla="*/ 0 w 15"/>
                <a:gd name="T13" fmla="*/ 0 h 17"/>
                <a:gd name="T14" fmla="*/ 0 w 15"/>
                <a:gd name="T15" fmla="*/ 0 h 17"/>
                <a:gd name="T16" fmla="*/ 0 w 15"/>
                <a:gd name="T17" fmla="*/ 0 h 17"/>
                <a:gd name="T18" fmla="*/ 0 w 15"/>
                <a:gd name="T19" fmla="*/ 0 h 17"/>
                <a:gd name="T20" fmla="*/ 0 w 15"/>
                <a:gd name="T21" fmla="*/ 0 h 17"/>
                <a:gd name="T22" fmla="*/ 0 w 15"/>
                <a:gd name="T23" fmla="*/ 0 h 17"/>
                <a:gd name="T24" fmla="*/ 0 w 15"/>
                <a:gd name="T25" fmla="*/ 0 h 17"/>
                <a:gd name="T26" fmla="*/ 0 w 15"/>
                <a:gd name="T27" fmla="*/ 0 h 17"/>
                <a:gd name="T28" fmla="*/ 0 w 15"/>
                <a:gd name="T29" fmla="*/ 0 h 17"/>
                <a:gd name="T30" fmla="*/ 0 w 15"/>
                <a:gd name="T31" fmla="*/ 0 h 17"/>
                <a:gd name="T32" fmla="*/ 0 w 15"/>
                <a:gd name="T33" fmla="*/ 0 h 17"/>
                <a:gd name="T34" fmla="*/ 0 w 15"/>
                <a:gd name="T35" fmla="*/ 0 h 17"/>
                <a:gd name="T36" fmla="*/ 0 w 15"/>
                <a:gd name="T37" fmla="*/ 0 h 17"/>
                <a:gd name="T38" fmla="*/ 0 w 15"/>
                <a:gd name="T39" fmla="*/ 0 h 17"/>
                <a:gd name="T40" fmla="*/ 0 w 15"/>
                <a:gd name="T41" fmla="*/ 0 h 17"/>
                <a:gd name="T42" fmla="*/ 0 w 15"/>
                <a:gd name="T43" fmla="*/ 0 h 17"/>
                <a:gd name="T44" fmla="*/ 0 w 15"/>
                <a:gd name="T45" fmla="*/ 0 h 17"/>
                <a:gd name="T46" fmla="*/ 0 w 15"/>
                <a:gd name="T47" fmla="*/ 0 h 17"/>
                <a:gd name="T48" fmla="*/ 0 w 15"/>
                <a:gd name="T49" fmla="*/ 0 h 17"/>
                <a:gd name="T50" fmla="*/ 0 w 15"/>
                <a:gd name="T51" fmla="*/ 0 h 17"/>
                <a:gd name="T52" fmla="*/ 0 w 15"/>
                <a:gd name="T53" fmla="*/ 0 h 17"/>
                <a:gd name="T54" fmla="*/ 0 w 15"/>
                <a:gd name="T55" fmla="*/ 0 h 17"/>
                <a:gd name="T56" fmla="*/ 0 w 15"/>
                <a:gd name="T57" fmla="*/ 0 h 17"/>
                <a:gd name="T58" fmla="*/ 0 w 15"/>
                <a:gd name="T59" fmla="*/ 0 h 17"/>
                <a:gd name="T60" fmla="*/ 0 w 15"/>
                <a:gd name="T61" fmla="*/ 0 h 17"/>
                <a:gd name="T62" fmla="*/ 0 w 15"/>
                <a:gd name="T63" fmla="*/ 0 h 17"/>
                <a:gd name="T64" fmla="*/ 0 w 15"/>
                <a:gd name="T65" fmla="*/ 0 h 17"/>
                <a:gd name="T66" fmla="*/ 0 w 15"/>
                <a:gd name="T67" fmla="*/ 0 h 17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5" h="17">
                  <a:moveTo>
                    <a:pt x="15" y="9"/>
                  </a:moveTo>
                  <a:lnTo>
                    <a:pt x="15" y="5"/>
                  </a:lnTo>
                  <a:lnTo>
                    <a:pt x="13" y="2"/>
                  </a:lnTo>
                  <a:lnTo>
                    <a:pt x="11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2" y="2"/>
                  </a:lnTo>
                  <a:lnTo>
                    <a:pt x="0" y="5"/>
                  </a:lnTo>
                  <a:lnTo>
                    <a:pt x="0" y="9"/>
                  </a:lnTo>
                  <a:lnTo>
                    <a:pt x="0" y="11"/>
                  </a:lnTo>
                  <a:lnTo>
                    <a:pt x="2" y="14"/>
                  </a:lnTo>
                  <a:lnTo>
                    <a:pt x="4" y="16"/>
                  </a:lnTo>
                  <a:lnTo>
                    <a:pt x="7" y="17"/>
                  </a:lnTo>
                  <a:lnTo>
                    <a:pt x="11" y="16"/>
                  </a:lnTo>
                  <a:lnTo>
                    <a:pt x="13" y="14"/>
                  </a:lnTo>
                  <a:lnTo>
                    <a:pt x="15" y="11"/>
                  </a:lnTo>
                  <a:lnTo>
                    <a:pt x="15" y="9"/>
                  </a:lnTo>
                  <a:close/>
                  <a:moveTo>
                    <a:pt x="12" y="9"/>
                  </a:moveTo>
                  <a:lnTo>
                    <a:pt x="11" y="10"/>
                  </a:lnTo>
                  <a:lnTo>
                    <a:pt x="11" y="11"/>
                  </a:lnTo>
                  <a:lnTo>
                    <a:pt x="9" y="12"/>
                  </a:lnTo>
                  <a:lnTo>
                    <a:pt x="7" y="12"/>
                  </a:lnTo>
                  <a:lnTo>
                    <a:pt x="6" y="12"/>
                  </a:lnTo>
                  <a:lnTo>
                    <a:pt x="4" y="11"/>
                  </a:lnTo>
                  <a:lnTo>
                    <a:pt x="4" y="10"/>
                  </a:lnTo>
                  <a:lnTo>
                    <a:pt x="3" y="9"/>
                  </a:lnTo>
                  <a:lnTo>
                    <a:pt x="4" y="7"/>
                  </a:lnTo>
                  <a:lnTo>
                    <a:pt x="4" y="5"/>
                  </a:lnTo>
                  <a:lnTo>
                    <a:pt x="6" y="4"/>
                  </a:lnTo>
                  <a:lnTo>
                    <a:pt x="7" y="4"/>
                  </a:lnTo>
                  <a:lnTo>
                    <a:pt x="9" y="4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12" y="9"/>
                  </a:lnTo>
                  <a:close/>
                </a:path>
              </a:pathLst>
            </a:custGeom>
            <a:solidFill>
              <a:srgbClr val="FFF8F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91" name="Freeform 420"/>
            <p:cNvSpPr>
              <a:spLocks/>
            </p:cNvSpPr>
            <p:nvPr/>
          </p:nvSpPr>
          <p:spPr bwMode="auto">
            <a:xfrm>
              <a:off x="4958" y="2274"/>
              <a:ext cx="3" cy="3"/>
            </a:xfrm>
            <a:custGeom>
              <a:avLst/>
              <a:gdLst>
                <a:gd name="T0" fmla="*/ 0 w 11"/>
                <a:gd name="T1" fmla="*/ 0 h 12"/>
                <a:gd name="T2" fmla="*/ 0 w 11"/>
                <a:gd name="T3" fmla="*/ 0 h 12"/>
                <a:gd name="T4" fmla="*/ 0 w 11"/>
                <a:gd name="T5" fmla="*/ 0 h 12"/>
                <a:gd name="T6" fmla="*/ 0 w 11"/>
                <a:gd name="T7" fmla="*/ 0 h 12"/>
                <a:gd name="T8" fmla="*/ 0 w 11"/>
                <a:gd name="T9" fmla="*/ 0 h 12"/>
                <a:gd name="T10" fmla="*/ 0 w 11"/>
                <a:gd name="T11" fmla="*/ 0 h 12"/>
                <a:gd name="T12" fmla="*/ 0 w 11"/>
                <a:gd name="T13" fmla="*/ 0 h 12"/>
                <a:gd name="T14" fmla="*/ 0 w 11"/>
                <a:gd name="T15" fmla="*/ 0 h 12"/>
                <a:gd name="T16" fmla="*/ 0 w 11"/>
                <a:gd name="T17" fmla="*/ 0 h 12"/>
                <a:gd name="T18" fmla="*/ 0 w 11"/>
                <a:gd name="T19" fmla="*/ 0 h 12"/>
                <a:gd name="T20" fmla="*/ 0 w 11"/>
                <a:gd name="T21" fmla="*/ 0 h 12"/>
                <a:gd name="T22" fmla="*/ 0 w 11"/>
                <a:gd name="T23" fmla="*/ 0 h 12"/>
                <a:gd name="T24" fmla="*/ 0 w 11"/>
                <a:gd name="T25" fmla="*/ 0 h 12"/>
                <a:gd name="T26" fmla="*/ 0 w 11"/>
                <a:gd name="T27" fmla="*/ 0 h 12"/>
                <a:gd name="T28" fmla="*/ 0 w 11"/>
                <a:gd name="T29" fmla="*/ 0 h 12"/>
                <a:gd name="T30" fmla="*/ 0 w 11"/>
                <a:gd name="T31" fmla="*/ 0 h 12"/>
                <a:gd name="T32" fmla="*/ 0 w 11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" h="12">
                  <a:moveTo>
                    <a:pt x="11" y="7"/>
                  </a:moveTo>
                  <a:lnTo>
                    <a:pt x="11" y="3"/>
                  </a:lnTo>
                  <a:lnTo>
                    <a:pt x="10" y="2"/>
                  </a:lnTo>
                  <a:lnTo>
                    <a:pt x="8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0" y="7"/>
                  </a:lnTo>
                  <a:lnTo>
                    <a:pt x="0" y="9"/>
                  </a:lnTo>
                  <a:lnTo>
                    <a:pt x="1" y="10"/>
                  </a:lnTo>
                  <a:lnTo>
                    <a:pt x="3" y="12"/>
                  </a:lnTo>
                  <a:lnTo>
                    <a:pt x="5" y="12"/>
                  </a:lnTo>
                  <a:lnTo>
                    <a:pt x="8" y="12"/>
                  </a:lnTo>
                  <a:lnTo>
                    <a:pt x="10" y="10"/>
                  </a:lnTo>
                  <a:lnTo>
                    <a:pt x="11" y="9"/>
                  </a:lnTo>
                  <a:lnTo>
                    <a:pt x="11" y="7"/>
                  </a:lnTo>
                  <a:close/>
                </a:path>
              </a:pathLst>
            </a:custGeom>
            <a:solidFill>
              <a:srgbClr val="FFFA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92" name="Freeform 421"/>
            <p:cNvSpPr>
              <a:spLocks/>
            </p:cNvSpPr>
            <p:nvPr/>
          </p:nvSpPr>
          <p:spPr bwMode="auto">
            <a:xfrm>
              <a:off x="4959" y="2274"/>
              <a:ext cx="2" cy="2"/>
            </a:xfrm>
            <a:custGeom>
              <a:avLst/>
              <a:gdLst>
                <a:gd name="T0" fmla="*/ 0 w 9"/>
                <a:gd name="T1" fmla="*/ 0 h 8"/>
                <a:gd name="T2" fmla="*/ 0 w 9"/>
                <a:gd name="T3" fmla="*/ 0 h 8"/>
                <a:gd name="T4" fmla="*/ 0 w 9"/>
                <a:gd name="T5" fmla="*/ 0 h 8"/>
                <a:gd name="T6" fmla="*/ 0 w 9"/>
                <a:gd name="T7" fmla="*/ 0 h 8"/>
                <a:gd name="T8" fmla="*/ 0 w 9"/>
                <a:gd name="T9" fmla="*/ 0 h 8"/>
                <a:gd name="T10" fmla="*/ 0 w 9"/>
                <a:gd name="T11" fmla="*/ 0 h 8"/>
                <a:gd name="T12" fmla="*/ 0 w 9"/>
                <a:gd name="T13" fmla="*/ 0 h 8"/>
                <a:gd name="T14" fmla="*/ 0 w 9"/>
                <a:gd name="T15" fmla="*/ 0 h 8"/>
                <a:gd name="T16" fmla="*/ 0 w 9"/>
                <a:gd name="T17" fmla="*/ 0 h 8"/>
                <a:gd name="T18" fmla="*/ 0 w 9"/>
                <a:gd name="T19" fmla="*/ 0 h 8"/>
                <a:gd name="T20" fmla="*/ 0 w 9"/>
                <a:gd name="T21" fmla="*/ 0 h 8"/>
                <a:gd name="T22" fmla="*/ 0 w 9"/>
                <a:gd name="T23" fmla="*/ 0 h 8"/>
                <a:gd name="T24" fmla="*/ 0 w 9"/>
                <a:gd name="T25" fmla="*/ 0 h 8"/>
                <a:gd name="T26" fmla="*/ 0 w 9"/>
                <a:gd name="T27" fmla="*/ 0 h 8"/>
                <a:gd name="T28" fmla="*/ 0 w 9"/>
                <a:gd name="T29" fmla="*/ 0 h 8"/>
                <a:gd name="T30" fmla="*/ 0 w 9"/>
                <a:gd name="T31" fmla="*/ 0 h 8"/>
                <a:gd name="T32" fmla="*/ 0 w 9"/>
                <a:gd name="T33" fmla="*/ 0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9" h="8">
                  <a:moveTo>
                    <a:pt x="9" y="5"/>
                  </a:moveTo>
                  <a:lnTo>
                    <a:pt x="8" y="3"/>
                  </a:lnTo>
                  <a:lnTo>
                    <a:pt x="8" y="1"/>
                  </a:lnTo>
                  <a:lnTo>
                    <a:pt x="6" y="0"/>
                  </a:lnTo>
                  <a:lnTo>
                    <a:pt x="4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1" y="3"/>
                  </a:lnTo>
                  <a:lnTo>
                    <a:pt x="0" y="5"/>
                  </a:lnTo>
                  <a:lnTo>
                    <a:pt x="1" y="6"/>
                  </a:lnTo>
                  <a:lnTo>
                    <a:pt x="1" y="7"/>
                  </a:lnTo>
                  <a:lnTo>
                    <a:pt x="3" y="8"/>
                  </a:lnTo>
                  <a:lnTo>
                    <a:pt x="4" y="8"/>
                  </a:lnTo>
                  <a:lnTo>
                    <a:pt x="6" y="8"/>
                  </a:lnTo>
                  <a:lnTo>
                    <a:pt x="8" y="7"/>
                  </a:lnTo>
                  <a:lnTo>
                    <a:pt x="8" y="6"/>
                  </a:lnTo>
                  <a:lnTo>
                    <a:pt x="9" y="5"/>
                  </a:lnTo>
                  <a:close/>
                </a:path>
              </a:pathLst>
            </a:custGeom>
            <a:solidFill>
              <a:srgbClr val="FFFCF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93" name="Freeform 422"/>
            <p:cNvSpPr>
              <a:spLocks/>
            </p:cNvSpPr>
            <p:nvPr/>
          </p:nvSpPr>
          <p:spPr bwMode="auto">
            <a:xfrm>
              <a:off x="4959" y="2275"/>
              <a:ext cx="1" cy="1"/>
            </a:xfrm>
            <a:custGeom>
              <a:avLst/>
              <a:gdLst>
                <a:gd name="T0" fmla="*/ 0 w 5"/>
                <a:gd name="T1" fmla="*/ 0 h 3"/>
                <a:gd name="T2" fmla="*/ 0 w 5"/>
                <a:gd name="T3" fmla="*/ 0 h 3"/>
                <a:gd name="T4" fmla="*/ 0 w 5"/>
                <a:gd name="T5" fmla="*/ 0 h 3"/>
                <a:gd name="T6" fmla="*/ 0 w 5"/>
                <a:gd name="T7" fmla="*/ 0 h 3"/>
                <a:gd name="T8" fmla="*/ 0 w 5"/>
                <a:gd name="T9" fmla="*/ 0 h 3"/>
                <a:gd name="T10" fmla="*/ 0 w 5"/>
                <a:gd name="T11" fmla="*/ 0 h 3"/>
                <a:gd name="T12" fmla="*/ 0 w 5"/>
                <a:gd name="T13" fmla="*/ 0 h 3"/>
                <a:gd name="T14" fmla="*/ 0 w 5"/>
                <a:gd name="T15" fmla="*/ 0 h 3"/>
                <a:gd name="T16" fmla="*/ 0 w 5"/>
                <a:gd name="T17" fmla="*/ 0 h 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" h="3">
                  <a:moveTo>
                    <a:pt x="5" y="2"/>
                  </a:moveTo>
                  <a:lnTo>
                    <a:pt x="4" y="0"/>
                  </a:lnTo>
                  <a:lnTo>
                    <a:pt x="2" y="0"/>
                  </a:lnTo>
                  <a:lnTo>
                    <a:pt x="1" y="0"/>
                  </a:lnTo>
                  <a:lnTo>
                    <a:pt x="0" y="2"/>
                  </a:lnTo>
                  <a:lnTo>
                    <a:pt x="1" y="3"/>
                  </a:lnTo>
                  <a:lnTo>
                    <a:pt x="2" y="3"/>
                  </a:lnTo>
                  <a:lnTo>
                    <a:pt x="4" y="3"/>
                  </a:lnTo>
                  <a:lnTo>
                    <a:pt x="5" y="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94" name="Freeform 423"/>
            <p:cNvSpPr>
              <a:spLocks/>
            </p:cNvSpPr>
            <p:nvPr/>
          </p:nvSpPr>
          <p:spPr bwMode="auto">
            <a:xfrm>
              <a:off x="4942" y="2257"/>
              <a:ext cx="36" cy="36"/>
            </a:xfrm>
            <a:custGeom>
              <a:avLst/>
              <a:gdLst>
                <a:gd name="T0" fmla="*/ 0 w 143"/>
                <a:gd name="T1" fmla="*/ 0 h 145"/>
                <a:gd name="T2" fmla="*/ 0 w 143"/>
                <a:gd name="T3" fmla="*/ 0 h 145"/>
                <a:gd name="T4" fmla="*/ 0 w 143"/>
                <a:gd name="T5" fmla="*/ 0 h 145"/>
                <a:gd name="T6" fmla="*/ 0 w 143"/>
                <a:gd name="T7" fmla="*/ 0 h 145"/>
                <a:gd name="T8" fmla="*/ 0 w 143"/>
                <a:gd name="T9" fmla="*/ 0 h 145"/>
                <a:gd name="T10" fmla="*/ 0 w 143"/>
                <a:gd name="T11" fmla="*/ 0 h 145"/>
                <a:gd name="T12" fmla="*/ 0 w 143"/>
                <a:gd name="T13" fmla="*/ 0 h 145"/>
                <a:gd name="T14" fmla="*/ 0 w 143"/>
                <a:gd name="T15" fmla="*/ 0 h 145"/>
                <a:gd name="T16" fmla="*/ 0 w 143"/>
                <a:gd name="T17" fmla="*/ 0 h 145"/>
                <a:gd name="T18" fmla="*/ 0 w 143"/>
                <a:gd name="T19" fmla="*/ 0 h 145"/>
                <a:gd name="T20" fmla="*/ 0 w 143"/>
                <a:gd name="T21" fmla="*/ 0 h 145"/>
                <a:gd name="T22" fmla="*/ 0 w 143"/>
                <a:gd name="T23" fmla="*/ 0 h 145"/>
                <a:gd name="T24" fmla="*/ 0 w 143"/>
                <a:gd name="T25" fmla="*/ 0 h 145"/>
                <a:gd name="T26" fmla="*/ 0 w 143"/>
                <a:gd name="T27" fmla="*/ 0 h 145"/>
                <a:gd name="T28" fmla="*/ 0 w 143"/>
                <a:gd name="T29" fmla="*/ 0 h 145"/>
                <a:gd name="T30" fmla="*/ 0 w 143"/>
                <a:gd name="T31" fmla="*/ 0 h 145"/>
                <a:gd name="T32" fmla="*/ 0 w 143"/>
                <a:gd name="T33" fmla="*/ 0 h 145"/>
                <a:gd name="T34" fmla="*/ 0 w 143"/>
                <a:gd name="T35" fmla="*/ 0 h 145"/>
                <a:gd name="T36" fmla="*/ 0 w 143"/>
                <a:gd name="T37" fmla="*/ 0 h 145"/>
                <a:gd name="T38" fmla="*/ 0 w 143"/>
                <a:gd name="T39" fmla="*/ 0 h 145"/>
                <a:gd name="T40" fmla="*/ 0 w 143"/>
                <a:gd name="T41" fmla="*/ 0 h 145"/>
                <a:gd name="T42" fmla="*/ 0 w 143"/>
                <a:gd name="T43" fmla="*/ 0 h 145"/>
                <a:gd name="T44" fmla="*/ 0 w 143"/>
                <a:gd name="T45" fmla="*/ 0 h 145"/>
                <a:gd name="T46" fmla="*/ 0 w 143"/>
                <a:gd name="T47" fmla="*/ 0 h 145"/>
                <a:gd name="T48" fmla="*/ 0 w 143"/>
                <a:gd name="T49" fmla="*/ 0 h 145"/>
                <a:gd name="T50" fmla="*/ 0 w 143"/>
                <a:gd name="T51" fmla="*/ 0 h 145"/>
                <a:gd name="T52" fmla="*/ 0 w 143"/>
                <a:gd name="T53" fmla="*/ 0 h 145"/>
                <a:gd name="T54" fmla="*/ 0 w 143"/>
                <a:gd name="T55" fmla="*/ 0 h 145"/>
                <a:gd name="T56" fmla="*/ 0 w 143"/>
                <a:gd name="T57" fmla="*/ 0 h 145"/>
                <a:gd name="T58" fmla="*/ 0 w 143"/>
                <a:gd name="T59" fmla="*/ 0 h 145"/>
                <a:gd name="T60" fmla="*/ 0 w 143"/>
                <a:gd name="T61" fmla="*/ 0 h 145"/>
                <a:gd name="T62" fmla="*/ 0 w 143"/>
                <a:gd name="T63" fmla="*/ 0 h 145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3" h="145">
                  <a:moveTo>
                    <a:pt x="71" y="145"/>
                  </a:moveTo>
                  <a:lnTo>
                    <a:pt x="79" y="143"/>
                  </a:lnTo>
                  <a:lnTo>
                    <a:pt x="86" y="142"/>
                  </a:lnTo>
                  <a:lnTo>
                    <a:pt x="93" y="141"/>
                  </a:lnTo>
                  <a:lnTo>
                    <a:pt x="99" y="139"/>
                  </a:lnTo>
                  <a:lnTo>
                    <a:pt x="106" y="136"/>
                  </a:lnTo>
                  <a:lnTo>
                    <a:pt x="112" y="132"/>
                  </a:lnTo>
                  <a:lnTo>
                    <a:pt x="117" y="128"/>
                  </a:lnTo>
                  <a:lnTo>
                    <a:pt x="122" y="123"/>
                  </a:lnTo>
                  <a:lnTo>
                    <a:pt x="126" y="118"/>
                  </a:lnTo>
                  <a:lnTo>
                    <a:pt x="131" y="112"/>
                  </a:lnTo>
                  <a:lnTo>
                    <a:pt x="134" y="106"/>
                  </a:lnTo>
                  <a:lnTo>
                    <a:pt x="138" y="100"/>
                  </a:lnTo>
                  <a:lnTo>
                    <a:pt x="140" y="94"/>
                  </a:lnTo>
                  <a:lnTo>
                    <a:pt x="142" y="86"/>
                  </a:lnTo>
                  <a:lnTo>
                    <a:pt x="143" y="80"/>
                  </a:lnTo>
                  <a:lnTo>
                    <a:pt x="143" y="73"/>
                  </a:lnTo>
                  <a:lnTo>
                    <a:pt x="143" y="65"/>
                  </a:lnTo>
                  <a:lnTo>
                    <a:pt x="142" y="58"/>
                  </a:lnTo>
                  <a:lnTo>
                    <a:pt x="140" y="50"/>
                  </a:lnTo>
                  <a:lnTo>
                    <a:pt x="138" y="45"/>
                  </a:lnTo>
                  <a:lnTo>
                    <a:pt x="134" y="38"/>
                  </a:lnTo>
                  <a:lnTo>
                    <a:pt x="131" y="33"/>
                  </a:lnTo>
                  <a:lnTo>
                    <a:pt x="126" y="27"/>
                  </a:lnTo>
                  <a:lnTo>
                    <a:pt x="122" y="21"/>
                  </a:lnTo>
                  <a:lnTo>
                    <a:pt x="117" y="17"/>
                  </a:lnTo>
                  <a:lnTo>
                    <a:pt x="112" y="12"/>
                  </a:lnTo>
                  <a:lnTo>
                    <a:pt x="106" y="9"/>
                  </a:lnTo>
                  <a:lnTo>
                    <a:pt x="99" y="6"/>
                  </a:lnTo>
                  <a:lnTo>
                    <a:pt x="93" y="3"/>
                  </a:lnTo>
                  <a:lnTo>
                    <a:pt x="86" y="2"/>
                  </a:lnTo>
                  <a:lnTo>
                    <a:pt x="79" y="1"/>
                  </a:lnTo>
                  <a:lnTo>
                    <a:pt x="71" y="0"/>
                  </a:lnTo>
                  <a:lnTo>
                    <a:pt x="64" y="1"/>
                  </a:lnTo>
                  <a:lnTo>
                    <a:pt x="57" y="2"/>
                  </a:lnTo>
                  <a:lnTo>
                    <a:pt x="50" y="3"/>
                  </a:lnTo>
                  <a:lnTo>
                    <a:pt x="43" y="6"/>
                  </a:lnTo>
                  <a:lnTo>
                    <a:pt x="37" y="9"/>
                  </a:lnTo>
                  <a:lnTo>
                    <a:pt x="31" y="12"/>
                  </a:lnTo>
                  <a:lnTo>
                    <a:pt x="25" y="17"/>
                  </a:lnTo>
                  <a:lnTo>
                    <a:pt x="21" y="21"/>
                  </a:lnTo>
                  <a:lnTo>
                    <a:pt x="15" y="27"/>
                  </a:lnTo>
                  <a:lnTo>
                    <a:pt x="12" y="33"/>
                  </a:lnTo>
                  <a:lnTo>
                    <a:pt x="9" y="38"/>
                  </a:lnTo>
                  <a:lnTo>
                    <a:pt x="5" y="45"/>
                  </a:lnTo>
                  <a:lnTo>
                    <a:pt x="3" y="50"/>
                  </a:lnTo>
                  <a:lnTo>
                    <a:pt x="1" y="58"/>
                  </a:lnTo>
                  <a:lnTo>
                    <a:pt x="0" y="65"/>
                  </a:lnTo>
                  <a:lnTo>
                    <a:pt x="0" y="73"/>
                  </a:lnTo>
                  <a:lnTo>
                    <a:pt x="0" y="80"/>
                  </a:lnTo>
                  <a:lnTo>
                    <a:pt x="1" y="86"/>
                  </a:lnTo>
                  <a:lnTo>
                    <a:pt x="3" y="94"/>
                  </a:lnTo>
                  <a:lnTo>
                    <a:pt x="5" y="100"/>
                  </a:lnTo>
                  <a:lnTo>
                    <a:pt x="9" y="106"/>
                  </a:lnTo>
                  <a:lnTo>
                    <a:pt x="12" y="112"/>
                  </a:lnTo>
                  <a:lnTo>
                    <a:pt x="15" y="118"/>
                  </a:lnTo>
                  <a:lnTo>
                    <a:pt x="21" y="123"/>
                  </a:lnTo>
                  <a:lnTo>
                    <a:pt x="25" y="128"/>
                  </a:lnTo>
                  <a:lnTo>
                    <a:pt x="31" y="132"/>
                  </a:lnTo>
                  <a:lnTo>
                    <a:pt x="37" y="136"/>
                  </a:lnTo>
                  <a:lnTo>
                    <a:pt x="43" y="139"/>
                  </a:lnTo>
                  <a:lnTo>
                    <a:pt x="50" y="141"/>
                  </a:lnTo>
                  <a:lnTo>
                    <a:pt x="57" y="142"/>
                  </a:lnTo>
                  <a:lnTo>
                    <a:pt x="64" y="143"/>
                  </a:lnTo>
                  <a:lnTo>
                    <a:pt x="71" y="145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95" name="Freeform 424"/>
            <p:cNvSpPr>
              <a:spLocks noEditPoints="1"/>
            </p:cNvSpPr>
            <p:nvPr/>
          </p:nvSpPr>
          <p:spPr bwMode="auto">
            <a:xfrm>
              <a:off x="4713" y="2483"/>
              <a:ext cx="35" cy="36"/>
            </a:xfrm>
            <a:custGeom>
              <a:avLst/>
              <a:gdLst>
                <a:gd name="T0" fmla="*/ 0 w 144"/>
                <a:gd name="T1" fmla="*/ 0 h 143"/>
                <a:gd name="T2" fmla="*/ 0 w 144"/>
                <a:gd name="T3" fmla="*/ 0 h 143"/>
                <a:gd name="T4" fmla="*/ 0 w 144"/>
                <a:gd name="T5" fmla="*/ 0 h 143"/>
                <a:gd name="T6" fmla="*/ 0 w 144"/>
                <a:gd name="T7" fmla="*/ 0 h 143"/>
                <a:gd name="T8" fmla="*/ 0 w 144"/>
                <a:gd name="T9" fmla="*/ 0 h 143"/>
                <a:gd name="T10" fmla="*/ 0 w 144"/>
                <a:gd name="T11" fmla="*/ 0 h 143"/>
                <a:gd name="T12" fmla="*/ 0 w 144"/>
                <a:gd name="T13" fmla="*/ 0 h 143"/>
                <a:gd name="T14" fmla="*/ 0 w 144"/>
                <a:gd name="T15" fmla="*/ 0 h 143"/>
                <a:gd name="T16" fmla="*/ 0 w 144"/>
                <a:gd name="T17" fmla="*/ 0 h 143"/>
                <a:gd name="T18" fmla="*/ 0 w 144"/>
                <a:gd name="T19" fmla="*/ 0 h 143"/>
                <a:gd name="T20" fmla="*/ 0 w 144"/>
                <a:gd name="T21" fmla="*/ 0 h 143"/>
                <a:gd name="T22" fmla="*/ 0 w 144"/>
                <a:gd name="T23" fmla="*/ 0 h 143"/>
                <a:gd name="T24" fmla="*/ 0 w 144"/>
                <a:gd name="T25" fmla="*/ 0 h 143"/>
                <a:gd name="T26" fmla="*/ 0 w 144"/>
                <a:gd name="T27" fmla="*/ 0 h 143"/>
                <a:gd name="T28" fmla="*/ 0 w 144"/>
                <a:gd name="T29" fmla="*/ 0 h 143"/>
                <a:gd name="T30" fmla="*/ 0 w 144"/>
                <a:gd name="T31" fmla="*/ 0 h 143"/>
                <a:gd name="T32" fmla="*/ 0 w 144"/>
                <a:gd name="T33" fmla="*/ 0 h 143"/>
                <a:gd name="T34" fmla="*/ 0 w 144"/>
                <a:gd name="T35" fmla="*/ 0 h 143"/>
                <a:gd name="T36" fmla="*/ 0 w 144"/>
                <a:gd name="T37" fmla="*/ 0 h 143"/>
                <a:gd name="T38" fmla="*/ 0 w 144"/>
                <a:gd name="T39" fmla="*/ 0 h 143"/>
                <a:gd name="T40" fmla="*/ 0 w 144"/>
                <a:gd name="T41" fmla="*/ 0 h 143"/>
                <a:gd name="T42" fmla="*/ 0 w 144"/>
                <a:gd name="T43" fmla="*/ 0 h 143"/>
                <a:gd name="T44" fmla="*/ 0 w 144"/>
                <a:gd name="T45" fmla="*/ 0 h 143"/>
                <a:gd name="T46" fmla="*/ 0 w 144"/>
                <a:gd name="T47" fmla="*/ 0 h 143"/>
                <a:gd name="T48" fmla="*/ 0 w 144"/>
                <a:gd name="T49" fmla="*/ 0 h 143"/>
                <a:gd name="T50" fmla="*/ 0 w 144"/>
                <a:gd name="T51" fmla="*/ 0 h 143"/>
                <a:gd name="T52" fmla="*/ 0 w 144"/>
                <a:gd name="T53" fmla="*/ 0 h 143"/>
                <a:gd name="T54" fmla="*/ 0 w 144"/>
                <a:gd name="T55" fmla="*/ 0 h 143"/>
                <a:gd name="T56" fmla="*/ 0 w 144"/>
                <a:gd name="T57" fmla="*/ 0 h 143"/>
                <a:gd name="T58" fmla="*/ 0 w 144"/>
                <a:gd name="T59" fmla="*/ 0 h 143"/>
                <a:gd name="T60" fmla="*/ 0 w 144"/>
                <a:gd name="T61" fmla="*/ 0 h 143"/>
                <a:gd name="T62" fmla="*/ 0 w 144"/>
                <a:gd name="T63" fmla="*/ 0 h 143"/>
                <a:gd name="T64" fmla="*/ 0 w 144"/>
                <a:gd name="T65" fmla="*/ 0 h 143"/>
                <a:gd name="T66" fmla="*/ 0 w 144"/>
                <a:gd name="T67" fmla="*/ 0 h 143"/>
                <a:gd name="T68" fmla="*/ 0 w 144"/>
                <a:gd name="T69" fmla="*/ 0 h 143"/>
                <a:gd name="T70" fmla="*/ 0 w 144"/>
                <a:gd name="T71" fmla="*/ 0 h 143"/>
                <a:gd name="T72" fmla="*/ 0 w 144"/>
                <a:gd name="T73" fmla="*/ 0 h 143"/>
                <a:gd name="T74" fmla="*/ 0 w 144"/>
                <a:gd name="T75" fmla="*/ 0 h 143"/>
                <a:gd name="T76" fmla="*/ 0 w 144"/>
                <a:gd name="T77" fmla="*/ 0 h 143"/>
                <a:gd name="T78" fmla="*/ 0 w 144"/>
                <a:gd name="T79" fmla="*/ 0 h 143"/>
                <a:gd name="T80" fmla="*/ 0 w 144"/>
                <a:gd name="T81" fmla="*/ 0 h 143"/>
                <a:gd name="T82" fmla="*/ 0 w 144"/>
                <a:gd name="T83" fmla="*/ 0 h 143"/>
                <a:gd name="T84" fmla="*/ 0 w 144"/>
                <a:gd name="T85" fmla="*/ 0 h 1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" h="143">
                  <a:moveTo>
                    <a:pt x="72" y="143"/>
                  </a:moveTo>
                  <a:lnTo>
                    <a:pt x="80" y="143"/>
                  </a:lnTo>
                  <a:lnTo>
                    <a:pt x="86" y="142"/>
                  </a:lnTo>
                  <a:lnTo>
                    <a:pt x="93" y="141"/>
                  </a:lnTo>
                  <a:lnTo>
                    <a:pt x="100" y="138"/>
                  </a:lnTo>
                  <a:lnTo>
                    <a:pt x="107" y="136"/>
                  </a:lnTo>
                  <a:lnTo>
                    <a:pt x="112" y="131"/>
                  </a:lnTo>
                  <a:lnTo>
                    <a:pt x="118" y="128"/>
                  </a:lnTo>
                  <a:lnTo>
                    <a:pt x="123" y="123"/>
                  </a:lnTo>
                  <a:lnTo>
                    <a:pt x="128" y="118"/>
                  </a:lnTo>
                  <a:lnTo>
                    <a:pt x="131" y="112"/>
                  </a:lnTo>
                  <a:lnTo>
                    <a:pt x="136" y="106"/>
                  </a:lnTo>
                  <a:lnTo>
                    <a:pt x="138" y="100"/>
                  </a:lnTo>
                  <a:lnTo>
                    <a:pt x="140" y="93"/>
                  </a:lnTo>
                  <a:lnTo>
                    <a:pt x="143" y="86"/>
                  </a:lnTo>
                  <a:lnTo>
                    <a:pt x="144" y="80"/>
                  </a:lnTo>
                  <a:lnTo>
                    <a:pt x="144" y="72"/>
                  </a:lnTo>
                  <a:lnTo>
                    <a:pt x="144" y="65"/>
                  </a:lnTo>
                  <a:lnTo>
                    <a:pt x="143" y="57"/>
                  </a:lnTo>
                  <a:lnTo>
                    <a:pt x="140" y="50"/>
                  </a:lnTo>
                  <a:lnTo>
                    <a:pt x="138" y="44"/>
                  </a:lnTo>
                  <a:lnTo>
                    <a:pt x="136" y="38"/>
                  </a:lnTo>
                  <a:lnTo>
                    <a:pt x="131" y="31"/>
                  </a:lnTo>
                  <a:lnTo>
                    <a:pt x="128" y="26"/>
                  </a:lnTo>
                  <a:lnTo>
                    <a:pt x="123" y="21"/>
                  </a:lnTo>
                  <a:lnTo>
                    <a:pt x="118" y="17"/>
                  </a:lnTo>
                  <a:lnTo>
                    <a:pt x="112" y="12"/>
                  </a:lnTo>
                  <a:lnTo>
                    <a:pt x="107" y="9"/>
                  </a:lnTo>
                  <a:lnTo>
                    <a:pt x="100" y="6"/>
                  </a:lnTo>
                  <a:lnTo>
                    <a:pt x="93" y="3"/>
                  </a:lnTo>
                  <a:lnTo>
                    <a:pt x="86" y="1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7" y="1"/>
                  </a:lnTo>
                  <a:lnTo>
                    <a:pt x="51" y="3"/>
                  </a:lnTo>
                  <a:lnTo>
                    <a:pt x="44" y="6"/>
                  </a:lnTo>
                  <a:lnTo>
                    <a:pt x="38" y="9"/>
                  </a:lnTo>
                  <a:lnTo>
                    <a:pt x="32" y="12"/>
                  </a:lnTo>
                  <a:lnTo>
                    <a:pt x="26" y="17"/>
                  </a:lnTo>
                  <a:lnTo>
                    <a:pt x="22" y="21"/>
                  </a:lnTo>
                  <a:lnTo>
                    <a:pt x="17" y="26"/>
                  </a:lnTo>
                  <a:lnTo>
                    <a:pt x="13" y="31"/>
                  </a:lnTo>
                  <a:lnTo>
                    <a:pt x="9" y="38"/>
                  </a:lnTo>
                  <a:lnTo>
                    <a:pt x="6" y="44"/>
                  </a:lnTo>
                  <a:lnTo>
                    <a:pt x="4" y="50"/>
                  </a:lnTo>
                  <a:lnTo>
                    <a:pt x="1" y="57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1" y="86"/>
                  </a:lnTo>
                  <a:lnTo>
                    <a:pt x="4" y="93"/>
                  </a:lnTo>
                  <a:lnTo>
                    <a:pt x="6" y="100"/>
                  </a:lnTo>
                  <a:lnTo>
                    <a:pt x="9" y="106"/>
                  </a:lnTo>
                  <a:lnTo>
                    <a:pt x="13" y="112"/>
                  </a:lnTo>
                  <a:lnTo>
                    <a:pt x="17" y="118"/>
                  </a:lnTo>
                  <a:lnTo>
                    <a:pt x="22" y="123"/>
                  </a:lnTo>
                  <a:lnTo>
                    <a:pt x="26" y="128"/>
                  </a:lnTo>
                  <a:lnTo>
                    <a:pt x="32" y="131"/>
                  </a:lnTo>
                  <a:lnTo>
                    <a:pt x="38" y="136"/>
                  </a:lnTo>
                  <a:lnTo>
                    <a:pt x="44" y="138"/>
                  </a:lnTo>
                  <a:lnTo>
                    <a:pt x="51" y="141"/>
                  </a:lnTo>
                  <a:lnTo>
                    <a:pt x="57" y="142"/>
                  </a:lnTo>
                  <a:lnTo>
                    <a:pt x="65" y="143"/>
                  </a:lnTo>
                  <a:lnTo>
                    <a:pt x="72" y="143"/>
                  </a:lnTo>
                  <a:close/>
                  <a:moveTo>
                    <a:pt x="144" y="72"/>
                  </a:moveTo>
                  <a:lnTo>
                    <a:pt x="143" y="80"/>
                  </a:lnTo>
                  <a:lnTo>
                    <a:pt x="141" y="86"/>
                  </a:lnTo>
                  <a:lnTo>
                    <a:pt x="140" y="93"/>
                  </a:lnTo>
                  <a:lnTo>
                    <a:pt x="138" y="100"/>
                  </a:lnTo>
                  <a:lnTo>
                    <a:pt x="135" y="106"/>
                  </a:lnTo>
                  <a:lnTo>
                    <a:pt x="131" y="112"/>
                  </a:lnTo>
                  <a:lnTo>
                    <a:pt x="127" y="118"/>
                  </a:lnTo>
                  <a:lnTo>
                    <a:pt x="122" y="122"/>
                  </a:lnTo>
                  <a:lnTo>
                    <a:pt x="118" y="127"/>
                  </a:lnTo>
                  <a:lnTo>
                    <a:pt x="112" y="131"/>
                  </a:lnTo>
                  <a:lnTo>
                    <a:pt x="106" y="134"/>
                  </a:lnTo>
                  <a:lnTo>
                    <a:pt x="100" y="138"/>
                  </a:lnTo>
                  <a:lnTo>
                    <a:pt x="93" y="140"/>
                  </a:lnTo>
                  <a:lnTo>
                    <a:pt x="86" y="141"/>
                  </a:lnTo>
                  <a:lnTo>
                    <a:pt x="80" y="142"/>
                  </a:lnTo>
                  <a:lnTo>
                    <a:pt x="72" y="143"/>
                  </a:lnTo>
                  <a:lnTo>
                    <a:pt x="65" y="142"/>
                  </a:lnTo>
                  <a:lnTo>
                    <a:pt x="57" y="141"/>
                  </a:lnTo>
                  <a:lnTo>
                    <a:pt x="51" y="140"/>
                  </a:lnTo>
                  <a:lnTo>
                    <a:pt x="44" y="138"/>
                  </a:lnTo>
                  <a:lnTo>
                    <a:pt x="38" y="134"/>
                  </a:lnTo>
                  <a:lnTo>
                    <a:pt x="33" y="131"/>
                  </a:lnTo>
                  <a:lnTo>
                    <a:pt x="27" y="127"/>
                  </a:lnTo>
                  <a:lnTo>
                    <a:pt x="22" y="122"/>
                  </a:lnTo>
                  <a:lnTo>
                    <a:pt x="17" y="118"/>
                  </a:lnTo>
                  <a:lnTo>
                    <a:pt x="13" y="112"/>
                  </a:lnTo>
                  <a:lnTo>
                    <a:pt x="9" y="106"/>
                  </a:lnTo>
                  <a:lnTo>
                    <a:pt x="7" y="100"/>
                  </a:lnTo>
                  <a:lnTo>
                    <a:pt x="4" y="93"/>
                  </a:lnTo>
                  <a:lnTo>
                    <a:pt x="2" y="86"/>
                  </a:lnTo>
                  <a:lnTo>
                    <a:pt x="1" y="80"/>
                  </a:lnTo>
                  <a:lnTo>
                    <a:pt x="1" y="72"/>
                  </a:lnTo>
                  <a:lnTo>
                    <a:pt x="1" y="65"/>
                  </a:lnTo>
                  <a:lnTo>
                    <a:pt x="2" y="57"/>
                  </a:lnTo>
                  <a:lnTo>
                    <a:pt x="4" y="50"/>
                  </a:lnTo>
                  <a:lnTo>
                    <a:pt x="7" y="44"/>
                  </a:lnTo>
                  <a:lnTo>
                    <a:pt x="9" y="38"/>
                  </a:lnTo>
                  <a:lnTo>
                    <a:pt x="13" y="32"/>
                  </a:lnTo>
                  <a:lnTo>
                    <a:pt x="17" y="27"/>
                  </a:lnTo>
                  <a:lnTo>
                    <a:pt x="22" y="21"/>
                  </a:lnTo>
                  <a:lnTo>
                    <a:pt x="27" y="17"/>
                  </a:lnTo>
                  <a:lnTo>
                    <a:pt x="33" y="13"/>
                  </a:lnTo>
                  <a:lnTo>
                    <a:pt x="38" y="9"/>
                  </a:lnTo>
                  <a:lnTo>
                    <a:pt x="44" y="7"/>
                  </a:lnTo>
                  <a:lnTo>
                    <a:pt x="51" y="4"/>
                  </a:lnTo>
                  <a:lnTo>
                    <a:pt x="57" y="2"/>
                  </a:lnTo>
                  <a:lnTo>
                    <a:pt x="65" y="1"/>
                  </a:lnTo>
                  <a:lnTo>
                    <a:pt x="72" y="1"/>
                  </a:lnTo>
                  <a:lnTo>
                    <a:pt x="80" y="1"/>
                  </a:lnTo>
                  <a:lnTo>
                    <a:pt x="86" y="2"/>
                  </a:lnTo>
                  <a:lnTo>
                    <a:pt x="93" y="4"/>
                  </a:lnTo>
                  <a:lnTo>
                    <a:pt x="100" y="7"/>
                  </a:lnTo>
                  <a:lnTo>
                    <a:pt x="106" y="9"/>
                  </a:lnTo>
                  <a:lnTo>
                    <a:pt x="112" y="13"/>
                  </a:lnTo>
                  <a:lnTo>
                    <a:pt x="118" y="17"/>
                  </a:lnTo>
                  <a:lnTo>
                    <a:pt x="122" y="21"/>
                  </a:lnTo>
                  <a:lnTo>
                    <a:pt x="127" y="27"/>
                  </a:lnTo>
                  <a:lnTo>
                    <a:pt x="131" y="32"/>
                  </a:lnTo>
                  <a:lnTo>
                    <a:pt x="135" y="38"/>
                  </a:lnTo>
                  <a:lnTo>
                    <a:pt x="138" y="44"/>
                  </a:lnTo>
                  <a:lnTo>
                    <a:pt x="140" y="50"/>
                  </a:lnTo>
                  <a:lnTo>
                    <a:pt x="141" y="57"/>
                  </a:lnTo>
                  <a:lnTo>
                    <a:pt x="143" y="65"/>
                  </a:lnTo>
                  <a:lnTo>
                    <a:pt x="144" y="72"/>
                  </a:lnTo>
                  <a:close/>
                </a:path>
              </a:pathLst>
            </a:custGeom>
            <a:solidFill>
              <a:srgbClr val="4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96" name="Freeform 425"/>
            <p:cNvSpPr>
              <a:spLocks noEditPoints="1"/>
            </p:cNvSpPr>
            <p:nvPr/>
          </p:nvSpPr>
          <p:spPr bwMode="auto">
            <a:xfrm>
              <a:off x="4713" y="2483"/>
              <a:ext cx="35" cy="36"/>
            </a:xfrm>
            <a:custGeom>
              <a:avLst/>
              <a:gdLst>
                <a:gd name="T0" fmla="*/ 0 w 144"/>
                <a:gd name="T1" fmla="*/ 0 h 143"/>
                <a:gd name="T2" fmla="*/ 0 w 144"/>
                <a:gd name="T3" fmla="*/ 0 h 143"/>
                <a:gd name="T4" fmla="*/ 0 w 144"/>
                <a:gd name="T5" fmla="*/ 0 h 143"/>
                <a:gd name="T6" fmla="*/ 0 w 144"/>
                <a:gd name="T7" fmla="*/ 0 h 143"/>
                <a:gd name="T8" fmla="*/ 0 w 144"/>
                <a:gd name="T9" fmla="*/ 0 h 143"/>
                <a:gd name="T10" fmla="*/ 0 w 144"/>
                <a:gd name="T11" fmla="*/ 0 h 143"/>
                <a:gd name="T12" fmla="*/ 0 w 144"/>
                <a:gd name="T13" fmla="*/ 0 h 143"/>
                <a:gd name="T14" fmla="*/ 0 w 144"/>
                <a:gd name="T15" fmla="*/ 0 h 143"/>
                <a:gd name="T16" fmla="*/ 0 w 144"/>
                <a:gd name="T17" fmla="*/ 0 h 143"/>
                <a:gd name="T18" fmla="*/ 0 w 144"/>
                <a:gd name="T19" fmla="*/ 0 h 143"/>
                <a:gd name="T20" fmla="*/ 0 w 144"/>
                <a:gd name="T21" fmla="*/ 0 h 143"/>
                <a:gd name="T22" fmla="*/ 0 w 144"/>
                <a:gd name="T23" fmla="*/ 0 h 143"/>
                <a:gd name="T24" fmla="*/ 0 w 144"/>
                <a:gd name="T25" fmla="*/ 0 h 143"/>
                <a:gd name="T26" fmla="*/ 0 w 144"/>
                <a:gd name="T27" fmla="*/ 0 h 143"/>
                <a:gd name="T28" fmla="*/ 0 w 144"/>
                <a:gd name="T29" fmla="*/ 0 h 143"/>
                <a:gd name="T30" fmla="*/ 0 w 144"/>
                <a:gd name="T31" fmla="*/ 0 h 143"/>
                <a:gd name="T32" fmla="*/ 0 w 144"/>
                <a:gd name="T33" fmla="*/ 0 h 143"/>
                <a:gd name="T34" fmla="*/ 0 w 144"/>
                <a:gd name="T35" fmla="*/ 0 h 143"/>
                <a:gd name="T36" fmla="*/ 0 w 144"/>
                <a:gd name="T37" fmla="*/ 0 h 143"/>
                <a:gd name="T38" fmla="*/ 0 w 144"/>
                <a:gd name="T39" fmla="*/ 0 h 143"/>
                <a:gd name="T40" fmla="*/ 0 w 144"/>
                <a:gd name="T41" fmla="*/ 0 h 143"/>
                <a:gd name="T42" fmla="*/ 0 w 144"/>
                <a:gd name="T43" fmla="*/ 0 h 143"/>
                <a:gd name="T44" fmla="*/ 0 w 144"/>
                <a:gd name="T45" fmla="*/ 0 h 143"/>
                <a:gd name="T46" fmla="*/ 0 w 144"/>
                <a:gd name="T47" fmla="*/ 0 h 143"/>
                <a:gd name="T48" fmla="*/ 0 w 144"/>
                <a:gd name="T49" fmla="*/ 0 h 143"/>
                <a:gd name="T50" fmla="*/ 0 w 144"/>
                <a:gd name="T51" fmla="*/ 0 h 143"/>
                <a:gd name="T52" fmla="*/ 0 w 144"/>
                <a:gd name="T53" fmla="*/ 0 h 143"/>
                <a:gd name="T54" fmla="*/ 0 w 144"/>
                <a:gd name="T55" fmla="*/ 0 h 143"/>
                <a:gd name="T56" fmla="*/ 0 w 144"/>
                <a:gd name="T57" fmla="*/ 0 h 143"/>
                <a:gd name="T58" fmla="*/ 0 w 144"/>
                <a:gd name="T59" fmla="*/ 0 h 143"/>
                <a:gd name="T60" fmla="*/ 0 w 144"/>
                <a:gd name="T61" fmla="*/ 0 h 143"/>
                <a:gd name="T62" fmla="*/ 0 w 144"/>
                <a:gd name="T63" fmla="*/ 0 h 143"/>
                <a:gd name="T64" fmla="*/ 0 w 144"/>
                <a:gd name="T65" fmla="*/ 0 h 143"/>
                <a:gd name="T66" fmla="*/ 0 w 144"/>
                <a:gd name="T67" fmla="*/ 0 h 143"/>
                <a:gd name="T68" fmla="*/ 0 w 144"/>
                <a:gd name="T69" fmla="*/ 0 h 143"/>
                <a:gd name="T70" fmla="*/ 0 w 144"/>
                <a:gd name="T71" fmla="*/ 0 h 143"/>
                <a:gd name="T72" fmla="*/ 0 w 144"/>
                <a:gd name="T73" fmla="*/ 0 h 143"/>
                <a:gd name="T74" fmla="*/ 0 w 144"/>
                <a:gd name="T75" fmla="*/ 0 h 143"/>
                <a:gd name="T76" fmla="*/ 0 w 144"/>
                <a:gd name="T77" fmla="*/ 0 h 143"/>
                <a:gd name="T78" fmla="*/ 0 w 144"/>
                <a:gd name="T79" fmla="*/ 0 h 143"/>
                <a:gd name="T80" fmla="*/ 0 w 144"/>
                <a:gd name="T81" fmla="*/ 0 h 143"/>
                <a:gd name="T82" fmla="*/ 0 w 144"/>
                <a:gd name="T83" fmla="*/ 0 h 143"/>
                <a:gd name="T84" fmla="*/ 0 w 144"/>
                <a:gd name="T85" fmla="*/ 0 h 1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" h="143">
                  <a:moveTo>
                    <a:pt x="72" y="143"/>
                  </a:moveTo>
                  <a:lnTo>
                    <a:pt x="80" y="143"/>
                  </a:lnTo>
                  <a:lnTo>
                    <a:pt x="86" y="142"/>
                  </a:lnTo>
                  <a:lnTo>
                    <a:pt x="93" y="141"/>
                  </a:lnTo>
                  <a:lnTo>
                    <a:pt x="100" y="138"/>
                  </a:lnTo>
                  <a:lnTo>
                    <a:pt x="107" y="136"/>
                  </a:lnTo>
                  <a:lnTo>
                    <a:pt x="112" y="131"/>
                  </a:lnTo>
                  <a:lnTo>
                    <a:pt x="118" y="128"/>
                  </a:lnTo>
                  <a:lnTo>
                    <a:pt x="123" y="123"/>
                  </a:lnTo>
                  <a:lnTo>
                    <a:pt x="128" y="118"/>
                  </a:lnTo>
                  <a:lnTo>
                    <a:pt x="131" y="112"/>
                  </a:lnTo>
                  <a:lnTo>
                    <a:pt x="136" y="106"/>
                  </a:lnTo>
                  <a:lnTo>
                    <a:pt x="138" y="100"/>
                  </a:lnTo>
                  <a:lnTo>
                    <a:pt x="140" y="93"/>
                  </a:lnTo>
                  <a:lnTo>
                    <a:pt x="143" y="86"/>
                  </a:lnTo>
                  <a:lnTo>
                    <a:pt x="144" y="80"/>
                  </a:lnTo>
                  <a:lnTo>
                    <a:pt x="144" y="72"/>
                  </a:lnTo>
                  <a:lnTo>
                    <a:pt x="144" y="65"/>
                  </a:lnTo>
                  <a:lnTo>
                    <a:pt x="143" y="57"/>
                  </a:lnTo>
                  <a:lnTo>
                    <a:pt x="140" y="50"/>
                  </a:lnTo>
                  <a:lnTo>
                    <a:pt x="138" y="44"/>
                  </a:lnTo>
                  <a:lnTo>
                    <a:pt x="136" y="38"/>
                  </a:lnTo>
                  <a:lnTo>
                    <a:pt x="131" y="31"/>
                  </a:lnTo>
                  <a:lnTo>
                    <a:pt x="128" y="26"/>
                  </a:lnTo>
                  <a:lnTo>
                    <a:pt x="123" y="21"/>
                  </a:lnTo>
                  <a:lnTo>
                    <a:pt x="118" y="17"/>
                  </a:lnTo>
                  <a:lnTo>
                    <a:pt x="112" y="12"/>
                  </a:lnTo>
                  <a:lnTo>
                    <a:pt x="107" y="9"/>
                  </a:lnTo>
                  <a:lnTo>
                    <a:pt x="100" y="6"/>
                  </a:lnTo>
                  <a:lnTo>
                    <a:pt x="93" y="3"/>
                  </a:lnTo>
                  <a:lnTo>
                    <a:pt x="86" y="1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7" y="1"/>
                  </a:lnTo>
                  <a:lnTo>
                    <a:pt x="51" y="3"/>
                  </a:lnTo>
                  <a:lnTo>
                    <a:pt x="44" y="6"/>
                  </a:lnTo>
                  <a:lnTo>
                    <a:pt x="38" y="9"/>
                  </a:lnTo>
                  <a:lnTo>
                    <a:pt x="32" y="12"/>
                  </a:lnTo>
                  <a:lnTo>
                    <a:pt x="26" y="17"/>
                  </a:lnTo>
                  <a:lnTo>
                    <a:pt x="22" y="21"/>
                  </a:lnTo>
                  <a:lnTo>
                    <a:pt x="17" y="26"/>
                  </a:lnTo>
                  <a:lnTo>
                    <a:pt x="13" y="31"/>
                  </a:lnTo>
                  <a:lnTo>
                    <a:pt x="9" y="38"/>
                  </a:lnTo>
                  <a:lnTo>
                    <a:pt x="6" y="44"/>
                  </a:lnTo>
                  <a:lnTo>
                    <a:pt x="4" y="50"/>
                  </a:lnTo>
                  <a:lnTo>
                    <a:pt x="1" y="57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1" y="86"/>
                  </a:lnTo>
                  <a:lnTo>
                    <a:pt x="4" y="93"/>
                  </a:lnTo>
                  <a:lnTo>
                    <a:pt x="6" y="100"/>
                  </a:lnTo>
                  <a:lnTo>
                    <a:pt x="9" y="106"/>
                  </a:lnTo>
                  <a:lnTo>
                    <a:pt x="13" y="112"/>
                  </a:lnTo>
                  <a:lnTo>
                    <a:pt x="17" y="118"/>
                  </a:lnTo>
                  <a:lnTo>
                    <a:pt x="22" y="123"/>
                  </a:lnTo>
                  <a:lnTo>
                    <a:pt x="26" y="128"/>
                  </a:lnTo>
                  <a:lnTo>
                    <a:pt x="32" y="131"/>
                  </a:lnTo>
                  <a:lnTo>
                    <a:pt x="38" y="136"/>
                  </a:lnTo>
                  <a:lnTo>
                    <a:pt x="44" y="138"/>
                  </a:lnTo>
                  <a:lnTo>
                    <a:pt x="51" y="141"/>
                  </a:lnTo>
                  <a:lnTo>
                    <a:pt x="57" y="142"/>
                  </a:lnTo>
                  <a:lnTo>
                    <a:pt x="65" y="143"/>
                  </a:lnTo>
                  <a:lnTo>
                    <a:pt x="72" y="143"/>
                  </a:lnTo>
                  <a:close/>
                  <a:moveTo>
                    <a:pt x="141" y="72"/>
                  </a:moveTo>
                  <a:lnTo>
                    <a:pt x="141" y="80"/>
                  </a:lnTo>
                  <a:lnTo>
                    <a:pt x="140" y="86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2" y="105"/>
                  </a:lnTo>
                  <a:lnTo>
                    <a:pt x="129" y="111"/>
                  </a:lnTo>
                  <a:lnTo>
                    <a:pt x="126" y="115"/>
                  </a:lnTo>
                  <a:lnTo>
                    <a:pt x="121" y="121"/>
                  </a:lnTo>
                  <a:lnTo>
                    <a:pt x="116" y="125"/>
                  </a:lnTo>
                  <a:lnTo>
                    <a:pt x="111" y="129"/>
                  </a:lnTo>
                  <a:lnTo>
                    <a:pt x="106" y="133"/>
                  </a:lnTo>
                  <a:lnTo>
                    <a:pt x="99" y="136"/>
                  </a:lnTo>
                  <a:lnTo>
                    <a:pt x="92" y="138"/>
                  </a:lnTo>
                  <a:lnTo>
                    <a:pt x="86" y="140"/>
                  </a:lnTo>
                  <a:lnTo>
                    <a:pt x="79" y="141"/>
                  </a:lnTo>
                  <a:lnTo>
                    <a:pt x="72" y="141"/>
                  </a:lnTo>
                  <a:lnTo>
                    <a:pt x="65" y="141"/>
                  </a:lnTo>
                  <a:lnTo>
                    <a:pt x="58" y="140"/>
                  </a:lnTo>
                  <a:lnTo>
                    <a:pt x="52" y="138"/>
                  </a:lnTo>
                  <a:lnTo>
                    <a:pt x="45" y="136"/>
                  </a:lnTo>
                  <a:lnTo>
                    <a:pt x="39" y="133"/>
                  </a:lnTo>
                  <a:lnTo>
                    <a:pt x="34" y="129"/>
                  </a:lnTo>
                  <a:lnTo>
                    <a:pt x="28" y="125"/>
                  </a:lnTo>
                  <a:lnTo>
                    <a:pt x="23" y="121"/>
                  </a:lnTo>
                  <a:lnTo>
                    <a:pt x="19" y="115"/>
                  </a:lnTo>
                  <a:lnTo>
                    <a:pt x="15" y="111"/>
                  </a:lnTo>
                  <a:lnTo>
                    <a:pt x="11" y="105"/>
                  </a:lnTo>
                  <a:lnTo>
                    <a:pt x="8" y="99"/>
                  </a:lnTo>
                  <a:lnTo>
                    <a:pt x="6" y="93"/>
                  </a:lnTo>
                  <a:lnTo>
                    <a:pt x="5" y="86"/>
                  </a:lnTo>
                  <a:lnTo>
                    <a:pt x="4" y="80"/>
                  </a:lnTo>
                  <a:lnTo>
                    <a:pt x="2" y="72"/>
                  </a:lnTo>
                  <a:lnTo>
                    <a:pt x="4" y="65"/>
                  </a:lnTo>
                  <a:lnTo>
                    <a:pt x="5" y="58"/>
                  </a:lnTo>
                  <a:lnTo>
                    <a:pt x="6" y="52"/>
                  </a:lnTo>
                  <a:lnTo>
                    <a:pt x="8" y="45"/>
                  </a:lnTo>
                  <a:lnTo>
                    <a:pt x="11" y="39"/>
                  </a:lnTo>
                  <a:lnTo>
                    <a:pt x="15" y="34"/>
                  </a:lnTo>
                  <a:lnTo>
                    <a:pt x="19" y="28"/>
                  </a:lnTo>
                  <a:lnTo>
                    <a:pt x="23" y="24"/>
                  </a:lnTo>
                  <a:lnTo>
                    <a:pt x="28" y="19"/>
                  </a:lnTo>
                  <a:lnTo>
                    <a:pt x="34" y="15"/>
                  </a:lnTo>
                  <a:lnTo>
                    <a:pt x="39" y="11"/>
                  </a:lnTo>
                  <a:lnTo>
                    <a:pt x="45" y="8"/>
                  </a:lnTo>
                  <a:lnTo>
                    <a:pt x="52" y="6"/>
                  </a:lnTo>
                  <a:lnTo>
                    <a:pt x="58" y="4"/>
                  </a:lnTo>
                  <a:lnTo>
                    <a:pt x="65" y="3"/>
                  </a:lnTo>
                  <a:lnTo>
                    <a:pt x="72" y="2"/>
                  </a:lnTo>
                  <a:lnTo>
                    <a:pt x="79" y="3"/>
                  </a:lnTo>
                  <a:lnTo>
                    <a:pt x="86" y="4"/>
                  </a:lnTo>
                  <a:lnTo>
                    <a:pt x="92" y="6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11" y="15"/>
                  </a:lnTo>
                  <a:lnTo>
                    <a:pt x="116" y="19"/>
                  </a:lnTo>
                  <a:lnTo>
                    <a:pt x="121" y="24"/>
                  </a:lnTo>
                  <a:lnTo>
                    <a:pt x="126" y="28"/>
                  </a:lnTo>
                  <a:lnTo>
                    <a:pt x="129" y="34"/>
                  </a:lnTo>
                  <a:lnTo>
                    <a:pt x="132" y="39"/>
                  </a:lnTo>
                  <a:lnTo>
                    <a:pt x="136" y="45"/>
                  </a:lnTo>
                  <a:lnTo>
                    <a:pt x="138" y="52"/>
                  </a:lnTo>
                  <a:lnTo>
                    <a:pt x="140" y="58"/>
                  </a:lnTo>
                  <a:lnTo>
                    <a:pt x="141" y="65"/>
                  </a:lnTo>
                  <a:lnTo>
                    <a:pt x="141" y="72"/>
                  </a:lnTo>
                  <a:close/>
                </a:path>
              </a:pathLst>
            </a:custGeom>
            <a:solidFill>
              <a:srgbClr val="48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97" name="Freeform 426"/>
            <p:cNvSpPr>
              <a:spLocks noEditPoints="1"/>
            </p:cNvSpPr>
            <p:nvPr/>
          </p:nvSpPr>
          <p:spPr bwMode="auto">
            <a:xfrm>
              <a:off x="4713" y="2484"/>
              <a:ext cx="35" cy="35"/>
            </a:xfrm>
            <a:custGeom>
              <a:avLst/>
              <a:gdLst>
                <a:gd name="T0" fmla="*/ 0 w 143"/>
                <a:gd name="T1" fmla="*/ 0 h 142"/>
                <a:gd name="T2" fmla="*/ 0 w 143"/>
                <a:gd name="T3" fmla="*/ 0 h 142"/>
                <a:gd name="T4" fmla="*/ 0 w 143"/>
                <a:gd name="T5" fmla="*/ 0 h 142"/>
                <a:gd name="T6" fmla="*/ 0 w 143"/>
                <a:gd name="T7" fmla="*/ 0 h 142"/>
                <a:gd name="T8" fmla="*/ 0 w 143"/>
                <a:gd name="T9" fmla="*/ 0 h 142"/>
                <a:gd name="T10" fmla="*/ 0 w 143"/>
                <a:gd name="T11" fmla="*/ 0 h 142"/>
                <a:gd name="T12" fmla="*/ 0 w 143"/>
                <a:gd name="T13" fmla="*/ 0 h 142"/>
                <a:gd name="T14" fmla="*/ 0 w 143"/>
                <a:gd name="T15" fmla="*/ 0 h 142"/>
                <a:gd name="T16" fmla="*/ 0 w 143"/>
                <a:gd name="T17" fmla="*/ 0 h 142"/>
                <a:gd name="T18" fmla="*/ 0 w 143"/>
                <a:gd name="T19" fmla="*/ 0 h 142"/>
                <a:gd name="T20" fmla="*/ 0 w 143"/>
                <a:gd name="T21" fmla="*/ 0 h 142"/>
                <a:gd name="T22" fmla="*/ 0 w 143"/>
                <a:gd name="T23" fmla="*/ 0 h 142"/>
                <a:gd name="T24" fmla="*/ 0 w 143"/>
                <a:gd name="T25" fmla="*/ 0 h 142"/>
                <a:gd name="T26" fmla="*/ 0 w 143"/>
                <a:gd name="T27" fmla="*/ 0 h 142"/>
                <a:gd name="T28" fmla="*/ 0 w 143"/>
                <a:gd name="T29" fmla="*/ 0 h 142"/>
                <a:gd name="T30" fmla="*/ 0 w 143"/>
                <a:gd name="T31" fmla="*/ 0 h 142"/>
                <a:gd name="T32" fmla="*/ 0 w 143"/>
                <a:gd name="T33" fmla="*/ 0 h 142"/>
                <a:gd name="T34" fmla="*/ 0 w 143"/>
                <a:gd name="T35" fmla="*/ 0 h 142"/>
                <a:gd name="T36" fmla="*/ 0 w 143"/>
                <a:gd name="T37" fmla="*/ 0 h 142"/>
                <a:gd name="T38" fmla="*/ 0 w 143"/>
                <a:gd name="T39" fmla="*/ 0 h 142"/>
                <a:gd name="T40" fmla="*/ 0 w 143"/>
                <a:gd name="T41" fmla="*/ 0 h 142"/>
                <a:gd name="T42" fmla="*/ 0 w 143"/>
                <a:gd name="T43" fmla="*/ 0 h 142"/>
                <a:gd name="T44" fmla="*/ 0 w 143"/>
                <a:gd name="T45" fmla="*/ 0 h 142"/>
                <a:gd name="T46" fmla="*/ 0 w 143"/>
                <a:gd name="T47" fmla="*/ 0 h 142"/>
                <a:gd name="T48" fmla="*/ 0 w 143"/>
                <a:gd name="T49" fmla="*/ 0 h 142"/>
                <a:gd name="T50" fmla="*/ 0 w 143"/>
                <a:gd name="T51" fmla="*/ 0 h 142"/>
                <a:gd name="T52" fmla="*/ 0 w 143"/>
                <a:gd name="T53" fmla="*/ 0 h 142"/>
                <a:gd name="T54" fmla="*/ 0 w 143"/>
                <a:gd name="T55" fmla="*/ 0 h 142"/>
                <a:gd name="T56" fmla="*/ 0 w 143"/>
                <a:gd name="T57" fmla="*/ 0 h 142"/>
                <a:gd name="T58" fmla="*/ 0 w 143"/>
                <a:gd name="T59" fmla="*/ 0 h 142"/>
                <a:gd name="T60" fmla="*/ 0 w 143"/>
                <a:gd name="T61" fmla="*/ 0 h 142"/>
                <a:gd name="T62" fmla="*/ 0 w 143"/>
                <a:gd name="T63" fmla="*/ 0 h 142"/>
                <a:gd name="T64" fmla="*/ 0 w 143"/>
                <a:gd name="T65" fmla="*/ 0 h 142"/>
                <a:gd name="T66" fmla="*/ 0 w 143"/>
                <a:gd name="T67" fmla="*/ 0 h 142"/>
                <a:gd name="T68" fmla="*/ 0 w 143"/>
                <a:gd name="T69" fmla="*/ 0 h 142"/>
                <a:gd name="T70" fmla="*/ 0 w 143"/>
                <a:gd name="T71" fmla="*/ 0 h 142"/>
                <a:gd name="T72" fmla="*/ 0 w 143"/>
                <a:gd name="T73" fmla="*/ 0 h 142"/>
                <a:gd name="T74" fmla="*/ 0 w 143"/>
                <a:gd name="T75" fmla="*/ 0 h 142"/>
                <a:gd name="T76" fmla="*/ 0 w 143"/>
                <a:gd name="T77" fmla="*/ 0 h 142"/>
                <a:gd name="T78" fmla="*/ 0 w 143"/>
                <a:gd name="T79" fmla="*/ 0 h 142"/>
                <a:gd name="T80" fmla="*/ 0 w 143"/>
                <a:gd name="T81" fmla="*/ 0 h 142"/>
                <a:gd name="T82" fmla="*/ 0 w 143"/>
                <a:gd name="T83" fmla="*/ 0 h 142"/>
                <a:gd name="T84" fmla="*/ 0 w 143"/>
                <a:gd name="T85" fmla="*/ 0 h 1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3" h="142">
                  <a:moveTo>
                    <a:pt x="143" y="71"/>
                  </a:moveTo>
                  <a:lnTo>
                    <a:pt x="142" y="64"/>
                  </a:lnTo>
                  <a:lnTo>
                    <a:pt x="140" y="56"/>
                  </a:lnTo>
                  <a:lnTo>
                    <a:pt x="139" y="49"/>
                  </a:lnTo>
                  <a:lnTo>
                    <a:pt x="137" y="43"/>
                  </a:lnTo>
                  <a:lnTo>
                    <a:pt x="134" y="37"/>
                  </a:lnTo>
                  <a:lnTo>
                    <a:pt x="130" y="31"/>
                  </a:lnTo>
                  <a:lnTo>
                    <a:pt x="126" y="26"/>
                  </a:lnTo>
                  <a:lnTo>
                    <a:pt x="121" y="20"/>
                  </a:lnTo>
                  <a:lnTo>
                    <a:pt x="117" y="16"/>
                  </a:lnTo>
                  <a:lnTo>
                    <a:pt x="111" y="12"/>
                  </a:lnTo>
                  <a:lnTo>
                    <a:pt x="105" y="8"/>
                  </a:lnTo>
                  <a:lnTo>
                    <a:pt x="99" y="6"/>
                  </a:lnTo>
                  <a:lnTo>
                    <a:pt x="92" y="3"/>
                  </a:lnTo>
                  <a:lnTo>
                    <a:pt x="85" y="1"/>
                  </a:lnTo>
                  <a:lnTo>
                    <a:pt x="79" y="0"/>
                  </a:lnTo>
                  <a:lnTo>
                    <a:pt x="71" y="0"/>
                  </a:lnTo>
                  <a:lnTo>
                    <a:pt x="64" y="0"/>
                  </a:lnTo>
                  <a:lnTo>
                    <a:pt x="56" y="1"/>
                  </a:lnTo>
                  <a:lnTo>
                    <a:pt x="50" y="3"/>
                  </a:lnTo>
                  <a:lnTo>
                    <a:pt x="43" y="6"/>
                  </a:lnTo>
                  <a:lnTo>
                    <a:pt x="37" y="8"/>
                  </a:lnTo>
                  <a:lnTo>
                    <a:pt x="32" y="12"/>
                  </a:lnTo>
                  <a:lnTo>
                    <a:pt x="26" y="16"/>
                  </a:lnTo>
                  <a:lnTo>
                    <a:pt x="21" y="20"/>
                  </a:lnTo>
                  <a:lnTo>
                    <a:pt x="16" y="26"/>
                  </a:lnTo>
                  <a:lnTo>
                    <a:pt x="12" y="31"/>
                  </a:lnTo>
                  <a:lnTo>
                    <a:pt x="8" y="37"/>
                  </a:lnTo>
                  <a:lnTo>
                    <a:pt x="6" y="43"/>
                  </a:lnTo>
                  <a:lnTo>
                    <a:pt x="3" y="49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9"/>
                  </a:lnTo>
                  <a:lnTo>
                    <a:pt x="1" y="85"/>
                  </a:lnTo>
                  <a:lnTo>
                    <a:pt x="3" y="92"/>
                  </a:lnTo>
                  <a:lnTo>
                    <a:pt x="6" y="99"/>
                  </a:lnTo>
                  <a:lnTo>
                    <a:pt x="8" y="105"/>
                  </a:lnTo>
                  <a:lnTo>
                    <a:pt x="12" y="111"/>
                  </a:lnTo>
                  <a:lnTo>
                    <a:pt x="16" y="117"/>
                  </a:lnTo>
                  <a:lnTo>
                    <a:pt x="21" y="121"/>
                  </a:lnTo>
                  <a:lnTo>
                    <a:pt x="26" y="126"/>
                  </a:lnTo>
                  <a:lnTo>
                    <a:pt x="32" y="130"/>
                  </a:lnTo>
                  <a:lnTo>
                    <a:pt x="37" y="133"/>
                  </a:lnTo>
                  <a:lnTo>
                    <a:pt x="43" y="137"/>
                  </a:lnTo>
                  <a:lnTo>
                    <a:pt x="50" y="139"/>
                  </a:lnTo>
                  <a:lnTo>
                    <a:pt x="56" y="140"/>
                  </a:lnTo>
                  <a:lnTo>
                    <a:pt x="64" y="141"/>
                  </a:lnTo>
                  <a:lnTo>
                    <a:pt x="71" y="142"/>
                  </a:lnTo>
                  <a:lnTo>
                    <a:pt x="79" y="141"/>
                  </a:lnTo>
                  <a:lnTo>
                    <a:pt x="85" y="140"/>
                  </a:lnTo>
                  <a:lnTo>
                    <a:pt x="92" y="139"/>
                  </a:lnTo>
                  <a:lnTo>
                    <a:pt x="99" y="137"/>
                  </a:lnTo>
                  <a:lnTo>
                    <a:pt x="105" y="133"/>
                  </a:lnTo>
                  <a:lnTo>
                    <a:pt x="111" y="130"/>
                  </a:lnTo>
                  <a:lnTo>
                    <a:pt x="117" y="126"/>
                  </a:lnTo>
                  <a:lnTo>
                    <a:pt x="121" y="121"/>
                  </a:lnTo>
                  <a:lnTo>
                    <a:pt x="126" y="117"/>
                  </a:lnTo>
                  <a:lnTo>
                    <a:pt x="130" y="111"/>
                  </a:lnTo>
                  <a:lnTo>
                    <a:pt x="134" y="105"/>
                  </a:lnTo>
                  <a:lnTo>
                    <a:pt x="137" y="99"/>
                  </a:lnTo>
                  <a:lnTo>
                    <a:pt x="139" y="92"/>
                  </a:lnTo>
                  <a:lnTo>
                    <a:pt x="140" y="85"/>
                  </a:lnTo>
                  <a:lnTo>
                    <a:pt x="142" y="79"/>
                  </a:lnTo>
                  <a:lnTo>
                    <a:pt x="143" y="71"/>
                  </a:lnTo>
                  <a:close/>
                  <a:moveTo>
                    <a:pt x="138" y="71"/>
                  </a:moveTo>
                  <a:lnTo>
                    <a:pt x="138" y="77"/>
                  </a:lnTo>
                  <a:lnTo>
                    <a:pt x="137" y="84"/>
                  </a:lnTo>
                  <a:lnTo>
                    <a:pt x="135" y="91"/>
                  </a:lnTo>
                  <a:lnTo>
                    <a:pt x="133" y="98"/>
                  </a:lnTo>
                  <a:lnTo>
                    <a:pt x="130" y="103"/>
                  </a:lnTo>
                  <a:lnTo>
                    <a:pt x="127" y="109"/>
                  </a:lnTo>
                  <a:lnTo>
                    <a:pt x="122" y="113"/>
                  </a:lnTo>
                  <a:lnTo>
                    <a:pt x="119" y="119"/>
                  </a:lnTo>
                  <a:lnTo>
                    <a:pt x="113" y="122"/>
                  </a:lnTo>
                  <a:lnTo>
                    <a:pt x="109" y="127"/>
                  </a:lnTo>
                  <a:lnTo>
                    <a:pt x="103" y="130"/>
                  </a:lnTo>
                  <a:lnTo>
                    <a:pt x="97" y="132"/>
                  </a:lnTo>
                  <a:lnTo>
                    <a:pt x="91" y="135"/>
                  </a:lnTo>
                  <a:lnTo>
                    <a:pt x="84" y="137"/>
                  </a:lnTo>
                  <a:lnTo>
                    <a:pt x="78" y="138"/>
                  </a:lnTo>
                  <a:lnTo>
                    <a:pt x="71" y="138"/>
                  </a:lnTo>
                  <a:lnTo>
                    <a:pt x="64" y="138"/>
                  </a:lnTo>
                  <a:lnTo>
                    <a:pt x="57" y="137"/>
                  </a:lnTo>
                  <a:lnTo>
                    <a:pt x="51" y="135"/>
                  </a:lnTo>
                  <a:lnTo>
                    <a:pt x="45" y="132"/>
                  </a:lnTo>
                  <a:lnTo>
                    <a:pt x="40" y="130"/>
                  </a:lnTo>
                  <a:lnTo>
                    <a:pt x="34" y="127"/>
                  </a:lnTo>
                  <a:lnTo>
                    <a:pt x="28" y="122"/>
                  </a:lnTo>
                  <a:lnTo>
                    <a:pt x="24" y="119"/>
                  </a:lnTo>
                  <a:lnTo>
                    <a:pt x="19" y="113"/>
                  </a:lnTo>
                  <a:lnTo>
                    <a:pt x="15" y="109"/>
                  </a:lnTo>
                  <a:lnTo>
                    <a:pt x="12" y="103"/>
                  </a:lnTo>
                  <a:lnTo>
                    <a:pt x="9" y="98"/>
                  </a:lnTo>
                  <a:lnTo>
                    <a:pt x="7" y="91"/>
                  </a:lnTo>
                  <a:lnTo>
                    <a:pt x="5" y="84"/>
                  </a:lnTo>
                  <a:lnTo>
                    <a:pt x="5" y="77"/>
                  </a:lnTo>
                  <a:lnTo>
                    <a:pt x="4" y="71"/>
                  </a:lnTo>
                  <a:lnTo>
                    <a:pt x="5" y="64"/>
                  </a:lnTo>
                  <a:lnTo>
                    <a:pt x="5" y="57"/>
                  </a:lnTo>
                  <a:lnTo>
                    <a:pt x="7" y="51"/>
                  </a:lnTo>
                  <a:lnTo>
                    <a:pt x="9" y="45"/>
                  </a:lnTo>
                  <a:lnTo>
                    <a:pt x="12" y="39"/>
                  </a:lnTo>
                  <a:lnTo>
                    <a:pt x="15" y="34"/>
                  </a:lnTo>
                  <a:lnTo>
                    <a:pt x="19" y="28"/>
                  </a:lnTo>
                  <a:lnTo>
                    <a:pt x="24" y="24"/>
                  </a:lnTo>
                  <a:lnTo>
                    <a:pt x="28" y="19"/>
                  </a:lnTo>
                  <a:lnTo>
                    <a:pt x="34" y="16"/>
                  </a:lnTo>
                  <a:lnTo>
                    <a:pt x="40" y="12"/>
                  </a:lnTo>
                  <a:lnTo>
                    <a:pt x="45" y="9"/>
                  </a:lnTo>
                  <a:lnTo>
                    <a:pt x="51" y="7"/>
                  </a:lnTo>
                  <a:lnTo>
                    <a:pt x="57" y="6"/>
                  </a:lnTo>
                  <a:lnTo>
                    <a:pt x="64" y="5"/>
                  </a:lnTo>
                  <a:lnTo>
                    <a:pt x="71" y="3"/>
                  </a:lnTo>
                  <a:lnTo>
                    <a:pt x="78" y="5"/>
                  </a:lnTo>
                  <a:lnTo>
                    <a:pt x="84" y="6"/>
                  </a:lnTo>
                  <a:lnTo>
                    <a:pt x="91" y="7"/>
                  </a:lnTo>
                  <a:lnTo>
                    <a:pt x="97" y="9"/>
                  </a:lnTo>
                  <a:lnTo>
                    <a:pt x="103" y="12"/>
                  </a:lnTo>
                  <a:lnTo>
                    <a:pt x="109" y="16"/>
                  </a:lnTo>
                  <a:lnTo>
                    <a:pt x="113" y="19"/>
                  </a:lnTo>
                  <a:lnTo>
                    <a:pt x="119" y="24"/>
                  </a:lnTo>
                  <a:lnTo>
                    <a:pt x="122" y="28"/>
                  </a:lnTo>
                  <a:lnTo>
                    <a:pt x="127" y="34"/>
                  </a:lnTo>
                  <a:lnTo>
                    <a:pt x="130" y="39"/>
                  </a:lnTo>
                  <a:lnTo>
                    <a:pt x="133" y="45"/>
                  </a:lnTo>
                  <a:lnTo>
                    <a:pt x="135" y="51"/>
                  </a:lnTo>
                  <a:lnTo>
                    <a:pt x="137" y="57"/>
                  </a:lnTo>
                  <a:lnTo>
                    <a:pt x="138" y="64"/>
                  </a:lnTo>
                  <a:lnTo>
                    <a:pt x="138" y="71"/>
                  </a:lnTo>
                  <a:close/>
                </a:path>
              </a:pathLst>
            </a:custGeom>
            <a:solidFill>
              <a:srgbClr val="4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98" name="Freeform 427"/>
            <p:cNvSpPr>
              <a:spLocks noEditPoints="1"/>
            </p:cNvSpPr>
            <p:nvPr/>
          </p:nvSpPr>
          <p:spPr bwMode="auto">
            <a:xfrm>
              <a:off x="4713" y="2484"/>
              <a:ext cx="35" cy="35"/>
            </a:xfrm>
            <a:custGeom>
              <a:avLst/>
              <a:gdLst>
                <a:gd name="T0" fmla="*/ 0 w 139"/>
                <a:gd name="T1" fmla="*/ 0 h 139"/>
                <a:gd name="T2" fmla="*/ 0 w 139"/>
                <a:gd name="T3" fmla="*/ 0 h 139"/>
                <a:gd name="T4" fmla="*/ 0 w 139"/>
                <a:gd name="T5" fmla="*/ 0 h 139"/>
                <a:gd name="T6" fmla="*/ 0 w 139"/>
                <a:gd name="T7" fmla="*/ 0 h 139"/>
                <a:gd name="T8" fmla="*/ 0 w 139"/>
                <a:gd name="T9" fmla="*/ 0 h 139"/>
                <a:gd name="T10" fmla="*/ 0 w 139"/>
                <a:gd name="T11" fmla="*/ 0 h 139"/>
                <a:gd name="T12" fmla="*/ 0 w 139"/>
                <a:gd name="T13" fmla="*/ 0 h 139"/>
                <a:gd name="T14" fmla="*/ 0 w 139"/>
                <a:gd name="T15" fmla="*/ 0 h 139"/>
                <a:gd name="T16" fmla="*/ 0 w 139"/>
                <a:gd name="T17" fmla="*/ 0 h 139"/>
                <a:gd name="T18" fmla="*/ 0 w 139"/>
                <a:gd name="T19" fmla="*/ 0 h 139"/>
                <a:gd name="T20" fmla="*/ 0 w 139"/>
                <a:gd name="T21" fmla="*/ 0 h 139"/>
                <a:gd name="T22" fmla="*/ 0 w 139"/>
                <a:gd name="T23" fmla="*/ 0 h 139"/>
                <a:gd name="T24" fmla="*/ 0 w 139"/>
                <a:gd name="T25" fmla="*/ 0 h 139"/>
                <a:gd name="T26" fmla="*/ 0 w 139"/>
                <a:gd name="T27" fmla="*/ 0 h 139"/>
                <a:gd name="T28" fmla="*/ 0 w 139"/>
                <a:gd name="T29" fmla="*/ 0 h 139"/>
                <a:gd name="T30" fmla="*/ 0 w 139"/>
                <a:gd name="T31" fmla="*/ 0 h 139"/>
                <a:gd name="T32" fmla="*/ 0 w 139"/>
                <a:gd name="T33" fmla="*/ 0 h 139"/>
                <a:gd name="T34" fmla="*/ 0 w 139"/>
                <a:gd name="T35" fmla="*/ 0 h 139"/>
                <a:gd name="T36" fmla="*/ 0 w 139"/>
                <a:gd name="T37" fmla="*/ 0 h 139"/>
                <a:gd name="T38" fmla="*/ 0 w 139"/>
                <a:gd name="T39" fmla="*/ 0 h 139"/>
                <a:gd name="T40" fmla="*/ 0 w 139"/>
                <a:gd name="T41" fmla="*/ 0 h 139"/>
                <a:gd name="T42" fmla="*/ 0 w 139"/>
                <a:gd name="T43" fmla="*/ 0 h 139"/>
                <a:gd name="T44" fmla="*/ 0 w 139"/>
                <a:gd name="T45" fmla="*/ 0 h 139"/>
                <a:gd name="T46" fmla="*/ 0 w 139"/>
                <a:gd name="T47" fmla="*/ 0 h 139"/>
                <a:gd name="T48" fmla="*/ 0 w 139"/>
                <a:gd name="T49" fmla="*/ 0 h 139"/>
                <a:gd name="T50" fmla="*/ 0 w 139"/>
                <a:gd name="T51" fmla="*/ 0 h 139"/>
                <a:gd name="T52" fmla="*/ 0 w 139"/>
                <a:gd name="T53" fmla="*/ 0 h 139"/>
                <a:gd name="T54" fmla="*/ 0 w 139"/>
                <a:gd name="T55" fmla="*/ 0 h 139"/>
                <a:gd name="T56" fmla="*/ 0 w 139"/>
                <a:gd name="T57" fmla="*/ 0 h 139"/>
                <a:gd name="T58" fmla="*/ 0 w 139"/>
                <a:gd name="T59" fmla="*/ 0 h 139"/>
                <a:gd name="T60" fmla="*/ 0 w 139"/>
                <a:gd name="T61" fmla="*/ 0 h 139"/>
                <a:gd name="T62" fmla="*/ 0 w 139"/>
                <a:gd name="T63" fmla="*/ 0 h 139"/>
                <a:gd name="T64" fmla="*/ 0 w 139"/>
                <a:gd name="T65" fmla="*/ 0 h 139"/>
                <a:gd name="T66" fmla="*/ 0 w 139"/>
                <a:gd name="T67" fmla="*/ 0 h 139"/>
                <a:gd name="T68" fmla="*/ 0 w 139"/>
                <a:gd name="T69" fmla="*/ 0 h 139"/>
                <a:gd name="T70" fmla="*/ 0 w 139"/>
                <a:gd name="T71" fmla="*/ 0 h 139"/>
                <a:gd name="T72" fmla="*/ 0 w 139"/>
                <a:gd name="T73" fmla="*/ 0 h 139"/>
                <a:gd name="T74" fmla="*/ 0 w 139"/>
                <a:gd name="T75" fmla="*/ 0 h 139"/>
                <a:gd name="T76" fmla="*/ 0 w 139"/>
                <a:gd name="T77" fmla="*/ 0 h 139"/>
                <a:gd name="T78" fmla="*/ 0 w 139"/>
                <a:gd name="T79" fmla="*/ 0 h 139"/>
                <a:gd name="T80" fmla="*/ 0 w 139"/>
                <a:gd name="T81" fmla="*/ 0 h 139"/>
                <a:gd name="T82" fmla="*/ 0 w 139"/>
                <a:gd name="T83" fmla="*/ 0 h 139"/>
                <a:gd name="T84" fmla="*/ 0 w 139"/>
                <a:gd name="T85" fmla="*/ 0 h 1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9" h="139">
                  <a:moveTo>
                    <a:pt x="139" y="70"/>
                  </a:moveTo>
                  <a:lnTo>
                    <a:pt x="139" y="63"/>
                  </a:lnTo>
                  <a:lnTo>
                    <a:pt x="138" y="56"/>
                  </a:lnTo>
                  <a:lnTo>
                    <a:pt x="136" y="50"/>
                  </a:lnTo>
                  <a:lnTo>
                    <a:pt x="134" y="43"/>
                  </a:lnTo>
                  <a:lnTo>
                    <a:pt x="130" y="37"/>
                  </a:lnTo>
                  <a:lnTo>
                    <a:pt x="127" y="32"/>
                  </a:lnTo>
                  <a:lnTo>
                    <a:pt x="124" y="26"/>
                  </a:lnTo>
                  <a:lnTo>
                    <a:pt x="119" y="22"/>
                  </a:lnTo>
                  <a:lnTo>
                    <a:pt x="114" y="17"/>
                  </a:lnTo>
                  <a:lnTo>
                    <a:pt x="109" y="13"/>
                  </a:lnTo>
                  <a:lnTo>
                    <a:pt x="104" y="9"/>
                  </a:lnTo>
                  <a:lnTo>
                    <a:pt x="97" y="6"/>
                  </a:lnTo>
                  <a:lnTo>
                    <a:pt x="90" y="4"/>
                  </a:lnTo>
                  <a:lnTo>
                    <a:pt x="84" y="2"/>
                  </a:lnTo>
                  <a:lnTo>
                    <a:pt x="77" y="1"/>
                  </a:lnTo>
                  <a:lnTo>
                    <a:pt x="70" y="0"/>
                  </a:lnTo>
                  <a:lnTo>
                    <a:pt x="63" y="1"/>
                  </a:lnTo>
                  <a:lnTo>
                    <a:pt x="56" y="2"/>
                  </a:lnTo>
                  <a:lnTo>
                    <a:pt x="50" y="4"/>
                  </a:lnTo>
                  <a:lnTo>
                    <a:pt x="43" y="6"/>
                  </a:lnTo>
                  <a:lnTo>
                    <a:pt x="37" y="9"/>
                  </a:lnTo>
                  <a:lnTo>
                    <a:pt x="32" y="13"/>
                  </a:lnTo>
                  <a:lnTo>
                    <a:pt x="26" y="17"/>
                  </a:lnTo>
                  <a:lnTo>
                    <a:pt x="21" y="22"/>
                  </a:lnTo>
                  <a:lnTo>
                    <a:pt x="17" y="26"/>
                  </a:lnTo>
                  <a:lnTo>
                    <a:pt x="13" y="32"/>
                  </a:lnTo>
                  <a:lnTo>
                    <a:pt x="9" y="37"/>
                  </a:lnTo>
                  <a:lnTo>
                    <a:pt x="6" y="43"/>
                  </a:lnTo>
                  <a:lnTo>
                    <a:pt x="4" y="50"/>
                  </a:lnTo>
                  <a:lnTo>
                    <a:pt x="3" y="56"/>
                  </a:lnTo>
                  <a:lnTo>
                    <a:pt x="2" y="63"/>
                  </a:lnTo>
                  <a:lnTo>
                    <a:pt x="0" y="70"/>
                  </a:lnTo>
                  <a:lnTo>
                    <a:pt x="2" y="78"/>
                  </a:lnTo>
                  <a:lnTo>
                    <a:pt x="3" y="84"/>
                  </a:lnTo>
                  <a:lnTo>
                    <a:pt x="4" y="91"/>
                  </a:lnTo>
                  <a:lnTo>
                    <a:pt x="6" y="97"/>
                  </a:lnTo>
                  <a:lnTo>
                    <a:pt x="9" y="103"/>
                  </a:lnTo>
                  <a:lnTo>
                    <a:pt x="13" y="109"/>
                  </a:lnTo>
                  <a:lnTo>
                    <a:pt x="17" y="113"/>
                  </a:lnTo>
                  <a:lnTo>
                    <a:pt x="21" y="119"/>
                  </a:lnTo>
                  <a:lnTo>
                    <a:pt x="26" y="123"/>
                  </a:lnTo>
                  <a:lnTo>
                    <a:pt x="32" y="127"/>
                  </a:lnTo>
                  <a:lnTo>
                    <a:pt x="37" y="131"/>
                  </a:lnTo>
                  <a:lnTo>
                    <a:pt x="43" y="134"/>
                  </a:lnTo>
                  <a:lnTo>
                    <a:pt x="50" y="136"/>
                  </a:lnTo>
                  <a:lnTo>
                    <a:pt x="56" y="138"/>
                  </a:lnTo>
                  <a:lnTo>
                    <a:pt x="63" y="139"/>
                  </a:lnTo>
                  <a:lnTo>
                    <a:pt x="70" y="139"/>
                  </a:lnTo>
                  <a:lnTo>
                    <a:pt x="77" y="139"/>
                  </a:lnTo>
                  <a:lnTo>
                    <a:pt x="84" y="138"/>
                  </a:lnTo>
                  <a:lnTo>
                    <a:pt x="90" y="136"/>
                  </a:lnTo>
                  <a:lnTo>
                    <a:pt x="97" y="134"/>
                  </a:lnTo>
                  <a:lnTo>
                    <a:pt x="104" y="131"/>
                  </a:lnTo>
                  <a:lnTo>
                    <a:pt x="109" y="127"/>
                  </a:lnTo>
                  <a:lnTo>
                    <a:pt x="114" y="123"/>
                  </a:lnTo>
                  <a:lnTo>
                    <a:pt x="119" y="119"/>
                  </a:lnTo>
                  <a:lnTo>
                    <a:pt x="124" y="113"/>
                  </a:lnTo>
                  <a:lnTo>
                    <a:pt x="127" y="109"/>
                  </a:lnTo>
                  <a:lnTo>
                    <a:pt x="130" y="103"/>
                  </a:lnTo>
                  <a:lnTo>
                    <a:pt x="134" y="97"/>
                  </a:lnTo>
                  <a:lnTo>
                    <a:pt x="136" y="91"/>
                  </a:lnTo>
                  <a:lnTo>
                    <a:pt x="138" y="84"/>
                  </a:lnTo>
                  <a:lnTo>
                    <a:pt x="139" y="78"/>
                  </a:lnTo>
                  <a:lnTo>
                    <a:pt x="139" y="70"/>
                  </a:lnTo>
                  <a:close/>
                  <a:moveTo>
                    <a:pt x="135" y="70"/>
                  </a:moveTo>
                  <a:lnTo>
                    <a:pt x="135" y="76"/>
                  </a:lnTo>
                  <a:lnTo>
                    <a:pt x="134" y="83"/>
                  </a:lnTo>
                  <a:lnTo>
                    <a:pt x="133" y="90"/>
                  </a:lnTo>
                  <a:lnTo>
                    <a:pt x="130" y="95"/>
                  </a:lnTo>
                  <a:lnTo>
                    <a:pt x="127" y="101"/>
                  </a:lnTo>
                  <a:lnTo>
                    <a:pt x="124" y="107"/>
                  </a:lnTo>
                  <a:lnTo>
                    <a:pt x="120" y="111"/>
                  </a:lnTo>
                  <a:lnTo>
                    <a:pt x="116" y="116"/>
                  </a:lnTo>
                  <a:lnTo>
                    <a:pt x="111" y="120"/>
                  </a:lnTo>
                  <a:lnTo>
                    <a:pt x="107" y="123"/>
                  </a:lnTo>
                  <a:lnTo>
                    <a:pt x="101" y="127"/>
                  </a:lnTo>
                  <a:lnTo>
                    <a:pt x="96" y="130"/>
                  </a:lnTo>
                  <a:lnTo>
                    <a:pt x="89" y="132"/>
                  </a:lnTo>
                  <a:lnTo>
                    <a:pt x="83" y="134"/>
                  </a:lnTo>
                  <a:lnTo>
                    <a:pt x="77" y="135"/>
                  </a:lnTo>
                  <a:lnTo>
                    <a:pt x="70" y="135"/>
                  </a:lnTo>
                  <a:lnTo>
                    <a:pt x="63" y="135"/>
                  </a:lnTo>
                  <a:lnTo>
                    <a:pt x="56" y="134"/>
                  </a:lnTo>
                  <a:lnTo>
                    <a:pt x="51" y="132"/>
                  </a:lnTo>
                  <a:lnTo>
                    <a:pt x="45" y="130"/>
                  </a:lnTo>
                  <a:lnTo>
                    <a:pt x="39" y="127"/>
                  </a:lnTo>
                  <a:lnTo>
                    <a:pt x="34" y="123"/>
                  </a:lnTo>
                  <a:lnTo>
                    <a:pt x="28" y="120"/>
                  </a:lnTo>
                  <a:lnTo>
                    <a:pt x="24" y="116"/>
                  </a:lnTo>
                  <a:lnTo>
                    <a:pt x="20" y="111"/>
                  </a:lnTo>
                  <a:lnTo>
                    <a:pt x="16" y="107"/>
                  </a:lnTo>
                  <a:lnTo>
                    <a:pt x="13" y="101"/>
                  </a:lnTo>
                  <a:lnTo>
                    <a:pt x="11" y="95"/>
                  </a:lnTo>
                  <a:lnTo>
                    <a:pt x="8" y="90"/>
                  </a:lnTo>
                  <a:lnTo>
                    <a:pt x="6" y="83"/>
                  </a:lnTo>
                  <a:lnTo>
                    <a:pt x="5" y="76"/>
                  </a:lnTo>
                  <a:lnTo>
                    <a:pt x="5" y="70"/>
                  </a:lnTo>
                  <a:lnTo>
                    <a:pt x="5" y="63"/>
                  </a:lnTo>
                  <a:lnTo>
                    <a:pt x="6" y="57"/>
                  </a:lnTo>
                  <a:lnTo>
                    <a:pt x="8" y="51"/>
                  </a:lnTo>
                  <a:lnTo>
                    <a:pt x="11" y="45"/>
                  </a:lnTo>
                  <a:lnTo>
                    <a:pt x="13" y="39"/>
                  </a:lnTo>
                  <a:lnTo>
                    <a:pt x="16" y="34"/>
                  </a:lnTo>
                  <a:lnTo>
                    <a:pt x="20" y="28"/>
                  </a:lnTo>
                  <a:lnTo>
                    <a:pt x="24" y="24"/>
                  </a:lnTo>
                  <a:lnTo>
                    <a:pt x="28" y="19"/>
                  </a:lnTo>
                  <a:lnTo>
                    <a:pt x="34" y="16"/>
                  </a:lnTo>
                  <a:lnTo>
                    <a:pt x="39" y="13"/>
                  </a:lnTo>
                  <a:lnTo>
                    <a:pt x="45" y="10"/>
                  </a:lnTo>
                  <a:lnTo>
                    <a:pt x="51" y="8"/>
                  </a:lnTo>
                  <a:lnTo>
                    <a:pt x="56" y="6"/>
                  </a:lnTo>
                  <a:lnTo>
                    <a:pt x="63" y="5"/>
                  </a:lnTo>
                  <a:lnTo>
                    <a:pt x="70" y="5"/>
                  </a:lnTo>
                  <a:lnTo>
                    <a:pt x="77" y="5"/>
                  </a:lnTo>
                  <a:lnTo>
                    <a:pt x="83" y="6"/>
                  </a:lnTo>
                  <a:lnTo>
                    <a:pt x="89" y="8"/>
                  </a:lnTo>
                  <a:lnTo>
                    <a:pt x="96" y="10"/>
                  </a:lnTo>
                  <a:lnTo>
                    <a:pt x="101" y="13"/>
                  </a:lnTo>
                  <a:lnTo>
                    <a:pt x="107" y="16"/>
                  </a:lnTo>
                  <a:lnTo>
                    <a:pt x="111" y="19"/>
                  </a:lnTo>
                  <a:lnTo>
                    <a:pt x="116" y="24"/>
                  </a:lnTo>
                  <a:lnTo>
                    <a:pt x="120" y="28"/>
                  </a:lnTo>
                  <a:lnTo>
                    <a:pt x="124" y="34"/>
                  </a:lnTo>
                  <a:lnTo>
                    <a:pt x="127" y="39"/>
                  </a:lnTo>
                  <a:lnTo>
                    <a:pt x="130" y="45"/>
                  </a:lnTo>
                  <a:lnTo>
                    <a:pt x="133" y="51"/>
                  </a:lnTo>
                  <a:lnTo>
                    <a:pt x="134" y="57"/>
                  </a:lnTo>
                  <a:lnTo>
                    <a:pt x="135" y="63"/>
                  </a:lnTo>
                  <a:lnTo>
                    <a:pt x="135" y="70"/>
                  </a:lnTo>
                  <a:close/>
                </a:path>
              </a:pathLst>
            </a:custGeom>
            <a:solidFill>
              <a:srgbClr val="5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99" name="Freeform 428"/>
            <p:cNvSpPr>
              <a:spLocks noEditPoints="1"/>
            </p:cNvSpPr>
            <p:nvPr/>
          </p:nvSpPr>
          <p:spPr bwMode="auto">
            <a:xfrm>
              <a:off x="4714" y="2484"/>
              <a:ext cx="33" cy="34"/>
            </a:xfrm>
            <a:custGeom>
              <a:avLst/>
              <a:gdLst>
                <a:gd name="T0" fmla="*/ 0 w 134"/>
                <a:gd name="T1" fmla="*/ 0 h 135"/>
                <a:gd name="T2" fmla="*/ 0 w 134"/>
                <a:gd name="T3" fmla="*/ 0 h 135"/>
                <a:gd name="T4" fmla="*/ 0 w 134"/>
                <a:gd name="T5" fmla="*/ 0 h 135"/>
                <a:gd name="T6" fmla="*/ 0 w 134"/>
                <a:gd name="T7" fmla="*/ 0 h 135"/>
                <a:gd name="T8" fmla="*/ 0 w 134"/>
                <a:gd name="T9" fmla="*/ 0 h 135"/>
                <a:gd name="T10" fmla="*/ 0 w 134"/>
                <a:gd name="T11" fmla="*/ 0 h 135"/>
                <a:gd name="T12" fmla="*/ 0 w 134"/>
                <a:gd name="T13" fmla="*/ 0 h 135"/>
                <a:gd name="T14" fmla="*/ 0 w 134"/>
                <a:gd name="T15" fmla="*/ 0 h 135"/>
                <a:gd name="T16" fmla="*/ 0 w 134"/>
                <a:gd name="T17" fmla="*/ 0 h 135"/>
                <a:gd name="T18" fmla="*/ 0 w 134"/>
                <a:gd name="T19" fmla="*/ 0 h 135"/>
                <a:gd name="T20" fmla="*/ 0 w 134"/>
                <a:gd name="T21" fmla="*/ 0 h 135"/>
                <a:gd name="T22" fmla="*/ 0 w 134"/>
                <a:gd name="T23" fmla="*/ 0 h 135"/>
                <a:gd name="T24" fmla="*/ 0 w 134"/>
                <a:gd name="T25" fmla="*/ 0 h 135"/>
                <a:gd name="T26" fmla="*/ 0 w 134"/>
                <a:gd name="T27" fmla="*/ 0 h 135"/>
                <a:gd name="T28" fmla="*/ 0 w 134"/>
                <a:gd name="T29" fmla="*/ 0 h 135"/>
                <a:gd name="T30" fmla="*/ 0 w 134"/>
                <a:gd name="T31" fmla="*/ 0 h 135"/>
                <a:gd name="T32" fmla="*/ 0 w 134"/>
                <a:gd name="T33" fmla="*/ 0 h 135"/>
                <a:gd name="T34" fmla="*/ 0 w 134"/>
                <a:gd name="T35" fmla="*/ 0 h 135"/>
                <a:gd name="T36" fmla="*/ 0 w 134"/>
                <a:gd name="T37" fmla="*/ 0 h 135"/>
                <a:gd name="T38" fmla="*/ 0 w 134"/>
                <a:gd name="T39" fmla="*/ 0 h 135"/>
                <a:gd name="T40" fmla="*/ 0 w 134"/>
                <a:gd name="T41" fmla="*/ 0 h 135"/>
                <a:gd name="T42" fmla="*/ 0 w 134"/>
                <a:gd name="T43" fmla="*/ 0 h 135"/>
                <a:gd name="T44" fmla="*/ 0 w 134"/>
                <a:gd name="T45" fmla="*/ 0 h 135"/>
                <a:gd name="T46" fmla="*/ 0 w 134"/>
                <a:gd name="T47" fmla="*/ 0 h 135"/>
                <a:gd name="T48" fmla="*/ 0 w 134"/>
                <a:gd name="T49" fmla="*/ 0 h 135"/>
                <a:gd name="T50" fmla="*/ 0 w 134"/>
                <a:gd name="T51" fmla="*/ 0 h 135"/>
                <a:gd name="T52" fmla="*/ 0 w 134"/>
                <a:gd name="T53" fmla="*/ 0 h 135"/>
                <a:gd name="T54" fmla="*/ 0 w 134"/>
                <a:gd name="T55" fmla="*/ 0 h 135"/>
                <a:gd name="T56" fmla="*/ 0 w 134"/>
                <a:gd name="T57" fmla="*/ 0 h 135"/>
                <a:gd name="T58" fmla="*/ 0 w 134"/>
                <a:gd name="T59" fmla="*/ 0 h 135"/>
                <a:gd name="T60" fmla="*/ 0 w 134"/>
                <a:gd name="T61" fmla="*/ 0 h 135"/>
                <a:gd name="T62" fmla="*/ 0 w 134"/>
                <a:gd name="T63" fmla="*/ 0 h 135"/>
                <a:gd name="T64" fmla="*/ 0 w 134"/>
                <a:gd name="T65" fmla="*/ 0 h 135"/>
                <a:gd name="T66" fmla="*/ 0 w 134"/>
                <a:gd name="T67" fmla="*/ 0 h 135"/>
                <a:gd name="T68" fmla="*/ 0 w 134"/>
                <a:gd name="T69" fmla="*/ 0 h 135"/>
                <a:gd name="T70" fmla="*/ 0 w 134"/>
                <a:gd name="T71" fmla="*/ 0 h 135"/>
                <a:gd name="T72" fmla="*/ 0 w 134"/>
                <a:gd name="T73" fmla="*/ 0 h 135"/>
                <a:gd name="T74" fmla="*/ 0 w 134"/>
                <a:gd name="T75" fmla="*/ 0 h 135"/>
                <a:gd name="T76" fmla="*/ 0 w 134"/>
                <a:gd name="T77" fmla="*/ 0 h 135"/>
                <a:gd name="T78" fmla="*/ 0 w 134"/>
                <a:gd name="T79" fmla="*/ 0 h 135"/>
                <a:gd name="T80" fmla="*/ 0 w 134"/>
                <a:gd name="T81" fmla="*/ 0 h 135"/>
                <a:gd name="T82" fmla="*/ 0 w 134"/>
                <a:gd name="T83" fmla="*/ 0 h 135"/>
                <a:gd name="T84" fmla="*/ 0 w 134"/>
                <a:gd name="T85" fmla="*/ 0 h 1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4" h="135">
                  <a:moveTo>
                    <a:pt x="134" y="68"/>
                  </a:moveTo>
                  <a:lnTo>
                    <a:pt x="134" y="61"/>
                  </a:lnTo>
                  <a:lnTo>
                    <a:pt x="133" y="54"/>
                  </a:lnTo>
                  <a:lnTo>
                    <a:pt x="131" y="48"/>
                  </a:lnTo>
                  <a:lnTo>
                    <a:pt x="129" y="42"/>
                  </a:lnTo>
                  <a:lnTo>
                    <a:pt x="126" y="36"/>
                  </a:lnTo>
                  <a:lnTo>
                    <a:pt x="123" y="31"/>
                  </a:lnTo>
                  <a:lnTo>
                    <a:pt x="118" y="25"/>
                  </a:lnTo>
                  <a:lnTo>
                    <a:pt x="115" y="21"/>
                  </a:lnTo>
                  <a:lnTo>
                    <a:pt x="109" y="16"/>
                  </a:lnTo>
                  <a:lnTo>
                    <a:pt x="105" y="13"/>
                  </a:lnTo>
                  <a:lnTo>
                    <a:pt x="99" y="9"/>
                  </a:lnTo>
                  <a:lnTo>
                    <a:pt x="93" y="6"/>
                  </a:lnTo>
                  <a:lnTo>
                    <a:pt x="87" y="4"/>
                  </a:lnTo>
                  <a:lnTo>
                    <a:pt x="80" y="3"/>
                  </a:lnTo>
                  <a:lnTo>
                    <a:pt x="74" y="2"/>
                  </a:lnTo>
                  <a:lnTo>
                    <a:pt x="67" y="0"/>
                  </a:lnTo>
                  <a:lnTo>
                    <a:pt x="60" y="2"/>
                  </a:lnTo>
                  <a:lnTo>
                    <a:pt x="53" y="3"/>
                  </a:lnTo>
                  <a:lnTo>
                    <a:pt x="47" y="4"/>
                  </a:lnTo>
                  <a:lnTo>
                    <a:pt x="41" y="6"/>
                  </a:lnTo>
                  <a:lnTo>
                    <a:pt x="36" y="9"/>
                  </a:lnTo>
                  <a:lnTo>
                    <a:pt x="30" y="13"/>
                  </a:lnTo>
                  <a:lnTo>
                    <a:pt x="24" y="16"/>
                  </a:lnTo>
                  <a:lnTo>
                    <a:pt x="20" y="21"/>
                  </a:lnTo>
                  <a:lnTo>
                    <a:pt x="15" y="25"/>
                  </a:lnTo>
                  <a:lnTo>
                    <a:pt x="11" y="31"/>
                  </a:lnTo>
                  <a:lnTo>
                    <a:pt x="8" y="36"/>
                  </a:lnTo>
                  <a:lnTo>
                    <a:pt x="5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1" y="61"/>
                  </a:lnTo>
                  <a:lnTo>
                    <a:pt x="0" y="68"/>
                  </a:lnTo>
                  <a:lnTo>
                    <a:pt x="1" y="74"/>
                  </a:lnTo>
                  <a:lnTo>
                    <a:pt x="1" y="81"/>
                  </a:lnTo>
                  <a:lnTo>
                    <a:pt x="3" y="88"/>
                  </a:lnTo>
                  <a:lnTo>
                    <a:pt x="5" y="95"/>
                  </a:lnTo>
                  <a:lnTo>
                    <a:pt x="8" y="100"/>
                  </a:lnTo>
                  <a:lnTo>
                    <a:pt x="11" y="106"/>
                  </a:lnTo>
                  <a:lnTo>
                    <a:pt x="15" y="110"/>
                  </a:lnTo>
                  <a:lnTo>
                    <a:pt x="20" y="116"/>
                  </a:lnTo>
                  <a:lnTo>
                    <a:pt x="24" y="119"/>
                  </a:lnTo>
                  <a:lnTo>
                    <a:pt x="30" y="124"/>
                  </a:lnTo>
                  <a:lnTo>
                    <a:pt x="36" y="127"/>
                  </a:lnTo>
                  <a:lnTo>
                    <a:pt x="41" y="129"/>
                  </a:lnTo>
                  <a:lnTo>
                    <a:pt x="47" y="132"/>
                  </a:lnTo>
                  <a:lnTo>
                    <a:pt x="53" y="134"/>
                  </a:lnTo>
                  <a:lnTo>
                    <a:pt x="60" y="135"/>
                  </a:lnTo>
                  <a:lnTo>
                    <a:pt x="67" y="135"/>
                  </a:lnTo>
                  <a:lnTo>
                    <a:pt x="74" y="135"/>
                  </a:lnTo>
                  <a:lnTo>
                    <a:pt x="80" y="134"/>
                  </a:lnTo>
                  <a:lnTo>
                    <a:pt x="87" y="132"/>
                  </a:lnTo>
                  <a:lnTo>
                    <a:pt x="93" y="129"/>
                  </a:lnTo>
                  <a:lnTo>
                    <a:pt x="99" y="127"/>
                  </a:lnTo>
                  <a:lnTo>
                    <a:pt x="105" y="124"/>
                  </a:lnTo>
                  <a:lnTo>
                    <a:pt x="109" y="119"/>
                  </a:lnTo>
                  <a:lnTo>
                    <a:pt x="115" y="116"/>
                  </a:lnTo>
                  <a:lnTo>
                    <a:pt x="118" y="110"/>
                  </a:lnTo>
                  <a:lnTo>
                    <a:pt x="123" y="106"/>
                  </a:lnTo>
                  <a:lnTo>
                    <a:pt x="126" y="100"/>
                  </a:lnTo>
                  <a:lnTo>
                    <a:pt x="129" y="95"/>
                  </a:lnTo>
                  <a:lnTo>
                    <a:pt x="131" y="88"/>
                  </a:lnTo>
                  <a:lnTo>
                    <a:pt x="133" y="81"/>
                  </a:lnTo>
                  <a:lnTo>
                    <a:pt x="134" y="74"/>
                  </a:lnTo>
                  <a:lnTo>
                    <a:pt x="134" y="68"/>
                  </a:lnTo>
                  <a:close/>
                  <a:moveTo>
                    <a:pt x="130" y="68"/>
                  </a:moveTo>
                  <a:lnTo>
                    <a:pt x="130" y="74"/>
                  </a:lnTo>
                  <a:lnTo>
                    <a:pt x="129" y="81"/>
                  </a:lnTo>
                  <a:lnTo>
                    <a:pt x="127" y="87"/>
                  </a:lnTo>
                  <a:lnTo>
                    <a:pt x="125" y="92"/>
                  </a:lnTo>
                  <a:lnTo>
                    <a:pt x="123" y="98"/>
                  </a:lnTo>
                  <a:lnTo>
                    <a:pt x="120" y="104"/>
                  </a:lnTo>
                  <a:lnTo>
                    <a:pt x="116" y="108"/>
                  </a:lnTo>
                  <a:lnTo>
                    <a:pt x="112" y="113"/>
                  </a:lnTo>
                  <a:lnTo>
                    <a:pt x="107" y="117"/>
                  </a:lnTo>
                  <a:lnTo>
                    <a:pt x="103" y="120"/>
                  </a:lnTo>
                  <a:lnTo>
                    <a:pt x="97" y="124"/>
                  </a:lnTo>
                  <a:lnTo>
                    <a:pt x="92" y="126"/>
                  </a:lnTo>
                  <a:lnTo>
                    <a:pt x="86" y="128"/>
                  </a:lnTo>
                  <a:lnTo>
                    <a:pt x="79" y="129"/>
                  </a:lnTo>
                  <a:lnTo>
                    <a:pt x="74" y="130"/>
                  </a:lnTo>
                  <a:lnTo>
                    <a:pt x="67" y="132"/>
                  </a:lnTo>
                  <a:lnTo>
                    <a:pt x="60" y="130"/>
                  </a:lnTo>
                  <a:lnTo>
                    <a:pt x="55" y="129"/>
                  </a:lnTo>
                  <a:lnTo>
                    <a:pt x="48" y="128"/>
                  </a:lnTo>
                  <a:lnTo>
                    <a:pt x="42" y="126"/>
                  </a:lnTo>
                  <a:lnTo>
                    <a:pt x="37" y="124"/>
                  </a:lnTo>
                  <a:lnTo>
                    <a:pt x="32" y="120"/>
                  </a:lnTo>
                  <a:lnTo>
                    <a:pt x="27" y="117"/>
                  </a:lnTo>
                  <a:lnTo>
                    <a:pt x="22" y="113"/>
                  </a:lnTo>
                  <a:lnTo>
                    <a:pt x="19" y="108"/>
                  </a:lnTo>
                  <a:lnTo>
                    <a:pt x="14" y="104"/>
                  </a:lnTo>
                  <a:lnTo>
                    <a:pt x="12" y="98"/>
                  </a:lnTo>
                  <a:lnTo>
                    <a:pt x="9" y="92"/>
                  </a:lnTo>
                  <a:lnTo>
                    <a:pt x="6" y="87"/>
                  </a:lnTo>
                  <a:lnTo>
                    <a:pt x="5" y="81"/>
                  </a:lnTo>
                  <a:lnTo>
                    <a:pt x="4" y="74"/>
                  </a:lnTo>
                  <a:lnTo>
                    <a:pt x="4" y="68"/>
                  </a:lnTo>
                  <a:lnTo>
                    <a:pt x="4" y="61"/>
                  </a:lnTo>
                  <a:lnTo>
                    <a:pt x="5" y="55"/>
                  </a:lnTo>
                  <a:lnTo>
                    <a:pt x="6" y="49"/>
                  </a:lnTo>
                  <a:lnTo>
                    <a:pt x="9" y="43"/>
                  </a:lnTo>
                  <a:lnTo>
                    <a:pt x="12" y="37"/>
                  </a:lnTo>
                  <a:lnTo>
                    <a:pt x="14" y="33"/>
                  </a:lnTo>
                  <a:lnTo>
                    <a:pt x="19" y="27"/>
                  </a:lnTo>
                  <a:lnTo>
                    <a:pt x="22" y="23"/>
                  </a:lnTo>
                  <a:lnTo>
                    <a:pt x="27" y="20"/>
                  </a:lnTo>
                  <a:lnTo>
                    <a:pt x="32" y="16"/>
                  </a:lnTo>
                  <a:lnTo>
                    <a:pt x="37" y="13"/>
                  </a:lnTo>
                  <a:lnTo>
                    <a:pt x="42" y="9"/>
                  </a:lnTo>
                  <a:lnTo>
                    <a:pt x="48" y="7"/>
                  </a:lnTo>
                  <a:lnTo>
                    <a:pt x="55" y="6"/>
                  </a:lnTo>
                  <a:lnTo>
                    <a:pt x="60" y="5"/>
                  </a:lnTo>
                  <a:lnTo>
                    <a:pt x="67" y="5"/>
                  </a:lnTo>
                  <a:lnTo>
                    <a:pt x="74" y="5"/>
                  </a:lnTo>
                  <a:lnTo>
                    <a:pt x="79" y="6"/>
                  </a:lnTo>
                  <a:lnTo>
                    <a:pt x="86" y="7"/>
                  </a:lnTo>
                  <a:lnTo>
                    <a:pt x="92" y="9"/>
                  </a:lnTo>
                  <a:lnTo>
                    <a:pt x="97" y="13"/>
                  </a:lnTo>
                  <a:lnTo>
                    <a:pt x="103" y="16"/>
                  </a:lnTo>
                  <a:lnTo>
                    <a:pt x="107" y="20"/>
                  </a:lnTo>
                  <a:lnTo>
                    <a:pt x="112" y="23"/>
                  </a:lnTo>
                  <a:lnTo>
                    <a:pt x="116" y="27"/>
                  </a:lnTo>
                  <a:lnTo>
                    <a:pt x="120" y="33"/>
                  </a:lnTo>
                  <a:lnTo>
                    <a:pt x="123" y="37"/>
                  </a:lnTo>
                  <a:lnTo>
                    <a:pt x="125" y="43"/>
                  </a:lnTo>
                  <a:lnTo>
                    <a:pt x="127" y="49"/>
                  </a:lnTo>
                  <a:lnTo>
                    <a:pt x="129" y="55"/>
                  </a:lnTo>
                  <a:lnTo>
                    <a:pt x="130" y="61"/>
                  </a:lnTo>
                  <a:lnTo>
                    <a:pt x="130" y="68"/>
                  </a:lnTo>
                  <a:close/>
                </a:path>
              </a:pathLst>
            </a:custGeom>
            <a:solidFill>
              <a:srgbClr val="58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00" name="Freeform 429"/>
            <p:cNvSpPr>
              <a:spLocks noEditPoints="1"/>
            </p:cNvSpPr>
            <p:nvPr/>
          </p:nvSpPr>
          <p:spPr bwMode="auto">
            <a:xfrm>
              <a:off x="4714" y="2485"/>
              <a:ext cx="33" cy="32"/>
            </a:xfrm>
            <a:custGeom>
              <a:avLst/>
              <a:gdLst>
                <a:gd name="T0" fmla="*/ 0 w 130"/>
                <a:gd name="T1" fmla="*/ 0 h 130"/>
                <a:gd name="T2" fmla="*/ 0 w 130"/>
                <a:gd name="T3" fmla="*/ 0 h 130"/>
                <a:gd name="T4" fmla="*/ 0 w 130"/>
                <a:gd name="T5" fmla="*/ 0 h 130"/>
                <a:gd name="T6" fmla="*/ 0 w 130"/>
                <a:gd name="T7" fmla="*/ 0 h 130"/>
                <a:gd name="T8" fmla="*/ 0 w 130"/>
                <a:gd name="T9" fmla="*/ 0 h 130"/>
                <a:gd name="T10" fmla="*/ 0 w 130"/>
                <a:gd name="T11" fmla="*/ 0 h 130"/>
                <a:gd name="T12" fmla="*/ 0 w 130"/>
                <a:gd name="T13" fmla="*/ 0 h 130"/>
                <a:gd name="T14" fmla="*/ 0 w 130"/>
                <a:gd name="T15" fmla="*/ 0 h 130"/>
                <a:gd name="T16" fmla="*/ 0 w 130"/>
                <a:gd name="T17" fmla="*/ 0 h 130"/>
                <a:gd name="T18" fmla="*/ 0 w 130"/>
                <a:gd name="T19" fmla="*/ 0 h 130"/>
                <a:gd name="T20" fmla="*/ 0 w 130"/>
                <a:gd name="T21" fmla="*/ 0 h 130"/>
                <a:gd name="T22" fmla="*/ 0 w 130"/>
                <a:gd name="T23" fmla="*/ 0 h 130"/>
                <a:gd name="T24" fmla="*/ 0 w 130"/>
                <a:gd name="T25" fmla="*/ 0 h 130"/>
                <a:gd name="T26" fmla="*/ 0 w 130"/>
                <a:gd name="T27" fmla="*/ 0 h 130"/>
                <a:gd name="T28" fmla="*/ 0 w 130"/>
                <a:gd name="T29" fmla="*/ 0 h 130"/>
                <a:gd name="T30" fmla="*/ 0 w 130"/>
                <a:gd name="T31" fmla="*/ 0 h 130"/>
                <a:gd name="T32" fmla="*/ 0 w 130"/>
                <a:gd name="T33" fmla="*/ 0 h 130"/>
                <a:gd name="T34" fmla="*/ 0 w 130"/>
                <a:gd name="T35" fmla="*/ 0 h 130"/>
                <a:gd name="T36" fmla="*/ 0 w 130"/>
                <a:gd name="T37" fmla="*/ 0 h 130"/>
                <a:gd name="T38" fmla="*/ 0 w 130"/>
                <a:gd name="T39" fmla="*/ 0 h 130"/>
                <a:gd name="T40" fmla="*/ 0 w 130"/>
                <a:gd name="T41" fmla="*/ 0 h 130"/>
                <a:gd name="T42" fmla="*/ 0 w 130"/>
                <a:gd name="T43" fmla="*/ 0 h 130"/>
                <a:gd name="T44" fmla="*/ 0 w 130"/>
                <a:gd name="T45" fmla="*/ 0 h 130"/>
                <a:gd name="T46" fmla="*/ 0 w 130"/>
                <a:gd name="T47" fmla="*/ 0 h 130"/>
                <a:gd name="T48" fmla="*/ 0 w 130"/>
                <a:gd name="T49" fmla="*/ 0 h 130"/>
                <a:gd name="T50" fmla="*/ 0 w 130"/>
                <a:gd name="T51" fmla="*/ 0 h 130"/>
                <a:gd name="T52" fmla="*/ 0 w 130"/>
                <a:gd name="T53" fmla="*/ 0 h 130"/>
                <a:gd name="T54" fmla="*/ 0 w 130"/>
                <a:gd name="T55" fmla="*/ 0 h 130"/>
                <a:gd name="T56" fmla="*/ 0 w 130"/>
                <a:gd name="T57" fmla="*/ 0 h 130"/>
                <a:gd name="T58" fmla="*/ 0 w 130"/>
                <a:gd name="T59" fmla="*/ 0 h 130"/>
                <a:gd name="T60" fmla="*/ 0 w 130"/>
                <a:gd name="T61" fmla="*/ 0 h 130"/>
                <a:gd name="T62" fmla="*/ 0 w 130"/>
                <a:gd name="T63" fmla="*/ 0 h 130"/>
                <a:gd name="T64" fmla="*/ 0 w 130"/>
                <a:gd name="T65" fmla="*/ 0 h 130"/>
                <a:gd name="T66" fmla="*/ 0 w 130"/>
                <a:gd name="T67" fmla="*/ 0 h 130"/>
                <a:gd name="T68" fmla="*/ 0 w 130"/>
                <a:gd name="T69" fmla="*/ 0 h 130"/>
                <a:gd name="T70" fmla="*/ 0 w 130"/>
                <a:gd name="T71" fmla="*/ 0 h 130"/>
                <a:gd name="T72" fmla="*/ 0 w 130"/>
                <a:gd name="T73" fmla="*/ 0 h 130"/>
                <a:gd name="T74" fmla="*/ 0 w 130"/>
                <a:gd name="T75" fmla="*/ 0 h 130"/>
                <a:gd name="T76" fmla="*/ 0 w 130"/>
                <a:gd name="T77" fmla="*/ 0 h 130"/>
                <a:gd name="T78" fmla="*/ 0 w 130"/>
                <a:gd name="T79" fmla="*/ 0 h 130"/>
                <a:gd name="T80" fmla="*/ 0 w 130"/>
                <a:gd name="T81" fmla="*/ 0 h 130"/>
                <a:gd name="T82" fmla="*/ 0 w 130"/>
                <a:gd name="T83" fmla="*/ 0 h 130"/>
                <a:gd name="T84" fmla="*/ 0 w 130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0" h="130">
                  <a:moveTo>
                    <a:pt x="130" y="65"/>
                  </a:moveTo>
                  <a:lnTo>
                    <a:pt x="130" y="58"/>
                  </a:lnTo>
                  <a:lnTo>
                    <a:pt x="129" y="52"/>
                  </a:lnTo>
                  <a:lnTo>
                    <a:pt x="128" y="46"/>
                  </a:lnTo>
                  <a:lnTo>
                    <a:pt x="125" y="40"/>
                  </a:lnTo>
                  <a:lnTo>
                    <a:pt x="122" y="34"/>
                  </a:lnTo>
                  <a:lnTo>
                    <a:pt x="119" y="29"/>
                  </a:lnTo>
                  <a:lnTo>
                    <a:pt x="115" y="23"/>
                  </a:lnTo>
                  <a:lnTo>
                    <a:pt x="111" y="19"/>
                  </a:lnTo>
                  <a:lnTo>
                    <a:pt x="106" y="14"/>
                  </a:lnTo>
                  <a:lnTo>
                    <a:pt x="102" y="11"/>
                  </a:lnTo>
                  <a:lnTo>
                    <a:pt x="96" y="8"/>
                  </a:lnTo>
                  <a:lnTo>
                    <a:pt x="91" y="5"/>
                  </a:lnTo>
                  <a:lnTo>
                    <a:pt x="84" y="3"/>
                  </a:lnTo>
                  <a:lnTo>
                    <a:pt x="78" y="1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51" y="1"/>
                  </a:lnTo>
                  <a:lnTo>
                    <a:pt x="46" y="3"/>
                  </a:lnTo>
                  <a:lnTo>
                    <a:pt x="40" y="5"/>
                  </a:lnTo>
                  <a:lnTo>
                    <a:pt x="34" y="8"/>
                  </a:lnTo>
                  <a:lnTo>
                    <a:pt x="29" y="11"/>
                  </a:lnTo>
                  <a:lnTo>
                    <a:pt x="23" y="14"/>
                  </a:lnTo>
                  <a:lnTo>
                    <a:pt x="19" y="19"/>
                  </a:lnTo>
                  <a:lnTo>
                    <a:pt x="15" y="23"/>
                  </a:lnTo>
                  <a:lnTo>
                    <a:pt x="11" y="29"/>
                  </a:lnTo>
                  <a:lnTo>
                    <a:pt x="8" y="34"/>
                  </a:lnTo>
                  <a:lnTo>
                    <a:pt x="6" y="40"/>
                  </a:lnTo>
                  <a:lnTo>
                    <a:pt x="3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3" y="85"/>
                  </a:lnTo>
                  <a:lnTo>
                    <a:pt x="6" y="90"/>
                  </a:lnTo>
                  <a:lnTo>
                    <a:pt x="8" y="96"/>
                  </a:lnTo>
                  <a:lnTo>
                    <a:pt x="11" y="102"/>
                  </a:lnTo>
                  <a:lnTo>
                    <a:pt x="15" y="106"/>
                  </a:lnTo>
                  <a:lnTo>
                    <a:pt x="19" y="111"/>
                  </a:lnTo>
                  <a:lnTo>
                    <a:pt x="23" y="115"/>
                  </a:lnTo>
                  <a:lnTo>
                    <a:pt x="29" y="118"/>
                  </a:lnTo>
                  <a:lnTo>
                    <a:pt x="34" y="122"/>
                  </a:lnTo>
                  <a:lnTo>
                    <a:pt x="40" y="125"/>
                  </a:lnTo>
                  <a:lnTo>
                    <a:pt x="46" y="127"/>
                  </a:lnTo>
                  <a:lnTo>
                    <a:pt x="51" y="129"/>
                  </a:lnTo>
                  <a:lnTo>
                    <a:pt x="58" y="130"/>
                  </a:lnTo>
                  <a:lnTo>
                    <a:pt x="65" y="130"/>
                  </a:lnTo>
                  <a:lnTo>
                    <a:pt x="72" y="130"/>
                  </a:lnTo>
                  <a:lnTo>
                    <a:pt x="78" y="129"/>
                  </a:lnTo>
                  <a:lnTo>
                    <a:pt x="84" y="127"/>
                  </a:lnTo>
                  <a:lnTo>
                    <a:pt x="91" y="125"/>
                  </a:lnTo>
                  <a:lnTo>
                    <a:pt x="96" y="122"/>
                  </a:lnTo>
                  <a:lnTo>
                    <a:pt x="102" y="118"/>
                  </a:lnTo>
                  <a:lnTo>
                    <a:pt x="106" y="115"/>
                  </a:lnTo>
                  <a:lnTo>
                    <a:pt x="111" y="111"/>
                  </a:lnTo>
                  <a:lnTo>
                    <a:pt x="115" y="106"/>
                  </a:lnTo>
                  <a:lnTo>
                    <a:pt x="119" y="102"/>
                  </a:lnTo>
                  <a:lnTo>
                    <a:pt x="122" y="96"/>
                  </a:lnTo>
                  <a:lnTo>
                    <a:pt x="125" y="90"/>
                  </a:lnTo>
                  <a:lnTo>
                    <a:pt x="128" y="85"/>
                  </a:lnTo>
                  <a:lnTo>
                    <a:pt x="129" y="78"/>
                  </a:lnTo>
                  <a:lnTo>
                    <a:pt x="130" y="71"/>
                  </a:lnTo>
                  <a:lnTo>
                    <a:pt x="130" y="65"/>
                  </a:lnTo>
                  <a:close/>
                  <a:moveTo>
                    <a:pt x="127" y="65"/>
                  </a:moveTo>
                  <a:lnTo>
                    <a:pt x="125" y="71"/>
                  </a:lnTo>
                  <a:lnTo>
                    <a:pt x="125" y="77"/>
                  </a:lnTo>
                  <a:lnTo>
                    <a:pt x="123" y="83"/>
                  </a:lnTo>
                  <a:lnTo>
                    <a:pt x="121" y="88"/>
                  </a:lnTo>
                  <a:lnTo>
                    <a:pt x="119" y="94"/>
                  </a:lnTo>
                  <a:lnTo>
                    <a:pt x="115" y="99"/>
                  </a:lnTo>
                  <a:lnTo>
                    <a:pt x="112" y="104"/>
                  </a:lnTo>
                  <a:lnTo>
                    <a:pt x="109" y="108"/>
                  </a:lnTo>
                  <a:lnTo>
                    <a:pt x="104" y="112"/>
                  </a:lnTo>
                  <a:lnTo>
                    <a:pt x="100" y="115"/>
                  </a:lnTo>
                  <a:lnTo>
                    <a:pt x="94" y="118"/>
                  </a:lnTo>
                  <a:lnTo>
                    <a:pt x="88" y="121"/>
                  </a:lnTo>
                  <a:lnTo>
                    <a:pt x="83" y="123"/>
                  </a:lnTo>
                  <a:lnTo>
                    <a:pt x="77" y="125"/>
                  </a:lnTo>
                  <a:lnTo>
                    <a:pt x="72" y="125"/>
                  </a:lnTo>
                  <a:lnTo>
                    <a:pt x="65" y="126"/>
                  </a:lnTo>
                  <a:lnTo>
                    <a:pt x="59" y="125"/>
                  </a:lnTo>
                  <a:lnTo>
                    <a:pt x="53" y="125"/>
                  </a:lnTo>
                  <a:lnTo>
                    <a:pt x="47" y="123"/>
                  </a:lnTo>
                  <a:lnTo>
                    <a:pt x="41" y="121"/>
                  </a:lnTo>
                  <a:lnTo>
                    <a:pt x="36" y="118"/>
                  </a:lnTo>
                  <a:lnTo>
                    <a:pt x="31" y="115"/>
                  </a:lnTo>
                  <a:lnTo>
                    <a:pt x="26" y="112"/>
                  </a:lnTo>
                  <a:lnTo>
                    <a:pt x="22" y="108"/>
                  </a:lnTo>
                  <a:lnTo>
                    <a:pt x="18" y="104"/>
                  </a:lnTo>
                  <a:lnTo>
                    <a:pt x="15" y="99"/>
                  </a:lnTo>
                  <a:lnTo>
                    <a:pt x="11" y="94"/>
                  </a:lnTo>
                  <a:lnTo>
                    <a:pt x="9" y="88"/>
                  </a:lnTo>
                  <a:lnTo>
                    <a:pt x="7" y="83"/>
                  </a:lnTo>
                  <a:lnTo>
                    <a:pt x="6" y="77"/>
                  </a:lnTo>
                  <a:lnTo>
                    <a:pt x="4" y="71"/>
                  </a:lnTo>
                  <a:lnTo>
                    <a:pt x="4" y="65"/>
                  </a:lnTo>
                  <a:lnTo>
                    <a:pt x="4" y="59"/>
                  </a:lnTo>
                  <a:lnTo>
                    <a:pt x="6" y="52"/>
                  </a:lnTo>
                  <a:lnTo>
                    <a:pt x="7" y="47"/>
                  </a:lnTo>
                  <a:lnTo>
                    <a:pt x="9" y="41"/>
                  </a:lnTo>
                  <a:lnTo>
                    <a:pt x="11" y="36"/>
                  </a:lnTo>
                  <a:lnTo>
                    <a:pt x="15" y="31"/>
                  </a:lnTo>
                  <a:lnTo>
                    <a:pt x="18" y="27"/>
                  </a:lnTo>
                  <a:lnTo>
                    <a:pt x="22" y="22"/>
                  </a:lnTo>
                  <a:lnTo>
                    <a:pt x="26" y="18"/>
                  </a:lnTo>
                  <a:lnTo>
                    <a:pt x="31" y="14"/>
                  </a:lnTo>
                  <a:lnTo>
                    <a:pt x="36" y="11"/>
                  </a:lnTo>
                  <a:lnTo>
                    <a:pt x="41" y="9"/>
                  </a:lnTo>
                  <a:lnTo>
                    <a:pt x="47" y="6"/>
                  </a:lnTo>
                  <a:lnTo>
                    <a:pt x="53" y="5"/>
                  </a:lnTo>
                  <a:lnTo>
                    <a:pt x="59" y="4"/>
                  </a:lnTo>
                  <a:lnTo>
                    <a:pt x="65" y="4"/>
                  </a:lnTo>
                  <a:lnTo>
                    <a:pt x="72" y="4"/>
                  </a:lnTo>
                  <a:lnTo>
                    <a:pt x="77" y="5"/>
                  </a:lnTo>
                  <a:lnTo>
                    <a:pt x="83" y="6"/>
                  </a:lnTo>
                  <a:lnTo>
                    <a:pt x="88" y="9"/>
                  </a:lnTo>
                  <a:lnTo>
                    <a:pt x="94" y="11"/>
                  </a:lnTo>
                  <a:lnTo>
                    <a:pt x="100" y="14"/>
                  </a:lnTo>
                  <a:lnTo>
                    <a:pt x="104" y="18"/>
                  </a:lnTo>
                  <a:lnTo>
                    <a:pt x="109" y="22"/>
                  </a:lnTo>
                  <a:lnTo>
                    <a:pt x="112" y="27"/>
                  </a:lnTo>
                  <a:lnTo>
                    <a:pt x="115" y="31"/>
                  </a:lnTo>
                  <a:lnTo>
                    <a:pt x="119" y="36"/>
                  </a:lnTo>
                  <a:lnTo>
                    <a:pt x="121" y="41"/>
                  </a:lnTo>
                  <a:lnTo>
                    <a:pt x="123" y="47"/>
                  </a:lnTo>
                  <a:lnTo>
                    <a:pt x="125" y="52"/>
                  </a:lnTo>
                  <a:lnTo>
                    <a:pt x="125" y="59"/>
                  </a:lnTo>
                  <a:lnTo>
                    <a:pt x="127" y="65"/>
                  </a:lnTo>
                  <a:close/>
                </a:path>
              </a:pathLst>
            </a:custGeom>
            <a:solidFill>
              <a:srgbClr val="5D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01" name="Freeform 430"/>
            <p:cNvSpPr>
              <a:spLocks noEditPoints="1"/>
            </p:cNvSpPr>
            <p:nvPr/>
          </p:nvSpPr>
          <p:spPr bwMode="auto">
            <a:xfrm>
              <a:off x="4715" y="2485"/>
              <a:ext cx="31" cy="32"/>
            </a:xfrm>
            <a:custGeom>
              <a:avLst/>
              <a:gdLst>
                <a:gd name="T0" fmla="*/ 0 w 126"/>
                <a:gd name="T1" fmla="*/ 0 h 127"/>
                <a:gd name="T2" fmla="*/ 0 w 126"/>
                <a:gd name="T3" fmla="*/ 0 h 127"/>
                <a:gd name="T4" fmla="*/ 0 w 126"/>
                <a:gd name="T5" fmla="*/ 0 h 127"/>
                <a:gd name="T6" fmla="*/ 0 w 126"/>
                <a:gd name="T7" fmla="*/ 0 h 127"/>
                <a:gd name="T8" fmla="*/ 0 w 126"/>
                <a:gd name="T9" fmla="*/ 0 h 127"/>
                <a:gd name="T10" fmla="*/ 0 w 126"/>
                <a:gd name="T11" fmla="*/ 0 h 127"/>
                <a:gd name="T12" fmla="*/ 0 w 126"/>
                <a:gd name="T13" fmla="*/ 0 h 127"/>
                <a:gd name="T14" fmla="*/ 0 w 126"/>
                <a:gd name="T15" fmla="*/ 0 h 127"/>
                <a:gd name="T16" fmla="*/ 0 w 126"/>
                <a:gd name="T17" fmla="*/ 0 h 127"/>
                <a:gd name="T18" fmla="*/ 0 w 126"/>
                <a:gd name="T19" fmla="*/ 0 h 127"/>
                <a:gd name="T20" fmla="*/ 0 w 126"/>
                <a:gd name="T21" fmla="*/ 0 h 127"/>
                <a:gd name="T22" fmla="*/ 0 w 126"/>
                <a:gd name="T23" fmla="*/ 0 h 127"/>
                <a:gd name="T24" fmla="*/ 0 w 126"/>
                <a:gd name="T25" fmla="*/ 0 h 127"/>
                <a:gd name="T26" fmla="*/ 0 w 126"/>
                <a:gd name="T27" fmla="*/ 0 h 127"/>
                <a:gd name="T28" fmla="*/ 0 w 126"/>
                <a:gd name="T29" fmla="*/ 0 h 127"/>
                <a:gd name="T30" fmla="*/ 0 w 126"/>
                <a:gd name="T31" fmla="*/ 0 h 127"/>
                <a:gd name="T32" fmla="*/ 0 w 126"/>
                <a:gd name="T33" fmla="*/ 0 h 127"/>
                <a:gd name="T34" fmla="*/ 0 w 126"/>
                <a:gd name="T35" fmla="*/ 0 h 127"/>
                <a:gd name="T36" fmla="*/ 0 w 126"/>
                <a:gd name="T37" fmla="*/ 0 h 127"/>
                <a:gd name="T38" fmla="*/ 0 w 126"/>
                <a:gd name="T39" fmla="*/ 0 h 127"/>
                <a:gd name="T40" fmla="*/ 0 w 126"/>
                <a:gd name="T41" fmla="*/ 0 h 127"/>
                <a:gd name="T42" fmla="*/ 0 w 126"/>
                <a:gd name="T43" fmla="*/ 0 h 127"/>
                <a:gd name="T44" fmla="*/ 0 w 126"/>
                <a:gd name="T45" fmla="*/ 0 h 127"/>
                <a:gd name="T46" fmla="*/ 0 w 126"/>
                <a:gd name="T47" fmla="*/ 0 h 127"/>
                <a:gd name="T48" fmla="*/ 0 w 126"/>
                <a:gd name="T49" fmla="*/ 0 h 127"/>
                <a:gd name="T50" fmla="*/ 0 w 126"/>
                <a:gd name="T51" fmla="*/ 0 h 127"/>
                <a:gd name="T52" fmla="*/ 0 w 126"/>
                <a:gd name="T53" fmla="*/ 0 h 127"/>
                <a:gd name="T54" fmla="*/ 0 w 126"/>
                <a:gd name="T55" fmla="*/ 0 h 127"/>
                <a:gd name="T56" fmla="*/ 0 w 126"/>
                <a:gd name="T57" fmla="*/ 0 h 127"/>
                <a:gd name="T58" fmla="*/ 0 w 126"/>
                <a:gd name="T59" fmla="*/ 0 h 127"/>
                <a:gd name="T60" fmla="*/ 0 w 126"/>
                <a:gd name="T61" fmla="*/ 0 h 127"/>
                <a:gd name="T62" fmla="*/ 0 w 126"/>
                <a:gd name="T63" fmla="*/ 0 h 127"/>
                <a:gd name="T64" fmla="*/ 0 w 126"/>
                <a:gd name="T65" fmla="*/ 0 h 127"/>
                <a:gd name="T66" fmla="*/ 0 w 126"/>
                <a:gd name="T67" fmla="*/ 0 h 127"/>
                <a:gd name="T68" fmla="*/ 0 w 126"/>
                <a:gd name="T69" fmla="*/ 0 h 127"/>
                <a:gd name="T70" fmla="*/ 0 w 126"/>
                <a:gd name="T71" fmla="*/ 0 h 127"/>
                <a:gd name="T72" fmla="*/ 0 w 126"/>
                <a:gd name="T73" fmla="*/ 0 h 127"/>
                <a:gd name="T74" fmla="*/ 0 w 126"/>
                <a:gd name="T75" fmla="*/ 0 h 127"/>
                <a:gd name="T76" fmla="*/ 0 w 126"/>
                <a:gd name="T77" fmla="*/ 0 h 127"/>
                <a:gd name="T78" fmla="*/ 0 w 126"/>
                <a:gd name="T79" fmla="*/ 0 h 127"/>
                <a:gd name="T80" fmla="*/ 0 w 126"/>
                <a:gd name="T81" fmla="*/ 0 h 127"/>
                <a:gd name="T82" fmla="*/ 0 w 126"/>
                <a:gd name="T83" fmla="*/ 0 h 127"/>
                <a:gd name="T84" fmla="*/ 0 w 126"/>
                <a:gd name="T85" fmla="*/ 0 h 127"/>
                <a:gd name="T86" fmla="*/ 0 w 126"/>
                <a:gd name="T87" fmla="*/ 0 h 127"/>
                <a:gd name="T88" fmla="*/ 0 w 126"/>
                <a:gd name="T89" fmla="*/ 0 h 127"/>
                <a:gd name="T90" fmla="*/ 0 w 126"/>
                <a:gd name="T91" fmla="*/ 0 h 127"/>
                <a:gd name="T92" fmla="*/ 0 w 126"/>
                <a:gd name="T93" fmla="*/ 0 h 127"/>
                <a:gd name="T94" fmla="*/ 0 w 126"/>
                <a:gd name="T95" fmla="*/ 0 h 127"/>
                <a:gd name="T96" fmla="*/ 0 w 126"/>
                <a:gd name="T97" fmla="*/ 0 h 127"/>
                <a:gd name="T98" fmla="*/ 0 w 126"/>
                <a:gd name="T99" fmla="*/ 0 h 127"/>
                <a:gd name="T100" fmla="*/ 0 w 126"/>
                <a:gd name="T101" fmla="*/ 0 h 127"/>
                <a:gd name="T102" fmla="*/ 0 w 126"/>
                <a:gd name="T103" fmla="*/ 0 h 127"/>
                <a:gd name="T104" fmla="*/ 0 w 126"/>
                <a:gd name="T105" fmla="*/ 0 h 127"/>
                <a:gd name="T106" fmla="*/ 0 w 126"/>
                <a:gd name="T107" fmla="*/ 0 h 127"/>
                <a:gd name="T108" fmla="*/ 0 w 126"/>
                <a:gd name="T109" fmla="*/ 0 h 127"/>
                <a:gd name="T110" fmla="*/ 0 w 126"/>
                <a:gd name="T111" fmla="*/ 0 h 127"/>
                <a:gd name="T112" fmla="*/ 0 w 126"/>
                <a:gd name="T113" fmla="*/ 0 h 1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6" h="127">
                  <a:moveTo>
                    <a:pt x="126" y="63"/>
                  </a:moveTo>
                  <a:lnTo>
                    <a:pt x="126" y="56"/>
                  </a:lnTo>
                  <a:lnTo>
                    <a:pt x="125" y="50"/>
                  </a:lnTo>
                  <a:lnTo>
                    <a:pt x="123" y="44"/>
                  </a:lnTo>
                  <a:lnTo>
                    <a:pt x="121" y="38"/>
                  </a:lnTo>
                  <a:lnTo>
                    <a:pt x="119" y="32"/>
                  </a:lnTo>
                  <a:lnTo>
                    <a:pt x="116" y="28"/>
                  </a:lnTo>
                  <a:lnTo>
                    <a:pt x="112" y="22"/>
                  </a:lnTo>
                  <a:lnTo>
                    <a:pt x="108" y="18"/>
                  </a:lnTo>
                  <a:lnTo>
                    <a:pt x="103" y="15"/>
                  </a:lnTo>
                  <a:lnTo>
                    <a:pt x="99" y="11"/>
                  </a:lnTo>
                  <a:lnTo>
                    <a:pt x="93" y="8"/>
                  </a:lnTo>
                  <a:lnTo>
                    <a:pt x="88" y="4"/>
                  </a:lnTo>
                  <a:lnTo>
                    <a:pt x="82" y="2"/>
                  </a:lnTo>
                  <a:lnTo>
                    <a:pt x="75" y="1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2"/>
                  </a:lnTo>
                  <a:lnTo>
                    <a:pt x="38" y="4"/>
                  </a:lnTo>
                  <a:lnTo>
                    <a:pt x="33" y="8"/>
                  </a:lnTo>
                  <a:lnTo>
                    <a:pt x="28" y="11"/>
                  </a:lnTo>
                  <a:lnTo>
                    <a:pt x="23" y="15"/>
                  </a:lnTo>
                  <a:lnTo>
                    <a:pt x="18" y="18"/>
                  </a:lnTo>
                  <a:lnTo>
                    <a:pt x="15" y="22"/>
                  </a:lnTo>
                  <a:lnTo>
                    <a:pt x="10" y="28"/>
                  </a:lnTo>
                  <a:lnTo>
                    <a:pt x="8" y="32"/>
                  </a:lnTo>
                  <a:lnTo>
                    <a:pt x="5" y="38"/>
                  </a:lnTo>
                  <a:lnTo>
                    <a:pt x="2" y="44"/>
                  </a:lnTo>
                  <a:lnTo>
                    <a:pt x="1" y="50"/>
                  </a:lnTo>
                  <a:lnTo>
                    <a:pt x="0" y="56"/>
                  </a:lnTo>
                  <a:lnTo>
                    <a:pt x="0" y="63"/>
                  </a:lnTo>
                  <a:lnTo>
                    <a:pt x="0" y="69"/>
                  </a:lnTo>
                  <a:lnTo>
                    <a:pt x="1" y="76"/>
                  </a:lnTo>
                  <a:lnTo>
                    <a:pt x="2" y="82"/>
                  </a:lnTo>
                  <a:lnTo>
                    <a:pt x="5" y="87"/>
                  </a:lnTo>
                  <a:lnTo>
                    <a:pt x="8" y="93"/>
                  </a:lnTo>
                  <a:lnTo>
                    <a:pt x="10" y="99"/>
                  </a:lnTo>
                  <a:lnTo>
                    <a:pt x="15" y="103"/>
                  </a:lnTo>
                  <a:lnTo>
                    <a:pt x="18" y="108"/>
                  </a:lnTo>
                  <a:lnTo>
                    <a:pt x="23" y="112"/>
                  </a:lnTo>
                  <a:lnTo>
                    <a:pt x="28" y="115"/>
                  </a:lnTo>
                  <a:lnTo>
                    <a:pt x="33" y="119"/>
                  </a:lnTo>
                  <a:lnTo>
                    <a:pt x="38" y="121"/>
                  </a:lnTo>
                  <a:lnTo>
                    <a:pt x="44" y="123"/>
                  </a:lnTo>
                  <a:lnTo>
                    <a:pt x="51" y="124"/>
                  </a:lnTo>
                  <a:lnTo>
                    <a:pt x="56" y="125"/>
                  </a:lnTo>
                  <a:lnTo>
                    <a:pt x="63" y="127"/>
                  </a:lnTo>
                  <a:lnTo>
                    <a:pt x="70" y="125"/>
                  </a:lnTo>
                  <a:lnTo>
                    <a:pt x="75" y="124"/>
                  </a:lnTo>
                  <a:lnTo>
                    <a:pt x="82" y="123"/>
                  </a:lnTo>
                  <a:lnTo>
                    <a:pt x="88" y="121"/>
                  </a:lnTo>
                  <a:lnTo>
                    <a:pt x="93" y="119"/>
                  </a:lnTo>
                  <a:lnTo>
                    <a:pt x="99" y="115"/>
                  </a:lnTo>
                  <a:lnTo>
                    <a:pt x="103" y="112"/>
                  </a:lnTo>
                  <a:lnTo>
                    <a:pt x="108" y="108"/>
                  </a:lnTo>
                  <a:lnTo>
                    <a:pt x="112" y="103"/>
                  </a:lnTo>
                  <a:lnTo>
                    <a:pt x="116" y="99"/>
                  </a:lnTo>
                  <a:lnTo>
                    <a:pt x="119" y="93"/>
                  </a:lnTo>
                  <a:lnTo>
                    <a:pt x="121" y="87"/>
                  </a:lnTo>
                  <a:lnTo>
                    <a:pt x="123" y="82"/>
                  </a:lnTo>
                  <a:lnTo>
                    <a:pt x="125" y="76"/>
                  </a:lnTo>
                  <a:lnTo>
                    <a:pt x="126" y="69"/>
                  </a:lnTo>
                  <a:lnTo>
                    <a:pt x="126" y="63"/>
                  </a:lnTo>
                  <a:close/>
                  <a:moveTo>
                    <a:pt x="122" y="63"/>
                  </a:moveTo>
                  <a:lnTo>
                    <a:pt x="122" y="69"/>
                  </a:lnTo>
                  <a:lnTo>
                    <a:pt x="121" y="75"/>
                  </a:lnTo>
                  <a:lnTo>
                    <a:pt x="119" y="81"/>
                  </a:lnTo>
                  <a:lnTo>
                    <a:pt x="118" y="86"/>
                  </a:lnTo>
                  <a:lnTo>
                    <a:pt x="112" y="96"/>
                  </a:lnTo>
                  <a:lnTo>
                    <a:pt x="104" y="104"/>
                  </a:lnTo>
                  <a:lnTo>
                    <a:pt x="97" y="112"/>
                  </a:lnTo>
                  <a:lnTo>
                    <a:pt x="86" y="118"/>
                  </a:lnTo>
                  <a:lnTo>
                    <a:pt x="81" y="120"/>
                  </a:lnTo>
                  <a:lnTo>
                    <a:pt x="75" y="121"/>
                  </a:lnTo>
                  <a:lnTo>
                    <a:pt x="70" y="122"/>
                  </a:lnTo>
                  <a:lnTo>
                    <a:pt x="63" y="122"/>
                  </a:lnTo>
                  <a:lnTo>
                    <a:pt x="57" y="122"/>
                  </a:lnTo>
                  <a:lnTo>
                    <a:pt x="52" y="121"/>
                  </a:lnTo>
                  <a:lnTo>
                    <a:pt x="45" y="120"/>
                  </a:lnTo>
                  <a:lnTo>
                    <a:pt x="41" y="118"/>
                  </a:lnTo>
                  <a:lnTo>
                    <a:pt x="30" y="112"/>
                  </a:lnTo>
                  <a:lnTo>
                    <a:pt x="21" y="104"/>
                  </a:lnTo>
                  <a:lnTo>
                    <a:pt x="14" y="96"/>
                  </a:lnTo>
                  <a:lnTo>
                    <a:pt x="9" y="86"/>
                  </a:lnTo>
                  <a:lnTo>
                    <a:pt x="7" y="81"/>
                  </a:lnTo>
                  <a:lnTo>
                    <a:pt x="6" y="75"/>
                  </a:lnTo>
                  <a:lnTo>
                    <a:pt x="5" y="69"/>
                  </a:lnTo>
                  <a:lnTo>
                    <a:pt x="4" y="63"/>
                  </a:lnTo>
                  <a:lnTo>
                    <a:pt x="5" y="57"/>
                  </a:lnTo>
                  <a:lnTo>
                    <a:pt x="6" y="51"/>
                  </a:lnTo>
                  <a:lnTo>
                    <a:pt x="7" y="46"/>
                  </a:lnTo>
                  <a:lnTo>
                    <a:pt x="9" y="40"/>
                  </a:lnTo>
                  <a:lnTo>
                    <a:pt x="14" y="30"/>
                  </a:lnTo>
                  <a:lnTo>
                    <a:pt x="21" y="21"/>
                  </a:lnTo>
                  <a:lnTo>
                    <a:pt x="30" y="15"/>
                  </a:lnTo>
                  <a:lnTo>
                    <a:pt x="41" y="9"/>
                  </a:lnTo>
                  <a:lnTo>
                    <a:pt x="45" y="7"/>
                  </a:lnTo>
                  <a:lnTo>
                    <a:pt x="52" y="6"/>
                  </a:lnTo>
                  <a:lnTo>
                    <a:pt x="57" y="4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5" y="6"/>
                  </a:lnTo>
                  <a:lnTo>
                    <a:pt x="81" y="7"/>
                  </a:lnTo>
                  <a:lnTo>
                    <a:pt x="86" y="9"/>
                  </a:lnTo>
                  <a:lnTo>
                    <a:pt x="97" y="15"/>
                  </a:lnTo>
                  <a:lnTo>
                    <a:pt x="104" y="21"/>
                  </a:lnTo>
                  <a:lnTo>
                    <a:pt x="112" y="30"/>
                  </a:lnTo>
                  <a:lnTo>
                    <a:pt x="118" y="40"/>
                  </a:lnTo>
                  <a:lnTo>
                    <a:pt x="119" y="46"/>
                  </a:lnTo>
                  <a:lnTo>
                    <a:pt x="121" y="51"/>
                  </a:lnTo>
                  <a:lnTo>
                    <a:pt x="122" y="57"/>
                  </a:lnTo>
                  <a:lnTo>
                    <a:pt x="122" y="63"/>
                  </a:lnTo>
                  <a:close/>
                </a:path>
              </a:pathLst>
            </a:custGeom>
            <a:solidFill>
              <a:srgbClr val="62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02" name="Freeform 431"/>
            <p:cNvSpPr>
              <a:spLocks noEditPoints="1"/>
            </p:cNvSpPr>
            <p:nvPr/>
          </p:nvSpPr>
          <p:spPr bwMode="auto">
            <a:xfrm>
              <a:off x="4715" y="2486"/>
              <a:ext cx="31" cy="31"/>
            </a:xfrm>
            <a:custGeom>
              <a:avLst/>
              <a:gdLst>
                <a:gd name="T0" fmla="*/ 0 w 123"/>
                <a:gd name="T1" fmla="*/ 0 h 122"/>
                <a:gd name="T2" fmla="*/ 0 w 123"/>
                <a:gd name="T3" fmla="*/ 0 h 122"/>
                <a:gd name="T4" fmla="*/ 0 w 123"/>
                <a:gd name="T5" fmla="*/ 0 h 122"/>
                <a:gd name="T6" fmla="*/ 0 w 123"/>
                <a:gd name="T7" fmla="*/ 0 h 122"/>
                <a:gd name="T8" fmla="*/ 0 w 123"/>
                <a:gd name="T9" fmla="*/ 0 h 122"/>
                <a:gd name="T10" fmla="*/ 0 w 123"/>
                <a:gd name="T11" fmla="*/ 0 h 122"/>
                <a:gd name="T12" fmla="*/ 0 w 123"/>
                <a:gd name="T13" fmla="*/ 0 h 122"/>
                <a:gd name="T14" fmla="*/ 0 w 123"/>
                <a:gd name="T15" fmla="*/ 0 h 122"/>
                <a:gd name="T16" fmla="*/ 0 w 123"/>
                <a:gd name="T17" fmla="*/ 0 h 122"/>
                <a:gd name="T18" fmla="*/ 0 w 123"/>
                <a:gd name="T19" fmla="*/ 0 h 122"/>
                <a:gd name="T20" fmla="*/ 0 w 123"/>
                <a:gd name="T21" fmla="*/ 0 h 122"/>
                <a:gd name="T22" fmla="*/ 0 w 123"/>
                <a:gd name="T23" fmla="*/ 0 h 122"/>
                <a:gd name="T24" fmla="*/ 0 w 123"/>
                <a:gd name="T25" fmla="*/ 0 h 122"/>
                <a:gd name="T26" fmla="*/ 0 w 123"/>
                <a:gd name="T27" fmla="*/ 0 h 122"/>
                <a:gd name="T28" fmla="*/ 0 w 123"/>
                <a:gd name="T29" fmla="*/ 0 h 122"/>
                <a:gd name="T30" fmla="*/ 0 w 123"/>
                <a:gd name="T31" fmla="*/ 0 h 122"/>
                <a:gd name="T32" fmla="*/ 0 w 123"/>
                <a:gd name="T33" fmla="*/ 0 h 122"/>
                <a:gd name="T34" fmla="*/ 0 w 123"/>
                <a:gd name="T35" fmla="*/ 0 h 122"/>
                <a:gd name="T36" fmla="*/ 0 w 123"/>
                <a:gd name="T37" fmla="*/ 0 h 122"/>
                <a:gd name="T38" fmla="*/ 0 w 123"/>
                <a:gd name="T39" fmla="*/ 0 h 122"/>
                <a:gd name="T40" fmla="*/ 0 w 123"/>
                <a:gd name="T41" fmla="*/ 0 h 122"/>
                <a:gd name="T42" fmla="*/ 0 w 123"/>
                <a:gd name="T43" fmla="*/ 0 h 122"/>
                <a:gd name="T44" fmla="*/ 0 w 123"/>
                <a:gd name="T45" fmla="*/ 0 h 122"/>
                <a:gd name="T46" fmla="*/ 0 w 123"/>
                <a:gd name="T47" fmla="*/ 0 h 122"/>
                <a:gd name="T48" fmla="*/ 0 w 123"/>
                <a:gd name="T49" fmla="*/ 0 h 122"/>
                <a:gd name="T50" fmla="*/ 0 w 123"/>
                <a:gd name="T51" fmla="*/ 0 h 122"/>
                <a:gd name="T52" fmla="*/ 0 w 123"/>
                <a:gd name="T53" fmla="*/ 0 h 122"/>
                <a:gd name="T54" fmla="*/ 0 w 123"/>
                <a:gd name="T55" fmla="*/ 0 h 122"/>
                <a:gd name="T56" fmla="*/ 0 w 123"/>
                <a:gd name="T57" fmla="*/ 0 h 122"/>
                <a:gd name="T58" fmla="*/ 0 w 123"/>
                <a:gd name="T59" fmla="*/ 0 h 122"/>
                <a:gd name="T60" fmla="*/ 0 w 123"/>
                <a:gd name="T61" fmla="*/ 0 h 122"/>
                <a:gd name="T62" fmla="*/ 0 w 123"/>
                <a:gd name="T63" fmla="*/ 0 h 122"/>
                <a:gd name="T64" fmla="*/ 0 w 123"/>
                <a:gd name="T65" fmla="*/ 0 h 122"/>
                <a:gd name="T66" fmla="*/ 0 w 123"/>
                <a:gd name="T67" fmla="*/ 0 h 122"/>
                <a:gd name="T68" fmla="*/ 0 w 123"/>
                <a:gd name="T69" fmla="*/ 0 h 122"/>
                <a:gd name="T70" fmla="*/ 0 w 123"/>
                <a:gd name="T71" fmla="*/ 0 h 122"/>
                <a:gd name="T72" fmla="*/ 0 w 123"/>
                <a:gd name="T73" fmla="*/ 0 h 122"/>
                <a:gd name="T74" fmla="*/ 0 w 123"/>
                <a:gd name="T75" fmla="*/ 0 h 122"/>
                <a:gd name="T76" fmla="*/ 0 w 123"/>
                <a:gd name="T77" fmla="*/ 0 h 122"/>
                <a:gd name="T78" fmla="*/ 0 w 123"/>
                <a:gd name="T79" fmla="*/ 0 h 122"/>
                <a:gd name="T80" fmla="*/ 0 w 123"/>
                <a:gd name="T81" fmla="*/ 0 h 122"/>
                <a:gd name="T82" fmla="*/ 0 w 123"/>
                <a:gd name="T83" fmla="*/ 0 h 122"/>
                <a:gd name="T84" fmla="*/ 0 w 123"/>
                <a:gd name="T85" fmla="*/ 0 h 122"/>
                <a:gd name="T86" fmla="*/ 0 w 123"/>
                <a:gd name="T87" fmla="*/ 0 h 122"/>
                <a:gd name="T88" fmla="*/ 0 w 123"/>
                <a:gd name="T89" fmla="*/ 0 h 122"/>
                <a:gd name="T90" fmla="*/ 0 w 123"/>
                <a:gd name="T91" fmla="*/ 0 h 122"/>
                <a:gd name="T92" fmla="*/ 0 w 123"/>
                <a:gd name="T93" fmla="*/ 0 h 122"/>
                <a:gd name="T94" fmla="*/ 0 w 123"/>
                <a:gd name="T95" fmla="*/ 0 h 122"/>
                <a:gd name="T96" fmla="*/ 0 w 123"/>
                <a:gd name="T97" fmla="*/ 0 h 122"/>
                <a:gd name="T98" fmla="*/ 0 w 123"/>
                <a:gd name="T99" fmla="*/ 0 h 122"/>
                <a:gd name="T100" fmla="*/ 0 w 123"/>
                <a:gd name="T101" fmla="*/ 0 h 122"/>
                <a:gd name="T102" fmla="*/ 0 w 123"/>
                <a:gd name="T103" fmla="*/ 0 h 122"/>
                <a:gd name="T104" fmla="*/ 0 w 123"/>
                <a:gd name="T105" fmla="*/ 0 h 122"/>
                <a:gd name="T106" fmla="*/ 0 w 123"/>
                <a:gd name="T107" fmla="*/ 0 h 122"/>
                <a:gd name="T108" fmla="*/ 0 w 123"/>
                <a:gd name="T109" fmla="*/ 0 h 122"/>
                <a:gd name="T110" fmla="*/ 0 w 123"/>
                <a:gd name="T111" fmla="*/ 0 h 122"/>
                <a:gd name="T112" fmla="*/ 0 w 123"/>
                <a:gd name="T113" fmla="*/ 0 h 12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3" h="122">
                  <a:moveTo>
                    <a:pt x="123" y="61"/>
                  </a:moveTo>
                  <a:lnTo>
                    <a:pt x="121" y="55"/>
                  </a:lnTo>
                  <a:lnTo>
                    <a:pt x="121" y="48"/>
                  </a:lnTo>
                  <a:lnTo>
                    <a:pt x="119" y="43"/>
                  </a:lnTo>
                  <a:lnTo>
                    <a:pt x="117" y="37"/>
                  </a:lnTo>
                  <a:lnTo>
                    <a:pt x="115" y="32"/>
                  </a:lnTo>
                  <a:lnTo>
                    <a:pt x="111" y="27"/>
                  </a:lnTo>
                  <a:lnTo>
                    <a:pt x="108" y="23"/>
                  </a:lnTo>
                  <a:lnTo>
                    <a:pt x="105" y="18"/>
                  </a:lnTo>
                  <a:lnTo>
                    <a:pt x="100" y="14"/>
                  </a:lnTo>
                  <a:lnTo>
                    <a:pt x="96" y="10"/>
                  </a:lnTo>
                  <a:lnTo>
                    <a:pt x="90" y="7"/>
                  </a:lnTo>
                  <a:lnTo>
                    <a:pt x="84" y="5"/>
                  </a:lnTo>
                  <a:lnTo>
                    <a:pt x="79" y="2"/>
                  </a:lnTo>
                  <a:lnTo>
                    <a:pt x="73" y="1"/>
                  </a:lnTo>
                  <a:lnTo>
                    <a:pt x="68" y="0"/>
                  </a:lnTo>
                  <a:lnTo>
                    <a:pt x="61" y="0"/>
                  </a:lnTo>
                  <a:lnTo>
                    <a:pt x="55" y="0"/>
                  </a:lnTo>
                  <a:lnTo>
                    <a:pt x="49" y="1"/>
                  </a:lnTo>
                  <a:lnTo>
                    <a:pt x="43" y="2"/>
                  </a:lnTo>
                  <a:lnTo>
                    <a:pt x="37" y="5"/>
                  </a:lnTo>
                  <a:lnTo>
                    <a:pt x="32" y="7"/>
                  </a:lnTo>
                  <a:lnTo>
                    <a:pt x="27" y="10"/>
                  </a:lnTo>
                  <a:lnTo>
                    <a:pt x="22" y="14"/>
                  </a:lnTo>
                  <a:lnTo>
                    <a:pt x="18" y="18"/>
                  </a:lnTo>
                  <a:lnTo>
                    <a:pt x="14" y="23"/>
                  </a:lnTo>
                  <a:lnTo>
                    <a:pt x="11" y="27"/>
                  </a:lnTo>
                  <a:lnTo>
                    <a:pt x="7" y="32"/>
                  </a:lnTo>
                  <a:lnTo>
                    <a:pt x="5" y="37"/>
                  </a:lnTo>
                  <a:lnTo>
                    <a:pt x="3" y="43"/>
                  </a:lnTo>
                  <a:lnTo>
                    <a:pt x="2" y="48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0" y="67"/>
                  </a:lnTo>
                  <a:lnTo>
                    <a:pt x="2" y="73"/>
                  </a:lnTo>
                  <a:lnTo>
                    <a:pt x="3" y="79"/>
                  </a:lnTo>
                  <a:lnTo>
                    <a:pt x="5" y="84"/>
                  </a:lnTo>
                  <a:lnTo>
                    <a:pt x="7" y="90"/>
                  </a:lnTo>
                  <a:lnTo>
                    <a:pt x="11" y="95"/>
                  </a:lnTo>
                  <a:lnTo>
                    <a:pt x="14" y="100"/>
                  </a:lnTo>
                  <a:lnTo>
                    <a:pt x="18" y="104"/>
                  </a:lnTo>
                  <a:lnTo>
                    <a:pt x="22" y="108"/>
                  </a:lnTo>
                  <a:lnTo>
                    <a:pt x="27" y="111"/>
                  </a:lnTo>
                  <a:lnTo>
                    <a:pt x="32" y="114"/>
                  </a:lnTo>
                  <a:lnTo>
                    <a:pt x="37" y="117"/>
                  </a:lnTo>
                  <a:lnTo>
                    <a:pt x="43" y="119"/>
                  </a:lnTo>
                  <a:lnTo>
                    <a:pt x="49" y="121"/>
                  </a:lnTo>
                  <a:lnTo>
                    <a:pt x="55" y="121"/>
                  </a:lnTo>
                  <a:lnTo>
                    <a:pt x="61" y="122"/>
                  </a:lnTo>
                  <a:lnTo>
                    <a:pt x="68" y="121"/>
                  </a:lnTo>
                  <a:lnTo>
                    <a:pt x="73" y="121"/>
                  </a:lnTo>
                  <a:lnTo>
                    <a:pt x="79" y="119"/>
                  </a:lnTo>
                  <a:lnTo>
                    <a:pt x="84" y="117"/>
                  </a:lnTo>
                  <a:lnTo>
                    <a:pt x="90" y="114"/>
                  </a:lnTo>
                  <a:lnTo>
                    <a:pt x="96" y="111"/>
                  </a:lnTo>
                  <a:lnTo>
                    <a:pt x="100" y="108"/>
                  </a:lnTo>
                  <a:lnTo>
                    <a:pt x="105" y="104"/>
                  </a:lnTo>
                  <a:lnTo>
                    <a:pt x="108" y="100"/>
                  </a:lnTo>
                  <a:lnTo>
                    <a:pt x="111" y="95"/>
                  </a:lnTo>
                  <a:lnTo>
                    <a:pt x="115" y="90"/>
                  </a:lnTo>
                  <a:lnTo>
                    <a:pt x="117" y="84"/>
                  </a:lnTo>
                  <a:lnTo>
                    <a:pt x="119" y="79"/>
                  </a:lnTo>
                  <a:lnTo>
                    <a:pt x="121" y="73"/>
                  </a:lnTo>
                  <a:lnTo>
                    <a:pt x="121" y="67"/>
                  </a:lnTo>
                  <a:lnTo>
                    <a:pt x="123" y="61"/>
                  </a:lnTo>
                  <a:close/>
                  <a:moveTo>
                    <a:pt x="118" y="61"/>
                  </a:moveTo>
                  <a:lnTo>
                    <a:pt x="118" y="66"/>
                  </a:lnTo>
                  <a:lnTo>
                    <a:pt x="117" y="72"/>
                  </a:lnTo>
                  <a:lnTo>
                    <a:pt x="116" y="78"/>
                  </a:lnTo>
                  <a:lnTo>
                    <a:pt x="114" y="83"/>
                  </a:lnTo>
                  <a:lnTo>
                    <a:pt x="108" y="93"/>
                  </a:lnTo>
                  <a:lnTo>
                    <a:pt x="101" y="101"/>
                  </a:lnTo>
                  <a:lnTo>
                    <a:pt x="93" y="108"/>
                  </a:lnTo>
                  <a:lnTo>
                    <a:pt x="83" y="113"/>
                  </a:lnTo>
                  <a:lnTo>
                    <a:pt x="78" y="116"/>
                  </a:lnTo>
                  <a:lnTo>
                    <a:pt x="72" y="117"/>
                  </a:lnTo>
                  <a:lnTo>
                    <a:pt x="67" y="118"/>
                  </a:lnTo>
                  <a:lnTo>
                    <a:pt x="61" y="118"/>
                  </a:lnTo>
                  <a:lnTo>
                    <a:pt x="55" y="118"/>
                  </a:lnTo>
                  <a:lnTo>
                    <a:pt x="50" y="117"/>
                  </a:lnTo>
                  <a:lnTo>
                    <a:pt x="44" y="116"/>
                  </a:lnTo>
                  <a:lnTo>
                    <a:pt x="39" y="113"/>
                  </a:lnTo>
                  <a:lnTo>
                    <a:pt x="30" y="108"/>
                  </a:lnTo>
                  <a:lnTo>
                    <a:pt x="21" y="101"/>
                  </a:lnTo>
                  <a:lnTo>
                    <a:pt x="14" y="93"/>
                  </a:lnTo>
                  <a:lnTo>
                    <a:pt x="8" y="83"/>
                  </a:lnTo>
                  <a:lnTo>
                    <a:pt x="7" y="78"/>
                  </a:lnTo>
                  <a:lnTo>
                    <a:pt x="5" y="72"/>
                  </a:lnTo>
                  <a:lnTo>
                    <a:pt x="5" y="66"/>
                  </a:lnTo>
                  <a:lnTo>
                    <a:pt x="4" y="61"/>
                  </a:lnTo>
                  <a:lnTo>
                    <a:pt x="5" y="55"/>
                  </a:lnTo>
                  <a:lnTo>
                    <a:pt x="5" y="49"/>
                  </a:lnTo>
                  <a:lnTo>
                    <a:pt x="7" y="44"/>
                  </a:lnTo>
                  <a:lnTo>
                    <a:pt x="8" y="38"/>
                  </a:lnTo>
                  <a:lnTo>
                    <a:pt x="14" y="29"/>
                  </a:lnTo>
                  <a:lnTo>
                    <a:pt x="21" y="20"/>
                  </a:lnTo>
                  <a:lnTo>
                    <a:pt x="30" y="14"/>
                  </a:lnTo>
                  <a:lnTo>
                    <a:pt x="39" y="8"/>
                  </a:lnTo>
                  <a:lnTo>
                    <a:pt x="44" y="7"/>
                  </a:lnTo>
                  <a:lnTo>
                    <a:pt x="50" y="5"/>
                  </a:lnTo>
                  <a:lnTo>
                    <a:pt x="55" y="5"/>
                  </a:lnTo>
                  <a:lnTo>
                    <a:pt x="61" y="4"/>
                  </a:lnTo>
                  <a:lnTo>
                    <a:pt x="67" y="5"/>
                  </a:lnTo>
                  <a:lnTo>
                    <a:pt x="72" y="5"/>
                  </a:lnTo>
                  <a:lnTo>
                    <a:pt x="78" y="7"/>
                  </a:lnTo>
                  <a:lnTo>
                    <a:pt x="83" y="8"/>
                  </a:lnTo>
                  <a:lnTo>
                    <a:pt x="93" y="14"/>
                  </a:lnTo>
                  <a:lnTo>
                    <a:pt x="101" y="20"/>
                  </a:lnTo>
                  <a:lnTo>
                    <a:pt x="108" y="29"/>
                  </a:lnTo>
                  <a:lnTo>
                    <a:pt x="114" y="38"/>
                  </a:lnTo>
                  <a:lnTo>
                    <a:pt x="116" y="44"/>
                  </a:lnTo>
                  <a:lnTo>
                    <a:pt x="117" y="49"/>
                  </a:lnTo>
                  <a:lnTo>
                    <a:pt x="118" y="55"/>
                  </a:lnTo>
                  <a:lnTo>
                    <a:pt x="118" y="61"/>
                  </a:lnTo>
                  <a:close/>
                </a:path>
              </a:pathLst>
            </a:custGeom>
            <a:solidFill>
              <a:srgbClr val="68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03" name="Freeform 432"/>
            <p:cNvSpPr>
              <a:spLocks noEditPoints="1"/>
            </p:cNvSpPr>
            <p:nvPr/>
          </p:nvSpPr>
          <p:spPr bwMode="auto">
            <a:xfrm>
              <a:off x="4716" y="2487"/>
              <a:ext cx="29" cy="29"/>
            </a:xfrm>
            <a:custGeom>
              <a:avLst/>
              <a:gdLst>
                <a:gd name="T0" fmla="*/ 0 w 118"/>
                <a:gd name="T1" fmla="*/ 0 h 118"/>
                <a:gd name="T2" fmla="*/ 0 w 118"/>
                <a:gd name="T3" fmla="*/ 0 h 118"/>
                <a:gd name="T4" fmla="*/ 0 w 118"/>
                <a:gd name="T5" fmla="*/ 0 h 118"/>
                <a:gd name="T6" fmla="*/ 0 w 118"/>
                <a:gd name="T7" fmla="*/ 0 h 118"/>
                <a:gd name="T8" fmla="*/ 0 w 118"/>
                <a:gd name="T9" fmla="*/ 0 h 118"/>
                <a:gd name="T10" fmla="*/ 0 w 118"/>
                <a:gd name="T11" fmla="*/ 0 h 118"/>
                <a:gd name="T12" fmla="*/ 0 w 118"/>
                <a:gd name="T13" fmla="*/ 0 h 118"/>
                <a:gd name="T14" fmla="*/ 0 w 118"/>
                <a:gd name="T15" fmla="*/ 0 h 118"/>
                <a:gd name="T16" fmla="*/ 0 w 118"/>
                <a:gd name="T17" fmla="*/ 0 h 118"/>
                <a:gd name="T18" fmla="*/ 0 w 118"/>
                <a:gd name="T19" fmla="*/ 0 h 118"/>
                <a:gd name="T20" fmla="*/ 0 w 118"/>
                <a:gd name="T21" fmla="*/ 0 h 118"/>
                <a:gd name="T22" fmla="*/ 0 w 118"/>
                <a:gd name="T23" fmla="*/ 0 h 118"/>
                <a:gd name="T24" fmla="*/ 0 w 118"/>
                <a:gd name="T25" fmla="*/ 0 h 118"/>
                <a:gd name="T26" fmla="*/ 0 w 118"/>
                <a:gd name="T27" fmla="*/ 0 h 118"/>
                <a:gd name="T28" fmla="*/ 0 w 118"/>
                <a:gd name="T29" fmla="*/ 0 h 118"/>
                <a:gd name="T30" fmla="*/ 0 w 118"/>
                <a:gd name="T31" fmla="*/ 0 h 118"/>
                <a:gd name="T32" fmla="*/ 0 w 118"/>
                <a:gd name="T33" fmla="*/ 0 h 118"/>
                <a:gd name="T34" fmla="*/ 0 w 118"/>
                <a:gd name="T35" fmla="*/ 0 h 118"/>
                <a:gd name="T36" fmla="*/ 0 w 118"/>
                <a:gd name="T37" fmla="*/ 0 h 118"/>
                <a:gd name="T38" fmla="*/ 0 w 118"/>
                <a:gd name="T39" fmla="*/ 0 h 118"/>
                <a:gd name="T40" fmla="*/ 0 w 118"/>
                <a:gd name="T41" fmla="*/ 0 h 118"/>
                <a:gd name="T42" fmla="*/ 0 w 118"/>
                <a:gd name="T43" fmla="*/ 0 h 118"/>
                <a:gd name="T44" fmla="*/ 0 w 118"/>
                <a:gd name="T45" fmla="*/ 0 h 118"/>
                <a:gd name="T46" fmla="*/ 0 w 118"/>
                <a:gd name="T47" fmla="*/ 0 h 118"/>
                <a:gd name="T48" fmla="*/ 0 w 118"/>
                <a:gd name="T49" fmla="*/ 0 h 118"/>
                <a:gd name="T50" fmla="*/ 0 w 118"/>
                <a:gd name="T51" fmla="*/ 0 h 118"/>
                <a:gd name="T52" fmla="*/ 0 w 118"/>
                <a:gd name="T53" fmla="*/ 0 h 118"/>
                <a:gd name="T54" fmla="*/ 0 w 118"/>
                <a:gd name="T55" fmla="*/ 0 h 118"/>
                <a:gd name="T56" fmla="*/ 0 w 118"/>
                <a:gd name="T57" fmla="*/ 0 h 118"/>
                <a:gd name="T58" fmla="*/ 0 w 118"/>
                <a:gd name="T59" fmla="*/ 0 h 118"/>
                <a:gd name="T60" fmla="*/ 0 w 118"/>
                <a:gd name="T61" fmla="*/ 0 h 118"/>
                <a:gd name="T62" fmla="*/ 0 w 118"/>
                <a:gd name="T63" fmla="*/ 0 h 118"/>
                <a:gd name="T64" fmla="*/ 0 w 118"/>
                <a:gd name="T65" fmla="*/ 0 h 118"/>
                <a:gd name="T66" fmla="*/ 0 w 118"/>
                <a:gd name="T67" fmla="*/ 0 h 118"/>
                <a:gd name="T68" fmla="*/ 0 w 118"/>
                <a:gd name="T69" fmla="*/ 0 h 118"/>
                <a:gd name="T70" fmla="*/ 0 w 118"/>
                <a:gd name="T71" fmla="*/ 0 h 118"/>
                <a:gd name="T72" fmla="*/ 0 w 118"/>
                <a:gd name="T73" fmla="*/ 0 h 118"/>
                <a:gd name="T74" fmla="*/ 0 w 118"/>
                <a:gd name="T75" fmla="*/ 0 h 118"/>
                <a:gd name="T76" fmla="*/ 0 w 118"/>
                <a:gd name="T77" fmla="*/ 0 h 118"/>
                <a:gd name="T78" fmla="*/ 0 w 118"/>
                <a:gd name="T79" fmla="*/ 0 h 118"/>
                <a:gd name="T80" fmla="*/ 0 w 118"/>
                <a:gd name="T81" fmla="*/ 0 h 1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8" h="118">
                  <a:moveTo>
                    <a:pt x="118" y="59"/>
                  </a:moveTo>
                  <a:lnTo>
                    <a:pt x="118" y="53"/>
                  </a:lnTo>
                  <a:lnTo>
                    <a:pt x="117" y="47"/>
                  </a:lnTo>
                  <a:lnTo>
                    <a:pt x="115" y="42"/>
                  </a:lnTo>
                  <a:lnTo>
                    <a:pt x="114" y="36"/>
                  </a:lnTo>
                  <a:lnTo>
                    <a:pt x="108" y="26"/>
                  </a:lnTo>
                  <a:lnTo>
                    <a:pt x="100" y="17"/>
                  </a:lnTo>
                  <a:lnTo>
                    <a:pt x="93" y="11"/>
                  </a:lnTo>
                  <a:lnTo>
                    <a:pt x="82" y="5"/>
                  </a:lnTo>
                  <a:lnTo>
                    <a:pt x="77" y="3"/>
                  </a:lnTo>
                  <a:lnTo>
                    <a:pt x="71" y="2"/>
                  </a:lnTo>
                  <a:lnTo>
                    <a:pt x="66" y="0"/>
                  </a:lnTo>
                  <a:lnTo>
                    <a:pt x="59" y="0"/>
                  </a:lnTo>
                  <a:lnTo>
                    <a:pt x="53" y="0"/>
                  </a:lnTo>
                  <a:lnTo>
                    <a:pt x="48" y="2"/>
                  </a:lnTo>
                  <a:lnTo>
                    <a:pt x="41" y="3"/>
                  </a:lnTo>
                  <a:lnTo>
                    <a:pt x="37" y="5"/>
                  </a:lnTo>
                  <a:lnTo>
                    <a:pt x="26" y="11"/>
                  </a:lnTo>
                  <a:lnTo>
                    <a:pt x="17" y="17"/>
                  </a:lnTo>
                  <a:lnTo>
                    <a:pt x="10" y="26"/>
                  </a:lnTo>
                  <a:lnTo>
                    <a:pt x="5" y="36"/>
                  </a:lnTo>
                  <a:lnTo>
                    <a:pt x="3" y="42"/>
                  </a:lnTo>
                  <a:lnTo>
                    <a:pt x="2" y="47"/>
                  </a:lnTo>
                  <a:lnTo>
                    <a:pt x="1" y="53"/>
                  </a:lnTo>
                  <a:lnTo>
                    <a:pt x="0" y="59"/>
                  </a:lnTo>
                  <a:lnTo>
                    <a:pt x="1" y="65"/>
                  </a:lnTo>
                  <a:lnTo>
                    <a:pt x="2" y="71"/>
                  </a:lnTo>
                  <a:lnTo>
                    <a:pt x="3" y="77"/>
                  </a:lnTo>
                  <a:lnTo>
                    <a:pt x="5" y="82"/>
                  </a:lnTo>
                  <a:lnTo>
                    <a:pt x="10" y="92"/>
                  </a:lnTo>
                  <a:lnTo>
                    <a:pt x="17" y="100"/>
                  </a:lnTo>
                  <a:lnTo>
                    <a:pt x="26" y="108"/>
                  </a:lnTo>
                  <a:lnTo>
                    <a:pt x="37" y="114"/>
                  </a:lnTo>
                  <a:lnTo>
                    <a:pt x="41" y="116"/>
                  </a:lnTo>
                  <a:lnTo>
                    <a:pt x="48" y="117"/>
                  </a:lnTo>
                  <a:lnTo>
                    <a:pt x="53" y="118"/>
                  </a:lnTo>
                  <a:lnTo>
                    <a:pt x="59" y="118"/>
                  </a:lnTo>
                  <a:lnTo>
                    <a:pt x="66" y="118"/>
                  </a:lnTo>
                  <a:lnTo>
                    <a:pt x="71" y="117"/>
                  </a:lnTo>
                  <a:lnTo>
                    <a:pt x="77" y="116"/>
                  </a:lnTo>
                  <a:lnTo>
                    <a:pt x="82" y="114"/>
                  </a:lnTo>
                  <a:lnTo>
                    <a:pt x="93" y="108"/>
                  </a:lnTo>
                  <a:lnTo>
                    <a:pt x="100" y="100"/>
                  </a:lnTo>
                  <a:lnTo>
                    <a:pt x="108" y="92"/>
                  </a:lnTo>
                  <a:lnTo>
                    <a:pt x="114" y="82"/>
                  </a:lnTo>
                  <a:lnTo>
                    <a:pt x="115" y="77"/>
                  </a:lnTo>
                  <a:lnTo>
                    <a:pt x="117" y="71"/>
                  </a:lnTo>
                  <a:lnTo>
                    <a:pt x="118" y="65"/>
                  </a:lnTo>
                  <a:lnTo>
                    <a:pt x="118" y="59"/>
                  </a:lnTo>
                  <a:close/>
                  <a:moveTo>
                    <a:pt x="114" y="59"/>
                  </a:moveTo>
                  <a:lnTo>
                    <a:pt x="113" y="70"/>
                  </a:lnTo>
                  <a:lnTo>
                    <a:pt x="109" y="80"/>
                  </a:lnTo>
                  <a:lnTo>
                    <a:pt x="105" y="90"/>
                  </a:lnTo>
                  <a:lnTo>
                    <a:pt x="98" y="98"/>
                  </a:lnTo>
                  <a:lnTo>
                    <a:pt x="90" y="105"/>
                  </a:lnTo>
                  <a:lnTo>
                    <a:pt x="80" y="109"/>
                  </a:lnTo>
                  <a:lnTo>
                    <a:pt x="70" y="112"/>
                  </a:lnTo>
                  <a:lnTo>
                    <a:pt x="59" y="114"/>
                  </a:lnTo>
                  <a:lnTo>
                    <a:pt x="48" y="112"/>
                  </a:lnTo>
                  <a:lnTo>
                    <a:pt x="38" y="109"/>
                  </a:lnTo>
                  <a:lnTo>
                    <a:pt x="29" y="105"/>
                  </a:lnTo>
                  <a:lnTo>
                    <a:pt x="20" y="98"/>
                  </a:lnTo>
                  <a:lnTo>
                    <a:pt x="13" y="90"/>
                  </a:lnTo>
                  <a:lnTo>
                    <a:pt x="9" y="80"/>
                  </a:lnTo>
                  <a:lnTo>
                    <a:pt x="5" y="70"/>
                  </a:lnTo>
                  <a:lnTo>
                    <a:pt x="4" y="59"/>
                  </a:lnTo>
                  <a:lnTo>
                    <a:pt x="5" y="47"/>
                  </a:lnTo>
                  <a:lnTo>
                    <a:pt x="9" y="37"/>
                  </a:lnTo>
                  <a:lnTo>
                    <a:pt x="13" y="28"/>
                  </a:lnTo>
                  <a:lnTo>
                    <a:pt x="20" y="21"/>
                  </a:lnTo>
                  <a:lnTo>
                    <a:pt x="29" y="14"/>
                  </a:lnTo>
                  <a:lnTo>
                    <a:pt x="38" y="8"/>
                  </a:lnTo>
                  <a:lnTo>
                    <a:pt x="48" y="5"/>
                  </a:lnTo>
                  <a:lnTo>
                    <a:pt x="59" y="4"/>
                  </a:lnTo>
                  <a:lnTo>
                    <a:pt x="70" y="5"/>
                  </a:lnTo>
                  <a:lnTo>
                    <a:pt x="80" y="8"/>
                  </a:lnTo>
                  <a:lnTo>
                    <a:pt x="90" y="14"/>
                  </a:lnTo>
                  <a:lnTo>
                    <a:pt x="98" y="21"/>
                  </a:lnTo>
                  <a:lnTo>
                    <a:pt x="105" y="28"/>
                  </a:lnTo>
                  <a:lnTo>
                    <a:pt x="109" y="37"/>
                  </a:lnTo>
                  <a:lnTo>
                    <a:pt x="113" y="47"/>
                  </a:lnTo>
                  <a:lnTo>
                    <a:pt x="114" y="59"/>
                  </a:lnTo>
                  <a:close/>
                </a:path>
              </a:pathLst>
            </a:custGeom>
            <a:solidFill>
              <a:srgbClr val="6D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04" name="Freeform 433"/>
            <p:cNvSpPr>
              <a:spLocks noEditPoints="1"/>
            </p:cNvSpPr>
            <p:nvPr/>
          </p:nvSpPr>
          <p:spPr bwMode="auto">
            <a:xfrm>
              <a:off x="4716" y="2487"/>
              <a:ext cx="29" cy="28"/>
            </a:xfrm>
            <a:custGeom>
              <a:avLst/>
              <a:gdLst>
                <a:gd name="T0" fmla="*/ 0 w 114"/>
                <a:gd name="T1" fmla="*/ 0 h 114"/>
                <a:gd name="T2" fmla="*/ 0 w 114"/>
                <a:gd name="T3" fmla="*/ 0 h 114"/>
                <a:gd name="T4" fmla="*/ 0 w 114"/>
                <a:gd name="T5" fmla="*/ 0 h 114"/>
                <a:gd name="T6" fmla="*/ 0 w 114"/>
                <a:gd name="T7" fmla="*/ 0 h 114"/>
                <a:gd name="T8" fmla="*/ 0 w 114"/>
                <a:gd name="T9" fmla="*/ 0 h 114"/>
                <a:gd name="T10" fmla="*/ 0 w 114"/>
                <a:gd name="T11" fmla="*/ 0 h 114"/>
                <a:gd name="T12" fmla="*/ 0 w 114"/>
                <a:gd name="T13" fmla="*/ 0 h 114"/>
                <a:gd name="T14" fmla="*/ 0 w 114"/>
                <a:gd name="T15" fmla="*/ 0 h 114"/>
                <a:gd name="T16" fmla="*/ 0 w 114"/>
                <a:gd name="T17" fmla="*/ 0 h 114"/>
                <a:gd name="T18" fmla="*/ 0 w 114"/>
                <a:gd name="T19" fmla="*/ 0 h 114"/>
                <a:gd name="T20" fmla="*/ 0 w 114"/>
                <a:gd name="T21" fmla="*/ 0 h 114"/>
                <a:gd name="T22" fmla="*/ 0 w 114"/>
                <a:gd name="T23" fmla="*/ 0 h 114"/>
                <a:gd name="T24" fmla="*/ 0 w 114"/>
                <a:gd name="T25" fmla="*/ 0 h 114"/>
                <a:gd name="T26" fmla="*/ 0 w 114"/>
                <a:gd name="T27" fmla="*/ 0 h 114"/>
                <a:gd name="T28" fmla="*/ 0 w 114"/>
                <a:gd name="T29" fmla="*/ 0 h 114"/>
                <a:gd name="T30" fmla="*/ 0 w 114"/>
                <a:gd name="T31" fmla="*/ 0 h 114"/>
                <a:gd name="T32" fmla="*/ 0 w 114"/>
                <a:gd name="T33" fmla="*/ 0 h 114"/>
                <a:gd name="T34" fmla="*/ 0 w 114"/>
                <a:gd name="T35" fmla="*/ 0 h 114"/>
                <a:gd name="T36" fmla="*/ 0 w 114"/>
                <a:gd name="T37" fmla="*/ 0 h 114"/>
                <a:gd name="T38" fmla="*/ 0 w 114"/>
                <a:gd name="T39" fmla="*/ 0 h 114"/>
                <a:gd name="T40" fmla="*/ 0 w 114"/>
                <a:gd name="T41" fmla="*/ 0 h 114"/>
                <a:gd name="T42" fmla="*/ 0 w 114"/>
                <a:gd name="T43" fmla="*/ 0 h 114"/>
                <a:gd name="T44" fmla="*/ 0 w 114"/>
                <a:gd name="T45" fmla="*/ 0 h 114"/>
                <a:gd name="T46" fmla="*/ 0 w 114"/>
                <a:gd name="T47" fmla="*/ 0 h 114"/>
                <a:gd name="T48" fmla="*/ 0 w 114"/>
                <a:gd name="T49" fmla="*/ 0 h 114"/>
                <a:gd name="T50" fmla="*/ 0 w 114"/>
                <a:gd name="T51" fmla="*/ 0 h 114"/>
                <a:gd name="T52" fmla="*/ 0 w 114"/>
                <a:gd name="T53" fmla="*/ 0 h 114"/>
                <a:gd name="T54" fmla="*/ 0 w 114"/>
                <a:gd name="T55" fmla="*/ 0 h 114"/>
                <a:gd name="T56" fmla="*/ 0 w 114"/>
                <a:gd name="T57" fmla="*/ 0 h 114"/>
                <a:gd name="T58" fmla="*/ 0 w 114"/>
                <a:gd name="T59" fmla="*/ 0 h 114"/>
                <a:gd name="T60" fmla="*/ 0 w 114"/>
                <a:gd name="T61" fmla="*/ 0 h 114"/>
                <a:gd name="T62" fmla="*/ 0 w 114"/>
                <a:gd name="T63" fmla="*/ 0 h 114"/>
                <a:gd name="T64" fmla="*/ 0 w 114"/>
                <a:gd name="T65" fmla="*/ 0 h 114"/>
                <a:gd name="T66" fmla="*/ 0 w 114"/>
                <a:gd name="T67" fmla="*/ 0 h 114"/>
                <a:gd name="T68" fmla="*/ 0 w 114"/>
                <a:gd name="T69" fmla="*/ 0 h 114"/>
                <a:gd name="T70" fmla="*/ 0 w 114"/>
                <a:gd name="T71" fmla="*/ 0 h 114"/>
                <a:gd name="T72" fmla="*/ 0 w 114"/>
                <a:gd name="T73" fmla="*/ 0 h 114"/>
                <a:gd name="T74" fmla="*/ 0 w 114"/>
                <a:gd name="T75" fmla="*/ 0 h 114"/>
                <a:gd name="T76" fmla="*/ 0 w 114"/>
                <a:gd name="T77" fmla="*/ 0 h 114"/>
                <a:gd name="T78" fmla="*/ 0 w 114"/>
                <a:gd name="T79" fmla="*/ 0 h 114"/>
                <a:gd name="T80" fmla="*/ 0 w 114"/>
                <a:gd name="T81" fmla="*/ 0 h 11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4" h="114">
                  <a:moveTo>
                    <a:pt x="114" y="57"/>
                  </a:moveTo>
                  <a:lnTo>
                    <a:pt x="114" y="51"/>
                  </a:lnTo>
                  <a:lnTo>
                    <a:pt x="113" y="45"/>
                  </a:lnTo>
                  <a:lnTo>
                    <a:pt x="112" y="40"/>
                  </a:lnTo>
                  <a:lnTo>
                    <a:pt x="110" y="34"/>
                  </a:lnTo>
                  <a:lnTo>
                    <a:pt x="104" y="25"/>
                  </a:lnTo>
                  <a:lnTo>
                    <a:pt x="97" y="16"/>
                  </a:lnTo>
                  <a:lnTo>
                    <a:pt x="89" y="10"/>
                  </a:lnTo>
                  <a:lnTo>
                    <a:pt x="79" y="4"/>
                  </a:lnTo>
                  <a:lnTo>
                    <a:pt x="74" y="3"/>
                  </a:lnTo>
                  <a:lnTo>
                    <a:pt x="68" y="1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1" y="1"/>
                  </a:lnTo>
                  <a:lnTo>
                    <a:pt x="46" y="1"/>
                  </a:lnTo>
                  <a:lnTo>
                    <a:pt x="40" y="3"/>
                  </a:lnTo>
                  <a:lnTo>
                    <a:pt x="35" y="4"/>
                  </a:lnTo>
                  <a:lnTo>
                    <a:pt x="26" y="10"/>
                  </a:lnTo>
                  <a:lnTo>
                    <a:pt x="17" y="16"/>
                  </a:lnTo>
                  <a:lnTo>
                    <a:pt x="10" y="25"/>
                  </a:lnTo>
                  <a:lnTo>
                    <a:pt x="4" y="34"/>
                  </a:lnTo>
                  <a:lnTo>
                    <a:pt x="3" y="40"/>
                  </a:lnTo>
                  <a:lnTo>
                    <a:pt x="1" y="45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1" y="62"/>
                  </a:lnTo>
                  <a:lnTo>
                    <a:pt x="1" y="68"/>
                  </a:lnTo>
                  <a:lnTo>
                    <a:pt x="3" y="74"/>
                  </a:lnTo>
                  <a:lnTo>
                    <a:pt x="4" y="79"/>
                  </a:lnTo>
                  <a:lnTo>
                    <a:pt x="10" y="89"/>
                  </a:lnTo>
                  <a:lnTo>
                    <a:pt x="17" y="97"/>
                  </a:lnTo>
                  <a:lnTo>
                    <a:pt x="26" y="104"/>
                  </a:lnTo>
                  <a:lnTo>
                    <a:pt x="35" y="109"/>
                  </a:lnTo>
                  <a:lnTo>
                    <a:pt x="40" y="112"/>
                  </a:lnTo>
                  <a:lnTo>
                    <a:pt x="46" y="113"/>
                  </a:lnTo>
                  <a:lnTo>
                    <a:pt x="51" y="114"/>
                  </a:lnTo>
                  <a:lnTo>
                    <a:pt x="57" y="114"/>
                  </a:lnTo>
                  <a:lnTo>
                    <a:pt x="63" y="114"/>
                  </a:lnTo>
                  <a:lnTo>
                    <a:pt x="68" y="113"/>
                  </a:lnTo>
                  <a:lnTo>
                    <a:pt x="74" y="112"/>
                  </a:lnTo>
                  <a:lnTo>
                    <a:pt x="79" y="109"/>
                  </a:lnTo>
                  <a:lnTo>
                    <a:pt x="89" y="104"/>
                  </a:lnTo>
                  <a:lnTo>
                    <a:pt x="97" y="97"/>
                  </a:lnTo>
                  <a:lnTo>
                    <a:pt x="104" y="89"/>
                  </a:lnTo>
                  <a:lnTo>
                    <a:pt x="110" y="79"/>
                  </a:lnTo>
                  <a:lnTo>
                    <a:pt x="112" y="74"/>
                  </a:lnTo>
                  <a:lnTo>
                    <a:pt x="113" y="68"/>
                  </a:lnTo>
                  <a:lnTo>
                    <a:pt x="114" y="62"/>
                  </a:lnTo>
                  <a:lnTo>
                    <a:pt x="114" y="57"/>
                  </a:lnTo>
                  <a:close/>
                  <a:moveTo>
                    <a:pt x="110" y="57"/>
                  </a:moveTo>
                  <a:lnTo>
                    <a:pt x="108" y="68"/>
                  </a:lnTo>
                  <a:lnTo>
                    <a:pt x="106" y="78"/>
                  </a:lnTo>
                  <a:lnTo>
                    <a:pt x="101" y="87"/>
                  </a:lnTo>
                  <a:lnTo>
                    <a:pt x="95" y="95"/>
                  </a:lnTo>
                  <a:lnTo>
                    <a:pt x="87" y="100"/>
                  </a:lnTo>
                  <a:lnTo>
                    <a:pt x="78" y="106"/>
                  </a:lnTo>
                  <a:lnTo>
                    <a:pt x="68" y="108"/>
                  </a:lnTo>
                  <a:lnTo>
                    <a:pt x="57" y="109"/>
                  </a:lnTo>
                  <a:lnTo>
                    <a:pt x="47" y="108"/>
                  </a:lnTo>
                  <a:lnTo>
                    <a:pt x="37" y="106"/>
                  </a:lnTo>
                  <a:lnTo>
                    <a:pt x="28" y="100"/>
                  </a:lnTo>
                  <a:lnTo>
                    <a:pt x="20" y="95"/>
                  </a:lnTo>
                  <a:lnTo>
                    <a:pt x="13" y="87"/>
                  </a:lnTo>
                  <a:lnTo>
                    <a:pt x="9" y="78"/>
                  </a:lnTo>
                  <a:lnTo>
                    <a:pt x="5" y="68"/>
                  </a:lnTo>
                  <a:lnTo>
                    <a:pt x="4" y="57"/>
                  </a:lnTo>
                  <a:lnTo>
                    <a:pt x="5" y="47"/>
                  </a:lnTo>
                  <a:lnTo>
                    <a:pt x="9" y="37"/>
                  </a:lnTo>
                  <a:lnTo>
                    <a:pt x="13" y="28"/>
                  </a:lnTo>
                  <a:lnTo>
                    <a:pt x="20" y="20"/>
                  </a:lnTo>
                  <a:lnTo>
                    <a:pt x="28" y="13"/>
                  </a:lnTo>
                  <a:lnTo>
                    <a:pt x="37" y="9"/>
                  </a:lnTo>
                  <a:lnTo>
                    <a:pt x="47" y="5"/>
                  </a:lnTo>
                  <a:lnTo>
                    <a:pt x="57" y="4"/>
                  </a:lnTo>
                  <a:lnTo>
                    <a:pt x="68" y="5"/>
                  </a:lnTo>
                  <a:lnTo>
                    <a:pt x="78" y="9"/>
                  </a:lnTo>
                  <a:lnTo>
                    <a:pt x="87" y="13"/>
                  </a:lnTo>
                  <a:lnTo>
                    <a:pt x="95" y="20"/>
                  </a:lnTo>
                  <a:lnTo>
                    <a:pt x="101" y="28"/>
                  </a:lnTo>
                  <a:lnTo>
                    <a:pt x="106" y="37"/>
                  </a:lnTo>
                  <a:lnTo>
                    <a:pt x="108" y="47"/>
                  </a:lnTo>
                  <a:lnTo>
                    <a:pt x="110" y="57"/>
                  </a:lnTo>
                  <a:close/>
                </a:path>
              </a:pathLst>
            </a:custGeom>
            <a:solidFill>
              <a:srgbClr val="72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05" name="Freeform 434"/>
            <p:cNvSpPr>
              <a:spLocks noEditPoints="1"/>
            </p:cNvSpPr>
            <p:nvPr/>
          </p:nvSpPr>
          <p:spPr bwMode="auto">
            <a:xfrm>
              <a:off x="4717" y="2487"/>
              <a:ext cx="27" cy="28"/>
            </a:xfrm>
            <a:custGeom>
              <a:avLst/>
              <a:gdLst>
                <a:gd name="T0" fmla="*/ 0 w 110"/>
                <a:gd name="T1" fmla="*/ 0 h 110"/>
                <a:gd name="T2" fmla="*/ 0 w 110"/>
                <a:gd name="T3" fmla="*/ 0 h 110"/>
                <a:gd name="T4" fmla="*/ 0 w 110"/>
                <a:gd name="T5" fmla="*/ 0 h 110"/>
                <a:gd name="T6" fmla="*/ 0 w 110"/>
                <a:gd name="T7" fmla="*/ 0 h 110"/>
                <a:gd name="T8" fmla="*/ 0 w 110"/>
                <a:gd name="T9" fmla="*/ 0 h 110"/>
                <a:gd name="T10" fmla="*/ 0 w 110"/>
                <a:gd name="T11" fmla="*/ 0 h 110"/>
                <a:gd name="T12" fmla="*/ 0 w 110"/>
                <a:gd name="T13" fmla="*/ 0 h 110"/>
                <a:gd name="T14" fmla="*/ 0 w 110"/>
                <a:gd name="T15" fmla="*/ 0 h 110"/>
                <a:gd name="T16" fmla="*/ 0 w 110"/>
                <a:gd name="T17" fmla="*/ 0 h 110"/>
                <a:gd name="T18" fmla="*/ 0 w 110"/>
                <a:gd name="T19" fmla="*/ 0 h 110"/>
                <a:gd name="T20" fmla="*/ 0 w 110"/>
                <a:gd name="T21" fmla="*/ 0 h 110"/>
                <a:gd name="T22" fmla="*/ 0 w 110"/>
                <a:gd name="T23" fmla="*/ 0 h 110"/>
                <a:gd name="T24" fmla="*/ 0 w 110"/>
                <a:gd name="T25" fmla="*/ 0 h 110"/>
                <a:gd name="T26" fmla="*/ 0 w 110"/>
                <a:gd name="T27" fmla="*/ 0 h 110"/>
                <a:gd name="T28" fmla="*/ 0 w 110"/>
                <a:gd name="T29" fmla="*/ 0 h 110"/>
                <a:gd name="T30" fmla="*/ 0 w 110"/>
                <a:gd name="T31" fmla="*/ 0 h 110"/>
                <a:gd name="T32" fmla="*/ 0 w 110"/>
                <a:gd name="T33" fmla="*/ 0 h 110"/>
                <a:gd name="T34" fmla="*/ 0 w 110"/>
                <a:gd name="T35" fmla="*/ 0 h 110"/>
                <a:gd name="T36" fmla="*/ 0 w 110"/>
                <a:gd name="T37" fmla="*/ 0 h 110"/>
                <a:gd name="T38" fmla="*/ 0 w 110"/>
                <a:gd name="T39" fmla="*/ 0 h 110"/>
                <a:gd name="T40" fmla="*/ 0 w 110"/>
                <a:gd name="T41" fmla="*/ 0 h 110"/>
                <a:gd name="T42" fmla="*/ 0 w 110"/>
                <a:gd name="T43" fmla="*/ 0 h 110"/>
                <a:gd name="T44" fmla="*/ 0 w 110"/>
                <a:gd name="T45" fmla="*/ 0 h 110"/>
                <a:gd name="T46" fmla="*/ 0 w 110"/>
                <a:gd name="T47" fmla="*/ 0 h 110"/>
                <a:gd name="T48" fmla="*/ 0 w 110"/>
                <a:gd name="T49" fmla="*/ 0 h 110"/>
                <a:gd name="T50" fmla="*/ 0 w 110"/>
                <a:gd name="T51" fmla="*/ 0 h 110"/>
                <a:gd name="T52" fmla="*/ 0 w 110"/>
                <a:gd name="T53" fmla="*/ 0 h 110"/>
                <a:gd name="T54" fmla="*/ 0 w 110"/>
                <a:gd name="T55" fmla="*/ 0 h 110"/>
                <a:gd name="T56" fmla="*/ 0 w 110"/>
                <a:gd name="T57" fmla="*/ 0 h 110"/>
                <a:gd name="T58" fmla="*/ 0 w 110"/>
                <a:gd name="T59" fmla="*/ 0 h 110"/>
                <a:gd name="T60" fmla="*/ 0 w 110"/>
                <a:gd name="T61" fmla="*/ 0 h 110"/>
                <a:gd name="T62" fmla="*/ 0 w 110"/>
                <a:gd name="T63" fmla="*/ 0 h 110"/>
                <a:gd name="T64" fmla="*/ 0 w 110"/>
                <a:gd name="T65" fmla="*/ 0 h 1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0" h="110">
                  <a:moveTo>
                    <a:pt x="110" y="55"/>
                  </a:moveTo>
                  <a:lnTo>
                    <a:pt x="109" y="43"/>
                  </a:lnTo>
                  <a:lnTo>
                    <a:pt x="105" y="33"/>
                  </a:lnTo>
                  <a:lnTo>
                    <a:pt x="101" y="24"/>
                  </a:lnTo>
                  <a:lnTo>
                    <a:pt x="94" y="17"/>
                  </a:lnTo>
                  <a:lnTo>
                    <a:pt x="86" y="10"/>
                  </a:lnTo>
                  <a:lnTo>
                    <a:pt x="76" y="4"/>
                  </a:lnTo>
                  <a:lnTo>
                    <a:pt x="66" y="1"/>
                  </a:lnTo>
                  <a:lnTo>
                    <a:pt x="55" y="0"/>
                  </a:lnTo>
                  <a:lnTo>
                    <a:pt x="44" y="1"/>
                  </a:lnTo>
                  <a:lnTo>
                    <a:pt x="34" y="4"/>
                  </a:lnTo>
                  <a:lnTo>
                    <a:pt x="25" y="10"/>
                  </a:lnTo>
                  <a:lnTo>
                    <a:pt x="16" y="17"/>
                  </a:lnTo>
                  <a:lnTo>
                    <a:pt x="9" y="24"/>
                  </a:lnTo>
                  <a:lnTo>
                    <a:pt x="5" y="33"/>
                  </a:lnTo>
                  <a:lnTo>
                    <a:pt x="1" y="43"/>
                  </a:lnTo>
                  <a:lnTo>
                    <a:pt x="0" y="55"/>
                  </a:lnTo>
                  <a:lnTo>
                    <a:pt x="1" y="66"/>
                  </a:lnTo>
                  <a:lnTo>
                    <a:pt x="5" y="76"/>
                  </a:lnTo>
                  <a:lnTo>
                    <a:pt x="9" y="86"/>
                  </a:lnTo>
                  <a:lnTo>
                    <a:pt x="16" y="94"/>
                  </a:lnTo>
                  <a:lnTo>
                    <a:pt x="25" y="101"/>
                  </a:lnTo>
                  <a:lnTo>
                    <a:pt x="34" y="105"/>
                  </a:lnTo>
                  <a:lnTo>
                    <a:pt x="44" y="108"/>
                  </a:lnTo>
                  <a:lnTo>
                    <a:pt x="55" y="110"/>
                  </a:lnTo>
                  <a:lnTo>
                    <a:pt x="66" y="108"/>
                  </a:lnTo>
                  <a:lnTo>
                    <a:pt x="76" y="105"/>
                  </a:lnTo>
                  <a:lnTo>
                    <a:pt x="86" y="101"/>
                  </a:lnTo>
                  <a:lnTo>
                    <a:pt x="94" y="94"/>
                  </a:lnTo>
                  <a:lnTo>
                    <a:pt x="101" y="86"/>
                  </a:lnTo>
                  <a:lnTo>
                    <a:pt x="105" y="76"/>
                  </a:lnTo>
                  <a:lnTo>
                    <a:pt x="109" y="66"/>
                  </a:lnTo>
                  <a:lnTo>
                    <a:pt x="110" y="55"/>
                  </a:lnTo>
                  <a:close/>
                  <a:moveTo>
                    <a:pt x="106" y="55"/>
                  </a:moveTo>
                  <a:lnTo>
                    <a:pt x="105" y="65"/>
                  </a:lnTo>
                  <a:lnTo>
                    <a:pt x="102" y="75"/>
                  </a:lnTo>
                  <a:lnTo>
                    <a:pt x="97" y="84"/>
                  </a:lnTo>
                  <a:lnTo>
                    <a:pt x="91" y="91"/>
                  </a:lnTo>
                  <a:lnTo>
                    <a:pt x="84" y="97"/>
                  </a:lnTo>
                  <a:lnTo>
                    <a:pt x="75" y="102"/>
                  </a:lnTo>
                  <a:lnTo>
                    <a:pt x="65" y="105"/>
                  </a:lnTo>
                  <a:lnTo>
                    <a:pt x="55" y="106"/>
                  </a:lnTo>
                  <a:lnTo>
                    <a:pt x="45" y="105"/>
                  </a:lnTo>
                  <a:lnTo>
                    <a:pt x="35" y="102"/>
                  </a:lnTo>
                  <a:lnTo>
                    <a:pt x="27" y="97"/>
                  </a:lnTo>
                  <a:lnTo>
                    <a:pt x="19" y="91"/>
                  </a:lnTo>
                  <a:lnTo>
                    <a:pt x="13" y="84"/>
                  </a:lnTo>
                  <a:lnTo>
                    <a:pt x="8" y="75"/>
                  </a:lnTo>
                  <a:lnTo>
                    <a:pt x="6" y="65"/>
                  </a:lnTo>
                  <a:lnTo>
                    <a:pt x="5" y="55"/>
                  </a:lnTo>
                  <a:lnTo>
                    <a:pt x="6" y="45"/>
                  </a:lnTo>
                  <a:lnTo>
                    <a:pt x="8" y="36"/>
                  </a:lnTo>
                  <a:lnTo>
                    <a:pt x="13" y="27"/>
                  </a:lnTo>
                  <a:lnTo>
                    <a:pt x="19" y="19"/>
                  </a:lnTo>
                  <a:lnTo>
                    <a:pt x="27" y="13"/>
                  </a:lnTo>
                  <a:lnTo>
                    <a:pt x="35" y="8"/>
                  </a:lnTo>
                  <a:lnTo>
                    <a:pt x="45" y="5"/>
                  </a:lnTo>
                  <a:lnTo>
                    <a:pt x="55" y="4"/>
                  </a:lnTo>
                  <a:lnTo>
                    <a:pt x="65" y="5"/>
                  </a:lnTo>
                  <a:lnTo>
                    <a:pt x="75" y="8"/>
                  </a:lnTo>
                  <a:lnTo>
                    <a:pt x="84" y="13"/>
                  </a:lnTo>
                  <a:lnTo>
                    <a:pt x="91" y="19"/>
                  </a:lnTo>
                  <a:lnTo>
                    <a:pt x="97" y="27"/>
                  </a:lnTo>
                  <a:lnTo>
                    <a:pt x="102" y="36"/>
                  </a:lnTo>
                  <a:lnTo>
                    <a:pt x="105" y="45"/>
                  </a:lnTo>
                  <a:lnTo>
                    <a:pt x="106" y="55"/>
                  </a:lnTo>
                  <a:close/>
                </a:path>
              </a:pathLst>
            </a:custGeom>
            <a:solidFill>
              <a:srgbClr val="7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06" name="Freeform 435"/>
            <p:cNvSpPr>
              <a:spLocks noEditPoints="1"/>
            </p:cNvSpPr>
            <p:nvPr/>
          </p:nvSpPr>
          <p:spPr bwMode="auto">
            <a:xfrm>
              <a:off x="4717" y="2488"/>
              <a:ext cx="27" cy="26"/>
            </a:xfrm>
            <a:custGeom>
              <a:avLst/>
              <a:gdLst>
                <a:gd name="T0" fmla="*/ 0 w 106"/>
                <a:gd name="T1" fmla="*/ 0 h 105"/>
                <a:gd name="T2" fmla="*/ 0 w 106"/>
                <a:gd name="T3" fmla="*/ 0 h 105"/>
                <a:gd name="T4" fmla="*/ 0 w 106"/>
                <a:gd name="T5" fmla="*/ 0 h 105"/>
                <a:gd name="T6" fmla="*/ 0 w 106"/>
                <a:gd name="T7" fmla="*/ 0 h 105"/>
                <a:gd name="T8" fmla="*/ 0 w 106"/>
                <a:gd name="T9" fmla="*/ 0 h 105"/>
                <a:gd name="T10" fmla="*/ 0 w 106"/>
                <a:gd name="T11" fmla="*/ 0 h 105"/>
                <a:gd name="T12" fmla="*/ 0 w 106"/>
                <a:gd name="T13" fmla="*/ 0 h 105"/>
                <a:gd name="T14" fmla="*/ 0 w 106"/>
                <a:gd name="T15" fmla="*/ 0 h 105"/>
                <a:gd name="T16" fmla="*/ 0 w 106"/>
                <a:gd name="T17" fmla="*/ 0 h 105"/>
                <a:gd name="T18" fmla="*/ 0 w 106"/>
                <a:gd name="T19" fmla="*/ 0 h 105"/>
                <a:gd name="T20" fmla="*/ 0 w 106"/>
                <a:gd name="T21" fmla="*/ 0 h 105"/>
                <a:gd name="T22" fmla="*/ 0 w 106"/>
                <a:gd name="T23" fmla="*/ 0 h 105"/>
                <a:gd name="T24" fmla="*/ 0 w 106"/>
                <a:gd name="T25" fmla="*/ 0 h 105"/>
                <a:gd name="T26" fmla="*/ 0 w 106"/>
                <a:gd name="T27" fmla="*/ 0 h 105"/>
                <a:gd name="T28" fmla="*/ 0 w 106"/>
                <a:gd name="T29" fmla="*/ 0 h 105"/>
                <a:gd name="T30" fmla="*/ 0 w 106"/>
                <a:gd name="T31" fmla="*/ 0 h 105"/>
                <a:gd name="T32" fmla="*/ 0 w 106"/>
                <a:gd name="T33" fmla="*/ 0 h 105"/>
                <a:gd name="T34" fmla="*/ 0 w 106"/>
                <a:gd name="T35" fmla="*/ 0 h 105"/>
                <a:gd name="T36" fmla="*/ 0 w 106"/>
                <a:gd name="T37" fmla="*/ 0 h 105"/>
                <a:gd name="T38" fmla="*/ 0 w 106"/>
                <a:gd name="T39" fmla="*/ 0 h 105"/>
                <a:gd name="T40" fmla="*/ 0 w 106"/>
                <a:gd name="T41" fmla="*/ 0 h 105"/>
                <a:gd name="T42" fmla="*/ 0 w 106"/>
                <a:gd name="T43" fmla="*/ 0 h 105"/>
                <a:gd name="T44" fmla="*/ 0 w 106"/>
                <a:gd name="T45" fmla="*/ 0 h 105"/>
                <a:gd name="T46" fmla="*/ 0 w 106"/>
                <a:gd name="T47" fmla="*/ 0 h 105"/>
                <a:gd name="T48" fmla="*/ 0 w 106"/>
                <a:gd name="T49" fmla="*/ 0 h 105"/>
                <a:gd name="T50" fmla="*/ 0 w 106"/>
                <a:gd name="T51" fmla="*/ 0 h 105"/>
                <a:gd name="T52" fmla="*/ 0 w 106"/>
                <a:gd name="T53" fmla="*/ 0 h 105"/>
                <a:gd name="T54" fmla="*/ 0 w 106"/>
                <a:gd name="T55" fmla="*/ 0 h 105"/>
                <a:gd name="T56" fmla="*/ 0 w 106"/>
                <a:gd name="T57" fmla="*/ 0 h 105"/>
                <a:gd name="T58" fmla="*/ 0 w 106"/>
                <a:gd name="T59" fmla="*/ 0 h 105"/>
                <a:gd name="T60" fmla="*/ 0 w 106"/>
                <a:gd name="T61" fmla="*/ 0 h 105"/>
                <a:gd name="T62" fmla="*/ 0 w 106"/>
                <a:gd name="T63" fmla="*/ 0 h 105"/>
                <a:gd name="T64" fmla="*/ 0 w 106"/>
                <a:gd name="T65" fmla="*/ 0 h 1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6" h="105">
                  <a:moveTo>
                    <a:pt x="106" y="53"/>
                  </a:moveTo>
                  <a:lnTo>
                    <a:pt x="104" y="43"/>
                  </a:lnTo>
                  <a:lnTo>
                    <a:pt x="102" y="33"/>
                  </a:lnTo>
                  <a:lnTo>
                    <a:pt x="97" y="24"/>
                  </a:lnTo>
                  <a:lnTo>
                    <a:pt x="91" y="16"/>
                  </a:lnTo>
                  <a:lnTo>
                    <a:pt x="83" y="9"/>
                  </a:lnTo>
                  <a:lnTo>
                    <a:pt x="74" y="5"/>
                  </a:lnTo>
                  <a:lnTo>
                    <a:pt x="64" y="1"/>
                  </a:lnTo>
                  <a:lnTo>
                    <a:pt x="53" y="0"/>
                  </a:lnTo>
                  <a:lnTo>
                    <a:pt x="43" y="1"/>
                  </a:lnTo>
                  <a:lnTo>
                    <a:pt x="33" y="5"/>
                  </a:lnTo>
                  <a:lnTo>
                    <a:pt x="24" y="9"/>
                  </a:lnTo>
                  <a:lnTo>
                    <a:pt x="16" y="16"/>
                  </a:lnTo>
                  <a:lnTo>
                    <a:pt x="9" y="24"/>
                  </a:lnTo>
                  <a:lnTo>
                    <a:pt x="5" y="33"/>
                  </a:lnTo>
                  <a:lnTo>
                    <a:pt x="1" y="43"/>
                  </a:lnTo>
                  <a:lnTo>
                    <a:pt x="0" y="53"/>
                  </a:lnTo>
                  <a:lnTo>
                    <a:pt x="1" y="64"/>
                  </a:lnTo>
                  <a:lnTo>
                    <a:pt x="5" y="74"/>
                  </a:lnTo>
                  <a:lnTo>
                    <a:pt x="9" y="83"/>
                  </a:lnTo>
                  <a:lnTo>
                    <a:pt x="16" y="91"/>
                  </a:lnTo>
                  <a:lnTo>
                    <a:pt x="24" y="96"/>
                  </a:lnTo>
                  <a:lnTo>
                    <a:pt x="33" y="102"/>
                  </a:lnTo>
                  <a:lnTo>
                    <a:pt x="43" y="104"/>
                  </a:lnTo>
                  <a:lnTo>
                    <a:pt x="53" y="105"/>
                  </a:lnTo>
                  <a:lnTo>
                    <a:pt x="64" y="104"/>
                  </a:lnTo>
                  <a:lnTo>
                    <a:pt x="74" y="102"/>
                  </a:lnTo>
                  <a:lnTo>
                    <a:pt x="83" y="96"/>
                  </a:lnTo>
                  <a:lnTo>
                    <a:pt x="91" y="91"/>
                  </a:lnTo>
                  <a:lnTo>
                    <a:pt x="97" y="83"/>
                  </a:lnTo>
                  <a:lnTo>
                    <a:pt x="102" y="74"/>
                  </a:lnTo>
                  <a:lnTo>
                    <a:pt x="104" y="64"/>
                  </a:lnTo>
                  <a:lnTo>
                    <a:pt x="106" y="53"/>
                  </a:lnTo>
                  <a:close/>
                  <a:moveTo>
                    <a:pt x="102" y="53"/>
                  </a:moveTo>
                  <a:lnTo>
                    <a:pt x="101" y="63"/>
                  </a:lnTo>
                  <a:lnTo>
                    <a:pt x="98" y="72"/>
                  </a:lnTo>
                  <a:lnTo>
                    <a:pt x="93" y="81"/>
                  </a:lnTo>
                  <a:lnTo>
                    <a:pt x="88" y="87"/>
                  </a:lnTo>
                  <a:lnTo>
                    <a:pt x="80" y="93"/>
                  </a:lnTo>
                  <a:lnTo>
                    <a:pt x="72" y="98"/>
                  </a:lnTo>
                  <a:lnTo>
                    <a:pt x="63" y="101"/>
                  </a:lnTo>
                  <a:lnTo>
                    <a:pt x="53" y="102"/>
                  </a:lnTo>
                  <a:lnTo>
                    <a:pt x="43" y="101"/>
                  </a:lnTo>
                  <a:lnTo>
                    <a:pt x="34" y="98"/>
                  </a:lnTo>
                  <a:lnTo>
                    <a:pt x="26" y="93"/>
                  </a:lnTo>
                  <a:lnTo>
                    <a:pt x="18" y="87"/>
                  </a:lnTo>
                  <a:lnTo>
                    <a:pt x="13" y="81"/>
                  </a:lnTo>
                  <a:lnTo>
                    <a:pt x="8" y="72"/>
                  </a:lnTo>
                  <a:lnTo>
                    <a:pt x="5" y="63"/>
                  </a:lnTo>
                  <a:lnTo>
                    <a:pt x="5" y="53"/>
                  </a:lnTo>
                  <a:lnTo>
                    <a:pt x="5" y="43"/>
                  </a:lnTo>
                  <a:lnTo>
                    <a:pt x="8" y="34"/>
                  </a:lnTo>
                  <a:lnTo>
                    <a:pt x="13" y="26"/>
                  </a:lnTo>
                  <a:lnTo>
                    <a:pt x="18" y="18"/>
                  </a:lnTo>
                  <a:lnTo>
                    <a:pt x="26" y="12"/>
                  </a:lnTo>
                  <a:lnTo>
                    <a:pt x="34" y="8"/>
                  </a:lnTo>
                  <a:lnTo>
                    <a:pt x="43" y="6"/>
                  </a:lnTo>
                  <a:lnTo>
                    <a:pt x="53" y="5"/>
                  </a:lnTo>
                  <a:lnTo>
                    <a:pt x="63" y="6"/>
                  </a:lnTo>
                  <a:lnTo>
                    <a:pt x="72" y="8"/>
                  </a:lnTo>
                  <a:lnTo>
                    <a:pt x="80" y="12"/>
                  </a:lnTo>
                  <a:lnTo>
                    <a:pt x="88" y="18"/>
                  </a:lnTo>
                  <a:lnTo>
                    <a:pt x="93" y="26"/>
                  </a:lnTo>
                  <a:lnTo>
                    <a:pt x="98" y="34"/>
                  </a:lnTo>
                  <a:lnTo>
                    <a:pt x="101" y="43"/>
                  </a:lnTo>
                  <a:lnTo>
                    <a:pt x="102" y="53"/>
                  </a:lnTo>
                  <a:close/>
                </a:path>
              </a:pathLst>
            </a:custGeom>
            <a:solidFill>
              <a:srgbClr val="7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07" name="Freeform 436"/>
            <p:cNvSpPr>
              <a:spLocks noEditPoints="1"/>
            </p:cNvSpPr>
            <p:nvPr/>
          </p:nvSpPr>
          <p:spPr bwMode="auto">
            <a:xfrm>
              <a:off x="4718" y="2489"/>
              <a:ext cx="25" cy="25"/>
            </a:xfrm>
            <a:custGeom>
              <a:avLst/>
              <a:gdLst>
                <a:gd name="T0" fmla="*/ 0 w 101"/>
                <a:gd name="T1" fmla="*/ 0 h 102"/>
                <a:gd name="T2" fmla="*/ 0 w 101"/>
                <a:gd name="T3" fmla="*/ 0 h 102"/>
                <a:gd name="T4" fmla="*/ 0 w 101"/>
                <a:gd name="T5" fmla="*/ 0 h 102"/>
                <a:gd name="T6" fmla="*/ 0 w 101"/>
                <a:gd name="T7" fmla="*/ 0 h 102"/>
                <a:gd name="T8" fmla="*/ 0 w 101"/>
                <a:gd name="T9" fmla="*/ 0 h 102"/>
                <a:gd name="T10" fmla="*/ 0 w 101"/>
                <a:gd name="T11" fmla="*/ 0 h 102"/>
                <a:gd name="T12" fmla="*/ 0 w 101"/>
                <a:gd name="T13" fmla="*/ 0 h 102"/>
                <a:gd name="T14" fmla="*/ 0 w 101"/>
                <a:gd name="T15" fmla="*/ 0 h 102"/>
                <a:gd name="T16" fmla="*/ 0 w 101"/>
                <a:gd name="T17" fmla="*/ 0 h 102"/>
                <a:gd name="T18" fmla="*/ 0 w 101"/>
                <a:gd name="T19" fmla="*/ 0 h 102"/>
                <a:gd name="T20" fmla="*/ 0 w 101"/>
                <a:gd name="T21" fmla="*/ 0 h 102"/>
                <a:gd name="T22" fmla="*/ 0 w 101"/>
                <a:gd name="T23" fmla="*/ 0 h 102"/>
                <a:gd name="T24" fmla="*/ 0 w 101"/>
                <a:gd name="T25" fmla="*/ 0 h 102"/>
                <a:gd name="T26" fmla="*/ 0 w 101"/>
                <a:gd name="T27" fmla="*/ 0 h 102"/>
                <a:gd name="T28" fmla="*/ 0 w 101"/>
                <a:gd name="T29" fmla="*/ 0 h 102"/>
                <a:gd name="T30" fmla="*/ 0 w 101"/>
                <a:gd name="T31" fmla="*/ 0 h 102"/>
                <a:gd name="T32" fmla="*/ 0 w 101"/>
                <a:gd name="T33" fmla="*/ 0 h 102"/>
                <a:gd name="T34" fmla="*/ 0 w 101"/>
                <a:gd name="T35" fmla="*/ 0 h 102"/>
                <a:gd name="T36" fmla="*/ 0 w 101"/>
                <a:gd name="T37" fmla="*/ 0 h 102"/>
                <a:gd name="T38" fmla="*/ 0 w 101"/>
                <a:gd name="T39" fmla="*/ 0 h 102"/>
                <a:gd name="T40" fmla="*/ 0 w 101"/>
                <a:gd name="T41" fmla="*/ 0 h 102"/>
                <a:gd name="T42" fmla="*/ 0 w 101"/>
                <a:gd name="T43" fmla="*/ 0 h 102"/>
                <a:gd name="T44" fmla="*/ 0 w 101"/>
                <a:gd name="T45" fmla="*/ 0 h 102"/>
                <a:gd name="T46" fmla="*/ 0 w 101"/>
                <a:gd name="T47" fmla="*/ 0 h 102"/>
                <a:gd name="T48" fmla="*/ 0 w 101"/>
                <a:gd name="T49" fmla="*/ 0 h 102"/>
                <a:gd name="T50" fmla="*/ 0 w 101"/>
                <a:gd name="T51" fmla="*/ 0 h 102"/>
                <a:gd name="T52" fmla="*/ 0 w 101"/>
                <a:gd name="T53" fmla="*/ 0 h 102"/>
                <a:gd name="T54" fmla="*/ 0 w 101"/>
                <a:gd name="T55" fmla="*/ 0 h 102"/>
                <a:gd name="T56" fmla="*/ 0 w 101"/>
                <a:gd name="T57" fmla="*/ 0 h 102"/>
                <a:gd name="T58" fmla="*/ 0 w 101"/>
                <a:gd name="T59" fmla="*/ 0 h 102"/>
                <a:gd name="T60" fmla="*/ 0 w 101"/>
                <a:gd name="T61" fmla="*/ 0 h 102"/>
                <a:gd name="T62" fmla="*/ 0 w 101"/>
                <a:gd name="T63" fmla="*/ 0 h 102"/>
                <a:gd name="T64" fmla="*/ 0 w 101"/>
                <a:gd name="T65" fmla="*/ 0 h 1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1" h="102">
                  <a:moveTo>
                    <a:pt x="101" y="51"/>
                  </a:moveTo>
                  <a:lnTo>
                    <a:pt x="100" y="41"/>
                  </a:lnTo>
                  <a:lnTo>
                    <a:pt x="97" y="32"/>
                  </a:lnTo>
                  <a:lnTo>
                    <a:pt x="92" y="23"/>
                  </a:lnTo>
                  <a:lnTo>
                    <a:pt x="86" y="15"/>
                  </a:lnTo>
                  <a:lnTo>
                    <a:pt x="79" y="9"/>
                  </a:lnTo>
                  <a:lnTo>
                    <a:pt x="70" y="4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0" y="4"/>
                  </a:lnTo>
                  <a:lnTo>
                    <a:pt x="22" y="9"/>
                  </a:lnTo>
                  <a:lnTo>
                    <a:pt x="14" y="15"/>
                  </a:lnTo>
                  <a:lnTo>
                    <a:pt x="8" y="23"/>
                  </a:lnTo>
                  <a:lnTo>
                    <a:pt x="3" y="32"/>
                  </a:lnTo>
                  <a:lnTo>
                    <a:pt x="1" y="41"/>
                  </a:lnTo>
                  <a:lnTo>
                    <a:pt x="0" y="51"/>
                  </a:lnTo>
                  <a:lnTo>
                    <a:pt x="1" y="61"/>
                  </a:lnTo>
                  <a:lnTo>
                    <a:pt x="3" y="71"/>
                  </a:lnTo>
                  <a:lnTo>
                    <a:pt x="8" y="80"/>
                  </a:lnTo>
                  <a:lnTo>
                    <a:pt x="14" y="87"/>
                  </a:lnTo>
                  <a:lnTo>
                    <a:pt x="22" y="93"/>
                  </a:lnTo>
                  <a:lnTo>
                    <a:pt x="30" y="98"/>
                  </a:lnTo>
                  <a:lnTo>
                    <a:pt x="40" y="101"/>
                  </a:lnTo>
                  <a:lnTo>
                    <a:pt x="50" y="102"/>
                  </a:lnTo>
                  <a:lnTo>
                    <a:pt x="60" y="101"/>
                  </a:lnTo>
                  <a:lnTo>
                    <a:pt x="70" y="98"/>
                  </a:lnTo>
                  <a:lnTo>
                    <a:pt x="79" y="93"/>
                  </a:lnTo>
                  <a:lnTo>
                    <a:pt x="86" y="87"/>
                  </a:lnTo>
                  <a:lnTo>
                    <a:pt x="92" y="80"/>
                  </a:lnTo>
                  <a:lnTo>
                    <a:pt x="97" y="71"/>
                  </a:lnTo>
                  <a:lnTo>
                    <a:pt x="100" y="61"/>
                  </a:lnTo>
                  <a:lnTo>
                    <a:pt x="101" y="51"/>
                  </a:lnTo>
                  <a:close/>
                  <a:moveTo>
                    <a:pt x="97" y="51"/>
                  </a:moveTo>
                  <a:lnTo>
                    <a:pt x="96" y="61"/>
                  </a:lnTo>
                  <a:lnTo>
                    <a:pt x="94" y="69"/>
                  </a:lnTo>
                  <a:lnTo>
                    <a:pt x="89" y="78"/>
                  </a:lnTo>
                  <a:lnTo>
                    <a:pt x="84" y="84"/>
                  </a:lnTo>
                  <a:lnTo>
                    <a:pt x="76" y="90"/>
                  </a:lnTo>
                  <a:lnTo>
                    <a:pt x="68" y="94"/>
                  </a:lnTo>
                  <a:lnTo>
                    <a:pt x="60" y="97"/>
                  </a:lnTo>
                  <a:lnTo>
                    <a:pt x="50" y="98"/>
                  </a:lnTo>
                  <a:lnTo>
                    <a:pt x="41" y="97"/>
                  </a:lnTo>
                  <a:lnTo>
                    <a:pt x="32" y="94"/>
                  </a:lnTo>
                  <a:lnTo>
                    <a:pt x="24" y="90"/>
                  </a:lnTo>
                  <a:lnTo>
                    <a:pt x="17" y="84"/>
                  </a:lnTo>
                  <a:lnTo>
                    <a:pt x="12" y="78"/>
                  </a:lnTo>
                  <a:lnTo>
                    <a:pt x="7" y="69"/>
                  </a:lnTo>
                  <a:lnTo>
                    <a:pt x="4" y="61"/>
                  </a:lnTo>
                  <a:lnTo>
                    <a:pt x="3" y="51"/>
                  </a:lnTo>
                  <a:lnTo>
                    <a:pt x="4" y="42"/>
                  </a:lnTo>
                  <a:lnTo>
                    <a:pt x="7" y="33"/>
                  </a:lnTo>
                  <a:lnTo>
                    <a:pt x="12" y="25"/>
                  </a:lnTo>
                  <a:lnTo>
                    <a:pt x="17" y="18"/>
                  </a:lnTo>
                  <a:lnTo>
                    <a:pt x="24" y="13"/>
                  </a:lnTo>
                  <a:lnTo>
                    <a:pt x="32" y="8"/>
                  </a:lnTo>
                  <a:lnTo>
                    <a:pt x="41" y="5"/>
                  </a:lnTo>
                  <a:lnTo>
                    <a:pt x="50" y="4"/>
                  </a:lnTo>
                  <a:lnTo>
                    <a:pt x="60" y="5"/>
                  </a:lnTo>
                  <a:lnTo>
                    <a:pt x="68" y="8"/>
                  </a:lnTo>
                  <a:lnTo>
                    <a:pt x="76" y="13"/>
                  </a:lnTo>
                  <a:lnTo>
                    <a:pt x="84" y="18"/>
                  </a:lnTo>
                  <a:lnTo>
                    <a:pt x="89" y="25"/>
                  </a:lnTo>
                  <a:lnTo>
                    <a:pt x="94" y="33"/>
                  </a:lnTo>
                  <a:lnTo>
                    <a:pt x="96" y="42"/>
                  </a:lnTo>
                  <a:lnTo>
                    <a:pt x="97" y="51"/>
                  </a:lnTo>
                  <a:close/>
                </a:path>
              </a:pathLst>
            </a:custGeom>
            <a:solidFill>
              <a:srgbClr val="82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08" name="Freeform 437"/>
            <p:cNvSpPr>
              <a:spLocks noEditPoints="1"/>
            </p:cNvSpPr>
            <p:nvPr/>
          </p:nvSpPr>
          <p:spPr bwMode="auto">
            <a:xfrm>
              <a:off x="4718" y="2489"/>
              <a:ext cx="25" cy="24"/>
            </a:xfrm>
            <a:custGeom>
              <a:avLst/>
              <a:gdLst>
                <a:gd name="T0" fmla="*/ 0 w 97"/>
                <a:gd name="T1" fmla="*/ 0 h 97"/>
                <a:gd name="T2" fmla="*/ 0 w 97"/>
                <a:gd name="T3" fmla="*/ 0 h 97"/>
                <a:gd name="T4" fmla="*/ 0 w 97"/>
                <a:gd name="T5" fmla="*/ 0 h 97"/>
                <a:gd name="T6" fmla="*/ 0 w 97"/>
                <a:gd name="T7" fmla="*/ 0 h 97"/>
                <a:gd name="T8" fmla="*/ 0 w 97"/>
                <a:gd name="T9" fmla="*/ 0 h 97"/>
                <a:gd name="T10" fmla="*/ 0 w 97"/>
                <a:gd name="T11" fmla="*/ 0 h 97"/>
                <a:gd name="T12" fmla="*/ 0 w 97"/>
                <a:gd name="T13" fmla="*/ 0 h 97"/>
                <a:gd name="T14" fmla="*/ 0 w 97"/>
                <a:gd name="T15" fmla="*/ 0 h 97"/>
                <a:gd name="T16" fmla="*/ 0 w 97"/>
                <a:gd name="T17" fmla="*/ 0 h 97"/>
                <a:gd name="T18" fmla="*/ 0 w 97"/>
                <a:gd name="T19" fmla="*/ 0 h 97"/>
                <a:gd name="T20" fmla="*/ 0 w 97"/>
                <a:gd name="T21" fmla="*/ 0 h 97"/>
                <a:gd name="T22" fmla="*/ 0 w 97"/>
                <a:gd name="T23" fmla="*/ 0 h 97"/>
                <a:gd name="T24" fmla="*/ 0 w 97"/>
                <a:gd name="T25" fmla="*/ 0 h 97"/>
                <a:gd name="T26" fmla="*/ 0 w 97"/>
                <a:gd name="T27" fmla="*/ 0 h 97"/>
                <a:gd name="T28" fmla="*/ 0 w 97"/>
                <a:gd name="T29" fmla="*/ 0 h 97"/>
                <a:gd name="T30" fmla="*/ 0 w 97"/>
                <a:gd name="T31" fmla="*/ 0 h 97"/>
                <a:gd name="T32" fmla="*/ 0 w 97"/>
                <a:gd name="T33" fmla="*/ 0 h 97"/>
                <a:gd name="T34" fmla="*/ 0 w 97"/>
                <a:gd name="T35" fmla="*/ 0 h 97"/>
                <a:gd name="T36" fmla="*/ 0 w 97"/>
                <a:gd name="T37" fmla="*/ 0 h 97"/>
                <a:gd name="T38" fmla="*/ 0 w 97"/>
                <a:gd name="T39" fmla="*/ 0 h 97"/>
                <a:gd name="T40" fmla="*/ 0 w 97"/>
                <a:gd name="T41" fmla="*/ 0 h 97"/>
                <a:gd name="T42" fmla="*/ 0 w 97"/>
                <a:gd name="T43" fmla="*/ 0 h 97"/>
                <a:gd name="T44" fmla="*/ 0 w 97"/>
                <a:gd name="T45" fmla="*/ 0 h 97"/>
                <a:gd name="T46" fmla="*/ 0 w 97"/>
                <a:gd name="T47" fmla="*/ 0 h 97"/>
                <a:gd name="T48" fmla="*/ 0 w 97"/>
                <a:gd name="T49" fmla="*/ 0 h 97"/>
                <a:gd name="T50" fmla="*/ 0 w 97"/>
                <a:gd name="T51" fmla="*/ 0 h 97"/>
                <a:gd name="T52" fmla="*/ 0 w 97"/>
                <a:gd name="T53" fmla="*/ 0 h 97"/>
                <a:gd name="T54" fmla="*/ 0 w 97"/>
                <a:gd name="T55" fmla="*/ 0 h 97"/>
                <a:gd name="T56" fmla="*/ 0 w 97"/>
                <a:gd name="T57" fmla="*/ 0 h 97"/>
                <a:gd name="T58" fmla="*/ 0 w 97"/>
                <a:gd name="T59" fmla="*/ 0 h 97"/>
                <a:gd name="T60" fmla="*/ 0 w 97"/>
                <a:gd name="T61" fmla="*/ 0 h 97"/>
                <a:gd name="T62" fmla="*/ 0 w 97"/>
                <a:gd name="T63" fmla="*/ 0 h 97"/>
                <a:gd name="T64" fmla="*/ 0 w 97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7" h="97">
                  <a:moveTo>
                    <a:pt x="97" y="48"/>
                  </a:moveTo>
                  <a:lnTo>
                    <a:pt x="96" y="38"/>
                  </a:lnTo>
                  <a:lnTo>
                    <a:pt x="93" y="29"/>
                  </a:lnTo>
                  <a:lnTo>
                    <a:pt x="88" y="21"/>
                  </a:lnTo>
                  <a:lnTo>
                    <a:pt x="83" y="13"/>
                  </a:lnTo>
                  <a:lnTo>
                    <a:pt x="75" y="7"/>
                  </a:lnTo>
                  <a:lnTo>
                    <a:pt x="67" y="3"/>
                  </a:lnTo>
                  <a:lnTo>
                    <a:pt x="58" y="1"/>
                  </a:lnTo>
                  <a:lnTo>
                    <a:pt x="48" y="0"/>
                  </a:lnTo>
                  <a:lnTo>
                    <a:pt x="38" y="1"/>
                  </a:lnTo>
                  <a:lnTo>
                    <a:pt x="29" y="3"/>
                  </a:lnTo>
                  <a:lnTo>
                    <a:pt x="21" y="7"/>
                  </a:lnTo>
                  <a:lnTo>
                    <a:pt x="13" y="13"/>
                  </a:lnTo>
                  <a:lnTo>
                    <a:pt x="8" y="21"/>
                  </a:lnTo>
                  <a:lnTo>
                    <a:pt x="3" y="29"/>
                  </a:lnTo>
                  <a:lnTo>
                    <a:pt x="0" y="38"/>
                  </a:lnTo>
                  <a:lnTo>
                    <a:pt x="0" y="48"/>
                  </a:lnTo>
                  <a:lnTo>
                    <a:pt x="0" y="58"/>
                  </a:lnTo>
                  <a:lnTo>
                    <a:pt x="3" y="67"/>
                  </a:lnTo>
                  <a:lnTo>
                    <a:pt x="8" y="76"/>
                  </a:lnTo>
                  <a:lnTo>
                    <a:pt x="13" y="82"/>
                  </a:lnTo>
                  <a:lnTo>
                    <a:pt x="21" y="88"/>
                  </a:lnTo>
                  <a:lnTo>
                    <a:pt x="29" y="93"/>
                  </a:lnTo>
                  <a:lnTo>
                    <a:pt x="38" y="96"/>
                  </a:lnTo>
                  <a:lnTo>
                    <a:pt x="48" y="97"/>
                  </a:lnTo>
                  <a:lnTo>
                    <a:pt x="58" y="96"/>
                  </a:lnTo>
                  <a:lnTo>
                    <a:pt x="67" y="93"/>
                  </a:lnTo>
                  <a:lnTo>
                    <a:pt x="75" y="88"/>
                  </a:lnTo>
                  <a:lnTo>
                    <a:pt x="83" y="82"/>
                  </a:lnTo>
                  <a:lnTo>
                    <a:pt x="88" y="76"/>
                  </a:lnTo>
                  <a:lnTo>
                    <a:pt x="93" y="67"/>
                  </a:lnTo>
                  <a:lnTo>
                    <a:pt x="96" y="58"/>
                  </a:lnTo>
                  <a:lnTo>
                    <a:pt x="97" y="48"/>
                  </a:lnTo>
                  <a:close/>
                  <a:moveTo>
                    <a:pt x="93" y="48"/>
                  </a:moveTo>
                  <a:lnTo>
                    <a:pt x="92" y="57"/>
                  </a:lnTo>
                  <a:lnTo>
                    <a:pt x="89" y="66"/>
                  </a:lnTo>
                  <a:lnTo>
                    <a:pt x="85" y="73"/>
                  </a:lnTo>
                  <a:lnTo>
                    <a:pt x="79" y="79"/>
                  </a:lnTo>
                  <a:lnTo>
                    <a:pt x="73" y="85"/>
                  </a:lnTo>
                  <a:lnTo>
                    <a:pt x="66" y="89"/>
                  </a:lnTo>
                  <a:lnTo>
                    <a:pt x="57" y="91"/>
                  </a:lnTo>
                  <a:lnTo>
                    <a:pt x="48" y="93"/>
                  </a:lnTo>
                  <a:lnTo>
                    <a:pt x="39" y="91"/>
                  </a:lnTo>
                  <a:lnTo>
                    <a:pt x="31" y="89"/>
                  </a:lnTo>
                  <a:lnTo>
                    <a:pt x="23" y="85"/>
                  </a:lnTo>
                  <a:lnTo>
                    <a:pt x="17" y="79"/>
                  </a:lnTo>
                  <a:lnTo>
                    <a:pt x="11" y="73"/>
                  </a:lnTo>
                  <a:lnTo>
                    <a:pt x="6" y="66"/>
                  </a:lnTo>
                  <a:lnTo>
                    <a:pt x="4" y="57"/>
                  </a:lnTo>
                  <a:lnTo>
                    <a:pt x="3" y="48"/>
                  </a:lnTo>
                  <a:lnTo>
                    <a:pt x="4" y="39"/>
                  </a:lnTo>
                  <a:lnTo>
                    <a:pt x="6" y="31"/>
                  </a:lnTo>
                  <a:lnTo>
                    <a:pt x="11" y="23"/>
                  </a:lnTo>
                  <a:lnTo>
                    <a:pt x="17" y="16"/>
                  </a:lnTo>
                  <a:lnTo>
                    <a:pt x="23" y="11"/>
                  </a:lnTo>
                  <a:lnTo>
                    <a:pt x="31" y="6"/>
                  </a:lnTo>
                  <a:lnTo>
                    <a:pt x="39" y="4"/>
                  </a:lnTo>
                  <a:lnTo>
                    <a:pt x="48" y="3"/>
                  </a:lnTo>
                  <a:lnTo>
                    <a:pt x="57" y="4"/>
                  </a:lnTo>
                  <a:lnTo>
                    <a:pt x="66" y="6"/>
                  </a:lnTo>
                  <a:lnTo>
                    <a:pt x="73" y="11"/>
                  </a:lnTo>
                  <a:lnTo>
                    <a:pt x="79" y="16"/>
                  </a:lnTo>
                  <a:lnTo>
                    <a:pt x="85" y="23"/>
                  </a:lnTo>
                  <a:lnTo>
                    <a:pt x="89" y="31"/>
                  </a:lnTo>
                  <a:lnTo>
                    <a:pt x="92" y="39"/>
                  </a:lnTo>
                  <a:lnTo>
                    <a:pt x="93" y="48"/>
                  </a:lnTo>
                  <a:close/>
                </a:path>
              </a:pathLst>
            </a:custGeom>
            <a:solidFill>
              <a:srgbClr val="8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09" name="Freeform 438"/>
            <p:cNvSpPr>
              <a:spLocks noEditPoints="1"/>
            </p:cNvSpPr>
            <p:nvPr/>
          </p:nvSpPr>
          <p:spPr bwMode="auto">
            <a:xfrm>
              <a:off x="4719" y="2489"/>
              <a:ext cx="23" cy="24"/>
            </a:xfrm>
            <a:custGeom>
              <a:avLst/>
              <a:gdLst>
                <a:gd name="T0" fmla="*/ 0 w 94"/>
                <a:gd name="T1" fmla="*/ 0 h 94"/>
                <a:gd name="T2" fmla="*/ 0 w 94"/>
                <a:gd name="T3" fmla="*/ 0 h 94"/>
                <a:gd name="T4" fmla="*/ 0 w 94"/>
                <a:gd name="T5" fmla="*/ 0 h 94"/>
                <a:gd name="T6" fmla="*/ 0 w 94"/>
                <a:gd name="T7" fmla="*/ 0 h 94"/>
                <a:gd name="T8" fmla="*/ 0 w 94"/>
                <a:gd name="T9" fmla="*/ 0 h 94"/>
                <a:gd name="T10" fmla="*/ 0 w 94"/>
                <a:gd name="T11" fmla="*/ 0 h 94"/>
                <a:gd name="T12" fmla="*/ 0 w 94"/>
                <a:gd name="T13" fmla="*/ 0 h 94"/>
                <a:gd name="T14" fmla="*/ 0 w 94"/>
                <a:gd name="T15" fmla="*/ 0 h 94"/>
                <a:gd name="T16" fmla="*/ 0 w 94"/>
                <a:gd name="T17" fmla="*/ 0 h 94"/>
                <a:gd name="T18" fmla="*/ 0 w 94"/>
                <a:gd name="T19" fmla="*/ 0 h 94"/>
                <a:gd name="T20" fmla="*/ 0 w 94"/>
                <a:gd name="T21" fmla="*/ 0 h 94"/>
                <a:gd name="T22" fmla="*/ 0 w 94"/>
                <a:gd name="T23" fmla="*/ 0 h 94"/>
                <a:gd name="T24" fmla="*/ 0 w 94"/>
                <a:gd name="T25" fmla="*/ 0 h 94"/>
                <a:gd name="T26" fmla="*/ 0 w 94"/>
                <a:gd name="T27" fmla="*/ 0 h 94"/>
                <a:gd name="T28" fmla="*/ 0 w 94"/>
                <a:gd name="T29" fmla="*/ 0 h 94"/>
                <a:gd name="T30" fmla="*/ 0 w 94"/>
                <a:gd name="T31" fmla="*/ 0 h 94"/>
                <a:gd name="T32" fmla="*/ 0 w 94"/>
                <a:gd name="T33" fmla="*/ 0 h 94"/>
                <a:gd name="T34" fmla="*/ 0 w 94"/>
                <a:gd name="T35" fmla="*/ 0 h 94"/>
                <a:gd name="T36" fmla="*/ 0 w 94"/>
                <a:gd name="T37" fmla="*/ 0 h 94"/>
                <a:gd name="T38" fmla="*/ 0 w 94"/>
                <a:gd name="T39" fmla="*/ 0 h 94"/>
                <a:gd name="T40" fmla="*/ 0 w 94"/>
                <a:gd name="T41" fmla="*/ 0 h 94"/>
                <a:gd name="T42" fmla="*/ 0 w 94"/>
                <a:gd name="T43" fmla="*/ 0 h 94"/>
                <a:gd name="T44" fmla="*/ 0 w 94"/>
                <a:gd name="T45" fmla="*/ 0 h 94"/>
                <a:gd name="T46" fmla="*/ 0 w 94"/>
                <a:gd name="T47" fmla="*/ 0 h 94"/>
                <a:gd name="T48" fmla="*/ 0 w 94"/>
                <a:gd name="T49" fmla="*/ 0 h 94"/>
                <a:gd name="T50" fmla="*/ 0 w 94"/>
                <a:gd name="T51" fmla="*/ 0 h 94"/>
                <a:gd name="T52" fmla="*/ 0 w 94"/>
                <a:gd name="T53" fmla="*/ 0 h 94"/>
                <a:gd name="T54" fmla="*/ 0 w 94"/>
                <a:gd name="T55" fmla="*/ 0 h 94"/>
                <a:gd name="T56" fmla="*/ 0 w 94"/>
                <a:gd name="T57" fmla="*/ 0 h 94"/>
                <a:gd name="T58" fmla="*/ 0 w 94"/>
                <a:gd name="T59" fmla="*/ 0 h 94"/>
                <a:gd name="T60" fmla="*/ 0 w 94"/>
                <a:gd name="T61" fmla="*/ 0 h 94"/>
                <a:gd name="T62" fmla="*/ 0 w 94"/>
                <a:gd name="T63" fmla="*/ 0 h 94"/>
                <a:gd name="T64" fmla="*/ 0 w 94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4">
                  <a:moveTo>
                    <a:pt x="94" y="47"/>
                  </a:moveTo>
                  <a:lnTo>
                    <a:pt x="93" y="38"/>
                  </a:lnTo>
                  <a:lnTo>
                    <a:pt x="91" y="29"/>
                  </a:lnTo>
                  <a:lnTo>
                    <a:pt x="86" y="21"/>
                  </a:lnTo>
                  <a:lnTo>
                    <a:pt x="81" y="14"/>
                  </a:lnTo>
                  <a:lnTo>
                    <a:pt x="73" y="9"/>
                  </a:lnTo>
                  <a:lnTo>
                    <a:pt x="65" y="4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29" y="4"/>
                  </a:lnTo>
                  <a:lnTo>
                    <a:pt x="21" y="9"/>
                  </a:lnTo>
                  <a:lnTo>
                    <a:pt x="14" y="14"/>
                  </a:lnTo>
                  <a:lnTo>
                    <a:pt x="9" y="21"/>
                  </a:lnTo>
                  <a:lnTo>
                    <a:pt x="4" y="29"/>
                  </a:lnTo>
                  <a:lnTo>
                    <a:pt x="1" y="38"/>
                  </a:lnTo>
                  <a:lnTo>
                    <a:pt x="0" y="47"/>
                  </a:lnTo>
                  <a:lnTo>
                    <a:pt x="1" y="57"/>
                  </a:lnTo>
                  <a:lnTo>
                    <a:pt x="4" y="65"/>
                  </a:lnTo>
                  <a:lnTo>
                    <a:pt x="9" y="74"/>
                  </a:lnTo>
                  <a:lnTo>
                    <a:pt x="14" y="80"/>
                  </a:lnTo>
                  <a:lnTo>
                    <a:pt x="21" y="86"/>
                  </a:lnTo>
                  <a:lnTo>
                    <a:pt x="29" y="90"/>
                  </a:lnTo>
                  <a:lnTo>
                    <a:pt x="38" y="93"/>
                  </a:lnTo>
                  <a:lnTo>
                    <a:pt x="47" y="94"/>
                  </a:lnTo>
                  <a:lnTo>
                    <a:pt x="57" y="93"/>
                  </a:lnTo>
                  <a:lnTo>
                    <a:pt x="65" y="90"/>
                  </a:lnTo>
                  <a:lnTo>
                    <a:pt x="73" y="86"/>
                  </a:lnTo>
                  <a:lnTo>
                    <a:pt x="81" y="80"/>
                  </a:lnTo>
                  <a:lnTo>
                    <a:pt x="86" y="74"/>
                  </a:lnTo>
                  <a:lnTo>
                    <a:pt x="91" y="65"/>
                  </a:lnTo>
                  <a:lnTo>
                    <a:pt x="93" y="57"/>
                  </a:lnTo>
                  <a:lnTo>
                    <a:pt x="94" y="47"/>
                  </a:lnTo>
                  <a:close/>
                  <a:moveTo>
                    <a:pt x="89" y="47"/>
                  </a:moveTo>
                  <a:lnTo>
                    <a:pt x="88" y="56"/>
                  </a:lnTo>
                  <a:lnTo>
                    <a:pt x="86" y="64"/>
                  </a:lnTo>
                  <a:lnTo>
                    <a:pt x="83" y="71"/>
                  </a:lnTo>
                  <a:lnTo>
                    <a:pt x="77" y="77"/>
                  </a:lnTo>
                  <a:lnTo>
                    <a:pt x="70" y="83"/>
                  </a:lnTo>
                  <a:lnTo>
                    <a:pt x="64" y="86"/>
                  </a:lnTo>
                  <a:lnTo>
                    <a:pt x="56" y="89"/>
                  </a:lnTo>
                  <a:lnTo>
                    <a:pt x="47" y="89"/>
                  </a:lnTo>
                  <a:lnTo>
                    <a:pt x="38" y="89"/>
                  </a:lnTo>
                  <a:lnTo>
                    <a:pt x="30" y="86"/>
                  </a:lnTo>
                  <a:lnTo>
                    <a:pt x="23" y="83"/>
                  </a:lnTo>
                  <a:lnTo>
                    <a:pt x="17" y="77"/>
                  </a:lnTo>
                  <a:lnTo>
                    <a:pt x="12" y="71"/>
                  </a:lnTo>
                  <a:lnTo>
                    <a:pt x="8" y="64"/>
                  </a:lnTo>
                  <a:lnTo>
                    <a:pt x="5" y="56"/>
                  </a:lnTo>
                  <a:lnTo>
                    <a:pt x="4" y="47"/>
                  </a:lnTo>
                  <a:lnTo>
                    <a:pt x="5" y="39"/>
                  </a:lnTo>
                  <a:lnTo>
                    <a:pt x="8" y="30"/>
                  </a:lnTo>
                  <a:lnTo>
                    <a:pt x="12" y="23"/>
                  </a:lnTo>
                  <a:lnTo>
                    <a:pt x="17" y="16"/>
                  </a:lnTo>
                  <a:lnTo>
                    <a:pt x="23" y="12"/>
                  </a:lnTo>
                  <a:lnTo>
                    <a:pt x="30" y="7"/>
                  </a:lnTo>
                  <a:lnTo>
                    <a:pt x="38" y="5"/>
                  </a:lnTo>
                  <a:lnTo>
                    <a:pt x="47" y="4"/>
                  </a:lnTo>
                  <a:lnTo>
                    <a:pt x="56" y="5"/>
                  </a:lnTo>
                  <a:lnTo>
                    <a:pt x="64" y="7"/>
                  </a:lnTo>
                  <a:lnTo>
                    <a:pt x="70" y="12"/>
                  </a:lnTo>
                  <a:lnTo>
                    <a:pt x="77" y="16"/>
                  </a:lnTo>
                  <a:lnTo>
                    <a:pt x="83" y="23"/>
                  </a:lnTo>
                  <a:lnTo>
                    <a:pt x="86" y="30"/>
                  </a:lnTo>
                  <a:lnTo>
                    <a:pt x="88" y="39"/>
                  </a:lnTo>
                  <a:lnTo>
                    <a:pt x="89" y="47"/>
                  </a:lnTo>
                  <a:close/>
                </a:path>
              </a:pathLst>
            </a:custGeom>
            <a:solidFill>
              <a:srgbClr val="8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10" name="Freeform 439"/>
            <p:cNvSpPr>
              <a:spLocks noEditPoints="1"/>
            </p:cNvSpPr>
            <p:nvPr/>
          </p:nvSpPr>
          <p:spPr bwMode="auto">
            <a:xfrm>
              <a:off x="4719" y="2490"/>
              <a:ext cx="23" cy="22"/>
            </a:xfrm>
            <a:custGeom>
              <a:avLst/>
              <a:gdLst>
                <a:gd name="T0" fmla="*/ 0 w 90"/>
                <a:gd name="T1" fmla="*/ 0 h 90"/>
                <a:gd name="T2" fmla="*/ 0 w 90"/>
                <a:gd name="T3" fmla="*/ 0 h 90"/>
                <a:gd name="T4" fmla="*/ 0 w 90"/>
                <a:gd name="T5" fmla="*/ 0 h 90"/>
                <a:gd name="T6" fmla="*/ 0 w 90"/>
                <a:gd name="T7" fmla="*/ 0 h 90"/>
                <a:gd name="T8" fmla="*/ 0 w 90"/>
                <a:gd name="T9" fmla="*/ 0 h 90"/>
                <a:gd name="T10" fmla="*/ 0 w 90"/>
                <a:gd name="T11" fmla="*/ 0 h 90"/>
                <a:gd name="T12" fmla="*/ 0 w 90"/>
                <a:gd name="T13" fmla="*/ 0 h 90"/>
                <a:gd name="T14" fmla="*/ 0 w 90"/>
                <a:gd name="T15" fmla="*/ 0 h 90"/>
                <a:gd name="T16" fmla="*/ 0 w 90"/>
                <a:gd name="T17" fmla="*/ 0 h 90"/>
                <a:gd name="T18" fmla="*/ 0 w 90"/>
                <a:gd name="T19" fmla="*/ 0 h 90"/>
                <a:gd name="T20" fmla="*/ 0 w 90"/>
                <a:gd name="T21" fmla="*/ 0 h 90"/>
                <a:gd name="T22" fmla="*/ 0 w 90"/>
                <a:gd name="T23" fmla="*/ 0 h 90"/>
                <a:gd name="T24" fmla="*/ 0 w 90"/>
                <a:gd name="T25" fmla="*/ 0 h 90"/>
                <a:gd name="T26" fmla="*/ 0 w 90"/>
                <a:gd name="T27" fmla="*/ 0 h 90"/>
                <a:gd name="T28" fmla="*/ 0 w 90"/>
                <a:gd name="T29" fmla="*/ 0 h 90"/>
                <a:gd name="T30" fmla="*/ 0 w 90"/>
                <a:gd name="T31" fmla="*/ 0 h 90"/>
                <a:gd name="T32" fmla="*/ 0 w 90"/>
                <a:gd name="T33" fmla="*/ 0 h 90"/>
                <a:gd name="T34" fmla="*/ 0 w 90"/>
                <a:gd name="T35" fmla="*/ 0 h 90"/>
                <a:gd name="T36" fmla="*/ 0 w 90"/>
                <a:gd name="T37" fmla="*/ 0 h 90"/>
                <a:gd name="T38" fmla="*/ 0 w 90"/>
                <a:gd name="T39" fmla="*/ 0 h 90"/>
                <a:gd name="T40" fmla="*/ 0 w 90"/>
                <a:gd name="T41" fmla="*/ 0 h 90"/>
                <a:gd name="T42" fmla="*/ 0 w 90"/>
                <a:gd name="T43" fmla="*/ 0 h 90"/>
                <a:gd name="T44" fmla="*/ 0 w 90"/>
                <a:gd name="T45" fmla="*/ 0 h 90"/>
                <a:gd name="T46" fmla="*/ 0 w 90"/>
                <a:gd name="T47" fmla="*/ 0 h 90"/>
                <a:gd name="T48" fmla="*/ 0 w 90"/>
                <a:gd name="T49" fmla="*/ 0 h 90"/>
                <a:gd name="T50" fmla="*/ 0 w 90"/>
                <a:gd name="T51" fmla="*/ 0 h 90"/>
                <a:gd name="T52" fmla="*/ 0 w 90"/>
                <a:gd name="T53" fmla="*/ 0 h 90"/>
                <a:gd name="T54" fmla="*/ 0 w 90"/>
                <a:gd name="T55" fmla="*/ 0 h 90"/>
                <a:gd name="T56" fmla="*/ 0 w 90"/>
                <a:gd name="T57" fmla="*/ 0 h 90"/>
                <a:gd name="T58" fmla="*/ 0 w 90"/>
                <a:gd name="T59" fmla="*/ 0 h 90"/>
                <a:gd name="T60" fmla="*/ 0 w 90"/>
                <a:gd name="T61" fmla="*/ 0 h 90"/>
                <a:gd name="T62" fmla="*/ 0 w 90"/>
                <a:gd name="T63" fmla="*/ 0 h 90"/>
                <a:gd name="T64" fmla="*/ 0 w 90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" h="90">
                  <a:moveTo>
                    <a:pt x="90" y="45"/>
                  </a:moveTo>
                  <a:lnTo>
                    <a:pt x="89" y="36"/>
                  </a:lnTo>
                  <a:lnTo>
                    <a:pt x="86" y="28"/>
                  </a:lnTo>
                  <a:lnTo>
                    <a:pt x="82" y="20"/>
                  </a:lnTo>
                  <a:lnTo>
                    <a:pt x="76" y="13"/>
                  </a:lnTo>
                  <a:lnTo>
                    <a:pt x="70" y="8"/>
                  </a:lnTo>
                  <a:lnTo>
                    <a:pt x="63" y="3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8" y="3"/>
                  </a:lnTo>
                  <a:lnTo>
                    <a:pt x="20" y="8"/>
                  </a:lnTo>
                  <a:lnTo>
                    <a:pt x="14" y="13"/>
                  </a:lnTo>
                  <a:lnTo>
                    <a:pt x="8" y="20"/>
                  </a:lnTo>
                  <a:lnTo>
                    <a:pt x="3" y="28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3" y="63"/>
                  </a:lnTo>
                  <a:lnTo>
                    <a:pt x="8" y="70"/>
                  </a:lnTo>
                  <a:lnTo>
                    <a:pt x="14" y="76"/>
                  </a:lnTo>
                  <a:lnTo>
                    <a:pt x="20" y="82"/>
                  </a:lnTo>
                  <a:lnTo>
                    <a:pt x="28" y="86"/>
                  </a:lnTo>
                  <a:lnTo>
                    <a:pt x="36" y="88"/>
                  </a:lnTo>
                  <a:lnTo>
                    <a:pt x="45" y="90"/>
                  </a:lnTo>
                  <a:lnTo>
                    <a:pt x="54" y="88"/>
                  </a:lnTo>
                  <a:lnTo>
                    <a:pt x="63" y="86"/>
                  </a:lnTo>
                  <a:lnTo>
                    <a:pt x="70" y="82"/>
                  </a:lnTo>
                  <a:lnTo>
                    <a:pt x="76" y="76"/>
                  </a:lnTo>
                  <a:lnTo>
                    <a:pt x="82" y="70"/>
                  </a:lnTo>
                  <a:lnTo>
                    <a:pt x="86" y="63"/>
                  </a:lnTo>
                  <a:lnTo>
                    <a:pt x="89" y="54"/>
                  </a:lnTo>
                  <a:lnTo>
                    <a:pt x="90" y="45"/>
                  </a:lnTo>
                  <a:close/>
                  <a:moveTo>
                    <a:pt x="85" y="45"/>
                  </a:moveTo>
                  <a:lnTo>
                    <a:pt x="85" y="54"/>
                  </a:lnTo>
                  <a:lnTo>
                    <a:pt x="83" y="60"/>
                  </a:lnTo>
                  <a:lnTo>
                    <a:pt x="79" y="68"/>
                  </a:lnTo>
                  <a:lnTo>
                    <a:pt x="74" y="74"/>
                  </a:lnTo>
                  <a:lnTo>
                    <a:pt x="67" y="78"/>
                  </a:lnTo>
                  <a:lnTo>
                    <a:pt x="61" y="83"/>
                  </a:lnTo>
                  <a:lnTo>
                    <a:pt x="53" y="85"/>
                  </a:lnTo>
                  <a:lnTo>
                    <a:pt x="45" y="86"/>
                  </a:lnTo>
                  <a:lnTo>
                    <a:pt x="37" y="85"/>
                  </a:lnTo>
                  <a:lnTo>
                    <a:pt x="29" y="83"/>
                  </a:lnTo>
                  <a:lnTo>
                    <a:pt x="23" y="78"/>
                  </a:lnTo>
                  <a:lnTo>
                    <a:pt x="16" y="74"/>
                  </a:lnTo>
                  <a:lnTo>
                    <a:pt x="11" y="68"/>
                  </a:lnTo>
                  <a:lnTo>
                    <a:pt x="8" y="60"/>
                  </a:lnTo>
                  <a:lnTo>
                    <a:pt x="6" y="54"/>
                  </a:lnTo>
                  <a:lnTo>
                    <a:pt x="5" y="45"/>
                  </a:lnTo>
                  <a:lnTo>
                    <a:pt x="6" y="37"/>
                  </a:lnTo>
                  <a:lnTo>
                    <a:pt x="8" y="29"/>
                  </a:lnTo>
                  <a:lnTo>
                    <a:pt x="11" y="22"/>
                  </a:lnTo>
                  <a:lnTo>
                    <a:pt x="16" y="17"/>
                  </a:lnTo>
                  <a:lnTo>
                    <a:pt x="23" y="11"/>
                  </a:lnTo>
                  <a:lnTo>
                    <a:pt x="29" y="8"/>
                  </a:lnTo>
                  <a:lnTo>
                    <a:pt x="37" y="5"/>
                  </a:lnTo>
                  <a:lnTo>
                    <a:pt x="45" y="4"/>
                  </a:lnTo>
                  <a:lnTo>
                    <a:pt x="53" y="5"/>
                  </a:lnTo>
                  <a:lnTo>
                    <a:pt x="61" y="8"/>
                  </a:lnTo>
                  <a:lnTo>
                    <a:pt x="67" y="11"/>
                  </a:lnTo>
                  <a:lnTo>
                    <a:pt x="74" y="17"/>
                  </a:lnTo>
                  <a:lnTo>
                    <a:pt x="79" y="22"/>
                  </a:lnTo>
                  <a:lnTo>
                    <a:pt x="83" y="29"/>
                  </a:lnTo>
                  <a:lnTo>
                    <a:pt x="85" y="37"/>
                  </a:lnTo>
                  <a:lnTo>
                    <a:pt x="85" y="45"/>
                  </a:lnTo>
                  <a:close/>
                </a:path>
              </a:pathLst>
            </a:custGeom>
            <a:solidFill>
              <a:srgbClr val="91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11" name="Freeform 440"/>
            <p:cNvSpPr>
              <a:spLocks noEditPoints="1"/>
            </p:cNvSpPr>
            <p:nvPr/>
          </p:nvSpPr>
          <p:spPr bwMode="auto">
            <a:xfrm>
              <a:off x="4720" y="2491"/>
              <a:ext cx="21" cy="21"/>
            </a:xfrm>
            <a:custGeom>
              <a:avLst/>
              <a:gdLst>
                <a:gd name="T0" fmla="*/ 0 w 85"/>
                <a:gd name="T1" fmla="*/ 0 h 85"/>
                <a:gd name="T2" fmla="*/ 0 w 85"/>
                <a:gd name="T3" fmla="*/ 0 h 85"/>
                <a:gd name="T4" fmla="*/ 0 w 85"/>
                <a:gd name="T5" fmla="*/ 0 h 85"/>
                <a:gd name="T6" fmla="*/ 0 w 85"/>
                <a:gd name="T7" fmla="*/ 0 h 85"/>
                <a:gd name="T8" fmla="*/ 0 w 85"/>
                <a:gd name="T9" fmla="*/ 0 h 85"/>
                <a:gd name="T10" fmla="*/ 0 w 85"/>
                <a:gd name="T11" fmla="*/ 0 h 85"/>
                <a:gd name="T12" fmla="*/ 0 w 85"/>
                <a:gd name="T13" fmla="*/ 0 h 85"/>
                <a:gd name="T14" fmla="*/ 0 w 85"/>
                <a:gd name="T15" fmla="*/ 0 h 85"/>
                <a:gd name="T16" fmla="*/ 0 w 85"/>
                <a:gd name="T17" fmla="*/ 0 h 85"/>
                <a:gd name="T18" fmla="*/ 0 w 85"/>
                <a:gd name="T19" fmla="*/ 0 h 85"/>
                <a:gd name="T20" fmla="*/ 0 w 85"/>
                <a:gd name="T21" fmla="*/ 0 h 85"/>
                <a:gd name="T22" fmla="*/ 0 w 85"/>
                <a:gd name="T23" fmla="*/ 0 h 85"/>
                <a:gd name="T24" fmla="*/ 0 w 85"/>
                <a:gd name="T25" fmla="*/ 0 h 85"/>
                <a:gd name="T26" fmla="*/ 0 w 85"/>
                <a:gd name="T27" fmla="*/ 0 h 85"/>
                <a:gd name="T28" fmla="*/ 0 w 85"/>
                <a:gd name="T29" fmla="*/ 0 h 85"/>
                <a:gd name="T30" fmla="*/ 0 w 85"/>
                <a:gd name="T31" fmla="*/ 0 h 85"/>
                <a:gd name="T32" fmla="*/ 0 w 85"/>
                <a:gd name="T33" fmla="*/ 0 h 85"/>
                <a:gd name="T34" fmla="*/ 0 w 85"/>
                <a:gd name="T35" fmla="*/ 0 h 85"/>
                <a:gd name="T36" fmla="*/ 0 w 85"/>
                <a:gd name="T37" fmla="*/ 0 h 85"/>
                <a:gd name="T38" fmla="*/ 0 w 85"/>
                <a:gd name="T39" fmla="*/ 0 h 85"/>
                <a:gd name="T40" fmla="*/ 0 w 85"/>
                <a:gd name="T41" fmla="*/ 0 h 85"/>
                <a:gd name="T42" fmla="*/ 0 w 85"/>
                <a:gd name="T43" fmla="*/ 0 h 85"/>
                <a:gd name="T44" fmla="*/ 0 w 85"/>
                <a:gd name="T45" fmla="*/ 0 h 85"/>
                <a:gd name="T46" fmla="*/ 0 w 85"/>
                <a:gd name="T47" fmla="*/ 0 h 85"/>
                <a:gd name="T48" fmla="*/ 0 w 85"/>
                <a:gd name="T49" fmla="*/ 0 h 85"/>
                <a:gd name="T50" fmla="*/ 0 w 85"/>
                <a:gd name="T51" fmla="*/ 0 h 85"/>
                <a:gd name="T52" fmla="*/ 0 w 85"/>
                <a:gd name="T53" fmla="*/ 0 h 85"/>
                <a:gd name="T54" fmla="*/ 0 w 85"/>
                <a:gd name="T55" fmla="*/ 0 h 85"/>
                <a:gd name="T56" fmla="*/ 0 w 85"/>
                <a:gd name="T57" fmla="*/ 0 h 85"/>
                <a:gd name="T58" fmla="*/ 0 w 85"/>
                <a:gd name="T59" fmla="*/ 0 h 85"/>
                <a:gd name="T60" fmla="*/ 0 w 85"/>
                <a:gd name="T61" fmla="*/ 0 h 85"/>
                <a:gd name="T62" fmla="*/ 0 w 85"/>
                <a:gd name="T63" fmla="*/ 0 h 85"/>
                <a:gd name="T64" fmla="*/ 0 w 85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5" h="85">
                  <a:moveTo>
                    <a:pt x="85" y="43"/>
                  </a:moveTo>
                  <a:lnTo>
                    <a:pt x="84" y="35"/>
                  </a:lnTo>
                  <a:lnTo>
                    <a:pt x="82" y="26"/>
                  </a:lnTo>
                  <a:lnTo>
                    <a:pt x="79" y="19"/>
                  </a:lnTo>
                  <a:lnTo>
                    <a:pt x="73" y="12"/>
                  </a:lnTo>
                  <a:lnTo>
                    <a:pt x="66" y="8"/>
                  </a:lnTo>
                  <a:lnTo>
                    <a:pt x="60" y="3"/>
                  </a:lnTo>
                  <a:lnTo>
                    <a:pt x="52" y="1"/>
                  </a:lnTo>
                  <a:lnTo>
                    <a:pt x="43" y="0"/>
                  </a:lnTo>
                  <a:lnTo>
                    <a:pt x="34" y="1"/>
                  </a:lnTo>
                  <a:lnTo>
                    <a:pt x="26" y="3"/>
                  </a:lnTo>
                  <a:lnTo>
                    <a:pt x="19" y="8"/>
                  </a:lnTo>
                  <a:lnTo>
                    <a:pt x="13" y="12"/>
                  </a:lnTo>
                  <a:lnTo>
                    <a:pt x="8" y="19"/>
                  </a:lnTo>
                  <a:lnTo>
                    <a:pt x="4" y="26"/>
                  </a:lnTo>
                  <a:lnTo>
                    <a:pt x="1" y="35"/>
                  </a:lnTo>
                  <a:lnTo>
                    <a:pt x="0" y="43"/>
                  </a:lnTo>
                  <a:lnTo>
                    <a:pt x="1" y="52"/>
                  </a:lnTo>
                  <a:lnTo>
                    <a:pt x="4" y="60"/>
                  </a:lnTo>
                  <a:lnTo>
                    <a:pt x="8" y="67"/>
                  </a:lnTo>
                  <a:lnTo>
                    <a:pt x="13" y="73"/>
                  </a:lnTo>
                  <a:lnTo>
                    <a:pt x="19" y="79"/>
                  </a:lnTo>
                  <a:lnTo>
                    <a:pt x="26" y="82"/>
                  </a:lnTo>
                  <a:lnTo>
                    <a:pt x="34" y="85"/>
                  </a:lnTo>
                  <a:lnTo>
                    <a:pt x="43" y="85"/>
                  </a:lnTo>
                  <a:lnTo>
                    <a:pt x="52" y="85"/>
                  </a:lnTo>
                  <a:lnTo>
                    <a:pt x="60" y="82"/>
                  </a:lnTo>
                  <a:lnTo>
                    <a:pt x="66" y="79"/>
                  </a:lnTo>
                  <a:lnTo>
                    <a:pt x="73" y="73"/>
                  </a:lnTo>
                  <a:lnTo>
                    <a:pt x="79" y="67"/>
                  </a:lnTo>
                  <a:lnTo>
                    <a:pt x="82" y="60"/>
                  </a:lnTo>
                  <a:lnTo>
                    <a:pt x="84" y="52"/>
                  </a:lnTo>
                  <a:lnTo>
                    <a:pt x="85" y="43"/>
                  </a:lnTo>
                  <a:close/>
                  <a:moveTo>
                    <a:pt x="82" y="43"/>
                  </a:moveTo>
                  <a:lnTo>
                    <a:pt x="81" y="51"/>
                  </a:lnTo>
                  <a:lnTo>
                    <a:pt x="79" y="58"/>
                  </a:lnTo>
                  <a:lnTo>
                    <a:pt x="75" y="65"/>
                  </a:lnTo>
                  <a:lnTo>
                    <a:pt x="71" y="71"/>
                  </a:lnTo>
                  <a:lnTo>
                    <a:pt x="64" y="75"/>
                  </a:lnTo>
                  <a:lnTo>
                    <a:pt x="59" y="79"/>
                  </a:lnTo>
                  <a:lnTo>
                    <a:pt x="51" y="81"/>
                  </a:lnTo>
                  <a:lnTo>
                    <a:pt x="43" y="82"/>
                  </a:lnTo>
                  <a:lnTo>
                    <a:pt x="35" y="81"/>
                  </a:lnTo>
                  <a:lnTo>
                    <a:pt x="28" y="79"/>
                  </a:lnTo>
                  <a:lnTo>
                    <a:pt x="22" y="75"/>
                  </a:lnTo>
                  <a:lnTo>
                    <a:pt x="16" y="71"/>
                  </a:lnTo>
                  <a:lnTo>
                    <a:pt x="12" y="65"/>
                  </a:lnTo>
                  <a:lnTo>
                    <a:pt x="7" y="58"/>
                  </a:lnTo>
                  <a:lnTo>
                    <a:pt x="5" y="51"/>
                  </a:lnTo>
                  <a:lnTo>
                    <a:pt x="5" y="43"/>
                  </a:lnTo>
                  <a:lnTo>
                    <a:pt x="5" y="35"/>
                  </a:lnTo>
                  <a:lnTo>
                    <a:pt x="7" y="28"/>
                  </a:lnTo>
                  <a:lnTo>
                    <a:pt x="12" y="21"/>
                  </a:lnTo>
                  <a:lnTo>
                    <a:pt x="16" y="16"/>
                  </a:lnTo>
                  <a:lnTo>
                    <a:pt x="22" y="11"/>
                  </a:lnTo>
                  <a:lnTo>
                    <a:pt x="28" y="7"/>
                  </a:lnTo>
                  <a:lnTo>
                    <a:pt x="35" y="5"/>
                  </a:lnTo>
                  <a:lnTo>
                    <a:pt x="43" y="5"/>
                  </a:lnTo>
                  <a:lnTo>
                    <a:pt x="51" y="5"/>
                  </a:lnTo>
                  <a:lnTo>
                    <a:pt x="59" y="7"/>
                  </a:lnTo>
                  <a:lnTo>
                    <a:pt x="64" y="11"/>
                  </a:lnTo>
                  <a:lnTo>
                    <a:pt x="71" y="16"/>
                  </a:lnTo>
                  <a:lnTo>
                    <a:pt x="75" y="21"/>
                  </a:lnTo>
                  <a:lnTo>
                    <a:pt x="79" y="28"/>
                  </a:lnTo>
                  <a:lnTo>
                    <a:pt x="81" y="35"/>
                  </a:lnTo>
                  <a:lnTo>
                    <a:pt x="82" y="43"/>
                  </a:lnTo>
                  <a:close/>
                </a:path>
              </a:pathLst>
            </a:custGeom>
            <a:solidFill>
              <a:srgbClr val="9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12" name="Freeform 441"/>
            <p:cNvSpPr>
              <a:spLocks noEditPoints="1"/>
            </p:cNvSpPr>
            <p:nvPr/>
          </p:nvSpPr>
          <p:spPr bwMode="auto">
            <a:xfrm>
              <a:off x="4720" y="2491"/>
              <a:ext cx="21" cy="21"/>
            </a:xfrm>
            <a:custGeom>
              <a:avLst/>
              <a:gdLst>
                <a:gd name="T0" fmla="*/ 0 w 80"/>
                <a:gd name="T1" fmla="*/ 0 h 82"/>
                <a:gd name="T2" fmla="*/ 0 w 80"/>
                <a:gd name="T3" fmla="*/ 0 h 82"/>
                <a:gd name="T4" fmla="*/ 0 w 80"/>
                <a:gd name="T5" fmla="*/ 0 h 82"/>
                <a:gd name="T6" fmla="*/ 0 w 80"/>
                <a:gd name="T7" fmla="*/ 0 h 82"/>
                <a:gd name="T8" fmla="*/ 0 w 80"/>
                <a:gd name="T9" fmla="*/ 0 h 82"/>
                <a:gd name="T10" fmla="*/ 0 w 80"/>
                <a:gd name="T11" fmla="*/ 0 h 82"/>
                <a:gd name="T12" fmla="*/ 0 w 80"/>
                <a:gd name="T13" fmla="*/ 0 h 82"/>
                <a:gd name="T14" fmla="*/ 0 w 80"/>
                <a:gd name="T15" fmla="*/ 0 h 82"/>
                <a:gd name="T16" fmla="*/ 0 w 80"/>
                <a:gd name="T17" fmla="*/ 0 h 82"/>
                <a:gd name="T18" fmla="*/ 0 w 80"/>
                <a:gd name="T19" fmla="*/ 0 h 82"/>
                <a:gd name="T20" fmla="*/ 0 w 80"/>
                <a:gd name="T21" fmla="*/ 0 h 82"/>
                <a:gd name="T22" fmla="*/ 0 w 80"/>
                <a:gd name="T23" fmla="*/ 0 h 82"/>
                <a:gd name="T24" fmla="*/ 0 w 80"/>
                <a:gd name="T25" fmla="*/ 0 h 82"/>
                <a:gd name="T26" fmla="*/ 0 w 80"/>
                <a:gd name="T27" fmla="*/ 0 h 82"/>
                <a:gd name="T28" fmla="*/ 0 w 80"/>
                <a:gd name="T29" fmla="*/ 0 h 82"/>
                <a:gd name="T30" fmla="*/ 0 w 80"/>
                <a:gd name="T31" fmla="*/ 0 h 82"/>
                <a:gd name="T32" fmla="*/ 0 w 80"/>
                <a:gd name="T33" fmla="*/ 0 h 82"/>
                <a:gd name="T34" fmla="*/ 0 w 80"/>
                <a:gd name="T35" fmla="*/ 0 h 82"/>
                <a:gd name="T36" fmla="*/ 0 w 80"/>
                <a:gd name="T37" fmla="*/ 0 h 82"/>
                <a:gd name="T38" fmla="*/ 0 w 80"/>
                <a:gd name="T39" fmla="*/ 0 h 82"/>
                <a:gd name="T40" fmla="*/ 0 w 80"/>
                <a:gd name="T41" fmla="*/ 0 h 82"/>
                <a:gd name="T42" fmla="*/ 0 w 80"/>
                <a:gd name="T43" fmla="*/ 0 h 82"/>
                <a:gd name="T44" fmla="*/ 0 w 80"/>
                <a:gd name="T45" fmla="*/ 0 h 82"/>
                <a:gd name="T46" fmla="*/ 0 w 80"/>
                <a:gd name="T47" fmla="*/ 0 h 82"/>
                <a:gd name="T48" fmla="*/ 0 w 80"/>
                <a:gd name="T49" fmla="*/ 0 h 82"/>
                <a:gd name="T50" fmla="*/ 0 w 80"/>
                <a:gd name="T51" fmla="*/ 0 h 82"/>
                <a:gd name="T52" fmla="*/ 0 w 80"/>
                <a:gd name="T53" fmla="*/ 0 h 82"/>
                <a:gd name="T54" fmla="*/ 0 w 80"/>
                <a:gd name="T55" fmla="*/ 0 h 82"/>
                <a:gd name="T56" fmla="*/ 0 w 80"/>
                <a:gd name="T57" fmla="*/ 0 h 82"/>
                <a:gd name="T58" fmla="*/ 0 w 80"/>
                <a:gd name="T59" fmla="*/ 0 h 82"/>
                <a:gd name="T60" fmla="*/ 0 w 80"/>
                <a:gd name="T61" fmla="*/ 0 h 82"/>
                <a:gd name="T62" fmla="*/ 0 w 80"/>
                <a:gd name="T63" fmla="*/ 0 h 82"/>
                <a:gd name="T64" fmla="*/ 0 w 80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0" h="82">
                  <a:moveTo>
                    <a:pt x="80" y="41"/>
                  </a:moveTo>
                  <a:lnTo>
                    <a:pt x="80" y="33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3"/>
                  </a:lnTo>
                  <a:lnTo>
                    <a:pt x="62" y="7"/>
                  </a:lnTo>
                  <a:lnTo>
                    <a:pt x="56" y="4"/>
                  </a:lnTo>
                  <a:lnTo>
                    <a:pt x="48" y="1"/>
                  </a:lnTo>
                  <a:lnTo>
                    <a:pt x="40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8" y="7"/>
                  </a:lnTo>
                  <a:lnTo>
                    <a:pt x="11" y="13"/>
                  </a:lnTo>
                  <a:lnTo>
                    <a:pt x="6" y="18"/>
                  </a:lnTo>
                  <a:lnTo>
                    <a:pt x="3" y="25"/>
                  </a:lnTo>
                  <a:lnTo>
                    <a:pt x="1" y="33"/>
                  </a:lnTo>
                  <a:lnTo>
                    <a:pt x="0" y="41"/>
                  </a:lnTo>
                  <a:lnTo>
                    <a:pt x="1" y="50"/>
                  </a:lnTo>
                  <a:lnTo>
                    <a:pt x="3" y="56"/>
                  </a:lnTo>
                  <a:lnTo>
                    <a:pt x="6" y="64"/>
                  </a:lnTo>
                  <a:lnTo>
                    <a:pt x="11" y="70"/>
                  </a:lnTo>
                  <a:lnTo>
                    <a:pt x="18" y="74"/>
                  </a:lnTo>
                  <a:lnTo>
                    <a:pt x="24" y="79"/>
                  </a:lnTo>
                  <a:lnTo>
                    <a:pt x="32" y="81"/>
                  </a:lnTo>
                  <a:lnTo>
                    <a:pt x="40" y="82"/>
                  </a:lnTo>
                  <a:lnTo>
                    <a:pt x="48" y="81"/>
                  </a:lnTo>
                  <a:lnTo>
                    <a:pt x="56" y="79"/>
                  </a:lnTo>
                  <a:lnTo>
                    <a:pt x="62" y="74"/>
                  </a:lnTo>
                  <a:lnTo>
                    <a:pt x="69" y="70"/>
                  </a:lnTo>
                  <a:lnTo>
                    <a:pt x="74" y="64"/>
                  </a:lnTo>
                  <a:lnTo>
                    <a:pt x="78" y="56"/>
                  </a:lnTo>
                  <a:lnTo>
                    <a:pt x="80" y="50"/>
                  </a:lnTo>
                  <a:lnTo>
                    <a:pt x="80" y="41"/>
                  </a:lnTo>
                  <a:close/>
                  <a:moveTo>
                    <a:pt x="77" y="41"/>
                  </a:moveTo>
                  <a:lnTo>
                    <a:pt x="76" y="49"/>
                  </a:lnTo>
                  <a:lnTo>
                    <a:pt x="74" y="55"/>
                  </a:lnTo>
                  <a:lnTo>
                    <a:pt x="70" y="62"/>
                  </a:lnTo>
                  <a:lnTo>
                    <a:pt x="66" y="66"/>
                  </a:lnTo>
                  <a:lnTo>
                    <a:pt x="60" y="71"/>
                  </a:lnTo>
                  <a:lnTo>
                    <a:pt x="54" y="74"/>
                  </a:lnTo>
                  <a:lnTo>
                    <a:pt x="48" y="77"/>
                  </a:lnTo>
                  <a:lnTo>
                    <a:pt x="40" y="78"/>
                  </a:lnTo>
                  <a:lnTo>
                    <a:pt x="33" y="77"/>
                  </a:lnTo>
                  <a:lnTo>
                    <a:pt x="25" y="74"/>
                  </a:lnTo>
                  <a:lnTo>
                    <a:pt x="20" y="71"/>
                  </a:lnTo>
                  <a:lnTo>
                    <a:pt x="14" y="66"/>
                  </a:lnTo>
                  <a:lnTo>
                    <a:pt x="10" y="62"/>
                  </a:lnTo>
                  <a:lnTo>
                    <a:pt x="6" y="55"/>
                  </a:lnTo>
                  <a:lnTo>
                    <a:pt x="4" y="49"/>
                  </a:lnTo>
                  <a:lnTo>
                    <a:pt x="3" y="41"/>
                  </a:lnTo>
                  <a:lnTo>
                    <a:pt x="4" y="34"/>
                  </a:lnTo>
                  <a:lnTo>
                    <a:pt x="6" y="27"/>
                  </a:lnTo>
                  <a:lnTo>
                    <a:pt x="10" y="21"/>
                  </a:lnTo>
                  <a:lnTo>
                    <a:pt x="14" y="15"/>
                  </a:lnTo>
                  <a:lnTo>
                    <a:pt x="20" y="10"/>
                  </a:lnTo>
                  <a:lnTo>
                    <a:pt x="25" y="7"/>
                  </a:lnTo>
                  <a:lnTo>
                    <a:pt x="33" y="5"/>
                  </a:lnTo>
                  <a:lnTo>
                    <a:pt x="40" y="5"/>
                  </a:lnTo>
                  <a:lnTo>
                    <a:pt x="48" y="5"/>
                  </a:lnTo>
                  <a:lnTo>
                    <a:pt x="54" y="7"/>
                  </a:lnTo>
                  <a:lnTo>
                    <a:pt x="60" y="10"/>
                  </a:lnTo>
                  <a:lnTo>
                    <a:pt x="66" y="15"/>
                  </a:lnTo>
                  <a:lnTo>
                    <a:pt x="70" y="21"/>
                  </a:lnTo>
                  <a:lnTo>
                    <a:pt x="74" y="27"/>
                  </a:lnTo>
                  <a:lnTo>
                    <a:pt x="76" y="34"/>
                  </a:lnTo>
                  <a:lnTo>
                    <a:pt x="77" y="41"/>
                  </a:lnTo>
                  <a:close/>
                </a:path>
              </a:pathLst>
            </a:custGeom>
            <a:solidFill>
              <a:srgbClr val="9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13" name="Freeform 442"/>
            <p:cNvSpPr>
              <a:spLocks noEditPoints="1"/>
            </p:cNvSpPr>
            <p:nvPr/>
          </p:nvSpPr>
          <p:spPr bwMode="auto">
            <a:xfrm>
              <a:off x="4721" y="2492"/>
              <a:ext cx="19" cy="19"/>
            </a:xfrm>
            <a:custGeom>
              <a:avLst/>
              <a:gdLst>
                <a:gd name="T0" fmla="*/ 0 w 77"/>
                <a:gd name="T1" fmla="*/ 0 h 77"/>
                <a:gd name="T2" fmla="*/ 0 w 77"/>
                <a:gd name="T3" fmla="*/ 0 h 77"/>
                <a:gd name="T4" fmla="*/ 0 w 77"/>
                <a:gd name="T5" fmla="*/ 0 h 77"/>
                <a:gd name="T6" fmla="*/ 0 w 77"/>
                <a:gd name="T7" fmla="*/ 0 h 77"/>
                <a:gd name="T8" fmla="*/ 0 w 77"/>
                <a:gd name="T9" fmla="*/ 0 h 77"/>
                <a:gd name="T10" fmla="*/ 0 w 77"/>
                <a:gd name="T11" fmla="*/ 0 h 77"/>
                <a:gd name="T12" fmla="*/ 0 w 77"/>
                <a:gd name="T13" fmla="*/ 0 h 77"/>
                <a:gd name="T14" fmla="*/ 0 w 77"/>
                <a:gd name="T15" fmla="*/ 0 h 77"/>
                <a:gd name="T16" fmla="*/ 0 w 77"/>
                <a:gd name="T17" fmla="*/ 0 h 77"/>
                <a:gd name="T18" fmla="*/ 0 w 77"/>
                <a:gd name="T19" fmla="*/ 0 h 77"/>
                <a:gd name="T20" fmla="*/ 0 w 77"/>
                <a:gd name="T21" fmla="*/ 0 h 77"/>
                <a:gd name="T22" fmla="*/ 0 w 77"/>
                <a:gd name="T23" fmla="*/ 0 h 77"/>
                <a:gd name="T24" fmla="*/ 0 w 77"/>
                <a:gd name="T25" fmla="*/ 0 h 77"/>
                <a:gd name="T26" fmla="*/ 0 w 77"/>
                <a:gd name="T27" fmla="*/ 0 h 77"/>
                <a:gd name="T28" fmla="*/ 0 w 77"/>
                <a:gd name="T29" fmla="*/ 0 h 77"/>
                <a:gd name="T30" fmla="*/ 0 w 77"/>
                <a:gd name="T31" fmla="*/ 0 h 77"/>
                <a:gd name="T32" fmla="*/ 0 w 77"/>
                <a:gd name="T33" fmla="*/ 0 h 77"/>
                <a:gd name="T34" fmla="*/ 0 w 77"/>
                <a:gd name="T35" fmla="*/ 0 h 77"/>
                <a:gd name="T36" fmla="*/ 0 w 77"/>
                <a:gd name="T37" fmla="*/ 0 h 77"/>
                <a:gd name="T38" fmla="*/ 0 w 77"/>
                <a:gd name="T39" fmla="*/ 0 h 77"/>
                <a:gd name="T40" fmla="*/ 0 w 77"/>
                <a:gd name="T41" fmla="*/ 0 h 77"/>
                <a:gd name="T42" fmla="*/ 0 w 77"/>
                <a:gd name="T43" fmla="*/ 0 h 77"/>
                <a:gd name="T44" fmla="*/ 0 w 77"/>
                <a:gd name="T45" fmla="*/ 0 h 77"/>
                <a:gd name="T46" fmla="*/ 0 w 77"/>
                <a:gd name="T47" fmla="*/ 0 h 77"/>
                <a:gd name="T48" fmla="*/ 0 w 77"/>
                <a:gd name="T49" fmla="*/ 0 h 77"/>
                <a:gd name="T50" fmla="*/ 0 w 77"/>
                <a:gd name="T51" fmla="*/ 0 h 77"/>
                <a:gd name="T52" fmla="*/ 0 w 77"/>
                <a:gd name="T53" fmla="*/ 0 h 77"/>
                <a:gd name="T54" fmla="*/ 0 w 77"/>
                <a:gd name="T55" fmla="*/ 0 h 77"/>
                <a:gd name="T56" fmla="*/ 0 w 77"/>
                <a:gd name="T57" fmla="*/ 0 h 77"/>
                <a:gd name="T58" fmla="*/ 0 w 77"/>
                <a:gd name="T59" fmla="*/ 0 h 77"/>
                <a:gd name="T60" fmla="*/ 0 w 77"/>
                <a:gd name="T61" fmla="*/ 0 h 77"/>
                <a:gd name="T62" fmla="*/ 0 w 77"/>
                <a:gd name="T63" fmla="*/ 0 h 77"/>
                <a:gd name="T64" fmla="*/ 0 w 77"/>
                <a:gd name="T65" fmla="*/ 0 h 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" h="77">
                  <a:moveTo>
                    <a:pt x="77" y="38"/>
                  </a:moveTo>
                  <a:lnTo>
                    <a:pt x="76" y="30"/>
                  </a:lnTo>
                  <a:lnTo>
                    <a:pt x="74" y="23"/>
                  </a:lnTo>
                  <a:lnTo>
                    <a:pt x="70" y="16"/>
                  </a:lnTo>
                  <a:lnTo>
                    <a:pt x="66" y="11"/>
                  </a:lnTo>
                  <a:lnTo>
                    <a:pt x="59" y="6"/>
                  </a:lnTo>
                  <a:lnTo>
                    <a:pt x="54" y="2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3" y="2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7" y="60"/>
                  </a:lnTo>
                  <a:lnTo>
                    <a:pt x="11" y="66"/>
                  </a:lnTo>
                  <a:lnTo>
                    <a:pt x="17" y="70"/>
                  </a:lnTo>
                  <a:lnTo>
                    <a:pt x="23" y="74"/>
                  </a:lnTo>
                  <a:lnTo>
                    <a:pt x="30" y="76"/>
                  </a:lnTo>
                  <a:lnTo>
                    <a:pt x="38" y="77"/>
                  </a:lnTo>
                  <a:lnTo>
                    <a:pt x="46" y="76"/>
                  </a:lnTo>
                  <a:lnTo>
                    <a:pt x="54" y="74"/>
                  </a:lnTo>
                  <a:lnTo>
                    <a:pt x="59" y="70"/>
                  </a:lnTo>
                  <a:lnTo>
                    <a:pt x="66" y="66"/>
                  </a:lnTo>
                  <a:lnTo>
                    <a:pt x="70" y="60"/>
                  </a:lnTo>
                  <a:lnTo>
                    <a:pt x="74" y="53"/>
                  </a:lnTo>
                  <a:lnTo>
                    <a:pt x="76" y="46"/>
                  </a:lnTo>
                  <a:lnTo>
                    <a:pt x="77" y="38"/>
                  </a:lnTo>
                  <a:close/>
                  <a:moveTo>
                    <a:pt x="73" y="38"/>
                  </a:moveTo>
                  <a:lnTo>
                    <a:pt x="72" y="44"/>
                  </a:lnTo>
                  <a:lnTo>
                    <a:pt x="70" y="51"/>
                  </a:lnTo>
                  <a:lnTo>
                    <a:pt x="67" y="57"/>
                  </a:lnTo>
                  <a:lnTo>
                    <a:pt x="63" y="62"/>
                  </a:lnTo>
                  <a:lnTo>
                    <a:pt x="57" y="67"/>
                  </a:lnTo>
                  <a:lnTo>
                    <a:pt x="51" y="70"/>
                  </a:lnTo>
                  <a:lnTo>
                    <a:pt x="45" y="71"/>
                  </a:lnTo>
                  <a:lnTo>
                    <a:pt x="38" y="72"/>
                  </a:lnTo>
                  <a:lnTo>
                    <a:pt x="31" y="71"/>
                  </a:lnTo>
                  <a:lnTo>
                    <a:pt x="24" y="70"/>
                  </a:lnTo>
                  <a:lnTo>
                    <a:pt x="19" y="67"/>
                  </a:lnTo>
                  <a:lnTo>
                    <a:pt x="13" y="62"/>
                  </a:lnTo>
                  <a:lnTo>
                    <a:pt x="10" y="57"/>
                  </a:lnTo>
                  <a:lnTo>
                    <a:pt x="7" y="51"/>
                  </a:lnTo>
                  <a:lnTo>
                    <a:pt x="4" y="44"/>
                  </a:lnTo>
                  <a:lnTo>
                    <a:pt x="3" y="38"/>
                  </a:lnTo>
                  <a:lnTo>
                    <a:pt x="4" y="31"/>
                  </a:lnTo>
                  <a:lnTo>
                    <a:pt x="7" y="24"/>
                  </a:lnTo>
                  <a:lnTo>
                    <a:pt x="10" y="19"/>
                  </a:lnTo>
                  <a:lnTo>
                    <a:pt x="13" y="13"/>
                  </a:lnTo>
                  <a:lnTo>
                    <a:pt x="19" y="10"/>
                  </a:lnTo>
                  <a:lnTo>
                    <a:pt x="24" y="6"/>
                  </a:lnTo>
                  <a:lnTo>
                    <a:pt x="31" y="4"/>
                  </a:lnTo>
                  <a:lnTo>
                    <a:pt x="38" y="3"/>
                  </a:lnTo>
                  <a:lnTo>
                    <a:pt x="45" y="4"/>
                  </a:lnTo>
                  <a:lnTo>
                    <a:pt x="51" y="6"/>
                  </a:lnTo>
                  <a:lnTo>
                    <a:pt x="57" y="10"/>
                  </a:lnTo>
                  <a:lnTo>
                    <a:pt x="63" y="13"/>
                  </a:lnTo>
                  <a:lnTo>
                    <a:pt x="67" y="19"/>
                  </a:lnTo>
                  <a:lnTo>
                    <a:pt x="70" y="24"/>
                  </a:lnTo>
                  <a:lnTo>
                    <a:pt x="72" y="31"/>
                  </a:lnTo>
                  <a:lnTo>
                    <a:pt x="73" y="38"/>
                  </a:lnTo>
                  <a:close/>
                </a:path>
              </a:pathLst>
            </a:custGeom>
            <a:solidFill>
              <a:srgbClr val="A1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14" name="Freeform 443"/>
            <p:cNvSpPr>
              <a:spLocks noEditPoints="1"/>
            </p:cNvSpPr>
            <p:nvPr/>
          </p:nvSpPr>
          <p:spPr bwMode="auto">
            <a:xfrm>
              <a:off x="4721" y="2492"/>
              <a:ext cx="19" cy="18"/>
            </a:xfrm>
            <a:custGeom>
              <a:avLst/>
              <a:gdLst>
                <a:gd name="T0" fmla="*/ 0 w 74"/>
                <a:gd name="T1" fmla="*/ 0 h 73"/>
                <a:gd name="T2" fmla="*/ 0 w 74"/>
                <a:gd name="T3" fmla="*/ 0 h 73"/>
                <a:gd name="T4" fmla="*/ 0 w 74"/>
                <a:gd name="T5" fmla="*/ 0 h 73"/>
                <a:gd name="T6" fmla="*/ 0 w 74"/>
                <a:gd name="T7" fmla="*/ 0 h 73"/>
                <a:gd name="T8" fmla="*/ 0 w 74"/>
                <a:gd name="T9" fmla="*/ 0 h 73"/>
                <a:gd name="T10" fmla="*/ 0 w 74"/>
                <a:gd name="T11" fmla="*/ 0 h 73"/>
                <a:gd name="T12" fmla="*/ 0 w 74"/>
                <a:gd name="T13" fmla="*/ 0 h 73"/>
                <a:gd name="T14" fmla="*/ 0 w 74"/>
                <a:gd name="T15" fmla="*/ 0 h 73"/>
                <a:gd name="T16" fmla="*/ 0 w 74"/>
                <a:gd name="T17" fmla="*/ 0 h 73"/>
                <a:gd name="T18" fmla="*/ 0 w 74"/>
                <a:gd name="T19" fmla="*/ 0 h 73"/>
                <a:gd name="T20" fmla="*/ 0 w 74"/>
                <a:gd name="T21" fmla="*/ 0 h 73"/>
                <a:gd name="T22" fmla="*/ 0 w 74"/>
                <a:gd name="T23" fmla="*/ 0 h 73"/>
                <a:gd name="T24" fmla="*/ 0 w 74"/>
                <a:gd name="T25" fmla="*/ 0 h 73"/>
                <a:gd name="T26" fmla="*/ 0 w 74"/>
                <a:gd name="T27" fmla="*/ 0 h 73"/>
                <a:gd name="T28" fmla="*/ 0 w 74"/>
                <a:gd name="T29" fmla="*/ 0 h 73"/>
                <a:gd name="T30" fmla="*/ 0 w 74"/>
                <a:gd name="T31" fmla="*/ 0 h 73"/>
                <a:gd name="T32" fmla="*/ 0 w 74"/>
                <a:gd name="T33" fmla="*/ 0 h 73"/>
                <a:gd name="T34" fmla="*/ 0 w 74"/>
                <a:gd name="T35" fmla="*/ 0 h 73"/>
                <a:gd name="T36" fmla="*/ 0 w 74"/>
                <a:gd name="T37" fmla="*/ 0 h 73"/>
                <a:gd name="T38" fmla="*/ 0 w 74"/>
                <a:gd name="T39" fmla="*/ 0 h 73"/>
                <a:gd name="T40" fmla="*/ 0 w 74"/>
                <a:gd name="T41" fmla="*/ 0 h 73"/>
                <a:gd name="T42" fmla="*/ 0 w 74"/>
                <a:gd name="T43" fmla="*/ 0 h 73"/>
                <a:gd name="T44" fmla="*/ 0 w 74"/>
                <a:gd name="T45" fmla="*/ 0 h 73"/>
                <a:gd name="T46" fmla="*/ 0 w 74"/>
                <a:gd name="T47" fmla="*/ 0 h 73"/>
                <a:gd name="T48" fmla="*/ 0 w 74"/>
                <a:gd name="T49" fmla="*/ 0 h 73"/>
                <a:gd name="T50" fmla="*/ 0 w 74"/>
                <a:gd name="T51" fmla="*/ 0 h 73"/>
                <a:gd name="T52" fmla="*/ 0 w 74"/>
                <a:gd name="T53" fmla="*/ 0 h 73"/>
                <a:gd name="T54" fmla="*/ 0 w 74"/>
                <a:gd name="T55" fmla="*/ 0 h 73"/>
                <a:gd name="T56" fmla="*/ 0 w 74"/>
                <a:gd name="T57" fmla="*/ 0 h 73"/>
                <a:gd name="T58" fmla="*/ 0 w 74"/>
                <a:gd name="T59" fmla="*/ 0 h 73"/>
                <a:gd name="T60" fmla="*/ 0 w 74"/>
                <a:gd name="T61" fmla="*/ 0 h 73"/>
                <a:gd name="T62" fmla="*/ 0 w 74"/>
                <a:gd name="T63" fmla="*/ 0 h 73"/>
                <a:gd name="T64" fmla="*/ 0 w 74"/>
                <a:gd name="T65" fmla="*/ 0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4" h="73">
                  <a:moveTo>
                    <a:pt x="74" y="36"/>
                  </a:moveTo>
                  <a:lnTo>
                    <a:pt x="73" y="29"/>
                  </a:lnTo>
                  <a:lnTo>
                    <a:pt x="71" y="22"/>
                  </a:lnTo>
                  <a:lnTo>
                    <a:pt x="67" y="16"/>
                  </a:lnTo>
                  <a:lnTo>
                    <a:pt x="63" y="10"/>
                  </a:lnTo>
                  <a:lnTo>
                    <a:pt x="57" y="5"/>
                  </a:lnTo>
                  <a:lnTo>
                    <a:pt x="51" y="2"/>
                  </a:lnTo>
                  <a:lnTo>
                    <a:pt x="45" y="0"/>
                  </a:lnTo>
                  <a:lnTo>
                    <a:pt x="37" y="0"/>
                  </a:lnTo>
                  <a:lnTo>
                    <a:pt x="30" y="0"/>
                  </a:lnTo>
                  <a:lnTo>
                    <a:pt x="22" y="2"/>
                  </a:lnTo>
                  <a:lnTo>
                    <a:pt x="17" y="5"/>
                  </a:lnTo>
                  <a:lnTo>
                    <a:pt x="11" y="10"/>
                  </a:lnTo>
                  <a:lnTo>
                    <a:pt x="7" y="16"/>
                  </a:lnTo>
                  <a:lnTo>
                    <a:pt x="3" y="22"/>
                  </a:lnTo>
                  <a:lnTo>
                    <a:pt x="1" y="29"/>
                  </a:lnTo>
                  <a:lnTo>
                    <a:pt x="0" y="36"/>
                  </a:lnTo>
                  <a:lnTo>
                    <a:pt x="1" y="44"/>
                  </a:lnTo>
                  <a:lnTo>
                    <a:pt x="3" y="50"/>
                  </a:lnTo>
                  <a:lnTo>
                    <a:pt x="7" y="57"/>
                  </a:lnTo>
                  <a:lnTo>
                    <a:pt x="11" y="61"/>
                  </a:lnTo>
                  <a:lnTo>
                    <a:pt x="17" y="66"/>
                  </a:lnTo>
                  <a:lnTo>
                    <a:pt x="22" y="69"/>
                  </a:lnTo>
                  <a:lnTo>
                    <a:pt x="30" y="72"/>
                  </a:lnTo>
                  <a:lnTo>
                    <a:pt x="37" y="73"/>
                  </a:lnTo>
                  <a:lnTo>
                    <a:pt x="45" y="72"/>
                  </a:lnTo>
                  <a:lnTo>
                    <a:pt x="51" y="69"/>
                  </a:lnTo>
                  <a:lnTo>
                    <a:pt x="57" y="66"/>
                  </a:lnTo>
                  <a:lnTo>
                    <a:pt x="63" y="61"/>
                  </a:lnTo>
                  <a:lnTo>
                    <a:pt x="67" y="57"/>
                  </a:lnTo>
                  <a:lnTo>
                    <a:pt x="71" y="50"/>
                  </a:lnTo>
                  <a:lnTo>
                    <a:pt x="73" y="44"/>
                  </a:lnTo>
                  <a:lnTo>
                    <a:pt x="74" y="36"/>
                  </a:lnTo>
                  <a:close/>
                  <a:moveTo>
                    <a:pt x="69" y="36"/>
                  </a:moveTo>
                  <a:lnTo>
                    <a:pt x="69" y="42"/>
                  </a:lnTo>
                  <a:lnTo>
                    <a:pt x="67" y="49"/>
                  </a:lnTo>
                  <a:lnTo>
                    <a:pt x="64" y="54"/>
                  </a:lnTo>
                  <a:lnTo>
                    <a:pt x="60" y="59"/>
                  </a:lnTo>
                  <a:lnTo>
                    <a:pt x="55" y="63"/>
                  </a:lnTo>
                  <a:lnTo>
                    <a:pt x="49" y="66"/>
                  </a:lnTo>
                  <a:lnTo>
                    <a:pt x="44" y="68"/>
                  </a:lnTo>
                  <a:lnTo>
                    <a:pt x="37" y="68"/>
                  </a:lnTo>
                  <a:lnTo>
                    <a:pt x="30" y="68"/>
                  </a:lnTo>
                  <a:lnTo>
                    <a:pt x="25" y="66"/>
                  </a:lnTo>
                  <a:lnTo>
                    <a:pt x="19" y="63"/>
                  </a:lnTo>
                  <a:lnTo>
                    <a:pt x="15" y="59"/>
                  </a:lnTo>
                  <a:lnTo>
                    <a:pt x="10" y="54"/>
                  </a:lnTo>
                  <a:lnTo>
                    <a:pt x="7" y="49"/>
                  </a:lnTo>
                  <a:lnTo>
                    <a:pt x="6" y="42"/>
                  </a:lnTo>
                  <a:lnTo>
                    <a:pt x="4" y="36"/>
                  </a:lnTo>
                  <a:lnTo>
                    <a:pt x="6" y="29"/>
                  </a:lnTo>
                  <a:lnTo>
                    <a:pt x="7" y="23"/>
                  </a:lnTo>
                  <a:lnTo>
                    <a:pt x="10" y="18"/>
                  </a:lnTo>
                  <a:lnTo>
                    <a:pt x="15" y="13"/>
                  </a:lnTo>
                  <a:lnTo>
                    <a:pt x="19" y="9"/>
                  </a:lnTo>
                  <a:lnTo>
                    <a:pt x="25" y="5"/>
                  </a:lnTo>
                  <a:lnTo>
                    <a:pt x="30" y="4"/>
                  </a:lnTo>
                  <a:lnTo>
                    <a:pt x="37" y="3"/>
                  </a:lnTo>
                  <a:lnTo>
                    <a:pt x="44" y="4"/>
                  </a:lnTo>
                  <a:lnTo>
                    <a:pt x="49" y="5"/>
                  </a:lnTo>
                  <a:lnTo>
                    <a:pt x="55" y="9"/>
                  </a:lnTo>
                  <a:lnTo>
                    <a:pt x="60" y="13"/>
                  </a:lnTo>
                  <a:lnTo>
                    <a:pt x="64" y="18"/>
                  </a:lnTo>
                  <a:lnTo>
                    <a:pt x="67" y="23"/>
                  </a:lnTo>
                  <a:lnTo>
                    <a:pt x="69" y="29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rgbClr val="A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15" name="Freeform 444"/>
            <p:cNvSpPr>
              <a:spLocks noEditPoints="1"/>
            </p:cNvSpPr>
            <p:nvPr/>
          </p:nvSpPr>
          <p:spPr bwMode="auto">
            <a:xfrm>
              <a:off x="4722" y="2492"/>
              <a:ext cx="17" cy="18"/>
            </a:xfrm>
            <a:custGeom>
              <a:avLst/>
              <a:gdLst>
                <a:gd name="T0" fmla="*/ 0 w 70"/>
                <a:gd name="T1" fmla="*/ 0 h 69"/>
                <a:gd name="T2" fmla="*/ 0 w 70"/>
                <a:gd name="T3" fmla="*/ 0 h 69"/>
                <a:gd name="T4" fmla="*/ 0 w 70"/>
                <a:gd name="T5" fmla="*/ 0 h 69"/>
                <a:gd name="T6" fmla="*/ 0 w 70"/>
                <a:gd name="T7" fmla="*/ 0 h 69"/>
                <a:gd name="T8" fmla="*/ 0 w 70"/>
                <a:gd name="T9" fmla="*/ 0 h 69"/>
                <a:gd name="T10" fmla="*/ 0 w 70"/>
                <a:gd name="T11" fmla="*/ 0 h 69"/>
                <a:gd name="T12" fmla="*/ 0 w 70"/>
                <a:gd name="T13" fmla="*/ 0 h 69"/>
                <a:gd name="T14" fmla="*/ 0 w 70"/>
                <a:gd name="T15" fmla="*/ 0 h 69"/>
                <a:gd name="T16" fmla="*/ 0 w 70"/>
                <a:gd name="T17" fmla="*/ 0 h 69"/>
                <a:gd name="T18" fmla="*/ 0 w 70"/>
                <a:gd name="T19" fmla="*/ 0 h 69"/>
                <a:gd name="T20" fmla="*/ 0 w 70"/>
                <a:gd name="T21" fmla="*/ 0 h 69"/>
                <a:gd name="T22" fmla="*/ 0 w 70"/>
                <a:gd name="T23" fmla="*/ 0 h 69"/>
                <a:gd name="T24" fmla="*/ 0 w 70"/>
                <a:gd name="T25" fmla="*/ 0 h 69"/>
                <a:gd name="T26" fmla="*/ 0 w 70"/>
                <a:gd name="T27" fmla="*/ 0 h 69"/>
                <a:gd name="T28" fmla="*/ 0 w 70"/>
                <a:gd name="T29" fmla="*/ 0 h 69"/>
                <a:gd name="T30" fmla="*/ 0 w 70"/>
                <a:gd name="T31" fmla="*/ 0 h 69"/>
                <a:gd name="T32" fmla="*/ 0 w 70"/>
                <a:gd name="T33" fmla="*/ 0 h 69"/>
                <a:gd name="T34" fmla="*/ 0 w 70"/>
                <a:gd name="T35" fmla="*/ 0 h 69"/>
                <a:gd name="T36" fmla="*/ 0 w 70"/>
                <a:gd name="T37" fmla="*/ 0 h 69"/>
                <a:gd name="T38" fmla="*/ 0 w 70"/>
                <a:gd name="T39" fmla="*/ 0 h 69"/>
                <a:gd name="T40" fmla="*/ 0 w 70"/>
                <a:gd name="T41" fmla="*/ 0 h 69"/>
                <a:gd name="T42" fmla="*/ 0 w 70"/>
                <a:gd name="T43" fmla="*/ 0 h 69"/>
                <a:gd name="T44" fmla="*/ 0 w 70"/>
                <a:gd name="T45" fmla="*/ 0 h 69"/>
                <a:gd name="T46" fmla="*/ 0 w 70"/>
                <a:gd name="T47" fmla="*/ 0 h 69"/>
                <a:gd name="T48" fmla="*/ 0 w 70"/>
                <a:gd name="T49" fmla="*/ 0 h 69"/>
                <a:gd name="T50" fmla="*/ 0 w 70"/>
                <a:gd name="T51" fmla="*/ 0 h 69"/>
                <a:gd name="T52" fmla="*/ 0 w 70"/>
                <a:gd name="T53" fmla="*/ 0 h 69"/>
                <a:gd name="T54" fmla="*/ 0 w 70"/>
                <a:gd name="T55" fmla="*/ 0 h 69"/>
                <a:gd name="T56" fmla="*/ 0 w 70"/>
                <a:gd name="T57" fmla="*/ 0 h 69"/>
                <a:gd name="T58" fmla="*/ 0 w 70"/>
                <a:gd name="T59" fmla="*/ 0 h 69"/>
                <a:gd name="T60" fmla="*/ 0 w 70"/>
                <a:gd name="T61" fmla="*/ 0 h 69"/>
                <a:gd name="T62" fmla="*/ 0 w 70"/>
                <a:gd name="T63" fmla="*/ 0 h 69"/>
                <a:gd name="T64" fmla="*/ 0 w 70"/>
                <a:gd name="T65" fmla="*/ 0 h 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0" h="69">
                  <a:moveTo>
                    <a:pt x="70" y="35"/>
                  </a:moveTo>
                  <a:lnTo>
                    <a:pt x="69" y="28"/>
                  </a:lnTo>
                  <a:lnTo>
                    <a:pt x="67" y="21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7"/>
                  </a:lnTo>
                  <a:lnTo>
                    <a:pt x="48" y="3"/>
                  </a:lnTo>
                  <a:lnTo>
                    <a:pt x="42" y="1"/>
                  </a:lnTo>
                  <a:lnTo>
                    <a:pt x="35" y="0"/>
                  </a:lnTo>
                  <a:lnTo>
                    <a:pt x="28" y="1"/>
                  </a:lnTo>
                  <a:lnTo>
                    <a:pt x="21" y="3"/>
                  </a:lnTo>
                  <a:lnTo>
                    <a:pt x="16" y="7"/>
                  </a:lnTo>
                  <a:lnTo>
                    <a:pt x="10" y="10"/>
                  </a:lnTo>
                  <a:lnTo>
                    <a:pt x="7" y="16"/>
                  </a:lnTo>
                  <a:lnTo>
                    <a:pt x="4" y="21"/>
                  </a:lnTo>
                  <a:lnTo>
                    <a:pt x="1" y="28"/>
                  </a:lnTo>
                  <a:lnTo>
                    <a:pt x="0" y="35"/>
                  </a:lnTo>
                  <a:lnTo>
                    <a:pt x="1" y="41"/>
                  </a:lnTo>
                  <a:lnTo>
                    <a:pt x="4" y="48"/>
                  </a:lnTo>
                  <a:lnTo>
                    <a:pt x="7" y="54"/>
                  </a:lnTo>
                  <a:lnTo>
                    <a:pt x="10" y="59"/>
                  </a:lnTo>
                  <a:lnTo>
                    <a:pt x="16" y="64"/>
                  </a:lnTo>
                  <a:lnTo>
                    <a:pt x="21" y="67"/>
                  </a:lnTo>
                  <a:lnTo>
                    <a:pt x="28" y="68"/>
                  </a:lnTo>
                  <a:lnTo>
                    <a:pt x="35" y="69"/>
                  </a:lnTo>
                  <a:lnTo>
                    <a:pt x="42" y="68"/>
                  </a:lnTo>
                  <a:lnTo>
                    <a:pt x="48" y="67"/>
                  </a:lnTo>
                  <a:lnTo>
                    <a:pt x="54" y="64"/>
                  </a:lnTo>
                  <a:lnTo>
                    <a:pt x="60" y="59"/>
                  </a:lnTo>
                  <a:lnTo>
                    <a:pt x="64" y="54"/>
                  </a:lnTo>
                  <a:lnTo>
                    <a:pt x="67" y="48"/>
                  </a:lnTo>
                  <a:lnTo>
                    <a:pt x="69" y="41"/>
                  </a:lnTo>
                  <a:lnTo>
                    <a:pt x="70" y="35"/>
                  </a:lnTo>
                  <a:close/>
                  <a:moveTo>
                    <a:pt x="65" y="35"/>
                  </a:moveTo>
                  <a:lnTo>
                    <a:pt x="65" y="41"/>
                  </a:lnTo>
                  <a:lnTo>
                    <a:pt x="63" y="47"/>
                  </a:lnTo>
                  <a:lnTo>
                    <a:pt x="61" y="52"/>
                  </a:lnTo>
                  <a:lnTo>
                    <a:pt x="56" y="56"/>
                  </a:lnTo>
                  <a:lnTo>
                    <a:pt x="52" y="60"/>
                  </a:lnTo>
                  <a:lnTo>
                    <a:pt x="47" y="63"/>
                  </a:lnTo>
                  <a:lnTo>
                    <a:pt x="42" y="65"/>
                  </a:lnTo>
                  <a:lnTo>
                    <a:pt x="35" y="65"/>
                  </a:lnTo>
                  <a:lnTo>
                    <a:pt x="29" y="65"/>
                  </a:lnTo>
                  <a:lnTo>
                    <a:pt x="24" y="63"/>
                  </a:lnTo>
                  <a:lnTo>
                    <a:pt x="18" y="60"/>
                  </a:lnTo>
                  <a:lnTo>
                    <a:pt x="14" y="56"/>
                  </a:lnTo>
                  <a:lnTo>
                    <a:pt x="10" y="52"/>
                  </a:lnTo>
                  <a:lnTo>
                    <a:pt x="7" y="47"/>
                  </a:lnTo>
                  <a:lnTo>
                    <a:pt x="5" y="41"/>
                  </a:lnTo>
                  <a:lnTo>
                    <a:pt x="5" y="35"/>
                  </a:lnTo>
                  <a:lnTo>
                    <a:pt x="5" y="29"/>
                  </a:lnTo>
                  <a:lnTo>
                    <a:pt x="7" y="23"/>
                  </a:lnTo>
                  <a:lnTo>
                    <a:pt x="10" y="18"/>
                  </a:lnTo>
                  <a:lnTo>
                    <a:pt x="14" y="13"/>
                  </a:lnTo>
                  <a:lnTo>
                    <a:pt x="18" y="10"/>
                  </a:lnTo>
                  <a:lnTo>
                    <a:pt x="24" y="7"/>
                  </a:lnTo>
                  <a:lnTo>
                    <a:pt x="29" y="6"/>
                  </a:lnTo>
                  <a:lnTo>
                    <a:pt x="35" y="4"/>
                  </a:lnTo>
                  <a:lnTo>
                    <a:pt x="42" y="6"/>
                  </a:lnTo>
                  <a:lnTo>
                    <a:pt x="47" y="7"/>
                  </a:lnTo>
                  <a:lnTo>
                    <a:pt x="52" y="10"/>
                  </a:lnTo>
                  <a:lnTo>
                    <a:pt x="56" y="13"/>
                  </a:lnTo>
                  <a:lnTo>
                    <a:pt x="61" y="18"/>
                  </a:lnTo>
                  <a:lnTo>
                    <a:pt x="63" y="23"/>
                  </a:lnTo>
                  <a:lnTo>
                    <a:pt x="65" y="29"/>
                  </a:lnTo>
                  <a:lnTo>
                    <a:pt x="65" y="35"/>
                  </a:lnTo>
                  <a:close/>
                </a:path>
              </a:pathLst>
            </a:custGeom>
            <a:solidFill>
              <a:srgbClr val="A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16" name="Freeform 445"/>
            <p:cNvSpPr>
              <a:spLocks noEditPoints="1"/>
            </p:cNvSpPr>
            <p:nvPr/>
          </p:nvSpPr>
          <p:spPr bwMode="auto">
            <a:xfrm>
              <a:off x="4722" y="2493"/>
              <a:ext cx="17" cy="16"/>
            </a:xfrm>
            <a:custGeom>
              <a:avLst/>
              <a:gdLst>
                <a:gd name="T0" fmla="*/ 0 w 65"/>
                <a:gd name="T1" fmla="*/ 0 h 65"/>
                <a:gd name="T2" fmla="*/ 0 w 65"/>
                <a:gd name="T3" fmla="*/ 0 h 65"/>
                <a:gd name="T4" fmla="*/ 0 w 65"/>
                <a:gd name="T5" fmla="*/ 0 h 65"/>
                <a:gd name="T6" fmla="*/ 0 w 65"/>
                <a:gd name="T7" fmla="*/ 0 h 65"/>
                <a:gd name="T8" fmla="*/ 0 w 65"/>
                <a:gd name="T9" fmla="*/ 0 h 65"/>
                <a:gd name="T10" fmla="*/ 0 w 65"/>
                <a:gd name="T11" fmla="*/ 0 h 65"/>
                <a:gd name="T12" fmla="*/ 0 w 65"/>
                <a:gd name="T13" fmla="*/ 0 h 65"/>
                <a:gd name="T14" fmla="*/ 0 w 65"/>
                <a:gd name="T15" fmla="*/ 0 h 65"/>
                <a:gd name="T16" fmla="*/ 0 w 65"/>
                <a:gd name="T17" fmla="*/ 0 h 65"/>
                <a:gd name="T18" fmla="*/ 0 w 65"/>
                <a:gd name="T19" fmla="*/ 0 h 65"/>
                <a:gd name="T20" fmla="*/ 0 w 65"/>
                <a:gd name="T21" fmla="*/ 0 h 65"/>
                <a:gd name="T22" fmla="*/ 0 w 65"/>
                <a:gd name="T23" fmla="*/ 0 h 65"/>
                <a:gd name="T24" fmla="*/ 0 w 65"/>
                <a:gd name="T25" fmla="*/ 0 h 65"/>
                <a:gd name="T26" fmla="*/ 0 w 65"/>
                <a:gd name="T27" fmla="*/ 0 h 65"/>
                <a:gd name="T28" fmla="*/ 0 w 65"/>
                <a:gd name="T29" fmla="*/ 0 h 65"/>
                <a:gd name="T30" fmla="*/ 0 w 65"/>
                <a:gd name="T31" fmla="*/ 0 h 65"/>
                <a:gd name="T32" fmla="*/ 0 w 65"/>
                <a:gd name="T33" fmla="*/ 0 h 65"/>
                <a:gd name="T34" fmla="*/ 0 w 65"/>
                <a:gd name="T35" fmla="*/ 0 h 65"/>
                <a:gd name="T36" fmla="*/ 0 w 65"/>
                <a:gd name="T37" fmla="*/ 0 h 65"/>
                <a:gd name="T38" fmla="*/ 0 w 65"/>
                <a:gd name="T39" fmla="*/ 0 h 65"/>
                <a:gd name="T40" fmla="*/ 0 w 65"/>
                <a:gd name="T41" fmla="*/ 0 h 65"/>
                <a:gd name="T42" fmla="*/ 0 w 65"/>
                <a:gd name="T43" fmla="*/ 0 h 65"/>
                <a:gd name="T44" fmla="*/ 0 w 65"/>
                <a:gd name="T45" fmla="*/ 0 h 65"/>
                <a:gd name="T46" fmla="*/ 0 w 65"/>
                <a:gd name="T47" fmla="*/ 0 h 65"/>
                <a:gd name="T48" fmla="*/ 0 w 65"/>
                <a:gd name="T49" fmla="*/ 0 h 65"/>
                <a:gd name="T50" fmla="*/ 0 w 65"/>
                <a:gd name="T51" fmla="*/ 0 h 65"/>
                <a:gd name="T52" fmla="*/ 0 w 65"/>
                <a:gd name="T53" fmla="*/ 0 h 65"/>
                <a:gd name="T54" fmla="*/ 0 w 65"/>
                <a:gd name="T55" fmla="*/ 0 h 65"/>
                <a:gd name="T56" fmla="*/ 0 w 65"/>
                <a:gd name="T57" fmla="*/ 0 h 65"/>
                <a:gd name="T58" fmla="*/ 0 w 65"/>
                <a:gd name="T59" fmla="*/ 0 h 65"/>
                <a:gd name="T60" fmla="*/ 0 w 65"/>
                <a:gd name="T61" fmla="*/ 0 h 65"/>
                <a:gd name="T62" fmla="*/ 0 w 65"/>
                <a:gd name="T63" fmla="*/ 0 h 65"/>
                <a:gd name="T64" fmla="*/ 0 w 65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65">
                  <a:moveTo>
                    <a:pt x="65" y="33"/>
                  </a:moveTo>
                  <a:lnTo>
                    <a:pt x="65" y="26"/>
                  </a:lnTo>
                  <a:lnTo>
                    <a:pt x="63" y="20"/>
                  </a:lnTo>
                  <a:lnTo>
                    <a:pt x="60" y="15"/>
                  </a:lnTo>
                  <a:lnTo>
                    <a:pt x="56" y="10"/>
                  </a:lnTo>
                  <a:lnTo>
                    <a:pt x="51" y="6"/>
                  </a:lnTo>
                  <a:lnTo>
                    <a:pt x="45" y="2"/>
                  </a:lnTo>
                  <a:lnTo>
                    <a:pt x="40" y="1"/>
                  </a:lnTo>
                  <a:lnTo>
                    <a:pt x="33" y="0"/>
                  </a:lnTo>
                  <a:lnTo>
                    <a:pt x="26" y="1"/>
                  </a:lnTo>
                  <a:lnTo>
                    <a:pt x="21" y="2"/>
                  </a:lnTo>
                  <a:lnTo>
                    <a:pt x="15" y="6"/>
                  </a:lnTo>
                  <a:lnTo>
                    <a:pt x="11" y="10"/>
                  </a:lnTo>
                  <a:lnTo>
                    <a:pt x="6" y="15"/>
                  </a:lnTo>
                  <a:lnTo>
                    <a:pt x="3" y="20"/>
                  </a:lnTo>
                  <a:lnTo>
                    <a:pt x="2" y="26"/>
                  </a:lnTo>
                  <a:lnTo>
                    <a:pt x="0" y="33"/>
                  </a:lnTo>
                  <a:lnTo>
                    <a:pt x="2" y="39"/>
                  </a:lnTo>
                  <a:lnTo>
                    <a:pt x="3" y="46"/>
                  </a:lnTo>
                  <a:lnTo>
                    <a:pt x="6" y="51"/>
                  </a:lnTo>
                  <a:lnTo>
                    <a:pt x="11" y="56"/>
                  </a:lnTo>
                  <a:lnTo>
                    <a:pt x="15" y="60"/>
                  </a:lnTo>
                  <a:lnTo>
                    <a:pt x="21" y="63"/>
                  </a:lnTo>
                  <a:lnTo>
                    <a:pt x="26" y="65"/>
                  </a:lnTo>
                  <a:lnTo>
                    <a:pt x="33" y="65"/>
                  </a:lnTo>
                  <a:lnTo>
                    <a:pt x="40" y="65"/>
                  </a:lnTo>
                  <a:lnTo>
                    <a:pt x="45" y="63"/>
                  </a:lnTo>
                  <a:lnTo>
                    <a:pt x="51" y="60"/>
                  </a:lnTo>
                  <a:lnTo>
                    <a:pt x="56" y="56"/>
                  </a:lnTo>
                  <a:lnTo>
                    <a:pt x="60" y="51"/>
                  </a:lnTo>
                  <a:lnTo>
                    <a:pt x="63" y="46"/>
                  </a:lnTo>
                  <a:lnTo>
                    <a:pt x="65" y="39"/>
                  </a:lnTo>
                  <a:lnTo>
                    <a:pt x="65" y="33"/>
                  </a:lnTo>
                  <a:close/>
                  <a:moveTo>
                    <a:pt x="62" y="33"/>
                  </a:moveTo>
                  <a:lnTo>
                    <a:pt x="61" y="38"/>
                  </a:lnTo>
                  <a:lnTo>
                    <a:pt x="60" y="44"/>
                  </a:lnTo>
                  <a:lnTo>
                    <a:pt x="56" y="48"/>
                  </a:lnTo>
                  <a:lnTo>
                    <a:pt x="53" y="53"/>
                  </a:lnTo>
                  <a:lnTo>
                    <a:pt x="49" y="56"/>
                  </a:lnTo>
                  <a:lnTo>
                    <a:pt x="44" y="60"/>
                  </a:lnTo>
                  <a:lnTo>
                    <a:pt x="39" y="61"/>
                  </a:lnTo>
                  <a:lnTo>
                    <a:pt x="33" y="62"/>
                  </a:lnTo>
                  <a:lnTo>
                    <a:pt x="27" y="61"/>
                  </a:lnTo>
                  <a:lnTo>
                    <a:pt x="22" y="60"/>
                  </a:lnTo>
                  <a:lnTo>
                    <a:pt x="17" y="56"/>
                  </a:lnTo>
                  <a:lnTo>
                    <a:pt x="13" y="53"/>
                  </a:lnTo>
                  <a:lnTo>
                    <a:pt x="9" y="48"/>
                  </a:lnTo>
                  <a:lnTo>
                    <a:pt x="7" y="44"/>
                  </a:lnTo>
                  <a:lnTo>
                    <a:pt x="5" y="38"/>
                  </a:lnTo>
                  <a:lnTo>
                    <a:pt x="5" y="33"/>
                  </a:lnTo>
                  <a:lnTo>
                    <a:pt x="5" y="27"/>
                  </a:lnTo>
                  <a:lnTo>
                    <a:pt x="7" y="21"/>
                  </a:lnTo>
                  <a:lnTo>
                    <a:pt x="9" y="17"/>
                  </a:lnTo>
                  <a:lnTo>
                    <a:pt x="13" y="13"/>
                  </a:lnTo>
                  <a:lnTo>
                    <a:pt x="17" y="9"/>
                  </a:lnTo>
                  <a:lnTo>
                    <a:pt x="22" y="7"/>
                  </a:lnTo>
                  <a:lnTo>
                    <a:pt x="27" y="5"/>
                  </a:lnTo>
                  <a:lnTo>
                    <a:pt x="33" y="5"/>
                  </a:lnTo>
                  <a:lnTo>
                    <a:pt x="39" y="5"/>
                  </a:lnTo>
                  <a:lnTo>
                    <a:pt x="44" y="7"/>
                  </a:lnTo>
                  <a:lnTo>
                    <a:pt x="49" y="9"/>
                  </a:lnTo>
                  <a:lnTo>
                    <a:pt x="53" y="13"/>
                  </a:lnTo>
                  <a:lnTo>
                    <a:pt x="56" y="17"/>
                  </a:lnTo>
                  <a:lnTo>
                    <a:pt x="60" y="21"/>
                  </a:lnTo>
                  <a:lnTo>
                    <a:pt x="61" y="27"/>
                  </a:lnTo>
                  <a:lnTo>
                    <a:pt x="62" y="33"/>
                  </a:lnTo>
                  <a:close/>
                </a:path>
              </a:pathLst>
            </a:custGeom>
            <a:solidFill>
              <a:srgbClr val="B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17" name="Freeform 446"/>
            <p:cNvSpPr>
              <a:spLocks noEditPoints="1"/>
            </p:cNvSpPr>
            <p:nvPr/>
          </p:nvSpPr>
          <p:spPr bwMode="auto">
            <a:xfrm>
              <a:off x="4723" y="2494"/>
              <a:ext cx="15" cy="15"/>
            </a:xfrm>
            <a:custGeom>
              <a:avLst/>
              <a:gdLst>
                <a:gd name="T0" fmla="*/ 0 w 60"/>
                <a:gd name="T1" fmla="*/ 0 h 61"/>
                <a:gd name="T2" fmla="*/ 0 w 60"/>
                <a:gd name="T3" fmla="*/ 0 h 61"/>
                <a:gd name="T4" fmla="*/ 0 w 60"/>
                <a:gd name="T5" fmla="*/ 0 h 61"/>
                <a:gd name="T6" fmla="*/ 0 w 60"/>
                <a:gd name="T7" fmla="*/ 0 h 61"/>
                <a:gd name="T8" fmla="*/ 0 w 60"/>
                <a:gd name="T9" fmla="*/ 0 h 61"/>
                <a:gd name="T10" fmla="*/ 0 w 60"/>
                <a:gd name="T11" fmla="*/ 0 h 61"/>
                <a:gd name="T12" fmla="*/ 0 w 60"/>
                <a:gd name="T13" fmla="*/ 0 h 61"/>
                <a:gd name="T14" fmla="*/ 0 w 60"/>
                <a:gd name="T15" fmla="*/ 0 h 61"/>
                <a:gd name="T16" fmla="*/ 0 w 60"/>
                <a:gd name="T17" fmla="*/ 0 h 61"/>
                <a:gd name="T18" fmla="*/ 0 w 60"/>
                <a:gd name="T19" fmla="*/ 0 h 61"/>
                <a:gd name="T20" fmla="*/ 0 w 60"/>
                <a:gd name="T21" fmla="*/ 0 h 61"/>
                <a:gd name="T22" fmla="*/ 0 w 60"/>
                <a:gd name="T23" fmla="*/ 0 h 61"/>
                <a:gd name="T24" fmla="*/ 0 w 60"/>
                <a:gd name="T25" fmla="*/ 0 h 61"/>
                <a:gd name="T26" fmla="*/ 0 w 60"/>
                <a:gd name="T27" fmla="*/ 0 h 61"/>
                <a:gd name="T28" fmla="*/ 0 w 60"/>
                <a:gd name="T29" fmla="*/ 0 h 61"/>
                <a:gd name="T30" fmla="*/ 0 w 60"/>
                <a:gd name="T31" fmla="*/ 0 h 61"/>
                <a:gd name="T32" fmla="*/ 0 w 60"/>
                <a:gd name="T33" fmla="*/ 0 h 61"/>
                <a:gd name="T34" fmla="*/ 0 w 60"/>
                <a:gd name="T35" fmla="*/ 0 h 61"/>
                <a:gd name="T36" fmla="*/ 0 w 60"/>
                <a:gd name="T37" fmla="*/ 0 h 61"/>
                <a:gd name="T38" fmla="*/ 0 w 60"/>
                <a:gd name="T39" fmla="*/ 0 h 61"/>
                <a:gd name="T40" fmla="*/ 0 w 60"/>
                <a:gd name="T41" fmla="*/ 0 h 61"/>
                <a:gd name="T42" fmla="*/ 0 w 60"/>
                <a:gd name="T43" fmla="*/ 0 h 61"/>
                <a:gd name="T44" fmla="*/ 0 w 60"/>
                <a:gd name="T45" fmla="*/ 0 h 61"/>
                <a:gd name="T46" fmla="*/ 0 w 60"/>
                <a:gd name="T47" fmla="*/ 0 h 61"/>
                <a:gd name="T48" fmla="*/ 0 w 60"/>
                <a:gd name="T49" fmla="*/ 0 h 61"/>
                <a:gd name="T50" fmla="*/ 0 w 60"/>
                <a:gd name="T51" fmla="*/ 0 h 61"/>
                <a:gd name="T52" fmla="*/ 0 w 60"/>
                <a:gd name="T53" fmla="*/ 0 h 61"/>
                <a:gd name="T54" fmla="*/ 0 w 60"/>
                <a:gd name="T55" fmla="*/ 0 h 61"/>
                <a:gd name="T56" fmla="*/ 0 w 60"/>
                <a:gd name="T57" fmla="*/ 0 h 61"/>
                <a:gd name="T58" fmla="*/ 0 w 60"/>
                <a:gd name="T59" fmla="*/ 0 h 61"/>
                <a:gd name="T60" fmla="*/ 0 w 60"/>
                <a:gd name="T61" fmla="*/ 0 h 61"/>
                <a:gd name="T62" fmla="*/ 0 w 60"/>
                <a:gd name="T63" fmla="*/ 0 h 61"/>
                <a:gd name="T64" fmla="*/ 0 w 60"/>
                <a:gd name="T65" fmla="*/ 0 h 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0" h="61">
                  <a:moveTo>
                    <a:pt x="60" y="31"/>
                  </a:moveTo>
                  <a:lnTo>
                    <a:pt x="60" y="25"/>
                  </a:lnTo>
                  <a:lnTo>
                    <a:pt x="58" y="19"/>
                  </a:lnTo>
                  <a:lnTo>
                    <a:pt x="56" y="14"/>
                  </a:lnTo>
                  <a:lnTo>
                    <a:pt x="51" y="9"/>
                  </a:lnTo>
                  <a:lnTo>
                    <a:pt x="47" y="6"/>
                  </a:lnTo>
                  <a:lnTo>
                    <a:pt x="42" y="3"/>
                  </a:lnTo>
                  <a:lnTo>
                    <a:pt x="37" y="2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9" y="3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4"/>
                  </a:lnTo>
                  <a:lnTo>
                    <a:pt x="2" y="19"/>
                  </a:lnTo>
                  <a:lnTo>
                    <a:pt x="0" y="25"/>
                  </a:lnTo>
                  <a:lnTo>
                    <a:pt x="0" y="31"/>
                  </a:lnTo>
                  <a:lnTo>
                    <a:pt x="0" y="37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9" y="59"/>
                  </a:lnTo>
                  <a:lnTo>
                    <a:pt x="24" y="61"/>
                  </a:lnTo>
                  <a:lnTo>
                    <a:pt x="30" y="61"/>
                  </a:lnTo>
                  <a:lnTo>
                    <a:pt x="37" y="61"/>
                  </a:lnTo>
                  <a:lnTo>
                    <a:pt x="42" y="59"/>
                  </a:lnTo>
                  <a:lnTo>
                    <a:pt x="47" y="56"/>
                  </a:lnTo>
                  <a:lnTo>
                    <a:pt x="51" y="52"/>
                  </a:lnTo>
                  <a:lnTo>
                    <a:pt x="56" y="48"/>
                  </a:lnTo>
                  <a:lnTo>
                    <a:pt x="58" y="43"/>
                  </a:lnTo>
                  <a:lnTo>
                    <a:pt x="60" y="37"/>
                  </a:lnTo>
                  <a:lnTo>
                    <a:pt x="60" y="31"/>
                  </a:lnTo>
                  <a:close/>
                  <a:moveTo>
                    <a:pt x="57" y="31"/>
                  </a:moveTo>
                  <a:lnTo>
                    <a:pt x="56" y="36"/>
                  </a:lnTo>
                  <a:lnTo>
                    <a:pt x="55" y="41"/>
                  </a:lnTo>
                  <a:lnTo>
                    <a:pt x="52" y="45"/>
                  </a:lnTo>
                  <a:lnTo>
                    <a:pt x="49" y="50"/>
                  </a:lnTo>
                  <a:lnTo>
                    <a:pt x="44" y="53"/>
                  </a:lnTo>
                  <a:lnTo>
                    <a:pt x="40" y="55"/>
                  </a:lnTo>
                  <a:lnTo>
                    <a:pt x="36" y="56"/>
                  </a:lnTo>
                  <a:lnTo>
                    <a:pt x="30" y="58"/>
                  </a:lnTo>
                  <a:lnTo>
                    <a:pt x="24" y="56"/>
                  </a:lnTo>
                  <a:lnTo>
                    <a:pt x="20" y="55"/>
                  </a:lnTo>
                  <a:lnTo>
                    <a:pt x="15" y="53"/>
                  </a:lnTo>
                  <a:lnTo>
                    <a:pt x="11" y="50"/>
                  </a:lnTo>
                  <a:lnTo>
                    <a:pt x="9" y="45"/>
                  </a:lnTo>
                  <a:lnTo>
                    <a:pt x="5" y="41"/>
                  </a:lnTo>
                  <a:lnTo>
                    <a:pt x="4" y="36"/>
                  </a:lnTo>
                  <a:lnTo>
                    <a:pt x="4" y="31"/>
                  </a:lnTo>
                  <a:lnTo>
                    <a:pt x="4" y="25"/>
                  </a:lnTo>
                  <a:lnTo>
                    <a:pt x="5" y="21"/>
                  </a:lnTo>
                  <a:lnTo>
                    <a:pt x="9" y="16"/>
                  </a:lnTo>
                  <a:lnTo>
                    <a:pt x="11" y="13"/>
                  </a:lnTo>
                  <a:lnTo>
                    <a:pt x="15" y="9"/>
                  </a:lnTo>
                  <a:lnTo>
                    <a:pt x="20" y="6"/>
                  </a:lnTo>
                  <a:lnTo>
                    <a:pt x="24" y="5"/>
                  </a:lnTo>
                  <a:lnTo>
                    <a:pt x="30" y="5"/>
                  </a:lnTo>
                  <a:lnTo>
                    <a:pt x="36" y="5"/>
                  </a:lnTo>
                  <a:lnTo>
                    <a:pt x="40" y="6"/>
                  </a:lnTo>
                  <a:lnTo>
                    <a:pt x="44" y="9"/>
                  </a:lnTo>
                  <a:lnTo>
                    <a:pt x="49" y="13"/>
                  </a:lnTo>
                  <a:lnTo>
                    <a:pt x="52" y="16"/>
                  </a:lnTo>
                  <a:lnTo>
                    <a:pt x="55" y="21"/>
                  </a:lnTo>
                  <a:lnTo>
                    <a:pt x="56" y="25"/>
                  </a:lnTo>
                  <a:lnTo>
                    <a:pt x="57" y="31"/>
                  </a:lnTo>
                  <a:close/>
                </a:path>
              </a:pathLst>
            </a:custGeom>
            <a:solidFill>
              <a:srgbClr val="B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18" name="Freeform 447"/>
            <p:cNvSpPr>
              <a:spLocks noEditPoints="1"/>
            </p:cNvSpPr>
            <p:nvPr/>
          </p:nvSpPr>
          <p:spPr bwMode="auto">
            <a:xfrm>
              <a:off x="4723" y="2494"/>
              <a:ext cx="15" cy="14"/>
            </a:xfrm>
            <a:custGeom>
              <a:avLst/>
              <a:gdLst>
                <a:gd name="T0" fmla="*/ 0 w 57"/>
                <a:gd name="T1" fmla="*/ 0 h 57"/>
                <a:gd name="T2" fmla="*/ 0 w 57"/>
                <a:gd name="T3" fmla="*/ 0 h 57"/>
                <a:gd name="T4" fmla="*/ 0 w 57"/>
                <a:gd name="T5" fmla="*/ 0 h 57"/>
                <a:gd name="T6" fmla="*/ 0 w 57"/>
                <a:gd name="T7" fmla="*/ 0 h 57"/>
                <a:gd name="T8" fmla="*/ 0 w 57"/>
                <a:gd name="T9" fmla="*/ 0 h 57"/>
                <a:gd name="T10" fmla="*/ 0 w 57"/>
                <a:gd name="T11" fmla="*/ 0 h 57"/>
                <a:gd name="T12" fmla="*/ 0 w 57"/>
                <a:gd name="T13" fmla="*/ 0 h 57"/>
                <a:gd name="T14" fmla="*/ 0 w 57"/>
                <a:gd name="T15" fmla="*/ 0 h 57"/>
                <a:gd name="T16" fmla="*/ 0 w 57"/>
                <a:gd name="T17" fmla="*/ 0 h 57"/>
                <a:gd name="T18" fmla="*/ 0 w 57"/>
                <a:gd name="T19" fmla="*/ 0 h 57"/>
                <a:gd name="T20" fmla="*/ 0 w 57"/>
                <a:gd name="T21" fmla="*/ 0 h 57"/>
                <a:gd name="T22" fmla="*/ 0 w 57"/>
                <a:gd name="T23" fmla="*/ 0 h 57"/>
                <a:gd name="T24" fmla="*/ 0 w 57"/>
                <a:gd name="T25" fmla="*/ 0 h 57"/>
                <a:gd name="T26" fmla="*/ 0 w 57"/>
                <a:gd name="T27" fmla="*/ 0 h 57"/>
                <a:gd name="T28" fmla="*/ 0 w 57"/>
                <a:gd name="T29" fmla="*/ 0 h 57"/>
                <a:gd name="T30" fmla="*/ 0 w 57"/>
                <a:gd name="T31" fmla="*/ 0 h 57"/>
                <a:gd name="T32" fmla="*/ 0 w 57"/>
                <a:gd name="T33" fmla="*/ 0 h 57"/>
                <a:gd name="T34" fmla="*/ 0 w 57"/>
                <a:gd name="T35" fmla="*/ 0 h 57"/>
                <a:gd name="T36" fmla="*/ 0 w 57"/>
                <a:gd name="T37" fmla="*/ 0 h 57"/>
                <a:gd name="T38" fmla="*/ 0 w 57"/>
                <a:gd name="T39" fmla="*/ 0 h 57"/>
                <a:gd name="T40" fmla="*/ 0 w 57"/>
                <a:gd name="T41" fmla="*/ 0 h 57"/>
                <a:gd name="T42" fmla="*/ 0 w 57"/>
                <a:gd name="T43" fmla="*/ 0 h 57"/>
                <a:gd name="T44" fmla="*/ 0 w 57"/>
                <a:gd name="T45" fmla="*/ 0 h 57"/>
                <a:gd name="T46" fmla="*/ 0 w 57"/>
                <a:gd name="T47" fmla="*/ 0 h 57"/>
                <a:gd name="T48" fmla="*/ 0 w 57"/>
                <a:gd name="T49" fmla="*/ 0 h 57"/>
                <a:gd name="T50" fmla="*/ 0 w 57"/>
                <a:gd name="T51" fmla="*/ 0 h 57"/>
                <a:gd name="T52" fmla="*/ 0 w 57"/>
                <a:gd name="T53" fmla="*/ 0 h 57"/>
                <a:gd name="T54" fmla="*/ 0 w 57"/>
                <a:gd name="T55" fmla="*/ 0 h 57"/>
                <a:gd name="T56" fmla="*/ 0 w 57"/>
                <a:gd name="T57" fmla="*/ 0 h 57"/>
                <a:gd name="T58" fmla="*/ 0 w 57"/>
                <a:gd name="T59" fmla="*/ 0 h 57"/>
                <a:gd name="T60" fmla="*/ 0 w 57"/>
                <a:gd name="T61" fmla="*/ 0 h 57"/>
                <a:gd name="T62" fmla="*/ 0 w 57"/>
                <a:gd name="T63" fmla="*/ 0 h 57"/>
                <a:gd name="T64" fmla="*/ 0 w 5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7" h="57">
                  <a:moveTo>
                    <a:pt x="57" y="28"/>
                  </a:moveTo>
                  <a:lnTo>
                    <a:pt x="56" y="22"/>
                  </a:lnTo>
                  <a:lnTo>
                    <a:pt x="55" y="16"/>
                  </a:lnTo>
                  <a:lnTo>
                    <a:pt x="51" y="12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39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2" y="0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4" y="12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2" y="39"/>
                  </a:lnTo>
                  <a:lnTo>
                    <a:pt x="4" y="43"/>
                  </a:lnTo>
                  <a:lnTo>
                    <a:pt x="8" y="48"/>
                  </a:lnTo>
                  <a:lnTo>
                    <a:pt x="12" y="51"/>
                  </a:lnTo>
                  <a:lnTo>
                    <a:pt x="17" y="55"/>
                  </a:lnTo>
                  <a:lnTo>
                    <a:pt x="22" y="56"/>
                  </a:lnTo>
                  <a:lnTo>
                    <a:pt x="28" y="57"/>
                  </a:lnTo>
                  <a:lnTo>
                    <a:pt x="34" y="56"/>
                  </a:lnTo>
                  <a:lnTo>
                    <a:pt x="39" y="55"/>
                  </a:lnTo>
                  <a:lnTo>
                    <a:pt x="44" y="51"/>
                  </a:lnTo>
                  <a:lnTo>
                    <a:pt x="48" y="48"/>
                  </a:lnTo>
                  <a:lnTo>
                    <a:pt x="51" y="43"/>
                  </a:lnTo>
                  <a:lnTo>
                    <a:pt x="55" y="39"/>
                  </a:lnTo>
                  <a:lnTo>
                    <a:pt x="56" y="33"/>
                  </a:lnTo>
                  <a:lnTo>
                    <a:pt x="57" y="28"/>
                  </a:lnTo>
                  <a:close/>
                  <a:moveTo>
                    <a:pt x="53" y="28"/>
                  </a:moveTo>
                  <a:lnTo>
                    <a:pt x="51" y="33"/>
                  </a:lnTo>
                  <a:lnTo>
                    <a:pt x="50" y="38"/>
                  </a:lnTo>
                  <a:lnTo>
                    <a:pt x="48" y="41"/>
                  </a:lnTo>
                  <a:lnTo>
                    <a:pt x="46" y="46"/>
                  </a:lnTo>
                  <a:lnTo>
                    <a:pt x="41" y="48"/>
                  </a:lnTo>
                  <a:lnTo>
                    <a:pt x="38" y="50"/>
                  </a:lnTo>
                  <a:lnTo>
                    <a:pt x="34" y="52"/>
                  </a:lnTo>
                  <a:lnTo>
                    <a:pt x="28" y="52"/>
                  </a:lnTo>
                  <a:lnTo>
                    <a:pt x="23" y="52"/>
                  </a:lnTo>
                  <a:lnTo>
                    <a:pt x="19" y="50"/>
                  </a:lnTo>
                  <a:lnTo>
                    <a:pt x="14" y="48"/>
                  </a:lnTo>
                  <a:lnTo>
                    <a:pt x="11" y="46"/>
                  </a:lnTo>
                  <a:lnTo>
                    <a:pt x="8" y="41"/>
                  </a:lnTo>
                  <a:lnTo>
                    <a:pt x="6" y="38"/>
                  </a:lnTo>
                  <a:lnTo>
                    <a:pt x="4" y="33"/>
                  </a:lnTo>
                  <a:lnTo>
                    <a:pt x="3" y="28"/>
                  </a:lnTo>
                  <a:lnTo>
                    <a:pt x="4" y="23"/>
                  </a:lnTo>
                  <a:lnTo>
                    <a:pt x="6" y="19"/>
                  </a:lnTo>
                  <a:lnTo>
                    <a:pt x="8" y="14"/>
                  </a:lnTo>
                  <a:lnTo>
                    <a:pt x="11" y="11"/>
                  </a:lnTo>
                  <a:lnTo>
                    <a:pt x="14" y="8"/>
                  </a:lnTo>
                  <a:lnTo>
                    <a:pt x="19" y="5"/>
                  </a:lnTo>
                  <a:lnTo>
                    <a:pt x="23" y="4"/>
                  </a:lnTo>
                  <a:lnTo>
                    <a:pt x="28" y="3"/>
                  </a:lnTo>
                  <a:lnTo>
                    <a:pt x="34" y="4"/>
                  </a:lnTo>
                  <a:lnTo>
                    <a:pt x="38" y="5"/>
                  </a:lnTo>
                  <a:lnTo>
                    <a:pt x="41" y="8"/>
                  </a:lnTo>
                  <a:lnTo>
                    <a:pt x="46" y="11"/>
                  </a:lnTo>
                  <a:lnTo>
                    <a:pt x="48" y="14"/>
                  </a:lnTo>
                  <a:lnTo>
                    <a:pt x="50" y="19"/>
                  </a:lnTo>
                  <a:lnTo>
                    <a:pt x="51" y="23"/>
                  </a:lnTo>
                  <a:lnTo>
                    <a:pt x="53" y="28"/>
                  </a:lnTo>
                  <a:close/>
                </a:path>
              </a:pathLst>
            </a:custGeom>
            <a:solidFill>
              <a:srgbClr val="B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19" name="Freeform 448"/>
            <p:cNvSpPr>
              <a:spLocks noEditPoints="1"/>
            </p:cNvSpPr>
            <p:nvPr/>
          </p:nvSpPr>
          <p:spPr bwMode="auto">
            <a:xfrm>
              <a:off x="4724" y="2495"/>
              <a:ext cx="13" cy="13"/>
            </a:xfrm>
            <a:custGeom>
              <a:avLst/>
              <a:gdLst>
                <a:gd name="T0" fmla="*/ 0 w 53"/>
                <a:gd name="T1" fmla="*/ 0 h 53"/>
                <a:gd name="T2" fmla="*/ 0 w 53"/>
                <a:gd name="T3" fmla="*/ 0 h 53"/>
                <a:gd name="T4" fmla="*/ 0 w 53"/>
                <a:gd name="T5" fmla="*/ 0 h 53"/>
                <a:gd name="T6" fmla="*/ 0 w 53"/>
                <a:gd name="T7" fmla="*/ 0 h 53"/>
                <a:gd name="T8" fmla="*/ 0 w 53"/>
                <a:gd name="T9" fmla="*/ 0 h 53"/>
                <a:gd name="T10" fmla="*/ 0 w 53"/>
                <a:gd name="T11" fmla="*/ 0 h 53"/>
                <a:gd name="T12" fmla="*/ 0 w 53"/>
                <a:gd name="T13" fmla="*/ 0 h 53"/>
                <a:gd name="T14" fmla="*/ 0 w 53"/>
                <a:gd name="T15" fmla="*/ 0 h 53"/>
                <a:gd name="T16" fmla="*/ 0 w 53"/>
                <a:gd name="T17" fmla="*/ 0 h 53"/>
                <a:gd name="T18" fmla="*/ 0 w 53"/>
                <a:gd name="T19" fmla="*/ 0 h 53"/>
                <a:gd name="T20" fmla="*/ 0 w 53"/>
                <a:gd name="T21" fmla="*/ 0 h 53"/>
                <a:gd name="T22" fmla="*/ 0 w 53"/>
                <a:gd name="T23" fmla="*/ 0 h 53"/>
                <a:gd name="T24" fmla="*/ 0 w 53"/>
                <a:gd name="T25" fmla="*/ 0 h 53"/>
                <a:gd name="T26" fmla="*/ 0 w 53"/>
                <a:gd name="T27" fmla="*/ 0 h 53"/>
                <a:gd name="T28" fmla="*/ 0 w 53"/>
                <a:gd name="T29" fmla="*/ 0 h 53"/>
                <a:gd name="T30" fmla="*/ 0 w 53"/>
                <a:gd name="T31" fmla="*/ 0 h 53"/>
                <a:gd name="T32" fmla="*/ 0 w 53"/>
                <a:gd name="T33" fmla="*/ 0 h 53"/>
                <a:gd name="T34" fmla="*/ 0 w 53"/>
                <a:gd name="T35" fmla="*/ 0 h 53"/>
                <a:gd name="T36" fmla="*/ 0 w 53"/>
                <a:gd name="T37" fmla="*/ 0 h 53"/>
                <a:gd name="T38" fmla="*/ 0 w 53"/>
                <a:gd name="T39" fmla="*/ 0 h 53"/>
                <a:gd name="T40" fmla="*/ 0 w 53"/>
                <a:gd name="T41" fmla="*/ 0 h 53"/>
                <a:gd name="T42" fmla="*/ 0 w 53"/>
                <a:gd name="T43" fmla="*/ 0 h 53"/>
                <a:gd name="T44" fmla="*/ 0 w 53"/>
                <a:gd name="T45" fmla="*/ 0 h 53"/>
                <a:gd name="T46" fmla="*/ 0 w 53"/>
                <a:gd name="T47" fmla="*/ 0 h 53"/>
                <a:gd name="T48" fmla="*/ 0 w 53"/>
                <a:gd name="T49" fmla="*/ 0 h 53"/>
                <a:gd name="T50" fmla="*/ 0 w 53"/>
                <a:gd name="T51" fmla="*/ 0 h 53"/>
                <a:gd name="T52" fmla="*/ 0 w 53"/>
                <a:gd name="T53" fmla="*/ 0 h 53"/>
                <a:gd name="T54" fmla="*/ 0 w 53"/>
                <a:gd name="T55" fmla="*/ 0 h 53"/>
                <a:gd name="T56" fmla="*/ 0 w 53"/>
                <a:gd name="T57" fmla="*/ 0 h 53"/>
                <a:gd name="T58" fmla="*/ 0 w 53"/>
                <a:gd name="T59" fmla="*/ 0 h 53"/>
                <a:gd name="T60" fmla="*/ 0 w 53"/>
                <a:gd name="T61" fmla="*/ 0 h 53"/>
                <a:gd name="T62" fmla="*/ 0 w 53"/>
                <a:gd name="T63" fmla="*/ 0 h 53"/>
                <a:gd name="T64" fmla="*/ 0 w 53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3" h="53">
                  <a:moveTo>
                    <a:pt x="53" y="26"/>
                  </a:moveTo>
                  <a:lnTo>
                    <a:pt x="52" y="20"/>
                  </a:lnTo>
                  <a:lnTo>
                    <a:pt x="51" y="16"/>
                  </a:lnTo>
                  <a:lnTo>
                    <a:pt x="48" y="11"/>
                  </a:lnTo>
                  <a:lnTo>
                    <a:pt x="45" y="8"/>
                  </a:lnTo>
                  <a:lnTo>
                    <a:pt x="40" y="4"/>
                  </a:lnTo>
                  <a:lnTo>
                    <a:pt x="36" y="1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0" y="0"/>
                  </a:lnTo>
                  <a:lnTo>
                    <a:pt x="16" y="1"/>
                  </a:lnTo>
                  <a:lnTo>
                    <a:pt x="11" y="4"/>
                  </a:lnTo>
                  <a:lnTo>
                    <a:pt x="7" y="8"/>
                  </a:lnTo>
                  <a:lnTo>
                    <a:pt x="5" y="11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1" y="36"/>
                  </a:lnTo>
                  <a:lnTo>
                    <a:pt x="5" y="40"/>
                  </a:lnTo>
                  <a:lnTo>
                    <a:pt x="7" y="45"/>
                  </a:lnTo>
                  <a:lnTo>
                    <a:pt x="11" y="48"/>
                  </a:lnTo>
                  <a:lnTo>
                    <a:pt x="16" y="50"/>
                  </a:lnTo>
                  <a:lnTo>
                    <a:pt x="20" y="51"/>
                  </a:lnTo>
                  <a:lnTo>
                    <a:pt x="26" y="53"/>
                  </a:lnTo>
                  <a:lnTo>
                    <a:pt x="32" y="51"/>
                  </a:lnTo>
                  <a:lnTo>
                    <a:pt x="36" y="50"/>
                  </a:lnTo>
                  <a:lnTo>
                    <a:pt x="40" y="48"/>
                  </a:lnTo>
                  <a:lnTo>
                    <a:pt x="45" y="45"/>
                  </a:lnTo>
                  <a:lnTo>
                    <a:pt x="48" y="40"/>
                  </a:lnTo>
                  <a:lnTo>
                    <a:pt x="51" y="36"/>
                  </a:lnTo>
                  <a:lnTo>
                    <a:pt x="52" y="31"/>
                  </a:lnTo>
                  <a:lnTo>
                    <a:pt x="53" y="26"/>
                  </a:lnTo>
                  <a:close/>
                  <a:moveTo>
                    <a:pt x="48" y="26"/>
                  </a:moveTo>
                  <a:lnTo>
                    <a:pt x="48" y="30"/>
                  </a:lnTo>
                  <a:lnTo>
                    <a:pt x="47" y="35"/>
                  </a:lnTo>
                  <a:lnTo>
                    <a:pt x="45" y="38"/>
                  </a:lnTo>
                  <a:lnTo>
                    <a:pt x="42" y="41"/>
                  </a:lnTo>
                  <a:lnTo>
                    <a:pt x="38" y="45"/>
                  </a:lnTo>
                  <a:lnTo>
                    <a:pt x="35" y="47"/>
                  </a:lnTo>
                  <a:lnTo>
                    <a:pt x="30" y="48"/>
                  </a:lnTo>
                  <a:lnTo>
                    <a:pt x="26" y="48"/>
                  </a:lnTo>
                  <a:lnTo>
                    <a:pt x="21" y="48"/>
                  </a:lnTo>
                  <a:lnTo>
                    <a:pt x="17" y="47"/>
                  </a:lnTo>
                  <a:lnTo>
                    <a:pt x="14" y="45"/>
                  </a:lnTo>
                  <a:lnTo>
                    <a:pt x="10" y="41"/>
                  </a:lnTo>
                  <a:lnTo>
                    <a:pt x="8" y="38"/>
                  </a:lnTo>
                  <a:lnTo>
                    <a:pt x="6" y="35"/>
                  </a:lnTo>
                  <a:lnTo>
                    <a:pt x="5" y="30"/>
                  </a:lnTo>
                  <a:lnTo>
                    <a:pt x="4" y="26"/>
                  </a:lnTo>
                  <a:lnTo>
                    <a:pt x="5" y="21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10" y="10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21" y="4"/>
                  </a:lnTo>
                  <a:lnTo>
                    <a:pt x="26" y="3"/>
                  </a:lnTo>
                  <a:lnTo>
                    <a:pt x="30" y="4"/>
                  </a:lnTo>
                  <a:lnTo>
                    <a:pt x="35" y="6"/>
                  </a:lnTo>
                  <a:lnTo>
                    <a:pt x="38" y="8"/>
                  </a:lnTo>
                  <a:lnTo>
                    <a:pt x="42" y="10"/>
                  </a:lnTo>
                  <a:lnTo>
                    <a:pt x="45" y="13"/>
                  </a:lnTo>
                  <a:lnTo>
                    <a:pt x="47" y="17"/>
                  </a:lnTo>
                  <a:lnTo>
                    <a:pt x="48" y="21"/>
                  </a:lnTo>
                  <a:lnTo>
                    <a:pt x="48" y="26"/>
                  </a:lnTo>
                  <a:close/>
                </a:path>
              </a:pathLst>
            </a:custGeom>
            <a:solidFill>
              <a:srgbClr val="C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20" name="Freeform 449"/>
            <p:cNvSpPr>
              <a:spLocks noEditPoints="1"/>
            </p:cNvSpPr>
            <p:nvPr/>
          </p:nvSpPr>
          <p:spPr bwMode="auto">
            <a:xfrm>
              <a:off x="4724" y="2495"/>
              <a:ext cx="13" cy="12"/>
            </a:xfrm>
            <a:custGeom>
              <a:avLst/>
              <a:gdLst>
                <a:gd name="T0" fmla="*/ 0 w 50"/>
                <a:gd name="T1" fmla="*/ 0 h 49"/>
                <a:gd name="T2" fmla="*/ 0 w 50"/>
                <a:gd name="T3" fmla="*/ 0 h 49"/>
                <a:gd name="T4" fmla="*/ 0 w 50"/>
                <a:gd name="T5" fmla="*/ 0 h 49"/>
                <a:gd name="T6" fmla="*/ 0 w 50"/>
                <a:gd name="T7" fmla="*/ 0 h 49"/>
                <a:gd name="T8" fmla="*/ 0 w 50"/>
                <a:gd name="T9" fmla="*/ 0 h 49"/>
                <a:gd name="T10" fmla="*/ 0 w 50"/>
                <a:gd name="T11" fmla="*/ 0 h 49"/>
                <a:gd name="T12" fmla="*/ 0 w 50"/>
                <a:gd name="T13" fmla="*/ 0 h 49"/>
                <a:gd name="T14" fmla="*/ 0 w 50"/>
                <a:gd name="T15" fmla="*/ 0 h 49"/>
                <a:gd name="T16" fmla="*/ 0 w 50"/>
                <a:gd name="T17" fmla="*/ 0 h 49"/>
                <a:gd name="T18" fmla="*/ 0 w 50"/>
                <a:gd name="T19" fmla="*/ 0 h 49"/>
                <a:gd name="T20" fmla="*/ 0 w 50"/>
                <a:gd name="T21" fmla="*/ 0 h 49"/>
                <a:gd name="T22" fmla="*/ 0 w 50"/>
                <a:gd name="T23" fmla="*/ 0 h 49"/>
                <a:gd name="T24" fmla="*/ 0 w 50"/>
                <a:gd name="T25" fmla="*/ 0 h 49"/>
                <a:gd name="T26" fmla="*/ 0 w 50"/>
                <a:gd name="T27" fmla="*/ 0 h 49"/>
                <a:gd name="T28" fmla="*/ 0 w 50"/>
                <a:gd name="T29" fmla="*/ 0 h 49"/>
                <a:gd name="T30" fmla="*/ 0 w 50"/>
                <a:gd name="T31" fmla="*/ 0 h 49"/>
                <a:gd name="T32" fmla="*/ 0 w 50"/>
                <a:gd name="T33" fmla="*/ 0 h 49"/>
                <a:gd name="T34" fmla="*/ 0 w 50"/>
                <a:gd name="T35" fmla="*/ 0 h 49"/>
                <a:gd name="T36" fmla="*/ 0 w 50"/>
                <a:gd name="T37" fmla="*/ 0 h 49"/>
                <a:gd name="T38" fmla="*/ 0 w 50"/>
                <a:gd name="T39" fmla="*/ 0 h 49"/>
                <a:gd name="T40" fmla="*/ 0 w 50"/>
                <a:gd name="T41" fmla="*/ 0 h 49"/>
                <a:gd name="T42" fmla="*/ 0 w 50"/>
                <a:gd name="T43" fmla="*/ 0 h 49"/>
                <a:gd name="T44" fmla="*/ 0 w 50"/>
                <a:gd name="T45" fmla="*/ 0 h 49"/>
                <a:gd name="T46" fmla="*/ 0 w 50"/>
                <a:gd name="T47" fmla="*/ 0 h 49"/>
                <a:gd name="T48" fmla="*/ 0 w 50"/>
                <a:gd name="T49" fmla="*/ 0 h 49"/>
                <a:gd name="T50" fmla="*/ 0 w 50"/>
                <a:gd name="T51" fmla="*/ 0 h 49"/>
                <a:gd name="T52" fmla="*/ 0 w 50"/>
                <a:gd name="T53" fmla="*/ 0 h 49"/>
                <a:gd name="T54" fmla="*/ 0 w 50"/>
                <a:gd name="T55" fmla="*/ 0 h 49"/>
                <a:gd name="T56" fmla="*/ 0 w 50"/>
                <a:gd name="T57" fmla="*/ 0 h 49"/>
                <a:gd name="T58" fmla="*/ 0 w 50"/>
                <a:gd name="T59" fmla="*/ 0 h 49"/>
                <a:gd name="T60" fmla="*/ 0 w 50"/>
                <a:gd name="T61" fmla="*/ 0 h 49"/>
                <a:gd name="T62" fmla="*/ 0 w 50"/>
                <a:gd name="T63" fmla="*/ 0 h 49"/>
                <a:gd name="T64" fmla="*/ 0 w 50"/>
                <a:gd name="T65" fmla="*/ 0 h 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0" h="49">
                  <a:moveTo>
                    <a:pt x="50" y="25"/>
                  </a:moveTo>
                  <a:lnTo>
                    <a:pt x="48" y="20"/>
                  </a:lnTo>
                  <a:lnTo>
                    <a:pt x="47" y="16"/>
                  </a:lnTo>
                  <a:lnTo>
                    <a:pt x="45" y="11"/>
                  </a:lnTo>
                  <a:lnTo>
                    <a:pt x="43" y="8"/>
                  </a:lnTo>
                  <a:lnTo>
                    <a:pt x="38" y="5"/>
                  </a:lnTo>
                  <a:lnTo>
                    <a:pt x="35" y="2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20" y="1"/>
                  </a:lnTo>
                  <a:lnTo>
                    <a:pt x="16" y="2"/>
                  </a:lnTo>
                  <a:lnTo>
                    <a:pt x="11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3" y="16"/>
                  </a:lnTo>
                  <a:lnTo>
                    <a:pt x="1" y="20"/>
                  </a:lnTo>
                  <a:lnTo>
                    <a:pt x="0" y="25"/>
                  </a:lnTo>
                  <a:lnTo>
                    <a:pt x="1" y="30"/>
                  </a:lnTo>
                  <a:lnTo>
                    <a:pt x="3" y="35"/>
                  </a:lnTo>
                  <a:lnTo>
                    <a:pt x="5" y="38"/>
                  </a:lnTo>
                  <a:lnTo>
                    <a:pt x="8" y="43"/>
                  </a:lnTo>
                  <a:lnTo>
                    <a:pt x="11" y="45"/>
                  </a:lnTo>
                  <a:lnTo>
                    <a:pt x="16" y="47"/>
                  </a:lnTo>
                  <a:lnTo>
                    <a:pt x="20" y="49"/>
                  </a:lnTo>
                  <a:lnTo>
                    <a:pt x="25" y="49"/>
                  </a:lnTo>
                  <a:lnTo>
                    <a:pt x="31" y="49"/>
                  </a:lnTo>
                  <a:lnTo>
                    <a:pt x="35" y="47"/>
                  </a:lnTo>
                  <a:lnTo>
                    <a:pt x="38" y="45"/>
                  </a:lnTo>
                  <a:lnTo>
                    <a:pt x="43" y="43"/>
                  </a:lnTo>
                  <a:lnTo>
                    <a:pt x="45" y="38"/>
                  </a:lnTo>
                  <a:lnTo>
                    <a:pt x="47" y="35"/>
                  </a:lnTo>
                  <a:lnTo>
                    <a:pt x="48" y="30"/>
                  </a:lnTo>
                  <a:lnTo>
                    <a:pt x="50" y="25"/>
                  </a:lnTo>
                  <a:close/>
                  <a:moveTo>
                    <a:pt x="45" y="25"/>
                  </a:moveTo>
                  <a:lnTo>
                    <a:pt x="45" y="29"/>
                  </a:lnTo>
                  <a:lnTo>
                    <a:pt x="44" y="33"/>
                  </a:lnTo>
                  <a:lnTo>
                    <a:pt x="42" y="36"/>
                  </a:lnTo>
                  <a:lnTo>
                    <a:pt x="39" y="39"/>
                  </a:lnTo>
                  <a:lnTo>
                    <a:pt x="36" y="42"/>
                  </a:lnTo>
                  <a:lnTo>
                    <a:pt x="33" y="44"/>
                  </a:lnTo>
                  <a:lnTo>
                    <a:pt x="29" y="45"/>
                  </a:lnTo>
                  <a:lnTo>
                    <a:pt x="25" y="45"/>
                  </a:lnTo>
                  <a:lnTo>
                    <a:pt x="20" y="45"/>
                  </a:lnTo>
                  <a:lnTo>
                    <a:pt x="17" y="44"/>
                  </a:lnTo>
                  <a:lnTo>
                    <a:pt x="14" y="42"/>
                  </a:lnTo>
                  <a:lnTo>
                    <a:pt x="10" y="39"/>
                  </a:lnTo>
                  <a:lnTo>
                    <a:pt x="8" y="36"/>
                  </a:lnTo>
                  <a:lnTo>
                    <a:pt x="6" y="33"/>
                  </a:lnTo>
                  <a:lnTo>
                    <a:pt x="5" y="29"/>
                  </a:lnTo>
                  <a:lnTo>
                    <a:pt x="5" y="25"/>
                  </a:lnTo>
                  <a:lnTo>
                    <a:pt x="5" y="21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10" y="10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20" y="5"/>
                  </a:lnTo>
                  <a:lnTo>
                    <a:pt x="25" y="5"/>
                  </a:lnTo>
                  <a:lnTo>
                    <a:pt x="29" y="5"/>
                  </a:lnTo>
                  <a:lnTo>
                    <a:pt x="33" y="6"/>
                  </a:lnTo>
                  <a:lnTo>
                    <a:pt x="36" y="8"/>
                  </a:lnTo>
                  <a:lnTo>
                    <a:pt x="39" y="10"/>
                  </a:lnTo>
                  <a:lnTo>
                    <a:pt x="42" y="13"/>
                  </a:lnTo>
                  <a:lnTo>
                    <a:pt x="44" y="17"/>
                  </a:lnTo>
                  <a:lnTo>
                    <a:pt x="45" y="21"/>
                  </a:lnTo>
                  <a:lnTo>
                    <a:pt x="45" y="25"/>
                  </a:lnTo>
                  <a:close/>
                </a:path>
              </a:pathLst>
            </a:custGeom>
            <a:solidFill>
              <a:srgbClr val="C5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21" name="Freeform 450"/>
            <p:cNvSpPr>
              <a:spLocks noEditPoints="1"/>
            </p:cNvSpPr>
            <p:nvPr/>
          </p:nvSpPr>
          <p:spPr bwMode="auto">
            <a:xfrm>
              <a:off x="4725" y="2496"/>
              <a:ext cx="11" cy="11"/>
            </a:xfrm>
            <a:custGeom>
              <a:avLst/>
              <a:gdLst>
                <a:gd name="T0" fmla="*/ 0 w 44"/>
                <a:gd name="T1" fmla="*/ 0 h 45"/>
                <a:gd name="T2" fmla="*/ 0 w 44"/>
                <a:gd name="T3" fmla="*/ 0 h 45"/>
                <a:gd name="T4" fmla="*/ 0 w 44"/>
                <a:gd name="T5" fmla="*/ 0 h 45"/>
                <a:gd name="T6" fmla="*/ 0 w 44"/>
                <a:gd name="T7" fmla="*/ 0 h 45"/>
                <a:gd name="T8" fmla="*/ 0 w 44"/>
                <a:gd name="T9" fmla="*/ 0 h 45"/>
                <a:gd name="T10" fmla="*/ 0 w 44"/>
                <a:gd name="T11" fmla="*/ 0 h 45"/>
                <a:gd name="T12" fmla="*/ 0 w 44"/>
                <a:gd name="T13" fmla="*/ 0 h 45"/>
                <a:gd name="T14" fmla="*/ 0 w 44"/>
                <a:gd name="T15" fmla="*/ 0 h 45"/>
                <a:gd name="T16" fmla="*/ 0 w 44"/>
                <a:gd name="T17" fmla="*/ 0 h 45"/>
                <a:gd name="T18" fmla="*/ 0 w 44"/>
                <a:gd name="T19" fmla="*/ 0 h 45"/>
                <a:gd name="T20" fmla="*/ 0 w 44"/>
                <a:gd name="T21" fmla="*/ 0 h 45"/>
                <a:gd name="T22" fmla="*/ 0 w 44"/>
                <a:gd name="T23" fmla="*/ 0 h 45"/>
                <a:gd name="T24" fmla="*/ 0 w 44"/>
                <a:gd name="T25" fmla="*/ 0 h 45"/>
                <a:gd name="T26" fmla="*/ 0 w 44"/>
                <a:gd name="T27" fmla="*/ 0 h 45"/>
                <a:gd name="T28" fmla="*/ 0 w 44"/>
                <a:gd name="T29" fmla="*/ 0 h 45"/>
                <a:gd name="T30" fmla="*/ 0 w 44"/>
                <a:gd name="T31" fmla="*/ 0 h 45"/>
                <a:gd name="T32" fmla="*/ 0 w 44"/>
                <a:gd name="T33" fmla="*/ 0 h 45"/>
                <a:gd name="T34" fmla="*/ 0 w 44"/>
                <a:gd name="T35" fmla="*/ 0 h 45"/>
                <a:gd name="T36" fmla="*/ 0 w 44"/>
                <a:gd name="T37" fmla="*/ 0 h 45"/>
                <a:gd name="T38" fmla="*/ 0 w 44"/>
                <a:gd name="T39" fmla="*/ 0 h 45"/>
                <a:gd name="T40" fmla="*/ 0 w 44"/>
                <a:gd name="T41" fmla="*/ 0 h 45"/>
                <a:gd name="T42" fmla="*/ 0 w 44"/>
                <a:gd name="T43" fmla="*/ 0 h 45"/>
                <a:gd name="T44" fmla="*/ 0 w 44"/>
                <a:gd name="T45" fmla="*/ 0 h 45"/>
                <a:gd name="T46" fmla="*/ 0 w 44"/>
                <a:gd name="T47" fmla="*/ 0 h 45"/>
                <a:gd name="T48" fmla="*/ 0 w 44"/>
                <a:gd name="T49" fmla="*/ 0 h 45"/>
                <a:gd name="T50" fmla="*/ 0 w 44"/>
                <a:gd name="T51" fmla="*/ 0 h 45"/>
                <a:gd name="T52" fmla="*/ 0 w 44"/>
                <a:gd name="T53" fmla="*/ 0 h 45"/>
                <a:gd name="T54" fmla="*/ 0 w 44"/>
                <a:gd name="T55" fmla="*/ 0 h 45"/>
                <a:gd name="T56" fmla="*/ 0 w 44"/>
                <a:gd name="T57" fmla="*/ 0 h 45"/>
                <a:gd name="T58" fmla="*/ 0 w 44"/>
                <a:gd name="T59" fmla="*/ 0 h 45"/>
                <a:gd name="T60" fmla="*/ 0 w 44"/>
                <a:gd name="T61" fmla="*/ 0 h 45"/>
                <a:gd name="T62" fmla="*/ 0 w 44"/>
                <a:gd name="T63" fmla="*/ 0 h 45"/>
                <a:gd name="T64" fmla="*/ 0 w 44"/>
                <a:gd name="T65" fmla="*/ 0 h 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4" h="45">
                  <a:moveTo>
                    <a:pt x="44" y="23"/>
                  </a:moveTo>
                  <a:lnTo>
                    <a:pt x="44" y="18"/>
                  </a:lnTo>
                  <a:lnTo>
                    <a:pt x="43" y="14"/>
                  </a:lnTo>
                  <a:lnTo>
                    <a:pt x="41" y="10"/>
                  </a:lnTo>
                  <a:lnTo>
                    <a:pt x="38" y="7"/>
                  </a:lnTo>
                  <a:lnTo>
                    <a:pt x="34" y="5"/>
                  </a:lnTo>
                  <a:lnTo>
                    <a:pt x="31" y="3"/>
                  </a:lnTo>
                  <a:lnTo>
                    <a:pt x="26" y="1"/>
                  </a:lnTo>
                  <a:lnTo>
                    <a:pt x="22" y="0"/>
                  </a:lnTo>
                  <a:lnTo>
                    <a:pt x="17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7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1" y="18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2" y="32"/>
                  </a:lnTo>
                  <a:lnTo>
                    <a:pt x="4" y="35"/>
                  </a:lnTo>
                  <a:lnTo>
                    <a:pt x="6" y="38"/>
                  </a:lnTo>
                  <a:lnTo>
                    <a:pt x="10" y="42"/>
                  </a:lnTo>
                  <a:lnTo>
                    <a:pt x="13" y="44"/>
                  </a:lnTo>
                  <a:lnTo>
                    <a:pt x="17" y="45"/>
                  </a:lnTo>
                  <a:lnTo>
                    <a:pt x="22" y="45"/>
                  </a:lnTo>
                  <a:lnTo>
                    <a:pt x="26" y="45"/>
                  </a:lnTo>
                  <a:lnTo>
                    <a:pt x="31" y="44"/>
                  </a:lnTo>
                  <a:lnTo>
                    <a:pt x="34" y="42"/>
                  </a:lnTo>
                  <a:lnTo>
                    <a:pt x="38" y="38"/>
                  </a:lnTo>
                  <a:lnTo>
                    <a:pt x="41" y="35"/>
                  </a:lnTo>
                  <a:lnTo>
                    <a:pt x="43" y="32"/>
                  </a:lnTo>
                  <a:lnTo>
                    <a:pt x="44" y="27"/>
                  </a:lnTo>
                  <a:lnTo>
                    <a:pt x="44" y="23"/>
                  </a:lnTo>
                  <a:close/>
                  <a:moveTo>
                    <a:pt x="40" y="23"/>
                  </a:moveTo>
                  <a:lnTo>
                    <a:pt x="40" y="27"/>
                  </a:lnTo>
                  <a:lnTo>
                    <a:pt x="39" y="31"/>
                  </a:lnTo>
                  <a:lnTo>
                    <a:pt x="38" y="33"/>
                  </a:lnTo>
                  <a:lnTo>
                    <a:pt x="35" y="36"/>
                  </a:lnTo>
                  <a:lnTo>
                    <a:pt x="32" y="38"/>
                  </a:lnTo>
                  <a:lnTo>
                    <a:pt x="30" y="40"/>
                  </a:lnTo>
                  <a:lnTo>
                    <a:pt x="25" y="41"/>
                  </a:lnTo>
                  <a:lnTo>
                    <a:pt x="22" y="42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2" y="38"/>
                  </a:lnTo>
                  <a:lnTo>
                    <a:pt x="10" y="36"/>
                  </a:lnTo>
                  <a:lnTo>
                    <a:pt x="7" y="33"/>
                  </a:lnTo>
                  <a:lnTo>
                    <a:pt x="5" y="31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5" y="16"/>
                  </a:lnTo>
                  <a:lnTo>
                    <a:pt x="7" y="13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5" y="6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5" y="5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5" y="10"/>
                  </a:lnTo>
                  <a:lnTo>
                    <a:pt x="38" y="13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0" y="23"/>
                  </a:lnTo>
                  <a:close/>
                </a:path>
              </a:pathLst>
            </a:custGeom>
            <a:solidFill>
              <a:srgbClr val="C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22" name="Freeform 451"/>
            <p:cNvSpPr>
              <a:spLocks noEditPoints="1"/>
            </p:cNvSpPr>
            <p:nvPr/>
          </p:nvSpPr>
          <p:spPr bwMode="auto">
            <a:xfrm>
              <a:off x="4725" y="2496"/>
              <a:ext cx="11" cy="10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0 h 40"/>
                <a:gd name="T4" fmla="*/ 0 w 40"/>
                <a:gd name="T5" fmla="*/ 0 h 40"/>
                <a:gd name="T6" fmla="*/ 0 w 40"/>
                <a:gd name="T7" fmla="*/ 0 h 40"/>
                <a:gd name="T8" fmla="*/ 0 w 40"/>
                <a:gd name="T9" fmla="*/ 0 h 40"/>
                <a:gd name="T10" fmla="*/ 0 w 40"/>
                <a:gd name="T11" fmla="*/ 0 h 40"/>
                <a:gd name="T12" fmla="*/ 0 w 40"/>
                <a:gd name="T13" fmla="*/ 0 h 40"/>
                <a:gd name="T14" fmla="*/ 0 w 40"/>
                <a:gd name="T15" fmla="*/ 0 h 40"/>
                <a:gd name="T16" fmla="*/ 0 w 40"/>
                <a:gd name="T17" fmla="*/ 0 h 40"/>
                <a:gd name="T18" fmla="*/ 0 w 40"/>
                <a:gd name="T19" fmla="*/ 0 h 40"/>
                <a:gd name="T20" fmla="*/ 0 w 40"/>
                <a:gd name="T21" fmla="*/ 0 h 40"/>
                <a:gd name="T22" fmla="*/ 0 w 40"/>
                <a:gd name="T23" fmla="*/ 0 h 40"/>
                <a:gd name="T24" fmla="*/ 0 w 40"/>
                <a:gd name="T25" fmla="*/ 0 h 40"/>
                <a:gd name="T26" fmla="*/ 0 w 40"/>
                <a:gd name="T27" fmla="*/ 0 h 40"/>
                <a:gd name="T28" fmla="*/ 0 w 40"/>
                <a:gd name="T29" fmla="*/ 0 h 40"/>
                <a:gd name="T30" fmla="*/ 0 w 40"/>
                <a:gd name="T31" fmla="*/ 0 h 40"/>
                <a:gd name="T32" fmla="*/ 0 w 40"/>
                <a:gd name="T33" fmla="*/ 0 h 40"/>
                <a:gd name="T34" fmla="*/ 0 w 40"/>
                <a:gd name="T35" fmla="*/ 0 h 40"/>
                <a:gd name="T36" fmla="*/ 0 w 40"/>
                <a:gd name="T37" fmla="*/ 0 h 40"/>
                <a:gd name="T38" fmla="*/ 0 w 40"/>
                <a:gd name="T39" fmla="*/ 0 h 40"/>
                <a:gd name="T40" fmla="*/ 0 w 40"/>
                <a:gd name="T41" fmla="*/ 0 h 40"/>
                <a:gd name="T42" fmla="*/ 0 w 40"/>
                <a:gd name="T43" fmla="*/ 0 h 40"/>
                <a:gd name="T44" fmla="*/ 0 w 40"/>
                <a:gd name="T45" fmla="*/ 0 h 40"/>
                <a:gd name="T46" fmla="*/ 0 w 40"/>
                <a:gd name="T47" fmla="*/ 0 h 40"/>
                <a:gd name="T48" fmla="*/ 0 w 40"/>
                <a:gd name="T49" fmla="*/ 0 h 40"/>
                <a:gd name="T50" fmla="*/ 0 w 40"/>
                <a:gd name="T51" fmla="*/ 0 h 40"/>
                <a:gd name="T52" fmla="*/ 0 w 40"/>
                <a:gd name="T53" fmla="*/ 0 h 40"/>
                <a:gd name="T54" fmla="*/ 0 w 40"/>
                <a:gd name="T55" fmla="*/ 0 h 40"/>
                <a:gd name="T56" fmla="*/ 0 w 40"/>
                <a:gd name="T57" fmla="*/ 0 h 40"/>
                <a:gd name="T58" fmla="*/ 0 w 40"/>
                <a:gd name="T59" fmla="*/ 0 h 40"/>
                <a:gd name="T60" fmla="*/ 0 w 40"/>
                <a:gd name="T61" fmla="*/ 0 h 40"/>
                <a:gd name="T62" fmla="*/ 0 w 40"/>
                <a:gd name="T63" fmla="*/ 0 h 40"/>
                <a:gd name="T64" fmla="*/ 0 w 40"/>
                <a:gd name="T65" fmla="*/ 0 h 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40">
                  <a:moveTo>
                    <a:pt x="40" y="20"/>
                  </a:moveTo>
                  <a:lnTo>
                    <a:pt x="40" y="16"/>
                  </a:lnTo>
                  <a:lnTo>
                    <a:pt x="39" y="12"/>
                  </a:lnTo>
                  <a:lnTo>
                    <a:pt x="37" y="8"/>
                  </a:lnTo>
                  <a:lnTo>
                    <a:pt x="34" y="5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24" y="0"/>
                  </a:lnTo>
                  <a:lnTo>
                    <a:pt x="20" y="0"/>
                  </a:lnTo>
                  <a:lnTo>
                    <a:pt x="15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5" y="5"/>
                  </a:lnTo>
                  <a:lnTo>
                    <a:pt x="3" y="8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8"/>
                  </a:lnTo>
                  <a:lnTo>
                    <a:pt x="3" y="31"/>
                  </a:lnTo>
                  <a:lnTo>
                    <a:pt x="5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5" y="40"/>
                  </a:lnTo>
                  <a:lnTo>
                    <a:pt x="20" y="40"/>
                  </a:lnTo>
                  <a:lnTo>
                    <a:pt x="24" y="40"/>
                  </a:lnTo>
                  <a:lnTo>
                    <a:pt x="28" y="39"/>
                  </a:lnTo>
                  <a:lnTo>
                    <a:pt x="31" y="37"/>
                  </a:lnTo>
                  <a:lnTo>
                    <a:pt x="34" y="34"/>
                  </a:lnTo>
                  <a:lnTo>
                    <a:pt x="37" y="31"/>
                  </a:lnTo>
                  <a:lnTo>
                    <a:pt x="39" y="28"/>
                  </a:lnTo>
                  <a:lnTo>
                    <a:pt x="40" y="24"/>
                  </a:lnTo>
                  <a:lnTo>
                    <a:pt x="40" y="20"/>
                  </a:lnTo>
                  <a:close/>
                  <a:moveTo>
                    <a:pt x="37" y="20"/>
                  </a:moveTo>
                  <a:lnTo>
                    <a:pt x="36" y="23"/>
                  </a:lnTo>
                  <a:lnTo>
                    <a:pt x="36" y="26"/>
                  </a:lnTo>
                  <a:lnTo>
                    <a:pt x="33" y="29"/>
                  </a:lnTo>
                  <a:lnTo>
                    <a:pt x="31" y="31"/>
                  </a:lnTo>
                  <a:lnTo>
                    <a:pt x="29" y="33"/>
                  </a:lnTo>
                  <a:lnTo>
                    <a:pt x="27" y="35"/>
                  </a:lnTo>
                  <a:lnTo>
                    <a:pt x="23" y="35"/>
                  </a:lnTo>
                  <a:lnTo>
                    <a:pt x="20" y="37"/>
                  </a:lnTo>
                  <a:lnTo>
                    <a:pt x="17" y="35"/>
                  </a:lnTo>
                  <a:lnTo>
                    <a:pt x="13" y="35"/>
                  </a:lnTo>
                  <a:lnTo>
                    <a:pt x="11" y="33"/>
                  </a:lnTo>
                  <a:lnTo>
                    <a:pt x="9" y="31"/>
                  </a:lnTo>
                  <a:lnTo>
                    <a:pt x="6" y="29"/>
                  </a:lnTo>
                  <a:lnTo>
                    <a:pt x="5" y="26"/>
                  </a:lnTo>
                  <a:lnTo>
                    <a:pt x="4" y="23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5" y="14"/>
                  </a:lnTo>
                  <a:lnTo>
                    <a:pt x="6" y="11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3" y="5"/>
                  </a:lnTo>
                  <a:lnTo>
                    <a:pt x="17" y="4"/>
                  </a:lnTo>
                  <a:lnTo>
                    <a:pt x="20" y="4"/>
                  </a:lnTo>
                  <a:lnTo>
                    <a:pt x="23" y="4"/>
                  </a:lnTo>
                  <a:lnTo>
                    <a:pt x="27" y="5"/>
                  </a:lnTo>
                  <a:lnTo>
                    <a:pt x="29" y="6"/>
                  </a:lnTo>
                  <a:lnTo>
                    <a:pt x="31" y="8"/>
                  </a:lnTo>
                  <a:lnTo>
                    <a:pt x="33" y="11"/>
                  </a:lnTo>
                  <a:lnTo>
                    <a:pt x="36" y="14"/>
                  </a:lnTo>
                  <a:lnTo>
                    <a:pt x="36" y="16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D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23" name="Freeform 452"/>
            <p:cNvSpPr>
              <a:spLocks noEditPoints="1"/>
            </p:cNvSpPr>
            <p:nvPr/>
          </p:nvSpPr>
          <p:spPr bwMode="auto">
            <a:xfrm>
              <a:off x="4726" y="2497"/>
              <a:ext cx="9" cy="9"/>
            </a:xfrm>
            <a:custGeom>
              <a:avLst/>
              <a:gdLst>
                <a:gd name="T0" fmla="*/ 0 w 36"/>
                <a:gd name="T1" fmla="*/ 0 h 37"/>
                <a:gd name="T2" fmla="*/ 0 w 36"/>
                <a:gd name="T3" fmla="*/ 0 h 37"/>
                <a:gd name="T4" fmla="*/ 0 w 36"/>
                <a:gd name="T5" fmla="*/ 0 h 37"/>
                <a:gd name="T6" fmla="*/ 0 w 36"/>
                <a:gd name="T7" fmla="*/ 0 h 37"/>
                <a:gd name="T8" fmla="*/ 0 w 36"/>
                <a:gd name="T9" fmla="*/ 0 h 37"/>
                <a:gd name="T10" fmla="*/ 0 w 36"/>
                <a:gd name="T11" fmla="*/ 0 h 37"/>
                <a:gd name="T12" fmla="*/ 0 w 36"/>
                <a:gd name="T13" fmla="*/ 0 h 37"/>
                <a:gd name="T14" fmla="*/ 0 w 36"/>
                <a:gd name="T15" fmla="*/ 0 h 37"/>
                <a:gd name="T16" fmla="*/ 0 w 36"/>
                <a:gd name="T17" fmla="*/ 0 h 37"/>
                <a:gd name="T18" fmla="*/ 0 w 36"/>
                <a:gd name="T19" fmla="*/ 0 h 37"/>
                <a:gd name="T20" fmla="*/ 0 w 36"/>
                <a:gd name="T21" fmla="*/ 0 h 37"/>
                <a:gd name="T22" fmla="*/ 0 w 36"/>
                <a:gd name="T23" fmla="*/ 0 h 37"/>
                <a:gd name="T24" fmla="*/ 0 w 36"/>
                <a:gd name="T25" fmla="*/ 0 h 37"/>
                <a:gd name="T26" fmla="*/ 0 w 36"/>
                <a:gd name="T27" fmla="*/ 0 h 37"/>
                <a:gd name="T28" fmla="*/ 0 w 36"/>
                <a:gd name="T29" fmla="*/ 0 h 37"/>
                <a:gd name="T30" fmla="*/ 0 w 36"/>
                <a:gd name="T31" fmla="*/ 0 h 37"/>
                <a:gd name="T32" fmla="*/ 0 w 36"/>
                <a:gd name="T33" fmla="*/ 0 h 37"/>
                <a:gd name="T34" fmla="*/ 0 w 36"/>
                <a:gd name="T35" fmla="*/ 0 h 37"/>
                <a:gd name="T36" fmla="*/ 0 w 36"/>
                <a:gd name="T37" fmla="*/ 0 h 37"/>
                <a:gd name="T38" fmla="*/ 0 w 36"/>
                <a:gd name="T39" fmla="*/ 0 h 37"/>
                <a:gd name="T40" fmla="*/ 0 w 36"/>
                <a:gd name="T41" fmla="*/ 0 h 37"/>
                <a:gd name="T42" fmla="*/ 0 w 36"/>
                <a:gd name="T43" fmla="*/ 0 h 37"/>
                <a:gd name="T44" fmla="*/ 0 w 36"/>
                <a:gd name="T45" fmla="*/ 0 h 37"/>
                <a:gd name="T46" fmla="*/ 0 w 36"/>
                <a:gd name="T47" fmla="*/ 0 h 37"/>
                <a:gd name="T48" fmla="*/ 0 w 36"/>
                <a:gd name="T49" fmla="*/ 0 h 37"/>
                <a:gd name="T50" fmla="*/ 0 w 36"/>
                <a:gd name="T51" fmla="*/ 0 h 37"/>
                <a:gd name="T52" fmla="*/ 0 w 36"/>
                <a:gd name="T53" fmla="*/ 0 h 37"/>
                <a:gd name="T54" fmla="*/ 0 w 36"/>
                <a:gd name="T55" fmla="*/ 0 h 37"/>
                <a:gd name="T56" fmla="*/ 0 w 36"/>
                <a:gd name="T57" fmla="*/ 0 h 37"/>
                <a:gd name="T58" fmla="*/ 0 w 36"/>
                <a:gd name="T59" fmla="*/ 0 h 37"/>
                <a:gd name="T60" fmla="*/ 0 w 36"/>
                <a:gd name="T61" fmla="*/ 0 h 37"/>
                <a:gd name="T62" fmla="*/ 0 w 36"/>
                <a:gd name="T63" fmla="*/ 0 h 37"/>
                <a:gd name="T64" fmla="*/ 0 w 36"/>
                <a:gd name="T65" fmla="*/ 0 h 37"/>
                <a:gd name="T66" fmla="*/ 0 w 36"/>
                <a:gd name="T67" fmla="*/ 0 h 37"/>
                <a:gd name="T68" fmla="*/ 0 w 36"/>
                <a:gd name="T69" fmla="*/ 0 h 37"/>
                <a:gd name="T70" fmla="*/ 0 w 36"/>
                <a:gd name="T71" fmla="*/ 0 h 37"/>
                <a:gd name="T72" fmla="*/ 0 w 36"/>
                <a:gd name="T73" fmla="*/ 0 h 37"/>
                <a:gd name="T74" fmla="*/ 0 w 36"/>
                <a:gd name="T75" fmla="*/ 0 h 37"/>
                <a:gd name="T76" fmla="*/ 0 w 36"/>
                <a:gd name="T77" fmla="*/ 0 h 37"/>
                <a:gd name="T78" fmla="*/ 0 w 36"/>
                <a:gd name="T79" fmla="*/ 0 h 37"/>
                <a:gd name="T80" fmla="*/ 0 w 36"/>
                <a:gd name="T81" fmla="*/ 0 h 37"/>
                <a:gd name="T82" fmla="*/ 0 w 36"/>
                <a:gd name="T83" fmla="*/ 0 h 37"/>
                <a:gd name="T84" fmla="*/ 0 w 36"/>
                <a:gd name="T85" fmla="*/ 0 h 37"/>
                <a:gd name="T86" fmla="*/ 0 w 36"/>
                <a:gd name="T87" fmla="*/ 0 h 37"/>
                <a:gd name="T88" fmla="*/ 0 w 36"/>
                <a:gd name="T89" fmla="*/ 0 h 37"/>
                <a:gd name="T90" fmla="*/ 0 w 36"/>
                <a:gd name="T91" fmla="*/ 0 h 37"/>
                <a:gd name="T92" fmla="*/ 0 w 36"/>
                <a:gd name="T93" fmla="*/ 0 h 37"/>
                <a:gd name="T94" fmla="*/ 0 w 36"/>
                <a:gd name="T95" fmla="*/ 0 h 37"/>
                <a:gd name="T96" fmla="*/ 0 w 36"/>
                <a:gd name="T97" fmla="*/ 0 h 37"/>
                <a:gd name="T98" fmla="*/ 0 w 36"/>
                <a:gd name="T99" fmla="*/ 0 h 3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6" h="37">
                  <a:moveTo>
                    <a:pt x="36" y="18"/>
                  </a:moveTo>
                  <a:lnTo>
                    <a:pt x="36" y="14"/>
                  </a:lnTo>
                  <a:lnTo>
                    <a:pt x="35" y="11"/>
                  </a:lnTo>
                  <a:lnTo>
                    <a:pt x="34" y="8"/>
                  </a:lnTo>
                  <a:lnTo>
                    <a:pt x="31" y="5"/>
                  </a:lnTo>
                  <a:lnTo>
                    <a:pt x="28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8" y="3"/>
                  </a:lnTo>
                  <a:lnTo>
                    <a:pt x="6" y="5"/>
                  </a:lnTo>
                  <a:lnTo>
                    <a:pt x="3" y="8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3" y="28"/>
                  </a:lnTo>
                  <a:lnTo>
                    <a:pt x="6" y="31"/>
                  </a:lnTo>
                  <a:lnTo>
                    <a:pt x="8" y="33"/>
                  </a:lnTo>
                  <a:lnTo>
                    <a:pt x="11" y="35"/>
                  </a:lnTo>
                  <a:lnTo>
                    <a:pt x="15" y="36"/>
                  </a:lnTo>
                  <a:lnTo>
                    <a:pt x="18" y="37"/>
                  </a:lnTo>
                  <a:lnTo>
                    <a:pt x="21" y="36"/>
                  </a:lnTo>
                  <a:lnTo>
                    <a:pt x="26" y="35"/>
                  </a:lnTo>
                  <a:lnTo>
                    <a:pt x="28" y="33"/>
                  </a:lnTo>
                  <a:lnTo>
                    <a:pt x="31" y="31"/>
                  </a:lnTo>
                  <a:lnTo>
                    <a:pt x="34" y="28"/>
                  </a:lnTo>
                  <a:lnTo>
                    <a:pt x="35" y="26"/>
                  </a:lnTo>
                  <a:lnTo>
                    <a:pt x="36" y="22"/>
                  </a:lnTo>
                  <a:lnTo>
                    <a:pt x="36" y="18"/>
                  </a:lnTo>
                  <a:close/>
                  <a:moveTo>
                    <a:pt x="32" y="18"/>
                  </a:moveTo>
                  <a:lnTo>
                    <a:pt x="31" y="23"/>
                  </a:lnTo>
                  <a:lnTo>
                    <a:pt x="28" y="28"/>
                  </a:lnTo>
                  <a:lnTo>
                    <a:pt x="24" y="31"/>
                  </a:lnTo>
                  <a:lnTo>
                    <a:pt x="18" y="32"/>
                  </a:lnTo>
                  <a:lnTo>
                    <a:pt x="12" y="31"/>
                  </a:lnTo>
                  <a:lnTo>
                    <a:pt x="8" y="28"/>
                  </a:lnTo>
                  <a:lnTo>
                    <a:pt x="4" y="23"/>
                  </a:lnTo>
                  <a:lnTo>
                    <a:pt x="3" y="18"/>
                  </a:lnTo>
                  <a:lnTo>
                    <a:pt x="4" y="12"/>
                  </a:lnTo>
                  <a:lnTo>
                    <a:pt x="8" y="8"/>
                  </a:lnTo>
                  <a:lnTo>
                    <a:pt x="12" y="5"/>
                  </a:lnTo>
                  <a:lnTo>
                    <a:pt x="18" y="4"/>
                  </a:lnTo>
                  <a:lnTo>
                    <a:pt x="24" y="5"/>
                  </a:lnTo>
                  <a:lnTo>
                    <a:pt x="28" y="8"/>
                  </a:lnTo>
                  <a:lnTo>
                    <a:pt x="31" y="12"/>
                  </a:lnTo>
                  <a:lnTo>
                    <a:pt x="32" y="18"/>
                  </a:lnTo>
                  <a:close/>
                </a:path>
              </a:pathLst>
            </a:custGeom>
            <a:solidFill>
              <a:srgbClr val="D5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24" name="Freeform 453"/>
            <p:cNvSpPr>
              <a:spLocks noEditPoints="1"/>
            </p:cNvSpPr>
            <p:nvPr/>
          </p:nvSpPr>
          <p:spPr bwMode="auto">
            <a:xfrm>
              <a:off x="4727" y="2497"/>
              <a:ext cx="8" cy="8"/>
            </a:xfrm>
            <a:custGeom>
              <a:avLst/>
              <a:gdLst>
                <a:gd name="T0" fmla="*/ 0 w 33"/>
                <a:gd name="T1" fmla="*/ 0 h 33"/>
                <a:gd name="T2" fmla="*/ 0 w 33"/>
                <a:gd name="T3" fmla="*/ 0 h 33"/>
                <a:gd name="T4" fmla="*/ 0 w 33"/>
                <a:gd name="T5" fmla="*/ 0 h 33"/>
                <a:gd name="T6" fmla="*/ 0 w 33"/>
                <a:gd name="T7" fmla="*/ 0 h 33"/>
                <a:gd name="T8" fmla="*/ 0 w 33"/>
                <a:gd name="T9" fmla="*/ 0 h 33"/>
                <a:gd name="T10" fmla="*/ 0 w 33"/>
                <a:gd name="T11" fmla="*/ 0 h 33"/>
                <a:gd name="T12" fmla="*/ 0 w 33"/>
                <a:gd name="T13" fmla="*/ 0 h 33"/>
                <a:gd name="T14" fmla="*/ 0 w 33"/>
                <a:gd name="T15" fmla="*/ 0 h 33"/>
                <a:gd name="T16" fmla="*/ 0 w 33"/>
                <a:gd name="T17" fmla="*/ 0 h 33"/>
                <a:gd name="T18" fmla="*/ 0 w 33"/>
                <a:gd name="T19" fmla="*/ 0 h 33"/>
                <a:gd name="T20" fmla="*/ 0 w 33"/>
                <a:gd name="T21" fmla="*/ 0 h 33"/>
                <a:gd name="T22" fmla="*/ 0 w 33"/>
                <a:gd name="T23" fmla="*/ 0 h 33"/>
                <a:gd name="T24" fmla="*/ 0 w 33"/>
                <a:gd name="T25" fmla="*/ 0 h 33"/>
                <a:gd name="T26" fmla="*/ 0 w 33"/>
                <a:gd name="T27" fmla="*/ 0 h 33"/>
                <a:gd name="T28" fmla="*/ 0 w 33"/>
                <a:gd name="T29" fmla="*/ 0 h 33"/>
                <a:gd name="T30" fmla="*/ 0 w 33"/>
                <a:gd name="T31" fmla="*/ 0 h 33"/>
                <a:gd name="T32" fmla="*/ 0 w 33"/>
                <a:gd name="T33" fmla="*/ 0 h 33"/>
                <a:gd name="T34" fmla="*/ 0 w 33"/>
                <a:gd name="T35" fmla="*/ 0 h 33"/>
                <a:gd name="T36" fmla="*/ 0 w 33"/>
                <a:gd name="T37" fmla="*/ 0 h 33"/>
                <a:gd name="T38" fmla="*/ 0 w 33"/>
                <a:gd name="T39" fmla="*/ 0 h 33"/>
                <a:gd name="T40" fmla="*/ 0 w 33"/>
                <a:gd name="T41" fmla="*/ 0 h 33"/>
                <a:gd name="T42" fmla="*/ 0 w 33"/>
                <a:gd name="T43" fmla="*/ 0 h 33"/>
                <a:gd name="T44" fmla="*/ 0 w 33"/>
                <a:gd name="T45" fmla="*/ 0 h 33"/>
                <a:gd name="T46" fmla="*/ 0 w 33"/>
                <a:gd name="T47" fmla="*/ 0 h 33"/>
                <a:gd name="T48" fmla="*/ 0 w 33"/>
                <a:gd name="T49" fmla="*/ 0 h 33"/>
                <a:gd name="T50" fmla="*/ 0 w 33"/>
                <a:gd name="T51" fmla="*/ 0 h 33"/>
                <a:gd name="T52" fmla="*/ 0 w 33"/>
                <a:gd name="T53" fmla="*/ 0 h 33"/>
                <a:gd name="T54" fmla="*/ 0 w 33"/>
                <a:gd name="T55" fmla="*/ 0 h 33"/>
                <a:gd name="T56" fmla="*/ 0 w 33"/>
                <a:gd name="T57" fmla="*/ 0 h 33"/>
                <a:gd name="T58" fmla="*/ 0 w 33"/>
                <a:gd name="T59" fmla="*/ 0 h 33"/>
                <a:gd name="T60" fmla="*/ 0 w 33"/>
                <a:gd name="T61" fmla="*/ 0 h 33"/>
                <a:gd name="T62" fmla="*/ 0 w 33"/>
                <a:gd name="T63" fmla="*/ 0 h 33"/>
                <a:gd name="T64" fmla="*/ 0 w 33"/>
                <a:gd name="T65" fmla="*/ 0 h 33"/>
                <a:gd name="T66" fmla="*/ 0 w 33"/>
                <a:gd name="T67" fmla="*/ 0 h 33"/>
                <a:gd name="T68" fmla="*/ 0 w 33"/>
                <a:gd name="T69" fmla="*/ 0 h 33"/>
                <a:gd name="T70" fmla="*/ 0 w 33"/>
                <a:gd name="T71" fmla="*/ 0 h 33"/>
                <a:gd name="T72" fmla="*/ 0 w 33"/>
                <a:gd name="T73" fmla="*/ 0 h 33"/>
                <a:gd name="T74" fmla="*/ 0 w 33"/>
                <a:gd name="T75" fmla="*/ 0 h 33"/>
                <a:gd name="T76" fmla="*/ 0 w 33"/>
                <a:gd name="T77" fmla="*/ 0 h 33"/>
                <a:gd name="T78" fmla="*/ 0 w 33"/>
                <a:gd name="T79" fmla="*/ 0 h 33"/>
                <a:gd name="T80" fmla="*/ 0 w 33"/>
                <a:gd name="T81" fmla="*/ 0 h 33"/>
                <a:gd name="T82" fmla="*/ 0 w 33"/>
                <a:gd name="T83" fmla="*/ 0 h 33"/>
                <a:gd name="T84" fmla="*/ 0 w 33"/>
                <a:gd name="T85" fmla="*/ 0 h 33"/>
                <a:gd name="T86" fmla="*/ 0 w 33"/>
                <a:gd name="T87" fmla="*/ 0 h 33"/>
                <a:gd name="T88" fmla="*/ 0 w 33"/>
                <a:gd name="T89" fmla="*/ 0 h 33"/>
                <a:gd name="T90" fmla="*/ 0 w 33"/>
                <a:gd name="T91" fmla="*/ 0 h 33"/>
                <a:gd name="T92" fmla="*/ 0 w 33"/>
                <a:gd name="T93" fmla="*/ 0 h 33"/>
                <a:gd name="T94" fmla="*/ 0 w 33"/>
                <a:gd name="T95" fmla="*/ 0 h 33"/>
                <a:gd name="T96" fmla="*/ 0 w 33"/>
                <a:gd name="T97" fmla="*/ 0 h 33"/>
                <a:gd name="T98" fmla="*/ 0 w 33"/>
                <a:gd name="T99" fmla="*/ 0 h 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3" h="33">
                  <a:moveTo>
                    <a:pt x="33" y="16"/>
                  </a:moveTo>
                  <a:lnTo>
                    <a:pt x="32" y="12"/>
                  </a:lnTo>
                  <a:lnTo>
                    <a:pt x="32" y="10"/>
                  </a:lnTo>
                  <a:lnTo>
                    <a:pt x="29" y="7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9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2" y="7"/>
                  </a:lnTo>
                  <a:lnTo>
                    <a:pt x="1" y="10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1" y="22"/>
                  </a:lnTo>
                  <a:lnTo>
                    <a:pt x="2" y="25"/>
                  </a:lnTo>
                  <a:lnTo>
                    <a:pt x="5" y="27"/>
                  </a:lnTo>
                  <a:lnTo>
                    <a:pt x="7" y="29"/>
                  </a:lnTo>
                  <a:lnTo>
                    <a:pt x="9" y="31"/>
                  </a:lnTo>
                  <a:lnTo>
                    <a:pt x="13" y="31"/>
                  </a:lnTo>
                  <a:lnTo>
                    <a:pt x="16" y="33"/>
                  </a:lnTo>
                  <a:lnTo>
                    <a:pt x="19" y="31"/>
                  </a:lnTo>
                  <a:lnTo>
                    <a:pt x="23" y="31"/>
                  </a:lnTo>
                  <a:lnTo>
                    <a:pt x="25" y="29"/>
                  </a:lnTo>
                  <a:lnTo>
                    <a:pt x="27" y="27"/>
                  </a:lnTo>
                  <a:lnTo>
                    <a:pt x="29" y="25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3" y="16"/>
                  </a:lnTo>
                  <a:close/>
                  <a:moveTo>
                    <a:pt x="28" y="16"/>
                  </a:moveTo>
                  <a:lnTo>
                    <a:pt x="27" y="20"/>
                  </a:lnTo>
                  <a:lnTo>
                    <a:pt x="25" y="25"/>
                  </a:lnTo>
                  <a:lnTo>
                    <a:pt x="20" y="27"/>
                  </a:lnTo>
                  <a:lnTo>
                    <a:pt x="16" y="28"/>
                  </a:lnTo>
                  <a:lnTo>
                    <a:pt x="11" y="27"/>
                  </a:lnTo>
                  <a:lnTo>
                    <a:pt x="7" y="25"/>
                  </a:lnTo>
                  <a:lnTo>
                    <a:pt x="5" y="20"/>
                  </a:lnTo>
                  <a:lnTo>
                    <a:pt x="4" y="16"/>
                  </a:lnTo>
                  <a:lnTo>
                    <a:pt x="5" y="11"/>
                  </a:lnTo>
                  <a:lnTo>
                    <a:pt x="7" y="8"/>
                  </a:lnTo>
                  <a:lnTo>
                    <a:pt x="11" y="4"/>
                  </a:lnTo>
                  <a:lnTo>
                    <a:pt x="16" y="3"/>
                  </a:lnTo>
                  <a:lnTo>
                    <a:pt x="20" y="4"/>
                  </a:lnTo>
                  <a:lnTo>
                    <a:pt x="25" y="8"/>
                  </a:lnTo>
                  <a:lnTo>
                    <a:pt x="27" y="11"/>
                  </a:lnTo>
                  <a:lnTo>
                    <a:pt x="28" y="16"/>
                  </a:lnTo>
                  <a:close/>
                </a:path>
              </a:pathLst>
            </a:custGeom>
            <a:solidFill>
              <a:srgbClr val="D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25" name="Freeform 454"/>
            <p:cNvSpPr>
              <a:spLocks noEditPoints="1"/>
            </p:cNvSpPr>
            <p:nvPr/>
          </p:nvSpPr>
          <p:spPr bwMode="auto">
            <a:xfrm>
              <a:off x="4727" y="2498"/>
              <a:ext cx="7" cy="7"/>
            </a:xfrm>
            <a:custGeom>
              <a:avLst/>
              <a:gdLst>
                <a:gd name="T0" fmla="*/ 0 w 29"/>
                <a:gd name="T1" fmla="*/ 0 h 28"/>
                <a:gd name="T2" fmla="*/ 0 w 29"/>
                <a:gd name="T3" fmla="*/ 0 h 28"/>
                <a:gd name="T4" fmla="*/ 0 w 29"/>
                <a:gd name="T5" fmla="*/ 0 h 28"/>
                <a:gd name="T6" fmla="*/ 0 w 29"/>
                <a:gd name="T7" fmla="*/ 0 h 28"/>
                <a:gd name="T8" fmla="*/ 0 w 29"/>
                <a:gd name="T9" fmla="*/ 0 h 28"/>
                <a:gd name="T10" fmla="*/ 0 w 29"/>
                <a:gd name="T11" fmla="*/ 0 h 28"/>
                <a:gd name="T12" fmla="*/ 0 w 29"/>
                <a:gd name="T13" fmla="*/ 0 h 28"/>
                <a:gd name="T14" fmla="*/ 0 w 29"/>
                <a:gd name="T15" fmla="*/ 0 h 28"/>
                <a:gd name="T16" fmla="*/ 0 w 29"/>
                <a:gd name="T17" fmla="*/ 0 h 28"/>
                <a:gd name="T18" fmla="*/ 0 w 29"/>
                <a:gd name="T19" fmla="*/ 0 h 28"/>
                <a:gd name="T20" fmla="*/ 0 w 29"/>
                <a:gd name="T21" fmla="*/ 0 h 28"/>
                <a:gd name="T22" fmla="*/ 0 w 29"/>
                <a:gd name="T23" fmla="*/ 0 h 28"/>
                <a:gd name="T24" fmla="*/ 0 w 29"/>
                <a:gd name="T25" fmla="*/ 0 h 28"/>
                <a:gd name="T26" fmla="*/ 0 w 29"/>
                <a:gd name="T27" fmla="*/ 0 h 28"/>
                <a:gd name="T28" fmla="*/ 0 w 29"/>
                <a:gd name="T29" fmla="*/ 0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0 h 28"/>
                <a:gd name="T38" fmla="*/ 0 w 29"/>
                <a:gd name="T39" fmla="*/ 0 h 28"/>
                <a:gd name="T40" fmla="*/ 0 w 29"/>
                <a:gd name="T41" fmla="*/ 0 h 28"/>
                <a:gd name="T42" fmla="*/ 0 w 29"/>
                <a:gd name="T43" fmla="*/ 0 h 28"/>
                <a:gd name="T44" fmla="*/ 0 w 29"/>
                <a:gd name="T45" fmla="*/ 0 h 28"/>
                <a:gd name="T46" fmla="*/ 0 w 29"/>
                <a:gd name="T47" fmla="*/ 0 h 28"/>
                <a:gd name="T48" fmla="*/ 0 w 29"/>
                <a:gd name="T49" fmla="*/ 0 h 28"/>
                <a:gd name="T50" fmla="*/ 0 w 29"/>
                <a:gd name="T51" fmla="*/ 0 h 28"/>
                <a:gd name="T52" fmla="*/ 0 w 29"/>
                <a:gd name="T53" fmla="*/ 0 h 28"/>
                <a:gd name="T54" fmla="*/ 0 w 29"/>
                <a:gd name="T55" fmla="*/ 0 h 28"/>
                <a:gd name="T56" fmla="*/ 0 w 29"/>
                <a:gd name="T57" fmla="*/ 0 h 28"/>
                <a:gd name="T58" fmla="*/ 0 w 29"/>
                <a:gd name="T59" fmla="*/ 0 h 28"/>
                <a:gd name="T60" fmla="*/ 0 w 29"/>
                <a:gd name="T61" fmla="*/ 0 h 28"/>
                <a:gd name="T62" fmla="*/ 0 w 29"/>
                <a:gd name="T63" fmla="*/ 0 h 28"/>
                <a:gd name="T64" fmla="*/ 0 w 29"/>
                <a:gd name="T65" fmla="*/ 0 h 28"/>
                <a:gd name="T66" fmla="*/ 0 w 29"/>
                <a:gd name="T67" fmla="*/ 0 h 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9" h="28">
                  <a:moveTo>
                    <a:pt x="29" y="14"/>
                  </a:moveTo>
                  <a:lnTo>
                    <a:pt x="28" y="8"/>
                  </a:lnTo>
                  <a:lnTo>
                    <a:pt x="25" y="4"/>
                  </a:lnTo>
                  <a:lnTo>
                    <a:pt x="21" y="1"/>
                  </a:lnTo>
                  <a:lnTo>
                    <a:pt x="15" y="0"/>
                  </a:lnTo>
                  <a:lnTo>
                    <a:pt x="9" y="1"/>
                  </a:lnTo>
                  <a:lnTo>
                    <a:pt x="5" y="4"/>
                  </a:lnTo>
                  <a:lnTo>
                    <a:pt x="1" y="8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5" y="24"/>
                  </a:lnTo>
                  <a:lnTo>
                    <a:pt x="9" y="27"/>
                  </a:lnTo>
                  <a:lnTo>
                    <a:pt x="15" y="28"/>
                  </a:lnTo>
                  <a:lnTo>
                    <a:pt x="21" y="27"/>
                  </a:lnTo>
                  <a:lnTo>
                    <a:pt x="25" y="24"/>
                  </a:lnTo>
                  <a:lnTo>
                    <a:pt x="28" y="19"/>
                  </a:lnTo>
                  <a:lnTo>
                    <a:pt x="29" y="14"/>
                  </a:lnTo>
                  <a:close/>
                  <a:moveTo>
                    <a:pt x="25" y="14"/>
                  </a:moveTo>
                  <a:lnTo>
                    <a:pt x="25" y="18"/>
                  </a:lnTo>
                  <a:lnTo>
                    <a:pt x="23" y="22"/>
                  </a:lnTo>
                  <a:lnTo>
                    <a:pt x="19" y="24"/>
                  </a:lnTo>
                  <a:lnTo>
                    <a:pt x="15" y="24"/>
                  </a:lnTo>
                  <a:lnTo>
                    <a:pt x="12" y="24"/>
                  </a:lnTo>
                  <a:lnTo>
                    <a:pt x="8" y="22"/>
                  </a:lnTo>
                  <a:lnTo>
                    <a:pt x="6" y="18"/>
                  </a:lnTo>
                  <a:lnTo>
                    <a:pt x="5" y="14"/>
                  </a:lnTo>
                  <a:lnTo>
                    <a:pt x="6" y="10"/>
                  </a:lnTo>
                  <a:lnTo>
                    <a:pt x="8" y="7"/>
                  </a:lnTo>
                  <a:lnTo>
                    <a:pt x="12" y="5"/>
                  </a:lnTo>
                  <a:lnTo>
                    <a:pt x="15" y="4"/>
                  </a:lnTo>
                  <a:lnTo>
                    <a:pt x="19" y="5"/>
                  </a:lnTo>
                  <a:lnTo>
                    <a:pt x="23" y="7"/>
                  </a:lnTo>
                  <a:lnTo>
                    <a:pt x="25" y="10"/>
                  </a:lnTo>
                  <a:lnTo>
                    <a:pt x="25" y="14"/>
                  </a:lnTo>
                  <a:close/>
                </a:path>
              </a:pathLst>
            </a:custGeom>
            <a:solidFill>
              <a:srgbClr val="D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26" name="Freeform 455"/>
            <p:cNvSpPr>
              <a:spLocks noEditPoints="1"/>
            </p:cNvSpPr>
            <p:nvPr/>
          </p:nvSpPr>
          <p:spPr bwMode="auto">
            <a:xfrm>
              <a:off x="4727" y="2498"/>
              <a:ext cx="7" cy="6"/>
            </a:xfrm>
            <a:custGeom>
              <a:avLst/>
              <a:gdLst>
                <a:gd name="T0" fmla="*/ 0 w 24"/>
                <a:gd name="T1" fmla="*/ 0 h 25"/>
                <a:gd name="T2" fmla="*/ 0 w 24"/>
                <a:gd name="T3" fmla="*/ 0 h 25"/>
                <a:gd name="T4" fmla="*/ 0 w 24"/>
                <a:gd name="T5" fmla="*/ 0 h 25"/>
                <a:gd name="T6" fmla="*/ 0 w 24"/>
                <a:gd name="T7" fmla="*/ 0 h 25"/>
                <a:gd name="T8" fmla="*/ 0 w 24"/>
                <a:gd name="T9" fmla="*/ 0 h 25"/>
                <a:gd name="T10" fmla="*/ 0 w 24"/>
                <a:gd name="T11" fmla="*/ 0 h 25"/>
                <a:gd name="T12" fmla="*/ 0 w 24"/>
                <a:gd name="T13" fmla="*/ 0 h 25"/>
                <a:gd name="T14" fmla="*/ 0 w 24"/>
                <a:gd name="T15" fmla="*/ 0 h 25"/>
                <a:gd name="T16" fmla="*/ 0 w 24"/>
                <a:gd name="T17" fmla="*/ 0 h 25"/>
                <a:gd name="T18" fmla="*/ 0 w 24"/>
                <a:gd name="T19" fmla="*/ 0 h 25"/>
                <a:gd name="T20" fmla="*/ 0 w 24"/>
                <a:gd name="T21" fmla="*/ 0 h 25"/>
                <a:gd name="T22" fmla="*/ 0 w 24"/>
                <a:gd name="T23" fmla="*/ 0 h 25"/>
                <a:gd name="T24" fmla="*/ 0 w 24"/>
                <a:gd name="T25" fmla="*/ 0 h 25"/>
                <a:gd name="T26" fmla="*/ 0 w 24"/>
                <a:gd name="T27" fmla="*/ 0 h 25"/>
                <a:gd name="T28" fmla="*/ 0 w 24"/>
                <a:gd name="T29" fmla="*/ 0 h 25"/>
                <a:gd name="T30" fmla="*/ 0 w 24"/>
                <a:gd name="T31" fmla="*/ 0 h 25"/>
                <a:gd name="T32" fmla="*/ 0 w 24"/>
                <a:gd name="T33" fmla="*/ 0 h 25"/>
                <a:gd name="T34" fmla="*/ 0 w 24"/>
                <a:gd name="T35" fmla="*/ 0 h 25"/>
                <a:gd name="T36" fmla="*/ 0 w 24"/>
                <a:gd name="T37" fmla="*/ 0 h 25"/>
                <a:gd name="T38" fmla="*/ 0 w 24"/>
                <a:gd name="T39" fmla="*/ 0 h 25"/>
                <a:gd name="T40" fmla="*/ 0 w 24"/>
                <a:gd name="T41" fmla="*/ 0 h 25"/>
                <a:gd name="T42" fmla="*/ 0 w 24"/>
                <a:gd name="T43" fmla="*/ 0 h 25"/>
                <a:gd name="T44" fmla="*/ 0 w 24"/>
                <a:gd name="T45" fmla="*/ 0 h 25"/>
                <a:gd name="T46" fmla="*/ 0 w 24"/>
                <a:gd name="T47" fmla="*/ 0 h 25"/>
                <a:gd name="T48" fmla="*/ 0 w 24"/>
                <a:gd name="T49" fmla="*/ 0 h 25"/>
                <a:gd name="T50" fmla="*/ 0 w 24"/>
                <a:gd name="T51" fmla="*/ 0 h 25"/>
                <a:gd name="T52" fmla="*/ 0 w 24"/>
                <a:gd name="T53" fmla="*/ 0 h 25"/>
                <a:gd name="T54" fmla="*/ 0 w 24"/>
                <a:gd name="T55" fmla="*/ 0 h 25"/>
                <a:gd name="T56" fmla="*/ 0 w 24"/>
                <a:gd name="T57" fmla="*/ 0 h 25"/>
                <a:gd name="T58" fmla="*/ 0 w 24"/>
                <a:gd name="T59" fmla="*/ 0 h 25"/>
                <a:gd name="T60" fmla="*/ 0 w 24"/>
                <a:gd name="T61" fmla="*/ 0 h 25"/>
                <a:gd name="T62" fmla="*/ 0 w 24"/>
                <a:gd name="T63" fmla="*/ 0 h 25"/>
                <a:gd name="T64" fmla="*/ 0 w 24"/>
                <a:gd name="T65" fmla="*/ 0 h 25"/>
                <a:gd name="T66" fmla="*/ 0 w 24"/>
                <a:gd name="T67" fmla="*/ 0 h 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3" y="8"/>
                  </a:lnTo>
                  <a:lnTo>
                    <a:pt x="21" y="5"/>
                  </a:lnTo>
                  <a:lnTo>
                    <a:pt x="16" y="1"/>
                  </a:lnTo>
                  <a:lnTo>
                    <a:pt x="12" y="0"/>
                  </a:lnTo>
                  <a:lnTo>
                    <a:pt x="7" y="1"/>
                  </a:lnTo>
                  <a:lnTo>
                    <a:pt x="3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3" y="22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" y="24"/>
                  </a:lnTo>
                  <a:lnTo>
                    <a:pt x="21" y="22"/>
                  </a:lnTo>
                  <a:lnTo>
                    <a:pt x="23" y="17"/>
                  </a:lnTo>
                  <a:lnTo>
                    <a:pt x="24" y="13"/>
                  </a:lnTo>
                  <a:close/>
                  <a:moveTo>
                    <a:pt x="20" y="13"/>
                  </a:moveTo>
                  <a:lnTo>
                    <a:pt x="20" y="16"/>
                  </a:lnTo>
                  <a:lnTo>
                    <a:pt x="18" y="18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6" y="18"/>
                  </a:lnTo>
                  <a:lnTo>
                    <a:pt x="4" y="16"/>
                  </a:lnTo>
                  <a:lnTo>
                    <a:pt x="4" y="13"/>
                  </a:lnTo>
                  <a:lnTo>
                    <a:pt x="4" y="9"/>
                  </a:lnTo>
                  <a:lnTo>
                    <a:pt x="6" y="7"/>
                  </a:lnTo>
                  <a:lnTo>
                    <a:pt x="9" y="6"/>
                  </a:lnTo>
                  <a:lnTo>
                    <a:pt x="12" y="5"/>
                  </a:lnTo>
                  <a:lnTo>
                    <a:pt x="15" y="6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E4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27" name="Freeform 456"/>
            <p:cNvSpPr>
              <a:spLocks noEditPoints="1"/>
            </p:cNvSpPr>
            <p:nvPr/>
          </p:nvSpPr>
          <p:spPr bwMode="auto">
            <a:xfrm>
              <a:off x="4728" y="2499"/>
              <a:ext cx="5" cy="5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0 w 20"/>
                <a:gd name="T5" fmla="*/ 0 h 20"/>
                <a:gd name="T6" fmla="*/ 0 w 20"/>
                <a:gd name="T7" fmla="*/ 0 h 20"/>
                <a:gd name="T8" fmla="*/ 0 w 20"/>
                <a:gd name="T9" fmla="*/ 0 h 20"/>
                <a:gd name="T10" fmla="*/ 0 w 20"/>
                <a:gd name="T11" fmla="*/ 0 h 20"/>
                <a:gd name="T12" fmla="*/ 0 w 20"/>
                <a:gd name="T13" fmla="*/ 0 h 20"/>
                <a:gd name="T14" fmla="*/ 0 w 20"/>
                <a:gd name="T15" fmla="*/ 0 h 20"/>
                <a:gd name="T16" fmla="*/ 0 w 20"/>
                <a:gd name="T17" fmla="*/ 0 h 20"/>
                <a:gd name="T18" fmla="*/ 0 w 20"/>
                <a:gd name="T19" fmla="*/ 0 h 20"/>
                <a:gd name="T20" fmla="*/ 0 w 20"/>
                <a:gd name="T21" fmla="*/ 0 h 20"/>
                <a:gd name="T22" fmla="*/ 0 w 20"/>
                <a:gd name="T23" fmla="*/ 0 h 20"/>
                <a:gd name="T24" fmla="*/ 0 w 20"/>
                <a:gd name="T25" fmla="*/ 0 h 20"/>
                <a:gd name="T26" fmla="*/ 0 w 20"/>
                <a:gd name="T27" fmla="*/ 0 h 20"/>
                <a:gd name="T28" fmla="*/ 0 w 20"/>
                <a:gd name="T29" fmla="*/ 0 h 20"/>
                <a:gd name="T30" fmla="*/ 0 w 20"/>
                <a:gd name="T31" fmla="*/ 0 h 20"/>
                <a:gd name="T32" fmla="*/ 0 w 20"/>
                <a:gd name="T33" fmla="*/ 0 h 20"/>
                <a:gd name="T34" fmla="*/ 0 w 20"/>
                <a:gd name="T35" fmla="*/ 0 h 20"/>
                <a:gd name="T36" fmla="*/ 0 w 20"/>
                <a:gd name="T37" fmla="*/ 0 h 20"/>
                <a:gd name="T38" fmla="*/ 0 w 20"/>
                <a:gd name="T39" fmla="*/ 0 h 20"/>
                <a:gd name="T40" fmla="*/ 0 w 20"/>
                <a:gd name="T41" fmla="*/ 0 h 20"/>
                <a:gd name="T42" fmla="*/ 0 w 20"/>
                <a:gd name="T43" fmla="*/ 0 h 20"/>
                <a:gd name="T44" fmla="*/ 0 w 20"/>
                <a:gd name="T45" fmla="*/ 0 h 20"/>
                <a:gd name="T46" fmla="*/ 0 w 20"/>
                <a:gd name="T47" fmla="*/ 0 h 20"/>
                <a:gd name="T48" fmla="*/ 0 w 20"/>
                <a:gd name="T49" fmla="*/ 0 h 20"/>
                <a:gd name="T50" fmla="*/ 0 w 20"/>
                <a:gd name="T51" fmla="*/ 0 h 20"/>
                <a:gd name="T52" fmla="*/ 0 w 20"/>
                <a:gd name="T53" fmla="*/ 0 h 20"/>
                <a:gd name="T54" fmla="*/ 0 w 20"/>
                <a:gd name="T55" fmla="*/ 0 h 20"/>
                <a:gd name="T56" fmla="*/ 0 w 20"/>
                <a:gd name="T57" fmla="*/ 0 h 20"/>
                <a:gd name="T58" fmla="*/ 0 w 20"/>
                <a:gd name="T59" fmla="*/ 0 h 20"/>
                <a:gd name="T60" fmla="*/ 0 w 20"/>
                <a:gd name="T61" fmla="*/ 0 h 20"/>
                <a:gd name="T62" fmla="*/ 0 w 20"/>
                <a:gd name="T63" fmla="*/ 0 h 20"/>
                <a:gd name="T64" fmla="*/ 0 w 20"/>
                <a:gd name="T65" fmla="*/ 0 h 20"/>
                <a:gd name="T66" fmla="*/ 0 w 20"/>
                <a:gd name="T67" fmla="*/ 0 h 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lnTo>
                    <a:pt x="20" y="6"/>
                  </a:lnTo>
                  <a:lnTo>
                    <a:pt x="18" y="3"/>
                  </a:lnTo>
                  <a:lnTo>
                    <a:pt x="14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3" y="18"/>
                  </a:lnTo>
                  <a:lnTo>
                    <a:pt x="7" y="20"/>
                  </a:lnTo>
                  <a:lnTo>
                    <a:pt x="10" y="20"/>
                  </a:lnTo>
                  <a:lnTo>
                    <a:pt x="14" y="20"/>
                  </a:lnTo>
                  <a:lnTo>
                    <a:pt x="18" y="18"/>
                  </a:lnTo>
                  <a:lnTo>
                    <a:pt x="20" y="14"/>
                  </a:lnTo>
                  <a:lnTo>
                    <a:pt x="20" y="10"/>
                  </a:lnTo>
                  <a:close/>
                  <a:moveTo>
                    <a:pt x="17" y="10"/>
                  </a:moveTo>
                  <a:lnTo>
                    <a:pt x="16" y="12"/>
                  </a:lnTo>
                  <a:lnTo>
                    <a:pt x="14" y="14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8" y="15"/>
                  </a:lnTo>
                  <a:lnTo>
                    <a:pt x="5" y="14"/>
                  </a:lnTo>
                  <a:lnTo>
                    <a:pt x="4" y="12"/>
                  </a:lnTo>
                  <a:lnTo>
                    <a:pt x="4" y="10"/>
                  </a:lnTo>
                  <a:lnTo>
                    <a:pt x="4" y="7"/>
                  </a:lnTo>
                  <a:lnTo>
                    <a:pt x="5" y="5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4" y="5"/>
                  </a:lnTo>
                  <a:lnTo>
                    <a:pt x="16" y="7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E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28" name="Freeform 457"/>
            <p:cNvSpPr>
              <a:spLocks noEditPoints="1"/>
            </p:cNvSpPr>
            <p:nvPr/>
          </p:nvSpPr>
          <p:spPr bwMode="auto">
            <a:xfrm>
              <a:off x="4729" y="2499"/>
              <a:ext cx="3" cy="4"/>
            </a:xfrm>
            <a:custGeom>
              <a:avLst/>
              <a:gdLst>
                <a:gd name="T0" fmla="*/ 0 w 16"/>
                <a:gd name="T1" fmla="*/ 0 h 16"/>
                <a:gd name="T2" fmla="*/ 0 w 16"/>
                <a:gd name="T3" fmla="*/ 0 h 16"/>
                <a:gd name="T4" fmla="*/ 0 w 16"/>
                <a:gd name="T5" fmla="*/ 0 h 16"/>
                <a:gd name="T6" fmla="*/ 0 w 16"/>
                <a:gd name="T7" fmla="*/ 0 h 16"/>
                <a:gd name="T8" fmla="*/ 0 w 16"/>
                <a:gd name="T9" fmla="*/ 0 h 16"/>
                <a:gd name="T10" fmla="*/ 0 w 16"/>
                <a:gd name="T11" fmla="*/ 0 h 16"/>
                <a:gd name="T12" fmla="*/ 0 w 16"/>
                <a:gd name="T13" fmla="*/ 0 h 16"/>
                <a:gd name="T14" fmla="*/ 0 w 16"/>
                <a:gd name="T15" fmla="*/ 0 h 16"/>
                <a:gd name="T16" fmla="*/ 0 w 16"/>
                <a:gd name="T17" fmla="*/ 0 h 16"/>
                <a:gd name="T18" fmla="*/ 0 w 16"/>
                <a:gd name="T19" fmla="*/ 0 h 16"/>
                <a:gd name="T20" fmla="*/ 0 w 16"/>
                <a:gd name="T21" fmla="*/ 0 h 16"/>
                <a:gd name="T22" fmla="*/ 0 w 16"/>
                <a:gd name="T23" fmla="*/ 0 h 16"/>
                <a:gd name="T24" fmla="*/ 0 w 16"/>
                <a:gd name="T25" fmla="*/ 0 h 16"/>
                <a:gd name="T26" fmla="*/ 0 w 16"/>
                <a:gd name="T27" fmla="*/ 0 h 16"/>
                <a:gd name="T28" fmla="*/ 0 w 16"/>
                <a:gd name="T29" fmla="*/ 0 h 16"/>
                <a:gd name="T30" fmla="*/ 0 w 16"/>
                <a:gd name="T31" fmla="*/ 0 h 16"/>
                <a:gd name="T32" fmla="*/ 0 w 16"/>
                <a:gd name="T33" fmla="*/ 0 h 16"/>
                <a:gd name="T34" fmla="*/ 0 w 16"/>
                <a:gd name="T35" fmla="*/ 0 h 16"/>
                <a:gd name="T36" fmla="*/ 0 w 16"/>
                <a:gd name="T37" fmla="*/ 0 h 16"/>
                <a:gd name="T38" fmla="*/ 0 w 16"/>
                <a:gd name="T39" fmla="*/ 0 h 16"/>
                <a:gd name="T40" fmla="*/ 0 w 16"/>
                <a:gd name="T41" fmla="*/ 0 h 16"/>
                <a:gd name="T42" fmla="*/ 0 w 16"/>
                <a:gd name="T43" fmla="*/ 0 h 16"/>
                <a:gd name="T44" fmla="*/ 0 w 16"/>
                <a:gd name="T45" fmla="*/ 0 h 16"/>
                <a:gd name="T46" fmla="*/ 0 w 16"/>
                <a:gd name="T47" fmla="*/ 0 h 16"/>
                <a:gd name="T48" fmla="*/ 0 w 16"/>
                <a:gd name="T49" fmla="*/ 0 h 16"/>
                <a:gd name="T50" fmla="*/ 0 w 16"/>
                <a:gd name="T51" fmla="*/ 0 h 16"/>
                <a:gd name="T52" fmla="*/ 0 w 16"/>
                <a:gd name="T53" fmla="*/ 0 h 16"/>
                <a:gd name="T54" fmla="*/ 0 w 16"/>
                <a:gd name="T55" fmla="*/ 0 h 16"/>
                <a:gd name="T56" fmla="*/ 0 w 16"/>
                <a:gd name="T57" fmla="*/ 0 h 16"/>
                <a:gd name="T58" fmla="*/ 0 w 16"/>
                <a:gd name="T59" fmla="*/ 0 h 16"/>
                <a:gd name="T60" fmla="*/ 0 w 16"/>
                <a:gd name="T61" fmla="*/ 0 h 16"/>
                <a:gd name="T62" fmla="*/ 0 w 16"/>
                <a:gd name="T63" fmla="*/ 0 h 16"/>
                <a:gd name="T64" fmla="*/ 0 w 16"/>
                <a:gd name="T65" fmla="*/ 0 h 16"/>
                <a:gd name="T66" fmla="*/ 0 w 16"/>
                <a:gd name="T67" fmla="*/ 0 h 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" h="16">
                  <a:moveTo>
                    <a:pt x="16" y="8"/>
                  </a:moveTo>
                  <a:lnTo>
                    <a:pt x="16" y="4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2" y="2"/>
                  </a:lnTo>
                  <a:lnTo>
                    <a:pt x="0" y="4"/>
                  </a:lnTo>
                  <a:lnTo>
                    <a:pt x="0" y="8"/>
                  </a:lnTo>
                  <a:lnTo>
                    <a:pt x="0" y="11"/>
                  </a:lnTo>
                  <a:lnTo>
                    <a:pt x="2" y="13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3"/>
                  </a:lnTo>
                  <a:lnTo>
                    <a:pt x="16" y="11"/>
                  </a:lnTo>
                  <a:lnTo>
                    <a:pt x="16" y="8"/>
                  </a:lnTo>
                  <a:close/>
                  <a:moveTo>
                    <a:pt x="12" y="8"/>
                  </a:moveTo>
                  <a:lnTo>
                    <a:pt x="11" y="10"/>
                  </a:lnTo>
                  <a:lnTo>
                    <a:pt x="11" y="11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6" y="11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7"/>
                  </a:lnTo>
                  <a:lnTo>
                    <a:pt x="6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1" y="7"/>
                  </a:lnTo>
                  <a:lnTo>
                    <a:pt x="12" y="8"/>
                  </a:lnTo>
                  <a:close/>
                </a:path>
              </a:pathLst>
            </a:custGeom>
            <a:solidFill>
              <a:srgbClr val="E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29" name="Freeform 458"/>
            <p:cNvSpPr>
              <a:spLocks/>
            </p:cNvSpPr>
            <p:nvPr/>
          </p:nvSpPr>
          <p:spPr bwMode="auto">
            <a:xfrm>
              <a:off x="4729" y="2500"/>
              <a:ext cx="3" cy="3"/>
            </a:xfrm>
            <a:custGeom>
              <a:avLst/>
              <a:gdLst>
                <a:gd name="T0" fmla="*/ 0 w 13"/>
                <a:gd name="T1" fmla="*/ 0 h 12"/>
                <a:gd name="T2" fmla="*/ 0 w 13"/>
                <a:gd name="T3" fmla="*/ 0 h 12"/>
                <a:gd name="T4" fmla="*/ 0 w 13"/>
                <a:gd name="T5" fmla="*/ 0 h 12"/>
                <a:gd name="T6" fmla="*/ 0 w 13"/>
                <a:gd name="T7" fmla="*/ 0 h 12"/>
                <a:gd name="T8" fmla="*/ 0 w 13"/>
                <a:gd name="T9" fmla="*/ 0 h 12"/>
                <a:gd name="T10" fmla="*/ 0 w 13"/>
                <a:gd name="T11" fmla="*/ 0 h 12"/>
                <a:gd name="T12" fmla="*/ 0 w 13"/>
                <a:gd name="T13" fmla="*/ 0 h 12"/>
                <a:gd name="T14" fmla="*/ 0 w 13"/>
                <a:gd name="T15" fmla="*/ 0 h 12"/>
                <a:gd name="T16" fmla="*/ 0 w 13"/>
                <a:gd name="T17" fmla="*/ 0 h 12"/>
                <a:gd name="T18" fmla="*/ 0 w 13"/>
                <a:gd name="T19" fmla="*/ 0 h 12"/>
                <a:gd name="T20" fmla="*/ 0 w 13"/>
                <a:gd name="T21" fmla="*/ 0 h 12"/>
                <a:gd name="T22" fmla="*/ 0 w 13"/>
                <a:gd name="T23" fmla="*/ 0 h 12"/>
                <a:gd name="T24" fmla="*/ 0 w 13"/>
                <a:gd name="T25" fmla="*/ 0 h 12"/>
                <a:gd name="T26" fmla="*/ 0 w 13"/>
                <a:gd name="T27" fmla="*/ 0 h 12"/>
                <a:gd name="T28" fmla="*/ 0 w 13"/>
                <a:gd name="T29" fmla="*/ 0 h 12"/>
                <a:gd name="T30" fmla="*/ 0 w 13"/>
                <a:gd name="T31" fmla="*/ 0 h 12"/>
                <a:gd name="T32" fmla="*/ 0 w 13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3" h="12">
                  <a:moveTo>
                    <a:pt x="13" y="6"/>
                  </a:moveTo>
                  <a:lnTo>
                    <a:pt x="12" y="3"/>
                  </a:lnTo>
                  <a:lnTo>
                    <a:pt x="10" y="1"/>
                  </a:lnTo>
                  <a:lnTo>
                    <a:pt x="8" y="0"/>
                  </a:lnTo>
                  <a:lnTo>
                    <a:pt x="6" y="0"/>
                  </a:lnTo>
                  <a:lnTo>
                    <a:pt x="4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4" y="11"/>
                  </a:lnTo>
                  <a:lnTo>
                    <a:pt x="6" y="12"/>
                  </a:lnTo>
                  <a:lnTo>
                    <a:pt x="8" y="11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3" y="6"/>
                  </a:lnTo>
                  <a:close/>
                </a:path>
              </a:pathLst>
            </a:custGeom>
            <a:solidFill>
              <a:srgbClr val="F4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30" name="Freeform 459"/>
            <p:cNvSpPr>
              <a:spLocks/>
            </p:cNvSpPr>
            <p:nvPr/>
          </p:nvSpPr>
          <p:spPr bwMode="auto">
            <a:xfrm>
              <a:off x="4730" y="2500"/>
              <a:ext cx="2" cy="2"/>
            </a:xfrm>
            <a:custGeom>
              <a:avLst/>
              <a:gdLst>
                <a:gd name="T0" fmla="*/ 0 w 7"/>
                <a:gd name="T1" fmla="*/ 0 h 8"/>
                <a:gd name="T2" fmla="*/ 0 w 7"/>
                <a:gd name="T3" fmla="*/ 0 h 8"/>
                <a:gd name="T4" fmla="*/ 0 w 7"/>
                <a:gd name="T5" fmla="*/ 0 h 8"/>
                <a:gd name="T6" fmla="*/ 0 w 7"/>
                <a:gd name="T7" fmla="*/ 0 h 8"/>
                <a:gd name="T8" fmla="*/ 0 w 7"/>
                <a:gd name="T9" fmla="*/ 0 h 8"/>
                <a:gd name="T10" fmla="*/ 0 w 7"/>
                <a:gd name="T11" fmla="*/ 0 h 8"/>
                <a:gd name="T12" fmla="*/ 0 w 7"/>
                <a:gd name="T13" fmla="*/ 0 h 8"/>
                <a:gd name="T14" fmla="*/ 0 w 7"/>
                <a:gd name="T15" fmla="*/ 0 h 8"/>
                <a:gd name="T16" fmla="*/ 0 w 7"/>
                <a:gd name="T17" fmla="*/ 0 h 8"/>
                <a:gd name="T18" fmla="*/ 0 w 7"/>
                <a:gd name="T19" fmla="*/ 0 h 8"/>
                <a:gd name="T20" fmla="*/ 0 w 7"/>
                <a:gd name="T21" fmla="*/ 0 h 8"/>
                <a:gd name="T22" fmla="*/ 0 w 7"/>
                <a:gd name="T23" fmla="*/ 0 h 8"/>
                <a:gd name="T24" fmla="*/ 0 w 7"/>
                <a:gd name="T25" fmla="*/ 0 h 8"/>
                <a:gd name="T26" fmla="*/ 0 w 7"/>
                <a:gd name="T27" fmla="*/ 0 h 8"/>
                <a:gd name="T28" fmla="*/ 0 w 7"/>
                <a:gd name="T29" fmla="*/ 0 h 8"/>
                <a:gd name="T30" fmla="*/ 0 w 7"/>
                <a:gd name="T31" fmla="*/ 0 h 8"/>
                <a:gd name="T32" fmla="*/ 0 w 7"/>
                <a:gd name="T33" fmla="*/ 0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" h="8">
                  <a:moveTo>
                    <a:pt x="7" y="4"/>
                  </a:moveTo>
                  <a:lnTo>
                    <a:pt x="6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7"/>
                  </a:lnTo>
                  <a:lnTo>
                    <a:pt x="6" y="6"/>
                  </a:lnTo>
                  <a:lnTo>
                    <a:pt x="7" y="4"/>
                  </a:lnTo>
                  <a:close/>
                </a:path>
              </a:pathLst>
            </a:custGeom>
            <a:solidFill>
              <a:srgbClr val="F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31" name="Freeform 460"/>
            <p:cNvSpPr>
              <a:spLocks/>
            </p:cNvSpPr>
            <p:nvPr/>
          </p:nvSpPr>
          <p:spPr bwMode="auto">
            <a:xfrm>
              <a:off x="4730" y="2501"/>
              <a:ext cx="1" cy="1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0 h 5"/>
                <a:gd name="T6" fmla="*/ 0 w 4"/>
                <a:gd name="T7" fmla="*/ 0 h 5"/>
                <a:gd name="T8" fmla="*/ 0 w 4"/>
                <a:gd name="T9" fmla="*/ 0 h 5"/>
                <a:gd name="T10" fmla="*/ 0 w 4"/>
                <a:gd name="T11" fmla="*/ 0 h 5"/>
                <a:gd name="T12" fmla="*/ 0 w 4"/>
                <a:gd name="T13" fmla="*/ 0 h 5"/>
                <a:gd name="T14" fmla="*/ 0 w 4"/>
                <a:gd name="T15" fmla="*/ 0 h 5"/>
                <a:gd name="T16" fmla="*/ 0 w 4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lnTo>
                    <a:pt x="3" y="2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32" name="Freeform 461"/>
            <p:cNvSpPr>
              <a:spLocks/>
            </p:cNvSpPr>
            <p:nvPr/>
          </p:nvSpPr>
          <p:spPr bwMode="auto">
            <a:xfrm>
              <a:off x="4713" y="2483"/>
              <a:ext cx="35" cy="36"/>
            </a:xfrm>
            <a:custGeom>
              <a:avLst/>
              <a:gdLst>
                <a:gd name="T0" fmla="*/ 0 w 144"/>
                <a:gd name="T1" fmla="*/ 0 h 143"/>
                <a:gd name="T2" fmla="*/ 0 w 144"/>
                <a:gd name="T3" fmla="*/ 0 h 143"/>
                <a:gd name="T4" fmla="*/ 0 w 144"/>
                <a:gd name="T5" fmla="*/ 0 h 143"/>
                <a:gd name="T6" fmla="*/ 0 w 144"/>
                <a:gd name="T7" fmla="*/ 0 h 143"/>
                <a:gd name="T8" fmla="*/ 0 w 144"/>
                <a:gd name="T9" fmla="*/ 0 h 143"/>
                <a:gd name="T10" fmla="*/ 0 w 144"/>
                <a:gd name="T11" fmla="*/ 0 h 143"/>
                <a:gd name="T12" fmla="*/ 0 w 144"/>
                <a:gd name="T13" fmla="*/ 0 h 143"/>
                <a:gd name="T14" fmla="*/ 0 w 144"/>
                <a:gd name="T15" fmla="*/ 0 h 143"/>
                <a:gd name="T16" fmla="*/ 0 w 144"/>
                <a:gd name="T17" fmla="*/ 0 h 143"/>
                <a:gd name="T18" fmla="*/ 0 w 144"/>
                <a:gd name="T19" fmla="*/ 0 h 143"/>
                <a:gd name="T20" fmla="*/ 0 w 144"/>
                <a:gd name="T21" fmla="*/ 0 h 143"/>
                <a:gd name="T22" fmla="*/ 0 w 144"/>
                <a:gd name="T23" fmla="*/ 0 h 143"/>
                <a:gd name="T24" fmla="*/ 0 w 144"/>
                <a:gd name="T25" fmla="*/ 0 h 143"/>
                <a:gd name="T26" fmla="*/ 0 w 144"/>
                <a:gd name="T27" fmla="*/ 0 h 143"/>
                <a:gd name="T28" fmla="*/ 0 w 144"/>
                <a:gd name="T29" fmla="*/ 0 h 143"/>
                <a:gd name="T30" fmla="*/ 0 w 144"/>
                <a:gd name="T31" fmla="*/ 0 h 143"/>
                <a:gd name="T32" fmla="*/ 0 w 144"/>
                <a:gd name="T33" fmla="*/ 0 h 143"/>
                <a:gd name="T34" fmla="*/ 0 w 144"/>
                <a:gd name="T35" fmla="*/ 0 h 143"/>
                <a:gd name="T36" fmla="*/ 0 w 144"/>
                <a:gd name="T37" fmla="*/ 0 h 143"/>
                <a:gd name="T38" fmla="*/ 0 w 144"/>
                <a:gd name="T39" fmla="*/ 0 h 143"/>
                <a:gd name="T40" fmla="*/ 0 w 144"/>
                <a:gd name="T41" fmla="*/ 0 h 143"/>
                <a:gd name="T42" fmla="*/ 0 w 144"/>
                <a:gd name="T43" fmla="*/ 0 h 143"/>
                <a:gd name="T44" fmla="*/ 0 w 144"/>
                <a:gd name="T45" fmla="*/ 0 h 143"/>
                <a:gd name="T46" fmla="*/ 0 w 144"/>
                <a:gd name="T47" fmla="*/ 0 h 143"/>
                <a:gd name="T48" fmla="*/ 0 w 144"/>
                <a:gd name="T49" fmla="*/ 0 h 143"/>
                <a:gd name="T50" fmla="*/ 0 w 144"/>
                <a:gd name="T51" fmla="*/ 0 h 143"/>
                <a:gd name="T52" fmla="*/ 0 w 144"/>
                <a:gd name="T53" fmla="*/ 0 h 143"/>
                <a:gd name="T54" fmla="*/ 0 w 144"/>
                <a:gd name="T55" fmla="*/ 0 h 143"/>
                <a:gd name="T56" fmla="*/ 0 w 144"/>
                <a:gd name="T57" fmla="*/ 0 h 143"/>
                <a:gd name="T58" fmla="*/ 0 w 144"/>
                <a:gd name="T59" fmla="*/ 0 h 143"/>
                <a:gd name="T60" fmla="*/ 0 w 144"/>
                <a:gd name="T61" fmla="*/ 0 h 143"/>
                <a:gd name="T62" fmla="*/ 0 w 144"/>
                <a:gd name="T63" fmla="*/ 0 h 1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4" h="143">
                  <a:moveTo>
                    <a:pt x="72" y="143"/>
                  </a:moveTo>
                  <a:lnTo>
                    <a:pt x="80" y="143"/>
                  </a:lnTo>
                  <a:lnTo>
                    <a:pt x="86" y="142"/>
                  </a:lnTo>
                  <a:lnTo>
                    <a:pt x="93" y="141"/>
                  </a:lnTo>
                  <a:lnTo>
                    <a:pt x="100" y="138"/>
                  </a:lnTo>
                  <a:lnTo>
                    <a:pt x="107" y="136"/>
                  </a:lnTo>
                  <a:lnTo>
                    <a:pt x="112" y="131"/>
                  </a:lnTo>
                  <a:lnTo>
                    <a:pt x="118" y="128"/>
                  </a:lnTo>
                  <a:lnTo>
                    <a:pt x="123" y="123"/>
                  </a:lnTo>
                  <a:lnTo>
                    <a:pt x="128" y="118"/>
                  </a:lnTo>
                  <a:lnTo>
                    <a:pt x="131" y="112"/>
                  </a:lnTo>
                  <a:lnTo>
                    <a:pt x="136" y="106"/>
                  </a:lnTo>
                  <a:lnTo>
                    <a:pt x="138" y="100"/>
                  </a:lnTo>
                  <a:lnTo>
                    <a:pt x="140" y="93"/>
                  </a:lnTo>
                  <a:lnTo>
                    <a:pt x="143" y="86"/>
                  </a:lnTo>
                  <a:lnTo>
                    <a:pt x="144" y="80"/>
                  </a:lnTo>
                  <a:lnTo>
                    <a:pt x="144" y="72"/>
                  </a:lnTo>
                  <a:lnTo>
                    <a:pt x="144" y="65"/>
                  </a:lnTo>
                  <a:lnTo>
                    <a:pt x="143" y="57"/>
                  </a:lnTo>
                  <a:lnTo>
                    <a:pt x="140" y="50"/>
                  </a:lnTo>
                  <a:lnTo>
                    <a:pt x="138" y="44"/>
                  </a:lnTo>
                  <a:lnTo>
                    <a:pt x="136" y="38"/>
                  </a:lnTo>
                  <a:lnTo>
                    <a:pt x="131" y="31"/>
                  </a:lnTo>
                  <a:lnTo>
                    <a:pt x="128" y="26"/>
                  </a:lnTo>
                  <a:lnTo>
                    <a:pt x="123" y="21"/>
                  </a:lnTo>
                  <a:lnTo>
                    <a:pt x="118" y="17"/>
                  </a:lnTo>
                  <a:lnTo>
                    <a:pt x="112" y="12"/>
                  </a:lnTo>
                  <a:lnTo>
                    <a:pt x="107" y="9"/>
                  </a:lnTo>
                  <a:lnTo>
                    <a:pt x="100" y="6"/>
                  </a:lnTo>
                  <a:lnTo>
                    <a:pt x="93" y="3"/>
                  </a:lnTo>
                  <a:lnTo>
                    <a:pt x="86" y="1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7" y="1"/>
                  </a:lnTo>
                  <a:lnTo>
                    <a:pt x="51" y="3"/>
                  </a:lnTo>
                  <a:lnTo>
                    <a:pt x="44" y="6"/>
                  </a:lnTo>
                  <a:lnTo>
                    <a:pt x="38" y="9"/>
                  </a:lnTo>
                  <a:lnTo>
                    <a:pt x="32" y="12"/>
                  </a:lnTo>
                  <a:lnTo>
                    <a:pt x="26" y="17"/>
                  </a:lnTo>
                  <a:lnTo>
                    <a:pt x="22" y="21"/>
                  </a:lnTo>
                  <a:lnTo>
                    <a:pt x="17" y="26"/>
                  </a:lnTo>
                  <a:lnTo>
                    <a:pt x="13" y="31"/>
                  </a:lnTo>
                  <a:lnTo>
                    <a:pt x="9" y="38"/>
                  </a:lnTo>
                  <a:lnTo>
                    <a:pt x="6" y="44"/>
                  </a:lnTo>
                  <a:lnTo>
                    <a:pt x="4" y="50"/>
                  </a:lnTo>
                  <a:lnTo>
                    <a:pt x="1" y="57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1" y="86"/>
                  </a:lnTo>
                  <a:lnTo>
                    <a:pt x="4" y="93"/>
                  </a:lnTo>
                  <a:lnTo>
                    <a:pt x="6" y="100"/>
                  </a:lnTo>
                  <a:lnTo>
                    <a:pt x="9" y="106"/>
                  </a:lnTo>
                  <a:lnTo>
                    <a:pt x="13" y="112"/>
                  </a:lnTo>
                  <a:lnTo>
                    <a:pt x="17" y="118"/>
                  </a:lnTo>
                  <a:lnTo>
                    <a:pt x="22" y="123"/>
                  </a:lnTo>
                  <a:lnTo>
                    <a:pt x="26" y="128"/>
                  </a:lnTo>
                  <a:lnTo>
                    <a:pt x="32" y="131"/>
                  </a:lnTo>
                  <a:lnTo>
                    <a:pt x="38" y="136"/>
                  </a:lnTo>
                  <a:lnTo>
                    <a:pt x="44" y="138"/>
                  </a:lnTo>
                  <a:lnTo>
                    <a:pt x="51" y="141"/>
                  </a:lnTo>
                  <a:lnTo>
                    <a:pt x="57" y="142"/>
                  </a:lnTo>
                  <a:lnTo>
                    <a:pt x="65" y="143"/>
                  </a:lnTo>
                  <a:lnTo>
                    <a:pt x="72" y="14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33" name="Freeform 462"/>
            <p:cNvSpPr>
              <a:spLocks noEditPoints="1"/>
            </p:cNvSpPr>
            <p:nvPr/>
          </p:nvSpPr>
          <p:spPr bwMode="auto">
            <a:xfrm>
              <a:off x="5172" y="2483"/>
              <a:ext cx="36" cy="36"/>
            </a:xfrm>
            <a:custGeom>
              <a:avLst/>
              <a:gdLst>
                <a:gd name="T0" fmla="*/ 0 w 144"/>
                <a:gd name="T1" fmla="*/ 0 h 143"/>
                <a:gd name="T2" fmla="*/ 0 w 144"/>
                <a:gd name="T3" fmla="*/ 0 h 143"/>
                <a:gd name="T4" fmla="*/ 0 w 144"/>
                <a:gd name="T5" fmla="*/ 0 h 143"/>
                <a:gd name="T6" fmla="*/ 0 w 144"/>
                <a:gd name="T7" fmla="*/ 0 h 143"/>
                <a:gd name="T8" fmla="*/ 0 w 144"/>
                <a:gd name="T9" fmla="*/ 0 h 143"/>
                <a:gd name="T10" fmla="*/ 0 w 144"/>
                <a:gd name="T11" fmla="*/ 0 h 143"/>
                <a:gd name="T12" fmla="*/ 0 w 144"/>
                <a:gd name="T13" fmla="*/ 0 h 143"/>
                <a:gd name="T14" fmla="*/ 0 w 144"/>
                <a:gd name="T15" fmla="*/ 0 h 143"/>
                <a:gd name="T16" fmla="*/ 0 w 144"/>
                <a:gd name="T17" fmla="*/ 0 h 143"/>
                <a:gd name="T18" fmla="*/ 0 w 144"/>
                <a:gd name="T19" fmla="*/ 0 h 143"/>
                <a:gd name="T20" fmla="*/ 0 w 144"/>
                <a:gd name="T21" fmla="*/ 0 h 143"/>
                <a:gd name="T22" fmla="*/ 0 w 144"/>
                <a:gd name="T23" fmla="*/ 0 h 143"/>
                <a:gd name="T24" fmla="*/ 0 w 144"/>
                <a:gd name="T25" fmla="*/ 0 h 143"/>
                <a:gd name="T26" fmla="*/ 0 w 144"/>
                <a:gd name="T27" fmla="*/ 0 h 143"/>
                <a:gd name="T28" fmla="*/ 0 w 144"/>
                <a:gd name="T29" fmla="*/ 0 h 143"/>
                <a:gd name="T30" fmla="*/ 0 w 144"/>
                <a:gd name="T31" fmla="*/ 0 h 143"/>
                <a:gd name="T32" fmla="*/ 0 w 144"/>
                <a:gd name="T33" fmla="*/ 0 h 143"/>
                <a:gd name="T34" fmla="*/ 0 w 144"/>
                <a:gd name="T35" fmla="*/ 0 h 143"/>
                <a:gd name="T36" fmla="*/ 0 w 144"/>
                <a:gd name="T37" fmla="*/ 0 h 143"/>
                <a:gd name="T38" fmla="*/ 0 w 144"/>
                <a:gd name="T39" fmla="*/ 0 h 143"/>
                <a:gd name="T40" fmla="*/ 0 w 144"/>
                <a:gd name="T41" fmla="*/ 0 h 143"/>
                <a:gd name="T42" fmla="*/ 0 w 144"/>
                <a:gd name="T43" fmla="*/ 0 h 143"/>
                <a:gd name="T44" fmla="*/ 0 w 144"/>
                <a:gd name="T45" fmla="*/ 0 h 143"/>
                <a:gd name="T46" fmla="*/ 0 w 144"/>
                <a:gd name="T47" fmla="*/ 0 h 143"/>
                <a:gd name="T48" fmla="*/ 0 w 144"/>
                <a:gd name="T49" fmla="*/ 0 h 143"/>
                <a:gd name="T50" fmla="*/ 0 w 144"/>
                <a:gd name="T51" fmla="*/ 0 h 143"/>
                <a:gd name="T52" fmla="*/ 0 w 144"/>
                <a:gd name="T53" fmla="*/ 0 h 143"/>
                <a:gd name="T54" fmla="*/ 0 w 144"/>
                <a:gd name="T55" fmla="*/ 0 h 143"/>
                <a:gd name="T56" fmla="*/ 0 w 144"/>
                <a:gd name="T57" fmla="*/ 0 h 143"/>
                <a:gd name="T58" fmla="*/ 0 w 144"/>
                <a:gd name="T59" fmla="*/ 0 h 143"/>
                <a:gd name="T60" fmla="*/ 0 w 144"/>
                <a:gd name="T61" fmla="*/ 0 h 143"/>
                <a:gd name="T62" fmla="*/ 0 w 144"/>
                <a:gd name="T63" fmla="*/ 0 h 143"/>
                <a:gd name="T64" fmla="*/ 0 w 144"/>
                <a:gd name="T65" fmla="*/ 0 h 143"/>
                <a:gd name="T66" fmla="*/ 0 w 144"/>
                <a:gd name="T67" fmla="*/ 0 h 143"/>
                <a:gd name="T68" fmla="*/ 0 w 144"/>
                <a:gd name="T69" fmla="*/ 0 h 143"/>
                <a:gd name="T70" fmla="*/ 0 w 144"/>
                <a:gd name="T71" fmla="*/ 0 h 143"/>
                <a:gd name="T72" fmla="*/ 0 w 144"/>
                <a:gd name="T73" fmla="*/ 0 h 143"/>
                <a:gd name="T74" fmla="*/ 0 w 144"/>
                <a:gd name="T75" fmla="*/ 0 h 143"/>
                <a:gd name="T76" fmla="*/ 0 w 144"/>
                <a:gd name="T77" fmla="*/ 0 h 143"/>
                <a:gd name="T78" fmla="*/ 0 w 144"/>
                <a:gd name="T79" fmla="*/ 0 h 143"/>
                <a:gd name="T80" fmla="*/ 0 w 144"/>
                <a:gd name="T81" fmla="*/ 0 h 143"/>
                <a:gd name="T82" fmla="*/ 0 w 144"/>
                <a:gd name="T83" fmla="*/ 0 h 143"/>
                <a:gd name="T84" fmla="*/ 0 w 144"/>
                <a:gd name="T85" fmla="*/ 0 h 1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" h="143">
                  <a:moveTo>
                    <a:pt x="72" y="143"/>
                  </a:moveTo>
                  <a:lnTo>
                    <a:pt x="80" y="143"/>
                  </a:lnTo>
                  <a:lnTo>
                    <a:pt x="87" y="142"/>
                  </a:lnTo>
                  <a:lnTo>
                    <a:pt x="93" y="141"/>
                  </a:lnTo>
                  <a:lnTo>
                    <a:pt x="100" y="138"/>
                  </a:lnTo>
                  <a:lnTo>
                    <a:pt x="107" y="136"/>
                  </a:lnTo>
                  <a:lnTo>
                    <a:pt x="112" y="131"/>
                  </a:lnTo>
                  <a:lnTo>
                    <a:pt x="118" y="128"/>
                  </a:lnTo>
                  <a:lnTo>
                    <a:pt x="124" y="123"/>
                  </a:lnTo>
                  <a:lnTo>
                    <a:pt x="128" y="118"/>
                  </a:lnTo>
                  <a:lnTo>
                    <a:pt x="132" y="112"/>
                  </a:lnTo>
                  <a:lnTo>
                    <a:pt x="136" y="106"/>
                  </a:lnTo>
                  <a:lnTo>
                    <a:pt x="138" y="100"/>
                  </a:lnTo>
                  <a:lnTo>
                    <a:pt x="140" y="93"/>
                  </a:lnTo>
                  <a:lnTo>
                    <a:pt x="143" y="86"/>
                  </a:lnTo>
                  <a:lnTo>
                    <a:pt x="144" y="80"/>
                  </a:lnTo>
                  <a:lnTo>
                    <a:pt x="144" y="72"/>
                  </a:lnTo>
                  <a:lnTo>
                    <a:pt x="144" y="65"/>
                  </a:lnTo>
                  <a:lnTo>
                    <a:pt x="143" y="57"/>
                  </a:lnTo>
                  <a:lnTo>
                    <a:pt x="140" y="50"/>
                  </a:lnTo>
                  <a:lnTo>
                    <a:pt x="138" y="44"/>
                  </a:lnTo>
                  <a:lnTo>
                    <a:pt x="136" y="38"/>
                  </a:lnTo>
                  <a:lnTo>
                    <a:pt x="132" y="31"/>
                  </a:lnTo>
                  <a:lnTo>
                    <a:pt x="128" y="26"/>
                  </a:lnTo>
                  <a:lnTo>
                    <a:pt x="124" y="21"/>
                  </a:lnTo>
                  <a:lnTo>
                    <a:pt x="118" y="17"/>
                  </a:lnTo>
                  <a:lnTo>
                    <a:pt x="112" y="12"/>
                  </a:lnTo>
                  <a:lnTo>
                    <a:pt x="107" y="9"/>
                  </a:lnTo>
                  <a:lnTo>
                    <a:pt x="100" y="6"/>
                  </a:lnTo>
                  <a:lnTo>
                    <a:pt x="93" y="3"/>
                  </a:lnTo>
                  <a:lnTo>
                    <a:pt x="87" y="1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8" y="1"/>
                  </a:lnTo>
                  <a:lnTo>
                    <a:pt x="51" y="3"/>
                  </a:lnTo>
                  <a:lnTo>
                    <a:pt x="44" y="6"/>
                  </a:lnTo>
                  <a:lnTo>
                    <a:pt x="39" y="9"/>
                  </a:lnTo>
                  <a:lnTo>
                    <a:pt x="32" y="12"/>
                  </a:lnTo>
                  <a:lnTo>
                    <a:pt x="26" y="17"/>
                  </a:lnTo>
                  <a:lnTo>
                    <a:pt x="22" y="21"/>
                  </a:lnTo>
                  <a:lnTo>
                    <a:pt x="17" y="26"/>
                  </a:lnTo>
                  <a:lnTo>
                    <a:pt x="13" y="31"/>
                  </a:lnTo>
                  <a:lnTo>
                    <a:pt x="9" y="38"/>
                  </a:lnTo>
                  <a:lnTo>
                    <a:pt x="6" y="44"/>
                  </a:lnTo>
                  <a:lnTo>
                    <a:pt x="4" y="50"/>
                  </a:lnTo>
                  <a:lnTo>
                    <a:pt x="2" y="57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2" y="86"/>
                  </a:lnTo>
                  <a:lnTo>
                    <a:pt x="4" y="93"/>
                  </a:lnTo>
                  <a:lnTo>
                    <a:pt x="6" y="100"/>
                  </a:lnTo>
                  <a:lnTo>
                    <a:pt x="9" y="106"/>
                  </a:lnTo>
                  <a:lnTo>
                    <a:pt x="13" y="112"/>
                  </a:lnTo>
                  <a:lnTo>
                    <a:pt x="17" y="118"/>
                  </a:lnTo>
                  <a:lnTo>
                    <a:pt x="22" y="123"/>
                  </a:lnTo>
                  <a:lnTo>
                    <a:pt x="26" y="128"/>
                  </a:lnTo>
                  <a:lnTo>
                    <a:pt x="32" y="131"/>
                  </a:lnTo>
                  <a:lnTo>
                    <a:pt x="39" y="136"/>
                  </a:lnTo>
                  <a:lnTo>
                    <a:pt x="44" y="138"/>
                  </a:lnTo>
                  <a:lnTo>
                    <a:pt x="51" y="141"/>
                  </a:lnTo>
                  <a:lnTo>
                    <a:pt x="58" y="142"/>
                  </a:lnTo>
                  <a:lnTo>
                    <a:pt x="65" y="143"/>
                  </a:lnTo>
                  <a:lnTo>
                    <a:pt x="72" y="143"/>
                  </a:lnTo>
                  <a:close/>
                  <a:moveTo>
                    <a:pt x="144" y="72"/>
                  </a:moveTo>
                  <a:lnTo>
                    <a:pt x="143" y="80"/>
                  </a:lnTo>
                  <a:lnTo>
                    <a:pt x="142" y="86"/>
                  </a:lnTo>
                  <a:lnTo>
                    <a:pt x="140" y="93"/>
                  </a:lnTo>
                  <a:lnTo>
                    <a:pt x="138" y="100"/>
                  </a:lnTo>
                  <a:lnTo>
                    <a:pt x="135" y="106"/>
                  </a:lnTo>
                  <a:lnTo>
                    <a:pt x="132" y="112"/>
                  </a:lnTo>
                  <a:lnTo>
                    <a:pt x="127" y="118"/>
                  </a:lnTo>
                  <a:lnTo>
                    <a:pt x="123" y="122"/>
                  </a:lnTo>
                  <a:lnTo>
                    <a:pt x="118" y="127"/>
                  </a:lnTo>
                  <a:lnTo>
                    <a:pt x="112" y="131"/>
                  </a:lnTo>
                  <a:lnTo>
                    <a:pt x="106" y="134"/>
                  </a:lnTo>
                  <a:lnTo>
                    <a:pt x="100" y="138"/>
                  </a:lnTo>
                  <a:lnTo>
                    <a:pt x="93" y="140"/>
                  </a:lnTo>
                  <a:lnTo>
                    <a:pt x="87" y="141"/>
                  </a:lnTo>
                  <a:lnTo>
                    <a:pt x="80" y="142"/>
                  </a:lnTo>
                  <a:lnTo>
                    <a:pt x="72" y="143"/>
                  </a:lnTo>
                  <a:lnTo>
                    <a:pt x="65" y="142"/>
                  </a:lnTo>
                  <a:lnTo>
                    <a:pt x="58" y="141"/>
                  </a:lnTo>
                  <a:lnTo>
                    <a:pt x="51" y="140"/>
                  </a:lnTo>
                  <a:lnTo>
                    <a:pt x="44" y="138"/>
                  </a:lnTo>
                  <a:lnTo>
                    <a:pt x="39" y="134"/>
                  </a:lnTo>
                  <a:lnTo>
                    <a:pt x="33" y="131"/>
                  </a:lnTo>
                  <a:lnTo>
                    <a:pt x="27" y="127"/>
                  </a:lnTo>
                  <a:lnTo>
                    <a:pt x="22" y="122"/>
                  </a:lnTo>
                  <a:lnTo>
                    <a:pt x="17" y="118"/>
                  </a:lnTo>
                  <a:lnTo>
                    <a:pt x="14" y="112"/>
                  </a:lnTo>
                  <a:lnTo>
                    <a:pt x="9" y="106"/>
                  </a:lnTo>
                  <a:lnTo>
                    <a:pt x="7" y="100"/>
                  </a:lnTo>
                  <a:lnTo>
                    <a:pt x="5" y="93"/>
                  </a:lnTo>
                  <a:lnTo>
                    <a:pt x="3" y="86"/>
                  </a:lnTo>
                  <a:lnTo>
                    <a:pt x="2" y="80"/>
                  </a:lnTo>
                  <a:lnTo>
                    <a:pt x="2" y="72"/>
                  </a:lnTo>
                  <a:lnTo>
                    <a:pt x="2" y="65"/>
                  </a:lnTo>
                  <a:lnTo>
                    <a:pt x="3" y="57"/>
                  </a:lnTo>
                  <a:lnTo>
                    <a:pt x="5" y="50"/>
                  </a:lnTo>
                  <a:lnTo>
                    <a:pt x="7" y="44"/>
                  </a:lnTo>
                  <a:lnTo>
                    <a:pt x="9" y="38"/>
                  </a:lnTo>
                  <a:lnTo>
                    <a:pt x="14" y="32"/>
                  </a:lnTo>
                  <a:lnTo>
                    <a:pt x="17" y="27"/>
                  </a:lnTo>
                  <a:lnTo>
                    <a:pt x="22" y="21"/>
                  </a:lnTo>
                  <a:lnTo>
                    <a:pt x="27" y="17"/>
                  </a:lnTo>
                  <a:lnTo>
                    <a:pt x="33" y="13"/>
                  </a:lnTo>
                  <a:lnTo>
                    <a:pt x="39" y="9"/>
                  </a:lnTo>
                  <a:lnTo>
                    <a:pt x="44" y="7"/>
                  </a:lnTo>
                  <a:lnTo>
                    <a:pt x="51" y="4"/>
                  </a:lnTo>
                  <a:lnTo>
                    <a:pt x="58" y="2"/>
                  </a:lnTo>
                  <a:lnTo>
                    <a:pt x="65" y="1"/>
                  </a:lnTo>
                  <a:lnTo>
                    <a:pt x="72" y="1"/>
                  </a:lnTo>
                  <a:lnTo>
                    <a:pt x="80" y="1"/>
                  </a:lnTo>
                  <a:lnTo>
                    <a:pt x="87" y="2"/>
                  </a:lnTo>
                  <a:lnTo>
                    <a:pt x="93" y="4"/>
                  </a:lnTo>
                  <a:lnTo>
                    <a:pt x="100" y="7"/>
                  </a:lnTo>
                  <a:lnTo>
                    <a:pt x="106" y="9"/>
                  </a:lnTo>
                  <a:lnTo>
                    <a:pt x="112" y="13"/>
                  </a:lnTo>
                  <a:lnTo>
                    <a:pt x="118" y="17"/>
                  </a:lnTo>
                  <a:lnTo>
                    <a:pt x="123" y="21"/>
                  </a:lnTo>
                  <a:lnTo>
                    <a:pt x="127" y="27"/>
                  </a:lnTo>
                  <a:lnTo>
                    <a:pt x="132" y="32"/>
                  </a:lnTo>
                  <a:lnTo>
                    <a:pt x="135" y="38"/>
                  </a:lnTo>
                  <a:lnTo>
                    <a:pt x="138" y="44"/>
                  </a:lnTo>
                  <a:lnTo>
                    <a:pt x="140" y="50"/>
                  </a:lnTo>
                  <a:lnTo>
                    <a:pt x="142" y="57"/>
                  </a:lnTo>
                  <a:lnTo>
                    <a:pt x="143" y="65"/>
                  </a:lnTo>
                  <a:lnTo>
                    <a:pt x="144" y="72"/>
                  </a:lnTo>
                  <a:close/>
                </a:path>
              </a:pathLst>
            </a:custGeom>
            <a:solidFill>
              <a:srgbClr val="4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34" name="Freeform 463"/>
            <p:cNvSpPr>
              <a:spLocks noEditPoints="1"/>
            </p:cNvSpPr>
            <p:nvPr/>
          </p:nvSpPr>
          <p:spPr bwMode="auto">
            <a:xfrm>
              <a:off x="5172" y="2483"/>
              <a:ext cx="36" cy="36"/>
            </a:xfrm>
            <a:custGeom>
              <a:avLst/>
              <a:gdLst>
                <a:gd name="T0" fmla="*/ 0 w 144"/>
                <a:gd name="T1" fmla="*/ 0 h 143"/>
                <a:gd name="T2" fmla="*/ 0 w 144"/>
                <a:gd name="T3" fmla="*/ 0 h 143"/>
                <a:gd name="T4" fmla="*/ 0 w 144"/>
                <a:gd name="T5" fmla="*/ 0 h 143"/>
                <a:gd name="T6" fmla="*/ 0 w 144"/>
                <a:gd name="T7" fmla="*/ 0 h 143"/>
                <a:gd name="T8" fmla="*/ 0 w 144"/>
                <a:gd name="T9" fmla="*/ 0 h 143"/>
                <a:gd name="T10" fmla="*/ 0 w 144"/>
                <a:gd name="T11" fmla="*/ 0 h 143"/>
                <a:gd name="T12" fmla="*/ 0 w 144"/>
                <a:gd name="T13" fmla="*/ 0 h 143"/>
                <a:gd name="T14" fmla="*/ 0 w 144"/>
                <a:gd name="T15" fmla="*/ 0 h 143"/>
                <a:gd name="T16" fmla="*/ 0 w 144"/>
                <a:gd name="T17" fmla="*/ 0 h 143"/>
                <a:gd name="T18" fmla="*/ 0 w 144"/>
                <a:gd name="T19" fmla="*/ 0 h 143"/>
                <a:gd name="T20" fmla="*/ 0 w 144"/>
                <a:gd name="T21" fmla="*/ 0 h 143"/>
                <a:gd name="T22" fmla="*/ 0 w 144"/>
                <a:gd name="T23" fmla="*/ 0 h 143"/>
                <a:gd name="T24" fmla="*/ 0 w 144"/>
                <a:gd name="T25" fmla="*/ 0 h 143"/>
                <a:gd name="T26" fmla="*/ 0 w 144"/>
                <a:gd name="T27" fmla="*/ 0 h 143"/>
                <a:gd name="T28" fmla="*/ 0 w 144"/>
                <a:gd name="T29" fmla="*/ 0 h 143"/>
                <a:gd name="T30" fmla="*/ 0 w 144"/>
                <a:gd name="T31" fmla="*/ 0 h 143"/>
                <a:gd name="T32" fmla="*/ 0 w 144"/>
                <a:gd name="T33" fmla="*/ 0 h 143"/>
                <a:gd name="T34" fmla="*/ 0 w 144"/>
                <a:gd name="T35" fmla="*/ 0 h 143"/>
                <a:gd name="T36" fmla="*/ 0 w 144"/>
                <a:gd name="T37" fmla="*/ 0 h 143"/>
                <a:gd name="T38" fmla="*/ 0 w 144"/>
                <a:gd name="T39" fmla="*/ 0 h 143"/>
                <a:gd name="T40" fmla="*/ 0 w 144"/>
                <a:gd name="T41" fmla="*/ 0 h 143"/>
                <a:gd name="T42" fmla="*/ 0 w 144"/>
                <a:gd name="T43" fmla="*/ 0 h 143"/>
                <a:gd name="T44" fmla="*/ 0 w 144"/>
                <a:gd name="T45" fmla="*/ 0 h 143"/>
                <a:gd name="T46" fmla="*/ 0 w 144"/>
                <a:gd name="T47" fmla="*/ 0 h 143"/>
                <a:gd name="T48" fmla="*/ 0 w 144"/>
                <a:gd name="T49" fmla="*/ 0 h 143"/>
                <a:gd name="T50" fmla="*/ 0 w 144"/>
                <a:gd name="T51" fmla="*/ 0 h 143"/>
                <a:gd name="T52" fmla="*/ 0 w 144"/>
                <a:gd name="T53" fmla="*/ 0 h 143"/>
                <a:gd name="T54" fmla="*/ 0 w 144"/>
                <a:gd name="T55" fmla="*/ 0 h 143"/>
                <a:gd name="T56" fmla="*/ 0 w 144"/>
                <a:gd name="T57" fmla="*/ 0 h 143"/>
                <a:gd name="T58" fmla="*/ 0 w 144"/>
                <a:gd name="T59" fmla="*/ 0 h 143"/>
                <a:gd name="T60" fmla="*/ 0 w 144"/>
                <a:gd name="T61" fmla="*/ 0 h 143"/>
                <a:gd name="T62" fmla="*/ 0 w 144"/>
                <a:gd name="T63" fmla="*/ 0 h 143"/>
                <a:gd name="T64" fmla="*/ 0 w 144"/>
                <a:gd name="T65" fmla="*/ 0 h 143"/>
                <a:gd name="T66" fmla="*/ 0 w 144"/>
                <a:gd name="T67" fmla="*/ 0 h 143"/>
                <a:gd name="T68" fmla="*/ 0 w 144"/>
                <a:gd name="T69" fmla="*/ 0 h 143"/>
                <a:gd name="T70" fmla="*/ 0 w 144"/>
                <a:gd name="T71" fmla="*/ 0 h 143"/>
                <a:gd name="T72" fmla="*/ 0 w 144"/>
                <a:gd name="T73" fmla="*/ 0 h 143"/>
                <a:gd name="T74" fmla="*/ 0 w 144"/>
                <a:gd name="T75" fmla="*/ 0 h 143"/>
                <a:gd name="T76" fmla="*/ 0 w 144"/>
                <a:gd name="T77" fmla="*/ 0 h 143"/>
                <a:gd name="T78" fmla="*/ 0 w 144"/>
                <a:gd name="T79" fmla="*/ 0 h 143"/>
                <a:gd name="T80" fmla="*/ 0 w 144"/>
                <a:gd name="T81" fmla="*/ 0 h 143"/>
                <a:gd name="T82" fmla="*/ 0 w 144"/>
                <a:gd name="T83" fmla="*/ 0 h 143"/>
                <a:gd name="T84" fmla="*/ 0 w 144"/>
                <a:gd name="T85" fmla="*/ 0 h 143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4" h="143">
                  <a:moveTo>
                    <a:pt x="72" y="143"/>
                  </a:moveTo>
                  <a:lnTo>
                    <a:pt x="80" y="143"/>
                  </a:lnTo>
                  <a:lnTo>
                    <a:pt x="87" y="142"/>
                  </a:lnTo>
                  <a:lnTo>
                    <a:pt x="93" y="141"/>
                  </a:lnTo>
                  <a:lnTo>
                    <a:pt x="100" y="138"/>
                  </a:lnTo>
                  <a:lnTo>
                    <a:pt x="107" y="136"/>
                  </a:lnTo>
                  <a:lnTo>
                    <a:pt x="112" y="131"/>
                  </a:lnTo>
                  <a:lnTo>
                    <a:pt x="118" y="128"/>
                  </a:lnTo>
                  <a:lnTo>
                    <a:pt x="124" y="123"/>
                  </a:lnTo>
                  <a:lnTo>
                    <a:pt x="128" y="118"/>
                  </a:lnTo>
                  <a:lnTo>
                    <a:pt x="132" y="112"/>
                  </a:lnTo>
                  <a:lnTo>
                    <a:pt x="136" y="106"/>
                  </a:lnTo>
                  <a:lnTo>
                    <a:pt x="138" y="100"/>
                  </a:lnTo>
                  <a:lnTo>
                    <a:pt x="140" y="93"/>
                  </a:lnTo>
                  <a:lnTo>
                    <a:pt x="143" y="86"/>
                  </a:lnTo>
                  <a:lnTo>
                    <a:pt x="144" y="80"/>
                  </a:lnTo>
                  <a:lnTo>
                    <a:pt x="144" y="72"/>
                  </a:lnTo>
                  <a:lnTo>
                    <a:pt x="144" y="65"/>
                  </a:lnTo>
                  <a:lnTo>
                    <a:pt x="143" y="57"/>
                  </a:lnTo>
                  <a:lnTo>
                    <a:pt x="140" y="50"/>
                  </a:lnTo>
                  <a:lnTo>
                    <a:pt x="138" y="44"/>
                  </a:lnTo>
                  <a:lnTo>
                    <a:pt x="136" y="38"/>
                  </a:lnTo>
                  <a:lnTo>
                    <a:pt x="132" y="31"/>
                  </a:lnTo>
                  <a:lnTo>
                    <a:pt x="128" y="26"/>
                  </a:lnTo>
                  <a:lnTo>
                    <a:pt x="124" y="21"/>
                  </a:lnTo>
                  <a:lnTo>
                    <a:pt x="118" y="17"/>
                  </a:lnTo>
                  <a:lnTo>
                    <a:pt x="112" y="12"/>
                  </a:lnTo>
                  <a:lnTo>
                    <a:pt x="107" y="9"/>
                  </a:lnTo>
                  <a:lnTo>
                    <a:pt x="100" y="6"/>
                  </a:lnTo>
                  <a:lnTo>
                    <a:pt x="93" y="3"/>
                  </a:lnTo>
                  <a:lnTo>
                    <a:pt x="87" y="1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8" y="1"/>
                  </a:lnTo>
                  <a:lnTo>
                    <a:pt x="51" y="3"/>
                  </a:lnTo>
                  <a:lnTo>
                    <a:pt x="44" y="6"/>
                  </a:lnTo>
                  <a:lnTo>
                    <a:pt x="39" y="9"/>
                  </a:lnTo>
                  <a:lnTo>
                    <a:pt x="32" y="12"/>
                  </a:lnTo>
                  <a:lnTo>
                    <a:pt x="26" y="17"/>
                  </a:lnTo>
                  <a:lnTo>
                    <a:pt x="22" y="21"/>
                  </a:lnTo>
                  <a:lnTo>
                    <a:pt x="17" y="26"/>
                  </a:lnTo>
                  <a:lnTo>
                    <a:pt x="13" y="31"/>
                  </a:lnTo>
                  <a:lnTo>
                    <a:pt x="9" y="38"/>
                  </a:lnTo>
                  <a:lnTo>
                    <a:pt x="6" y="44"/>
                  </a:lnTo>
                  <a:lnTo>
                    <a:pt x="4" y="50"/>
                  </a:lnTo>
                  <a:lnTo>
                    <a:pt x="2" y="57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2" y="86"/>
                  </a:lnTo>
                  <a:lnTo>
                    <a:pt x="4" y="93"/>
                  </a:lnTo>
                  <a:lnTo>
                    <a:pt x="6" y="100"/>
                  </a:lnTo>
                  <a:lnTo>
                    <a:pt x="9" y="106"/>
                  </a:lnTo>
                  <a:lnTo>
                    <a:pt x="13" y="112"/>
                  </a:lnTo>
                  <a:lnTo>
                    <a:pt x="17" y="118"/>
                  </a:lnTo>
                  <a:lnTo>
                    <a:pt x="22" y="123"/>
                  </a:lnTo>
                  <a:lnTo>
                    <a:pt x="26" y="128"/>
                  </a:lnTo>
                  <a:lnTo>
                    <a:pt x="32" y="131"/>
                  </a:lnTo>
                  <a:lnTo>
                    <a:pt x="39" y="136"/>
                  </a:lnTo>
                  <a:lnTo>
                    <a:pt x="44" y="138"/>
                  </a:lnTo>
                  <a:lnTo>
                    <a:pt x="51" y="141"/>
                  </a:lnTo>
                  <a:lnTo>
                    <a:pt x="58" y="142"/>
                  </a:lnTo>
                  <a:lnTo>
                    <a:pt x="65" y="143"/>
                  </a:lnTo>
                  <a:lnTo>
                    <a:pt x="72" y="143"/>
                  </a:lnTo>
                  <a:close/>
                  <a:moveTo>
                    <a:pt x="142" y="72"/>
                  </a:moveTo>
                  <a:lnTo>
                    <a:pt x="142" y="80"/>
                  </a:lnTo>
                  <a:lnTo>
                    <a:pt x="140" y="86"/>
                  </a:lnTo>
                  <a:lnTo>
                    <a:pt x="138" y="93"/>
                  </a:lnTo>
                  <a:lnTo>
                    <a:pt x="136" y="99"/>
                  </a:lnTo>
                  <a:lnTo>
                    <a:pt x="133" y="105"/>
                  </a:lnTo>
                  <a:lnTo>
                    <a:pt x="129" y="111"/>
                  </a:lnTo>
                  <a:lnTo>
                    <a:pt x="126" y="115"/>
                  </a:lnTo>
                  <a:lnTo>
                    <a:pt x="121" y="121"/>
                  </a:lnTo>
                  <a:lnTo>
                    <a:pt x="116" y="125"/>
                  </a:lnTo>
                  <a:lnTo>
                    <a:pt x="111" y="129"/>
                  </a:lnTo>
                  <a:lnTo>
                    <a:pt x="106" y="133"/>
                  </a:lnTo>
                  <a:lnTo>
                    <a:pt x="99" y="136"/>
                  </a:lnTo>
                  <a:lnTo>
                    <a:pt x="93" y="138"/>
                  </a:lnTo>
                  <a:lnTo>
                    <a:pt x="87" y="140"/>
                  </a:lnTo>
                  <a:lnTo>
                    <a:pt x="79" y="141"/>
                  </a:lnTo>
                  <a:lnTo>
                    <a:pt x="72" y="141"/>
                  </a:lnTo>
                  <a:lnTo>
                    <a:pt x="65" y="141"/>
                  </a:lnTo>
                  <a:lnTo>
                    <a:pt x="59" y="140"/>
                  </a:lnTo>
                  <a:lnTo>
                    <a:pt x="52" y="138"/>
                  </a:lnTo>
                  <a:lnTo>
                    <a:pt x="45" y="136"/>
                  </a:lnTo>
                  <a:lnTo>
                    <a:pt x="40" y="133"/>
                  </a:lnTo>
                  <a:lnTo>
                    <a:pt x="34" y="129"/>
                  </a:lnTo>
                  <a:lnTo>
                    <a:pt x="28" y="125"/>
                  </a:lnTo>
                  <a:lnTo>
                    <a:pt x="24" y="121"/>
                  </a:lnTo>
                  <a:lnTo>
                    <a:pt x="19" y="115"/>
                  </a:lnTo>
                  <a:lnTo>
                    <a:pt x="15" y="111"/>
                  </a:lnTo>
                  <a:lnTo>
                    <a:pt x="12" y="105"/>
                  </a:lnTo>
                  <a:lnTo>
                    <a:pt x="8" y="99"/>
                  </a:lnTo>
                  <a:lnTo>
                    <a:pt x="6" y="93"/>
                  </a:lnTo>
                  <a:lnTo>
                    <a:pt x="5" y="86"/>
                  </a:lnTo>
                  <a:lnTo>
                    <a:pt x="4" y="80"/>
                  </a:lnTo>
                  <a:lnTo>
                    <a:pt x="3" y="72"/>
                  </a:lnTo>
                  <a:lnTo>
                    <a:pt x="4" y="65"/>
                  </a:lnTo>
                  <a:lnTo>
                    <a:pt x="5" y="58"/>
                  </a:lnTo>
                  <a:lnTo>
                    <a:pt x="6" y="52"/>
                  </a:lnTo>
                  <a:lnTo>
                    <a:pt x="8" y="45"/>
                  </a:lnTo>
                  <a:lnTo>
                    <a:pt x="12" y="39"/>
                  </a:lnTo>
                  <a:lnTo>
                    <a:pt x="15" y="34"/>
                  </a:lnTo>
                  <a:lnTo>
                    <a:pt x="19" y="28"/>
                  </a:lnTo>
                  <a:lnTo>
                    <a:pt x="24" y="24"/>
                  </a:lnTo>
                  <a:lnTo>
                    <a:pt x="28" y="19"/>
                  </a:lnTo>
                  <a:lnTo>
                    <a:pt x="34" y="15"/>
                  </a:lnTo>
                  <a:lnTo>
                    <a:pt x="40" y="11"/>
                  </a:lnTo>
                  <a:lnTo>
                    <a:pt x="45" y="8"/>
                  </a:lnTo>
                  <a:lnTo>
                    <a:pt x="52" y="6"/>
                  </a:lnTo>
                  <a:lnTo>
                    <a:pt x="59" y="4"/>
                  </a:lnTo>
                  <a:lnTo>
                    <a:pt x="65" y="3"/>
                  </a:lnTo>
                  <a:lnTo>
                    <a:pt x="72" y="2"/>
                  </a:lnTo>
                  <a:lnTo>
                    <a:pt x="79" y="3"/>
                  </a:lnTo>
                  <a:lnTo>
                    <a:pt x="87" y="4"/>
                  </a:lnTo>
                  <a:lnTo>
                    <a:pt x="93" y="6"/>
                  </a:lnTo>
                  <a:lnTo>
                    <a:pt x="99" y="8"/>
                  </a:lnTo>
                  <a:lnTo>
                    <a:pt x="106" y="11"/>
                  </a:lnTo>
                  <a:lnTo>
                    <a:pt x="111" y="15"/>
                  </a:lnTo>
                  <a:lnTo>
                    <a:pt x="116" y="19"/>
                  </a:lnTo>
                  <a:lnTo>
                    <a:pt x="121" y="24"/>
                  </a:lnTo>
                  <a:lnTo>
                    <a:pt x="126" y="28"/>
                  </a:lnTo>
                  <a:lnTo>
                    <a:pt x="129" y="34"/>
                  </a:lnTo>
                  <a:lnTo>
                    <a:pt x="133" y="39"/>
                  </a:lnTo>
                  <a:lnTo>
                    <a:pt x="136" y="45"/>
                  </a:lnTo>
                  <a:lnTo>
                    <a:pt x="138" y="52"/>
                  </a:lnTo>
                  <a:lnTo>
                    <a:pt x="140" y="58"/>
                  </a:lnTo>
                  <a:lnTo>
                    <a:pt x="142" y="65"/>
                  </a:lnTo>
                  <a:lnTo>
                    <a:pt x="142" y="72"/>
                  </a:lnTo>
                  <a:close/>
                </a:path>
              </a:pathLst>
            </a:custGeom>
            <a:solidFill>
              <a:srgbClr val="48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35" name="Freeform 464"/>
            <p:cNvSpPr>
              <a:spLocks noEditPoints="1"/>
            </p:cNvSpPr>
            <p:nvPr/>
          </p:nvSpPr>
          <p:spPr bwMode="auto">
            <a:xfrm>
              <a:off x="5172" y="2484"/>
              <a:ext cx="36" cy="35"/>
            </a:xfrm>
            <a:custGeom>
              <a:avLst/>
              <a:gdLst>
                <a:gd name="T0" fmla="*/ 0 w 142"/>
                <a:gd name="T1" fmla="*/ 0 h 142"/>
                <a:gd name="T2" fmla="*/ 0 w 142"/>
                <a:gd name="T3" fmla="*/ 0 h 142"/>
                <a:gd name="T4" fmla="*/ 0 w 142"/>
                <a:gd name="T5" fmla="*/ 0 h 142"/>
                <a:gd name="T6" fmla="*/ 0 w 142"/>
                <a:gd name="T7" fmla="*/ 0 h 142"/>
                <a:gd name="T8" fmla="*/ 0 w 142"/>
                <a:gd name="T9" fmla="*/ 0 h 142"/>
                <a:gd name="T10" fmla="*/ 0 w 142"/>
                <a:gd name="T11" fmla="*/ 0 h 142"/>
                <a:gd name="T12" fmla="*/ 0 w 142"/>
                <a:gd name="T13" fmla="*/ 0 h 142"/>
                <a:gd name="T14" fmla="*/ 0 w 142"/>
                <a:gd name="T15" fmla="*/ 0 h 142"/>
                <a:gd name="T16" fmla="*/ 0 w 142"/>
                <a:gd name="T17" fmla="*/ 0 h 142"/>
                <a:gd name="T18" fmla="*/ 0 w 142"/>
                <a:gd name="T19" fmla="*/ 0 h 142"/>
                <a:gd name="T20" fmla="*/ 0 w 142"/>
                <a:gd name="T21" fmla="*/ 0 h 142"/>
                <a:gd name="T22" fmla="*/ 0 w 142"/>
                <a:gd name="T23" fmla="*/ 0 h 142"/>
                <a:gd name="T24" fmla="*/ 0 w 142"/>
                <a:gd name="T25" fmla="*/ 0 h 142"/>
                <a:gd name="T26" fmla="*/ 0 w 142"/>
                <a:gd name="T27" fmla="*/ 0 h 142"/>
                <a:gd name="T28" fmla="*/ 0 w 142"/>
                <a:gd name="T29" fmla="*/ 0 h 142"/>
                <a:gd name="T30" fmla="*/ 0 w 142"/>
                <a:gd name="T31" fmla="*/ 0 h 142"/>
                <a:gd name="T32" fmla="*/ 0 w 142"/>
                <a:gd name="T33" fmla="*/ 0 h 142"/>
                <a:gd name="T34" fmla="*/ 0 w 142"/>
                <a:gd name="T35" fmla="*/ 0 h 142"/>
                <a:gd name="T36" fmla="*/ 0 w 142"/>
                <a:gd name="T37" fmla="*/ 0 h 142"/>
                <a:gd name="T38" fmla="*/ 0 w 142"/>
                <a:gd name="T39" fmla="*/ 0 h 142"/>
                <a:gd name="T40" fmla="*/ 0 w 142"/>
                <a:gd name="T41" fmla="*/ 0 h 142"/>
                <a:gd name="T42" fmla="*/ 0 w 142"/>
                <a:gd name="T43" fmla="*/ 0 h 142"/>
                <a:gd name="T44" fmla="*/ 0 w 142"/>
                <a:gd name="T45" fmla="*/ 0 h 142"/>
                <a:gd name="T46" fmla="*/ 0 w 142"/>
                <a:gd name="T47" fmla="*/ 0 h 142"/>
                <a:gd name="T48" fmla="*/ 0 w 142"/>
                <a:gd name="T49" fmla="*/ 0 h 142"/>
                <a:gd name="T50" fmla="*/ 0 w 142"/>
                <a:gd name="T51" fmla="*/ 0 h 142"/>
                <a:gd name="T52" fmla="*/ 0 w 142"/>
                <a:gd name="T53" fmla="*/ 0 h 142"/>
                <a:gd name="T54" fmla="*/ 0 w 142"/>
                <a:gd name="T55" fmla="*/ 0 h 142"/>
                <a:gd name="T56" fmla="*/ 0 w 142"/>
                <a:gd name="T57" fmla="*/ 0 h 142"/>
                <a:gd name="T58" fmla="*/ 0 w 142"/>
                <a:gd name="T59" fmla="*/ 0 h 142"/>
                <a:gd name="T60" fmla="*/ 0 w 142"/>
                <a:gd name="T61" fmla="*/ 0 h 142"/>
                <a:gd name="T62" fmla="*/ 0 w 142"/>
                <a:gd name="T63" fmla="*/ 0 h 142"/>
                <a:gd name="T64" fmla="*/ 0 w 142"/>
                <a:gd name="T65" fmla="*/ 0 h 142"/>
                <a:gd name="T66" fmla="*/ 0 w 142"/>
                <a:gd name="T67" fmla="*/ 0 h 142"/>
                <a:gd name="T68" fmla="*/ 0 w 142"/>
                <a:gd name="T69" fmla="*/ 0 h 142"/>
                <a:gd name="T70" fmla="*/ 0 w 142"/>
                <a:gd name="T71" fmla="*/ 0 h 142"/>
                <a:gd name="T72" fmla="*/ 0 w 142"/>
                <a:gd name="T73" fmla="*/ 0 h 142"/>
                <a:gd name="T74" fmla="*/ 0 w 142"/>
                <a:gd name="T75" fmla="*/ 0 h 142"/>
                <a:gd name="T76" fmla="*/ 0 w 142"/>
                <a:gd name="T77" fmla="*/ 0 h 142"/>
                <a:gd name="T78" fmla="*/ 0 w 142"/>
                <a:gd name="T79" fmla="*/ 0 h 142"/>
                <a:gd name="T80" fmla="*/ 0 w 142"/>
                <a:gd name="T81" fmla="*/ 0 h 142"/>
                <a:gd name="T82" fmla="*/ 0 w 142"/>
                <a:gd name="T83" fmla="*/ 0 h 142"/>
                <a:gd name="T84" fmla="*/ 0 w 142"/>
                <a:gd name="T85" fmla="*/ 0 h 142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42" h="142">
                  <a:moveTo>
                    <a:pt x="142" y="71"/>
                  </a:moveTo>
                  <a:lnTo>
                    <a:pt x="141" y="64"/>
                  </a:lnTo>
                  <a:lnTo>
                    <a:pt x="140" y="56"/>
                  </a:lnTo>
                  <a:lnTo>
                    <a:pt x="138" y="49"/>
                  </a:lnTo>
                  <a:lnTo>
                    <a:pt x="136" y="43"/>
                  </a:lnTo>
                  <a:lnTo>
                    <a:pt x="133" y="37"/>
                  </a:lnTo>
                  <a:lnTo>
                    <a:pt x="130" y="31"/>
                  </a:lnTo>
                  <a:lnTo>
                    <a:pt x="125" y="26"/>
                  </a:lnTo>
                  <a:lnTo>
                    <a:pt x="121" y="20"/>
                  </a:lnTo>
                  <a:lnTo>
                    <a:pt x="116" y="16"/>
                  </a:lnTo>
                  <a:lnTo>
                    <a:pt x="110" y="12"/>
                  </a:lnTo>
                  <a:lnTo>
                    <a:pt x="104" y="8"/>
                  </a:lnTo>
                  <a:lnTo>
                    <a:pt x="98" y="6"/>
                  </a:lnTo>
                  <a:lnTo>
                    <a:pt x="91" y="3"/>
                  </a:lnTo>
                  <a:lnTo>
                    <a:pt x="85" y="1"/>
                  </a:lnTo>
                  <a:lnTo>
                    <a:pt x="78" y="0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1"/>
                  </a:lnTo>
                  <a:lnTo>
                    <a:pt x="49" y="3"/>
                  </a:lnTo>
                  <a:lnTo>
                    <a:pt x="42" y="6"/>
                  </a:lnTo>
                  <a:lnTo>
                    <a:pt x="37" y="8"/>
                  </a:lnTo>
                  <a:lnTo>
                    <a:pt x="31" y="12"/>
                  </a:lnTo>
                  <a:lnTo>
                    <a:pt x="25" y="16"/>
                  </a:lnTo>
                  <a:lnTo>
                    <a:pt x="20" y="20"/>
                  </a:lnTo>
                  <a:lnTo>
                    <a:pt x="15" y="26"/>
                  </a:lnTo>
                  <a:lnTo>
                    <a:pt x="12" y="31"/>
                  </a:lnTo>
                  <a:lnTo>
                    <a:pt x="7" y="37"/>
                  </a:lnTo>
                  <a:lnTo>
                    <a:pt x="5" y="43"/>
                  </a:lnTo>
                  <a:lnTo>
                    <a:pt x="3" y="49"/>
                  </a:lnTo>
                  <a:lnTo>
                    <a:pt x="1" y="56"/>
                  </a:lnTo>
                  <a:lnTo>
                    <a:pt x="0" y="64"/>
                  </a:lnTo>
                  <a:lnTo>
                    <a:pt x="0" y="71"/>
                  </a:lnTo>
                  <a:lnTo>
                    <a:pt x="0" y="79"/>
                  </a:lnTo>
                  <a:lnTo>
                    <a:pt x="1" y="85"/>
                  </a:lnTo>
                  <a:lnTo>
                    <a:pt x="3" y="92"/>
                  </a:lnTo>
                  <a:lnTo>
                    <a:pt x="5" y="99"/>
                  </a:lnTo>
                  <a:lnTo>
                    <a:pt x="7" y="105"/>
                  </a:lnTo>
                  <a:lnTo>
                    <a:pt x="12" y="111"/>
                  </a:lnTo>
                  <a:lnTo>
                    <a:pt x="15" y="117"/>
                  </a:lnTo>
                  <a:lnTo>
                    <a:pt x="20" y="121"/>
                  </a:lnTo>
                  <a:lnTo>
                    <a:pt x="25" y="126"/>
                  </a:lnTo>
                  <a:lnTo>
                    <a:pt x="31" y="130"/>
                  </a:lnTo>
                  <a:lnTo>
                    <a:pt x="37" y="133"/>
                  </a:lnTo>
                  <a:lnTo>
                    <a:pt x="42" y="137"/>
                  </a:lnTo>
                  <a:lnTo>
                    <a:pt x="49" y="139"/>
                  </a:lnTo>
                  <a:lnTo>
                    <a:pt x="56" y="140"/>
                  </a:lnTo>
                  <a:lnTo>
                    <a:pt x="63" y="141"/>
                  </a:lnTo>
                  <a:lnTo>
                    <a:pt x="70" y="142"/>
                  </a:lnTo>
                  <a:lnTo>
                    <a:pt x="78" y="141"/>
                  </a:lnTo>
                  <a:lnTo>
                    <a:pt x="85" y="140"/>
                  </a:lnTo>
                  <a:lnTo>
                    <a:pt x="91" y="139"/>
                  </a:lnTo>
                  <a:lnTo>
                    <a:pt x="98" y="137"/>
                  </a:lnTo>
                  <a:lnTo>
                    <a:pt x="104" y="133"/>
                  </a:lnTo>
                  <a:lnTo>
                    <a:pt x="110" y="130"/>
                  </a:lnTo>
                  <a:lnTo>
                    <a:pt x="116" y="126"/>
                  </a:lnTo>
                  <a:lnTo>
                    <a:pt x="121" y="121"/>
                  </a:lnTo>
                  <a:lnTo>
                    <a:pt x="125" y="117"/>
                  </a:lnTo>
                  <a:lnTo>
                    <a:pt x="130" y="111"/>
                  </a:lnTo>
                  <a:lnTo>
                    <a:pt x="133" y="105"/>
                  </a:lnTo>
                  <a:lnTo>
                    <a:pt x="136" y="99"/>
                  </a:lnTo>
                  <a:lnTo>
                    <a:pt x="138" y="92"/>
                  </a:lnTo>
                  <a:lnTo>
                    <a:pt x="140" y="85"/>
                  </a:lnTo>
                  <a:lnTo>
                    <a:pt x="141" y="79"/>
                  </a:lnTo>
                  <a:lnTo>
                    <a:pt x="142" y="71"/>
                  </a:lnTo>
                  <a:close/>
                  <a:moveTo>
                    <a:pt x="137" y="71"/>
                  </a:moveTo>
                  <a:lnTo>
                    <a:pt x="137" y="77"/>
                  </a:lnTo>
                  <a:lnTo>
                    <a:pt x="136" y="84"/>
                  </a:lnTo>
                  <a:lnTo>
                    <a:pt x="134" y="91"/>
                  </a:lnTo>
                  <a:lnTo>
                    <a:pt x="132" y="98"/>
                  </a:lnTo>
                  <a:lnTo>
                    <a:pt x="130" y="103"/>
                  </a:lnTo>
                  <a:lnTo>
                    <a:pt x="126" y="109"/>
                  </a:lnTo>
                  <a:lnTo>
                    <a:pt x="122" y="113"/>
                  </a:lnTo>
                  <a:lnTo>
                    <a:pt x="118" y="119"/>
                  </a:lnTo>
                  <a:lnTo>
                    <a:pt x="113" y="122"/>
                  </a:lnTo>
                  <a:lnTo>
                    <a:pt x="108" y="127"/>
                  </a:lnTo>
                  <a:lnTo>
                    <a:pt x="103" y="130"/>
                  </a:lnTo>
                  <a:lnTo>
                    <a:pt x="97" y="132"/>
                  </a:lnTo>
                  <a:lnTo>
                    <a:pt x="90" y="135"/>
                  </a:lnTo>
                  <a:lnTo>
                    <a:pt x="84" y="137"/>
                  </a:lnTo>
                  <a:lnTo>
                    <a:pt x="77" y="138"/>
                  </a:lnTo>
                  <a:lnTo>
                    <a:pt x="70" y="138"/>
                  </a:lnTo>
                  <a:lnTo>
                    <a:pt x="63" y="138"/>
                  </a:lnTo>
                  <a:lnTo>
                    <a:pt x="57" y="137"/>
                  </a:lnTo>
                  <a:lnTo>
                    <a:pt x="50" y="135"/>
                  </a:lnTo>
                  <a:lnTo>
                    <a:pt x="44" y="132"/>
                  </a:lnTo>
                  <a:lnTo>
                    <a:pt x="39" y="130"/>
                  </a:lnTo>
                  <a:lnTo>
                    <a:pt x="33" y="127"/>
                  </a:lnTo>
                  <a:lnTo>
                    <a:pt x="28" y="122"/>
                  </a:lnTo>
                  <a:lnTo>
                    <a:pt x="23" y="119"/>
                  </a:lnTo>
                  <a:lnTo>
                    <a:pt x="19" y="113"/>
                  </a:lnTo>
                  <a:lnTo>
                    <a:pt x="15" y="109"/>
                  </a:lnTo>
                  <a:lnTo>
                    <a:pt x="12" y="103"/>
                  </a:lnTo>
                  <a:lnTo>
                    <a:pt x="9" y="98"/>
                  </a:lnTo>
                  <a:lnTo>
                    <a:pt x="6" y="91"/>
                  </a:lnTo>
                  <a:lnTo>
                    <a:pt x="4" y="84"/>
                  </a:lnTo>
                  <a:lnTo>
                    <a:pt x="4" y="77"/>
                  </a:lnTo>
                  <a:lnTo>
                    <a:pt x="3" y="71"/>
                  </a:lnTo>
                  <a:lnTo>
                    <a:pt x="4" y="64"/>
                  </a:lnTo>
                  <a:lnTo>
                    <a:pt x="4" y="57"/>
                  </a:lnTo>
                  <a:lnTo>
                    <a:pt x="6" y="51"/>
                  </a:lnTo>
                  <a:lnTo>
                    <a:pt x="9" y="45"/>
                  </a:lnTo>
                  <a:lnTo>
                    <a:pt x="12" y="39"/>
                  </a:lnTo>
                  <a:lnTo>
                    <a:pt x="15" y="34"/>
                  </a:lnTo>
                  <a:lnTo>
                    <a:pt x="19" y="28"/>
                  </a:lnTo>
                  <a:lnTo>
                    <a:pt x="23" y="24"/>
                  </a:lnTo>
                  <a:lnTo>
                    <a:pt x="28" y="19"/>
                  </a:lnTo>
                  <a:lnTo>
                    <a:pt x="33" y="16"/>
                  </a:lnTo>
                  <a:lnTo>
                    <a:pt x="39" y="12"/>
                  </a:lnTo>
                  <a:lnTo>
                    <a:pt x="44" y="9"/>
                  </a:lnTo>
                  <a:lnTo>
                    <a:pt x="50" y="7"/>
                  </a:lnTo>
                  <a:lnTo>
                    <a:pt x="57" y="6"/>
                  </a:lnTo>
                  <a:lnTo>
                    <a:pt x="63" y="5"/>
                  </a:lnTo>
                  <a:lnTo>
                    <a:pt x="70" y="3"/>
                  </a:lnTo>
                  <a:lnTo>
                    <a:pt x="77" y="5"/>
                  </a:lnTo>
                  <a:lnTo>
                    <a:pt x="84" y="6"/>
                  </a:lnTo>
                  <a:lnTo>
                    <a:pt x="90" y="7"/>
                  </a:lnTo>
                  <a:lnTo>
                    <a:pt x="97" y="9"/>
                  </a:lnTo>
                  <a:lnTo>
                    <a:pt x="103" y="12"/>
                  </a:lnTo>
                  <a:lnTo>
                    <a:pt x="108" y="16"/>
                  </a:lnTo>
                  <a:lnTo>
                    <a:pt x="113" y="19"/>
                  </a:lnTo>
                  <a:lnTo>
                    <a:pt x="118" y="24"/>
                  </a:lnTo>
                  <a:lnTo>
                    <a:pt x="122" y="28"/>
                  </a:lnTo>
                  <a:lnTo>
                    <a:pt x="126" y="34"/>
                  </a:lnTo>
                  <a:lnTo>
                    <a:pt x="130" y="39"/>
                  </a:lnTo>
                  <a:lnTo>
                    <a:pt x="132" y="45"/>
                  </a:lnTo>
                  <a:lnTo>
                    <a:pt x="134" y="51"/>
                  </a:lnTo>
                  <a:lnTo>
                    <a:pt x="136" y="57"/>
                  </a:lnTo>
                  <a:lnTo>
                    <a:pt x="137" y="64"/>
                  </a:lnTo>
                  <a:lnTo>
                    <a:pt x="137" y="71"/>
                  </a:lnTo>
                  <a:close/>
                </a:path>
              </a:pathLst>
            </a:custGeom>
            <a:solidFill>
              <a:srgbClr val="4E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36" name="Freeform 465"/>
            <p:cNvSpPr>
              <a:spLocks noEditPoints="1"/>
            </p:cNvSpPr>
            <p:nvPr/>
          </p:nvSpPr>
          <p:spPr bwMode="auto">
            <a:xfrm>
              <a:off x="5172" y="2484"/>
              <a:ext cx="35" cy="35"/>
            </a:xfrm>
            <a:custGeom>
              <a:avLst/>
              <a:gdLst>
                <a:gd name="T0" fmla="*/ 0 w 139"/>
                <a:gd name="T1" fmla="*/ 0 h 139"/>
                <a:gd name="T2" fmla="*/ 0 w 139"/>
                <a:gd name="T3" fmla="*/ 0 h 139"/>
                <a:gd name="T4" fmla="*/ 0 w 139"/>
                <a:gd name="T5" fmla="*/ 0 h 139"/>
                <a:gd name="T6" fmla="*/ 0 w 139"/>
                <a:gd name="T7" fmla="*/ 0 h 139"/>
                <a:gd name="T8" fmla="*/ 0 w 139"/>
                <a:gd name="T9" fmla="*/ 0 h 139"/>
                <a:gd name="T10" fmla="*/ 0 w 139"/>
                <a:gd name="T11" fmla="*/ 0 h 139"/>
                <a:gd name="T12" fmla="*/ 0 w 139"/>
                <a:gd name="T13" fmla="*/ 0 h 139"/>
                <a:gd name="T14" fmla="*/ 0 w 139"/>
                <a:gd name="T15" fmla="*/ 0 h 139"/>
                <a:gd name="T16" fmla="*/ 0 w 139"/>
                <a:gd name="T17" fmla="*/ 0 h 139"/>
                <a:gd name="T18" fmla="*/ 0 w 139"/>
                <a:gd name="T19" fmla="*/ 0 h 139"/>
                <a:gd name="T20" fmla="*/ 0 w 139"/>
                <a:gd name="T21" fmla="*/ 0 h 139"/>
                <a:gd name="T22" fmla="*/ 0 w 139"/>
                <a:gd name="T23" fmla="*/ 0 h 139"/>
                <a:gd name="T24" fmla="*/ 0 w 139"/>
                <a:gd name="T25" fmla="*/ 0 h 139"/>
                <a:gd name="T26" fmla="*/ 0 w 139"/>
                <a:gd name="T27" fmla="*/ 0 h 139"/>
                <a:gd name="T28" fmla="*/ 0 w 139"/>
                <a:gd name="T29" fmla="*/ 0 h 139"/>
                <a:gd name="T30" fmla="*/ 0 w 139"/>
                <a:gd name="T31" fmla="*/ 0 h 139"/>
                <a:gd name="T32" fmla="*/ 0 w 139"/>
                <a:gd name="T33" fmla="*/ 0 h 139"/>
                <a:gd name="T34" fmla="*/ 0 w 139"/>
                <a:gd name="T35" fmla="*/ 0 h 139"/>
                <a:gd name="T36" fmla="*/ 0 w 139"/>
                <a:gd name="T37" fmla="*/ 0 h 139"/>
                <a:gd name="T38" fmla="*/ 0 w 139"/>
                <a:gd name="T39" fmla="*/ 0 h 139"/>
                <a:gd name="T40" fmla="*/ 0 w 139"/>
                <a:gd name="T41" fmla="*/ 0 h 139"/>
                <a:gd name="T42" fmla="*/ 0 w 139"/>
                <a:gd name="T43" fmla="*/ 0 h 139"/>
                <a:gd name="T44" fmla="*/ 0 w 139"/>
                <a:gd name="T45" fmla="*/ 0 h 139"/>
                <a:gd name="T46" fmla="*/ 0 w 139"/>
                <a:gd name="T47" fmla="*/ 0 h 139"/>
                <a:gd name="T48" fmla="*/ 0 w 139"/>
                <a:gd name="T49" fmla="*/ 0 h 139"/>
                <a:gd name="T50" fmla="*/ 0 w 139"/>
                <a:gd name="T51" fmla="*/ 0 h 139"/>
                <a:gd name="T52" fmla="*/ 0 w 139"/>
                <a:gd name="T53" fmla="*/ 0 h 139"/>
                <a:gd name="T54" fmla="*/ 0 w 139"/>
                <a:gd name="T55" fmla="*/ 0 h 139"/>
                <a:gd name="T56" fmla="*/ 0 w 139"/>
                <a:gd name="T57" fmla="*/ 0 h 139"/>
                <a:gd name="T58" fmla="*/ 0 w 139"/>
                <a:gd name="T59" fmla="*/ 0 h 139"/>
                <a:gd name="T60" fmla="*/ 0 w 139"/>
                <a:gd name="T61" fmla="*/ 0 h 139"/>
                <a:gd name="T62" fmla="*/ 0 w 139"/>
                <a:gd name="T63" fmla="*/ 0 h 139"/>
                <a:gd name="T64" fmla="*/ 0 w 139"/>
                <a:gd name="T65" fmla="*/ 0 h 139"/>
                <a:gd name="T66" fmla="*/ 0 w 139"/>
                <a:gd name="T67" fmla="*/ 0 h 139"/>
                <a:gd name="T68" fmla="*/ 0 w 139"/>
                <a:gd name="T69" fmla="*/ 0 h 139"/>
                <a:gd name="T70" fmla="*/ 0 w 139"/>
                <a:gd name="T71" fmla="*/ 0 h 139"/>
                <a:gd name="T72" fmla="*/ 0 w 139"/>
                <a:gd name="T73" fmla="*/ 0 h 139"/>
                <a:gd name="T74" fmla="*/ 0 w 139"/>
                <a:gd name="T75" fmla="*/ 0 h 139"/>
                <a:gd name="T76" fmla="*/ 0 w 139"/>
                <a:gd name="T77" fmla="*/ 0 h 139"/>
                <a:gd name="T78" fmla="*/ 0 w 139"/>
                <a:gd name="T79" fmla="*/ 0 h 139"/>
                <a:gd name="T80" fmla="*/ 0 w 139"/>
                <a:gd name="T81" fmla="*/ 0 h 139"/>
                <a:gd name="T82" fmla="*/ 0 w 139"/>
                <a:gd name="T83" fmla="*/ 0 h 139"/>
                <a:gd name="T84" fmla="*/ 0 w 139"/>
                <a:gd name="T85" fmla="*/ 0 h 139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9" h="139">
                  <a:moveTo>
                    <a:pt x="139" y="70"/>
                  </a:moveTo>
                  <a:lnTo>
                    <a:pt x="139" y="63"/>
                  </a:lnTo>
                  <a:lnTo>
                    <a:pt x="137" y="56"/>
                  </a:lnTo>
                  <a:lnTo>
                    <a:pt x="135" y="50"/>
                  </a:lnTo>
                  <a:lnTo>
                    <a:pt x="133" y="43"/>
                  </a:lnTo>
                  <a:lnTo>
                    <a:pt x="130" y="37"/>
                  </a:lnTo>
                  <a:lnTo>
                    <a:pt x="126" y="32"/>
                  </a:lnTo>
                  <a:lnTo>
                    <a:pt x="123" y="26"/>
                  </a:lnTo>
                  <a:lnTo>
                    <a:pt x="118" y="22"/>
                  </a:lnTo>
                  <a:lnTo>
                    <a:pt x="113" y="17"/>
                  </a:lnTo>
                  <a:lnTo>
                    <a:pt x="108" y="13"/>
                  </a:lnTo>
                  <a:lnTo>
                    <a:pt x="103" y="9"/>
                  </a:lnTo>
                  <a:lnTo>
                    <a:pt x="96" y="6"/>
                  </a:lnTo>
                  <a:lnTo>
                    <a:pt x="90" y="4"/>
                  </a:lnTo>
                  <a:lnTo>
                    <a:pt x="84" y="2"/>
                  </a:lnTo>
                  <a:lnTo>
                    <a:pt x="76" y="1"/>
                  </a:lnTo>
                  <a:lnTo>
                    <a:pt x="69" y="0"/>
                  </a:lnTo>
                  <a:lnTo>
                    <a:pt x="62" y="1"/>
                  </a:lnTo>
                  <a:lnTo>
                    <a:pt x="56" y="2"/>
                  </a:lnTo>
                  <a:lnTo>
                    <a:pt x="49" y="4"/>
                  </a:lnTo>
                  <a:lnTo>
                    <a:pt x="42" y="6"/>
                  </a:lnTo>
                  <a:lnTo>
                    <a:pt x="37" y="9"/>
                  </a:lnTo>
                  <a:lnTo>
                    <a:pt x="31" y="13"/>
                  </a:lnTo>
                  <a:lnTo>
                    <a:pt x="25" y="17"/>
                  </a:lnTo>
                  <a:lnTo>
                    <a:pt x="21" y="22"/>
                  </a:lnTo>
                  <a:lnTo>
                    <a:pt x="16" y="26"/>
                  </a:lnTo>
                  <a:lnTo>
                    <a:pt x="12" y="32"/>
                  </a:lnTo>
                  <a:lnTo>
                    <a:pt x="9" y="37"/>
                  </a:lnTo>
                  <a:lnTo>
                    <a:pt x="5" y="43"/>
                  </a:lnTo>
                  <a:lnTo>
                    <a:pt x="3" y="50"/>
                  </a:lnTo>
                  <a:lnTo>
                    <a:pt x="2" y="56"/>
                  </a:lnTo>
                  <a:lnTo>
                    <a:pt x="1" y="63"/>
                  </a:lnTo>
                  <a:lnTo>
                    <a:pt x="0" y="70"/>
                  </a:lnTo>
                  <a:lnTo>
                    <a:pt x="1" y="78"/>
                  </a:lnTo>
                  <a:lnTo>
                    <a:pt x="2" y="84"/>
                  </a:lnTo>
                  <a:lnTo>
                    <a:pt x="3" y="91"/>
                  </a:lnTo>
                  <a:lnTo>
                    <a:pt x="5" y="97"/>
                  </a:lnTo>
                  <a:lnTo>
                    <a:pt x="9" y="103"/>
                  </a:lnTo>
                  <a:lnTo>
                    <a:pt x="12" y="109"/>
                  </a:lnTo>
                  <a:lnTo>
                    <a:pt x="16" y="113"/>
                  </a:lnTo>
                  <a:lnTo>
                    <a:pt x="21" y="119"/>
                  </a:lnTo>
                  <a:lnTo>
                    <a:pt x="25" y="123"/>
                  </a:lnTo>
                  <a:lnTo>
                    <a:pt x="31" y="127"/>
                  </a:lnTo>
                  <a:lnTo>
                    <a:pt x="37" y="131"/>
                  </a:lnTo>
                  <a:lnTo>
                    <a:pt x="42" y="134"/>
                  </a:lnTo>
                  <a:lnTo>
                    <a:pt x="49" y="136"/>
                  </a:lnTo>
                  <a:lnTo>
                    <a:pt x="56" y="138"/>
                  </a:lnTo>
                  <a:lnTo>
                    <a:pt x="62" y="139"/>
                  </a:lnTo>
                  <a:lnTo>
                    <a:pt x="69" y="139"/>
                  </a:lnTo>
                  <a:lnTo>
                    <a:pt x="76" y="139"/>
                  </a:lnTo>
                  <a:lnTo>
                    <a:pt x="84" y="138"/>
                  </a:lnTo>
                  <a:lnTo>
                    <a:pt x="90" y="136"/>
                  </a:lnTo>
                  <a:lnTo>
                    <a:pt x="96" y="134"/>
                  </a:lnTo>
                  <a:lnTo>
                    <a:pt x="103" y="131"/>
                  </a:lnTo>
                  <a:lnTo>
                    <a:pt x="108" y="127"/>
                  </a:lnTo>
                  <a:lnTo>
                    <a:pt x="113" y="123"/>
                  </a:lnTo>
                  <a:lnTo>
                    <a:pt x="118" y="119"/>
                  </a:lnTo>
                  <a:lnTo>
                    <a:pt x="123" y="113"/>
                  </a:lnTo>
                  <a:lnTo>
                    <a:pt x="126" y="109"/>
                  </a:lnTo>
                  <a:lnTo>
                    <a:pt x="130" y="103"/>
                  </a:lnTo>
                  <a:lnTo>
                    <a:pt x="133" y="97"/>
                  </a:lnTo>
                  <a:lnTo>
                    <a:pt x="135" y="91"/>
                  </a:lnTo>
                  <a:lnTo>
                    <a:pt x="137" y="84"/>
                  </a:lnTo>
                  <a:lnTo>
                    <a:pt x="139" y="78"/>
                  </a:lnTo>
                  <a:lnTo>
                    <a:pt x="139" y="70"/>
                  </a:lnTo>
                  <a:close/>
                  <a:moveTo>
                    <a:pt x="134" y="70"/>
                  </a:moveTo>
                  <a:lnTo>
                    <a:pt x="134" y="76"/>
                  </a:lnTo>
                  <a:lnTo>
                    <a:pt x="133" y="83"/>
                  </a:lnTo>
                  <a:lnTo>
                    <a:pt x="132" y="90"/>
                  </a:lnTo>
                  <a:lnTo>
                    <a:pt x="130" y="95"/>
                  </a:lnTo>
                  <a:lnTo>
                    <a:pt x="126" y="101"/>
                  </a:lnTo>
                  <a:lnTo>
                    <a:pt x="123" y="107"/>
                  </a:lnTo>
                  <a:lnTo>
                    <a:pt x="120" y="111"/>
                  </a:lnTo>
                  <a:lnTo>
                    <a:pt x="115" y="116"/>
                  </a:lnTo>
                  <a:lnTo>
                    <a:pt x="111" y="120"/>
                  </a:lnTo>
                  <a:lnTo>
                    <a:pt x="106" y="123"/>
                  </a:lnTo>
                  <a:lnTo>
                    <a:pt x="101" y="127"/>
                  </a:lnTo>
                  <a:lnTo>
                    <a:pt x="95" y="130"/>
                  </a:lnTo>
                  <a:lnTo>
                    <a:pt x="88" y="132"/>
                  </a:lnTo>
                  <a:lnTo>
                    <a:pt x="83" y="134"/>
                  </a:lnTo>
                  <a:lnTo>
                    <a:pt x="76" y="135"/>
                  </a:lnTo>
                  <a:lnTo>
                    <a:pt x="69" y="135"/>
                  </a:lnTo>
                  <a:lnTo>
                    <a:pt x="62" y="135"/>
                  </a:lnTo>
                  <a:lnTo>
                    <a:pt x="56" y="134"/>
                  </a:lnTo>
                  <a:lnTo>
                    <a:pt x="50" y="132"/>
                  </a:lnTo>
                  <a:lnTo>
                    <a:pt x="44" y="130"/>
                  </a:lnTo>
                  <a:lnTo>
                    <a:pt x="38" y="127"/>
                  </a:lnTo>
                  <a:lnTo>
                    <a:pt x="33" y="123"/>
                  </a:lnTo>
                  <a:lnTo>
                    <a:pt x="28" y="120"/>
                  </a:lnTo>
                  <a:lnTo>
                    <a:pt x="23" y="116"/>
                  </a:lnTo>
                  <a:lnTo>
                    <a:pt x="19" y="111"/>
                  </a:lnTo>
                  <a:lnTo>
                    <a:pt x="15" y="107"/>
                  </a:lnTo>
                  <a:lnTo>
                    <a:pt x="12" y="101"/>
                  </a:lnTo>
                  <a:lnTo>
                    <a:pt x="10" y="95"/>
                  </a:lnTo>
                  <a:lnTo>
                    <a:pt x="8" y="90"/>
                  </a:lnTo>
                  <a:lnTo>
                    <a:pt x="5" y="83"/>
                  </a:lnTo>
                  <a:lnTo>
                    <a:pt x="4" y="76"/>
                  </a:lnTo>
                  <a:lnTo>
                    <a:pt x="4" y="70"/>
                  </a:lnTo>
                  <a:lnTo>
                    <a:pt x="4" y="63"/>
                  </a:lnTo>
                  <a:lnTo>
                    <a:pt x="5" y="57"/>
                  </a:lnTo>
                  <a:lnTo>
                    <a:pt x="8" y="51"/>
                  </a:lnTo>
                  <a:lnTo>
                    <a:pt x="10" y="45"/>
                  </a:lnTo>
                  <a:lnTo>
                    <a:pt x="12" y="39"/>
                  </a:lnTo>
                  <a:lnTo>
                    <a:pt x="15" y="34"/>
                  </a:lnTo>
                  <a:lnTo>
                    <a:pt x="19" y="28"/>
                  </a:lnTo>
                  <a:lnTo>
                    <a:pt x="23" y="24"/>
                  </a:lnTo>
                  <a:lnTo>
                    <a:pt x="28" y="19"/>
                  </a:lnTo>
                  <a:lnTo>
                    <a:pt x="33" y="16"/>
                  </a:lnTo>
                  <a:lnTo>
                    <a:pt x="38" y="13"/>
                  </a:lnTo>
                  <a:lnTo>
                    <a:pt x="44" y="10"/>
                  </a:lnTo>
                  <a:lnTo>
                    <a:pt x="50" y="8"/>
                  </a:lnTo>
                  <a:lnTo>
                    <a:pt x="56" y="6"/>
                  </a:lnTo>
                  <a:lnTo>
                    <a:pt x="62" y="5"/>
                  </a:lnTo>
                  <a:lnTo>
                    <a:pt x="69" y="5"/>
                  </a:lnTo>
                  <a:lnTo>
                    <a:pt x="76" y="5"/>
                  </a:lnTo>
                  <a:lnTo>
                    <a:pt x="83" y="6"/>
                  </a:lnTo>
                  <a:lnTo>
                    <a:pt x="88" y="8"/>
                  </a:lnTo>
                  <a:lnTo>
                    <a:pt x="95" y="10"/>
                  </a:lnTo>
                  <a:lnTo>
                    <a:pt x="101" y="13"/>
                  </a:lnTo>
                  <a:lnTo>
                    <a:pt x="106" y="16"/>
                  </a:lnTo>
                  <a:lnTo>
                    <a:pt x="111" y="19"/>
                  </a:lnTo>
                  <a:lnTo>
                    <a:pt x="115" y="24"/>
                  </a:lnTo>
                  <a:lnTo>
                    <a:pt x="120" y="28"/>
                  </a:lnTo>
                  <a:lnTo>
                    <a:pt x="123" y="34"/>
                  </a:lnTo>
                  <a:lnTo>
                    <a:pt x="126" y="39"/>
                  </a:lnTo>
                  <a:lnTo>
                    <a:pt x="130" y="45"/>
                  </a:lnTo>
                  <a:lnTo>
                    <a:pt x="132" y="51"/>
                  </a:lnTo>
                  <a:lnTo>
                    <a:pt x="133" y="57"/>
                  </a:lnTo>
                  <a:lnTo>
                    <a:pt x="134" y="63"/>
                  </a:lnTo>
                  <a:lnTo>
                    <a:pt x="134" y="70"/>
                  </a:lnTo>
                  <a:close/>
                </a:path>
              </a:pathLst>
            </a:custGeom>
            <a:solidFill>
              <a:srgbClr val="53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37" name="Freeform 466"/>
            <p:cNvSpPr>
              <a:spLocks noEditPoints="1"/>
            </p:cNvSpPr>
            <p:nvPr/>
          </p:nvSpPr>
          <p:spPr bwMode="auto">
            <a:xfrm>
              <a:off x="5173" y="2484"/>
              <a:ext cx="34" cy="34"/>
            </a:xfrm>
            <a:custGeom>
              <a:avLst/>
              <a:gdLst>
                <a:gd name="T0" fmla="*/ 0 w 134"/>
                <a:gd name="T1" fmla="*/ 0 h 135"/>
                <a:gd name="T2" fmla="*/ 0 w 134"/>
                <a:gd name="T3" fmla="*/ 0 h 135"/>
                <a:gd name="T4" fmla="*/ 0 w 134"/>
                <a:gd name="T5" fmla="*/ 0 h 135"/>
                <a:gd name="T6" fmla="*/ 0 w 134"/>
                <a:gd name="T7" fmla="*/ 0 h 135"/>
                <a:gd name="T8" fmla="*/ 0 w 134"/>
                <a:gd name="T9" fmla="*/ 0 h 135"/>
                <a:gd name="T10" fmla="*/ 0 w 134"/>
                <a:gd name="T11" fmla="*/ 0 h 135"/>
                <a:gd name="T12" fmla="*/ 0 w 134"/>
                <a:gd name="T13" fmla="*/ 0 h 135"/>
                <a:gd name="T14" fmla="*/ 0 w 134"/>
                <a:gd name="T15" fmla="*/ 0 h 135"/>
                <a:gd name="T16" fmla="*/ 0 w 134"/>
                <a:gd name="T17" fmla="*/ 0 h 135"/>
                <a:gd name="T18" fmla="*/ 0 w 134"/>
                <a:gd name="T19" fmla="*/ 0 h 135"/>
                <a:gd name="T20" fmla="*/ 0 w 134"/>
                <a:gd name="T21" fmla="*/ 0 h 135"/>
                <a:gd name="T22" fmla="*/ 0 w 134"/>
                <a:gd name="T23" fmla="*/ 0 h 135"/>
                <a:gd name="T24" fmla="*/ 0 w 134"/>
                <a:gd name="T25" fmla="*/ 0 h 135"/>
                <a:gd name="T26" fmla="*/ 0 w 134"/>
                <a:gd name="T27" fmla="*/ 0 h 135"/>
                <a:gd name="T28" fmla="*/ 0 w 134"/>
                <a:gd name="T29" fmla="*/ 0 h 135"/>
                <a:gd name="T30" fmla="*/ 0 w 134"/>
                <a:gd name="T31" fmla="*/ 0 h 135"/>
                <a:gd name="T32" fmla="*/ 0 w 134"/>
                <a:gd name="T33" fmla="*/ 0 h 135"/>
                <a:gd name="T34" fmla="*/ 0 w 134"/>
                <a:gd name="T35" fmla="*/ 0 h 135"/>
                <a:gd name="T36" fmla="*/ 0 w 134"/>
                <a:gd name="T37" fmla="*/ 0 h 135"/>
                <a:gd name="T38" fmla="*/ 0 w 134"/>
                <a:gd name="T39" fmla="*/ 0 h 135"/>
                <a:gd name="T40" fmla="*/ 0 w 134"/>
                <a:gd name="T41" fmla="*/ 0 h 135"/>
                <a:gd name="T42" fmla="*/ 0 w 134"/>
                <a:gd name="T43" fmla="*/ 0 h 135"/>
                <a:gd name="T44" fmla="*/ 0 w 134"/>
                <a:gd name="T45" fmla="*/ 0 h 135"/>
                <a:gd name="T46" fmla="*/ 0 w 134"/>
                <a:gd name="T47" fmla="*/ 0 h 135"/>
                <a:gd name="T48" fmla="*/ 0 w 134"/>
                <a:gd name="T49" fmla="*/ 0 h 135"/>
                <a:gd name="T50" fmla="*/ 0 w 134"/>
                <a:gd name="T51" fmla="*/ 0 h 135"/>
                <a:gd name="T52" fmla="*/ 0 w 134"/>
                <a:gd name="T53" fmla="*/ 0 h 135"/>
                <a:gd name="T54" fmla="*/ 0 w 134"/>
                <a:gd name="T55" fmla="*/ 0 h 135"/>
                <a:gd name="T56" fmla="*/ 0 w 134"/>
                <a:gd name="T57" fmla="*/ 0 h 135"/>
                <a:gd name="T58" fmla="*/ 0 w 134"/>
                <a:gd name="T59" fmla="*/ 0 h 135"/>
                <a:gd name="T60" fmla="*/ 0 w 134"/>
                <a:gd name="T61" fmla="*/ 0 h 135"/>
                <a:gd name="T62" fmla="*/ 0 w 134"/>
                <a:gd name="T63" fmla="*/ 0 h 135"/>
                <a:gd name="T64" fmla="*/ 0 w 134"/>
                <a:gd name="T65" fmla="*/ 0 h 135"/>
                <a:gd name="T66" fmla="*/ 0 w 134"/>
                <a:gd name="T67" fmla="*/ 0 h 135"/>
                <a:gd name="T68" fmla="*/ 0 w 134"/>
                <a:gd name="T69" fmla="*/ 0 h 135"/>
                <a:gd name="T70" fmla="*/ 0 w 134"/>
                <a:gd name="T71" fmla="*/ 0 h 135"/>
                <a:gd name="T72" fmla="*/ 0 w 134"/>
                <a:gd name="T73" fmla="*/ 0 h 135"/>
                <a:gd name="T74" fmla="*/ 0 w 134"/>
                <a:gd name="T75" fmla="*/ 0 h 135"/>
                <a:gd name="T76" fmla="*/ 0 w 134"/>
                <a:gd name="T77" fmla="*/ 0 h 135"/>
                <a:gd name="T78" fmla="*/ 0 w 134"/>
                <a:gd name="T79" fmla="*/ 0 h 135"/>
                <a:gd name="T80" fmla="*/ 0 w 134"/>
                <a:gd name="T81" fmla="*/ 0 h 135"/>
                <a:gd name="T82" fmla="*/ 0 w 134"/>
                <a:gd name="T83" fmla="*/ 0 h 135"/>
                <a:gd name="T84" fmla="*/ 0 w 134"/>
                <a:gd name="T85" fmla="*/ 0 h 13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4" h="135">
                  <a:moveTo>
                    <a:pt x="134" y="68"/>
                  </a:moveTo>
                  <a:lnTo>
                    <a:pt x="134" y="61"/>
                  </a:lnTo>
                  <a:lnTo>
                    <a:pt x="133" y="54"/>
                  </a:lnTo>
                  <a:lnTo>
                    <a:pt x="131" y="48"/>
                  </a:lnTo>
                  <a:lnTo>
                    <a:pt x="129" y="42"/>
                  </a:lnTo>
                  <a:lnTo>
                    <a:pt x="127" y="36"/>
                  </a:lnTo>
                  <a:lnTo>
                    <a:pt x="123" y="31"/>
                  </a:lnTo>
                  <a:lnTo>
                    <a:pt x="119" y="25"/>
                  </a:lnTo>
                  <a:lnTo>
                    <a:pt x="115" y="21"/>
                  </a:lnTo>
                  <a:lnTo>
                    <a:pt x="110" y="16"/>
                  </a:lnTo>
                  <a:lnTo>
                    <a:pt x="105" y="13"/>
                  </a:lnTo>
                  <a:lnTo>
                    <a:pt x="100" y="9"/>
                  </a:lnTo>
                  <a:lnTo>
                    <a:pt x="94" y="6"/>
                  </a:lnTo>
                  <a:lnTo>
                    <a:pt x="87" y="4"/>
                  </a:lnTo>
                  <a:lnTo>
                    <a:pt x="81" y="3"/>
                  </a:lnTo>
                  <a:lnTo>
                    <a:pt x="74" y="2"/>
                  </a:lnTo>
                  <a:lnTo>
                    <a:pt x="67" y="0"/>
                  </a:lnTo>
                  <a:lnTo>
                    <a:pt x="60" y="2"/>
                  </a:lnTo>
                  <a:lnTo>
                    <a:pt x="54" y="3"/>
                  </a:lnTo>
                  <a:lnTo>
                    <a:pt x="47" y="4"/>
                  </a:lnTo>
                  <a:lnTo>
                    <a:pt x="41" y="6"/>
                  </a:lnTo>
                  <a:lnTo>
                    <a:pt x="36" y="9"/>
                  </a:lnTo>
                  <a:lnTo>
                    <a:pt x="30" y="13"/>
                  </a:lnTo>
                  <a:lnTo>
                    <a:pt x="25" y="16"/>
                  </a:lnTo>
                  <a:lnTo>
                    <a:pt x="20" y="21"/>
                  </a:lnTo>
                  <a:lnTo>
                    <a:pt x="16" y="25"/>
                  </a:lnTo>
                  <a:lnTo>
                    <a:pt x="12" y="31"/>
                  </a:lnTo>
                  <a:lnTo>
                    <a:pt x="9" y="36"/>
                  </a:lnTo>
                  <a:lnTo>
                    <a:pt x="6" y="42"/>
                  </a:lnTo>
                  <a:lnTo>
                    <a:pt x="3" y="48"/>
                  </a:lnTo>
                  <a:lnTo>
                    <a:pt x="1" y="54"/>
                  </a:lnTo>
                  <a:lnTo>
                    <a:pt x="1" y="61"/>
                  </a:lnTo>
                  <a:lnTo>
                    <a:pt x="0" y="68"/>
                  </a:lnTo>
                  <a:lnTo>
                    <a:pt x="1" y="74"/>
                  </a:lnTo>
                  <a:lnTo>
                    <a:pt x="1" y="81"/>
                  </a:lnTo>
                  <a:lnTo>
                    <a:pt x="3" y="88"/>
                  </a:lnTo>
                  <a:lnTo>
                    <a:pt x="6" y="95"/>
                  </a:lnTo>
                  <a:lnTo>
                    <a:pt x="9" y="100"/>
                  </a:lnTo>
                  <a:lnTo>
                    <a:pt x="12" y="106"/>
                  </a:lnTo>
                  <a:lnTo>
                    <a:pt x="16" y="110"/>
                  </a:lnTo>
                  <a:lnTo>
                    <a:pt x="20" y="116"/>
                  </a:lnTo>
                  <a:lnTo>
                    <a:pt x="25" y="119"/>
                  </a:lnTo>
                  <a:lnTo>
                    <a:pt x="30" y="124"/>
                  </a:lnTo>
                  <a:lnTo>
                    <a:pt x="36" y="127"/>
                  </a:lnTo>
                  <a:lnTo>
                    <a:pt x="41" y="129"/>
                  </a:lnTo>
                  <a:lnTo>
                    <a:pt x="47" y="132"/>
                  </a:lnTo>
                  <a:lnTo>
                    <a:pt x="54" y="134"/>
                  </a:lnTo>
                  <a:lnTo>
                    <a:pt x="60" y="135"/>
                  </a:lnTo>
                  <a:lnTo>
                    <a:pt x="67" y="135"/>
                  </a:lnTo>
                  <a:lnTo>
                    <a:pt x="74" y="135"/>
                  </a:lnTo>
                  <a:lnTo>
                    <a:pt x="81" y="134"/>
                  </a:lnTo>
                  <a:lnTo>
                    <a:pt x="87" y="132"/>
                  </a:lnTo>
                  <a:lnTo>
                    <a:pt x="94" y="129"/>
                  </a:lnTo>
                  <a:lnTo>
                    <a:pt x="100" y="127"/>
                  </a:lnTo>
                  <a:lnTo>
                    <a:pt x="105" y="124"/>
                  </a:lnTo>
                  <a:lnTo>
                    <a:pt x="110" y="119"/>
                  </a:lnTo>
                  <a:lnTo>
                    <a:pt x="115" y="116"/>
                  </a:lnTo>
                  <a:lnTo>
                    <a:pt x="119" y="110"/>
                  </a:lnTo>
                  <a:lnTo>
                    <a:pt x="123" y="106"/>
                  </a:lnTo>
                  <a:lnTo>
                    <a:pt x="127" y="100"/>
                  </a:lnTo>
                  <a:lnTo>
                    <a:pt x="129" y="95"/>
                  </a:lnTo>
                  <a:lnTo>
                    <a:pt x="131" y="88"/>
                  </a:lnTo>
                  <a:lnTo>
                    <a:pt x="133" y="81"/>
                  </a:lnTo>
                  <a:lnTo>
                    <a:pt x="134" y="74"/>
                  </a:lnTo>
                  <a:lnTo>
                    <a:pt x="134" y="68"/>
                  </a:lnTo>
                  <a:close/>
                  <a:moveTo>
                    <a:pt x="130" y="68"/>
                  </a:moveTo>
                  <a:lnTo>
                    <a:pt x="130" y="74"/>
                  </a:lnTo>
                  <a:lnTo>
                    <a:pt x="129" y="81"/>
                  </a:lnTo>
                  <a:lnTo>
                    <a:pt x="128" y="87"/>
                  </a:lnTo>
                  <a:lnTo>
                    <a:pt x="125" y="92"/>
                  </a:lnTo>
                  <a:lnTo>
                    <a:pt x="123" y="98"/>
                  </a:lnTo>
                  <a:lnTo>
                    <a:pt x="120" y="104"/>
                  </a:lnTo>
                  <a:lnTo>
                    <a:pt x="116" y="108"/>
                  </a:lnTo>
                  <a:lnTo>
                    <a:pt x="112" y="113"/>
                  </a:lnTo>
                  <a:lnTo>
                    <a:pt x="107" y="117"/>
                  </a:lnTo>
                  <a:lnTo>
                    <a:pt x="103" y="120"/>
                  </a:lnTo>
                  <a:lnTo>
                    <a:pt x="97" y="124"/>
                  </a:lnTo>
                  <a:lnTo>
                    <a:pt x="92" y="126"/>
                  </a:lnTo>
                  <a:lnTo>
                    <a:pt x="86" y="128"/>
                  </a:lnTo>
                  <a:lnTo>
                    <a:pt x="81" y="129"/>
                  </a:lnTo>
                  <a:lnTo>
                    <a:pt x="74" y="130"/>
                  </a:lnTo>
                  <a:lnTo>
                    <a:pt x="67" y="132"/>
                  </a:lnTo>
                  <a:lnTo>
                    <a:pt x="60" y="130"/>
                  </a:lnTo>
                  <a:lnTo>
                    <a:pt x="55" y="129"/>
                  </a:lnTo>
                  <a:lnTo>
                    <a:pt x="48" y="128"/>
                  </a:lnTo>
                  <a:lnTo>
                    <a:pt x="42" y="126"/>
                  </a:lnTo>
                  <a:lnTo>
                    <a:pt x="37" y="124"/>
                  </a:lnTo>
                  <a:lnTo>
                    <a:pt x="32" y="120"/>
                  </a:lnTo>
                  <a:lnTo>
                    <a:pt x="27" y="117"/>
                  </a:lnTo>
                  <a:lnTo>
                    <a:pt x="22" y="113"/>
                  </a:lnTo>
                  <a:lnTo>
                    <a:pt x="19" y="108"/>
                  </a:lnTo>
                  <a:lnTo>
                    <a:pt x="16" y="104"/>
                  </a:lnTo>
                  <a:lnTo>
                    <a:pt x="12" y="98"/>
                  </a:lnTo>
                  <a:lnTo>
                    <a:pt x="9" y="92"/>
                  </a:lnTo>
                  <a:lnTo>
                    <a:pt x="7" y="87"/>
                  </a:lnTo>
                  <a:lnTo>
                    <a:pt x="6" y="81"/>
                  </a:lnTo>
                  <a:lnTo>
                    <a:pt x="4" y="74"/>
                  </a:lnTo>
                  <a:lnTo>
                    <a:pt x="4" y="68"/>
                  </a:lnTo>
                  <a:lnTo>
                    <a:pt x="4" y="61"/>
                  </a:lnTo>
                  <a:lnTo>
                    <a:pt x="6" y="55"/>
                  </a:lnTo>
                  <a:lnTo>
                    <a:pt x="7" y="49"/>
                  </a:lnTo>
                  <a:lnTo>
                    <a:pt x="9" y="43"/>
                  </a:lnTo>
                  <a:lnTo>
                    <a:pt x="12" y="37"/>
                  </a:lnTo>
                  <a:lnTo>
                    <a:pt x="16" y="33"/>
                  </a:lnTo>
                  <a:lnTo>
                    <a:pt x="19" y="27"/>
                  </a:lnTo>
                  <a:lnTo>
                    <a:pt x="22" y="23"/>
                  </a:lnTo>
                  <a:lnTo>
                    <a:pt x="27" y="20"/>
                  </a:lnTo>
                  <a:lnTo>
                    <a:pt x="32" y="16"/>
                  </a:lnTo>
                  <a:lnTo>
                    <a:pt x="37" y="13"/>
                  </a:lnTo>
                  <a:lnTo>
                    <a:pt x="42" y="9"/>
                  </a:lnTo>
                  <a:lnTo>
                    <a:pt x="48" y="7"/>
                  </a:lnTo>
                  <a:lnTo>
                    <a:pt x="55" y="6"/>
                  </a:lnTo>
                  <a:lnTo>
                    <a:pt x="60" y="5"/>
                  </a:lnTo>
                  <a:lnTo>
                    <a:pt x="67" y="5"/>
                  </a:lnTo>
                  <a:lnTo>
                    <a:pt x="74" y="5"/>
                  </a:lnTo>
                  <a:lnTo>
                    <a:pt x="81" y="6"/>
                  </a:lnTo>
                  <a:lnTo>
                    <a:pt x="86" y="7"/>
                  </a:lnTo>
                  <a:lnTo>
                    <a:pt x="92" y="9"/>
                  </a:lnTo>
                  <a:lnTo>
                    <a:pt x="97" y="13"/>
                  </a:lnTo>
                  <a:lnTo>
                    <a:pt x="103" y="16"/>
                  </a:lnTo>
                  <a:lnTo>
                    <a:pt x="107" y="20"/>
                  </a:lnTo>
                  <a:lnTo>
                    <a:pt x="112" y="23"/>
                  </a:lnTo>
                  <a:lnTo>
                    <a:pt x="116" y="27"/>
                  </a:lnTo>
                  <a:lnTo>
                    <a:pt x="120" y="33"/>
                  </a:lnTo>
                  <a:lnTo>
                    <a:pt x="123" y="37"/>
                  </a:lnTo>
                  <a:lnTo>
                    <a:pt x="125" y="43"/>
                  </a:lnTo>
                  <a:lnTo>
                    <a:pt x="128" y="49"/>
                  </a:lnTo>
                  <a:lnTo>
                    <a:pt x="129" y="55"/>
                  </a:lnTo>
                  <a:lnTo>
                    <a:pt x="130" y="61"/>
                  </a:lnTo>
                  <a:lnTo>
                    <a:pt x="130" y="68"/>
                  </a:lnTo>
                  <a:close/>
                </a:path>
              </a:pathLst>
            </a:custGeom>
            <a:solidFill>
              <a:srgbClr val="58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38" name="Freeform 467"/>
            <p:cNvSpPr>
              <a:spLocks noEditPoints="1"/>
            </p:cNvSpPr>
            <p:nvPr/>
          </p:nvSpPr>
          <p:spPr bwMode="auto">
            <a:xfrm>
              <a:off x="5174" y="2485"/>
              <a:ext cx="32" cy="32"/>
            </a:xfrm>
            <a:custGeom>
              <a:avLst/>
              <a:gdLst>
                <a:gd name="T0" fmla="*/ 0 w 130"/>
                <a:gd name="T1" fmla="*/ 0 h 130"/>
                <a:gd name="T2" fmla="*/ 0 w 130"/>
                <a:gd name="T3" fmla="*/ 0 h 130"/>
                <a:gd name="T4" fmla="*/ 0 w 130"/>
                <a:gd name="T5" fmla="*/ 0 h 130"/>
                <a:gd name="T6" fmla="*/ 0 w 130"/>
                <a:gd name="T7" fmla="*/ 0 h 130"/>
                <a:gd name="T8" fmla="*/ 0 w 130"/>
                <a:gd name="T9" fmla="*/ 0 h 130"/>
                <a:gd name="T10" fmla="*/ 0 w 130"/>
                <a:gd name="T11" fmla="*/ 0 h 130"/>
                <a:gd name="T12" fmla="*/ 0 w 130"/>
                <a:gd name="T13" fmla="*/ 0 h 130"/>
                <a:gd name="T14" fmla="*/ 0 w 130"/>
                <a:gd name="T15" fmla="*/ 0 h 130"/>
                <a:gd name="T16" fmla="*/ 0 w 130"/>
                <a:gd name="T17" fmla="*/ 0 h 130"/>
                <a:gd name="T18" fmla="*/ 0 w 130"/>
                <a:gd name="T19" fmla="*/ 0 h 130"/>
                <a:gd name="T20" fmla="*/ 0 w 130"/>
                <a:gd name="T21" fmla="*/ 0 h 130"/>
                <a:gd name="T22" fmla="*/ 0 w 130"/>
                <a:gd name="T23" fmla="*/ 0 h 130"/>
                <a:gd name="T24" fmla="*/ 0 w 130"/>
                <a:gd name="T25" fmla="*/ 0 h 130"/>
                <a:gd name="T26" fmla="*/ 0 w 130"/>
                <a:gd name="T27" fmla="*/ 0 h 130"/>
                <a:gd name="T28" fmla="*/ 0 w 130"/>
                <a:gd name="T29" fmla="*/ 0 h 130"/>
                <a:gd name="T30" fmla="*/ 0 w 130"/>
                <a:gd name="T31" fmla="*/ 0 h 130"/>
                <a:gd name="T32" fmla="*/ 0 w 130"/>
                <a:gd name="T33" fmla="*/ 0 h 130"/>
                <a:gd name="T34" fmla="*/ 0 w 130"/>
                <a:gd name="T35" fmla="*/ 0 h 130"/>
                <a:gd name="T36" fmla="*/ 0 w 130"/>
                <a:gd name="T37" fmla="*/ 0 h 130"/>
                <a:gd name="T38" fmla="*/ 0 w 130"/>
                <a:gd name="T39" fmla="*/ 0 h 130"/>
                <a:gd name="T40" fmla="*/ 0 w 130"/>
                <a:gd name="T41" fmla="*/ 0 h 130"/>
                <a:gd name="T42" fmla="*/ 0 w 130"/>
                <a:gd name="T43" fmla="*/ 0 h 130"/>
                <a:gd name="T44" fmla="*/ 0 w 130"/>
                <a:gd name="T45" fmla="*/ 0 h 130"/>
                <a:gd name="T46" fmla="*/ 0 w 130"/>
                <a:gd name="T47" fmla="*/ 0 h 130"/>
                <a:gd name="T48" fmla="*/ 0 w 130"/>
                <a:gd name="T49" fmla="*/ 0 h 130"/>
                <a:gd name="T50" fmla="*/ 0 w 130"/>
                <a:gd name="T51" fmla="*/ 0 h 130"/>
                <a:gd name="T52" fmla="*/ 0 w 130"/>
                <a:gd name="T53" fmla="*/ 0 h 130"/>
                <a:gd name="T54" fmla="*/ 0 w 130"/>
                <a:gd name="T55" fmla="*/ 0 h 130"/>
                <a:gd name="T56" fmla="*/ 0 w 130"/>
                <a:gd name="T57" fmla="*/ 0 h 130"/>
                <a:gd name="T58" fmla="*/ 0 w 130"/>
                <a:gd name="T59" fmla="*/ 0 h 130"/>
                <a:gd name="T60" fmla="*/ 0 w 130"/>
                <a:gd name="T61" fmla="*/ 0 h 130"/>
                <a:gd name="T62" fmla="*/ 0 w 130"/>
                <a:gd name="T63" fmla="*/ 0 h 130"/>
                <a:gd name="T64" fmla="*/ 0 w 130"/>
                <a:gd name="T65" fmla="*/ 0 h 130"/>
                <a:gd name="T66" fmla="*/ 0 w 130"/>
                <a:gd name="T67" fmla="*/ 0 h 130"/>
                <a:gd name="T68" fmla="*/ 0 w 130"/>
                <a:gd name="T69" fmla="*/ 0 h 130"/>
                <a:gd name="T70" fmla="*/ 0 w 130"/>
                <a:gd name="T71" fmla="*/ 0 h 130"/>
                <a:gd name="T72" fmla="*/ 0 w 130"/>
                <a:gd name="T73" fmla="*/ 0 h 130"/>
                <a:gd name="T74" fmla="*/ 0 w 130"/>
                <a:gd name="T75" fmla="*/ 0 h 130"/>
                <a:gd name="T76" fmla="*/ 0 w 130"/>
                <a:gd name="T77" fmla="*/ 0 h 130"/>
                <a:gd name="T78" fmla="*/ 0 w 130"/>
                <a:gd name="T79" fmla="*/ 0 h 130"/>
                <a:gd name="T80" fmla="*/ 0 w 130"/>
                <a:gd name="T81" fmla="*/ 0 h 130"/>
                <a:gd name="T82" fmla="*/ 0 w 130"/>
                <a:gd name="T83" fmla="*/ 0 h 130"/>
                <a:gd name="T84" fmla="*/ 0 w 130"/>
                <a:gd name="T85" fmla="*/ 0 h 130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0" h="130">
                  <a:moveTo>
                    <a:pt x="130" y="65"/>
                  </a:moveTo>
                  <a:lnTo>
                    <a:pt x="130" y="58"/>
                  </a:lnTo>
                  <a:lnTo>
                    <a:pt x="129" y="52"/>
                  </a:lnTo>
                  <a:lnTo>
                    <a:pt x="128" y="46"/>
                  </a:lnTo>
                  <a:lnTo>
                    <a:pt x="126" y="40"/>
                  </a:lnTo>
                  <a:lnTo>
                    <a:pt x="122" y="34"/>
                  </a:lnTo>
                  <a:lnTo>
                    <a:pt x="119" y="29"/>
                  </a:lnTo>
                  <a:lnTo>
                    <a:pt x="116" y="23"/>
                  </a:lnTo>
                  <a:lnTo>
                    <a:pt x="111" y="19"/>
                  </a:lnTo>
                  <a:lnTo>
                    <a:pt x="107" y="14"/>
                  </a:lnTo>
                  <a:lnTo>
                    <a:pt x="102" y="11"/>
                  </a:lnTo>
                  <a:lnTo>
                    <a:pt x="97" y="8"/>
                  </a:lnTo>
                  <a:lnTo>
                    <a:pt x="91" y="5"/>
                  </a:lnTo>
                  <a:lnTo>
                    <a:pt x="84" y="3"/>
                  </a:lnTo>
                  <a:lnTo>
                    <a:pt x="79" y="1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52" y="1"/>
                  </a:lnTo>
                  <a:lnTo>
                    <a:pt x="46" y="3"/>
                  </a:lnTo>
                  <a:lnTo>
                    <a:pt x="40" y="5"/>
                  </a:lnTo>
                  <a:lnTo>
                    <a:pt x="34" y="8"/>
                  </a:lnTo>
                  <a:lnTo>
                    <a:pt x="29" y="11"/>
                  </a:lnTo>
                  <a:lnTo>
                    <a:pt x="24" y="14"/>
                  </a:lnTo>
                  <a:lnTo>
                    <a:pt x="19" y="19"/>
                  </a:lnTo>
                  <a:lnTo>
                    <a:pt x="15" y="23"/>
                  </a:lnTo>
                  <a:lnTo>
                    <a:pt x="11" y="29"/>
                  </a:lnTo>
                  <a:lnTo>
                    <a:pt x="8" y="34"/>
                  </a:lnTo>
                  <a:lnTo>
                    <a:pt x="6" y="40"/>
                  </a:lnTo>
                  <a:lnTo>
                    <a:pt x="4" y="46"/>
                  </a:lnTo>
                  <a:lnTo>
                    <a:pt x="1" y="52"/>
                  </a:lnTo>
                  <a:lnTo>
                    <a:pt x="0" y="58"/>
                  </a:lnTo>
                  <a:lnTo>
                    <a:pt x="0" y="65"/>
                  </a:lnTo>
                  <a:lnTo>
                    <a:pt x="0" y="71"/>
                  </a:lnTo>
                  <a:lnTo>
                    <a:pt x="1" y="78"/>
                  </a:lnTo>
                  <a:lnTo>
                    <a:pt x="4" y="85"/>
                  </a:lnTo>
                  <a:lnTo>
                    <a:pt x="6" y="90"/>
                  </a:lnTo>
                  <a:lnTo>
                    <a:pt x="8" y="96"/>
                  </a:lnTo>
                  <a:lnTo>
                    <a:pt x="11" y="102"/>
                  </a:lnTo>
                  <a:lnTo>
                    <a:pt x="15" y="106"/>
                  </a:lnTo>
                  <a:lnTo>
                    <a:pt x="19" y="111"/>
                  </a:lnTo>
                  <a:lnTo>
                    <a:pt x="24" y="115"/>
                  </a:lnTo>
                  <a:lnTo>
                    <a:pt x="29" y="118"/>
                  </a:lnTo>
                  <a:lnTo>
                    <a:pt x="34" y="122"/>
                  </a:lnTo>
                  <a:lnTo>
                    <a:pt x="40" y="125"/>
                  </a:lnTo>
                  <a:lnTo>
                    <a:pt x="46" y="127"/>
                  </a:lnTo>
                  <a:lnTo>
                    <a:pt x="52" y="129"/>
                  </a:lnTo>
                  <a:lnTo>
                    <a:pt x="58" y="130"/>
                  </a:lnTo>
                  <a:lnTo>
                    <a:pt x="65" y="130"/>
                  </a:lnTo>
                  <a:lnTo>
                    <a:pt x="72" y="130"/>
                  </a:lnTo>
                  <a:lnTo>
                    <a:pt x="79" y="129"/>
                  </a:lnTo>
                  <a:lnTo>
                    <a:pt x="84" y="127"/>
                  </a:lnTo>
                  <a:lnTo>
                    <a:pt x="91" y="125"/>
                  </a:lnTo>
                  <a:lnTo>
                    <a:pt x="97" y="122"/>
                  </a:lnTo>
                  <a:lnTo>
                    <a:pt x="102" y="118"/>
                  </a:lnTo>
                  <a:lnTo>
                    <a:pt x="107" y="115"/>
                  </a:lnTo>
                  <a:lnTo>
                    <a:pt x="111" y="111"/>
                  </a:lnTo>
                  <a:lnTo>
                    <a:pt x="116" y="106"/>
                  </a:lnTo>
                  <a:lnTo>
                    <a:pt x="119" y="102"/>
                  </a:lnTo>
                  <a:lnTo>
                    <a:pt x="122" y="96"/>
                  </a:lnTo>
                  <a:lnTo>
                    <a:pt x="126" y="90"/>
                  </a:lnTo>
                  <a:lnTo>
                    <a:pt x="128" y="85"/>
                  </a:lnTo>
                  <a:lnTo>
                    <a:pt x="129" y="78"/>
                  </a:lnTo>
                  <a:lnTo>
                    <a:pt x="130" y="71"/>
                  </a:lnTo>
                  <a:lnTo>
                    <a:pt x="130" y="65"/>
                  </a:lnTo>
                  <a:close/>
                  <a:moveTo>
                    <a:pt x="127" y="65"/>
                  </a:moveTo>
                  <a:lnTo>
                    <a:pt x="126" y="71"/>
                  </a:lnTo>
                  <a:lnTo>
                    <a:pt x="126" y="77"/>
                  </a:lnTo>
                  <a:lnTo>
                    <a:pt x="123" y="83"/>
                  </a:lnTo>
                  <a:lnTo>
                    <a:pt x="121" y="88"/>
                  </a:lnTo>
                  <a:lnTo>
                    <a:pt x="119" y="94"/>
                  </a:lnTo>
                  <a:lnTo>
                    <a:pt x="116" y="99"/>
                  </a:lnTo>
                  <a:lnTo>
                    <a:pt x="112" y="104"/>
                  </a:lnTo>
                  <a:lnTo>
                    <a:pt x="109" y="108"/>
                  </a:lnTo>
                  <a:lnTo>
                    <a:pt x="104" y="112"/>
                  </a:lnTo>
                  <a:lnTo>
                    <a:pt x="100" y="115"/>
                  </a:lnTo>
                  <a:lnTo>
                    <a:pt x="94" y="118"/>
                  </a:lnTo>
                  <a:lnTo>
                    <a:pt x="89" y="121"/>
                  </a:lnTo>
                  <a:lnTo>
                    <a:pt x="83" y="123"/>
                  </a:lnTo>
                  <a:lnTo>
                    <a:pt x="77" y="125"/>
                  </a:lnTo>
                  <a:lnTo>
                    <a:pt x="72" y="125"/>
                  </a:lnTo>
                  <a:lnTo>
                    <a:pt x="65" y="126"/>
                  </a:lnTo>
                  <a:lnTo>
                    <a:pt x="60" y="125"/>
                  </a:lnTo>
                  <a:lnTo>
                    <a:pt x="53" y="125"/>
                  </a:lnTo>
                  <a:lnTo>
                    <a:pt x="47" y="123"/>
                  </a:lnTo>
                  <a:lnTo>
                    <a:pt x="42" y="121"/>
                  </a:lnTo>
                  <a:lnTo>
                    <a:pt x="36" y="118"/>
                  </a:lnTo>
                  <a:lnTo>
                    <a:pt x="32" y="115"/>
                  </a:lnTo>
                  <a:lnTo>
                    <a:pt x="27" y="112"/>
                  </a:lnTo>
                  <a:lnTo>
                    <a:pt x="23" y="108"/>
                  </a:lnTo>
                  <a:lnTo>
                    <a:pt x="18" y="104"/>
                  </a:lnTo>
                  <a:lnTo>
                    <a:pt x="15" y="99"/>
                  </a:lnTo>
                  <a:lnTo>
                    <a:pt x="11" y="94"/>
                  </a:lnTo>
                  <a:lnTo>
                    <a:pt x="9" y="88"/>
                  </a:lnTo>
                  <a:lnTo>
                    <a:pt x="7" y="83"/>
                  </a:lnTo>
                  <a:lnTo>
                    <a:pt x="6" y="77"/>
                  </a:lnTo>
                  <a:lnTo>
                    <a:pt x="5" y="71"/>
                  </a:lnTo>
                  <a:lnTo>
                    <a:pt x="5" y="65"/>
                  </a:lnTo>
                  <a:lnTo>
                    <a:pt x="5" y="59"/>
                  </a:lnTo>
                  <a:lnTo>
                    <a:pt x="6" y="52"/>
                  </a:lnTo>
                  <a:lnTo>
                    <a:pt x="7" y="47"/>
                  </a:lnTo>
                  <a:lnTo>
                    <a:pt x="9" y="41"/>
                  </a:lnTo>
                  <a:lnTo>
                    <a:pt x="11" y="36"/>
                  </a:lnTo>
                  <a:lnTo>
                    <a:pt x="15" y="31"/>
                  </a:lnTo>
                  <a:lnTo>
                    <a:pt x="18" y="27"/>
                  </a:lnTo>
                  <a:lnTo>
                    <a:pt x="23" y="22"/>
                  </a:lnTo>
                  <a:lnTo>
                    <a:pt x="27" y="18"/>
                  </a:lnTo>
                  <a:lnTo>
                    <a:pt x="32" y="14"/>
                  </a:lnTo>
                  <a:lnTo>
                    <a:pt x="36" y="11"/>
                  </a:lnTo>
                  <a:lnTo>
                    <a:pt x="42" y="9"/>
                  </a:lnTo>
                  <a:lnTo>
                    <a:pt x="47" y="6"/>
                  </a:lnTo>
                  <a:lnTo>
                    <a:pt x="53" y="5"/>
                  </a:lnTo>
                  <a:lnTo>
                    <a:pt x="60" y="4"/>
                  </a:lnTo>
                  <a:lnTo>
                    <a:pt x="65" y="4"/>
                  </a:lnTo>
                  <a:lnTo>
                    <a:pt x="72" y="4"/>
                  </a:lnTo>
                  <a:lnTo>
                    <a:pt x="77" y="5"/>
                  </a:lnTo>
                  <a:lnTo>
                    <a:pt x="83" y="6"/>
                  </a:lnTo>
                  <a:lnTo>
                    <a:pt x="89" y="9"/>
                  </a:lnTo>
                  <a:lnTo>
                    <a:pt x="94" y="11"/>
                  </a:lnTo>
                  <a:lnTo>
                    <a:pt x="100" y="14"/>
                  </a:lnTo>
                  <a:lnTo>
                    <a:pt x="104" y="18"/>
                  </a:lnTo>
                  <a:lnTo>
                    <a:pt x="109" y="22"/>
                  </a:lnTo>
                  <a:lnTo>
                    <a:pt x="112" y="27"/>
                  </a:lnTo>
                  <a:lnTo>
                    <a:pt x="116" y="31"/>
                  </a:lnTo>
                  <a:lnTo>
                    <a:pt x="119" y="36"/>
                  </a:lnTo>
                  <a:lnTo>
                    <a:pt x="121" y="41"/>
                  </a:lnTo>
                  <a:lnTo>
                    <a:pt x="123" y="47"/>
                  </a:lnTo>
                  <a:lnTo>
                    <a:pt x="126" y="52"/>
                  </a:lnTo>
                  <a:lnTo>
                    <a:pt x="126" y="59"/>
                  </a:lnTo>
                  <a:lnTo>
                    <a:pt x="127" y="65"/>
                  </a:lnTo>
                  <a:close/>
                </a:path>
              </a:pathLst>
            </a:custGeom>
            <a:solidFill>
              <a:srgbClr val="5D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39" name="Freeform 468"/>
            <p:cNvSpPr>
              <a:spLocks noEditPoints="1"/>
            </p:cNvSpPr>
            <p:nvPr/>
          </p:nvSpPr>
          <p:spPr bwMode="auto">
            <a:xfrm>
              <a:off x="5174" y="2485"/>
              <a:ext cx="31" cy="32"/>
            </a:xfrm>
            <a:custGeom>
              <a:avLst/>
              <a:gdLst>
                <a:gd name="T0" fmla="*/ 0 w 126"/>
                <a:gd name="T1" fmla="*/ 0 h 127"/>
                <a:gd name="T2" fmla="*/ 0 w 126"/>
                <a:gd name="T3" fmla="*/ 0 h 127"/>
                <a:gd name="T4" fmla="*/ 0 w 126"/>
                <a:gd name="T5" fmla="*/ 0 h 127"/>
                <a:gd name="T6" fmla="*/ 0 w 126"/>
                <a:gd name="T7" fmla="*/ 0 h 127"/>
                <a:gd name="T8" fmla="*/ 0 w 126"/>
                <a:gd name="T9" fmla="*/ 0 h 127"/>
                <a:gd name="T10" fmla="*/ 0 w 126"/>
                <a:gd name="T11" fmla="*/ 0 h 127"/>
                <a:gd name="T12" fmla="*/ 0 w 126"/>
                <a:gd name="T13" fmla="*/ 0 h 127"/>
                <a:gd name="T14" fmla="*/ 0 w 126"/>
                <a:gd name="T15" fmla="*/ 0 h 127"/>
                <a:gd name="T16" fmla="*/ 0 w 126"/>
                <a:gd name="T17" fmla="*/ 0 h 127"/>
                <a:gd name="T18" fmla="*/ 0 w 126"/>
                <a:gd name="T19" fmla="*/ 0 h 127"/>
                <a:gd name="T20" fmla="*/ 0 w 126"/>
                <a:gd name="T21" fmla="*/ 0 h 127"/>
                <a:gd name="T22" fmla="*/ 0 w 126"/>
                <a:gd name="T23" fmla="*/ 0 h 127"/>
                <a:gd name="T24" fmla="*/ 0 w 126"/>
                <a:gd name="T25" fmla="*/ 0 h 127"/>
                <a:gd name="T26" fmla="*/ 0 w 126"/>
                <a:gd name="T27" fmla="*/ 0 h 127"/>
                <a:gd name="T28" fmla="*/ 0 w 126"/>
                <a:gd name="T29" fmla="*/ 0 h 127"/>
                <a:gd name="T30" fmla="*/ 0 w 126"/>
                <a:gd name="T31" fmla="*/ 0 h 127"/>
                <a:gd name="T32" fmla="*/ 0 w 126"/>
                <a:gd name="T33" fmla="*/ 0 h 127"/>
                <a:gd name="T34" fmla="*/ 0 w 126"/>
                <a:gd name="T35" fmla="*/ 0 h 127"/>
                <a:gd name="T36" fmla="*/ 0 w 126"/>
                <a:gd name="T37" fmla="*/ 0 h 127"/>
                <a:gd name="T38" fmla="*/ 0 w 126"/>
                <a:gd name="T39" fmla="*/ 0 h 127"/>
                <a:gd name="T40" fmla="*/ 0 w 126"/>
                <a:gd name="T41" fmla="*/ 0 h 127"/>
                <a:gd name="T42" fmla="*/ 0 w 126"/>
                <a:gd name="T43" fmla="*/ 0 h 127"/>
                <a:gd name="T44" fmla="*/ 0 w 126"/>
                <a:gd name="T45" fmla="*/ 0 h 127"/>
                <a:gd name="T46" fmla="*/ 0 w 126"/>
                <a:gd name="T47" fmla="*/ 0 h 127"/>
                <a:gd name="T48" fmla="*/ 0 w 126"/>
                <a:gd name="T49" fmla="*/ 0 h 127"/>
                <a:gd name="T50" fmla="*/ 0 w 126"/>
                <a:gd name="T51" fmla="*/ 0 h 127"/>
                <a:gd name="T52" fmla="*/ 0 w 126"/>
                <a:gd name="T53" fmla="*/ 0 h 127"/>
                <a:gd name="T54" fmla="*/ 0 w 126"/>
                <a:gd name="T55" fmla="*/ 0 h 127"/>
                <a:gd name="T56" fmla="*/ 0 w 126"/>
                <a:gd name="T57" fmla="*/ 0 h 127"/>
                <a:gd name="T58" fmla="*/ 0 w 126"/>
                <a:gd name="T59" fmla="*/ 0 h 127"/>
                <a:gd name="T60" fmla="*/ 0 w 126"/>
                <a:gd name="T61" fmla="*/ 0 h 127"/>
                <a:gd name="T62" fmla="*/ 0 w 126"/>
                <a:gd name="T63" fmla="*/ 0 h 127"/>
                <a:gd name="T64" fmla="*/ 0 w 126"/>
                <a:gd name="T65" fmla="*/ 0 h 127"/>
                <a:gd name="T66" fmla="*/ 0 w 126"/>
                <a:gd name="T67" fmla="*/ 0 h 127"/>
                <a:gd name="T68" fmla="*/ 0 w 126"/>
                <a:gd name="T69" fmla="*/ 0 h 127"/>
                <a:gd name="T70" fmla="*/ 0 w 126"/>
                <a:gd name="T71" fmla="*/ 0 h 127"/>
                <a:gd name="T72" fmla="*/ 0 w 126"/>
                <a:gd name="T73" fmla="*/ 0 h 127"/>
                <a:gd name="T74" fmla="*/ 0 w 126"/>
                <a:gd name="T75" fmla="*/ 0 h 127"/>
                <a:gd name="T76" fmla="*/ 0 w 126"/>
                <a:gd name="T77" fmla="*/ 0 h 127"/>
                <a:gd name="T78" fmla="*/ 0 w 126"/>
                <a:gd name="T79" fmla="*/ 0 h 127"/>
                <a:gd name="T80" fmla="*/ 0 w 126"/>
                <a:gd name="T81" fmla="*/ 0 h 127"/>
                <a:gd name="T82" fmla="*/ 0 w 126"/>
                <a:gd name="T83" fmla="*/ 0 h 127"/>
                <a:gd name="T84" fmla="*/ 0 w 126"/>
                <a:gd name="T85" fmla="*/ 0 h 127"/>
                <a:gd name="T86" fmla="*/ 0 w 126"/>
                <a:gd name="T87" fmla="*/ 0 h 127"/>
                <a:gd name="T88" fmla="*/ 0 w 126"/>
                <a:gd name="T89" fmla="*/ 0 h 127"/>
                <a:gd name="T90" fmla="*/ 0 w 126"/>
                <a:gd name="T91" fmla="*/ 0 h 127"/>
                <a:gd name="T92" fmla="*/ 0 w 126"/>
                <a:gd name="T93" fmla="*/ 0 h 127"/>
                <a:gd name="T94" fmla="*/ 0 w 126"/>
                <a:gd name="T95" fmla="*/ 0 h 127"/>
                <a:gd name="T96" fmla="*/ 0 w 126"/>
                <a:gd name="T97" fmla="*/ 0 h 127"/>
                <a:gd name="T98" fmla="*/ 0 w 126"/>
                <a:gd name="T99" fmla="*/ 0 h 127"/>
                <a:gd name="T100" fmla="*/ 0 w 126"/>
                <a:gd name="T101" fmla="*/ 0 h 127"/>
                <a:gd name="T102" fmla="*/ 0 w 126"/>
                <a:gd name="T103" fmla="*/ 0 h 127"/>
                <a:gd name="T104" fmla="*/ 0 w 126"/>
                <a:gd name="T105" fmla="*/ 0 h 127"/>
                <a:gd name="T106" fmla="*/ 0 w 126"/>
                <a:gd name="T107" fmla="*/ 0 h 127"/>
                <a:gd name="T108" fmla="*/ 0 w 126"/>
                <a:gd name="T109" fmla="*/ 0 h 127"/>
                <a:gd name="T110" fmla="*/ 0 w 126"/>
                <a:gd name="T111" fmla="*/ 0 h 127"/>
                <a:gd name="T112" fmla="*/ 0 w 126"/>
                <a:gd name="T113" fmla="*/ 0 h 127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6" h="127">
                  <a:moveTo>
                    <a:pt x="126" y="63"/>
                  </a:moveTo>
                  <a:lnTo>
                    <a:pt x="126" y="56"/>
                  </a:lnTo>
                  <a:lnTo>
                    <a:pt x="125" y="50"/>
                  </a:lnTo>
                  <a:lnTo>
                    <a:pt x="124" y="44"/>
                  </a:lnTo>
                  <a:lnTo>
                    <a:pt x="121" y="38"/>
                  </a:lnTo>
                  <a:lnTo>
                    <a:pt x="119" y="32"/>
                  </a:lnTo>
                  <a:lnTo>
                    <a:pt x="116" y="28"/>
                  </a:lnTo>
                  <a:lnTo>
                    <a:pt x="112" y="22"/>
                  </a:lnTo>
                  <a:lnTo>
                    <a:pt x="108" y="18"/>
                  </a:lnTo>
                  <a:lnTo>
                    <a:pt x="103" y="15"/>
                  </a:lnTo>
                  <a:lnTo>
                    <a:pt x="99" y="11"/>
                  </a:lnTo>
                  <a:lnTo>
                    <a:pt x="93" y="8"/>
                  </a:lnTo>
                  <a:lnTo>
                    <a:pt x="88" y="4"/>
                  </a:lnTo>
                  <a:lnTo>
                    <a:pt x="82" y="2"/>
                  </a:lnTo>
                  <a:lnTo>
                    <a:pt x="77" y="1"/>
                  </a:lnTo>
                  <a:lnTo>
                    <a:pt x="70" y="0"/>
                  </a:lnTo>
                  <a:lnTo>
                    <a:pt x="63" y="0"/>
                  </a:lnTo>
                  <a:lnTo>
                    <a:pt x="56" y="0"/>
                  </a:lnTo>
                  <a:lnTo>
                    <a:pt x="51" y="1"/>
                  </a:lnTo>
                  <a:lnTo>
                    <a:pt x="44" y="2"/>
                  </a:lnTo>
                  <a:lnTo>
                    <a:pt x="38" y="4"/>
                  </a:lnTo>
                  <a:lnTo>
                    <a:pt x="33" y="8"/>
                  </a:lnTo>
                  <a:lnTo>
                    <a:pt x="28" y="11"/>
                  </a:lnTo>
                  <a:lnTo>
                    <a:pt x="23" y="15"/>
                  </a:lnTo>
                  <a:lnTo>
                    <a:pt x="18" y="18"/>
                  </a:lnTo>
                  <a:lnTo>
                    <a:pt x="15" y="22"/>
                  </a:lnTo>
                  <a:lnTo>
                    <a:pt x="12" y="28"/>
                  </a:lnTo>
                  <a:lnTo>
                    <a:pt x="8" y="32"/>
                  </a:lnTo>
                  <a:lnTo>
                    <a:pt x="5" y="38"/>
                  </a:lnTo>
                  <a:lnTo>
                    <a:pt x="3" y="44"/>
                  </a:lnTo>
                  <a:lnTo>
                    <a:pt x="2" y="50"/>
                  </a:lnTo>
                  <a:lnTo>
                    <a:pt x="0" y="56"/>
                  </a:lnTo>
                  <a:lnTo>
                    <a:pt x="0" y="63"/>
                  </a:lnTo>
                  <a:lnTo>
                    <a:pt x="0" y="69"/>
                  </a:lnTo>
                  <a:lnTo>
                    <a:pt x="2" y="76"/>
                  </a:lnTo>
                  <a:lnTo>
                    <a:pt x="3" y="82"/>
                  </a:lnTo>
                  <a:lnTo>
                    <a:pt x="5" y="87"/>
                  </a:lnTo>
                  <a:lnTo>
                    <a:pt x="8" y="93"/>
                  </a:lnTo>
                  <a:lnTo>
                    <a:pt x="12" y="99"/>
                  </a:lnTo>
                  <a:lnTo>
                    <a:pt x="15" y="103"/>
                  </a:lnTo>
                  <a:lnTo>
                    <a:pt x="18" y="108"/>
                  </a:lnTo>
                  <a:lnTo>
                    <a:pt x="23" y="112"/>
                  </a:lnTo>
                  <a:lnTo>
                    <a:pt x="28" y="115"/>
                  </a:lnTo>
                  <a:lnTo>
                    <a:pt x="33" y="119"/>
                  </a:lnTo>
                  <a:lnTo>
                    <a:pt x="38" y="121"/>
                  </a:lnTo>
                  <a:lnTo>
                    <a:pt x="44" y="123"/>
                  </a:lnTo>
                  <a:lnTo>
                    <a:pt x="51" y="124"/>
                  </a:lnTo>
                  <a:lnTo>
                    <a:pt x="56" y="125"/>
                  </a:lnTo>
                  <a:lnTo>
                    <a:pt x="63" y="127"/>
                  </a:lnTo>
                  <a:lnTo>
                    <a:pt x="70" y="125"/>
                  </a:lnTo>
                  <a:lnTo>
                    <a:pt x="77" y="124"/>
                  </a:lnTo>
                  <a:lnTo>
                    <a:pt x="82" y="123"/>
                  </a:lnTo>
                  <a:lnTo>
                    <a:pt x="88" y="121"/>
                  </a:lnTo>
                  <a:lnTo>
                    <a:pt x="93" y="119"/>
                  </a:lnTo>
                  <a:lnTo>
                    <a:pt x="99" y="115"/>
                  </a:lnTo>
                  <a:lnTo>
                    <a:pt x="103" y="112"/>
                  </a:lnTo>
                  <a:lnTo>
                    <a:pt x="108" y="108"/>
                  </a:lnTo>
                  <a:lnTo>
                    <a:pt x="112" y="103"/>
                  </a:lnTo>
                  <a:lnTo>
                    <a:pt x="116" y="99"/>
                  </a:lnTo>
                  <a:lnTo>
                    <a:pt x="119" y="93"/>
                  </a:lnTo>
                  <a:lnTo>
                    <a:pt x="121" y="87"/>
                  </a:lnTo>
                  <a:lnTo>
                    <a:pt x="124" y="82"/>
                  </a:lnTo>
                  <a:lnTo>
                    <a:pt x="125" y="76"/>
                  </a:lnTo>
                  <a:lnTo>
                    <a:pt x="126" y="69"/>
                  </a:lnTo>
                  <a:lnTo>
                    <a:pt x="126" y="63"/>
                  </a:lnTo>
                  <a:close/>
                  <a:moveTo>
                    <a:pt x="123" y="63"/>
                  </a:moveTo>
                  <a:lnTo>
                    <a:pt x="123" y="69"/>
                  </a:lnTo>
                  <a:lnTo>
                    <a:pt x="121" y="75"/>
                  </a:lnTo>
                  <a:lnTo>
                    <a:pt x="119" y="81"/>
                  </a:lnTo>
                  <a:lnTo>
                    <a:pt x="118" y="86"/>
                  </a:lnTo>
                  <a:lnTo>
                    <a:pt x="112" y="96"/>
                  </a:lnTo>
                  <a:lnTo>
                    <a:pt x="105" y="104"/>
                  </a:lnTo>
                  <a:lnTo>
                    <a:pt x="97" y="112"/>
                  </a:lnTo>
                  <a:lnTo>
                    <a:pt x="87" y="118"/>
                  </a:lnTo>
                  <a:lnTo>
                    <a:pt x="81" y="120"/>
                  </a:lnTo>
                  <a:lnTo>
                    <a:pt x="75" y="121"/>
                  </a:lnTo>
                  <a:lnTo>
                    <a:pt x="70" y="122"/>
                  </a:lnTo>
                  <a:lnTo>
                    <a:pt x="63" y="122"/>
                  </a:lnTo>
                  <a:lnTo>
                    <a:pt x="58" y="122"/>
                  </a:lnTo>
                  <a:lnTo>
                    <a:pt x="52" y="121"/>
                  </a:lnTo>
                  <a:lnTo>
                    <a:pt x="46" y="120"/>
                  </a:lnTo>
                  <a:lnTo>
                    <a:pt x="41" y="118"/>
                  </a:lnTo>
                  <a:lnTo>
                    <a:pt x="31" y="112"/>
                  </a:lnTo>
                  <a:lnTo>
                    <a:pt x="22" y="104"/>
                  </a:lnTo>
                  <a:lnTo>
                    <a:pt x="15" y="96"/>
                  </a:lnTo>
                  <a:lnTo>
                    <a:pt x="9" y="86"/>
                  </a:lnTo>
                  <a:lnTo>
                    <a:pt x="7" y="81"/>
                  </a:lnTo>
                  <a:lnTo>
                    <a:pt x="6" y="75"/>
                  </a:lnTo>
                  <a:lnTo>
                    <a:pt x="5" y="69"/>
                  </a:lnTo>
                  <a:lnTo>
                    <a:pt x="5" y="63"/>
                  </a:lnTo>
                  <a:lnTo>
                    <a:pt x="5" y="57"/>
                  </a:lnTo>
                  <a:lnTo>
                    <a:pt x="6" y="51"/>
                  </a:lnTo>
                  <a:lnTo>
                    <a:pt x="7" y="46"/>
                  </a:lnTo>
                  <a:lnTo>
                    <a:pt x="9" y="40"/>
                  </a:lnTo>
                  <a:lnTo>
                    <a:pt x="15" y="30"/>
                  </a:lnTo>
                  <a:lnTo>
                    <a:pt x="22" y="21"/>
                  </a:lnTo>
                  <a:lnTo>
                    <a:pt x="31" y="15"/>
                  </a:lnTo>
                  <a:lnTo>
                    <a:pt x="41" y="9"/>
                  </a:lnTo>
                  <a:lnTo>
                    <a:pt x="46" y="7"/>
                  </a:lnTo>
                  <a:lnTo>
                    <a:pt x="52" y="6"/>
                  </a:lnTo>
                  <a:lnTo>
                    <a:pt x="58" y="4"/>
                  </a:lnTo>
                  <a:lnTo>
                    <a:pt x="63" y="4"/>
                  </a:lnTo>
                  <a:lnTo>
                    <a:pt x="70" y="4"/>
                  </a:lnTo>
                  <a:lnTo>
                    <a:pt x="75" y="6"/>
                  </a:lnTo>
                  <a:lnTo>
                    <a:pt x="81" y="7"/>
                  </a:lnTo>
                  <a:lnTo>
                    <a:pt x="87" y="9"/>
                  </a:lnTo>
                  <a:lnTo>
                    <a:pt x="97" y="15"/>
                  </a:lnTo>
                  <a:lnTo>
                    <a:pt x="105" y="21"/>
                  </a:lnTo>
                  <a:lnTo>
                    <a:pt x="112" y="30"/>
                  </a:lnTo>
                  <a:lnTo>
                    <a:pt x="118" y="40"/>
                  </a:lnTo>
                  <a:lnTo>
                    <a:pt x="119" y="46"/>
                  </a:lnTo>
                  <a:lnTo>
                    <a:pt x="121" y="51"/>
                  </a:lnTo>
                  <a:lnTo>
                    <a:pt x="123" y="57"/>
                  </a:lnTo>
                  <a:lnTo>
                    <a:pt x="123" y="63"/>
                  </a:lnTo>
                  <a:close/>
                </a:path>
              </a:pathLst>
            </a:custGeom>
            <a:solidFill>
              <a:srgbClr val="62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40" name="Freeform 469"/>
            <p:cNvSpPr>
              <a:spLocks noEditPoints="1"/>
            </p:cNvSpPr>
            <p:nvPr/>
          </p:nvSpPr>
          <p:spPr bwMode="auto">
            <a:xfrm>
              <a:off x="5175" y="2486"/>
              <a:ext cx="30" cy="31"/>
            </a:xfrm>
            <a:custGeom>
              <a:avLst/>
              <a:gdLst>
                <a:gd name="T0" fmla="*/ 0 w 122"/>
                <a:gd name="T1" fmla="*/ 0 h 122"/>
                <a:gd name="T2" fmla="*/ 0 w 122"/>
                <a:gd name="T3" fmla="*/ 0 h 122"/>
                <a:gd name="T4" fmla="*/ 0 w 122"/>
                <a:gd name="T5" fmla="*/ 0 h 122"/>
                <a:gd name="T6" fmla="*/ 0 w 122"/>
                <a:gd name="T7" fmla="*/ 0 h 122"/>
                <a:gd name="T8" fmla="*/ 0 w 122"/>
                <a:gd name="T9" fmla="*/ 0 h 122"/>
                <a:gd name="T10" fmla="*/ 0 w 122"/>
                <a:gd name="T11" fmla="*/ 0 h 122"/>
                <a:gd name="T12" fmla="*/ 0 w 122"/>
                <a:gd name="T13" fmla="*/ 0 h 122"/>
                <a:gd name="T14" fmla="*/ 0 w 122"/>
                <a:gd name="T15" fmla="*/ 0 h 122"/>
                <a:gd name="T16" fmla="*/ 0 w 122"/>
                <a:gd name="T17" fmla="*/ 0 h 122"/>
                <a:gd name="T18" fmla="*/ 0 w 122"/>
                <a:gd name="T19" fmla="*/ 0 h 122"/>
                <a:gd name="T20" fmla="*/ 0 w 122"/>
                <a:gd name="T21" fmla="*/ 0 h 122"/>
                <a:gd name="T22" fmla="*/ 0 w 122"/>
                <a:gd name="T23" fmla="*/ 0 h 122"/>
                <a:gd name="T24" fmla="*/ 0 w 122"/>
                <a:gd name="T25" fmla="*/ 0 h 122"/>
                <a:gd name="T26" fmla="*/ 0 w 122"/>
                <a:gd name="T27" fmla="*/ 0 h 122"/>
                <a:gd name="T28" fmla="*/ 0 w 122"/>
                <a:gd name="T29" fmla="*/ 0 h 122"/>
                <a:gd name="T30" fmla="*/ 0 w 122"/>
                <a:gd name="T31" fmla="*/ 0 h 122"/>
                <a:gd name="T32" fmla="*/ 0 w 122"/>
                <a:gd name="T33" fmla="*/ 0 h 122"/>
                <a:gd name="T34" fmla="*/ 0 w 122"/>
                <a:gd name="T35" fmla="*/ 0 h 122"/>
                <a:gd name="T36" fmla="*/ 0 w 122"/>
                <a:gd name="T37" fmla="*/ 0 h 122"/>
                <a:gd name="T38" fmla="*/ 0 w 122"/>
                <a:gd name="T39" fmla="*/ 0 h 122"/>
                <a:gd name="T40" fmla="*/ 0 w 122"/>
                <a:gd name="T41" fmla="*/ 0 h 122"/>
                <a:gd name="T42" fmla="*/ 0 w 122"/>
                <a:gd name="T43" fmla="*/ 0 h 122"/>
                <a:gd name="T44" fmla="*/ 0 w 122"/>
                <a:gd name="T45" fmla="*/ 0 h 122"/>
                <a:gd name="T46" fmla="*/ 0 w 122"/>
                <a:gd name="T47" fmla="*/ 0 h 122"/>
                <a:gd name="T48" fmla="*/ 0 w 122"/>
                <a:gd name="T49" fmla="*/ 0 h 122"/>
                <a:gd name="T50" fmla="*/ 0 w 122"/>
                <a:gd name="T51" fmla="*/ 0 h 122"/>
                <a:gd name="T52" fmla="*/ 0 w 122"/>
                <a:gd name="T53" fmla="*/ 0 h 122"/>
                <a:gd name="T54" fmla="*/ 0 w 122"/>
                <a:gd name="T55" fmla="*/ 0 h 122"/>
                <a:gd name="T56" fmla="*/ 0 w 122"/>
                <a:gd name="T57" fmla="*/ 0 h 122"/>
                <a:gd name="T58" fmla="*/ 0 w 122"/>
                <a:gd name="T59" fmla="*/ 0 h 122"/>
                <a:gd name="T60" fmla="*/ 0 w 122"/>
                <a:gd name="T61" fmla="*/ 0 h 122"/>
                <a:gd name="T62" fmla="*/ 0 w 122"/>
                <a:gd name="T63" fmla="*/ 0 h 122"/>
                <a:gd name="T64" fmla="*/ 0 w 122"/>
                <a:gd name="T65" fmla="*/ 0 h 122"/>
                <a:gd name="T66" fmla="*/ 0 w 122"/>
                <a:gd name="T67" fmla="*/ 0 h 122"/>
                <a:gd name="T68" fmla="*/ 0 w 122"/>
                <a:gd name="T69" fmla="*/ 0 h 122"/>
                <a:gd name="T70" fmla="*/ 0 w 122"/>
                <a:gd name="T71" fmla="*/ 0 h 122"/>
                <a:gd name="T72" fmla="*/ 0 w 122"/>
                <a:gd name="T73" fmla="*/ 0 h 122"/>
                <a:gd name="T74" fmla="*/ 0 w 122"/>
                <a:gd name="T75" fmla="*/ 0 h 122"/>
                <a:gd name="T76" fmla="*/ 0 w 122"/>
                <a:gd name="T77" fmla="*/ 0 h 122"/>
                <a:gd name="T78" fmla="*/ 0 w 122"/>
                <a:gd name="T79" fmla="*/ 0 h 122"/>
                <a:gd name="T80" fmla="*/ 0 w 122"/>
                <a:gd name="T81" fmla="*/ 0 h 122"/>
                <a:gd name="T82" fmla="*/ 0 w 122"/>
                <a:gd name="T83" fmla="*/ 0 h 122"/>
                <a:gd name="T84" fmla="*/ 0 w 122"/>
                <a:gd name="T85" fmla="*/ 0 h 122"/>
                <a:gd name="T86" fmla="*/ 0 w 122"/>
                <a:gd name="T87" fmla="*/ 0 h 122"/>
                <a:gd name="T88" fmla="*/ 0 w 122"/>
                <a:gd name="T89" fmla="*/ 0 h 122"/>
                <a:gd name="T90" fmla="*/ 0 w 122"/>
                <a:gd name="T91" fmla="*/ 0 h 122"/>
                <a:gd name="T92" fmla="*/ 0 w 122"/>
                <a:gd name="T93" fmla="*/ 0 h 122"/>
                <a:gd name="T94" fmla="*/ 0 w 122"/>
                <a:gd name="T95" fmla="*/ 0 h 122"/>
                <a:gd name="T96" fmla="*/ 0 w 122"/>
                <a:gd name="T97" fmla="*/ 0 h 122"/>
                <a:gd name="T98" fmla="*/ 0 w 122"/>
                <a:gd name="T99" fmla="*/ 0 h 122"/>
                <a:gd name="T100" fmla="*/ 0 w 122"/>
                <a:gd name="T101" fmla="*/ 0 h 122"/>
                <a:gd name="T102" fmla="*/ 0 w 122"/>
                <a:gd name="T103" fmla="*/ 0 h 122"/>
                <a:gd name="T104" fmla="*/ 0 w 122"/>
                <a:gd name="T105" fmla="*/ 0 h 122"/>
                <a:gd name="T106" fmla="*/ 0 w 122"/>
                <a:gd name="T107" fmla="*/ 0 h 122"/>
                <a:gd name="T108" fmla="*/ 0 w 122"/>
                <a:gd name="T109" fmla="*/ 0 h 122"/>
                <a:gd name="T110" fmla="*/ 0 w 122"/>
                <a:gd name="T111" fmla="*/ 0 h 122"/>
                <a:gd name="T112" fmla="*/ 0 w 122"/>
                <a:gd name="T113" fmla="*/ 0 h 122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122" h="122">
                  <a:moveTo>
                    <a:pt x="122" y="61"/>
                  </a:moveTo>
                  <a:lnTo>
                    <a:pt x="121" y="55"/>
                  </a:lnTo>
                  <a:lnTo>
                    <a:pt x="121" y="48"/>
                  </a:lnTo>
                  <a:lnTo>
                    <a:pt x="118" y="43"/>
                  </a:lnTo>
                  <a:lnTo>
                    <a:pt x="116" y="37"/>
                  </a:lnTo>
                  <a:lnTo>
                    <a:pt x="114" y="32"/>
                  </a:lnTo>
                  <a:lnTo>
                    <a:pt x="111" y="27"/>
                  </a:lnTo>
                  <a:lnTo>
                    <a:pt x="107" y="23"/>
                  </a:lnTo>
                  <a:lnTo>
                    <a:pt x="104" y="18"/>
                  </a:lnTo>
                  <a:lnTo>
                    <a:pt x="99" y="14"/>
                  </a:lnTo>
                  <a:lnTo>
                    <a:pt x="95" y="10"/>
                  </a:lnTo>
                  <a:lnTo>
                    <a:pt x="89" y="7"/>
                  </a:lnTo>
                  <a:lnTo>
                    <a:pt x="84" y="5"/>
                  </a:lnTo>
                  <a:lnTo>
                    <a:pt x="78" y="2"/>
                  </a:lnTo>
                  <a:lnTo>
                    <a:pt x="72" y="1"/>
                  </a:lnTo>
                  <a:lnTo>
                    <a:pt x="67" y="0"/>
                  </a:lnTo>
                  <a:lnTo>
                    <a:pt x="60" y="0"/>
                  </a:lnTo>
                  <a:lnTo>
                    <a:pt x="55" y="0"/>
                  </a:lnTo>
                  <a:lnTo>
                    <a:pt x="48" y="1"/>
                  </a:lnTo>
                  <a:lnTo>
                    <a:pt x="42" y="2"/>
                  </a:lnTo>
                  <a:lnTo>
                    <a:pt x="37" y="5"/>
                  </a:lnTo>
                  <a:lnTo>
                    <a:pt x="31" y="7"/>
                  </a:lnTo>
                  <a:lnTo>
                    <a:pt x="27" y="10"/>
                  </a:lnTo>
                  <a:lnTo>
                    <a:pt x="22" y="14"/>
                  </a:lnTo>
                  <a:lnTo>
                    <a:pt x="18" y="18"/>
                  </a:lnTo>
                  <a:lnTo>
                    <a:pt x="13" y="23"/>
                  </a:lnTo>
                  <a:lnTo>
                    <a:pt x="10" y="27"/>
                  </a:lnTo>
                  <a:lnTo>
                    <a:pt x="6" y="32"/>
                  </a:lnTo>
                  <a:lnTo>
                    <a:pt x="4" y="37"/>
                  </a:lnTo>
                  <a:lnTo>
                    <a:pt x="2" y="43"/>
                  </a:lnTo>
                  <a:lnTo>
                    <a:pt x="1" y="48"/>
                  </a:lnTo>
                  <a:lnTo>
                    <a:pt x="0" y="55"/>
                  </a:lnTo>
                  <a:lnTo>
                    <a:pt x="0" y="61"/>
                  </a:lnTo>
                  <a:lnTo>
                    <a:pt x="0" y="67"/>
                  </a:lnTo>
                  <a:lnTo>
                    <a:pt x="1" y="73"/>
                  </a:lnTo>
                  <a:lnTo>
                    <a:pt x="2" y="79"/>
                  </a:lnTo>
                  <a:lnTo>
                    <a:pt x="4" y="84"/>
                  </a:lnTo>
                  <a:lnTo>
                    <a:pt x="6" y="90"/>
                  </a:lnTo>
                  <a:lnTo>
                    <a:pt x="10" y="95"/>
                  </a:lnTo>
                  <a:lnTo>
                    <a:pt x="13" y="100"/>
                  </a:lnTo>
                  <a:lnTo>
                    <a:pt x="18" y="104"/>
                  </a:lnTo>
                  <a:lnTo>
                    <a:pt x="22" y="108"/>
                  </a:lnTo>
                  <a:lnTo>
                    <a:pt x="27" y="111"/>
                  </a:lnTo>
                  <a:lnTo>
                    <a:pt x="31" y="114"/>
                  </a:lnTo>
                  <a:lnTo>
                    <a:pt x="37" y="117"/>
                  </a:lnTo>
                  <a:lnTo>
                    <a:pt x="42" y="119"/>
                  </a:lnTo>
                  <a:lnTo>
                    <a:pt x="48" y="121"/>
                  </a:lnTo>
                  <a:lnTo>
                    <a:pt x="55" y="121"/>
                  </a:lnTo>
                  <a:lnTo>
                    <a:pt x="60" y="122"/>
                  </a:lnTo>
                  <a:lnTo>
                    <a:pt x="67" y="121"/>
                  </a:lnTo>
                  <a:lnTo>
                    <a:pt x="72" y="121"/>
                  </a:lnTo>
                  <a:lnTo>
                    <a:pt x="78" y="119"/>
                  </a:lnTo>
                  <a:lnTo>
                    <a:pt x="84" y="117"/>
                  </a:lnTo>
                  <a:lnTo>
                    <a:pt x="89" y="114"/>
                  </a:lnTo>
                  <a:lnTo>
                    <a:pt x="95" y="111"/>
                  </a:lnTo>
                  <a:lnTo>
                    <a:pt x="99" y="108"/>
                  </a:lnTo>
                  <a:lnTo>
                    <a:pt x="104" y="104"/>
                  </a:lnTo>
                  <a:lnTo>
                    <a:pt x="107" y="100"/>
                  </a:lnTo>
                  <a:lnTo>
                    <a:pt x="111" y="95"/>
                  </a:lnTo>
                  <a:lnTo>
                    <a:pt x="114" y="90"/>
                  </a:lnTo>
                  <a:lnTo>
                    <a:pt x="116" y="84"/>
                  </a:lnTo>
                  <a:lnTo>
                    <a:pt x="118" y="79"/>
                  </a:lnTo>
                  <a:lnTo>
                    <a:pt x="121" y="73"/>
                  </a:lnTo>
                  <a:lnTo>
                    <a:pt x="121" y="67"/>
                  </a:lnTo>
                  <a:lnTo>
                    <a:pt x="122" y="61"/>
                  </a:lnTo>
                  <a:close/>
                  <a:moveTo>
                    <a:pt x="117" y="61"/>
                  </a:moveTo>
                  <a:lnTo>
                    <a:pt x="117" y="66"/>
                  </a:lnTo>
                  <a:lnTo>
                    <a:pt x="116" y="72"/>
                  </a:lnTo>
                  <a:lnTo>
                    <a:pt x="115" y="78"/>
                  </a:lnTo>
                  <a:lnTo>
                    <a:pt x="113" y="83"/>
                  </a:lnTo>
                  <a:lnTo>
                    <a:pt x="107" y="93"/>
                  </a:lnTo>
                  <a:lnTo>
                    <a:pt x="100" y="101"/>
                  </a:lnTo>
                  <a:lnTo>
                    <a:pt x="93" y="108"/>
                  </a:lnTo>
                  <a:lnTo>
                    <a:pt x="83" y="113"/>
                  </a:lnTo>
                  <a:lnTo>
                    <a:pt x="77" y="116"/>
                  </a:lnTo>
                  <a:lnTo>
                    <a:pt x="71" y="117"/>
                  </a:lnTo>
                  <a:lnTo>
                    <a:pt x="66" y="118"/>
                  </a:lnTo>
                  <a:lnTo>
                    <a:pt x="60" y="118"/>
                  </a:lnTo>
                  <a:lnTo>
                    <a:pt x="55" y="118"/>
                  </a:lnTo>
                  <a:lnTo>
                    <a:pt x="49" y="117"/>
                  </a:lnTo>
                  <a:lnTo>
                    <a:pt x="43" y="116"/>
                  </a:lnTo>
                  <a:lnTo>
                    <a:pt x="38" y="113"/>
                  </a:lnTo>
                  <a:lnTo>
                    <a:pt x="29" y="108"/>
                  </a:lnTo>
                  <a:lnTo>
                    <a:pt x="20" y="101"/>
                  </a:lnTo>
                  <a:lnTo>
                    <a:pt x="13" y="93"/>
                  </a:lnTo>
                  <a:lnTo>
                    <a:pt x="7" y="83"/>
                  </a:lnTo>
                  <a:lnTo>
                    <a:pt x="6" y="78"/>
                  </a:lnTo>
                  <a:lnTo>
                    <a:pt x="4" y="72"/>
                  </a:lnTo>
                  <a:lnTo>
                    <a:pt x="4" y="66"/>
                  </a:lnTo>
                  <a:lnTo>
                    <a:pt x="3" y="61"/>
                  </a:lnTo>
                  <a:lnTo>
                    <a:pt x="4" y="55"/>
                  </a:lnTo>
                  <a:lnTo>
                    <a:pt x="4" y="49"/>
                  </a:lnTo>
                  <a:lnTo>
                    <a:pt x="6" y="44"/>
                  </a:lnTo>
                  <a:lnTo>
                    <a:pt x="7" y="38"/>
                  </a:lnTo>
                  <a:lnTo>
                    <a:pt x="13" y="29"/>
                  </a:lnTo>
                  <a:lnTo>
                    <a:pt x="20" y="20"/>
                  </a:lnTo>
                  <a:lnTo>
                    <a:pt x="29" y="14"/>
                  </a:lnTo>
                  <a:lnTo>
                    <a:pt x="38" y="8"/>
                  </a:lnTo>
                  <a:lnTo>
                    <a:pt x="43" y="7"/>
                  </a:lnTo>
                  <a:lnTo>
                    <a:pt x="49" y="5"/>
                  </a:lnTo>
                  <a:lnTo>
                    <a:pt x="55" y="5"/>
                  </a:lnTo>
                  <a:lnTo>
                    <a:pt x="60" y="4"/>
                  </a:lnTo>
                  <a:lnTo>
                    <a:pt x="66" y="5"/>
                  </a:lnTo>
                  <a:lnTo>
                    <a:pt x="71" y="5"/>
                  </a:lnTo>
                  <a:lnTo>
                    <a:pt x="77" y="7"/>
                  </a:lnTo>
                  <a:lnTo>
                    <a:pt x="83" y="8"/>
                  </a:lnTo>
                  <a:lnTo>
                    <a:pt x="93" y="14"/>
                  </a:lnTo>
                  <a:lnTo>
                    <a:pt x="100" y="20"/>
                  </a:lnTo>
                  <a:lnTo>
                    <a:pt x="107" y="29"/>
                  </a:lnTo>
                  <a:lnTo>
                    <a:pt x="113" y="38"/>
                  </a:lnTo>
                  <a:lnTo>
                    <a:pt x="115" y="44"/>
                  </a:lnTo>
                  <a:lnTo>
                    <a:pt x="116" y="49"/>
                  </a:lnTo>
                  <a:lnTo>
                    <a:pt x="117" y="55"/>
                  </a:lnTo>
                  <a:lnTo>
                    <a:pt x="117" y="61"/>
                  </a:lnTo>
                  <a:close/>
                </a:path>
              </a:pathLst>
            </a:custGeom>
            <a:solidFill>
              <a:srgbClr val="68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41" name="Freeform 470"/>
            <p:cNvSpPr>
              <a:spLocks noEditPoints="1"/>
            </p:cNvSpPr>
            <p:nvPr/>
          </p:nvSpPr>
          <p:spPr bwMode="auto">
            <a:xfrm>
              <a:off x="5175" y="2487"/>
              <a:ext cx="30" cy="29"/>
            </a:xfrm>
            <a:custGeom>
              <a:avLst/>
              <a:gdLst>
                <a:gd name="T0" fmla="*/ 0 w 118"/>
                <a:gd name="T1" fmla="*/ 0 h 118"/>
                <a:gd name="T2" fmla="*/ 0 w 118"/>
                <a:gd name="T3" fmla="*/ 0 h 118"/>
                <a:gd name="T4" fmla="*/ 0 w 118"/>
                <a:gd name="T5" fmla="*/ 0 h 118"/>
                <a:gd name="T6" fmla="*/ 0 w 118"/>
                <a:gd name="T7" fmla="*/ 0 h 118"/>
                <a:gd name="T8" fmla="*/ 0 w 118"/>
                <a:gd name="T9" fmla="*/ 0 h 118"/>
                <a:gd name="T10" fmla="*/ 0 w 118"/>
                <a:gd name="T11" fmla="*/ 0 h 118"/>
                <a:gd name="T12" fmla="*/ 0 w 118"/>
                <a:gd name="T13" fmla="*/ 0 h 118"/>
                <a:gd name="T14" fmla="*/ 0 w 118"/>
                <a:gd name="T15" fmla="*/ 0 h 118"/>
                <a:gd name="T16" fmla="*/ 0 w 118"/>
                <a:gd name="T17" fmla="*/ 0 h 118"/>
                <a:gd name="T18" fmla="*/ 0 w 118"/>
                <a:gd name="T19" fmla="*/ 0 h 118"/>
                <a:gd name="T20" fmla="*/ 0 w 118"/>
                <a:gd name="T21" fmla="*/ 0 h 118"/>
                <a:gd name="T22" fmla="*/ 0 w 118"/>
                <a:gd name="T23" fmla="*/ 0 h 118"/>
                <a:gd name="T24" fmla="*/ 0 w 118"/>
                <a:gd name="T25" fmla="*/ 0 h 118"/>
                <a:gd name="T26" fmla="*/ 0 w 118"/>
                <a:gd name="T27" fmla="*/ 0 h 118"/>
                <a:gd name="T28" fmla="*/ 0 w 118"/>
                <a:gd name="T29" fmla="*/ 0 h 118"/>
                <a:gd name="T30" fmla="*/ 0 w 118"/>
                <a:gd name="T31" fmla="*/ 0 h 118"/>
                <a:gd name="T32" fmla="*/ 0 w 118"/>
                <a:gd name="T33" fmla="*/ 0 h 118"/>
                <a:gd name="T34" fmla="*/ 0 w 118"/>
                <a:gd name="T35" fmla="*/ 0 h 118"/>
                <a:gd name="T36" fmla="*/ 0 w 118"/>
                <a:gd name="T37" fmla="*/ 0 h 118"/>
                <a:gd name="T38" fmla="*/ 0 w 118"/>
                <a:gd name="T39" fmla="*/ 0 h 118"/>
                <a:gd name="T40" fmla="*/ 0 w 118"/>
                <a:gd name="T41" fmla="*/ 0 h 118"/>
                <a:gd name="T42" fmla="*/ 0 w 118"/>
                <a:gd name="T43" fmla="*/ 0 h 118"/>
                <a:gd name="T44" fmla="*/ 0 w 118"/>
                <a:gd name="T45" fmla="*/ 0 h 118"/>
                <a:gd name="T46" fmla="*/ 0 w 118"/>
                <a:gd name="T47" fmla="*/ 0 h 118"/>
                <a:gd name="T48" fmla="*/ 0 w 118"/>
                <a:gd name="T49" fmla="*/ 0 h 118"/>
                <a:gd name="T50" fmla="*/ 0 w 118"/>
                <a:gd name="T51" fmla="*/ 0 h 118"/>
                <a:gd name="T52" fmla="*/ 0 w 118"/>
                <a:gd name="T53" fmla="*/ 0 h 118"/>
                <a:gd name="T54" fmla="*/ 0 w 118"/>
                <a:gd name="T55" fmla="*/ 0 h 118"/>
                <a:gd name="T56" fmla="*/ 0 w 118"/>
                <a:gd name="T57" fmla="*/ 0 h 118"/>
                <a:gd name="T58" fmla="*/ 0 w 118"/>
                <a:gd name="T59" fmla="*/ 0 h 118"/>
                <a:gd name="T60" fmla="*/ 0 w 118"/>
                <a:gd name="T61" fmla="*/ 0 h 118"/>
                <a:gd name="T62" fmla="*/ 0 w 118"/>
                <a:gd name="T63" fmla="*/ 0 h 118"/>
                <a:gd name="T64" fmla="*/ 0 w 118"/>
                <a:gd name="T65" fmla="*/ 0 h 118"/>
                <a:gd name="T66" fmla="*/ 0 w 118"/>
                <a:gd name="T67" fmla="*/ 0 h 118"/>
                <a:gd name="T68" fmla="*/ 0 w 118"/>
                <a:gd name="T69" fmla="*/ 0 h 118"/>
                <a:gd name="T70" fmla="*/ 0 w 118"/>
                <a:gd name="T71" fmla="*/ 0 h 118"/>
                <a:gd name="T72" fmla="*/ 0 w 118"/>
                <a:gd name="T73" fmla="*/ 0 h 118"/>
                <a:gd name="T74" fmla="*/ 0 w 118"/>
                <a:gd name="T75" fmla="*/ 0 h 118"/>
                <a:gd name="T76" fmla="*/ 0 w 118"/>
                <a:gd name="T77" fmla="*/ 0 h 118"/>
                <a:gd name="T78" fmla="*/ 0 w 118"/>
                <a:gd name="T79" fmla="*/ 0 h 118"/>
                <a:gd name="T80" fmla="*/ 0 w 118"/>
                <a:gd name="T81" fmla="*/ 0 h 118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8" h="118">
                  <a:moveTo>
                    <a:pt x="118" y="59"/>
                  </a:moveTo>
                  <a:lnTo>
                    <a:pt x="118" y="53"/>
                  </a:lnTo>
                  <a:lnTo>
                    <a:pt x="116" y="47"/>
                  </a:lnTo>
                  <a:lnTo>
                    <a:pt x="114" y="42"/>
                  </a:lnTo>
                  <a:lnTo>
                    <a:pt x="113" y="36"/>
                  </a:lnTo>
                  <a:lnTo>
                    <a:pt x="107" y="26"/>
                  </a:lnTo>
                  <a:lnTo>
                    <a:pt x="100" y="17"/>
                  </a:lnTo>
                  <a:lnTo>
                    <a:pt x="92" y="11"/>
                  </a:lnTo>
                  <a:lnTo>
                    <a:pt x="82" y="5"/>
                  </a:lnTo>
                  <a:lnTo>
                    <a:pt x="76" y="3"/>
                  </a:lnTo>
                  <a:lnTo>
                    <a:pt x="70" y="2"/>
                  </a:lnTo>
                  <a:lnTo>
                    <a:pt x="65" y="0"/>
                  </a:lnTo>
                  <a:lnTo>
                    <a:pt x="58" y="0"/>
                  </a:lnTo>
                  <a:lnTo>
                    <a:pt x="53" y="0"/>
                  </a:lnTo>
                  <a:lnTo>
                    <a:pt x="47" y="2"/>
                  </a:lnTo>
                  <a:lnTo>
                    <a:pt x="41" y="3"/>
                  </a:lnTo>
                  <a:lnTo>
                    <a:pt x="36" y="5"/>
                  </a:lnTo>
                  <a:lnTo>
                    <a:pt x="26" y="11"/>
                  </a:lnTo>
                  <a:lnTo>
                    <a:pt x="17" y="17"/>
                  </a:lnTo>
                  <a:lnTo>
                    <a:pt x="10" y="26"/>
                  </a:lnTo>
                  <a:lnTo>
                    <a:pt x="4" y="36"/>
                  </a:lnTo>
                  <a:lnTo>
                    <a:pt x="2" y="42"/>
                  </a:lnTo>
                  <a:lnTo>
                    <a:pt x="1" y="47"/>
                  </a:lnTo>
                  <a:lnTo>
                    <a:pt x="0" y="53"/>
                  </a:lnTo>
                  <a:lnTo>
                    <a:pt x="0" y="59"/>
                  </a:lnTo>
                  <a:lnTo>
                    <a:pt x="0" y="65"/>
                  </a:lnTo>
                  <a:lnTo>
                    <a:pt x="1" y="71"/>
                  </a:lnTo>
                  <a:lnTo>
                    <a:pt x="2" y="77"/>
                  </a:lnTo>
                  <a:lnTo>
                    <a:pt x="4" y="82"/>
                  </a:lnTo>
                  <a:lnTo>
                    <a:pt x="10" y="92"/>
                  </a:lnTo>
                  <a:lnTo>
                    <a:pt x="17" y="100"/>
                  </a:lnTo>
                  <a:lnTo>
                    <a:pt x="26" y="108"/>
                  </a:lnTo>
                  <a:lnTo>
                    <a:pt x="36" y="114"/>
                  </a:lnTo>
                  <a:lnTo>
                    <a:pt x="41" y="116"/>
                  </a:lnTo>
                  <a:lnTo>
                    <a:pt x="47" y="117"/>
                  </a:lnTo>
                  <a:lnTo>
                    <a:pt x="53" y="118"/>
                  </a:lnTo>
                  <a:lnTo>
                    <a:pt x="58" y="118"/>
                  </a:lnTo>
                  <a:lnTo>
                    <a:pt x="65" y="118"/>
                  </a:lnTo>
                  <a:lnTo>
                    <a:pt x="70" y="117"/>
                  </a:lnTo>
                  <a:lnTo>
                    <a:pt x="76" y="116"/>
                  </a:lnTo>
                  <a:lnTo>
                    <a:pt x="82" y="114"/>
                  </a:lnTo>
                  <a:lnTo>
                    <a:pt x="92" y="108"/>
                  </a:lnTo>
                  <a:lnTo>
                    <a:pt x="100" y="100"/>
                  </a:lnTo>
                  <a:lnTo>
                    <a:pt x="107" y="92"/>
                  </a:lnTo>
                  <a:lnTo>
                    <a:pt x="113" y="82"/>
                  </a:lnTo>
                  <a:lnTo>
                    <a:pt x="114" y="77"/>
                  </a:lnTo>
                  <a:lnTo>
                    <a:pt x="116" y="71"/>
                  </a:lnTo>
                  <a:lnTo>
                    <a:pt x="118" y="65"/>
                  </a:lnTo>
                  <a:lnTo>
                    <a:pt x="118" y="59"/>
                  </a:lnTo>
                  <a:close/>
                  <a:moveTo>
                    <a:pt x="113" y="59"/>
                  </a:moveTo>
                  <a:lnTo>
                    <a:pt x="112" y="70"/>
                  </a:lnTo>
                  <a:lnTo>
                    <a:pt x="109" y="80"/>
                  </a:lnTo>
                  <a:lnTo>
                    <a:pt x="104" y="90"/>
                  </a:lnTo>
                  <a:lnTo>
                    <a:pt x="97" y="98"/>
                  </a:lnTo>
                  <a:lnTo>
                    <a:pt x="90" y="105"/>
                  </a:lnTo>
                  <a:lnTo>
                    <a:pt x="79" y="109"/>
                  </a:lnTo>
                  <a:lnTo>
                    <a:pt x="69" y="112"/>
                  </a:lnTo>
                  <a:lnTo>
                    <a:pt x="58" y="114"/>
                  </a:lnTo>
                  <a:lnTo>
                    <a:pt x="47" y="112"/>
                  </a:lnTo>
                  <a:lnTo>
                    <a:pt x="37" y="109"/>
                  </a:lnTo>
                  <a:lnTo>
                    <a:pt x="28" y="105"/>
                  </a:lnTo>
                  <a:lnTo>
                    <a:pt x="20" y="98"/>
                  </a:lnTo>
                  <a:lnTo>
                    <a:pt x="13" y="90"/>
                  </a:lnTo>
                  <a:lnTo>
                    <a:pt x="8" y="80"/>
                  </a:lnTo>
                  <a:lnTo>
                    <a:pt x="4" y="70"/>
                  </a:lnTo>
                  <a:lnTo>
                    <a:pt x="3" y="59"/>
                  </a:lnTo>
                  <a:lnTo>
                    <a:pt x="4" y="47"/>
                  </a:lnTo>
                  <a:lnTo>
                    <a:pt x="8" y="37"/>
                  </a:lnTo>
                  <a:lnTo>
                    <a:pt x="13" y="28"/>
                  </a:lnTo>
                  <a:lnTo>
                    <a:pt x="20" y="21"/>
                  </a:lnTo>
                  <a:lnTo>
                    <a:pt x="28" y="14"/>
                  </a:lnTo>
                  <a:lnTo>
                    <a:pt x="37" y="8"/>
                  </a:lnTo>
                  <a:lnTo>
                    <a:pt x="47" y="5"/>
                  </a:lnTo>
                  <a:lnTo>
                    <a:pt x="58" y="4"/>
                  </a:lnTo>
                  <a:lnTo>
                    <a:pt x="69" y="5"/>
                  </a:lnTo>
                  <a:lnTo>
                    <a:pt x="79" y="8"/>
                  </a:lnTo>
                  <a:lnTo>
                    <a:pt x="90" y="14"/>
                  </a:lnTo>
                  <a:lnTo>
                    <a:pt x="97" y="21"/>
                  </a:lnTo>
                  <a:lnTo>
                    <a:pt x="104" y="28"/>
                  </a:lnTo>
                  <a:lnTo>
                    <a:pt x="109" y="37"/>
                  </a:lnTo>
                  <a:lnTo>
                    <a:pt x="112" y="47"/>
                  </a:lnTo>
                  <a:lnTo>
                    <a:pt x="113" y="59"/>
                  </a:lnTo>
                  <a:close/>
                </a:path>
              </a:pathLst>
            </a:custGeom>
            <a:solidFill>
              <a:srgbClr val="6D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42" name="Freeform 471"/>
            <p:cNvSpPr>
              <a:spLocks noEditPoints="1"/>
            </p:cNvSpPr>
            <p:nvPr/>
          </p:nvSpPr>
          <p:spPr bwMode="auto">
            <a:xfrm>
              <a:off x="5176" y="2487"/>
              <a:ext cx="28" cy="28"/>
            </a:xfrm>
            <a:custGeom>
              <a:avLst/>
              <a:gdLst>
                <a:gd name="T0" fmla="*/ 0 w 114"/>
                <a:gd name="T1" fmla="*/ 0 h 114"/>
                <a:gd name="T2" fmla="*/ 0 w 114"/>
                <a:gd name="T3" fmla="*/ 0 h 114"/>
                <a:gd name="T4" fmla="*/ 0 w 114"/>
                <a:gd name="T5" fmla="*/ 0 h 114"/>
                <a:gd name="T6" fmla="*/ 0 w 114"/>
                <a:gd name="T7" fmla="*/ 0 h 114"/>
                <a:gd name="T8" fmla="*/ 0 w 114"/>
                <a:gd name="T9" fmla="*/ 0 h 114"/>
                <a:gd name="T10" fmla="*/ 0 w 114"/>
                <a:gd name="T11" fmla="*/ 0 h 114"/>
                <a:gd name="T12" fmla="*/ 0 w 114"/>
                <a:gd name="T13" fmla="*/ 0 h 114"/>
                <a:gd name="T14" fmla="*/ 0 w 114"/>
                <a:gd name="T15" fmla="*/ 0 h 114"/>
                <a:gd name="T16" fmla="*/ 0 w 114"/>
                <a:gd name="T17" fmla="*/ 0 h 114"/>
                <a:gd name="T18" fmla="*/ 0 w 114"/>
                <a:gd name="T19" fmla="*/ 0 h 114"/>
                <a:gd name="T20" fmla="*/ 0 w 114"/>
                <a:gd name="T21" fmla="*/ 0 h 114"/>
                <a:gd name="T22" fmla="*/ 0 w 114"/>
                <a:gd name="T23" fmla="*/ 0 h 114"/>
                <a:gd name="T24" fmla="*/ 0 w 114"/>
                <a:gd name="T25" fmla="*/ 0 h 114"/>
                <a:gd name="T26" fmla="*/ 0 w 114"/>
                <a:gd name="T27" fmla="*/ 0 h 114"/>
                <a:gd name="T28" fmla="*/ 0 w 114"/>
                <a:gd name="T29" fmla="*/ 0 h 114"/>
                <a:gd name="T30" fmla="*/ 0 w 114"/>
                <a:gd name="T31" fmla="*/ 0 h 114"/>
                <a:gd name="T32" fmla="*/ 0 w 114"/>
                <a:gd name="T33" fmla="*/ 0 h 114"/>
                <a:gd name="T34" fmla="*/ 0 w 114"/>
                <a:gd name="T35" fmla="*/ 0 h 114"/>
                <a:gd name="T36" fmla="*/ 0 w 114"/>
                <a:gd name="T37" fmla="*/ 0 h 114"/>
                <a:gd name="T38" fmla="*/ 0 w 114"/>
                <a:gd name="T39" fmla="*/ 0 h 114"/>
                <a:gd name="T40" fmla="*/ 0 w 114"/>
                <a:gd name="T41" fmla="*/ 0 h 114"/>
                <a:gd name="T42" fmla="*/ 0 w 114"/>
                <a:gd name="T43" fmla="*/ 0 h 114"/>
                <a:gd name="T44" fmla="*/ 0 w 114"/>
                <a:gd name="T45" fmla="*/ 0 h 114"/>
                <a:gd name="T46" fmla="*/ 0 w 114"/>
                <a:gd name="T47" fmla="*/ 0 h 114"/>
                <a:gd name="T48" fmla="*/ 0 w 114"/>
                <a:gd name="T49" fmla="*/ 0 h 114"/>
                <a:gd name="T50" fmla="*/ 0 w 114"/>
                <a:gd name="T51" fmla="*/ 0 h 114"/>
                <a:gd name="T52" fmla="*/ 0 w 114"/>
                <a:gd name="T53" fmla="*/ 0 h 114"/>
                <a:gd name="T54" fmla="*/ 0 w 114"/>
                <a:gd name="T55" fmla="*/ 0 h 114"/>
                <a:gd name="T56" fmla="*/ 0 w 114"/>
                <a:gd name="T57" fmla="*/ 0 h 114"/>
                <a:gd name="T58" fmla="*/ 0 w 114"/>
                <a:gd name="T59" fmla="*/ 0 h 114"/>
                <a:gd name="T60" fmla="*/ 0 w 114"/>
                <a:gd name="T61" fmla="*/ 0 h 114"/>
                <a:gd name="T62" fmla="*/ 0 w 114"/>
                <a:gd name="T63" fmla="*/ 0 h 114"/>
                <a:gd name="T64" fmla="*/ 0 w 114"/>
                <a:gd name="T65" fmla="*/ 0 h 114"/>
                <a:gd name="T66" fmla="*/ 0 w 114"/>
                <a:gd name="T67" fmla="*/ 0 h 114"/>
                <a:gd name="T68" fmla="*/ 0 w 114"/>
                <a:gd name="T69" fmla="*/ 0 h 114"/>
                <a:gd name="T70" fmla="*/ 0 w 114"/>
                <a:gd name="T71" fmla="*/ 0 h 114"/>
                <a:gd name="T72" fmla="*/ 0 w 114"/>
                <a:gd name="T73" fmla="*/ 0 h 114"/>
                <a:gd name="T74" fmla="*/ 0 w 114"/>
                <a:gd name="T75" fmla="*/ 0 h 114"/>
                <a:gd name="T76" fmla="*/ 0 w 114"/>
                <a:gd name="T77" fmla="*/ 0 h 114"/>
                <a:gd name="T78" fmla="*/ 0 w 114"/>
                <a:gd name="T79" fmla="*/ 0 h 114"/>
                <a:gd name="T80" fmla="*/ 0 w 114"/>
                <a:gd name="T81" fmla="*/ 0 h 114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114" h="114">
                  <a:moveTo>
                    <a:pt x="114" y="57"/>
                  </a:moveTo>
                  <a:lnTo>
                    <a:pt x="114" y="51"/>
                  </a:lnTo>
                  <a:lnTo>
                    <a:pt x="113" y="45"/>
                  </a:lnTo>
                  <a:lnTo>
                    <a:pt x="112" y="40"/>
                  </a:lnTo>
                  <a:lnTo>
                    <a:pt x="110" y="34"/>
                  </a:lnTo>
                  <a:lnTo>
                    <a:pt x="104" y="25"/>
                  </a:lnTo>
                  <a:lnTo>
                    <a:pt x="97" y="16"/>
                  </a:lnTo>
                  <a:lnTo>
                    <a:pt x="90" y="10"/>
                  </a:lnTo>
                  <a:lnTo>
                    <a:pt x="80" y="4"/>
                  </a:lnTo>
                  <a:lnTo>
                    <a:pt x="74" y="3"/>
                  </a:lnTo>
                  <a:lnTo>
                    <a:pt x="68" y="1"/>
                  </a:lnTo>
                  <a:lnTo>
                    <a:pt x="63" y="1"/>
                  </a:lnTo>
                  <a:lnTo>
                    <a:pt x="57" y="0"/>
                  </a:lnTo>
                  <a:lnTo>
                    <a:pt x="52" y="1"/>
                  </a:lnTo>
                  <a:lnTo>
                    <a:pt x="46" y="1"/>
                  </a:lnTo>
                  <a:lnTo>
                    <a:pt x="40" y="3"/>
                  </a:lnTo>
                  <a:lnTo>
                    <a:pt x="35" y="4"/>
                  </a:lnTo>
                  <a:lnTo>
                    <a:pt x="26" y="10"/>
                  </a:lnTo>
                  <a:lnTo>
                    <a:pt x="17" y="16"/>
                  </a:lnTo>
                  <a:lnTo>
                    <a:pt x="10" y="25"/>
                  </a:lnTo>
                  <a:lnTo>
                    <a:pt x="4" y="34"/>
                  </a:lnTo>
                  <a:lnTo>
                    <a:pt x="3" y="40"/>
                  </a:lnTo>
                  <a:lnTo>
                    <a:pt x="1" y="45"/>
                  </a:lnTo>
                  <a:lnTo>
                    <a:pt x="1" y="51"/>
                  </a:lnTo>
                  <a:lnTo>
                    <a:pt x="0" y="57"/>
                  </a:lnTo>
                  <a:lnTo>
                    <a:pt x="1" y="62"/>
                  </a:lnTo>
                  <a:lnTo>
                    <a:pt x="1" y="68"/>
                  </a:lnTo>
                  <a:lnTo>
                    <a:pt x="3" y="74"/>
                  </a:lnTo>
                  <a:lnTo>
                    <a:pt x="4" y="79"/>
                  </a:lnTo>
                  <a:lnTo>
                    <a:pt x="10" y="89"/>
                  </a:lnTo>
                  <a:lnTo>
                    <a:pt x="17" y="97"/>
                  </a:lnTo>
                  <a:lnTo>
                    <a:pt x="26" y="104"/>
                  </a:lnTo>
                  <a:lnTo>
                    <a:pt x="35" y="109"/>
                  </a:lnTo>
                  <a:lnTo>
                    <a:pt x="40" y="112"/>
                  </a:lnTo>
                  <a:lnTo>
                    <a:pt x="46" y="113"/>
                  </a:lnTo>
                  <a:lnTo>
                    <a:pt x="52" y="114"/>
                  </a:lnTo>
                  <a:lnTo>
                    <a:pt x="57" y="114"/>
                  </a:lnTo>
                  <a:lnTo>
                    <a:pt x="63" y="114"/>
                  </a:lnTo>
                  <a:lnTo>
                    <a:pt x="68" y="113"/>
                  </a:lnTo>
                  <a:lnTo>
                    <a:pt x="74" y="112"/>
                  </a:lnTo>
                  <a:lnTo>
                    <a:pt x="80" y="109"/>
                  </a:lnTo>
                  <a:lnTo>
                    <a:pt x="90" y="104"/>
                  </a:lnTo>
                  <a:lnTo>
                    <a:pt x="97" y="97"/>
                  </a:lnTo>
                  <a:lnTo>
                    <a:pt x="104" y="89"/>
                  </a:lnTo>
                  <a:lnTo>
                    <a:pt x="110" y="79"/>
                  </a:lnTo>
                  <a:lnTo>
                    <a:pt x="112" y="74"/>
                  </a:lnTo>
                  <a:lnTo>
                    <a:pt x="113" y="68"/>
                  </a:lnTo>
                  <a:lnTo>
                    <a:pt x="114" y="62"/>
                  </a:lnTo>
                  <a:lnTo>
                    <a:pt x="114" y="57"/>
                  </a:lnTo>
                  <a:close/>
                  <a:moveTo>
                    <a:pt x="110" y="57"/>
                  </a:moveTo>
                  <a:lnTo>
                    <a:pt x="109" y="68"/>
                  </a:lnTo>
                  <a:lnTo>
                    <a:pt x="106" y="78"/>
                  </a:lnTo>
                  <a:lnTo>
                    <a:pt x="101" y="87"/>
                  </a:lnTo>
                  <a:lnTo>
                    <a:pt x="95" y="95"/>
                  </a:lnTo>
                  <a:lnTo>
                    <a:pt x="87" y="100"/>
                  </a:lnTo>
                  <a:lnTo>
                    <a:pt x="78" y="106"/>
                  </a:lnTo>
                  <a:lnTo>
                    <a:pt x="68" y="108"/>
                  </a:lnTo>
                  <a:lnTo>
                    <a:pt x="57" y="109"/>
                  </a:lnTo>
                  <a:lnTo>
                    <a:pt x="47" y="108"/>
                  </a:lnTo>
                  <a:lnTo>
                    <a:pt x="37" y="106"/>
                  </a:lnTo>
                  <a:lnTo>
                    <a:pt x="28" y="100"/>
                  </a:lnTo>
                  <a:lnTo>
                    <a:pt x="20" y="95"/>
                  </a:lnTo>
                  <a:lnTo>
                    <a:pt x="13" y="87"/>
                  </a:lnTo>
                  <a:lnTo>
                    <a:pt x="9" y="78"/>
                  </a:lnTo>
                  <a:lnTo>
                    <a:pt x="6" y="68"/>
                  </a:lnTo>
                  <a:lnTo>
                    <a:pt x="4" y="57"/>
                  </a:lnTo>
                  <a:lnTo>
                    <a:pt x="6" y="47"/>
                  </a:lnTo>
                  <a:lnTo>
                    <a:pt x="9" y="37"/>
                  </a:lnTo>
                  <a:lnTo>
                    <a:pt x="13" y="28"/>
                  </a:lnTo>
                  <a:lnTo>
                    <a:pt x="20" y="20"/>
                  </a:lnTo>
                  <a:lnTo>
                    <a:pt x="28" y="13"/>
                  </a:lnTo>
                  <a:lnTo>
                    <a:pt x="37" y="9"/>
                  </a:lnTo>
                  <a:lnTo>
                    <a:pt x="47" y="5"/>
                  </a:lnTo>
                  <a:lnTo>
                    <a:pt x="57" y="4"/>
                  </a:lnTo>
                  <a:lnTo>
                    <a:pt x="68" y="5"/>
                  </a:lnTo>
                  <a:lnTo>
                    <a:pt x="78" y="9"/>
                  </a:lnTo>
                  <a:lnTo>
                    <a:pt x="87" y="13"/>
                  </a:lnTo>
                  <a:lnTo>
                    <a:pt x="95" y="20"/>
                  </a:lnTo>
                  <a:lnTo>
                    <a:pt x="101" y="28"/>
                  </a:lnTo>
                  <a:lnTo>
                    <a:pt x="106" y="37"/>
                  </a:lnTo>
                  <a:lnTo>
                    <a:pt x="109" y="47"/>
                  </a:lnTo>
                  <a:lnTo>
                    <a:pt x="110" y="57"/>
                  </a:lnTo>
                  <a:close/>
                </a:path>
              </a:pathLst>
            </a:custGeom>
            <a:solidFill>
              <a:srgbClr val="72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43" name="Freeform 472"/>
            <p:cNvSpPr>
              <a:spLocks noEditPoints="1"/>
            </p:cNvSpPr>
            <p:nvPr/>
          </p:nvSpPr>
          <p:spPr bwMode="auto">
            <a:xfrm>
              <a:off x="5176" y="2487"/>
              <a:ext cx="28" cy="28"/>
            </a:xfrm>
            <a:custGeom>
              <a:avLst/>
              <a:gdLst>
                <a:gd name="T0" fmla="*/ 0 w 110"/>
                <a:gd name="T1" fmla="*/ 0 h 110"/>
                <a:gd name="T2" fmla="*/ 0 w 110"/>
                <a:gd name="T3" fmla="*/ 0 h 110"/>
                <a:gd name="T4" fmla="*/ 0 w 110"/>
                <a:gd name="T5" fmla="*/ 0 h 110"/>
                <a:gd name="T6" fmla="*/ 0 w 110"/>
                <a:gd name="T7" fmla="*/ 0 h 110"/>
                <a:gd name="T8" fmla="*/ 0 w 110"/>
                <a:gd name="T9" fmla="*/ 0 h 110"/>
                <a:gd name="T10" fmla="*/ 0 w 110"/>
                <a:gd name="T11" fmla="*/ 0 h 110"/>
                <a:gd name="T12" fmla="*/ 0 w 110"/>
                <a:gd name="T13" fmla="*/ 0 h 110"/>
                <a:gd name="T14" fmla="*/ 0 w 110"/>
                <a:gd name="T15" fmla="*/ 0 h 110"/>
                <a:gd name="T16" fmla="*/ 0 w 110"/>
                <a:gd name="T17" fmla="*/ 0 h 110"/>
                <a:gd name="T18" fmla="*/ 0 w 110"/>
                <a:gd name="T19" fmla="*/ 0 h 110"/>
                <a:gd name="T20" fmla="*/ 0 w 110"/>
                <a:gd name="T21" fmla="*/ 0 h 110"/>
                <a:gd name="T22" fmla="*/ 0 w 110"/>
                <a:gd name="T23" fmla="*/ 0 h 110"/>
                <a:gd name="T24" fmla="*/ 0 w 110"/>
                <a:gd name="T25" fmla="*/ 0 h 110"/>
                <a:gd name="T26" fmla="*/ 0 w 110"/>
                <a:gd name="T27" fmla="*/ 0 h 110"/>
                <a:gd name="T28" fmla="*/ 0 w 110"/>
                <a:gd name="T29" fmla="*/ 0 h 110"/>
                <a:gd name="T30" fmla="*/ 0 w 110"/>
                <a:gd name="T31" fmla="*/ 0 h 110"/>
                <a:gd name="T32" fmla="*/ 0 w 110"/>
                <a:gd name="T33" fmla="*/ 0 h 110"/>
                <a:gd name="T34" fmla="*/ 0 w 110"/>
                <a:gd name="T35" fmla="*/ 0 h 110"/>
                <a:gd name="T36" fmla="*/ 0 w 110"/>
                <a:gd name="T37" fmla="*/ 0 h 110"/>
                <a:gd name="T38" fmla="*/ 0 w 110"/>
                <a:gd name="T39" fmla="*/ 0 h 110"/>
                <a:gd name="T40" fmla="*/ 0 w 110"/>
                <a:gd name="T41" fmla="*/ 0 h 110"/>
                <a:gd name="T42" fmla="*/ 0 w 110"/>
                <a:gd name="T43" fmla="*/ 0 h 110"/>
                <a:gd name="T44" fmla="*/ 0 w 110"/>
                <a:gd name="T45" fmla="*/ 0 h 110"/>
                <a:gd name="T46" fmla="*/ 0 w 110"/>
                <a:gd name="T47" fmla="*/ 0 h 110"/>
                <a:gd name="T48" fmla="*/ 0 w 110"/>
                <a:gd name="T49" fmla="*/ 0 h 110"/>
                <a:gd name="T50" fmla="*/ 0 w 110"/>
                <a:gd name="T51" fmla="*/ 0 h 110"/>
                <a:gd name="T52" fmla="*/ 0 w 110"/>
                <a:gd name="T53" fmla="*/ 0 h 110"/>
                <a:gd name="T54" fmla="*/ 0 w 110"/>
                <a:gd name="T55" fmla="*/ 0 h 110"/>
                <a:gd name="T56" fmla="*/ 0 w 110"/>
                <a:gd name="T57" fmla="*/ 0 h 110"/>
                <a:gd name="T58" fmla="*/ 0 w 110"/>
                <a:gd name="T59" fmla="*/ 0 h 110"/>
                <a:gd name="T60" fmla="*/ 0 w 110"/>
                <a:gd name="T61" fmla="*/ 0 h 110"/>
                <a:gd name="T62" fmla="*/ 0 w 110"/>
                <a:gd name="T63" fmla="*/ 0 h 110"/>
                <a:gd name="T64" fmla="*/ 0 w 110"/>
                <a:gd name="T65" fmla="*/ 0 h 11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10" h="110">
                  <a:moveTo>
                    <a:pt x="110" y="55"/>
                  </a:moveTo>
                  <a:lnTo>
                    <a:pt x="109" y="43"/>
                  </a:lnTo>
                  <a:lnTo>
                    <a:pt x="106" y="33"/>
                  </a:lnTo>
                  <a:lnTo>
                    <a:pt x="101" y="24"/>
                  </a:lnTo>
                  <a:lnTo>
                    <a:pt x="94" y="17"/>
                  </a:lnTo>
                  <a:lnTo>
                    <a:pt x="87" y="10"/>
                  </a:lnTo>
                  <a:lnTo>
                    <a:pt x="76" y="4"/>
                  </a:lnTo>
                  <a:lnTo>
                    <a:pt x="66" y="1"/>
                  </a:lnTo>
                  <a:lnTo>
                    <a:pt x="55" y="0"/>
                  </a:lnTo>
                  <a:lnTo>
                    <a:pt x="44" y="1"/>
                  </a:lnTo>
                  <a:lnTo>
                    <a:pt x="34" y="4"/>
                  </a:lnTo>
                  <a:lnTo>
                    <a:pt x="25" y="10"/>
                  </a:lnTo>
                  <a:lnTo>
                    <a:pt x="17" y="17"/>
                  </a:lnTo>
                  <a:lnTo>
                    <a:pt x="10" y="24"/>
                  </a:lnTo>
                  <a:lnTo>
                    <a:pt x="5" y="33"/>
                  </a:lnTo>
                  <a:lnTo>
                    <a:pt x="1" y="43"/>
                  </a:lnTo>
                  <a:lnTo>
                    <a:pt x="0" y="55"/>
                  </a:lnTo>
                  <a:lnTo>
                    <a:pt x="1" y="66"/>
                  </a:lnTo>
                  <a:lnTo>
                    <a:pt x="5" y="76"/>
                  </a:lnTo>
                  <a:lnTo>
                    <a:pt x="10" y="86"/>
                  </a:lnTo>
                  <a:lnTo>
                    <a:pt x="17" y="94"/>
                  </a:lnTo>
                  <a:lnTo>
                    <a:pt x="25" y="101"/>
                  </a:lnTo>
                  <a:lnTo>
                    <a:pt x="34" y="105"/>
                  </a:lnTo>
                  <a:lnTo>
                    <a:pt x="44" y="108"/>
                  </a:lnTo>
                  <a:lnTo>
                    <a:pt x="55" y="110"/>
                  </a:lnTo>
                  <a:lnTo>
                    <a:pt x="66" y="108"/>
                  </a:lnTo>
                  <a:lnTo>
                    <a:pt x="76" y="105"/>
                  </a:lnTo>
                  <a:lnTo>
                    <a:pt x="87" y="101"/>
                  </a:lnTo>
                  <a:lnTo>
                    <a:pt x="94" y="94"/>
                  </a:lnTo>
                  <a:lnTo>
                    <a:pt x="101" y="86"/>
                  </a:lnTo>
                  <a:lnTo>
                    <a:pt x="106" y="76"/>
                  </a:lnTo>
                  <a:lnTo>
                    <a:pt x="109" y="66"/>
                  </a:lnTo>
                  <a:lnTo>
                    <a:pt x="110" y="55"/>
                  </a:lnTo>
                  <a:close/>
                  <a:moveTo>
                    <a:pt x="107" y="55"/>
                  </a:moveTo>
                  <a:lnTo>
                    <a:pt x="106" y="65"/>
                  </a:lnTo>
                  <a:lnTo>
                    <a:pt x="102" y="75"/>
                  </a:lnTo>
                  <a:lnTo>
                    <a:pt x="98" y="84"/>
                  </a:lnTo>
                  <a:lnTo>
                    <a:pt x="91" y="91"/>
                  </a:lnTo>
                  <a:lnTo>
                    <a:pt x="84" y="97"/>
                  </a:lnTo>
                  <a:lnTo>
                    <a:pt x="75" y="102"/>
                  </a:lnTo>
                  <a:lnTo>
                    <a:pt x="65" y="105"/>
                  </a:lnTo>
                  <a:lnTo>
                    <a:pt x="55" y="106"/>
                  </a:lnTo>
                  <a:lnTo>
                    <a:pt x="45" y="105"/>
                  </a:lnTo>
                  <a:lnTo>
                    <a:pt x="36" y="102"/>
                  </a:lnTo>
                  <a:lnTo>
                    <a:pt x="27" y="97"/>
                  </a:lnTo>
                  <a:lnTo>
                    <a:pt x="19" y="91"/>
                  </a:lnTo>
                  <a:lnTo>
                    <a:pt x="14" y="84"/>
                  </a:lnTo>
                  <a:lnTo>
                    <a:pt x="8" y="75"/>
                  </a:lnTo>
                  <a:lnTo>
                    <a:pt x="6" y="65"/>
                  </a:lnTo>
                  <a:lnTo>
                    <a:pt x="5" y="55"/>
                  </a:lnTo>
                  <a:lnTo>
                    <a:pt x="6" y="45"/>
                  </a:lnTo>
                  <a:lnTo>
                    <a:pt x="8" y="36"/>
                  </a:lnTo>
                  <a:lnTo>
                    <a:pt x="14" y="27"/>
                  </a:lnTo>
                  <a:lnTo>
                    <a:pt x="19" y="19"/>
                  </a:lnTo>
                  <a:lnTo>
                    <a:pt x="27" y="13"/>
                  </a:lnTo>
                  <a:lnTo>
                    <a:pt x="36" y="8"/>
                  </a:lnTo>
                  <a:lnTo>
                    <a:pt x="45" y="5"/>
                  </a:lnTo>
                  <a:lnTo>
                    <a:pt x="55" y="4"/>
                  </a:lnTo>
                  <a:lnTo>
                    <a:pt x="65" y="5"/>
                  </a:lnTo>
                  <a:lnTo>
                    <a:pt x="75" y="8"/>
                  </a:lnTo>
                  <a:lnTo>
                    <a:pt x="84" y="13"/>
                  </a:lnTo>
                  <a:lnTo>
                    <a:pt x="91" y="19"/>
                  </a:lnTo>
                  <a:lnTo>
                    <a:pt x="98" y="27"/>
                  </a:lnTo>
                  <a:lnTo>
                    <a:pt x="102" y="36"/>
                  </a:lnTo>
                  <a:lnTo>
                    <a:pt x="106" y="45"/>
                  </a:lnTo>
                  <a:lnTo>
                    <a:pt x="107" y="55"/>
                  </a:lnTo>
                  <a:close/>
                </a:path>
              </a:pathLst>
            </a:custGeom>
            <a:solidFill>
              <a:srgbClr val="7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44" name="Freeform 473"/>
            <p:cNvSpPr>
              <a:spLocks noEditPoints="1"/>
            </p:cNvSpPr>
            <p:nvPr/>
          </p:nvSpPr>
          <p:spPr bwMode="auto">
            <a:xfrm>
              <a:off x="5177" y="2488"/>
              <a:ext cx="26" cy="26"/>
            </a:xfrm>
            <a:custGeom>
              <a:avLst/>
              <a:gdLst>
                <a:gd name="T0" fmla="*/ 0 w 106"/>
                <a:gd name="T1" fmla="*/ 0 h 105"/>
                <a:gd name="T2" fmla="*/ 0 w 106"/>
                <a:gd name="T3" fmla="*/ 0 h 105"/>
                <a:gd name="T4" fmla="*/ 0 w 106"/>
                <a:gd name="T5" fmla="*/ 0 h 105"/>
                <a:gd name="T6" fmla="*/ 0 w 106"/>
                <a:gd name="T7" fmla="*/ 0 h 105"/>
                <a:gd name="T8" fmla="*/ 0 w 106"/>
                <a:gd name="T9" fmla="*/ 0 h 105"/>
                <a:gd name="T10" fmla="*/ 0 w 106"/>
                <a:gd name="T11" fmla="*/ 0 h 105"/>
                <a:gd name="T12" fmla="*/ 0 w 106"/>
                <a:gd name="T13" fmla="*/ 0 h 105"/>
                <a:gd name="T14" fmla="*/ 0 w 106"/>
                <a:gd name="T15" fmla="*/ 0 h 105"/>
                <a:gd name="T16" fmla="*/ 0 w 106"/>
                <a:gd name="T17" fmla="*/ 0 h 105"/>
                <a:gd name="T18" fmla="*/ 0 w 106"/>
                <a:gd name="T19" fmla="*/ 0 h 105"/>
                <a:gd name="T20" fmla="*/ 0 w 106"/>
                <a:gd name="T21" fmla="*/ 0 h 105"/>
                <a:gd name="T22" fmla="*/ 0 w 106"/>
                <a:gd name="T23" fmla="*/ 0 h 105"/>
                <a:gd name="T24" fmla="*/ 0 w 106"/>
                <a:gd name="T25" fmla="*/ 0 h 105"/>
                <a:gd name="T26" fmla="*/ 0 w 106"/>
                <a:gd name="T27" fmla="*/ 0 h 105"/>
                <a:gd name="T28" fmla="*/ 0 w 106"/>
                <a:gd name="T29" fmla="*/ 0 h 105"/>
                <a:gd name="T30" fmla="*/ 0 w 106"/>
                <a:gd name="T31" fmla="*/ 0 h 105"/>
                <a:gd name="T32" fmla="*/ 0 w 106"/>
                <a:gd name="T33" fmla="*/ 0 h 105"/>
                <a:gd name="T34" fmla="*/ 0 w 106"/>
                <a:gd name="T35" fmla="*/ 0 h 105"/>
                <a:gd name="T36" fmla="*/ 0 w 106"/>
                <a:gd name="T37" fmla="*/ 0 h 105"/>
                <a:gd name="T38" fmla="*/ 0 w 106"/>
                <a:gd name="T39" fmla="*/ 0 h 105"/>
                <a:gd name="T40" fmla="*/ 0 w 106"/>
                <a:gd name="T41" fmla="*/ 0 h 105"/>
                <a:gd name="T42" fmla="*/ 0 w 106"/>
                <a:gd name="T43" fmla="*/ 0 h 105"/>
                <a:gd name="T44" fmla="*/ 0 w 106"/>
                <a:gd name="T45" fmla="*/ 0 h 105"/>
                <a:gd name="T46" fmla="*/ 0 w 106"/>
                <a:gd name="T47" fmla="*/ 0 h 105"/>
                <a:gd name="T48" fmla="*/ 0 w 106"/>
                <a:gd name="T49" fmla="*/ 0 h 105"/>
                <a:gd name="T50" fmla="*/ 0 w 106"/>
                <a:gd name="T51" fmla="*/ 0 h 105"/>
                <a:gd name="T52" fmla="*/ 0 w 106"/>
                <a:gd name="T53" fmla="*/ 0 h 105"/>
                <a:gd name="T54" fmla="*/ 0 w 106"/>
                <a:gd name="T55" fmla="*/ 0 h 105"/>
                <a:gd name="T56" fmla="*/ 0 w 106"/>
                <a:gd name="T57" fmla="*/ 0 h 105"/>
                <a:gd name="T58" fmla="*/ 0 w 106"/>
                <a:gd name="T59" fmla="*/ 0 h 105"/>
                <a:gd name="T60" fmla="*/ 0 w 106"/>
                <a:gd name="T61" fmla="*/ 0 h 105"/>
                <a:gd name="T62" fmla="*/ 0 w 106"/>
                <a:gd name="T63" fmla="*/ 0 h 105"/>
                <a:gd name="T64" fmla="*/ 0 w 106"/>
                <a:gd name="T65" fmla="*/ 0 h 10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6" h="105">
                  <a:moveTo>
                    <a:pt x="106" y="53"/>
                  </a:moveTo>
                  <a:lnTo>
                    <a:pt x="105" y="43"/>
                  </a:lnTo>
                  <a:lnTo>
                    <a:pt x="102" y="33"/>
                  </a:lnTo>
                  <a:lnTo>
                    <a:pt x="97" y="24"/>
                  </a:lnTo>
                  <a:lnTo>
                    <a:pt x="91" y="16"/>
                  </a:lnTo>
                  <a:lnTo>
                    <a:pt x="83" y="9"/>
                  </a:lnTo>
                  <a:lnTo>
                    <a:pt x="74" y="5"/>
                  </a:lnTo>
                  <a:lnTo>
                    <a:pt x="64" y="1"/>
                  </a:lnTo>
                  <a:lnTo>
                    <a:pt x="53" y="0"/>
                  </a:lnTo>
                  <a:lnTo>
                    <a:pt x="43" y="1"/>
                  </a:lnTo>
                  <a:lnTo>
                    <a:pt x="33" y="5"/>
                  </a:lnTo>
                  <a:lnTo>
                    <a:pt x="24" y="9"/>
                  </a:lnTo>
                  <a:lnTo>
                    <a:pt x="16" y="16"/>
                  </a:lnTo>
                  <a:lnTo>
                    <a:pt x="9" y="24"/>
                  </a:lnTo>
                  <a:lnTo>
                    <a:pt x="5" y="33"/>
                  </a:lnTo>
                  <a:lnTo>
                    <a:pt x="2" y="43"/>
                  </a:lnTo>
                  <a:lnTo>
                    <a:pt x="0" y="53"/>
                  </a:lnTo>
                  <a:lnTo>
                    <a:pt x="2" y="64"/>
                  </a:lnTo>
                  <a:lnTo>
                    <a:pt x="5" y="74"/>
                  </a:lnTo>
                  <a:lnTo>
                    <a:pt x="9" y="83"/>
                  </a:lnTo>
                  <a:lnTo>
                    <a:pt x="16" y="91"/>
                  </a:lnTo>
                  <a:lnTo>
                    <a:pt x="24" y="96"/>
                  </a:lnTo>
                  <a:lnTo>
                    <a:pt x="33" y="102"/>
                  </a:lnTo>
                  <a:lnTo>
                    <a:pt x="43" y="104"/>
                  </a:lnTo>
                  <a:lnTo>
                    <a:pt x="53" y="105"/>
                  </a:lnTo>
                  <a:lnTo>
                    <a:pt x="64" y="104"/>
                  </a:lnTo>
                  <a:lnTo>
                    <a:pt x="74" y="102"/>
                  </a:lnTo>
                  <a:lnTo>
                    <a:pt x="83" y="96"/>
                  </a:lnTo>
                  <a:lnTo>
                    <a:pt x="91" y="91"/>
                  </a:lnTo>
                  <a:lnTo>
                    <a:pt x="97" y="83"/>
                  </a:lnTo>
                  <a:lnTo>
                    <a:pt x="102" y="74"/>
                  </a:lnTo>
                  <a:lnTo>
                    <a:pt x="105" y="64"/>
                  </a:lnTo>
                  <a:lnTo>
                    <a:pt x="106" y="53"/>
                  </a:lnTo>
                  <a:close/>
                  <a:moveTo>
                    <a:pt x="102" y="53"/>
                  </a:moveTo>
                  <a:lnTo>
                    <a:pt x="101" y="63"/>
                  </a:lnTo>
                  <a:lnTo>
                    <a:pt x="98" y="72"/>
                  </a:lnTo>
                  <a:lnTo>
                    <a:pt x="93" y="81"/>
                  </a:lnTo>
                  <a:lnTo>
                    <a:pt x="88" y="87"/>
                  </a:lnTo>
                  <a:lnTo>
                    <a:pt x="81" y="93"/>
                  </a:lnTo>
                  <a:lnTo>
                    <a:pt x="72" y="98"/>
                  </a:lnTo>
                  <a:lnTo>
                    <a:pt x="63" y="101"/>
                  </a:lnTo>
                  <a:lnTo>
                    <a:pt x="53" y="102"/>
                  </a:lnTo>
                  <a:lnTo>
                    <a:pt x="43" y="101"/>
                  </a:lnTo>
                  <a:lnTo>
                    <a:pt x="34" y="98"/>
                  </a:lnTo>
                  <a:lnTo>
                    <a:pt x="26" y="93"/>
                  </a:lnTo>
                  <a:lnTo>
                    <a:pt x="18" y="87"/>
                  </a:lnTo>
                  <a:lnTo>
                    <a:pt x="13" y="81"/>
                  </a:lnTo>
                  <a:lnTo>
                    <a:pt x="8" y="72"/>
                  </a:lnTo>
                  <a:lnTo>
                    <a:pt x="6" y="63"/>
                  </a:lnTo>
                  <a:lnTo>
                    <a:pt x="5" y="53"/>
                  </a:lnTo>
                  <a:lnTo>
                    <a:pt x="6" y="43"/>
                  </a:lnTo>
                  <a:lnTo>
                    <a:pt x="8" y="34"/>
                  </a:lnTo>
                  <a:lnTo>
                    <a:pt x="13" y="26"/>
                  </a:lnTo>
                  <a:lnTo>
                    <a:pt x="18" y="18"/>
                  </a:lnTo>
                  <a:lnTo>
                    <a:pt x="26" y="12"/>
                  </a:lnTo>
                  <a:lnTo>
                    <a:pt x="34" y="8"/>
                  </a:lnTo>
                  <a:lnTo>
                    <a:pt x="43" y="6"/>
                  </a:lnTo>
                  <a:lnTo>
                    <a:pt x="53" y="5"/>
                  </a:lnTo>
                  <a:lnTo>
                    <a:pt x="63" y="6"/>
                  </a:lnTo>
                  <a:lnTo>
                    <a:pt x="72" y="8"/>
                  </a:lnTo>
                  <a:lnTo>
                    <a:pt x="81" y="12"/>
                  </a:lnTo>
                  <a:lnTo>
                    <a:pt x="88" y="18"/>
                  </a:lnTo>
                  <a:lnTo>
                    <a:pt x="93" y="26"/>
                  </a:lnTo>
                  <a:lnTo>
                    <a:pt x="98" y="34"/>
                  </a:lnTo>
                  <a:lnTo>
                    <a:pt x="101" y="43"/>
                  </a:lnTo>
                  <a:lnTo>
                    <a:pt x="102" y="53"/>
                  </a:lnTo>
                  <a:close/>
                </a:path>
              </a:pathLst>
            </a:custGeom>
            <a:solidFill>
              <a:srgbClr val="7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45" name="Freeform 474"/>
            <p:cNvSpPr>
              <a:spLocks noEditPoints="1"/>
            </p:cNvSpPr>
            <p:nvPr/>
          </p:nvSpPr>
          <p:spPr bwMode="auto">
            <a:xfrm>
              <a:off x="5177" y="2489"/>
              <a:ext cx="26" cy="25"/>
            </a:xfrm>
            <a:custGeom>
              <a:avLst/>
              <a:gdLst>
                <a:gd name="T0" fmla="*/ 0 w 102"/>
                <a:gd name="T1" fmla="*/ 0 h 102"/>
                <a:gd name="T2" fmla="*/ 0 w 102"/>
                <a:gd name="T3" fmla="*/ 0 h 102"/>
                <a:gd name="T4" fmla="*/ 0 w 102"/>
                <a:gd name="T5" fmla="*/ 0 h 102"/>
                <a:gd name="T6" fmla="*/ 0 w 102"/>
                <a:gd name="T7" fmla="*/ 0 h 102"/>
                <a:gd name="T8" fmla="*/ 0 w 102"/>
                <a:gd name="T9" fmla="*/ 0 h 102"/>
                <a:gd name="T10" fmla="*/ 0 w 102"/>
                <a:gd name="T11" fmla="*/ 0 h 102"/>
                <a:gd name="T12" fmla="*/ 0 w 102"/>
                <a:gd name="T13" fmla="*/ 0 h 102"/>
                <a:gd name="T14" fmla="*/ 0 w 102"/>
                <a:gd name="T15" fmla="*/ 0 h 102"/>
                <a:gd name="T16" fmla="*/ 0 w 102"/>
                <a:gd name="T17" fmla="*/ 0 h 102"/>
                <a:gd name="T18" fmla="*/ 0 w 102"/>
                <a:gd name="T19" fmla="*/ 0 h 102"/>
                <a:gd name="T20" fmla="*/ 0 w 102"/>
                <a:gd name="T21" fmla="*/ 0 h 102"/>
                <a:gd name="T22" fmla="*/ 0 w 102"/>
                <a:gd name="T23" fmla="*/ 0 h 102"/>
                <a:gd name="T24" fmla="*/ 0 w 102"/>
                <a:gd name="T25" fmla="*/ 0 h 102"/>
                <a:gd name="T26" fmla="*/ 0 w 102"/>
                <a:gd name="T27" fmla="*/ 0 h 102"/>
                <a:gd name="T28" fmla="*/ 0 w 102"/>
                <a:gd name="T29" fmla="*/ 0 h 102"/>
                <a:gd name="T30" fmla="*/ 0 w 102"/>
                <a:gd name="T31" fmla="*/ 0 h 102"/>
                <a:gd name="T32" fmla="*/ 0 w 102"/>
                <a:gd name="T33" fmla="*/ 0 h 102"/>
                <a:gd name="T34" fmla="*/ 0 w 102"/>
                <a:gd name="T35" fmla="*/ 0 h 102"/>
                <a:gd name="T36" fmla="*/ 0 w 102"/>
                <a:gd name="T37" fmla="*/ 0 h 102"/>
                <a:gd name="T38" fmla="*/ 0 w 102"/>
                <a:gd name="T39" fmla="*/ 0 h 102"/>
                <a:gd name="T40" fmla="*/ 0 w 102"/>
                <a:gd name="T41" fmla="*/ 0 h 102"/>
                <a:gd name="T42" fmla="*/ 0 w 102"/>
                <a:gd name="T43" fmla="*/ 0 h 102"/>
                <a:gd name="T44" fmla="*/ 0 w 102"/>
                <a:gd name="T45" fmla="*/ 0 h 102"/>
                <a:gd name="T46" fmla="*/ 0 w 102"/>
                <a:gd name="T47" fmla="*/ 0 h 102"/>
                <a:gd name="T48" fmla="*/ 0 w 102"/>
                <a:gd name="T49" fmla="*/ 0 h 102"/>
                <a:gd name="T50" fmla="*/ 0 w 102"/>
                <a:gd name="T51" fmla="*/ 0 h 102"/>
                <a:gd name="T52" fmla="*/ 0 w 102"/>
                <a:gd name="T53" fmla="*/ 0 h 102"/>
                <a:gd name="T54" fmla="*/ 0 w 102"/>
                <a:gd name="T55" fmla="*/ 0 h 102"/>
                <a:gd name="T56" fmla="*/ 0 w 102"/>
                <a:gd name="T57" fmla="*/ 0 h 102"/>
                <a:gd name="T58" fmla="*/ 0 w 102"/>
                <a:gd name="T59" fmla="*/ 0 h 102"/>
                <a:gd name="T60" fmla="*/ 0 w 102"/>
                <a:gd name="T61" fmla="*/ 0 h 102"/>
                <a:gd name="T62" fmla="*/ 0 w 102"/>
                <a:gd name="T63" fmla="*/ 0 h 102"/>
                <a:gd name="T64" fmla="*/ 0 w 102"/>
                <a:gd name="T65" fmla="*/ 0 h 10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02" h="102">
                  <a:moveTo>
                    <a:pt x="102" y="51"/>
                  </a:moveTo>
                  <a:lnTo>
                    <a:pt x="101" y="41"/>
                  </a:lnTo>
                  <a:lnTo>
                    <a:pt x="97" y="32"/>
                  </a:lnTo>
                  <a:lnTo>
                    <a:pt x="93" y="23"/>
                  </a:lnTo>
                  <a:lnTo>
                    <a:pt x="86" y="15"/>
                  </a:lnTo>
                  <a:lnTo>
                    <a:pt x="79" y="9"/>
                  </a:lnTo>
                  <a:lnTo>
                    <a:pt x="70" y="4"/>
                  </a:lnTo>
                  <a:lnTo>
                    <a:pt x="60" y="1"/>
                  </a:lnTo>
                  <a:lnTo>
                    <a:pt x="50" y="0"/>
                  </a:lnTo>
                  <a:lnTo>
                    <a:pt x="40" y="1"/>
                  </a:lnTo>
                  <a:lnTo>
                    <a:pt x="31" y="4"/>
                  </a:lnTo>
                  <a:lnTo>
                    <a:pt x="22" y="9"/>
                  </a:lnTo>
                  <a:lnTo>
                    <a:pt x="14" y="15"/>
                  </a:lnTo>
                  <a:lnTo>
                    <a:pt x="9" y="23"/>
                  </a:lnTo>
                  <a:lnTo>
                    <a:pt x="3" y="32"/>
                  </a:lnTo>
                  <a:lnTo>
                    <a:pt x="1" y="41"/>
                  </a:lnTo>
                  <a:lnTo>
                    <a:pt x="0" y="51"/>
                  </a:lnTo>
                  <a:lnTo>
                    <a:pt x="1" y="61"/>
                  </a:lnTo>
                  <a:lnTo>
                    <a:pt x="3" y="71"/>
                  </a:lnTo>
                  <a:lnTo>
                    <a:pt x="9" y="80"/>
                  </a:lnTo>
                  <a:lnTo>
                    <a:pt x="14" y="87"/>
                  </a:lnTo>
                  <a:lnTo>
                    <a:pt x="22" y="93"/>
                  </a:lnTo>
                  <a:lnTo>
                    <a:pt x="31" y="98"/>
                  </a:lnTo>
                  <a:lnTo>
                    <a:pt x="40" y="101"/>
                  </a:lnTo>
                  <a:lnTo>
                    <a:pt x="50" y="102"/>
                  </a:lnTo>
                  <a:lnTo>
                    <a:pt x="60" y="101"/>
                  </a:lnTo>
                  <a:lnTo>
                    <a:pt x="70" y="98"/>
                  </a:lnTo>
                  <a:lnTo>
                    <a:pt x="79" y="93"/>
                  </a:lnTo>
                  <a:lnTo>
                    <a:pt x="86" y="87"/>
                  </a:lnTo>
                  <a:lnTo>
                    <a:pt x="93" y="80"/>
                  </a:lnTo>
                  <a:lnTo>
                    <a:pt x="97" y="71"/>
                  </a:lnTo>
                  <a:lnTo>
                    <a:pt x="101" y="61"/>
                  </a:lnTo>
                  <a:lnTo>
                    <a:pt x="102" y="51"/>
                  </a:lnTo>
                  <a:close/>
                  <a:moveTo>
                    <a:pt x="97" y="51"/>
                  </a:moveTo>
                  <a:lnTo>
                    <a:pt x="96" y="61"/>
                  </a:lnTo>
                  <a:lnTo>
                    <a:pt x="94" y="69"/>
                  </a:lnTo>
                  <a:lnTo>
                    <a:pt x="89" y="78"/>
                  </a:lnTo>
                  <a:lnTo>
                    <a:pt x="84" y="84"/>
                  </a:lnTo>
                  <a:lnTo>
                    <a:pt x="77" y="90"/>
                  </a:lnTo>
                  <a:lnTo>
                    <a:pt x="68" y="94"/>
                  </a:lnTo>
                  <a:lnTo>
                    <a:pt x="60" y="97"/>
                  </a:lnTo>
                  <a:lnTo>
                    <a:pt x="50" y="98"/>
                  </a:lnTo>
                  <a:lnTo>
                    <a:pt x="41" y="97"/>
                  </a:lnTo>
                  <a:lnTo>
                    <a:pt x="32" y="94"/>
                  </a:lnTo>
                  <a:lnTo>
                    <a:pt x="24" y="90"/>
                  </a:lnTo>
                  <a:lnTo>
                    <a:pt x="18" y="84"/>
                  </a:lnTo>
                  <a:lnTo>
                    <a:pt x="12" y="78"/>
                  </a:lnTo>
                  <a:lnTo>
                    <a:pt x="8" y="69"/>
                  </a:lnTo>
                  <a:lnTo>
                    <a:pt x="4" y="61"/>
                  </a:lnTo>
                  <a:lnTo>
                    <a:pt x="3" y="51"/>
                  </a:lnTo>
                  <a:lnTo>
                    <a:pt x="4" y="42"/>
                  </a:lnTo>
                  <a:lnTo>
                    <a:pt x="8" y="33"/>
                  </a:lnTo>
                  <a:lnTo>
                    <a:pt x="12" y="25"/>
                  </a:lnTo>
                  <a:lnTo>
                    <a:pt x="18" y="18"/>
                  </a:lnTo>
                  <a:lnTo>
                    <a:pt x="24" y="13"/>
                  </a:lnTo>
                  <a:lnTo>
                    <a:pt x="32" y="8"/>
                  </a:lnTo>
                  <a:lnTo>
                    <a:pt x="41" y="5"/>
                  </a:lnTo>
                  <a:lnTo>
                    <a:pt x="50" y="4"/>
                  </a:lnTo>
                  <a:lnTo>
                    <a:pt x="60" y="5"/>
                  </a:lnTo>
                  <a:lnTo>
                    <a:pt x="68" y="8"/>
                  </a:lnTo>
                  <a:lnTo>
                    <a:pt x="77" y="13"/>
                  </a:lnTo>
                  <a:lnTo>
                    <a:pt x="84" y="18"/>
                  </a:lnTo>
                  <a:lnTo>
                    <a:pt x="89" y="25"/>
                  </a:lnTo>
                  <a:lnTo>
                    <a:pt x="94" y="33"/>
                  </a:lnTo>
                  <a:lnTo>
                    <a:pt x="96" y="42"/>
                  </a:lnTo>
                  <a:lnTo>
                    <a:pt x="97" y="51"/>
                  </a:lnTo>
                  <a:close/>
                </a:path>
              </a:pathLst>
            </a:custGeom>
            <a:solidFill>
              <a:srgbClr val="82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46" name="Freeform 475"/>
            <p:cNvSpPr>
              <a:spLocks noEditPoints="1"/>
            </p:cNvSpPr>
            <p:nvPr/>
          </p:nvSpPr>
          <p:spPr bwMode="auto">
            <a:xfrm>
              <a:off x="5178" y="2489"/>
              <a:ext cx="24" cy="24"/>
            </a:xfrm>
            <a:custGeom>
              <a:avLst/>
              <a:gdLst>
                <a:gd name="T0" fmla="*/ 0 w 97"/>
                <a:gd name="T1" fmla="*/ 0 h 97"/>
                <a:gd name="T2" fmla="*/ 0 w 97"/>
                <a:gd name="T3" fmla="*/ 0 h 97"/>
                <a:gd name="T4" fmla="*/ 0 w 97"/>
                <a:gd name="T5" fmla="*/ 0 h 97"/>
                <a:gd name="T6" fmla="*/ 0 w 97"/>
                <a:gd name="T7" fmla="*/ 0 h 97"/>
                <a:gd name="T8" fmla="*/ 0 w 97"/>
                <a:gd name="T9" fmla="*/ 0 h 97"/>
                <a:gd name="T10" fmla="*/ 0 w 97"/>
                <a:gd name="T11" fmla="*/ 0 h 97"/>
                <a:gd name="T12" fmla="*/ 0 w 97"/>
                <a:gd name="T13" fmla="*/ 0 h 97"/>
                <a:gd name="T14" fmla="*/ 0 w 97"/>
                <a:gd name="T15" fmla="*/ 0 h 97"/>
                <a:gd name="T16" fmla="*/ 0 w 97"/>
                <a:gd name="T17" fmla="*/ 0 h 97"/>
                <a:gd name="T18" fmla="*/ 0 w 97"/>
                <a:gd name="T19" fmla="*/ 0 h 97"/>
                <a:gd name="T20" fmla="*/ 0 w 97"/>
                <a:gd name="T21" fmla="*/ 0 h 97"/>
                <a:gd name="T22" fmla="*/ 0 w 97"/>
                <a:gd name="T23" fmla="*/ 0 h 97"/>
                <a:gd name="T24" fmla="*/ 0 w 97"/>
                <a:gd name="T25" fmla="*/ 0 h 97"/>
                <a:gd name="T26" fmla="*/ 0 w 97"/>
                <a:gd name="T27" fmla="*/ 0 h 97"/>
                <a:gd name="T28" fmla="*/ 0 w 97"/>
                <a:gd name="T29" fmla="*/ 0 h 97"/>
                <a:gd name="T30" fmla="*/ 0 w 97"/>
                <a:gd name="T31" fmla="*/ 0 h 97"/>
                <a:gd name="T32" fmla="*/ 0 w 97"/>
                <a:gd name="T33" fmla="*/ 0 h 97"/>
                <a:gd name="T34" fmla="*/ 0 w 97"/>
                <a:gd name="T35" fmla="*/ 0 h 97"/>
                <a:gd name="T36" fmla="*/ 0 w 97"/>
                <a:gd name="T37" fmla="*/ 0 h 97"/>
                <a:gd name="T38" fmla="*/ 0 w 97"/>
                <a:gd name="T39" fmla="*/ 0 h 97"/>
                <a:gd name="T40" fmla="*/ 0 w 97"/>
                <a:gd name="T41" fmla="*/ 0 h 97"/>
                <a:gd name="T42" fmla="*/ 0 w 97"/>
                <a:gd name="T43" fmla="*/ 0 h 97"/>
                <a:gd name="T44" fmla="*/ 0 w 97"/>
                <a:gd name="T45" fmla="*/ 0 h 97"/>
                <a:gd name="T46" fmla="*/ 0 w 97"/>
                <a:gd name="T47" fmla="*/ 0 h 97"/>
                <a:gd name="T48" fmla="*/ 0 w 97"/>
                <a:gd name="T49" fmla="*/ 0 h 97"/>
                <a:gd name="T50" fmla="*/ 0 w 97"/>
                <a:gd name="T51" fmla="*/ 0 h 97"/>
                <a:gd name="T52" fmla="*/ 0 w 97"/>
                <a:gd name="T53" fmla="*/ 0 h 97"/>
                <a:gd name="T54" fmla="*/ 0 w 97"/>
                <a:gd name="T55" fmla="*/ 0 h 97"/>
                <a:gd name="T56" fmla="*/ 0 w 97"/>
                <a:gd name="T57" fmla="*/ 0 h 97"/>
                <a:gd name="T58" fmla="*/ 0 w 97"/>
                <a:gd name="T59" fmla="*/ 0 h 97"/>
                <a:gd name="T60" fmla="*/ 0 w 97"/>
                <a:gd name="T61" fmla="*/ 0 h 97"/>
                <a:gd name="T62" fmla="*/ 0 w 97"/>
                <a:gd name="T63" fmla="*/ 0 h 97"/>
                <a:gd name="T64" fmla="*/ 0 w 97"/>
                <a:gd name="T65" fmla="*/ 0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7" h="97">
                  <a:moveTo>
                    <a:pt x="97" y="48"/>
                  </a:moveTo>
                  <a:lnTo>
                    <a:pt x="96" y="38"/>
                  </a:lnTo>
                  <a:lnTo>
                    <a:pt x="93" y="29"/>
                  </a:lnTo>
                  <a:lnTo>
                    <a:pt x="88" y="21"/>
                  </a:lnTo>
                  <a:lnTo>
                    <a:pt x="83" y="13"/>
                  </a:lnTo>
                  <a:lnTo>
                    <a:pt x="76" y="7"/>
                  </a:lnTo>
                  <a:lnTo>
                    <a:pt x="67" y="3"/>
                  </a:lnTo>
                  <a:lnTo>
                    <a:pt x="58" y="1"/>
                  </a:lnTo>
                  <a:lnTo>
                    <a:pt x="48" y="0"/>
                  </a:lnTo>
                  <a:lnTo>
                    <a:pt x="38" y="1"/>
                  </a:lnTo>
                  <a:lnTo>
                    <a:pt x="29" y="3"/>
                  </a:lnTo>
                  <a:lnTo>
                    <a:pt x="21" y="7"/>
                  </a:lnTo>
                  <a:lnTo>
                    <a:pt x="13" y="13"/>
                  </a:lnTo>
                  <a:lnTo>
                    <a:pt x="8" y="21"/>
                  </a:lnTo>
                  <a:lnTo>
                    <a:pt x="3" y="29"/>
                  </a:lnTo>
                  <a:lnTo>
                    <a:pt x="1" y="38"/>
                  </a:lnTo>
                  <a:lnTo>
                    <a:pt x="0" y="48"/>
                  </a:lnTo>
                  <a:lnTo>
                    <a:pt x="1" y="58"/>
                  </a:lnTo>
                  <a:lnTo>
                    <a:pt x="3" y="67"/>
                  </a:lnTo>
                  <a:lnTo>
                    <a:pt x="8" y="76"/>
                  </a:lnTo>
                  <a:lnTo>
                    <a:pt x="13" y="82"/>
                  </a:lnTo>
                  <a:lnTo>
                    <a:pt x="21" y="88"/>
                  </a:lnTo>
                  <a:lnTo>
                    <a:pt x="29" y="93"/>
                  </a:lnTo>
                  <a:lnTo>
                    <a:pt x="38" y="96"/>
                  </a:lnTo>
                  <a:lnTo>
                    <a:pt x="48" y="97"/>
                  </a:lnTo>
                  <a:lnTo>
                    <a:pt x="58" y="96"/>
                  </a:lnTo>
                  <a:lnTo>
                    <a:pt x="67" y="93"/>
                  </a:lnTo>
                  <a:lnTo>
                    <a:pt x="76" y="88"/>
                  </a:lnTo>
                  <a:lnTo>
                    <a:pt x="83" y="82"/>
                  </a:lnTo>
                  <a:lnTo>
                    <a:pt x="88" y="76"/>
                  </a:lnTo>
                  <a:lnTo>
                    <a:pt x="93" y="67"/>
                  </a:lnTo>
                  <a:lnTo>
                    <a:pt x="96" y="58"/>
                  </a:lnTo>
                  <a:lnTo>
                    <a:pt x="97" y="48"/>
                  </a:lnTo>
                  <a:close/>
                  <a:moveTo>
                    <a:pt x="93" y="48"/>
                  </a:moveTo>
                  <a:lnTo>
                    <a:pt x="92" y="57"/>
                  </a:lnTo>
                  <a:lnTo>
                    <a:pt x="90" y="66"/>
                  </a:lnTo>
                  <a:lnTo>
                    <a:pt x="85" y="73"/>
                  </a:lnTo>
                  <a:lnTo>
                    <a:pt x="80" y="79"/>
                  </a:lnTo>
                  <a:lnTo>
                    <a:pt x="74" y="85"/>
                  </a:lnTo>
                  <a:lnTo>
                    <a:pt x="66" y="89"/>
                  </a:lnTo>
                  <a:lnTo>
                    <a:pt x="57" y="91"/>
                  </a:lnTo>
                  <a:lnTo>
                    <a:pt x="48" y="93"/>
                  </a:lnTo>
                  <a:lnTo>
                    <a:pt x="39" y="91"/>
                  </a:lnTo>
                  <a:lnTo>
                    <a:pt x="31" y="89"/>
                  </a:lnTo>
                  <a:lnTo>
                    <a:pt x="23" y="85"/>
                  </a:lnTo>
                  <a:lnTo>
                    <a:pt x="17" y="79"/>
                  </a:lnTo>
                  <a:lnTo>
                    <a:pt x="11" y="73"/>
                  </a:lnTo>
                  <a:lnTo>
                    <a:pt x="7" y="66"/>
                  </a:lnTo>
                  <a:lnTo>
                    <a:pt x="4" y="57"/>
                  </a:lnTo>
                  <a:lnTo>
                    <a:pt x="3" y="48"/>
                  </a:lnTo>
                  <a:lnTo>
                    <a:pt x="4" y="39"/>
                  </a:lnTo>
                  <a:lnTo>
                    <a:pt x="7" y="31"/>
                  </a:lnTo>
                  <a:lnTo>
                    <a:pt x="11" y="23"/>
                  </a:lnTo>
                  <a:lnTo>
                    <a:pt x="17" y="16"/>
                  </a:lnTo>
                  <a:lnTo>
                    <a:pt x="23" y="11"/>
                  </a:lnTo>
                  <a:lnTo>
                    <a:pt x="31" y="6"/>
                  </a:lnTo>
                  <a:lnTo>
                    <a:pt x="39" y="4"/>
                  </a:lnTo>
                  <a:lnTo>
                    <a:pt x="48" y="3"/>
                  </a:lnTo>
                  <a:lnTo>
                    <a:pt x="57" y="4"/>
                  </a:lnTo>
                  <a:lnTo>
                    <a:pt x="66" y="6"/>
                  </a:lnTo>
                  <a:lnTo>
                    <a:pt x="74" y="11"/>
                  </a:lnTo>
                  <a:lnTo>
                    <a:pt x="80" y="16"/>
                  </a:lnTo>
                  <a:lnTo>
                    <a:pt x="85" y="23"/>
                  </a:lnTo>
                  <a:lnTo>
                    <a:pt x="90" y="31"/>
                  </a:lnTo>
                  <a:lnTo>
                    <a:pt x="92" y="39"/>
                  </a:lnTo>
                  <a:lnTo>
                    <a:pt x="93" y="48"/>
                  </a:lnTo>
                  <a:close/>
                </a:path>
              </a:pathLst>
            </a:custGeom>
            <a:solidFill>
              <a:srgbClr val="87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47" name="Freeform 476"/>
            <p:cNvSpPr>
              <a:spLocks noEditPoints="1"/>
            </p:cNvSpPr>
            <p:nvPr/>
          </p:nvSpPr>
          <p:spPr bwMode="auto">
            <a:xfrm>
              <a:off x="5178" y="2489"/>
              <a:ext cx="24" cy="24"/>
            </a:xfrm>
            <a:custGeom>
              <a:avLst/>
              <a:gdLst>
                <a:gd name="T0" fmla="*/ 0 w 94"/>
                <a:gd name="T1" fmla="*/ 0 h 94"/>
                <a:gd name="T2" fmla="*/ 0 w 94"/>
                <a:gd name="T3" fmla="*/ 0 h 94"/>
                <a:gd name="T4" fmla="*/ 0 w 94"/>
                <a:gd name="T5" fmla="*/ 0 h 94"/>
                <a:gd name="T6" fmla="*/ 0 w 94"/>
                <a:gd name="T7" fmla="*/ 0 h 94"/>
                <a:gd name="T8" fmla="*/ 0 w 94"/>
                <a:gd name="T9" fmla="*/ 0 h 94"/>
                <a:gd name="T10" fmla="*/ 0 w 94"/>
                <a:gd name="T11" fmla="*/ 0 h 94"/>
                <a:gd name="T12" fmla="*/ 0 w 94"/>
                <a:gd name="T13" fmla="*/ 0 h 94"/>
                <a:gd name="T14" fmla="*/ 0 w 94"/>
                <a:gd name="T15" fmla="*/ 0 h 94"/>
                <a:gd name="T16" fmla="*/ 0 w 94"/>
                <a:gd name="T17" fmla="*/ 0 h 94"/>
                <a:gd name="T18" fmla="*/ 0 w 94"/>
                <a:gd name="T19" fmla="*/ 0 h 94"/>
                <a:gd name="T20" fmla="*/ 0 w 94"/>
                <a:gd name="T21" fmla="*/ 0 h 94"/>
                <a:gd name="T22" fmla="*/ 0 w 94"/>
                <a:gd name="T23" fmla="*/ 0 h 94"/>
                <a:gd name="T24" fmla="*/ 0 w 94"/>
                <a:gd name="T25" fmla="*/ 0 h 94"/>
                <a:gd name="T26" fmla="*/ 0 w 94"/>
                <a:gd name="T27" fmla="*/ 0 h 94"/>
                <a:gd name="T28" fmla="*/ 0 w 94"/>
                <a:gd name="T29" fmla="*/ 0 h 94"/>
                <a:gd name="T30" fmla="*/ 0 w 94"/>
                <a:gd name="T31" fmla="*/ 0 h 94"/>
                <a:gd name="T32" fmla="*/ 0 w 94"/>
                <a:gd name="T33" fmla="*/ 0 h 94"/>
                <a:gd name="T34" fmla="*/ 0 w 94"/>
                <a:gd name="T35" fmla="*/ 0 h 94"/>
                <a:gd name="T36" fmla="*/ 0 w 94"/>
                <a:gd name="T37" fmla="*/ 0 h 94"/>
                <a:gd name="T38" fmla="*/ 0 w 94"/>
                <a:gd name="T39" fmla="*/ 0 h 94"/>
                <a:gd name="T40" fmla="*/ 0 w 94"/>
                <a:gd name="T41" fmla="*/ 0 h 94"/>
                <a:gd name="T42" fmla="*/ 0 w 94"/>
                <a:gd name="T43" fmla="*/ 0 h 94"/>
                <a:gd name="T44" fmla="*/ 0 w 94"/>
                <a:gd name="T45" fmla="*/ 0 h 94"/>
                <a:gd name="T46" fmla="*/ 0 w 94"/>
                <a:gd name="T47" fmla="*/ 0 h 94"/>
                <a:gd name="T48" fmla="*/ 0 w 94"/>
                <a:gd name="T49" fmla="*/ 0 h 94"/>
                <a:gd name="T50" fmla="*/ 0 w 94"/>
                <a:gd name="T51" fmla="*/ 0 h 94"/>
                <a:gd name="T52" fmla="*/ 0 w 94"/>
                <a:gd name="T53" fmla="*/ 0 h 94"/>
                <a:gd name="T54" fmla="*/ 0 w 94"/>
                <a:gd name="T55" fmla="*/ 0 h 94"/>
                <a:gd name="T56" fmla="*/ 0 w 94"/>
                <a:gd name="T57" fmla="*/ 0 h 94"/>
                <a:gd name="T58" fmla="*/ 0 w 94"/>
                <a:gd name="T59" fmla="*/ 0 h 94"/>
                <a:gd name="T60" fmla="*/ 0 w 94"/>
                <a:gd name="T61" fmla="*/ 0 h 94"/>
                <a:gd name="T62" fmla="*/ 0 w 94"/>
                <a:gd name="T63" fmla="*/ 0 h 94"/>
                <a:gd name="T64" fmla="*/ 0 w 94"/>
                <a:gd name="T65" fmla="*/ 0 h 94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4">
                  <a:moveTo>
                    <a:pt x="94" y="47"/>
                  </a:moveTo>
                  <a:lnTo>
                    <a:pt x="93" y="38"/>
                  </a:lnTo>
                  <a:lnTo>
                    <a:pt x="91" y="29"/>
                  </a:lnTo>
                  <a:lnTo>
                    <a:pt x="86" y="21"/>
                  </a:lnTo>
                  <a:lnTo>
                    <a:pt x="81" y="14"/>
                  </a:lnTo>
                  <a:lnTo>
                    <a:pt x="74" y="9"/>
                  </a:lnTo>
                  <a:lnTo>
                    <a:pt x="65" y="4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8" y="1"/>
                  </a:lnTo>
                  <a:lnTo>
                    <a:pt x="29" y="4"/>
                  </a:lnTo>
                  <a:lnTo>
                    <a:pt x="21" y="9"/>
                  </a:lnTo>
                  <a:lnTo>
                    <a:pt x="15" y="14"/>
                  </a:lnTo>
                  <a:lnTo>
                    <a:pt x="9" y="21"/>
                  </a:lnTo>
                  <a:lnTo>
                    <a:pt x="5" y="29"/>
                  </a:lnTo>
                  <a:lnTo>
                    <a:pt x="1" y="38"/>
                  </a:lnTo>
                  <a:lnTo>
                    <a:pt x="0" y="47"/>
                  </a:lnTo>
                  <a:lnTo>
                    <a:pt x="1" y="57"/>
                  </a:lnTo>
                  <a:lnTo>
                    <a:pt x="5" y="65"/>
                  </a:lnTo>
                  <a:lnTo>
                    <a:pt x="9" y="74"/>
                  </a:lnTo>
                  <a:lnTo>
                    <a:pt x="15" y="80"/>
                  </a:lnTo>
                  <a:lnTo>
                    <a:pt x="21" y="86"/>
                  </a:lnTo>
                  <a:lnTo>
                    <a:pt x="29" y="90"/>
                  </a:lnTo>
                  <a:lnTo>
                    <a:pt x="38" y="93"/>
                  </a:lnTo>
                  <a:lnTo>
                    <a:pt x="47" y="94"/>
                  </a:lnTo>
                  <a:lnTo>
                    <a:pt x="57" y="93"/>
                  </a:lnTo>
                  <a:lnTo>
                    <a:pt x="65" y="90"/>
                  </a:lnTo>
                  <a:lnTo>
                    <a:pt x="74" y="86"/>
                  </a:lnTo>
                  <a:lnTo>
                    <a:pt x="81" y="80"/>
                  </a:lnTo>
                  <a:lnTo>
                    <a:pt x="86" y="74"/>
                  </a:lnTo>
                  <a:lnTo>
                    <a:pt x="91" y="65"/>
                  </a:lnTo>
                  <a:lnTo>
                    <a:pt x="93" y="57"/>
                  </a:lnTo>
                  <a:lnTo>
                    <a:pt x="94" y="47"/>
                  </a:lnTo>
                  <a:close/>
                  <a:moveTo>
                    <a:pt x="90" y="47"/>
                  </a:moveTo>
                  <a:lnTo>
                    <a:pt x="90" y="56"/>
                  </a:lnTo>
                  <a:lnTo>
                    <a:pt x="86" y="64"/>
                  </a:lnTo>
                  <a:lnTo>
                    <a:pt x="83" y="71"/>
                  </a:lnTo>
                  <a:lnTo>
                    <a:pt x="77" y="77"/>
                  </a:lnTo>
                  <a:lnTo>
                    <a:pt x="72" y="83"/>
                  </a:lnTo>
                  <a:lnTo>
                    <a:pt x="64" y="86"/>
                  </a:lnTo>
                  <a:lnTo>
                    <a:pt x="56" y="89"/>
                  </a:lnTo>
                  <a:lnTo>
                    <a:pt x="47" y="89"/>
                  </a:lnTo>
                  <a:lnTo>
                    <a:pt x="39" y="89"/>
                  </a:lnTo>
                  <a:lnTo>
                    <a:pt x="30" y="86"/>
                  </a:lnTo>
                  <a:lnTo>
                    <a:pt x="24" y="83"/>
                  </a:lnTo>
                  <a:lnTo>
                    <a:pt x="17" y="77"/>
                  </a:lnTo>
                  <a:lnTo>
                    <a:pt x="12" y="71"/>
                  </a:lnTo>
                  <a:lnTo>
                    <a:pt x="8" y="64"/>
                  </a:lnTo>
                  <a:lnTo>
                    <a:pt x="6" y="56"/>
                  </a:lnTo>
                  <a:lnTo>
                    <a:pt x="5" y="47"/>
                  </a:lnTo>
                  <a:lnTo>
                    <a:pt x="6" y="39"/>
                  </a:lnTo>
                  <a:lnTo>
                    <a:pt x="8" y="30"/>
                  </a:lnTo>
                  <a:lnTo>
                    <a:pt x="12" y="23"/>
                  </a:lnTo>
                  <a:lnTo>
                    <a:pt x="17" y="16"/>
                  </a:lnTo>
                  <a:lnTo>
                    <a:pt x="24" y="12"/>
                  </a:lnTo>
                  <a:lnTo>
                    <a:pt x="30" y="7"/>
                  </a:lnTo>
                  <a:lnTo>
                    <a:pt x="39" y="5"/>
                  </a:lnTo>
                  <a:lnTo>
                    <a:pt x="47" y="4"/>
                  </a:lnTo>
                  <a:lnTo>
                    <a:pt x="56" y="5"/>
                  </a:lnTo>
                  <a:lnTo>
                    <a:pt x="64" y="7"/>
                  </a:lnTo>
                  <a:lnTo>
                    <a:pt x="72" y="12"/>
                  </a:lnTo>
                  <a:lnTo>
                    <a:pt x="77" y="16"/>
                  </a:lnTo>
                  <a:lnTo>
                    <a:pt x="83" y="23"/>
                  </a:lnTo>
                  <a:lnTo>
                    <a:pt x="86" y="30"/>
                  </a:lnTo>
                  <a:lnTo>
                    <a:pt x="90" y="39"/>
                  </a:lnTo>
                  <a:lnTo>
                    <a:pt x="90" y="47"/>
                  </a:lnTo>
                  <a:close/>
                </a:path>
              </a:pathLst>
            </a:custGeom>
            <a:solidFill>
              <a:srgbClr val="8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48" name="Freeform 477"/>
            <p:cNvSpPr>
              <a:spLocks noEditPoints="1"/>
            </p:cNvSpPr>
            <p:nvPr/>
          </p:nvSpPr>
          <p:spPr bwMode="auto">
            <a:xfrm>
              <a:off x="5179" y="2490"/>
              <a:ext cx="22" cy="22"/>
            </a:xfrm>
            <a:custGeom>
              <a:avLst/>
              <a:gdLst>
                <a:gd name="T0" fmla="*/ 0 w 90"/>
                <a:gd name="T1" fmla="*/ 0 h 90"/>
                <a:gd name="T2" fmla="*/ 0 w 90"/>
                <a:gd name="T3" fmla="*/ 0 h 90"/>
                <a:gd name="T4" fmla="*/ 0 w 90"/>
                <a:gd name="T5" fmla="*/ 0 h 90"/>
                <a:gd name="T6" fmla="*/ 0 w 90"/>
                <a:gd name="T7" fmla="*/ 0 h 90"/>
                <a:gd name="T8" fmla="*/ 0 w 90"/>
                <a:gd name="T9" fmla="*/ 0 h 90"/>
                <a:gd name="T10" fmla="*/ 0 w 90"/>
                <a:gd name="T11" fmla="*/ 0 h 90"/>
                <a:gd name="T12" fmla="*/ 0 w 90"/>
                <a:gd name="T13" fmla="*/ 0 h 90"/>
                <a:gd name="T14" fmla="*/ 0 w 90"/>
                <a:gd name="T15" fmla="*/ 0 h 90"/>
                <a:gd name="T16" fmla="*/ 0 w 90"/>
                <a:gd name="T17" fmla="*/ 0 h 90"/>
                <a:gd name="T18" fmla="*/ 0 w 90"/>
                <a:gd name="T19" fmla="*/ 0 h 90"/>
                <a:gd name="T20" fmla="*/ 0 w 90"/>
                <a:gd name="T21" fmla="*/ 0 h 90"/>
                <a:gd name="T22" fmla="*/ 0 w 90"/>
                <a:gd name="T23" fmla="*/ 0 h 90"/>
                <a:gd name="T24" fmla="*/ 0 w 90"/>
                <a:gd name="T25" fmla="*/ 0 h 90"/>
                <a:gd name="T26" fmla="*/ 0 w 90"/>
                <a:gd name="T27" fmla="*/ 0 h 90"/>
                <a:gd name="T28" fmla="*/ 0 w 90"/>
                <a:gd name="T29" fmla="*/ 0 h 90"/>
                <a:gd name="T30" fmla="*/ 0 w 90"/>
                <a:gd name="T31" fmla="*/ 0 h 90"/>
                <a:gd name="T32" fmla="*/ 0 w 90"/>
                <a:gd name="T33" fmla="*/ 0 h 90"/>
                <a:gd name="T34" fmla="*/ 0 w 90"/>
                <a:gd name="T35" fmla="*/ 0 h 90"/>
                <a:gd name="T36" fmla="*/ 0 w 90"/>
                <a:gd name="T37" fmla="*/ 0 h 90"/>
                <a:gd name="T38" fmla="*/ 0 w 90"/>
                <a:gd name="T39" fmla="*/ 0 h 90"/>
                <a:gd name="T40" fmla="*/ 0 w 90"/>
                <a:gd name="T41" fmla="*/ 0 h 90"/>
                <a:gd name="T42" fmla="*/ 0 w 90"/>
                <a:gd name="T43" fmla="*/ 0 h 90"/>
                <a:gd name="T44" fmla="*/ 0 w 90"/>
                <a:gd name="T45" fmla="*/ 0 h 90"/>
                <a:gd name="T46" fmla="*/ 0 w 90"/>
                <a:gd name="T47" fmla="*/ 0 h 90"/>
                <a:gd name="T48" fmla="*/ 0 w 90"/>
                <a:gd name="T49" fmla="*/ 0 h 90"/>
                <a:gd name="T50" fmla="*/ 0 w 90"/>
                <a:gd name="T51" fmla="*/ 0 h 90"/>
                <a:gd name="T52" fmla="*/ 0 w 90"/>
                <a:gd name="T53" fmla="*/ 0 h 90"/>
                <a:gd name="T54" fmla="*/ 0 w 90"/>
                <a:gd name="T55" fmla="*/ 0 h 90"/>
                <a:gd name="T56" fmla="*/ 0 w 90"/>
                <a:gd name="T57" fmla="*/ 0 h 90"/>
                <a:gd name="T58" fmla="*/ 0 w 90"/>
                <a:gd name="T59" fmla="*/ 0 h 90"/>
                <a:gd name="T60" fmla="*/ 0 w 90"/>
                <a:gd name="T61" fmla="*/ 0 h 90"/>
                <a:gd name="T62" fmla="*/ 0 w 90"/>
                <a:gd name="T63" fmla="*/ 0 h 90"/>
                <a:gd name="T64" fmla="*/ 0 w 90"/>
                <a:gd name="T65" fmla="*/ 0 h 9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0" h="90">
                  <a:moveTo>
                    <a:pt x="90" y="45"/>
                  </a:moveTo>
                  <a:lnTo>
                    <a:pt x="89" y="36"/>
                  </a:lnTo>
                  <a:lnTo>
                    <a:pt x="87" y="28"/>
                  </a:lnTo>
                  <a:lnTo>
                    <a:pt x="82" y="20"/>
                  </a:lnTo>
                  <a:lnTo>
                    <a:pt x="77" y="13"/>
                  </a:lnTo>
                  <a:lnTo>
                    <a:pt x="71" y="8"/>
                  </a:lnTo>
                  <a:lnTo>
                    <a:pt x="63" y="3"/>
                  </a:lnTo>
                  <a:lnTo>
                    <a:pt x="54" y="1"/>
                  </a:lnTo>
                  <a:lnTo>
                    <a:pt x="45" y="0"/>
                  </a:lnTo>
                  <a:lnTo>
                    <a:pt x="36" y="1"/>
                  </a:lnTo>
                  <a:lnTo>
                    <a:pt x="28" y="3"/>
                  </a:lnTo>
                  <a:lnTo>
                    <a:pt x="20" y="8"/>
                  </a:lnTo>
                  <a:lnTo>
                    <a:pt x="14" y="13"/>
                  </a:lnTo>
                  <a:lnTo>
                    <a:pt x="8" y="20"/>
                  </a:lnTo>
                  <a:lnTo>
                    <a:pt x="4" y="28"/>
                  </a:lnTo>
                  <a:lnTo>
                    <a:pt x="1" y="36"/>
                  </a:lnTo>
                  <a:lnTo>
                    <a:pt x="0" y="45"/>
                  </a:lnTo>
                  <a:lnTo>
                    <a:pt x="1" y="54"/>
                  </a:lnTo>
                  <a:lnTo>
                    <a:pt x="4" y="63"/>
                  </a:lnTo>
                  <a:lnTo>
                    <a:pt x="8" y="70"/>
                  </a:lnTo>
                  <a:lnTo>
                    <a:pt x="14" y="76"/>
                  </a:lnTo>
                  <a:lnTo>
                    <a:pt x="20" y="82"/>
                  </a:lnTo>
                  <a:lnTo>
                    <a:pt x="28" y="86"/>
                  </a:lnTo>
                  <a:lnTo>
                    <a:pt x="36" y="88"/>
                  </a:lnTo>
                  <a:lnTo>
                    <a:pt x="45" y="90"/>
                  </a:lnTo>
                  <a:lnTo>
                    <a:pt x="54" y="88"/>
                  </a:lnTo>
                  <a:lnTo>
                    <a:pt x="63" y="86"/>
                  </a:lnTo>
                  <a:lnTo>
                    <a:pt x="71" y="82"/>
                  </a:lnTo>
                  <a:lnTo>
                    <a:pt x="77" y="76"/>
                  </a:lnTo>
                  <a:lnTo>
                    <a:pt x="82" y="70"/>
                  </a:lnTo>
                  <a:lnTo>
                    <a:pt x="87" y="63"/>
                  </a:lnTo>
                  <a:lnTo>
                    <a:pt x="89" y="54"/>
                  </a:lnTo>
                  <a:lnTo>
                    <a:pt x="90" y="45"/>
                  </a:lnTo>
                  <a:close/>
                  <a:moveTo>
                    <a:pt x="87" y="45"/>
                  </a:moveTo>
                  <a:lnTo>
                    <a:pt x="85" y="54"/>
                  </a:lnTo>
                  <a:lnTo>
                    <a:pt x="83" y="60"/>
                  </a:lnTo>
                  <a:lnTo>
                    <a:pt x="79" y="68"/>
                  </a:lnTo>
                  <a:lnTo>
                    <a:pt x="74" y="74"/>
                  </a:lnTo>
                  <a:lnTo>
                    <a:pt x="68" y="78"/>
                  </a:lnTo>
                  <a:lnTo>
                    <a:pt x="61" y="83"/>
                  </a:lnTo>
                  <a:lnTo>
                    <a:pt x="54" y="85"/>
                  </a:lnTo>
                  <a:lnTo>
                    <a:pt x="45" y="86"/>
                  </a:lnTo>
                  <a:lnTo>
                    <a:pt x="37" y="85"/>
                  </a:lnTo>
                  <a:lnTo>
                    <a:pt x="29" y="83"/>
                  </a:lnTo>
                  <a:lnTo>
                    <a:pt x="23" y="78"/>
                  </a:lnTo>
                  <a:lnTo>
                    <a:pt x="17" y="74"/>
                  </a:lnTo>
                  <a:lnTo>
                    <a:pt x="12" y="68"/>
                  </a:lnTo>
                  <a:lnTo>
                    <a:pt x="8" y="60"/>
                  </a:lnTo>
                  <a:lnTo>
                    <a:pt x="6" y="54"/>
                  </a:lnTo>
                  <a:lnTo>
                    <a:pt x="5" y="45"/>
                  </a:lnTo>
                  <a:lnTo>
                    <a:pt x="6" y="37"/>
                  </a:lnTo>
                  <a:lnTo>
                    <a:pt x="8" y="29"/>
                  </a:lnTo>
                  <a:lnTo>
                    <a:pt x="12" y="22"/>
                  </a:lnTo>
                  <a:lnTo>
                    <a:pt x="17" y="17"/>
                  </a:lnTo>
                  <a:lnTo>
                    <a:pt x="23" y="11"/>
                  </a:lnTo>
                  <a:lnTo>
                    <a:pt x="29" y="8"/>
                  </a:lnTo>
                  <a:lnTo>
                    <a:pt x="37" y="5"/>
                  </a:lnTo>
                  <a:lnTo>
                    <a:pt x="45" y="4"/>
                  </a:lnTo>
                  <a:lnTo>
                    <a:pt x="54" y="5"/>
                  </a:lnTo>
                  <a:lnTo>
                    <a:pt x="61" y="8"/>
                  </a:lnTo>
                  <a:lnTo>
                    <a:pt x="68" y="11"/>
                  </a:lnTo>
                  <a:lnTo>
                    <a:pt x="74" y="17"/>
                  </a:lnTo>
                  <a:lnTo>
                    <a:pt x="79" y="22"/>
                  </a:lnTo>
                  <a:lnTo>
                    <a:pt x="83" y="29"/>
                  </a:lnTo>
                  <a:lnTo>
                    <a:pt x="85" y="37"/>
                  </a:lnTo>
                  <a:lnTo>
                    <a:pt x="87" y="45"/>
                  </a:lnTo>
                  <a:close/>
                </a:path>
              </a:pathLst>
            </a:custGeom>
            <a:solidFill>
              <a:srgbClr val="91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49" name="Freeform 478"/>
            <p:cNvSpPr>
              <a:spLocks noEditPoints="1"/>
            </p:cNvSpPr>
            <p:nvPr/>
          </p:nvSpPr>
          <p:spPr bwMode="auto">
            <a:xfrm>
              <a:off x="5179" y="2491"/>
              <a:ext cx="21" cy="21"/>
            </a:xfrm>
            <a:custGeom>
              <a:avLst/>
              <a:gdLst>
                <a:gd name="T0" fmla="*/ 0 w 85"/>
                <a:gd name="T1" fmla="*/ 0 h 85"/>
                <a:gd name="T2" fmla="*/ 0 w 85"/>
                <a:gd name="T3" fmla="*/ 0 h 85"/>
                <a:gd name="T4" fmla="*/ 0 w 85"/>
                <a:gd name="T5" fmla="*/ 0 h 85"/>
                <a:gd name="T6" fmla="*/ 0 w 85"/>
                <a:gd name="T7" fmla="*/ 0 h 85"/>
                <a:gd name="T8" fmla="*/ 0 w 85"/>
                <a:gd name="T9" fmla="*/ 0 h 85"/>
                <a:gd name="T10" fmla="*/ 0 w 85"/>
                <a:gd name="T11" fmla="*/ 0 h 85"/>
                <a:gd name="T12" fmla="*/ 0 w 85"/>
                <a:gd name="T13" fmla="*/ 0 h 85"/>
                <a:gd name="T14" fmla="*/ 0 w 85"/>
                <a:gd name="T15" fmla="*/ 0 h 85"/>
                <a:gd name="T16" fmla="*/ 0 w 85"/>
                <a:gd name="T17" fmla="*/ 0 h 85"/>
                <a:gd name="T18" fmla="*/ 0 w 85"/>
                <a:gd name="T19" fmla="*/ 0 h 85"/>
                <a:gd name="T20" fmla="*/ 0 w 85"/>
                <a:gd name="T21" fmla="*/ 0 h 85"/>
                <a:gd name="T22" fmla="*/ 0 w 85"/>
                <a:gd name="T23" fmla="*/ 0 h 85"/>
                <a:gd name="T24" fmla="*/ 0 w 85"/>
                <a:gd name="T25" fmla="*/ 0 h 85"/>
                <a:gd name="T26" fmla="*/ 0 w 85"/>
                <a:gd name="T27" fmla="*/ 0 h 85"/>
                <a:gd name="T28" fmla="*/ 0 w 85"/>
                <a:gd name="T29" fmla="*/ 0 h 85"/>
                <a:gd name="T30" fmla="*/ 0 w 85"/>
                <a:gd name="T31" fmla="*/ 0 h 85"/>
                <a:gd name="T32" fmla="*/ 0 w 85"/>
                <a:gd name="T33" fmla="*/ 0 h 85"/>
                <a:gd name="T34" fmla="*/ 0 w 85"/>
                <a:gd name="T35" fmla="*/ 0 h 85"/>
                <a:gd name="T36" fmla="*/ 0 w 85"/>
                <a:gd name="T37" fmla="*/ 0 h 85"/>
                <a:gd name="T38" fmla="*/ 0 w 85"/>
                <a:gd name="T39" fmla="*/ 0 h 85"/>
                <a:gd name="T40" fmla="*/ 0 w 85"/>
                <a:gd name="T41" fmla="*/ 0 h 85"/>
                <a:gd name="T42" fmla="*/ 0 w 85"/>
                <a:gd name="T43" fmla="*/ 0 h 85"/>
                <a:gd name="T44" fmla="*/ 0 w 85"/>
                <a:gd name="T45" fmla="*/ 0 h 85"/>
                <a:gd name="T46" fmla="*/ 0 w 85"/>
                <a:gd name="T47" fmla="*/ 0 h 85"/>
                <a:gd name="T48" fmla="*/ 0 w 85"/>
                <a:gd name="T49" fmla="*/ 0 h 85"/>
                <a:gd name="T50" fmla="*/ 0 w 85"/>
                <a:gd name="T51" fmla="*/ 0 h 85"/>
                <a:gd name="T52" fmla="*/ 0 w 85"/>
                <a:gd name="T53" fmla="*/ 0 h 85"/>
                <a:gd name="T54" fmla="*/ 0 w 85"/>
                <a:gd name="T55" fmla="*/ 0 h 85"/>
                <a:gd name="T56" fmla="*/ 0 w 85"/>
                <a:gd name="T57" fmla="*/ 0 h 85"/>
                <a:gd name="T58" fmla="*/ 0 w 85"/>
                <a:gd name="T59" fmla="*/ 0 h 85"/>
                <a:gd name="T60" fmla="*/ 0 w 85"/>
                <a:gd name="T61" fmla="*/ 0 h 85"/>
                <a:gd name="T62" fmla="*/ 0 w 85"/>
                <a:gd name="T63" fmla="*/ 0 h 85"/>
                <a:gd name="T64" fmla="*/ 0 w 85"/>
                <a:gd name="T65" fmla="*/ 0 h 8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5" h="85">
                  <a:moveTo>
                    <a:pt x="85" y="43"/>
                  </a:moveTo>
                  <a:lnTo>
                    <a:pt x="85" y="35"/>
                  </a:lnTo>
                  <a:lnTo>
                    <a:pt x="81" y="26"/>
                  </a:lnTo>
                  <a:lnTo>
                    <a:pt x="78" y="19"/>
                  </a:lnTo>
                  <a:lnTo>
                    <a:pt x="72" y="12"/>
                  </a:lnTo>
                  <a:lnTo>
                    <a:pt x="67" y="8"/>
                  </a:lnTo>
                  <a:lnTo>
                    <a:pt x="59" y="3"/>
                  </a:lnTo>
                  <a:lnTo>
                    <a:pt x="51" y="1"/>
                  </a:lnTo>
                  <a:lnTo>
                    <a:pt x="42" y="0"/>
                  </a:lnTo>
                  <a:lnTo>
                    <a:pt x="34" y="1"/>
                  </a:lnTo>
                  <a:lnTo>
                    <a:pt x="25" y="3"/>
                  </a:lnTo>
                  <a:lnTo>
                    <a:pt x="19" y="8"/>
                  </a:lnTo>
                  <a:lnTo>
                    <a:pt x="12" y="12"/>
                  </a:lnTo>
                  <a:lnTo>
                    <a:pt x="7" y="19"/>
                  </a:lnTo>
                  <a:lnTo>
                    <a:pt x="3" y="26"/>
                  </a:lnTo>
                  <a:lnTo>
                    <a:pt x="1" y="35"/>
                  </a:lnTo>
                  <a:lnTo>
                    <a:pt x="0" y="43"/>
                  </a:lnTo>
                  <a:lnTo>
                    <a:pt x="1" y="52"/>
                  </a:lnTo>
                  <a:lnTo>
                    <a:pt x="3" y="60"/>
                  </a:lnTo>
                  <a:lnTo>
                    <a:pt x="7" y="67"/>
                  </a:lnTo>
                  <a:lnTo>
                    <a:pt x="12" y="73"/>
                  </a:lnTo>
                  <a:lnTo>
                    <a:pt x="19" y="79"/>
                  </a:lnTo>
                  <a:lnTo>
                    <a:pt x="25" y="82"/>
                  </a:lnTo>
                  <a:lnTo>
                    <a:pt x="34" y="85"/>
                  </a:lnTo>
                  <a:lnTo>
                    <a:pt x="42" y="85"/>
                  </a:lnTo>
                  <a:lnTo>
                    <a:pt x="51" y="85"/>
                  </a:lnTo>
                  <a:lnTo>
                    <a:pt x="59" y="82"/>
                  </a:lnTo>
                  <a:lnTo>
                    <a:pt x="67" y="79"/>
                  </a:lnTo>
                  <a:lnTo>
                    <a:pt x="72" y="73"/>
                  </a:lnTo>
                  <a:lnTo>
                    <a:pt x="78" y="67"/>
                  </a:lnTo>
                  <a:lnTo>
                    <a:pt x="81" y="60"/>
                  </a:lnTo>
                  <a:lnTo>
                    <a:pt x="85" y="52"/>
                  </a:lnTo>
                  <a:lnTo>
                    <a:pt x="85" y="43"/>
                  </a:lnTo>
                  <a:close/>
                  <a:moveTo>
                    <a:pt x="81" y="43"/>
                  </a:moveTo>
                  <a:lnTo>
                    <a:pt x="80" y="51"/>
                  </a:lnTo>
                  <a:lnTo>
                    <a:pt x="78" y="58"/>
                  </a:lnTo>
                  <a:lnTo>
                    <a:pt x="75" y="65"/>
                  </a:lnTo>
                  <a:lnTo>
                    <a:pt x="70" y="71"/>
                  </a:lnTo>
                  <a:lnTo>
                    <a:pt x="63" y="75"/>
                  </a:lnTo>
                  <a:lnTo>
                    <a:pt x="58" y="79"/>
                  </a:lnTo>
                  <a:lnTo>
                    <a:pt x="50" y="81"/>
                  </a:lnTo>
                  <a:lnTo>
                    <a:pt x="42" y="82"/>
                  </a:lnTo>
                  <a:lnTo>
                    <a:pt x="34" y="81"/>
                  </a:lnTo>
                  <a:lnTo>
                    <a:pt x="28" y="79"/>
                  </a:lnTo>
                  <a:lnTo>
                    <a:pt x="21" y="75"/>
                  </a:lnTo>
                  <a:lnTo>
                    <a:pt x="15" y="71"/>
                  </a:lnTo>
                  <a:lnTo>
                    <a:pt x="11" y="65"/>
                  </a:lnTo>
                  <a:lnTo>
                    <a:pt x="6" y="58"/>
                  </a:lnTo>
                  <a:lnTo>
                    <a:pt x="4" y="51"/>
                  </a:lnTo>
                  <a:lnTo>
                    <a:pt x="4" y="43"/>
                  </a:lnTo>
                  <a:lnTo>
                    <a:pt x="4" y="35"/>
                  </a:lnTo>
                  <a:lnTo>
                    <a:pt x="6" y="28"/>
                  </a:lnTo>
                  <a:lnTo>
                    <a:pt x="11" y="21"/>
                  </a:lnTo>
                  <a:lnTo>
                    <a:pt x="15" y="16"/>
                  </a:lnTo>
                  <a:lnTo>
                    <a:pt x="21" y="11"/>
                  </a:lnTo>
                  <a:lnTo>
                    <a:pt x="28" y="7"/>
                  </a:lnTo>
                  <a:lnTo>
                    <a:pt x="34" y="5"/>
                  </a:lnTo>
                  <a:lnTo>
                    <a:pt x="42" y="5"/>
                  </a:lnTo>
                  <a:lnTo>
                    <a:pt x="50" y="5"/>
                  </a:lnTo>
                  <a:lnTo>
                    <a:pt x="58" y="7"/>
                  </a:lnTo>
                  <a:lnTo>
                    <a:pt x="63" y="11"/>
                  </a:lnTo>
                  <a:lnTo>
                    <a:pt x="70" y="16"/>
                  </a:lnTo>
                  <a:lnTo>
                    <a:pt x="75" y="21"/>
                  </a:lnTo>
                  <a:lnTo>
                    <a:pt x="78" y="28"/>
                  </a:lnTo>
                  <a:lnTo>
                    <a:pt x="80" y="35"/>
                  </a:lnTo>
                  <a:lnTo>
                    <a:pt x="81" y="43"/>
                  </a:lnTo>
                  <a:close/>
                </a:path>
              </a:pathLst>
            </a:custGeom>
            <a:solidFill>
              <a:srgbClr val="9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50" name="Freeform 479"/>
            <p:cNvSpPr>
              <a:spLocks noEditPoints="1"/>
            </p:cNvSpPr>
            <p:nvPr/>
          </p:nvSpPr>
          <p:spPr bwMode="auto">
            <a:xfrm>
              <a:off x="5180" y="2491"/>
              <a:ext cx="20" cy="21"/>
            </a:xfrm>
            <a:custGeom>
              <a:avLst/>
              <a:gdLst>
                <a:gd name="T0" fmla="*/ 0 w 82"/>
                <a:gd name="T1" fmla="*/ 0 h 82"/>
                <a:gd name="T2" fmla="*/ 0 w 82"/>
                <a:gd name="T3" fmla="*/ 0 h 82"/>
                <a:gd name="T4" fmla="*/ 0 w 82"/>
                <a:gd name="T5" fmla="*/ 0 h 82"/>
                <a:gd name="T6" fmla="*/ 0 w 82"/>
                <a:gd name="T7" fmla="*/ 0 h 82"/>
                <a:gd name="T8" fmla="*/ 0 w 82"/>
                <a:gd name="T9" fmla="*/ 0 h 82"/>
                <a:gd name="T10" fmla="*/ 0 w 82"/>
                <a:gd name="T11" fmla="*/ 0 h 82"/>
                <a:gd name="T12" fmla="*/ 0 w 82"/>
                <a:gd name="T13" fmla="*/ 0 h 82"/>
                <a:gd name="T14" fmla="*/ 0 w 82"/>
                <a:gd name="T15" fmla="*/ 0 h 82"/>
                <a:gd name="T16" fmla="*/ 0 w 82"/>
                <a:gd name="T17" fmla="*/ 0 h 82"/>
                <a:gd name="T18" fmla="*/ 0 w 82"/>
                <a:gd name="T19" fmla="*/ 0 h 82"/>
                <a:gd name="T20" fmla="*/ 0 w 82"/>
                <a:gd name="T21" fmla="*/ 0 h 82"/>
                <a:gd name="T22" fmla="*/ 0 w 82"/>
                <a:gd name="T23" fmla="*/ 0 h 82"/>
                <a:gd name="T24" fmla="*/ 0 w 82"/>
                <a:gd name="T25" fmla="*/ 0 h 82"/>
                <a:gd name="T26" fmla="*/ 0 w 82"/>
                <a:gd name="T27" fmla="*/ 0 h 82"/>
                <a:gd name="T28" fmla="*/ 0 w 82"/>
                <a:gd name="T29" fmla="*/ 0 h 82"/>
                <a:gd name="T30" fmla="*/ 0 w 82"/>
                <a:gd name="T31" fmla="*/ 0 h 82"/>
                <a:gd name="T32" fmla="*/ 0 w 82"/>
                <a:gd name="T33" fmla="*/ 0 h 82"/>
                <a:gd name="T34" fmla="*/ 0 w 82"/>
                <a:gd name="T35" fmla="*/ 0 h 82"/>
                <a:gd name="T36" fmla="*/ 0 w 82"/>
                <a:gd name="T37" fmla="*/ 0 h 82"/>
                <a:gd name="T38" fmla="*/ 0 w 82"/>
                <a:gd name="T39" fmla="*/ 0 h 82"/>
                <a:gd name="T40" fmla="*/ 0 w 82"/>
                <a:gd name="T41" fmla="*/ 0 h 82"/>
                <a:gd name="T42" fmla="*/ 0 w 82"/>
                <a:gd name="T43" fmla="*/ 0 h 82"/>
                <a:gd name="T44" fmla="*/ 0 w 82"/>
                <a:gd name="T45" fmla="*/ 0 h 82"/>
                <a:gd name="T46" fmla="*/ 0 w 82"/>
                <a:gd name="T47" fmla="*/ 0 h 82"/>
                <a:gd name="T48" fmla="*/ 0 w 82"/>
                <a:gd name="T49" fmla="*/ 0 h 82"/>
                <a:gd name="T50" fmla="*/ 0 w 82"/>
                <a:gd name="T51" fmla="*/ 0 h 82"/>
                <a:gd name="T52" fmla="*/ 0 w 82"/>
                <a:gd name="T53" fmla="*/ 0 h 82"/>
                <a:gd name="T54" fmla="*/ 0 w 82"/>
                <a:gd name="T55" fmla="*/ 0 h 82"/>
                <a:gd name="T56" fmla="*/ 0 w 82"/>
                <a:gd name="T57" fmla="*/ 0 h 82"/>
                <a:gd name="T58" fmla="*/ 0 w 82"/>
                <a:gd name="T59" fmla="*/ 0 h 82"/>
                <a:gd name="T60" fmla="*/ 0 w 82"/>
                <a:gd name="T61" fmla="*/ 0 h 82"/>
                <a:gd name="T62" fmla="*/ 0 w 82"/>
                <a:gd name="T63" fmla="*/ 0 h 82"/>
                <a:gd name="T64" fmla="*/ 0 w 82"/>
                <a:gd name="T65" fmla="*/ 0 h 82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82" h="82">
                  <a:moveTo>
                    <a:pt x="82" y="41"/>
                  </a:moveTo>
                  <a:lnTo>
                    <a:pt x="80" y="33"/>
                  </a:lnTo>
                  <a:lnTo>
                    <a:pt x="78" y="25"/>
                  </a:lnTo>
                  <a:lnTo>
                    <a:pt x="74" y="18"/>
                  </a:lnTo>
                  <a:lnTo>
                    <a:pt x="69" y="13"/>
                  </a:lnTo>
                  <a:lnTo>
                    <a:pt x="63" y="7"/>
                  </a:lnTo>
                  <a:lnTo>
                    <a:pt x="56" y="4"/>
                  </a:lnTo>
                  <a:lnTo>
                    <a:pt x="49" y="1"/>
                  </a:lnTo>
                  <a:lnTo>
                    <a:pt x="40" y="0"/>
                  </a:lnTo>
                  <a:lnTo>
                    <a:pt x="32" y="1"/>
                  </a:lnTo>
                  <a:lnTo>
                    <a:pt x="24" y="4"/>
                  </a:lnTo>
                  <a:lnTo>
                    <a:pt x="18" y="7"/>
                  </a:lnTo>
                  <a:lnTo>
                    <a:pt x="12" y="13"/>
                  </a:lnTo>
                  <a:lnTo>
                    <a:pt x="7" y="18"/>
                  </a:lnTo>
                  <a:lnTo>
                    <a:pt x="3" y="25"/>
                  </a:lnTo>
                  <a:lnTo>
                    <a:pt x="1" y="33"/>
                  </a:lnTo>
                  <a:lnTo>
                    <a:pt x="0" y="41"/>
                  </a:lnTo>
                  <a:lnTo>
                    <a:pt x="1" y="50"/>
                  </a:lnTo>
                  <a:lnTo>
                    <a:pt x="3" y="56"/>
                  </a:lnTo>
                  <a:lnTo>
                    <a:pt x="7" y="64"/>
                  </a:lnTo>
                  <a:lnTo>
                    <a:pt x="12" y="70"/>
                  </a:lnTo>
                  <a:lnTo>
                    <a:pt x="18" y="74"/>
                  </a:lnTo>
                  <a:lnTo>
                    <a:pt x="24" y="79"/>
                  </a:lnTo>
                  <a:lnTo>
                    <a:pt x="32" y="81"/>
                  </a:lnTo>
                  <a:lnTo>
                    <a:pt x="40" y="82"/>
                  </a:lnTo>
                  <a:lnTo>
                    <a:pt x="49" y="81"/>
                  </a:lnTo>
                  <a:lnTo>
                    <a:pt x="56" y="79"/>
                  </a:lnTo>
                  <a:lnTo>
                    <a:pt x="63" y="74"/>
                  </a:lnTo>
                  <a:lnTo>
                    <a:pt x="69" y="70"/>
                  </a:lnTo>
                  <a:lnTo>
                    <a:pt x="74" y="64"/>
                  </a:lnTo>
                  <a:lnTo>
                    <a:pt x="78" y="56"/>
                  </a:lnTo>
                  <a:lnTo>
                    <a:pt x="80" y="50"/>
                  </a:lnTo>
                  <a:lnTo>
                    <a:pt x="82" y="41"/>
                  </a:lnTo>
                  <a:close/>
                  <a:moveTo>
                    <a:pt x="77" y="41"/>
                  </a:moveTo>
                  <a:lnTo>
                    <a:pt x="76" y="49"/>
                  </a:lnTo>
                  <a:lnTo>
                    <a:pt x="74" y="55"/>
                  </a:lnTo>
                  <a:lnTo>
                    <a:pt x="70" y="62"/>
                  </a:lnTo>
                  <a:lnTo>
                    <a:pt x="66" y="66"/>
                  </a:lnTo>
                  <a:lnTo>
                    <a:pt x="60" y="71"/>
                  </a:lnTo>
                  <a:lnTo>
                    <a:pt x="55" y="74"/>
                  </a:lnTo>
                  <a:lnTo>
                    <a:pt x="48" y="77"/>
                  </a:lnTo>
                  <a:lnTo>
                    <a:pt x="40" y="78"/>
                  </a:lnTo>
                  <a:lnTo>
                    <a:pt x="33" y="77"/>
                  </a:lnTo>
                  <a:lnTo>
                    <a:pt x="26" y="74"/>
                  </a:lnTo>
                  <a:lnTo>
                    <a:pt x="20" y="71"/>
                  </a:lnTo>
                  <a:lnTo>
                    <a:pt x="14" y="66"/>
                  </a:lnTo>
                  <a:lnTo>
                    <a:pt x="10" y="62"/>
                  </a:lnTo>
                  <a:lnTo>
                    <a:pt x="7" y="55"/>
                  </a:lnTo>
                  <a:lnTo>
                    <a:pt x="4" y="49"/>
                  </a:lnTo>
                  <a:lnTo>
                    <a:pt x="4" y="41"/>
                  </a:lnTo>
                  <a:lnTo>
                    <a:pt x="4" y="34"/>
                  </a:lnTo>
                  <a:lnTo>
                    <a:pt x="7" y="27"/>
                  </a:lnTo>
                  <a:lnTo>
                    <a:pt x="10" y="21"/>
                  </a:lnTo>
                  <a:lnTo>
                    <a:pt x="14" y="15"/>
                  </a:lnTo>
                  <a:lnTo>
                    <a:pt x="20" y="10"/>
                  </a:lnTo>
                  <a:lnTo>
                    <a:pt x="26" y="7"/>
                  </a:lnTo>
                  <a:lnTo>
                    <a:pt x="33" y="5"/>
                  </a:lnTo>
                  <a:lnTo>
                    <a:pt x="40" y="5"/>
                  </a:lnTo>
                  <a:lnTo>
                    <a:pt x="48" y="5"/>
                  </a:lnTo>
                  <a:lnTo>
                    <a:pt x="55" y="7"/>
                  </a:lnTo>
                  <a:lnTo>
                    <a:pt x="60" y="10"/>
                  </a:lnTo>
                  <a:lnTo>
                    <a:pt x="66" y="15"/>
                  </a:lnTo>
                  <a:lnTo>
                    <a:pt x="70" y="21"/>
                  </a:lnTo>
                  <a:lnTo>
                    <a:pt x="74" y="27"/>
                  </a:lnTo>
                  <a:lnTo>
                    <a:pt x="76" y="34"/>
                  </a:lnTo>
                  <a:lnTo>
                    <a:pt x="77" y="41"/>
                  </a:lnTo>
                  <a:close/>
                </a:path>
              </a:pathLst>
            </a:custGeom>
            <a:solidFill>
              <a:srgbClr val="9C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51" name="Freeform 480"/>
            <p:cNvSpPr>
              <a:spLocks noEditPoints="1"/>
            </p:cNvSpPr>
            <p:nvPr/>
          </p:nvSpPr>
          <p:spPr bwMode="auto">
            <a:xfrm>
              <a:off x="5180" y="2492"/>
              <a:ext cx="20" cy="19"/>
            </a:xfrm>
            <a:custGeom>
              <a:avLst/>
              <a:gdLst>
                <a:gd name="T0" fmla="*/ 0 w 77"/>
                <a:gd name="T1" fmla="*/ 0 h 77"/>
                <a:gd name="T2" fmla="*/ 0 w 77"/>
                <a:gd name="T3" fmla="*/ 0 h 77"/>
                <a:gd name="T4" fmla="*/ 0 w 77"/>
                <a:gd name="T5" fmla="*/ 0 h 77"/>
                <a:gd name="T6" fmla="*/ 0 w 77"/>
                <a:gd name="T7" fmla="*/ 0 h 77"/>
                <a:gd name="T8" fmla="*/ 0 w 77"/>
                <a:gd name="T9" fmla="*/ 0 h 77"/>
                <a:gd name="T10" fmla="*/ 0 w 77"/>
                <a:gd name="T11" fmla="*/ 0 h 77"/>
                <a:gd name="T12" fmla="*/ 0 w 77"/>
                <a:gd name="T13" fmla="*/ 0 h 77"/>
                <a:gd name="T14" fmla="*/ 0 w 77"/>
                <a:gd name="T15" fmla="*/ 0 h 77"/>
                <a:gd name="T16" fmla="*/ 0 w 77"/>
                <a:gd name="T17" fmla="*/ 0 h 77"/>
                <a:gd name="T18" fmla="*/ 0 w 77"/>
                <a:gd name="T19" fmla="*/ 0 h 77"/>
                <a:gd name="T20" fmla="*/ 0 w 77"/>
                <a:gd name="T21" fmla="*/ 0 h 77"/>
                <a:gd name="T22" fmla="*/ 0 w 77"/>
                <a:gd name="T23" fmla="*/ 0 h 77"/>
                <a:gd name="T24" fmla="*/ 0 w 77"/>
                <a:gd name="T25" fmla="*/ 0 h 77"/>
                <a:gd name="T26" fmla="*/ 0 w 77"/>
                <a:gd name="T27" fmla="*/ 0 h 77"/>
                <a:gd name="T28" fmla="*/ 0 w 77"/>
                <a:gd name="T29" fmla="*/ 0 h 77"/>
                <a:gd name="T30" fmla="*/ 0 w 77"/>
                <a:gd name="T31" fmla="*/ 0 h 77"/>
                <a:gd name="T32" fmla="*/ 0 w 77"/>
                <a:gd name="T33" fmla="*/ 0 h 77"/>
                <a:gd name="T34" fmla="*/ 0 w 77"/>
                <a:gd name="T35" fmla="*/ 0 h 77"/>
                <a:gd name="T36" fmla="*/ 0 w 77"/>
                <a:gd name="T37" fmla="*/ 0 h 77"/>
                <a:gd name="T38" fmla="*/ 0 w 77"/>
                <a:gd name="T39" fmla="*/ 0 h 77"/>
                <a:gd name="T40" fmla="*/ 0 w 77"/>
                <a:gd name="T41" fmla="*/ 0 h 77"/>
                <a:gd name="T42" fmla="*/ 0 w 77"/>
                <a:gd name="T43" fmla="*/ 0 h 77"/>
                <a:gd name="T44" fmla="*/ 0 w 77"/>
                <a:gd name="T45" fmla="*/ 0 h 77"/>
                <a:gd name="T46" fmla="*/ 0 w 77"/>
                <a:gd name="T47" fmla="*/ 0 h 77"/>
                <a:gd name="T48" fmla="*/ 0 w 77"/>
                <a:gd name="T49" fmla="*/ 0 h 77"/>
                <a:gd name="T50" fmla="*/ 0 w 77"/>
                <a:gd name="T51" fmla="*/ 0 h 77"/>
                <a:gd name="T52" fmla="*/ 0 w 77"/>
                <a:gd name="T53" fmla="*/ 0 h 77"/>
                <a:gd name="T54" fmla="*/ 0 w 77"/>
                <a:gd name="T55" fmla="*/ 0 h 77"/>
                <a:gd name="T56" fmla="*/ 0 w 77"/>
                <a:gd name="T57" fmla="*/ 0 h 77"/>
                <a:gd name="T58" fmla="*/ 0 w 77"/>
                <a:gd name="T59" fmla="*/ 0 h 77"/>
                <a:gd name="T60" fmla="*/ 0 w 77"/>
                <a:gd name="T61" fmla="*/ 0 h 77"/>
                <a:gd name="T62" fmla="*/ 0 w 77"/>
                <a:gd name="T63" fmla="*/ 0 h 77"/>
                <a:gd name="T64" fmla="*/ 0 w 77"/>
                <a:gd name="T65" fmla="*/ 0 h 7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7" h="77">
                  <a:moveTo>
                    <a:pt x="77" y="38"/>
                  </a:moveTo>
                  <a:lnTo>
                    <a:pt x="76" y="30"/>
                  </a:lnTo>
                  <a:lnTo>
                    <a:pt x="74" y="23"/>
                  </a:lnTo>
                  <a:lnTo>
                    <a:pt x="71" y="16"/>
                  </a:lnTo>
                  <a:lnTo>
                    <a:pt x="66" y="11"/>
                  </a:lnTo>
                  <a:lnTo>
                    <a:pt x="59" y="6"/>
                  </a:lnTo>
                  <a:lnTo>
                    <a:pt x="54" y="2"/>
                  </a:lnTo>
                  <a:lnTo>
                    <a:pt x="46" y="0"/>
                  </a:lnTo>
                  <a:lnTo>
                    <a:pt x="38" y="0"/>
                  </a:lnTo>
                  <a:lnTo>
                    <a:pt x="30" y="0"/>
                  </a:lnTo>
                  <a:lnTo>
                    <a:pt x="24" y="2"/>
                  </a:lnTo>
                  <a:lnTo>
                    <a:pt x="17" y="6"/>
                  </a:lnTo>
                  <a:lnTo>
                    <a:pt x="11" y="11"/>
                  </a:lnTo>
                  <a:lnTo>
                    <a:pt x="7" y="16"/>
                  </a:lnTo>
                  <a:lnTo>
                    <a:pt x="2" y="23"/>
                  </a:lnTo>
                  <a:lnTo>
                    <a:pt x="0" y="30"/>
                  </a:lnTo>
                  <a:lnTo>
                    <a:pt x="0" y="38"/>
                  </a:lnTo>
                  <a:lnTo>
                    <a:pt x="0" y="46"/>
                  </a:lnTo>
                  <a:lnTo>
                    <a:pt x="2" y="53"/>
                  </a:lnTo>
                  <a:lnTo>
                    <a:pt x="7" y="60"/>
                  </a:lnTo>
                  <a:lnTo>
                    <a:pt x="11" y="66"/>
                  </a:lnTo>
                  <a:lnTo>
                    <a:pt x="17" y="70"/>
                  </a:lnTo>
                  <a:lnTo>
                    <a:pt x="24" y="74"/>
                  </a:lnTo>
                  <a:lnTo>
                    <a:pt x="30" y="76"/>
                  </a:lnTo>
                  <a:lnTo>
                    <a:pt x="38" y="77"/>
                  </a:lnTo>
                  <a:lnTo>
                    <a:pt x="46" y="76"/>
                  </a:lnTo>
                  <a:lnTo>
                    <a:pt x="54" y="74"/>
                  </a:lnTo>
                  <a:lnTo>
                    <a:pt x="59" y="70"/>
                  </a:lnTo>
                  <a:lnTo>
                    <a:pt x="66" y="66"/>
                  </a:lnTo>
                  <a:lnTo>
                    <a:pt x="71" y="60"/>
                  </a:lnTo>
                  <a:lnTo>
                    <a:pt x="74" y="53"/>
                  </a:lnTo>
                  <a:lnTo>
                    <a:pt x="76" y="46"/>
                  </a:lnTo>
                  <a:lnTo>
                    <a:pt x="77" y="38"/>
                  </a:lnTo>
                  <a:close/>
                  <a:moveTo>
                    <a:pt x="73" y="38"/>
                  </a:moveTo>
                  <a:lnTo>
                    <a:pt x="72" y="44"/>
                  </a:lnTo>
                  <a:lnTo>
                    <a:pt x="71" y="51"/>
                  </a:lnTo>
                  <a:lnTo>
                    <a:pt x="67" y="57"/>
                  </a:lnTo>
                  <a:lnTo>
                    <a:pt x="63" y="62"/>
                  </a:lnTo>
                  <a:lnTo>
                    <a:pt x="57" y="67"/>
                  </a:lnTo>
                  <a:lnTo>
                    <a:pt x="52" y="70"/>
                  </a:lnTo>
                  <a:lnTo>
                    <a:pt x="45" y="71"/>
                  </a:lnTo>
                  <a:lnTo>
                    <a:pt x="38" y="72"/>
                  </a:lnTo>
                  <a:lnTo>
                    <a:pt x="31" y="71"/>
                  </a:lnTo>
                  <a:lnTo>
                    <a:pt x="25" y="70"/>
                  </a:lnTo>
                  <a:lnTo>
                    <a:pt x="19" y="67"/>
                  </a:lnTo>
                  <a:lnTo>
                    <a:pt x="13" y="62"/>
                  </a:lnTo>
                  <a:lnTo>
                    <a:pt x="10" y="57"/>
                  </a:lnTo>
                  <a:lnTo>
                    <a:pt x="7" y="51"/>
                  </a:lnTo>
                  <a:lnTo>
                    <a:pt x="5" y="44"/>
                  </a:lnTo>
                  <a:lnTo>
                    <a:pt x="3" y="38"/>
                  </a:lnTo>
                  <a:lnTo>
                    <a:pt x="5" y="31"/>
                  </a:lnTo>
                  <a:lnTo>
                    <a:pt x="7" y="24"/>
                  </a:lnTo>
                  <a:lnTo>
                    <a:pt x="10" y="19"/>
                  </a:lnTo>
                  <a:lnTo>
                    <a:pt x="13" y="13"/>
                  </a:lnTo>
                  <a:lnTo>
                    <a:pt x="19" y="10"/>
                  </a:lnTo>
                  <a:lnTo>
                    <a:pt x="25" y="6"/>
                  </a:lnTo>
                  <a:lnTo>
                    <a:pt x="31" y="4"/>
                  </a:lnTo>
                  <a:lnTo>
                    <a:pt x="38" y="3"/>
                  </a:lnTo>
                  <a:lnTo>
                    <a:pt x="45" y="4"/>
                  </a:lnTo>
                  <a:lnTo>
                    <a:pt x="52" y="6"/>
                  </a:lnTo>
                  <a:lnTo>
                    <a:pt x="57" y="10"/>
                  </a:lnTo>
                  <a:lnTo>
                    <a:pt x="63" y="13"/>
                  </a:lnTo>
                  <a:lnTo>
                    <a:pt x="67" y="19"/>
                  </a:lnTo>
                  <a:lnTo>
                    <a:pt x="71" y="24"/>
                  </a:lnTo>
                  <a:lnTo>
                    <a:pt x="72" y="31"/>
                  </a:lnTo>
                  <a:lnTo>
                    <a:pt x="73" y="38"/>
                  </a:lnTo>
                  <a:close/>
                </a:path>
              </a:pathLst>
            </a:custGeom>
            <a:solidFill>
              <a:srgbClr val="A1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52" name="Freeform 481"/>
            <p:cNvSpPr>
              <a:spLocks noEditPoints="1"/>
            </p:cNvSpPr>
            <p:nvPr/>
          </p:nvSpPr>
          <p:spPr bwMode="auto">
            <a:xfrm>
              <a:off x="5181" y="2492"/>
              <a:ext cx="18" cy="18"/>
            </a:xfrm>
            <a:custGeom>
              <a:avLst/>
              <a:gdLst>
                <a:gd name="T0" fmla="*/ 0 w 73"/>
                <a:gd name="T1" fmla="*/ 0 h 73"/>
                <a:gd name="T2" fmla="*/ 0 w 73"/>
                <a:gd name="T3" fmla="*/ 0 h 73"/>
                <a:gd name="T4" fmla="*/ 0 w 73"/>
                <a:gd name="T5" fmla="*/ 0 h 73"/>
                <a:gd name="T6" fmla="*/ 0 w 73"/>
                <a:gd name="T7" fmla="*/ 0 h 73"/>
                <a:gd name="T8" fmla="*/ 0 w 73"/>
                <a:gd name="T9" fmla="*/ 0 h 73"/>
                <a:gd name="T10" fmla="*/ 0 w 73"/>
                <a:gd name="T11" fmla="*/ 0 h 73"/>
                <a:gd name="T12" fmla="*/ 0 w 73"/>
                <a:gd name="T13" fmla="*/ 0 h 73"/>
                <a:gd name="T14" fmla="*/ 0 w 73"/>
                <a:gd name="T15" fmla="*/ 0 h 73"/>
                <a:gd name="T16" fmla="*/ 0 w 73"/>
                <a:gd name="T17" fmla="*/ 0 h 73"/>
                <a:gd name="T18" fmla="*/ 0 w 73"/>
                <a:gd name="T19" fmla="*/ 0 h 73"/>
                <a:gd name="T20" fmla="*/ 0 w 73"/>
                <a:gd name="T21" fmla="*/ 0 h 73"/>
                <a:gd name="T22" fmla="*/ 0 w 73"/>
                <a:gd name="T23" fmla="*/ 0 h 73"/>
                <a:gd name="T24" fmla="*/ 0 w 73"/>
                <a:gd name="T25" fmla="*/ 0 h 73"/>
                <a:gd name="T26" fmla="*/ 0 w 73"/>
                <a:gd name="T27" fmla="*/ 0 h 73"/>
                <a:gd name="T28" fmla="*/ 0 w 73"/>
                <a:gd name="T29" fmla="*/ 0 h 73"/>
                <a:gd name="T30" fmla="*/ 0 w 73"/>
                <a:gd name="T31" fmla="*/ 0 h 73"/>
                <a:gd name="T32" fmla="*/ 0 w 73"/>
                <a:gd name="T33" fmla="*/ 0 h 73"/>
                <a:gd name="T34" fmla="*/ 0 w 73"/>
                <a:gd name="T35" fmla="*/ 0 h 73"/>
                <a:gd name="T36" fmla="*/ 0 w 73"/>
                <a:gd name="T37" fmla="*/ 0 h 73"/>
                <a:gd name="T38" fmla="*/ 0 w 73"/>
                <a:gd name="T39" fmla="*/ 0 h 73"/>
                <a:gd name="T40" fmla="*/ 0 w 73"/>
                <a:gd name="T41" fmla="*/ 0 h 73"/>
                <a:gd name="T42" fmla="*/ 0 w 73"/>
                <a:gd name="T43" fmla="*/ 0 h 73"/>
                <a:gd name="T44" fmla="*/ 0 w 73"/>
                <a:gd name="T45" fmla="*/ 0 h 73"/>
                <a:gd name="T46" fmla="*/ 0 w 73"/>
                <a:gd name="T47" fmla="*/ 0 h 73"/>
                <a:gd name="T48" fmla="*/ 0 w 73"/>
                <a:gd name="T49" fmla="*/ 0 h 73"/>
                <a:gd name="T50" fmla="*/ 0 w 73"/>
                <a:gd name="T51" fmla="*/ 0 h 73"/>
                <a:gd name="T52" fmla="*/ 0 w 73"/>
                <a:gd name="T53" fmla="*/ 0 h 73"/>
                <a:gd name="T54" fmla="*/ 0 w 73"/>
                <a:gd name="T55" fmla="*/ 0 h 73"/>
                <a:gd name="T56" fmla="*/ 0 w 73"/>
                <a:gd name="T57" fmla="*/ 0 h 73"/>
                <a:gd name="T58" fmla="*/ 0 w 73"/>
                <a:gd name="T59" fmla="*/ 0 h 73"/>
                <a:gd name="T60" fmla="*/ 0 w 73"/>
                <a:gd name="T61" fmla="*/ 0 h 73"/>
                <a:gd name="T62" fmla="*/ 0 w 73"/>
                <a:gd name="T63" fmla="*/ 0 h 73"/>
                <a:gd name="T64" fmla="*/ 0 w 73"/>
                <a:gd name="T65" fmla="*/ 0 h 7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3" h="73">
                  <a:moveTo>
                    <a:pt x="73" y="36"/>
                  </a:moveTo>
                  <a:lnTo>
                    <a:pt x="72" y="29"/>
                  </a:lnTo>
                  <a:lnTo>
                    <a:pt x="70" y="22"/>
                  </a:lnTo>
                  <a:lnTo>
                    <a:pt x="66" y="16"/>
                  </a:lnTo>
                  <a:lnTo>
                    <a:pt x="62" y="10"/>
                  </a:lnTo>
                  <a:lnTo>
                    <a:pt x="56" y="5"/>
                  </a:lnTo>
                  <a:lnTo>
                    <a:pt x="51" y="2"/>
                  </a:lnTo>
                  <a:lnTo>
                    <a:pt x="44" y="0"/>
                  </a:lnTo>
                  <a:lnTo>
                    <a:pt x="36" y="0"/>
                  </a:lnTo>
                  <a:lnTo>
                    <a:pt x="29" y="0"/>
                  </a:lnTo>
                  <a:lnTo>
                    <a:pt x="22" y="2"/>
                  </a:lnTo>
                  <a:lnTo>
                    <a:pt x="16" y="5"/>
                  </a:lnTo>
                  <a:lnTo>
                    <a:pt x="10" y="10"/>
                  </a:lnTo>
                  <a:lnTo>
                    <a:pt x="6" y="16"/>
                  </a:lnTo>
                  <a:lnTo>
                    <a:pt x="3" y="22"/>
                  </a:lnTo>
                  <a:lnTo>
                    <a:pt x="0" y="29"/>
                  </a:lnTo>
                  <a:lnTo>
                    <a:pt x="0" y="36"/>
                  </a:lnTo>
                  <a:lnTo>
                    <a:pt x="0" y="44"/>
                  </a:lnTo>
                  <a:lnTo>
                    <a:pt x="3" y="50"/>
                  </a:lnTo>
                  <a:lnTo>
                    <a:pt x="6" y="57"/>
                  </a:lnTo>
                  <a:lnTo>
                    <a:pt x="10" y="61"/>
                  </a:lnTo>
                  <a:lnTo>
                    <a:pt x="16" y="66"/>
                  </a:lnTo>
                  <a:lnTo>
                    <a:pt x="22" y="69"/>
                  </a:lnTo>
                  <a:lnTo>
                    <a:pt x="29" y="72"/>
                  </a:lnTo>
                  <a:lnTo>
                    <a:pt x="36" y="73"/>
                  </a:lnTo>
                  <a:lnTo>
                    <a:pt x="44" y="72"/>
                  </a:lnTo>
                  <a:lnTo>
                    <a:pt x="51" y="69"/>
                  </a:lnTo>
                  <a:lnTo>
                    <a:pt x="56" y="66"/>
                  </a:lnTo>
                  <a:lnTo>
                    <a:pt x="62" y="61"/>
                  </a:lnTo>
                  <a:lnTo>
                    <a:pt x="66" y="57"/>
                  </a:lnTo>
                  <a:lnTo>
                    <a:pt x="70" y="50"/>
                  </a:lnTo>
                  <a:lnTo>
                    <a:pt x="72" y="44"/>
                  </a:lnTo>
                  <a:lnTo>
                    <a:pt x="73" y="36"/>
                  </a:lnTo>
                  <a:close/>
                  <a:moveTo>
                    <a:pt x="69" y="36"/>
                  </a:moveTo>
                  <a:lnTo>
                    <a:pt x="69" y="42"/>
                  </a:lnTo>
                  <a:lnTo>
                    <a:pt x="66" y="49"/>
                  </a:lnTo>
                  <a:lnTo>
                    <a:pt x="63" y="54"/>
                  </a:lnTo>
                  <a:lnTo>
                    <a:pt x="60" y="59"/>
                  </a:lnTo>
                  <a:lnTo>
                    <a:pt x="54" y="63"/>
                  </a:lnTo>
                  <a:lnTo>
                    <a:pt x="48" y="66"/>
                  </a:lnTo>
                  <a:lnTo>
                    <a:pt x="43" y="68"/>
                  </a:lnTo>
                  <a:lnTo>
                    <a:pt x="36" y="68"/>
                  </a:lnTo>
                  <a:lnTo>
                    <a:pt x="29" y="68"/>
                  </a:lnTo>
                  <a:lnTo>
                    <a:pt x="24" y="66"/>
                  </a:lnTo>
                  <a:lnTo>
                    <a:pt x="18" y="63"/>
                  </a:lnTo>
                  <a:lnTo>
                    <a:pt x="14" y="59"/>
                  </a:lnTo>
                  <a:lnTo>
                    <a:pt x="9" y="54"/>
                  </a:lnTo>
                  <a:lnTo>
                    <a:pt x="6" y="49"/>
                  </a:lnTo>
                  <a:lnTo>
                    <a:pt x="5" y="42"/>
                  </a:lnTo>
                  <a:lnTo>
                    <a:pt x="4" y="36"/>
                  </a:lnTo>
                  <a:lnTo>
                    <a:pt x="5" y="29"/>
                  </a:lnTo>
                  <a:lnTo>
                    <a:pt x="6" y="23"/>
                  </a:lnTo>
                  <a:lnTo>
                    <a:pt x="9" y="18"/>
                  </a:lnTo>
                  <a:lnTo>
                    <a:pt x="14" y="13"/>
                  </a:lnTo>
                  <a:lnTo>
                    <a:pt x="18" y="9"/>
                  </a:lnTo>
                  <a:lnTo>
                    <a:pt x="24" y="5"/>
                  </a:lnTo>
                  <a:lnTo>
                    <a:pt x="29" y="4"/>
                  </a:lnTo>
                  <a:lnTo>
                    <a:pt x="36" y="3"/>
                  </a:lnTo>
                  <a:lnTo>
                    <a:pt x="43" y="4"/>
                  </a:lnTo>
                  <a:lnTo>
                    <a:pt x="48" y="5"/>
                  </a:lnTo>
                  <a:lnTo>
                    <a:pt x="54" y="9"/>
                  </a:lnTo>
                  <a:lnTo>
                    <a:pt x="60" y="13"/>
                  </a:lnTo>
                  <a:lnTo>
                    <a:pt x="63" y="18"/>
                  </a:lnTo>
                  <a:lnTo>
                    <a:pt x="66" y="23"/>
                  </a:lnTo>
                  <a:lnTo>
                    <a:pt x="69" y="29"/>
                  </a:lnTo>
                  <a:lnTo>
                    <a:pt x="69" y="36"/>
                  </a:lnTo>
                  <a:close/>
                </a:path>
              </a:pathLst>
            </a:custGeom>
            <a:solidFill>
              <a:srgbClr val="A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53" name="Freeform 482"/>
            <p:cNvSpPr>
              <a:spLocks noEditPoints="1"/>
            </p:cNvSpPr>
            <p:nvPr/>
          </p:nvSpPr>
          <p:spPr bwMode="auto">
            <a:xfrm>
              <a:off x="5181" y="2492"/>
              <a:ext cx="17" cy="18"/>
            </a:xfrm>
            <a:custGeom>
              <a:avLst/>
              <a:gdLst>
                <a:gd name="T0" fmla="*/ 0 w 70"/>
                <a:gd name="T1" fmla="*/ 0 h 69"/>
                <a:gd name="T2" fmla="*/ 0 w 70"/>
                <a:gd name="T3" fmla="*/ 0 h 69"/>
                <a:gd name="T4" fmla="*/ 0 w 70"/>
                <a:gd name="T5" fmla="*/ 0 h 69"/>
                <a:gd name="T6" fmla="*/ 0 w 70"/>
                <a:gd name="T7" fmla="*/ 0 h 69"/>
                <a:gd name="T8" fmla="*/ 0 w 70"/>
                <a:gd name="T9" fmla="*/ 0 h 69"/>
                <a:gd name="T10" fmla="*/ 0 w 70"/>
                <a:gd name="T11" fmla="*/ 0 h 69"/>
                <a:gd name="T12" fmla="*/ 0 w 70"/>
                <a:gd name="T13" fmla="*/ 0 h 69"/>
                <a:gd name="T14" fmla="*/ 0 w 70"/>
                <a:gd name="T15" fmla="*/ 0 h 69"/>
                <a:gd name="T16" fmla="*/ 0 w 70"/>
                <a:gd name="T17" fmla="*/ 0 h 69"/>
                <a:gd name="T18" fmla="*/ 0 w 70"/>
                <a:gd name="T19" fmla="*/ 0 h 69"/>
                <a:gd name="T20" fmla="*/ 0 w 70"/>
                <a:gd name="T21" fmla="*/ 0 h 69"/>
                <a:gd name="T22" fmla="*/ 0 w 70"/>
                <a:gd name="T23" fmla="*/ 0 h 69"/>
                <a:gd name="T24" fmla="*/ 0 w 70"/>
                <a:gd name="T25" fmla="*/ 0 h 69"/>
                <a:gd name="T26" fmla="*/ 0 w 70"/>
                <a:gd name="T27" fmla="*/ 0 h 69"/>
                <a:gd name="T28" fmla="*/ 0 w 70"/>
                <a:gd name="T29" fmla="*/ 0 h 69"/>
                <a:gd name="T30" fmla="*/ 0 w 70"/>
                <a:gd name="T31" fmla="*/ 0 h 69"/>
                <a:gd name="T32" fmla="*/ 0 w 70"/>
                <a:gd name="T33" fmla="*/ 0 h 69"/>
                <a:gd name="T34" fmla="*/ 0 w 70"/>
                <a:gd name="T35" fmla="*/ 0 h 69"/>
                <a:gd name="T36" fmla="*/ 0 w 70"/>
                <a:gd name="T37" fmla="*/ 0 h 69"/>
                <a:gd name="T38" fmla="*/ 0 w 70"/>
                <a:gd name="T39" fmla="*/ 0 h 69"/>
                <a:gd name="T40" fmla="*/ 0 w 70"/>
                <a:gd name="T41" fmla="*/ 0 h 69"/>
                <a:gd name="T42" fmla="*/ 0 w 70"/>
                <a:gd name="T43" fmla="*/ 0 h 69"/>
                <a:gd name="T44" fmla="*/ 0 w 70"/>
                <a:gd name="T45" fmla="*/ 0 h 69"/>
                <a:gd name="T46" fmla="*/ 0 w 70"/>
                <a:gd name="T47" fmla="*/ 0 h 69"/>
                <a:gd name="T48" fmla="*/ 0 w 70"/>
                <a:gd name="T49" fmla="*/ 0 h 69"/>
                <a:gd name="T50" fmla="*/ 0 w 70"/>
                <a:gd name="T51" fmla="*/ 0 h 69"/>
                <a:gd name="T52" fmla="*/ 0 w 70"/>
                <a:gd name="T53" fmla="*/ 0 h 69"/>
                <a:gd name="T54" fmla="*/ 0 w 70"/>
                <a:gd name="T55" fmla="*/ 0 h 69"/>
                <a:gd name="T56" fmla="*/ 0 w 70"/>
                <a:gd name="T57" fmla="*/ 0 h 69"/>
                <a:gd name="T58" fmla="*/ 0 w 70"/>
                <a:gd name="T59" fmla="*/ 0 h 69"/>
                <a:gd name="T60" fmla="*/ 0 w 70"/>
                <a:gd name="T61" fmla="*/ 0 h 69"/>
                <a:gd name="T62" fmla="*/ 0 w 70"/>
                <a:gd name="T63" fmla="*/ 0 h 69"/>
                <a:gd name="T64" fmla="*/ 0 w 70"/>
                <a:gd name="T65" fmla="*/ 0 h 6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70" h="69">
                  <a:moveTo>
                    <a:pt x="70" y="35"/>
                  </a:moveTo>
                  <a:lnTo>
                    <a:pt x="69" y="28"/>
                  </a:lnTo>
                  <a:lnTo>
                    <a:pt x="68" y="21"/>
                  </a:lnTo>
                  <a:lnTo>
                    <a:pt x="64" y="16"/>
                  </a:lnTo>
                  <a:lnTo>
                    <a:pt x="60" y="10"/>
                  </a:lnTo>
                  <a:lnTo>
                    <a:pt x="54" y="7"/>
                  </a:lnTo>
                  <a:lnTo>
                    <a:pt x="49" y="3"/>
                  </a:lnTo>
                  <a:lnTo>
                    <a:pt x="42" y="1"/>
                  </a:lnTo>
                  <a:lnTo>
                    <a:pt x="35" y="0"/>
                  </a:lnTo>
                  <a:lnTo>
                    <a:pt x="28" y="1"/>
                  </a:lnTo>
                  <a:lnTo>
                    <a:pt x="22" y="3"/>
                  </a:lnTo>
                  <a:lnTo>
                    <a:pt x="16" y="7"/>
                  </a:lnTo>
                  <a:lnTo>
                    <a:pt x="10" y="10"/>
                  </a:lnTo>
                  <a:lnTo>
                    <a:pt x="7" y="16"/>
                  </a:lnTo>
                  <a:lnTo>
                    <a:pt x="4" y="21"/>
                  </a:lnTo>
                  <a:lnTo>
                    <a:pt x="2" y="28"/>
                  </a:lnTo>
                  <a:lnTo>
                    <a:pt x="0" y="35"/>
                  </a:lnTo>
                  <a:lnTo>
                    <a:pt x="2" y="41"/>
                  </a:lnTo>
                  <a:lnTo>
                    <a:pt x="4" y="48"/>
                  </a:lnTo>
                  <a:lnTo>
                    <a:pt x="7" y="54"/>
                  </a:lnTo>
                  <a:lnTo>
                    <a:pt x="10" y="59"/>
                  </a:lnTo>
                  <a:lnTo>
                    <a:pt x="16" y="64"/>
                  </a:lnTo>
                  <a:lnTo>
                    <a:pt x="22" y="67"/>
                  </a:lnTo>
                  <a:lnTo>
                    <a:pt x="28" y="68"/>
                  </a:lnTo>
                  <a:lnTo>
                    <a:pt x="35" y="69"/>
                  </a:lnTo>
                  <a:lnTo>
                    <a:pt x="42" y="68"/>
                  </a:lnTo>
                  <a:lnTo>
                    <a:pt x="49" y="67"/>
                  </a:lnTo>
                  <a:lnTo>
                    <a:pt x="54" y="64"/>
                  </a:lnTo>
                  <a:lnTo>
                    <a:pt x="60" y="59"/>
                  </a:lnTo>
                  <a:lnTo>
                    <a:pt x="64" y="54"/>
                  </a:lnTo>
                  <a:lnTo>
                    <a:pt x="68" y="48"/>
                  </a:lnTo>
                  <a:lnTo>
                    <a:pt x="69" y="41"/>
                  </a:lnTo>
                  <a:lnTo>
                    <a:pt x="70" y="35"/>
                  </a:lnTo>
                  <a:close/>
                  <a:moveTo>
                    <a:pt x="65" y="35"/>
                  </a:moveTo>
                  <a:lnTo>
                    <a:pt x="65" y="41"/>
                  </a:lnTo>
                  <a:lnTo>
                    <a:pt x="63" y="47"/>
                  </a:lnTo>
                  <a:lnTo>
                    <a:pt x="61" y="52"/>
                  </a:lnTo>
                  <a:lnTo>
                    <a:pt x="56" y="56"/>
                  </a:lnTo>
                  <a:lnTo>
                    <a:pt x="52" y="60"/>
                  </a:lnTo>
                  <a:lnTo>
                    <a:pt x="47" y="63"/>
                  </a:lnTo>
                  <a:lnTo>
                    <a:pt x="42" y="65"/>
                  </a:lnTo>
                  <a:lnTo>
                    <a:pt x="35" y="65"/>
                  </a:lnTo>
                  <a:lnTo>
                    <a:pt x="30" y="65"/>
                  </a:lnTo>
                  <a:lnTo>
                    <a:pt x="24" y="63"/>
                  </a:lnTo>
                  <a:lnTo>
                    <a:pt x="18" y="60"/>
                  </a:lnTo>
                  <a:lnTo>
                    <a:pt x="14" y="56"/>
                  </a:lnTo>
                  <a:lnTo>
                    <a:pt x="10" y="52"/>
                  </a:lnTo>
                  <a:lnTo>
                    <a:pt x="7" y="47"/>
                  </a:lnTo>
                  <a:lnTo>
                    <a:pt x="6" y="41"/>
                  </a:lnTo>
                  <a:lnTo>
                    <a:pt x="5" y="35"/>
                  </a:lnTo>
                  <a:lnTo>
                    <a:pt x="6" y="29"/>
                  </a:lnTo>
                  <a:lnTo>
                    <a:pt x="7" y="23"/>
                  </a:lnTo>
                  <a:lnTo>
                    <a:pt x="10" y="18"/>
                  </a:lnTo>
                  <a:lnTo>
                    <a:pt x="14" y="13"/>
                  </a:lnTo>
                  <a:lnTo>
                    <a:pt x="18" y="10"/>
                  </a:lnTo>
                  <a:lnTo>
                    <a:pt x="24" y="7"/>
                  </a:lnTo>
                  <a:lnTo>
                    <a:pt x="30" y="6"/>
                  </a:lnTo>
                  <a:lnTo>
                    <a:pt x="35" y="4"/>
                  </a:lnTo>
                  <a:lnTo>
                    <a:pt x="42" y="6"/>
                  </a:lnTo>
                  <a:lnTo>
                    <a:pt x="47" y="7"/>
                  </a:lnTo>
                  <a:lnTo>
                    <a:pt x="52" y="10"/>
                  </a:lnTo>
                  <a:lnTo>
                    <a:pt x="56" y="13"/>
                  </a:lnTo>
                  <a:lnTo>
                    <a:pt x="61" y="18"/>
                  </a:lnTo>
                  <a:lnTo>
                    <a:pt x="63" y="23"/>
                  </a:lnTo>
                  <a:lnTo>
                    <a:pt x="65" y="29"/>
                  </a:lnTo>
                  <a:lnTo>
                    <a:pt x="65" y="35"/>
                  </a:lnTo>
                  <a:close/>
                </a:path>
              </a:pathLst>
            </a:custGeom>
            <a:solidFill>
              <a:srgbClr val="A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54" name="Freeform 483"/>
            <p:cNvSpPr>
              <a:spLocks noEditPoints="1"/>
            </p:cNvSpPr>
            <p:nvPr/>
          </p:nvSpPr>
          <p:spPr bwMode="auto">
            <a:xfrm>
              <a:off x="5182" y="2493"/>
              <a:ext cx="16" cy="16"/>
            </a:xfrm>
            <a:custGeom>
              <a:avLst/>
              <a:gdLst>
                <a:gd name="T0" fmla="*/ 0 w 65"/>
                <a:gd name="T1" fmla="*/ 0 h 65"/>
                <a:gd name="T2" fmla="*/ 0 w 65"/>
                <a:gd name="T3" fmla="*/ 0 h 65"/>
                <a:gd name="T4" fmla="*/ 0 w 65"/>
                <a:gd name="T5" fmla="*/ 0 h 65"/>
                <a:gd name="T6" fmla="*/ 0 w 65"/>
                <a:gd name="T7" fmla="*/ 0 h 65"/>
                <a:gd name="T8" fmla="*/ 0 w 65"/>
                <a:gd name="T9" fmla="*/ 0 h 65"/>
                <a:gd name="T10" fmla="*/ 0 w 65"/>
                <a:gd name="T11" fmla="*/ 0 h 65"/>
                <a:gd name="T12" fmla="*/ 0 w 65"/>
                <a:gd name="T13" fmla="*/ 0 h 65"/>
                <a:gd name="T14" fmla="*/ 0 w 65"/>
                <a:gd name="T15" fmla="*/ 0 h 65"/>
                <a:gd name="T16" fmla="*/ 0 w 65"/>
                <a:gd name="T17" fmla="*/ 0 h 65"/>
                <a:gd name="T18" fmla="*/ 0 w 65"/>
                <a:gd name="T19" fmla="*/ 0 h 65"/>
                <a:gd name="T20" fmla="*/ 0 w 65"/>
                <a:gd name="T21" fmla="*/ 0 h 65"/>
                <a:gd name="T22" fmla="*/ 0 w 65"/>
                <a:gd name="T23" fmla="*/ 0 h 65"/>
                <a:gd name="T24" fmla="*/ 0 w 65"/>
                <a:gd name="T25" fmla="*/ 0 h 65"/>
                <a:gd name="T26" fmla="*/ 0 w 65"/>
                <a:gd name="T27" fmla="*/ 0 h 65"/>
                <a:gd name="T28" fmla="*/ 0 w 65"/>
                <a:gd name="T29" fmla="*/ 0 h 65"/>
                <a:gd name="T30" fmla="*/ 0 w 65"/>
                <a:gd name="T31" fmla="*/ 0 h 65"/>
                <a:gd name="T32" fmla="*/ 0 w 65"/>
                <a:gd name="T33" fmla="*/ 0 h 65"/>
                <a:gd name="T34" fmla="*/ 0 w 65"/>
                <a:gd name="T35" fmla="*/ 0 h 65"/>
                <a:gd name="T36" fmla="*/ 0 w 65"/>
                <a:gd name="T37" fmla="*/ 0 h 65"/>
                <a:gd name="T38" fmla="*/ 0 w 65"/>
                <a:gd name="T39" fmla="*/ 0 h 65"/>
                <a:gd name="T40" fmla="*/ 0 w 65"/>
                <a:gd name="T41" fmla="*/ 0 h 65"/>
                <a:gd name="T42" fmla="*/ 0 w 65"/>
                <a:gd name="T43" fmla="*/ 0 h 65"/>
                <a:gd name="T44" fmla="*/ 0 w 65"/>
                <a:gd name="T45" fmla="*/ 0 h 65"/>
                <a:gd name="T46" fmla="*/ 0 w 65"/>
                <a:gd name="T47" fmla="*/ 0 h 65"/>
                <a:gd name="T48" fmla="*/ 0 w 65"/>
                <a:gd name="T49" fmla="*/ 0 h 65"/>
                <a:gd name="T50" fmla="*/ 0 w 65"/>
                <a:gd name="T51" fmla="*/ 0 h 65"/>
                <a:gd name="T52" fmla="*/ 0 w 65"/>
                <a:gd name="T53" fmla="*/ 0 h 65"/>
                <a:gd name="T54" fmla="*/ 0 w 65"/>
                <a:gd name="T55" fmla="*/ 0 h 65"/>
                <a:gd name="T56" fmla="*/ 0 w 65"/>
                <a:gd name="T57" fmla="*/ 0 h 65"/>
                <a:gd name="T58" fmla="*/ 0 w 65"/>
                <a:gd name="T59" fmla="*/ 0 h 65"/>
                <a:gd name="T60" fmla="*/ 0 w 65"/>
                <a:gd name="T61" fmla="*/ 0 h 65"/>
                <a:gd name="T62" fmla="*/ 0 w 65"/>
                <a:gd name="T63" fmla="*/ 0 h 65"/>
                <a:gd name="T64" fmla="*/ 0 w 65"/>
                <a:gd name="T65" fmla="*/ 0 h 6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5" h="65">
                  <a:moveTo>
                    <a:pt x="65" y="33"/>
                  </a:moveTo>
                  <a:lnTo>
                    <a:pt x="65" y="26"/>
                  </a:lnTo>
                  <a:lnTo>
                    <a:pt x="62" y="20"/>
                  </a:lnTo>
                  <a:lnTo>
                    <a:pt x="59" y="15"/>
                  </a:lnTo>
                  <a:lnTo>
                    <a:pt x="56" y="10"/>
                  </a:lnTo>
                  <a:lnTo>
                    <a:pt x="50" y="6"/>
                  </a:lnTo>
                  <a:lnTo>
                    <a:pt x="44" y="2"/>
                  </a:lnTo>
                  <a:lnTo>
                    <a:pt x="39" y="1"/>
                  </a:lnTo>
                  <a:lnTo>
                    <a:pt x="32" y="0"/>
                  </a:lnTo>
                  <a:lnTo>
                    <a:pt x="25" y="1"/>
                  </a:lnTo>
                  <a:lnTo>
                    <a:pt x="20" y="2"/>
                  </a:lnTo>
                  <a:lnTo>
                    <a:pt x="14" y="6"/>
                  </a:lnTo>
                  <a:lnTo>
                    <a:pt x="10" y="10"/>
                  </a:lnTo>
                  <a:lnTo>
                    <a:pt x="5" y="15"/>
                  </a:lnTo>
                  <a:lnTo>
                    <a:pt x="2" y="20"/>
                  </a:lnTo>
                  <a:lnTo>
                    <a:pt x="1" y="26"/>
                  </a:lnTo>
                  <a:lnTo>
                    <a:pt x="0" y="33"/>
                  </a:lnTo>
                  <a:lnTo>
                    <a:pt x="1" y="39"/>
                  </a:lnTo>
                  <a:lnTo>
                    <a:pt x="2" y="46"/>
                  </a:lnTo>
                  <a:lnTo>
                    <a:pt x="5" y="51"/>
                  </a:lnTo>
                  <a:lnTo>
                    <a:pt x="10" y="56"/>
                  </a:lnTo>
                  <a:lnTo>
                    <a:pt x="14" y="60"/>
                  </a:lnTo>
                  <a:lnTo>
                    <a:pt x="20" y="63"/>
                  </a:lnTo>
                  <a:lnTo>
                    <a:pt x="25" y="65"/>
                  </a:lnTo>
                  <a:lnTo>
                    <a:pt x="32" y="65"/>
                  </a:lnTo>
                  <a:lnTo>
                    <a:pt x="39" y="65"/>
                  </a:lnTo>
                  <a:lnTo>
                    <a:pt x="44" y="63"/>
                  </a:lnTo>
                  <a:lnTo>
                    <a:pt x="50" y="60"/>
                  </a:lnTo>
                  <a:lnTo>
                    <a:pt x="56" y="56"/>
                  </a:lnTo>
                  <a:lnTo>
                    <a:pt x="59" y="51"/>
                  </a:lnTo>
                  <a:lnTo>
                    <a:pt x="62" y="46"/>
                  </a:lnTo>
                  <a:lnTo>
                    <a:pt x="65" y="39"/>
                  </a:lnTo>
                  <a:lnTo>
                    <a:pt x="65" y="33"/>
                  </a:lnTo>
                  <a:close/>
                  <a:moveTo>
                    <a:pt x="61" y="33"/>
                  </a:moveTo>
                  <a:lnTo>
                    <a:pt x="60" y="38"/>
                  </a:lnTo>
                  <a:lnTo>
                    <a:pt x="59" y="44"/>
                  </a:lnTo>
                  <a:lnTo>
                    <a:pt x="56" y="48"/>
                  </a:lnTo>
                  <a:lnTo>
                    <a:pt x="52" y="53"/>
                  </a:lnTo>
                  <a:lnTo>
                    <a:pt x="48" y="56"/>
                  </a:lnTo>
                  <a:lnTo>
                    <a:pt x="43" y="60"/>
                  </a:lnTo>
                  <a:lnTo>
                    <a:pt x="38" y="61"/>
                  </a:lnTo>
                  <a:lnTo>
                    <a:pt x="32" y="62"/>
                  </a:lnTo>
                  <a:lnTo>
                    <a:pt x="27" y="61"/>
                  </a:lnTo>
                  <a:lnTo>
                    <a:pt x="21" y="60"/>
                  </a:lnTo>
                  <a:lnTo>
                    <a:pt x="16" y="56"/>
                  </a:lnTo>
                  <a:lnTo>
                    <a:pt x="12" y="53"/>
                  </a:lnTo>
                  <a:lnTo>
                    <a:pt x="9" y="48"/>
                  </a:lnTo>
                  <a:lnTo>
                    <a:pt x="6" y="44"/>
                  </a:lnTo>
                  <a:lnTo>
                    <a:pt x="4" y="38"/>
                  </a:lnTo>
                  <a:lnTo>
                    <a:pt x="4" y="33"/>
                  </a:lnTo>
                  <a:lnTo>
                    <a:pt x="4" y="27"/>
                  </a:lnTo>
                  <a:lnTo>
                    <a:pt x="6" y="21"/>
                  </a:lnTo>
                  <a:lnTo>
                    <a:pt x="9" y="17"/>
                  </a:lnTo>
                  <a:lnTo>
                    <a:pt x="12" y="13"/>
                  </a:lnTo>
                  <a:lnTo>
                    <a:pt x="16" y="9"/>
                  </a:lnTo>
                  <a:lnTo>
                    <a:pt x="21" y="7"/>
                  </a:lnTo>
                  <a:lnTo>
                    <a:pt x="27" y="5"/>
                  </a:lnTo>
                  <a:lnTo>
                    <a:pt x="32" y="5"/>
                  </a:lnTo>
                  <a:lnTo>
                    <a:pt x="38" y="5"/>
                  </a:lnTo>
                  <a:lnTo>
                    <a:pt x="43" y="7"/>
                  </a:lnTo>
                  <a:lnTo>
                    <a:pt x="48" y="9"/>
                  </a:lnTo>
                  <a:lnTo>
                    <a:pt x="52" y="13"/>
                  </a:lnTo>
                  <a:lnTo>
                    <a:pt x="56" y="17"/>
                  </a:lnTo>
                  <a:lnTo>
                    <a:pt x="59" y="21"/>
                  </a:lnTo>
                  <a:lnTo>
                    <a:pt x="60" y="27"/>
                  </a:lnTo>
                  <a:lnTo>
                    <a:pt x="61" y="33"/>
                  </a:lnTo>
                  <a:close/>
                </a:path>
              </a:pathLst>
            </a:custGeom>
            <a:solidFill>
              <a:srgbClr val="B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55" name="Freeform 484"/>
            <p:cNvSpPr>
              <a:spLocks noEditPoints="1"/>
            </p:cNvSpPr>
            <p:nvPr/>
          </p:nvSpPr>
          <p:spPr bwMode="auto">
            <a:xfrm>
              <a:off x="5182" y="2494"/>
              <a:ext cx="15" cy="15"/>
            </a:xfrm>
            <a:custGeom>
              <a:avLst/>
              <a:gdLst>
                <a:gd name="T0" fmla="*/ 0 w 60"/>
                <a:gd name="T1" fmla="*/ 0 h 61"/>
                <a:gd name="T2" fmla="*/ 0 w 60"/>
                <a:gd name="T3" fmla="*/ 0 h 61"/>
                <a:gd name="T4" fmla="*/ 0 w 60"/>
                <a:gd name="T5" fmla="*/ 0 h 61"/>
                <a:gd name="T6" fmla="*/ 0 w 60"/>
                <a:gd name="T7" fmla="*/ 0 h 61"/>
                <a:gd name="T8" fmla="*/ 0 w 60"/>
                <a:gd name="T9" fmla="*/ 0 h 61"/>
                <a:gd name="T10" fmla="*/ 0 w 60"/>
                <a:gd name="T11" fmla="*/ 0 h 61"/>
                <a:gd name="T12" fmla="*/ 0 w 60"/>
                <a:gd name="T13" fmla="*/ 0 h 61"/>
                <a:gd name="T14" fmla="*/ 0 w 60"/>
                <a:gd name="T15" fmla="*/ 0 h 61"/>
                <a:gd name="T16" fmla="*/ 0 w 60"/>
                <a:gd name="T17" fmla="*/ 0 h 61"/>
                <a:gd name="T18" fmla="*/ 0 w 60"/>
                <a:gd name="T19" fmla="*/ 0 h 61"/>
                <a:gd name="T20" fmla="*/ 0 w 60"/>
                <a:gd name="T21" fmla="*/ 0 h 61"/>
                <a:gd name="T22" fmla="*/ 0 w 60"/>
                <a:gd name="T23" fmla="*/ 0 h 61"/>
                <a:gd name="T24" fmla="*/ 0 w 60"/>
                <a:gd name="T25" fmla="*/ 0 h 61"/>
                <a:gd name="T26" fmla="*/ 0 w 60"/>
                <a:gd name="T27" fmla="*/ 0 h 61"/>
                <a:gd name="T28" fmla="*/ 0 w 60"/>
                <a:gd name="T29" fmla="*/ 0 h 61"/>
                <a:gd name="T30" fmla="*/ 0 w 60"/>
                <a:gd name="T31" fmla="*/ 0 h 61"/>
                <a:gd name="T32" fmla="*/ 0 w 60"/>
                <a:gd name="T33" fmla="*/ 0 h 61"/>
                <a:gd name="T34" fmla="*/ 0 w 60"/>
                <a:gd name="T35" fmla="*/ 0 h 61"/>
                <a:gd name="T36" fmla="*/ 0 w 60"/>
                <a:gd name="T37" fmla="*/ 0 h 61"/>
                <a:gd name="T38" fmla="*/ 0 w 60"/>
                <a:gd name="T39" fmla="*/ 0 h 61"/>
                <a:gd name="T40" fmla="*/ 0 w 60"/>
                <a:gd name="T41" fmla="*/ 0 h 61"/>
                <a:gd name="T42" fmla="*/ 0 w 60"/>
                <a:gd name="T43" fmla="*/ 0 h 61"/>
                <a:gd name="T44" fmla="*/ 0 w 60"/>
                <a:gd name="T45" fmla="*/ 0 h 61"/>
                <a:gd name="T46" fmla="*/ 0 w 60"/>
                <a:gd name="T47" fmla="*/ 0 h 61"/>
                <a:gd name="T48" fmla="*/ 0 w 60"/>
                <a:gd name="T49" fmla="*/ 0 h 61"/>
                <a:gd name="T50" fmla="*/ 0 w 60"/>
                <a:gd name="T51" fmla="*/ 0 h 61"/>
                <a:gd name="T52" fmla="*/ 0 w 60"/>
                <a:gd name="T53" fmla="*/ 0 h 61"/>
                <a:gd name="T54" fmla="*/ 0 w 60"/>
                <a:gd name="T55" fmla="*/ 0 h 61"/>
                <a:gd name="T56" fmla="*/ 0 w 60"/>
                <a:gd name="T57" fmla="*/ 0 h 61"/>
                <a:gd name="T58" fmla="*/ 0 w 60"/>
                <a:gd name="T59" fmla="*/ 0 h 61"/>
                <a:gd name="T60" fmla="*/ 0 w 60"/>
                <a:gd name="T61" fmla="*/ 0 h 61"/>
                <a:gd name="T62" fmla="*/ 0 w 60"/>
                <a:gd name="T63" fmla="*/ 0 h 61"/>
                <a:gd name="T64" fmla="*/ 0 w 60"/>
                <a:gd name="T65" fmla="*/ 0 h 61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60" h="61">
                  <a:moveTo>
                    <a:pt x="60" y="31"/>
                  </a:moveTo>
                  <a:lnTo>
                    <a:pt x="60" y="25"/>
                  </a:lnTo>
                  <a:lnTo>
                    <a:pt x="58" y="19"/>
                  </a:lnTo>
                  <a:lnTo>
                    <a:pt x="56" y="14"/>
                  </a:lnTo>
                  <a:lnTo>
                    <a:pt x="51" y="9"/>
                  </a:lnTo>
                  <a:lnTo>
                    <a:pt x="47" y="6"/>
                  </a:lnTo>
                  <a:lnTo>
                    <a:pt x="42" y="3"/>
                  </a:lnTo>
                  <a:lnTo>
                    <a:pt x="37" y="2"/>
                  </a:lnTo>
                  <a:lnTo>
                    <a:pt x="30" y="0"/>
                  </a:lnTo>
                  <a:lnTo>
                    <a:pt x="25" y="2"/>
                  </a:lnTo>
                  <a:lnTo>
                    <a:pt x="19" y="3"/>
                  </a:lnTo>
                  <a:lnTo>
                    <a:pt x="13" y="6"/>
                  </a:lnTo>
                  <a:lnTo>
                    <a:pt x="9" y="9"/>
                  </a:lnTo>
                  <a:lnTo>
                    <a:pt x="5" y="14"/>
                  </a:lnTo>
                  <a:lnTo>
                    <a:pt x="2" y="19"/>
                  </a:lnTo>
                  <a:lnTo>
                    <a:pt x="1" y="25"/>
                  </a:lnTo>
                  <a:lnTo>
                    <a:pt x="0" y="31"/>
                  </a:lnTo>
                  <a:lnTo>
                    <a:pt x="1" y="37"/>
                  </a:lnTo>
                  <a:lnTo>
                    <a:pt x="2" y="43"/>
                  </a:lnTo>
                  <a:lnTo>
                    <a:pt x="5" y="48"/>
                  </a:lnTo>
                  <a:lnTo>
                    <a:pt x="9" y="52"/>
                  </a:lnTo>
                  <a:lnTo>
                    <a:pt x="13" y="56"/>
                  </a:lnTo>
                  <a:lnTo>
                    <a:pt x="19" y="59"/>
                  </a:lnTo>
                  <a:lnTo>
                    <a:pt x="25" y="61"/>
                  </a:lnTo>
                  <a:lnTo>
                    <a:pt x="30" y="61"/>
                  </a:lnTo>
                  <a:lnTo>
                    <a:pt x="37" y="61"/>
                  </a:lnTo>
                  <a:lnTo>
                    <a:pt x="42" y="59"/>
                  </a:lnTo>
                  <a:lnTo>
                    <a:pt x="47" y="56"/>
                  </a:lnTo>
                  <a:lnTo>
                    <a:pt x="51" y="52"/>
                  </a:lnTo>
                  <a:lnTo>
                    <a:pt x="56" y="48"/>
                  </a:lnTo>
                  <a:lnTo>
                    <a:pt x="58" y="43"/>
                  </a:lnTo>
                  <a:lnTo>
                    <a:pt x="60" y="37"/>
                  </a:lnTo>
                  <a:lnTo>
                    <a:pt x="60" y="31"/>
                  </a:lnTo>
                  <a:close/>
                  <a:moveTo>
                    <a:pt x="57" y="31"/>
                  </a:moveTo>
                  <a:lnTo>
                    <a:pt x="56" y="36"/>
                  </a:lnTo>
                  <a:lnTo>
                    <a:pt x="55" y="41"/>
                  </a:lnTo>
                  <a:lnTo>
                    <a:pt x="53" y="45"/>
                  </a:lnTo>
                  <a:lnTo>
                    <a:pt x="49" y="50"/>
                  </a:lnTo>
                  <a:lnTo>
                    <a:pt x="45" y="53"/>
                  </a:lnTo>
                  <a:lnTo>
                    <a:pt x="40" y="55"/>
                  </a:lnTo>
                  <a:lnTo>
                    <a:pt x="36" y="56"/>
                  </a:lnTo>
                  <a:lnTo>
                    <a:pt x="30" y="58"/>
                  </a:lnTo>
                  <a:lnTo>
                    <a:pt x="25" y="56"/>
                  </a:lnTo>
                  <a:lnTo>
                    <a:pt x="20" y="55"/>
                  </a:lnTo>
                  <a:lnTo>
                    <a:pt x="16" y="53"/>
                  </a:lnTo>
                  <a:lnTo>
                    <a:pt x="12" y="50"/>
                  </a:lnTo>
                  <a:lnTo>
                    <a:pt x="9" y="45"/>
                  </a:lnTo>
                  <a:lnTo>
                    <a:pt x="5" y="41"/>
                  </a:lnTo>
                  <a:lnTo>
                    <a:pt x="4" y="36"/>
                  </a:lnTo>
                  <a:lnTo>
                    <a:pt x="4" y="31"/>
                  </a:lnTo>
                  <a:lnTo>
                    <a:pt x="4" y="25"/>
                  </a:lnTo>
                  <a:lnTo>
                    <a:pt x="5" y="21"/>
                  </a:lnTo>
                  <a:lnTo>
                    <a:pt x="9" y="16"/>
                  </a:lnTo>
                  <a:lnTo>
                    <a:pt x="12" y="13"/>
                  </a:lnTo>
                  <a:lnTo>
                    <a:pt x="16" y="9"/>
                  </a:lnTo>
                  <a:lnTo>
                    <a:pt x="20" y="6"/>
                  </a:lnTo>
                  <a:lnTo>
                    <a:pt x="25" y="5"/>
                  </a:lnTo>
                  <a:lnTo>
                    <a:pt x="30" y="5"/>
                  </a:lnTo>
                  <a:lnTo>
                    <a:pt x="36" y="5"/>
                  </a:lnTo>
                  <a:lnTo>
                    <a:pt x="40" y="6"/>
                  </a:lnTo>
                  <a:lnTo>
                    <a:pt x="45" y="9"/>
                  </a:lnTo>
                  <a:lnTo>
                    <a:pt x="49" y="13"/>
                  </a:lnTo>
                  <a:lnTo>
                    <a:pt x="53" y="16"/>
                  </a:lnTo>
                  <a:lnTo>
                    <a:pt x="55" y="21"/>
                  </a:lnTo>
                  <a:lnTo>
                    <a:pt x="56" y="25"/>
                  </a:lnTo>
                  <a:lnTo>
                    <a:pt x="57" y="31"/>
                  </a:lnTo>
                  <a:close/>
                </a:path>
              </a:pathLst>
            </a:custGeom>
            <a:solidFill>
              <a:srgbClr val="B6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56" name="Freeform 485"/>
            <p:cNvSpPr>
              <a:spLocks noEditPoints="1"/>
            </p:cNvSpPr>
            <p:nvPr/>
          </p:nvSpPr>
          <p:spPr bwMode="auto">
            <a:xfrm>
              <a:off x="5183" y="2494"/>
              <a:ext cx="14" cy="14"/>
            </a:xfrm>
            <a:custGeom>
              <a:avLst/>
              <a:gdLst>
                <a:gd name="T0" fmla="*/ 0 w 57"/>
                <a:gd name="T1" fmla="*/ 0 h 57"/>
                <a:gd name="T2" fmla="*/ 0 w 57"/>
                <a:gd name="T3" fmla="*/ 0 h 57"/>
                <a:gd name="T4" fmla="*/ 0 w 57"/>
                <a:gd name="T5" fmla="*/ 0 h 57"/>
                <a:gd name="T6" fmla="*/ 0 w 57"/>
                <a:gd name="T7" fmla="*/ 0 h 57"/>
                <a:gd name="T8" fmla="*/ 0 w 57"/>
                <a:gd name="T9" fmla="*/ 0 h 57"/>
                <a:gd name="T10" fmla="*/ 0 w 57"/>
                <a:gd name="T11" fmla="*/ 0 h 57"/>
                <a:gd name="T12" fmla="*/ 0 w 57"/>
                <a:gd name="T13" fmla="*/ 0 h 57"/>
                <a:gd name="T14" fmla="*/ 0 w 57"/>
                <a:gd name="T15" fmla="*/ 0 h 57"/>
                <a:gd name="T16" fmla="*/ 0 w 57"/>
                <a:gd name="T17" fmla="*/ 0 h 57"/>
                <a:gd name="T18" fmla="*/ 0 w 57"/>
                <a:gd name="T19" fmla="*/ 0 h 57"/>
                <a:gd name="T20" fmla="*/ 0 w 57"/>
                <a:gd name="T21" fmla="*/ 0 h 57"/>
                <a:gd name="T22" fmla="*/ 0 w 57"/>
                <a:gd name="T23" fmla="*/ 0 h 57"/>
                <a:gd name="T24" fmla="*/ 0 w 57"/>
                <a:gd name="T25" fmla="*/ 0 h 57"/>
                <a:gd name="T26" fmla="*/ 0 w 57"/>
                <a:gd name="T27" fmla="*/ 0 h 57"/>
                <a:gd name="T28" fmla="*/ 0 w 57"/>
                <a:gd name="T29" fmla="*/ 0 h 57"/>
                <a:gd name="T30" fmla="*/ 0 w 57"/>
                <a:gd name="T31" fmla="*/ 0 h 57"/>
                <a:gd name="T32" fmla="*/ 0 w 57"/>
                <a:gd name="T33" fmla="*/ 0 h 57"/>
                <a:gd name="T34" fmla="*/ 0 w 57"/>
                <a:gd name="T35" fmla="*/ 0 h 57"/>
                <a:gd name="T36" fmla="*/ 0 w 57"/>
                <a:gd name="T37" fmla="*/ 0 h 57"/>
                <a:gd name="T38" fmla="*/ 0 w 57"/>
                <a:gd name="T39" fmla="*/ 0 h 57"/>
                <a:gd name="T40" fmla="*/ 0 w 57"/>
                <a:gd name="T41" fmla="*/ 0 h 57"/>
                <a:gd name="T42" fmla="*/ 0 w 57"/>
                <a:gd name="T43" fmla="*/ 0 h 57"/>
                <a:gd name="T44" fmla="*/ 0 w 57"/>
                <a:gd name="T45" fmla="*/ 0 h 57"/>
                <a:gd name="T46" fmla="*/ 0 w 57"/>
                <a:gd name="T47" fmla="*/ 0 h 57"/>
                <a:gd name="T48" fmla="*/ 0 w 57"/>
                <a:gd name="T49" fmla="*/ 0 h 57"/>
                <a:gd name="T50" fmla="*/ 0 w 57"/>
                <a:gd name="T51" fmla="*/ 0 h 57"/>
                <a:gd name="T52" fmla="*/ 0 w 57"/>
                <a:gd name="T53" fmla="*/ 0 h 57"/>
                <a:gd name="T54" fmla="*/ 0 w 57"/>
                <a:gd name="T55" fmla="*/ 0 h 57"/>
                <a:gd name="T56" fmla="*/ 0 w 57"/>
                <a:gd name="T57" fmla="*/ 0 h 57"/>
                <a:gd name="T58" fmla="*/ 0 w 57"/>
                <a:gd name="T59" fmla="*/ 0 h 57"/>
                <a:gd name="T60" fmla="*/ 0 w 57"/>
                <a:gd name="T61" fmla="*/ 0 h 57"/>
                <a:gd name="T62" fmla="*/ 0 w 57"/>
                <a:gd name="T63" fmla="*/ 0 h 57"/>
                <a:gd name="T64" fmla="*/ 0 w 57"/>
                <a:gd name="T65" fmla="*/ 0 h 5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7" h="57">
                  <a:moveTo>
                    <a:pt x="57" y="28"/>
                  </a:moveTo>
                  <a:lnTo>
                    <a:pt x="56" y="22"/>
                  </a:lnTo>
                  <a:lnTo>
                    <a:pt x="55" y="16"/>
                  </a:lnTo>
                  <a:lnTo>
                    <a:pt x="52" y="12"/>
                  </a:lnTo>
                  <a:lnTo>
                    <a:pt x="48" y="8"/>
                  </a:lnTo>
                  <a:lnTo>
                    <a:pt x="44" y="4"/>
                  </a:lnTo>
                  <a:lnTo>
                    <a:pt x="39" y="2"/>
                  </a:lnTo>
                  <a:lnTo>
                    <a:pt x="34" y="0"/>
                  </a:lnTo>
                  <a:lnTo>
                    <a:pt x="28" y="0"/>
                  </a:lnTo>
                  <a:lnTo>
                    <a:pt x="23" y="0"/>
                  </a:lnTo>
                  <a:lnTo>
                    <a:pt x="17" y="2"/>
                  </a:lnTo>
                  <a:lnTo>
                    <a:pt x="12" y="4"/>
                  </a:lnTo>
                  <a:lnTo>
                    <a:pt x="8" y="8"/>
                  </a:lnTo>
                  <a:lnTo>
                    <a:pt x="5" y="12"/>
                  </a:lnTo>
                  <a:lnTo>
                    <a:pt x="2" y="16"/>
                  </a:lnTo>
                  <a:lnTo>
                    <a:pt x="0" y="22"/>
                  </a:lnTo>
                  <a:lnTo>
                    <a:pt x="0" y="28"/>
                  </a:lnTo>
                  <a:lnTo>
                    <a:pt x="0" y="33"/>
                  </a:lnTo>
                  <a:lnTo>
                    <a:pt x="2" y="39"/>
                  </a:lnTo>
                  <a:lnTo>
                    <a:pt x="5" y="43"/>
                  </a:lnTo>
                  <a:lnTo>
                    <a:pt x="8" y="48"/>
                  </a:lnTo>
                  <a:lnTo>
                    <a:pt x="12" y="51"/>
                  </a:lnTo>
                  <a:lnTo>
                    <a:pt x="17" y="55"/>
                  </a:lnTo>
                  <a:lnTo>
                    <a:pt x="23" y="56"/>
                  </a:lnTo>
                  <a:lnTo>
                    <a:pt x="28" y="57"/>
                  </a:lnTo>
                  <a:lnTo>
                    <a:pt x="34" y="56"/>
                  </a:lnTo>
                  <a:lnTo>
                    <a:pt x="39" y="55"/>
                  </a:lnTo>
                  <a:lnTo>
                    <a:pt x="44" y="51"/>
                  </a:lnTo>
                  <a:lnTo>
                    <a:pt x="48" y="48"/>
                  </a:lnTo>
                  <a:lnTo>
                    <a:pt x="52" y="43"/>
                  </a:lnTo>
                  <a:lnTo>
                    <a:pt x="55" y="39"/>
                  </a:lnTo>
                  <a:lnTo>
                    <a:pt x="56" y="33"/>
                  </a:lnTo>
                  <a:lnTo>
                    <a:pt x="57" y="28"/>
                  </a:lnTo>
                  <a:close/>
                  <a:moveTo>
                    <a:pt x="53" y="28"/>
                  </a:moveTo>
                  <a:lnTo>
                    <a:pt x="53" y="33"/>
                  </a:lnTo>
                  <a:lnTo>
                    <a:pt x="51" y="38"/>
                  </a:lnTo>
                  <a:lnTo>
                    <a:pt x="48" y="41"/>
                  </a:lnTo>
                  <a:lnTo>
                    <a:pt x="46" y="46"/>
                  </a:lnTo>
                  <a:lnTo>
                    <a:pt x="42" y="48"/>
                  </a:lnTo>
                  <a:lnTo>
                    <a:pt x="38" y="50"/>
                  </a:lnTo>
                  <a:lnTo>
                    <a:pt x="34" y="52"/>
                  </a:lnTo>
                  <a:lnTo>
                    <a:pt x="28" y="52"/>
                  </a:lnTo>
                  <a:lnTo>
                    <a:pt x="24" y="52"/>
                  </a:lnTo>
                  <a:lnTo>
                    <a:pt x="19" y="50"/>
                  </a:lnTo>
                  <a:lnTo>
                    <a:pt x="15" y="48"/>
                  </a:lnTo>
                  <a:lnTo>
                    <a:pt x="11" y="46"/>
                  </a:lnTo>
                  <a:lnTo>
                    <a:pt x="8" y="41"/>
                  </a:lnTo>
                  <a:lnTo>
                    <a:pt x="6" y="38"/>
                  </a:lnTo>
                  <a:lnTo>
                    <a:pt x="5" y="33"/>
                  </a:lnTo>
                  <a:lnTo>
                    <a:pt x="3" y="28"/>
                  </a:lnTo>
                  <a:lnTo>
                    <a:pt x="5" y="23"/>
                  </a:lnTo>
                  <a:lnTo>
                    <a:pt x="6" y="19"/>
                  </a:lnTo>
                  <a:lnTo>
                    <a:pt x="8" y="14"/>
                  </a:lnTo>
                  <a:lnTo>
                    <a:pt x="11" y="11"/>
                  </a:lnTo>
                  <a:lnTo>
                    <a:pt x="15" y="8"/>
                  </a:lnTo>
                  <a:lnTo>
                    <a:pt x="19" y="5"/>
                  </a:lnTo>
                  <a:lnTo>
                    <a:pt x="24" y="4"/>
                  </a:lnTo>
                  <a:lnTo>
                    <a:pt x="28" y="3"/>
                  </a:lnTo>
                  <a:lnTo>
                    <a:pt x="34" y="4"/>
                  </a:lnTo>
                  <a:lnTo>
                    <a:pt x="38" y="5"/>
                  </a:lnTo>
                  <a:lnTo>
                    <a:pt x="42" y="8"/>
                  </a:lnTo>
                  <a:lnTo>
                    <a:pt x="46" y="11"/>
                  </a:lnTo>
                  <a:lnTo>
                    <a:pt x="48" y="14"/>
                  </a:lnTo>
                  <a:lnTo>
                    <a:pt x="51" y="19"/>
                  </a:lnTo>
                  <a:lnTo>
                    <a:pt x="53" y="23"/>
                  </a:lnTo>
                  <a:lnTo>
                    <a:pt x="53" y="28"/>
                  </a:lnTo>
                  <a:close/>
                </a:path>
              </a:pathLst>
            </a:custGeom>
            <a:solidFill>
              <a:srgbClr val="BB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57" name="Freeform 486"/>
            <p:cNvSpPr>
              <a:spLocks noEditPoints="1"/>
            </p:cNvSpPr>
            <p:nvPr/>
          </p:nvSpPr>
          <p:spPr bwMode="auto">
            <a:xfrm>
              <a:off x="5183" y="2495"/>
              <a:ext cx="14" cy="13"/>
            </a:xfrm>
            <a:custGeom>
              <a:avLst/>
              <a:gdLst>
                <a:gd name="T0" fmla="*/ 0 w 53"/>
                <a:gd name="T1" fmla="*/ 0 h 53"/>
                <a:gd name="T2" fmla="*/ 0 w 53"/>
                <a:gd name="T3" fmla="*/ 0 h 53"/>
                <a:gd name="T4" fmla="*/ 0 w 53"/>
                <a:gd name="T5" fmla="*/ 0 h 53"/>
                <a:gd name="T6" fmla="*/ 0 w 53"/>
                <a:gd name="T7" fmla="*/ 0 h 53"/>
                <a:gd name="T8" fmla="*/ 0 w 53"/>
                <a:gd name="T9" fmla="*/ 0 h 53"/>
                <a:gd name="T10" fmla="*/ 0 w 53"/>
                <a:gd name="T11" fmla="*/ 0 h 53"/>
                <a:gd name="T12" fmla="*/ 0 w 53"/>
                <a:gd name="T13" fmla="*/ 0 h 53"/>
                <a:gd name="T14" fmla="*/ 0 w 53"/>
                <a:gd name="T15" fmla="*/ 0 h 53"/>
                <a:gd name="T16" fmla="*/ 0 w 53"/>
                <a:gd name="T17" fmla="*/ 0 h 53"/>
                <a:gd name="T18" fmla="*/ 0 w 53"/>
                <a:gd name="T19" fmla="*/ 0 h 53"/>
                <a:gd name="T20" fmla="*/ 0 w 53"/>
                <a:gd name="T21" fmla="*/ 0 h 53"/>
                <a:gd name="T22" fmla="*/ 0 w 53"/>
                <a:gd name="T23" fmla="*/ 0 h 53"/>
                <a:gd name="T24" fmla="*/ 0 w 53"/>
                <a:gd name="T25" fmla="*/ 0 h 53"/>
                <a:gd name="T26" fmla="*/ 0 w 53"/>
                <a:gd name="T27" fmla="*/ 0 h 53"/>
                <a:gd name="T28" fmla="*/ 0 w 53"/>
                <a:gd name="T29" fmla="*/ 0 h 53"/>
                <a:gd name="T30" fmla="*/ 0 w 53"/>
                <a:gd name="T31" fmla="*/ 0 h 53"/>
                <a:gd name="T32" fmla="*/ 0 w 53"/>
                <a:gd name="T33" fmla="*/ 0 h 53"/>
                <a:gd name="T34" fmla="*/ 0 w 53"/>
                <a:gd name="T35" fmla="*/ 0 h 53"/>
                <a:gd name="T36" fmla="*/ 0 w 53"/>
                <a:gd name="T37" fmla="*/ 0 h 53"/>
                <a:gd name="T38" fmla="*/ 0 w 53"/>
                <a:gd name="T39" fmla="*/ 0 h 53"/>
                <a:gd name="T40" fmla="*/ 0 w 53"/>
                <a:gd name="T41" fmla="*/ 0 h 53"/>
                <a:gd name="T42" fmla="*/ 0 w 53"/>
                <a:gd name="T43" fmla="*/ 0 h 53"/>
                <a:gd name="T44" fmla="*/ 0 w 53"/>
                <a:gd name="T45" fmla="*/ 0 h 53"/>
                <a:gd name="T46" fmla="*/ 0 w 53"/>
                <a:gd name="T47" fmla="*/ 0 h 53"/>
                <a:gd name="T48" fmla="*/ 0 w 53"/>
                <a:gd name="T49" fmla="*/ 0 h 53"/>
                <a:gd name="T50" fmla="*/ 0 w 53"/>
                <a:gd name="T51" fmla="*/ 0 h 53"/>
                <a:gd name="T52" fmla="*/ 0 w 53"/>
                <a:gd name="T53" fmla="*/ 0 h 53"/>
                <a:gd name="T54" fmla="*/ 0 w 53"/>
                <a:gd name="T55" fmla="*/ 0 h 53"/>
                <a:gd name="T56" fmla="*/ 0 w 53"/>
                <a:gd name="T57" fmla="*/ 0 h 53"/>
                <a:gd name="T58" fmla="*/ 0 w 53"/>
                <a:gd name="T59" fmla="*/ 0 h 53"/>
                <a:gd name="T60" fmla="*/ 0 w 53"/>
                <a:gd name="T61" fmla="*/ 0 h 53"/>
                <a:gd name="T62" fmla="*/ 0 w 53"/>
                <a:gd name="T63" fmla="*/ 0 h 53"/>
                <a:gd name="T64" fmla="*/ 0 w 53"/>
                <a:gd name="T65" fmla="*/ 0 h 53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3" h="53">
                  <a:moveTo>
                    <a:pt x="53" y="26"/>
                  </a:moveTo>
                  <a:lnTo>
                    <a:pt x="52" y="20"/>
                  </a:lnTo>
                  <a:lnTo>
                    <a:pt x="51" y="16"/>
                  </a:lnTo>
                  <a:lnTo>
                    <a:pt x="49" y="11"/>
                  </a:lnTo>
                  <a:lnTo>
                    <a:pt x="45" y="8"/>
                  </a:lnTo>
                  <a:lnTo>
                    <a:pt x="41" y="4"/>
                  </a:lnTo>
                  <a:lnTo>
                    <a:pt x="36" y="1"/>
                  </a:lnTo>
                  <a:lnTo>
                    <a:pt x="32" y="0"/>
                  </a:lnTo>
                  <a:lnTo>
                    <a:pt x="26" y="0"/>
                  </a:lnTo>
                  <a:lnTo>
                    <a:pt x="21" y="0"/>
                  </a:lnTo>
                  <a:lnTo>
                    <a:pt x="16" y="1"/>
                  </a:lnTo>
                  <a:lnTo>
                    <a:pt x="12" y="4"/>
                  </a:lnTo>
                  <a:lnTo>
                    <a:pt x="8" y="8"/>
                  </a:lnTo>
                  <a:lnTo>
                    <a:pt x="5" y="11"/>
                  </a:lnTo>
                  <a:lnTo>
                    <a:pt x="1" y="16"/>
                  </a:lnTo>
                  <a:lnTo>
                    <a:pt x="0" y="20"/>
                  </a:lnTo>
                  <a:lnTo>
                    <a:pt x="0" y="26"/>
                  </a:lnTo>
                  <a:lnTo>
                    <a:pt x="0" y="31"/>
                  </a:lnTo>
                  <a:lnTo>
                    <a:pt x="1" y="36"/>
                  </a:lnTo>
                  <a:lnTo>
                    <a:pt x="5" y="40"/>
                  </a:lnTo>
                  <a:lnTo>
                    <a:pt x="8" y="45"/>
                  </a:lnTo>
                  <a:lnTo>
                    <a:pt x="12" y="48"/>
                  </a:lnTo>
                  <a:lnTo>
                    <a:pt x="16" y="50"/>
                  </a:lnTo>
                  <a:lnTo>
                    <a:pt x="21" y="51"/>
                  </a:lnTo>
                  <a:lnTo>
                    <a:pt x="26" y="53"/>
                  </a:lnTo>
                  <a:lnTo>
                    <a:pt x="32" y="51"/>
                  </a:lnTo>
                  <a:lnTo>
                    <a:pt x="36" y="50"/>
                  </a:lnTo>
                  <a:lnTo>
                    <a:pt x="41" y="48"/>
                  </a:lnTo>
                  <a:lnTo>
                    <a:pt x="45" y="45"/>
                  </a:lnTo>
                  <a:lnTo>
                    <a:pt x="49" y="40"/>
                  </a:lnTo>
                  <a:lnTo>
                    <a:pt x="51" y="36"/>
                  </a:lnTo>
                  <a:lnTo>
                    <a:pt x="52" y="31"/>
                  </a:lnTo>
                  <a:lnTo>
                    <a:pt x="53" y="26"/>
                  </a:lnTo>
                  <a:close/>
                  <a:moveTo>
                    <a:pt x="49" y="26"/>
                  </a:moveTo>
                  <a:lnTo>
                    <a:pt x="49" y="30"/>
                  </a:lnTo>
                  <a:lnTo>
                    <a:pt x="47" y="35"/>
                  </a:lnTo>
                  <a:lnTo>
                    <a:pt x="45" y="38"/>
                  </a:lnTo>
                  <a:lnTo>
                    <a:pt x="42" y="41"/>
                  </a:lnTo>
                  <a:lnTo>
                    <a:pt x="38" y="45"/>
                  </a:lnTo>
                  <a:lnTo>
                    <a:pt x="35" y="47"/>
                  </a:lnTo>
                  <a:lnTo>
                    <a:pt x="31" y="48"/>
                  </a:lnTo>
                  <a:lnTo>
                    <a:pt x="26" y="48"/>
                  </a:lnTo>
                  <a:lnTo>
                    <a:pt x="22" y="48"/>
                  </a:lnTo>
                  <a:lnTo>
                    <a:pt x="17" y="47"/>
                  </a:lnTo>
                  <a:lnTo>
                    <a:pt x="14" y="45"/>
                  </a:lnTo>
                  <a:lnTo>
                    <a:pt x="10" y="41"/>
                  </a:lnTo>
                  <a:lnTo>
                    <a:pt x="8" y="38"/>
                  </a:lnTo>
                  <a:lnTo>
                    <a:pt x="6" y="35"/>
                  </a:lnTo>
                  <a:lnTo>
                    <a:pt x="5" y="30"/>
                  </a:lnTo>
                  <a:lnTo>
                    <a:pt x="4" y="26"/>
                  </a:lnTo>
                  <a:lnTo>
                    <a:pt x="5" y="21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10" y="10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22" y="4"/>
                  </a:lnTo>
                  <a:lnTo>
                    <a:pt x="26" y="3"/>
                  </a:lnTo>
                  <a:lnTo>
                    <a:pt x="31" y="4"/>
                  </a:lnTo>
                  <a:lnTo>
                    <a:pt x="35" y="6"/>
                  </a:lnTo>
                  <a:lnTo>
                    <a:pt x="38" y="8"/>
                  </a:lnTo>
                  <a:lnTo>
                    <a:pt x="42" y="10"/>
                  </a:lnTo>
                  <a:lnTo>
                    <a:pt x="45" y="13"/>
                  </a:lnTo>
                  <a:lnTo>
                    <a:pt x="47" y="17"/>
                  </a:lnTo>
                  <a:lnTo>
                    <a:pt x="49" y="21"/>
                  </a:lnTo>
                  <a:lnTo>
                    <a:pt x="49" y="26"/>
                  </a:lnTo>
                  <a:close/>
                </a:path>
              </a:pathLst>
            </a:custGeom>
            <a:solidFill>
              <a:srgbClr val="C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58" name="Freeform 487"/>
            <p:cNvSpPr>
              <a:spLocks noEditPoints="1"/>
            </p:cNvSpPr>
            <p:nvPr/>
          </p:nvSpPr>
          <p:spPr bwMode="auto">
            <a:xfrm>
              <a:off x="5184" y="2495"/>
              <a:ext cx="12" cy="12"/>
            </a:xfrm>
            <a:custGeom>
              <a:avLst/>
              <a:gdLst>
                <a:gd name="T0" fmla="*/ 0 w 50"/>
                <a:gd name="T1" fmla="*/ 0 h 49"/>
                <a:gd name="T2" fmla="*/ 0 w 50"/>
                <a:gd name="T3" fmla="*/ 0 h 49"/>
                <a:gd name="T4" fmla="*/ 0 w 50"/>
                <a:gd name="T5" fmla="*/ 0 h 49"/>
                <a:gd name="T6" fmla="*/ 0 w 50"/>
                <a:gd name="T7" fmla="*/ 0 h 49"/>
                <a:gd name="T8" fmla="*/ 0 w 50"/>
                <a:gd name="T9" fmla="*/ 0 h 49"/>
                <a:gd name="T10" fmla="*/ 0 w 50"/>
                <a:gd name="T11" fmla="*/ 0 h 49"/>
                <a:gd name="T12" fmla="*/ 0 w 50"/>
                <a:gd name="T13" fmla="*/ 0 h 49"/>
                <a:gd name="T14" fmla="*/ 0 w 50"/>
                <a:gd name="T15" fmla="*/ 0 h 49"/>
                <a:gd name="T16" fmla="*/ 0 w 50"/>
                <a:gd name="T17" fmla="*/ 0 h 49"/>
                <a:gd name="T18" fmla="*/ 0 w 50"/>
                <a:gd name="T19" fmla="*/ 0 h 49"/>
                <a:gd name="T20" fmla="*/ 0 w 50"/>
                <a:gd name="T21" fmla="*/ 0 h 49"/>
                <a:gd name="T22" fmla="*/ 0 w 50"/>
                <a:gd name="T23" fmla="*/ 0 h 49"/>
                <a:gd name="T24" fmla="*/ 0 w 50"/>
                <a:gd name="T25" fmla="*/ 0 h 49"/>
                <a:gd name="T26" fmla="*/ 0 w 50"/>
                <a:gd name="T27" fmla="*/ 0 h 49"/>
                <a:gd name="T28" fmla="*/ 0 w 50"/>
                <a:gd name="T29" fmla="*/ 0 h 49"/>
                <a:gd name="T30" fmla="*/ 0 w 50"/>
                <a:gd name="T31" fmla="*/ 0 h 49"/>
                <a:gd name="T32" fmla="*/ 0 w 50"/>
                <a:gd name="T33" fmla="*/ 0 h 49"/>
                <a:gd name="T34" fmla="*/ 0 w 50"/>
                <a:gd name="T35" fmla="*/ 0 h 49"/>
                <a:gd name="T36" fmla="*/ 0 w 50"/>
                <a:gd name="T37" fmla="*/ 0 h 49"/>
                <a:gd name="T38" fmla="*/ 0 w 50"/>
                <a:gd name="T39" fmla="*/ 0 h 49"/>
                <a:gd name="T40" fmla="*/ 0 w 50"/>
                <a:gd name="T41" fmla="*/ 0 h 49"/>
                <a:gd name="T42" fmla="*/ 0 w 50"/>
                <a:gd name="T43" fmla="*/ 0 h 49"/>
                <a:gd name="T44" fmla="*/ 0 w 50"/>
                <a:gd name="T45" fmla="*/ 0 h 49"/>
                <a:gd name="T46" fmla="*/ 0 w 50"/>
                <a:gd name="T47" fmla="*/ 0 h 49"/>
                <a:gd name="T48" fmla="*/ 0 w 50"/>
                <a:gd name="T49" fmla="*/ 0 h 49"/>
                <a:gd name="T50" fmla="*/ 0 w 50"/>
                <a:gd name="T51" fmla="*/ 0 h 49"/>
                <a:gd name="T52" fmla="*/ 0 w 50"/>
                <a:gd name="T53" fmla="*/ 0 h 49"/>
                <a:gd name="T54" fmla="*/ 0 w 50"/>
                <a:gd name="T55" fmla="*/ 0 h 49"/>
                <a:gd name="T56" fmla="*/ 0 w 50"/>
                <a:gd name="T57" fmla="*/ 0 h 49"/>
                <a:gd name="T58" fmla="*/ 0 w 50"/>
                <a:gd name="T59" fmla="*/ 0 h 49"/>
                <a:gd name="T60" fmla="*/ 0 w 50"/>
                <a:gd name="T61" fmla="*/ 0 h 49"/>
                <a:gd name="T62" fmla="*/ 0 w 50"/>
                <a:gd name="T63" fmla="*/ 0 h 49"/>
                <a:gd name="T64" fmla="*/ 0 w 50"/>
                <a:gd name="T65" fmla="*/ 0 h 49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50" h="49">
                  <a:moveTo>
                    <a:pt x="50" y="25"/>
                  </a:moveTo>
                  <a:lnTo>
                    <a:pt x="50" y="20"/>
                  </a:lnTo>
                  <a:lnTo>
                    <a:pt x="48" y="16"/>
                  </a:lnTo>
                  <a:lnTo>
                    <a:pt x="45" y="11"/>
                  </a:lnTo>
                  <a:lnTo>
                    <a:pt x="43" y="8"/>
                  </a:lnTo>
                  <a:lnTo>
                    <a:pt x="39" y="5"/>
                  </a:lnTo>
                  <a:lnTo>
                    <a:pt x="35" y="2"/>
                  </a:lnTo>
                  <a:lnTo>
                    <a:pt x="31" y="1"/>
                  </a:lnTo>
                  <a:lnTo>
                    <a:pt x="25" y="0"/>
                  </a:lnTo>
                  <a:lnTo>
                    <a:pt x="21" y="1"/>
                  </a:lnTo>
                  <a:lnTo>
                    <a:pt x="16" y="2"/>
                  </a:lnTo>
                  <a:lnTo>
                    <a:pt x="12" y="5"/>
                  </a:lnTo>
                  <a:lnTo>
                    <a:pt x="8" y="8"/>
                  </a:lnTo>
                  <a:lnTo>
                    <a:pt x="5" y="11"/>
                  </a:lnTo>
                  <a:lnTo>
                    <a:pt x="3" y="16"/>
                  </a:lnTo>
                  <a:lnTo>
                    <a:pt x="2" y="20"/>
                  </a:lnTo>
                  <a:lnTo>
                    <a:pt x="0" y="25"/>
                  </a:lnTo>
                  <a:lnTo>
                    <a:pt x="2" y="30"/>
                  </a:lnTo>
                  <a:lnTo>
                    <a:pt x="3" y="35"/>
                  </a:lnTo>
                  <a:lnTo>
                    <a:pt x="5" y="38"/>
                  </a:lnTo>
                  <a:lnTo>
                    <a:pt x="8" y="43"/>
                  </a:lnTo>
                  <a:lnTo>
                    <a:pt x="12" y="45"/>
                  </a:lnTo>
                  <a:lnTo>
                    <a:pt x="16" y="47"/>
                  </a:lnTo>
                  <a:lnTo>
                    <a:pt x="21" y="49"/>
                  </a:lnTo>
                  <a:lnTo>
                    <a:pt x="25" y="49"/>
                  </a:lnTo>
                  <a:lnTo>
                    <a:pt x="31" y="49"/>
                  </a:lnTo>
                  <a:lnTo>
                    <a:pt x="35" y="47"/>
                  </a:lnTo>
                  <a:lnTo>
                    <a:pt x="39" y="45"/>
                  </a:lnTo>
                  <a:lnTo>
                    <a:pt x="43" y="43"/>
                  </a:lnTo>
                  <a:lnTo>
                    <a:pt x="45" y="38"/>
                  </a:lnTo>
                  <a:lnTo>
                    <a:pt x="48" y="35"/>
                  </a:lnTo>
                  <a:lnTo>
                    <a:pt x="50" y="30"/>
                  </a:lnTo>
                  <a:lnTo>
                    <a:pt x="50" y="25"/>
                  </a:lnTo>
                  <a:close/>
                  <a:moveTo>
                    <a:pt x="45" y="25"/>
                  </a:moveTo>
                  <a:lnTo>
                    <a:pt x="45" y="29"/>
                  </a:lnTo>
                  <a:lnTo>
                    <a:pt x="44" y="33"/>
                  </a:lnTo>
                  <a:lnTo>
                    <a:pt x="42" y="36"/>
                  </a:lnTo>
                  <a:lnTo>
                    <a:pt x="40" y="39"/>
                  </a:lnTo>
                  <a:lnTo>
                    <a:pt x="36" y="42"/>
                  </a:lnTo>
                  <a:lnTo>
                    <a:pt x="33" y="44"/>
                  </a:lnTo>
                  <a:lnTo>
                    <a:pt x="30" y="45"/>
                  </a:lnTo>
                  <a:lnTo>
                    <a:pt x="25" y="45"/>
                  </a:lnTo>
                  <a:lnTo>
                    <a:pt x="22" y="45"/>
                  </a:lnTo>
                  <a:lnTo>
                    <a:pt x="17" y="44"/>
                  </a:lnTo>
                  <a:lnTo>
                    <a:pt x="14" y="42"/>
                  </a:lnTo>
                  <a:lnTo>
                    <a:pt x="11" y="39"/>
                  </a:lnTo>
                  <a:lnTo>
                    <a:pt x="8" y="36"/>
                  </a:lnTo>
                  <a:lnTo>
                    <a:pt x="6" y="33"/>
                  </a:lnTo>
                  <a:lnTo>
                    <a:pt x="5" y="29"/>
                  </a:lnTo>
                  <a:lnTo>
                    <a:pt x="5" y="25"/>
                  </a:lnTo>
                  <a:lnTo>
                    <a:pt x="5" y="21"/>
                  </a:lnTo>
                  <a:lnTo>
                    <a:pt x="6" y="17"/>
                  </a:lnTo>
                  <a:lnTo>
                    <a:pt x="8" y="13"/>
                  </a:lnTo>
                  <a:lnTo>
                    <a:pt x="11" y="10"/>
                  </a:lnTo>
                  <a:lnTo>
                    <a:pt x="14" y="8"/>
                  </a:lnTo>
                  <a:lnTo>
                    <a:pt x="17" y="6"/>
                  </a:lnTo>
                  <a:lnTo>
                    <a:pt x="22" y="5"/>
                  </a:lnTo>
                  <a:lnTo>
                    <a:pt x="25" y="5"/>
                  </a:lnTo>
                  <a:lnTo>
                    <a:pt x="30" y="5"/>
                  </a:lnTo>
                  <a:lnTo>
                    <a:pt x="33" y="6"/>
                  </a:lnTo>
                  <a:lnTo>
                    <a:pt x="36" y="8"/>
                  </a:lnTo>
                  <a:lnTo>
                    <a:pt x="40" y="10"/>
                  </a:lnTo>
                  <a:lnTo>
                    <a:pt x="42" y="13"/>
                  </a:lnTo>
                  <a:lnTo>
                    <a:pt x="44" y="17"/>
                  </a:lnTo>
                  <a:lnTo>
                    <a:pt x="45" y="21"/>
                  </a:lnTo>
                  <a:lnTo>
                    <a:pt x="45" y="25"/>
                  </a:lnTo>
                  <a:close/>
                </a:path>
              </a:pathLst>
            </a:custGeom>
            <a:solidFill>
              <a:srgbClr val="C5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59" name="Freeform 488"/>
            <p:cNvSpPr>
              <a:spLocks noEditPoints="1"/>
            </p:cNvSpPr>
            <p:nvPr/>
          </p:nvSpPr>
          <p:spPr bwMode="auto">
            <a:xfrm>
              <a:off x="5184" y="2496"/>
              <a:ext cx="11" cy="11"/>
            </a:xfrm>
            <a:custGeom>
              <a:avLst/>
              <a:gdLst>
                <a:gd name="T0" fmla="*/ 0 w 45"/>
                <a:gd name="T1" fmla="*/ 0 h 45"/>
                <a:gd name="T2" fmla="*/ 0 w 45"/>
                <a:gd name="T3" fmla="*/ 0 h 45"/>
                <a:gd name="T4" fmla="*/ 0 w 45"/>
                <a:gd name="T5" fmla="*/ 0 h 45"/>
                <a:gd name="T6" fmla="*/ 0 w 45"/>
                <a:gd name="T7" fmla="*/ 0 h 45"/>
                <a:gd name="T8" fmla="*/ 0 w 45"/>
                <a:gd name="T9" fmla="*/ 0 h 45"/>
                <a:gd name="T10" fmla="*/ 0 w 45"/>
                <a:gd name="T11" fmla="*/ 0 h 45"/>
                <a:gd name="T12" fmla="*/ 0 w 45"/>
                <a:gd name="T13" fmla="*/ 0 h 45"/>
                <a:gd name="T14" fmla="*/ 0 w 45"/>
                <a:gd name="T15" fmla="*/ 0 h 45"/>
                <a:gd name="T16" fmla="*/ 0 w 45"/>
                <a:gd name="T17" fmla="*/ 0 h 45"/>
                <a:gd name="T18" fmla="*/ 0 w 45"/>
                <a:gd name="T19" fmla="*/ 0 h 45"/>
                <a:gd name="T20" fmla="*/ 0 w 45"/>
                <a:gd name="T21" fmla="*/ 0 h 45"/>
                <a:gd name="T22" fmla="*/ 0 w 45"/>
                <a:gd name="T23" fmla="*/ 0 h 45"/>
                <a:gd name="T24" fmla="*/ 0 w 45"/>
                <a:gd name="T25" fmla="*/ 0 h 45"/>
                <a:gd name="T26" fmla="*/ 0 w 45"/>
                <a:gd name="T27" fmla="*/ 0 h 45"/>
                <a:gd name="T28" fmla="*/ 0 w 45"/>
                <a:gd name="T29" fmla="*/ 0 h 45"/>
                <a:gd name="T30" fmla="*/ 0 w 45"/>
                <a:gd name="T31" fmla="*/ 0 h 45"/>
                <a:gd name="T32" fmla="*/ 0 w 45"/>
                <a:gd name="T33" fmla="*/ 0 h 45"/>
                <a:gd name="T34" fmla="*/ 0 w 45"/>
                <a:gd name="T35" fmla="*/ 0 h 45"/>
                <a:gd name="T36" fmla="*/ 0 w 45"/>
                <a:gd name="T37" fmla="*/ 0 h 45"/>
                <a:gd name="T38" fmla="*/ 0 w 45"/>
                <a:gd name="T39" fmla="*/ 0 h 45"/>
                <a:gd name="T40" fmla="*/ 0 w 45"/>
                <a:gd name="T41" fmla="*/ 0 h 45"/>
                <a:gd name="T42" fmla="*/ 0 w 45"/>
                <a:gd name="T43" fmla="*/ 0 h 45"/>
                <a:gd name="T44" fmla="*/ 0 w 45"/>
                <a:gd name="T45" fmla="*/ 0 h 45"/>
                <a:gd name="T46" fmla="*/ 0 w 45"/>
                <a:gd name="T47" fmla="*/ 0 h 45"/>
                <a:gd name="T48" fmla="*/ 0 w 45"/>
                <a:gd name="T49" fmla="*/ 0 h 45"/>
                <a:gd name="T50" fmla="*/ 0 w 45"/>
                <a:gd name="T51" fmla="*/ 0 h 45"/>
                <a:gd name="T52" fmla="*/ 0 w 45"/>
                <a:gd name="T53" fmla="*/ 0 h 45"/>
                <a:gd name="T54" fmla="*/ 0 w 45"/>
                <a:gd name="T55" fmla="*/ 0 h 45"/>
                <a:gd name="T56" fmla="*/ 0 w 45"/>
                <a:gd name="T57" fmla="*/ 0 h 45"/>
                <a:gd name="T58" fmla="*/ 0 w 45"/>
                <a:gd name="T59" fmla="*/ 0 h 45"/>
                <a:gd name="T60" fmla="*/ 0 w 45"/>
                <a:gd name="T61" fmla="*/ 0 h 45"/>
                <a:gd name="T62" fmla="*/ 0 w 45"/>
                <a:gd name="T63" fmla="*/ 0 h 45"/>
                <a:gd name="T64" fmla="*/ 0 w 45"/>
                <a:gd name="T65" fmla="*/ 0 h 4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5" h="45">
                  <a:moveTo>
                    <a:pt x="45" y="23"/>
                  </a:moveTo>
                  <a:lnTo>
                    <a:pt x="45" y="18"/>
                  </a:lnTo>
                  <a:lnTo>
                    <a:pt x="43" y="14"/>
                  </a:lnTo>
                  <a:lnTo>
                    <a:pt x="41" y="10"/>
                  </a:lnTo>
                  <a:lnTo>
                    <a:pt x="38" y="7"/>
                  </a:lnTo>
                  <a:lnTo>
                    <a:pt x="34" y="5"/>
                  </a:lnTo>
                  <a:lnTo>
                    <a:pt x="31" y="3"/>
                  </a:lnTo>
                  <a:lnTo>
                    <a:pt x="27" y="1"/>
                  </a:lnTo>
                  <a:lnTo>
                    <a:pt x="22" y="0"/>
                  </a:lnTo>
                  <a:lnTo>
                    <a:pt x="18" y="1"/>
                  </a:lnTo>
                  <a:lnTo>
                    <a:pt x="13" y="3"/>
                  </a:lnTo>
                  <a:lnTo>
                    <a:pt x="10" y="5"/>
                  </a:lnTo>
                  <a:lnTo>
                    <a:pt x="6" y="7"/>
                  </a:lnTo>
                  <a:lnTo>
                    <a:pt x="4" y="10"/>
                  </a:lnTo>
                  <a:lnTo>
                    <a:pt x="2" y="14"/>
                  </a:lnTo>
                  <a:lnTo>
                    <a:pt x="1" y="18"/>
                  </a:lnTo>
                  <a:lnTo>
                    <a:pt x="0" y="23"/>
                  </a:lnTo>
                  <a:lnTo>
                    <a:pt x="1" y="27"/>
                  </a:lnTo>
                  <a:lnTo>
                    <a:pt x="2" y="32"/>
                  </a:lnTo>
                  <a:lnTo>
                    <a:pt x="4" y="35"/>
                  </a:lnTo>
                  <a:lnTo>
                    <a:pt x="6" y="38"/>
                  </a:lnTo>
                  <a:lnTo>
                    <a:pt x="10" y="42"/>
                  </a:lnTo>
                  <a:lnTo>
                    <a:pt x="13" y="44"/>
                  </a:lnTo>
                  <a:lnTo>
                    <a:pt x="18" y="45"/>
                  </a:lnTo>
                  <a:lnTo>
                    <a:pt x="22" y="45"/>
                  </a:lnTo>
                  <a:lnTo>
                    <a:pt x="27" y="45"/>
                  </a:lnTo>
                  <a:lnTo>
                    <a:pt x="31" y="44"/>
                  </a:lnTo>
                  <a:lnTo>
                    <a:pt x="34" y="42"/>
                  </a:lnTo>
                  <a:lnTo>
                    <a:pt x="38" y="38"/>
                  </a:lnTo>
                  <a:lnTo>
                    <a:pt x="41" y="35"/>
                  </a:lnTo>
                  <a:lnTo>
                    <a:pt x="43" y="32"/>
                  </a:lnTo>
                  <a:lnTo>
                    <a:pt x="45" y="27"/>
                  </a:lnTo>
                  <a:lnTo>
                    <a:pt x="45" y="23"/>
                  </a:lnTo>
                  <a:close/>
                  <a:moveTo>
                    <a:pt x="41" y="23"/>
                  </a:moveTo>
                  <a:lnTo>
                    <a:pt x="40" y="27"/>
                  </a:lnTo>
                  <a:lnTo>
                    <a:pt x="39" y="31"/>
                  </a:lnTo>
                  <a:lnTo>
                    <a:pt x="38" y="33"/>
                  </a:lnTo>
                  <a:lnTo>
                    <a:pt x="36" y="36"/>
                  </a:lnTo>
                  <a:lnTo>
                    <a:pt x="32" y="38"/>
                  </a:lnTo>
                  <a:lnTo>
                    <a:pt x="30" y="40"/>
                  </a:lnTo>
                  <a:lnTo>
                    <a:pt x="25" y="41"/>
                  </a:lnTo>
                  <a:lnTo>
                    <a:pt x="22" y="42"/>
                  </a:lnTo>
                  <a:lnTo>
                    <a:pt x="19" y="41"/>
                  </a:lnTo>
                  <a:lnTo>
                    <a:pt x="15" y="40"/>
                  </a:lnTo>
                  <a:lnTo>
                    <a:pt x="12" y="38"/>
                  </a:lnTo>
                  <a:lnTo>
                    <a:pt x="10" y="36"/>
                  </a:lnTo>
                  <a:lnTo>
                    <a:pt x="8" y="33"/>
                  </a:lnTo>
                  <a:lnTo>
                    <a:pt x="5" y="31"/>
                  </a:lnTo>
                  <a:lnTo>
                    <a:pt x="4" y="27"/>
                  </a:lnTo>
                  <a:lnTo>
                    <a:pt x="4" y="23"/>
                  </a:lnTo>
                  <a:lnTo>
                    <a:pt x="4" y="19"/>
                  </a:lnTo>
                  <a:lnTo>
                    <a:pt x="5" y="16"/>
                  </a:lnTo>
                  <a:lnTo>
                    <a:pt x="8" y="13"/>
                  </a:lnTo>
                  <a:lnTo>
                    <a:pt x="10" y="10"/>
                  </a:lnTo>
                  <a:lnTo>
                    <a:pt x="12" y="8"/>
                  </a:lnTo>
                  <a:lnTo>
                    <a:pt x="15" y="6"/>
                  </a:lnTo>
                  <a:lnTo>
                    <a:pt x="19" y="5"/>
                  </a:lnTo>
                  <a:lnTo>
                    <a:pt x="22" y="5"/>
                  </a:lnTo>
                  <a:lnTo>
                    <a:pt x="25" y="5"/>
                  </a:lnTo>
                  <a:lnTo>
                    <a:pt x="30" y="6"/>
                  </a:lnTo>
                  <a:lnTo>
                    <a:pt x="32" y="8"/>
                  </a:lnTo>
                  <a:lnTo>
                    <a:pt x="36" y="10"/>
                  </a:lnTo>
                  <a:lnTo>
                    <a:pt x="38" y="13"/>
                  </a:lnTo>
                  <a:lnTo>
                    <a:pt x="39" y="16"/>
                  </a:lnTo>
                  <a:lnTo>
                    <a:pt x="40" y="19"/>
                  </a:lnTo>
                  <a:lnTo>
                    <a:pt x="41" y="23"/>
                  </a:lnTo>
                  <a:close/>
                </a:path>
              </a:pathLst>
            </a:custGeom>
            <a:solidFill>
              <a:srgbClr val="C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60" name="Freeform 489"/>
            <p:cNvSpPr>
              <a:spLocks noEditPoints="1"/>
            </p:cNvSpPr>
            <p:nvPr/>
          </p:nvSpPr>
          <p:spPr bwMode="auto">
            <a:xfrm>
              <a:off x="5185" y="2496"/>
              <a:ext cx="10" cy="10"/>
            </a:xfrm>
            <a:custGeom>
              <a:avLst/>
              <a:gdLst>
                <a:gd name="T0" fmla="*/ 0 w 40"/>
                <a:gd name="T1" fmla="*/ 0 h 40"/>
                <a:gd name="T2" fmla="*/ 0 w 40"/>
                <a:gd name="T3" fmla="*/ 0 h 40"/>
                <a:gd name="T4" fmla="*/ 0 w 40"/>
                <a:gd name="T5" fmla="*/ 0 h 40"/>
                <a:gd name="T6" fmla="*/ 0 w 40"/>
                <a:gd name="T7" fmla="*/ 0 h 40"/>
                <a:gd name="T8" fmla="*/ 0 w 40"/>
                <a:gd name="T9" fmla="*/ 0 h 40"/>
                <a:gd name="T10" fmla="*/ 0 w 40"/>
                <a:gd name="T11" fmla="*/ 0 h 40"/>
                <a:gd name="T12" fmla="*/ 0 w 40"/>
                <a:gd name="T13" fmla="*/ 0 h 40"/>
                <a:gd name="T14" fmla="*/ 0 w 40"/>
                <a:gd name="T15" fmla="*/ 0 h 40"/>
                <a:gd name="T16" fmla="*/ 0 w 40"/>
                <a:gd name="T17" fmla="*/ 0 h 40"/>
                <a:gd name="T18" fmla="*/ 0 w 40"/>
                <a:gd name="T19" fmla="*/ 0 h 40"/>
                <a:gd name="T20" fmla="*/ 0 w 40"/>
                <a:gd name="T21" fmla="*/ 0 h 40"/>
                <a:gd name="T22" fmla="*/ 0 w 40"/>
                <a:gd name="T23" fmla="*/ 0 h 40"/>
                <a:gd name="T24" fmla="*/ 0 w 40"/>
                <a:gd name="T25" fmla="*/ 0 h 40"/>
                <a:gd name="T26" fmla="*/ 0 w 40"/>
                <a:gd name="T27" fmla="*/ 0 h 40"/>
                <a:gd name="T28" fmla="*/ 0 w 40"/>
                <a:gd name="T29" fmla="*/ 0 h 40"/>
                <a:gd name="T30" fmla="*/ 0 w 40"/>
                <a:gd name="T31" fmla="*/ 0 h 40"/>
                <a:gd name="T32" fmla="*/ 0 w 40"/>
                <a:gd name="T33" fmla="*/ 0 h 40"/>
                <a:gd name="T34" fmla="*/ 0 w 40"/>
                <a:gd name="T35" fmla="*/ 0 h 40"/>
                <a:gd name="T36" fmla="*/ 0 w 40"/>
                <a:gd name="T37" fmla="*/ 0 h 40"/>
                <a:gd name="T38" fmla="*/ 0 w 40"/>
                <a:gd name="T39" fmla="*/ 0 h 40"/>
                <a:gd name="T40" fmla="*/ 0 w 40"/>
                <a:gd name="T41" fmla="*/ 0 h 40"/>
                <a:gd name="T42" fmla="*/ 0 w 40"/>
                <a:gd name="T43" fmla="*/ 0 h 40"/>
                <a:gd name="T44" fmla="*/ 0 w 40"/>
                <a:gd name="T45" fmla="*/ 0 h 40"/>
                <a:gd name="T46" fmla="*/ 0 w 40"/>
                <a:gd name="T47" fmla="*/ 0 h 40"/>
                <a:gd name="T48" fmla="*/ 0 w 40"/>
                <a:gd name="T49" fmla="*/ 0 h 40"/>
                <a:gd name="T50" fmla="*/ 0 w 40"/>
                <a:gd name="T51" fmla="*/ 0 h 40"/>
                <a:gd name="T52" fmla="*/ 0 w 40"/>
                <a:gd name="T53" fmla="*/ 0 h 40"/>
                <a:gd name="T54" fmla="*/ 0 w 40"/>
                <a:gd name="T55" fmla="*/ 0 h 40"/>
                <a:gd name="T56" fmla="*/ 0 w 40"/>
                <a:gd name="T57" fmla="*/ 0 h 40"/>
                <a:gd name="T58" fmla="*/ 0 w 40"/>
                <a:gd name="T59" fmla="*/ 0 h 40"/>
                <a:gd name="T60" fmla="*/ 0 w 40"/>
                <a:gd name="T61" fmla="*/ 0 h 40"/>
                <a:gd name="T62" fmla="*/ 0 w 40"/>
                <a:gd name="T63" fmla="*/ 0 h 40"/>
                <a:gd name="T64" fmla="*/ 0 w 40"/>
                <a:gd name="T65" fmla="*/ 0 h 40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40" h="40">
                  <a:moveTo>
                    <a:pt x="40" y="20"/>
                  </a:moveTo>
                  <a:lnTo>
                    <a:pt x="40" y="16"/>
                  </a:lnTo>
                  <a:lnTo>
                    <a:pt x="39" y="12"/>
                  </a:lnTo>
                  <a:lnTo>
                    <a:pt x="37" y="8"/>
                  </a:lnTo>
                  <a:lnTo>
                    <a:pt x="35" y="5"/>
                  </a:lnTo>
                  <a:lnTo>
                    <a:pt x="31" y="3"/>
                  </a:lnTo>
                  <a:lnTo>
                    <a:pt x="28" y="1"/>
                  </a:lnTo>
                  <a:lnTo>
                    <a:pt x="25" y="0"/>
                  </a:lnTo>
                  <a:lnTo>
                    <a:pt x="20" y="0"/>
                  </a:lnTo>
                  <a:lnTo>
                    <a:pt x="17" y="0"/>
                  </a:lnTo>
                  <a:lnTo>
                    <a:pt x="12" y="1"/>
                  </a:lnTo>
                  <a:lnTo>
                    <a:pt x="9" y="3"/>
                  </a:lnTo>
                  <a:lnTo>
                    <a:pt x="6" y="5"/>
                  </a:lnTo>
                  <a:lnTo>
                    <a:pt x="3" y="8"/>
                  </a:lnTo>
                  <a:lnTo>
                    <a:pt x="1" y="12"/>
                  </a:lnTo>
                  <a:lnTo>
                    <a:pt x="0" y="16"/>
                  </a:lnTo>
                  <a:lnTo>
                    <a:pt x="0" y="20"/>
                  </a:lnTo>
                  <a:lnTo>
                    <a:pt x="0" y="24"/>
                  </a:lnTo>
                  <a:lnTo>
                    <a:pt x="1" y="28"/>
                  </a:lnTo>
                  <a:lnTo>
                    <a:pt x="3" y="31"/>
                  </a:lnTo>
                  <a:lnTo>
                    <a:pt x="6" y="34"/>
                  </a:lnTo>
                  <a:lnTo>
                    <a:pt x="9" y="37"/>
                  </a:lnTo>
                  <a:lnTo>
                    <a:pt x="12" y="39"/>
                  </a:lnTo>
                  <a:lnTo>
                    <a:pt x="17" y="40"/>
                  </a:lnTo>
                  <a:lnTo>
                    <a:pt x="20" y="40"/>
                  </a:lnTo>
                  <a:lnTo>
                    <a:pt x="25" y="40"/>
                  </a:lnTo>
                  <a:lnTo>
                    <a:pt x="28" y="39"/>
                  </a:lnTo>
                  <a:lnTo>
                    <a:pt x="31" y="37"/>
                  </a:lnTo>
                  <a:lnTo>
                    <a:pt x="35" y="34"/>
                  </a:lnTo>
                  <a:lnTo>
                    <a:pt x="37" y="31"/>
                  </a:lnTo>
                  <a:lnTo>
                    <a:pt x="39" y="28"/>
                  </a:lnTo>
                  <a:lnTo>
                    <a:pt x="40" y="24"/>
                  </a:lnTo>
                  <a:lnTo>
                    <a:pt x="40" y="20"/>
                  </a:lnTo>
                  <a:close/>
                  <a:moveTo>
                    <a:pt x="37" y="20"/>
                  </a:moveTo>
                  <a:lnTo>
                    <a:pt x="36" y="23"/>
                  </a:lnTo>
                  <a:lnTo>
                    <a:pt x="36" y="26"/>
                  </a:lnTo>
                  <a:lnTo>
                    <a:pt x="34" y="29"/>
                  </a:lnTo>
                  <a:lnTo>
                    <a:pt x="31" y="31"/>
                  </a:lnTo>
                  <a:lnTo>
                    <a:pt x="29" y="33"/>
                  </a:lnTo>
                  <a:lnTo>
                    <a:pt x="27" y="35"/>
                  </a:lnTo>
                  <a:lnTo>
                    <a:pt x="23" y="35"/>
                  </a:lnTo>
                  <a:lnTo>
                    <a:pt x="20" y="37"/>
                  </a:lnTo>
                  <a:lnTo>
                    <a:pt x="17" y="35"/>
                  </a:lnTo>
                  <a:lnTo>
                    <a:pt x="15" y="35"/>
                  </a:lnTo>
                  <a:lnTo>
                    <a:pt x="11" y="33"/>
                  </a:lnTo>
                  <a:lnTo>
                    <a:pt x="9" y="31"/>
                  </a:lnTo>
                  <a:lnTo>
                    <a:pt x="7" y="29"/>
                  </a:lnTo>
                  <a:lnTo>
                    <a:pt x="6" y="26"/>
                  </a:lnTo>
                  <a:lnTo>
                    <a:pt x="4" y="23"/>
                  </a:lnTo>
                  <a:lnTo>
                    <a:pt x="4" y="20"/>
                  </a:lnTo>
                  <a:lnTo>
                    <a:pt x="4" y="16"/>
                  </a:lnTo>
                  <a:lnTo>
                    <a:pt x="6" y="14"/>
                  </a:lnTo>
                  <a:lnTo>
                    <a:pt x="7" y="11"/>
                  </a:lnTo>
                  <a:lnTo>
                    <a:pt x="9" y="8"/>
                  </a:lnTo>
                  <a:lnTo>
                    <a:pt x="11" y="6"/>
                  </a:lnTo>
                  <a:lnTo>
                    <a:pt x="15" y="5"/>
                  </a:lnTo>
                  <a:lnTo>
                    <a:pt x="17" y="4"/>
                  </a:lnTo>
                  <a:lnTo>
                    <a:pt x="20" y="4"/>
                  </a:lnTo>
                  <a:lnTo>
                    <a:pt x="23" y="4"/>
                  </a:lnTo>
                  <a:lnTo>
                    <a:pt x="27" y="5"/>
                  </a:lnTo>
                  <a:lnTo>
                    <a:pt x="29" y="6"/>
                  </a:lnTo>
                  <a:lnTo>
                    <a:pt x="31" y="8"/>
                  </a:lnTo>
                  <a:lnTo>
                    <a:pt x="34" y="11"/>
                  </a:lnTo>
                  <a:lnTo>
                    <a:pt x="36" y="14"/>
                  </a:lnTo>
                  <a:lnTo>
                    <a:pt x="36" y="16"/>
                  </a:lnTo>
                  <a:lnTo>
                    <a:pt x="37" y="20"/>
                  </a:lnTo>
                  <a:close/>
                </a:path>
              </a:pathLst>
            </a:custGeom>
            <a:solidFill>
              <a:srgbClr val="D0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61" name="Freeform 490"/>
            <p:cNvSpPr>
              <a:spLocks noEditPoints="1"/>
            </p:cNvSpPr>
            <p:nvPr/>
          </p:nvSpPr>
          <p:spPr bwMode="auto">
            <a:xfrm>
              <a:off x="5185" y="2497"/>
              <a:ext cx="10" cy="9"/>
            </a:xfrm>
            <a:custGeom>
              <a:avLst/>
              <a:gdLst>
                <a:gd name="T0" fmla="*/ 0 w 37"/>
                <a:gd name="T1" fmla="*/ 0 h 37"/>
                <a:gd name="T2" fmla="*/ 0 w 37"/>
                <a:gd name="T3" fmla="*/ 0 h 37"/>
                <a:gd name="T4" fmla="*/ 0 w 37"/>
                <a:gd name="T5" fmla="*/ 0 h 37"/>
                <a:gd name="T6" fmla="*/ 0 w 37"/>
                <a:gd name="T7" fmla="*/ 0 h 37"/>
                <a:gd name="T8" fmla="*/ 0 w 37"/>
                <a:gd name="T9" fmla="*/ 0 h 37"/>
                <a:gd name="T10" fmla="*/ 0 w 37"/>
                <a:gd name="T11" fmla="*/ 0 h 37"/>
                <a:gd name="T12" fmla="*/ 0 w 37"/>
                <a:gd name="T13" fmla="*/ 0 h 37"/>
                <a:gd name="T14" fmla="*/ 0 w 37"/>
                <a:gd name="T15" fmla="*/ 0 h 37"/>
                <a:gd name="T16" fmla="*/ 0 w 37"/>
                <a:gd name="T17" fmla="*/ 0 h 37"/>
                <a:gd name="T18" fmla="*/ 0 w 37"/>
                <a:gd name="T19" fmla="*/ 0 h 37"/>
                <a:gd name="T20" fmla="*/ 0 w 37"/>
                <a:gd name="T21" fmla="*/ 0 h 37"/>
                <a:gd name="T22" fmla="*/ 0 w 37"/>
                <a:gd name="T23" fmla="*/ 0 h 37"/>
                <a:gd name="T24" fmla="*/ 0 w 37"/>
                <a:gd name="T25" fmla="*/ 0 h 37"/>
                <a:gd name="T26" fmla="*/ 0 w 37"/>
                <a:gd name="T27" fmla="*/ 0 h 37"/>
                <a:gd name="T28" fmla="*/ 0 w 37"/>
                <a:gd name="T29" fmla="*/ 0 h 37"/>
                <a:gd name="T30" fmla="*/ 0 w 37"/>
                <a:gd name="T31" fmla="*/ 0 h 37"/>
                <a:gd name="T32" fmla="*/ 0 w 37"/>
                <a:gd name="T33" fmla="*/ 0 h 37"/>
                <a:gd name="T34" fmla="*/ 0 w 37"/>
                <a:gd name="T35" fmla="*/ 0 h 37"/>
                <a:gd name="T36" fmla="*/ 0 w 37"/>
                <a:gd name="T37" fmla="*/ 0 h 37"/>
                <a:gd name="T38" fmla="*/ 0 w 37"/>
                <a:gd name="T39" fmla="*/ 0 h 37"/>
                <a:gd name="T40" fmla="*/ 0 w 37"/>
                <a:gd name="T41" fmla="*/ 0 h 37"/>
                <a:gd name="T42" fmla="*/ 0 w 37"/>
                <a:gd name="T43" fmla="*/ 0 h 37"/>
                <a:gd name="T44" fmla="*/ 0 w 37"/>
                <a:gd name="T45" fmla="*/ 0 h 37"/>
                <a:gd name="T46" fmla="*/ 0 w 37"/>
                <a:gd name="T47" fmla="*/ 0 h 37"/>
                <a:gd name="T48" fmla="*/ 0 w 37"/>
                <a:gd name="T49" fmla="*/ 0 h 37"/>
                <a:gd name="T50" fmla="*/ 0 w 37"/>
                <a:gd name="T51" fmla="*/ 0 h 37"/>
                <a:gd name="T52" fmla="*/ 0 w 37"/>
                <a:gd name="T53" fmla="*/ 0 h 37"/>
                <a:gd name="T54" fmla="*/ 0 w 37"/>
                <a:gd name="T55" fmla="*/ 0 h 37"/>
                <a:gd name="T56" fmla="*/ 0 w 37"/>
                <a:gd name="T57" fmla="*/ 0 h 37"/>
                <a:gd name="T58" fmla="*/ 0 w 37"/>
                <a:gd name="T59" fmla="*/ 0 h 37"/>
                <a:gd name="T60" fmla="*/ 0 w 37"/>
                <a:gd name="T61" fmla="*/ 0 h 37"/>
                <a:gd name="T62" fmla="*/ 0 w 37"/>
                <a:gd name="T63" fmla="*/ 0 h 37"/>
                <a:gd name="T64" fmla="*/ 0 w 37"/>
                <a:gd name="T65" fmla="*/ 0 h 37"/>
                <a:gd name="T66" fmla="*/ 0 w 37"/>
                <a:gd name="T67" fmla="*/ 0 h 37"/>
                <a:gd name="T68" fmla="*/ 0 w 37"/>
                <a:gd name="T69" fmla="*/ 0 h 37"/>
                <a:gd name="T70" fmla="*/ 0 w 37"/>
                <a:gd name="T71" fmla="*/ 0 h 37"/>
                <a:gd name="T72" fmla="*/ 0 w 37"/>
                <a:gd name="T73" fmla="*/ 0 h 37"/>
                <a:gd name="T74" fmla="*/ 0 w 37"/>
                <a:gd name="T75" fmla="*/ 0 h 37"/>
                <a:gd name="T76" fmla="*/ 0 w 37"/>
                <a:gd name="T77" fmla="*/ 0 h 37"/>
                <a:gd name="T78" fmla="*/ 0 w 37"/>
                <a:gd name="T79" fmla="*/ 0 h 37"/>
                <a:gd name="T80" fmla="*/ 0 w 37"/>
                <a:gd name="T81" fmla="*/ 0 h 37"/>
                <a:gd name="T82" fmla="*/ 0 w 37"/>
                <a:gd name="T83" fmla="*/ 0 h 37"/>
                <a:gd name="T84" fmla="*/ 0 w 37"/>
                <a:gd name="T85" fmla="*/ 0 h 37"/>
                <a:gd name="T86" fmla="*/ 0 w 37"/>
                <a:gd name="T87" fmla="*/ 0 h 37"/>
                <a:gd name="T88" fmla="*/ 0 w 37"/>
                <a:gd name="T89" fmla="*/ 0 h 37"/>
                <a:gd name="T90" fmla="*/ 0 w 37"/>
                <a:gd name="T91" fmla="*/ 0 h 37"/>
                <a:gd name="T92" fmla="*/ 0 w 37"/>
                <a:gd name="T93" fmla="*/ 0 h 37"/>
                <a:gd name="T94" fmla="*/ 0 w 37"/>
                <a:gd name="T95" fmla="*/ 0 h 37"/>
                <a:gd name="T96" fmla="*/ 0 w 37"/>
                <a:gd name="T97" fmla="*/ 0 h 37"/>
                <a:gd name="T98" fmla="*/ 0 w 37"/>
                <a:gd name="T99" fmla="*/ 0 h 37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7" h="37">
                  <a:moveTo>
                    <a:pt x="37" y="18"/>
                  </a:moveTo>
                  <a:lnTo>
                    <a:pt x="36" y="14"/>
                  </a:lnTo>
                  <a:lnTo>
                    <a:pt x="35" y="11"/>
                  </a:lnTo>
                  <a:lnTo>
                    <a:pt x="34" y="8"/>
                  </a:lnTo>
                  <a:lnTo>
                    <a:pt x="32" y="5"/>
                  </a:lnTo>
                  <a:lnTo>
                    <a:pt x="28" y="3"/>
                  </a:lnTo>
                  <a:lnTo>
                    <a:pt x="26" y="1"/>
                  </a:lnTo>
                  <a:lnTo>
                    <a:pt x="21" y="0"/>
                  </a:lnTo>
                  <a:lnTo>
                    <a:pt x="18" y="0"/>
                  </a:lnTo>
                  <a:lnTo>
                    <a:pt x="15" y="0"/>
                  </a:lnTo>
                  <a:lnTo>
                    <a:pt x="11" y="1"/>
                  </a:lnTo>
                  <a:lnTo>
                    <a:pt x="8" y="3"/>
                  </a:lnTo>
                  <a:lnTo>
                    <a:pt x="6" y="5"/>
                  </a:lnTo>
                  <a:lnTo>
                    <a:pt x="4" y="8"/>
                  </a:lnTo>
                  <a:lnTo>
                    <a:pt x="1" y="11"/>
                  </a:lnTo>
                  <a:lnTo>
                    <a:pt x="0" y="14"/>
                  </a:lnTo>
                  <a:lnTo>
                    <a:pt x="0" y="18"/>
                  </a:lnTo>
                  <a:lnTo>
                    <a:pt x="0" y="22"/>
                  </a:lnTo>
                  <a:lnTo>
                    <a:pt x="1" y="26"/>
                  </a:lnTo>
                  <a:lnTo>
                    <a:pt x="4" y="28"/>
                  </a:lnTo>
                  <a:lnTo>
                    <a:pt x="6" y="31"/>
                  </a:lnTo>
                  <a:lnTo>
                    <a:pt x="8" y="33"/>
                  </a:lnTo>
                  <a:lnTo>
                    <a:pt x="11" y="35"/>
                  </a:lnTo>
                  <a:lnTo>
                    <a:pt x="15" y="36"/>
                  </a:lnTo>
                  <a:lnTo>
                    <a:pt x="18" y="37"/>
                  </a:lnTo>
                  <a:lnTo>
                    <a:pt x="21" y="36"/>
                  </a:lnTo>
                  <a:lnTo>
                    <a:pt x="26" y="35"/>
                  </a:lnTo>
                  <a:lnTo>
                    <a:pt x="28" y="33"/>
                  </a:lnTo>
                  <a:lnTo>
                    <a:pt x="32" y="31"/>
                  </a:lnTo>
                  <a:lnTo>
                    <a:pt x="34" y="28"/>
                  </a:lnTo>
                  <a:lnTo>
                    <a:pt x="35" y="26"/>
                  </a:lnTo>
                  <a:lnTo>
                    <a:pt x="36" y="22"/>
                  </a:lnTo>
                  <a:lnTo>
                    <a:pt x="37" y="18"/>
                  </a:lnTo>
                  <a:close/>
                  <a:moveTo>
                    <a:pt x="33" y="18"/>
                  </a:moveTo>
                  <a:lnTo>
                    <a:pt x="32" y="23"/>
                  </a:lnTo>
                  <a:lnTo>
                    <a:pt x="28" y="28"/>
                  </a:lnTo>
                  <a:lnTo>
                    <a:pt x="24" y="31"/>
                  </a:lnTo>
                  <a:lnTo>
                    <a:pt x="18" y="32"/>
                  </a:lnTo>
                  <a:lnTo>
                    <a:pt x="13" y="31"/>
                  </a:lnTo>
                  <a:lnTo>
                    <a:pt x="8" y="28"/>
                  </a:lnTo>
                  <a:lnTo>
                    <a:pt x="5" y="23"/>
                  </a:lnTo>
                  <a:lnTo>
                    <a:pt x="4" y="18"/>
                  </a:lnTo>
                  <a:lnTo>
                    <a:pt x="5" y="12"/>
                  </a:lnTo>
                  <a:lnTo>
                    <a:pt x="8" y="8"/>
                  </a:lnTo>
                  <a:lnTo>
                    <a:pt x="13" y="5"/>
                  </a:lnTo>
                  <a:lnTo>
                    <a:pt x="18" y="4"/>
                  </a:lnTo>
                  <a:lnTo>
                    <a:pt x="24" y="5"/>
                  </a:lnTo>
                  <a:lnTo>
                    <a:pt x="28" y="8"/>
                  </a:lnTo>
                  <a:lnTo>
                    <a:pt x="32" y="12"/>
                  </a:lnTo>
                  <a:lnTo>
                    <a:pt x="33" y="18"/>
                  </a:lnTo>
                  <a:close/>
                </a:path>
              </a:pathLst>
            </a:custGeom>
            <a:solidFill>
              <a:srgbClr val="D5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62" name="Freeform 491"/>
            <p:cNvSpPr>
              <a:spLocks noEditPoints="1"/>
            </p:cNvSpPr>
            <p:nvPr/>
          </p:nvSpPr>
          <p:spPr bwMode="auto">
            <a:xfrm>
              <a:off x="5186" y="2497"/>
              <a:ext cx="8" cy="8"/>
            </a:xfrm>
            <a:custGeom>
              <a:avLst/>
              <a:gdLst>
                <a:gd name="T0" fmla="*/ 0 w 33"/>
                <a:gd name="T1" fmla="*/ 0 h 33"/>
                <a:gd name="T2" fmla="*/ 0 w 33"/>
                <a:gd name="T3" fmla="*/ 0 h 33"/>
                <a:gd name="T4" fmla="*/ 0 w 33"/>
                <a:gd name="T5" fmla="*/ 0 h 33"/>
                <a:gd name="T6" fmla="*/ 0 w 33"/>
                <a:gd name="T7" fmla="*/ 0 h 33"/>
                <a:gd name="T8" fmla="*/ 0 w 33"/>
                <a:gd name="T9" fmla="*/ 0 h 33"/>
                <a:gd name="T10" fmla="*/ 0 w 33"/>
                <a:gd name="T11" fmla="*/ 0 h 33"/>
                <a:gd name="T12" fmla="*/ 0 w 33"/>
                <a:gd name="T13" fmla="*/ 0 h 33"/>
                <a:gd name="T14" fmla="*/ 0 w 33"/>
                <a:gd name="T15" fmla="*/ 0 h 33"/>
                <a:gd name="T16" fmla="*/ 0 w 33"/>
                <a:gd name="T17" fmla="*/ 0 h 33"/>
                <a:gd name="T18" fmla="*/ 0 w 33"/>
                <a:gd name="T19" fmla="*/ 0 h 33"/>
                <a:gd name="T20" fmla="*/ 0 w 33"/>
                <a:gd name="T21" fmla="*/ 0 h 33"/>
                <a:gd name="T22" fmla="*/ 0 w 33"/>
                <a:gd name="T23" fmla="*/ 0 h 33"/>
                <a:gd name="T24" fmla="*/ 0 w 33"/>
                <a:gd name="T25" fmla="*/ 0 h 33"/>
                <a:gd name="T26" fmla="*/ 0 w 33"/>
                <a:gd name="T27" fmla="*/ 0 h 33"/>
                <a:gd name="T28" fmla="*/ 0 w 33"/>
                <a:gd name="T29" fmla="*/ 0 h 33"/>
                <a:gd name="T30" fmla="*/ 0 w 33"/>
                <a:gd name="T31" fmla="*/ 0 h 33"/>
                <a:gd name="T32" fmla="*/ 0 w 33"/>
                <a:gd name="T33" fmla="*/ 0 h 33"/>
                <a:gd name="T34" fmla="*/ 0 w 33"/>
                <a:gd name="T35" fmla="*/ 0 h 33"/>
                <a:gd name="T36" fmla="*/ 0 w 33"/>
                <a:gd name="T37" fmla="*/ 0 h 33"/>
                <a:gd name="T38" fmla="*/ 0 w 33"/>
                <a:gd name="T39" fmla="*/ 0 h 33"/>
                <a:gd name="T40" fmla="*/ 0 w 33"/>
                <a:gd name="T41" fmla="*/ 0 h 33"/>
                <a:gd name="T42" fmla="*/ 0 w 33"/>
                <a:gd name="T43" fmla="*/ 0 h 33"/>
                <a:gd name="T44" fmla="*/ 0 w 33"/>
                <a:gd name="T45" fmla="*/ 0 h 33"/>
                <a:gd name="T46" fmla="*/ 0 w 33"/>
                <a:gd name="T47" fmla="*/ 0 h 33"/>
                <a:gd name="T48" fmla="*/ 0 w 33"/>
                <a:gd name="T49" fmla="*/ 0 h 33"/>
                <a:gd name="T50" fmla="*/ 0 w 33"/>
                <a:gd name="T51" fmla="*/ 0 h 33"/>
                <a:gd name="T52" fmla="*/ 0 w 33"/>
                <a:gd name="T53" fmla="*/ 0 h 33"/>
                <a:gd name="T54" fmla="*/ 0 w 33"/>
                <a:gd name="T55" fmla="*/ 0 h 33"/>
                <a:gd name="T56" fmla="*/ 0 w 33"/>
                <a:gd name="T57" fmla="*/ 0 h 33"/>
                <a:gd name="T58" fmla="*/ 0 w 33"/>
                <a:gd name="T59" fmla="*/ 0 h 33"/>
                <a:gd name="T60" fmla="*/ 0 w 33"/>
                <a:gd name="T61" fmla="*/ 0 h 33"/>
                <a:gd name="T62" fmla="*/ 0 w 33"/>
                <a:gd name="T63" fmla="*/ 0 h 33"/>
                <a:gd name="T64" fmla="*/ 0 w 33"/>
                <a:gd name="T65" fmla="*/ 0 h 33"/>
                <a:gd name="T66" fmla="*/ 0 w 33"/>
                <a:gd name="T67" fmla="*/ 0 h 33"/>
                <a:gd name="T68" fmla="*/ 0 w 33"/>
                <a:gd name="T69" fmla="*/ 0 h 33"/>
                <a:gd name="T70" fmla="*/ 0 w 33"/>
                <a:gd name="T71" fmla="*/ 0 h 33"/>
                <a:gd name="T72" fmla="*/ 0 w 33"/>
                <a:gd name="T73" fmla="*/ 0 h 33"/>
                <a:gd name="T74" fmla="*/ 0 w 33"/>
                <a:gd name="T75" fmla="*/ 0 h 33"/>
                <a:gd name="T76" fmla="*/ 0 w 33"/>
                <a:gd name="T77" fmla="*/ 0 h 33"/>
                <a:gd name="T78" fmla="*/ 0 w 33"/>
                <a:gd name="T79" fmla="*/ 0 h 33"/>
                <a:gd name="T80" fmla="*/ 0 w 33"/>
                <a:gd name="T81" fmla="*/ 0 h 33"/>
                <a:gd name="T82" fmla="*/ 0 w 33"/>
                <a:gd name="T83" fmla="*/ 0 h 33"/>
                <a:gd name="T84" fmla="*/ 0 w 33"/>
                <a:gd name="T85" fmla="*/ 0 h 33"/>
                <a:gd name="T86" fmla="*/ 0 w 33"/>
                <a:gd name="T87" fmla="*/ 0 h 33"/>
                <a:gd name="T88" fmla="*/ 0 w 33"/>
                <a:gd name="T89" fmla="*/ 0 h 33"/>
                <a:gd name="T90" fmla="*/ 0 w 33"/>
                <a:gd name="T91" fmla="*/ 0 h 33"/>
                <a:gd name="T92" fmla="*/ 0 w 33"/>
                <a:gd name="T93" fmla="*/ 0 h 33"/>
                <a:gd name="T94" fmla="*/ 0 w 33"/>
                <a:gd name="T95" fmla="*/ 0 h 33"/>
                <a:gd name="T96" fmla="*/ 0 w 33"/>
                <a:gd name="T97" fmla="*/ 0 h 33"/>
                <a:gd name="T98" fmla="*/ 0 w 33"/>
                <a:gd name="T99" fmla="*/ 0 h 33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3" h="33">
                  <a:moveTo>
                    <a:pt x="33" y="16"/>
                  </a:moveTo>
                  <a:lnTo>
                    <a:pt x="32" y="12"/>
                  </a:lnTo>
                  <a:lnTo>
                    <a:pt x="32" y="10"/>
                  </a:lnTo>
                  <a:lnTo>
                    <a:pt x="30" y="7"/>
                  </a:lnTo>
                  <a:lnTo>
                    <a:pt x="27" y="4"/>
                  </a:lnTo>
                  <a:lnTo>
                    <a:pt x="25" y="2"/>
                  </a:lnTo>
                  <a:lnTo>
                    <a:pt x="23" y="1"/>
                  </a:lnTo>
                  <a:lnTo>
                    <a:pt x="19" y="0"/>
                  </a:lnTo>
                  <a:lnTo>
                    <a:pt x="16" y="0"/>
                  </a:lnTo>
                  <a:lnTo>
                    <a:pt x="13" y="0"/>
                  </a:lnTo>
                  <a:lnTo>
                    <a:pt x="11" y="1"/>
                  </a:lnTo>
                  <a:lnTo>
                    <a:pt x="7" y="2"/>
                  </a:lnTo>
                  <a:lnTo>
                    <a:pt x="5" y="4"/>
                  </a:lnTo>
                  <a:lnTo>
                    <a:pt x="3" y="7"/>
                  </a:lnTo>
                  <a:lnTo>
                    <a:pt x="2" y="10"/>
                  </a:lnTo>
                  <a:lnTo>
                    <a:pt x="0" y="12"/>
                  </a:lnTo>
                  <a:lnTo>
                    <a:pt x="0" y="16"/>
                  </a:lnTo>
                  <a:lnTo>
                    <a:pt x="0" y="19"/>
                  </a:lnTo>
                  <a:lnTo>
                    <a:pt x="2" y="22"/>
                  </a:lnTo>
                  <a:lnTo>
                    <a:pt x="3" y="25"/>
                  </a:lnTo>
                  <a:lnTo>
                    <a:pt x="5" y="27"/>
                  </a:lnTo>
                  <a:lnTo>
                    <a:pt x="7" y="29"/>
                  </a:lnTo>
                  <a:lnTo>
                    <a:pt x="11" y="31"/>
                  </a:lnTo>
                  <a:lnTo>
                    <a:pt x="13" y="31"/>
                  </a:lnTo>
                  <a:lnTo>
                    <a:pt x="16" y="33"/>
                  </a:lnTo>
                  <a:lnTo>
                    <a:pt x="19" y="31"/>
                  </a:lnTo>
                  <a:lnTo>
                    <a:pt x="23" y="31"/>
                  </a:lnTo>
                  <a:lnTo>
                    <a:pt x="25" y="29"/>
                  </a:lnTo>
                  <a:lnTo>
                    <a:pt x="27" y="27"/>
                  </a:lnTo>
                  <a:lnTo>
                    <a:pt x="30" y="25"/>
                  </a:lnTo>
                  <a:lnTo>
                    <a:pt x="32" y="22"/>
                  </a:lnTo>
                  <a:lnTo>
                    <a:pt x="32" y="19"/>
                  </a:lnTo>
                  <a:lnTo>
                    <a:pt x="33" y="16"/>
                  </a:lnTo>
                  <a:close/>
                  <a:moveTo>
                    <a:pt x="28" y="16"/>
                  </a:moveTo>
                  <a:lnTo>
                    <a:pt x="27" y="20"/>
                  </a:lnTo>
                  <a:lnTo>
                    <a:pt x="25" y="25"/>
                  </a:lnTo>
                  <a:lnTo>
                    <a:pt x="21" y="27"/>
                  </a:lnTo>
                  <a:lnTo>
                    <a:pt x="16" y="28"/>
                  </a:lnTo>
                  <a:lnTo>
                    <a:pt x="12" y="27"/>
                  </a:lnTo>
                  <a:lnTo>
                    <a:pt x="7" y="25"/>
                  </a:lnTo>
                  <a:lnTo>
                    <a:pt x="5" y="20"/>
                  </a:lnTo>
                  <a:lnTo>
                    <a:pt x="4" y="16"/>
                  </a:lnTo>
                  <a:lnTo>
                    <a:pt x="5" y="11"/>
                  </a:lnTo>
                  <a:lnTo>
                    <a:pt x="7" y="8"/>
                  </a:lnTo>
                  <a:lnTo>
                    <a:pt x="12" y="4"/>
                  </a:lnTo>
                  <a:lnTo>
                    <a:pt x="16" y="3"/>
                  </a:lnTo>
                  <a:lnTo>
                    <a:pt x="21" y="4"/>
                  </a:lnTo>
                  <a:lnTo>
                    <a:pt x="25" y="8"/>
                  </a:lnTo>
                  <a:lnTo>
                    <a:pt x="27" y="11"/>
                  </a:lnTo>
                  <a:lnTo>
                    <a:pt x="28" y="16"/>
                  </a:lnTo>
                  <a:close/>
                </a:path>
              </a:pathLst>
            </a:custGeom>
            <a:solidFill>
              <a:srgbClr val="D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63" name="Freeform 492"/>
            <p:cNvSpPr>
              <a:spLocks noEditPoints="1"/>
            </p:cNvSpPr>
            <p:nvPr/>
          </p:nvSpPr>
          <p:spPr bwMode="auto">
            <a:xfrm>
              <a:off x="5186" y="2498"/>
              <a:ext cx="7" cy="7"/>
            </a:xfrm>
            <a:custGeom>
              <a:avLst/>
              <a:gdLst>
                <a:gd name="T0" fmla="*/ 0 w 29"/>
                <a:gd name="T1" fmla="*/ 0 h 28"/>
                <a:gd name="T2" fmla="*/ 0 w 29"/>
                <a:gd name="T3" fmla="*/ 0 h 28"/>
                <a:gd name="T4" fmla="*/ 0 w 29"/>
                <a:gd name="T5" fmla="*/ 0 h 28"/>
                <a:gd name="T6" fmla="*/ 0 w 29"/>
                <a:gd name="T7" fmla="*/ 0 h 28"/>
                <a:gd name="T8" fmla="*/ 0 w 29"/>
                <a:gd name="T9" fmla="*/ 0 h 28"/>
                <a:gd name="T10" fmla="*/ 0 w 29"/>
                <a:gd name="T11" fmla="*/ 0 h 28"/>
                <a:gd name="T12" fmla="*/ 0 w 29"/>
                <a:gd name="T13" fmla="*/ 0 h 28"/>
                <a:gd name="T14" fmla="*/ 0 w 29"/>
                <a:gd name="T15" fmla="*/ 0 h 28"/>
                <a:gd name="T16" fmla="*/ 0 w 29"/>
                <a:gd name="T17" fmla="*/ 0 h 28"/>
                <a:gd name="T18" fmla="*/ 0 w 29"/>
                <a:gd name="T19" fmla="*/ 0 h 28"/>
                <a:gd name="T20" fmla="*/ 0 w 29"/>
                <a:gd name="T21" fmla="*/ 0 h 28"/>
                <a:gd name="T22" fmla="*/ 0 w 29"/>
                <a:gd name="T23" fmla="*/ 0 h 28"/>
                <a:gd name="T24" fmla="*/ 0 w 29"/>
                <a:gd name="T25" fmla="*/ 0 h 28"/>
                <a:gd name="T26" fmla="*/ 0 w 29"/>
                <a:gd name="T27" fmla="*/ 0 h 28"/>
                <a:gd name="T28" fmla="*/ 0 w 29"/>
                <a:gd name="T29" fmla="*/ 0 h 28"/>
                <a:gd name="T30" fmla="*/ 0 w 29"/>
                <a:gd name="T31" fmla="*/ 0 h 28"/>
                <a:gd name="T32" fmla="*/ 0 w 29"/>
                <a:gd name="T33" fmla="*/ 0 h 28"/>
                <a:gd name="T34" fmla="*/ 0 w 29"/>
                <a:gd name="T35" fmla="*/ 0 h 28"/>
                <a:gd name="T36" fmla="*/ 0 w 29"/>
                <a:gd name="T37" fmla="*/ 0 h 28"/>
                <a:gd name="T38" fmla="*/ 0 w 29"/>
                <a:gd name="T39" fmla="*/ 0 h 28"/>
                <a:gd name="T40" fmla="*/ 0 w 29"/>
                <a:gd name="T41" fmla="*/ 0 h 28"/>
                <a:gd name="T42" fmla="*/ 0 w 29"/>
                <a:gd name="T43" fmla="*/ 0 h 28"/>
                <a:gd name="T44" fmla="*/ 0 w 29"/>
                <a:gd name="T45" fmla="*/ 0 h 28"/>
                <a:gd name="T46" fmla="*/ 0 w 29"/>
                <a:gd name="T47" fmla="*/ 0 h 28"/>
                <a:gd name="T48" fmla="*/ 0 w 29"/>
                <a:gd name="T49" fmla="*/ 0 h 28"/>
                <a:gd name="T50" fmla="*/ 0 w 29"/>
                <a:gd name="T51" fmla="*/ 0 h 28"/>
                <a:gd name="T52" fmla="*/ 0 w 29"/>
                <a:gd name="T53" fmla="*/ 0 h 28"/>
                <a:gd name="T54" fmla="*/ 0 w 29"/>
                <a:gd name="T55" fmla="*/ 0 h 28"/>
                <a:gd name="T56" fmla="*/ 0 w 29"/>
                <a:gd name="T57" fmla="*/ 0 h 28"/>
                <a:gd name="T58" fmla="*/ 0 w 29"/>
                <a:gd name="T59" fmla="*/ 0 h 28"/>
                <a:gd name="T60" fmla="*/ 0 w 29"/>
                <a:gd name="T61" fmla="*/ 0 h 28"/>
                <a:gd name="T62" fmla="*/ 0 w 29"/>
                <a:gd name="T63" fmla="*/ 0 h 28"/>
                <a:gd name="T64" fmla="*/ 0 w 29"/>
                <a:gd name="T65" fmla="*/ 0 h 28"/>
                <a:gd name="T66" fmla="*/ 0 w 29"/>
                <a:gd name="T67" fmla="*/ 0 h 28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9" h="28">
                  <a:moveTo>
                    <a:pt x="29" y="14"/>
                  </a:moveTo>
                  <a:lnTo>
                    <a:pt x="28" y="8"/>
                  </a:lnTo>
                  <a:lnTo>
                    <a:pt x="24" y="4"/>
                  </a:lnTo>
                  <a:lnTo>
                    <a:pt x="20" y="1"/>
                  </a:lnTo>
                  <a:lnTo>
                    <a:pt x="14" y="0"/>
                  </a:lnTo>
                  <a:lnTo>
                    <a:pt x="9" y="1"/>
                  </a:lnTo>
                  <a:lnTo>
                    <a:pt x="4" y="4"/>
                  </a:lnTo>
                  <a:lnTo>
                    <a:pt x="1" y="8"/>
                  </a:lnTo>
                  <a:lnTo>
                    <a:pt x="0" y="14"/>
                  </a:lnTo>
                  <a:lnTo>
                    <a:pt x="1" y="19"/>
                  </a:lnTo>
                  <a:lnTo>
                    <a:pt x="4" y="24"/>
                  </a:lnTo>
                  <a:lnTo>
                    <a:pt x="9" y="27"/>
                  </a:lnTo>
                  <a:lnTo>
                    <a:pt x="14" y="28"/>
                  </a:lnTo>
                  <a:lnTo>
                    <a:pt x="20" y="27"/>
                  </a:lnTo>
                  <a:lnTo>
                    <a:pt x="24" y="24"/>
                  </a:lnTo>
                  <a:lnTo>
                    <a:pt x="28" y="19"/>
                  </a:lnTo>
                  <a:lnTo>
                    <a:pt x="29" y="14"/>
                  </a:lnTo>
                  <a:close/>
                  <a:moveTo>
                    <a:pt x="24" y="14"/>
                  </a:moveTo>
                  <a:lnTo>
                    <a:pt x="24" y="18"/>
                  </a:lnTo>
                  <a:lnTo>
                    <a:pt x="22" y="22"/>
                  </a:lnTo>
                  <a:lnTo>
                    <a:pt x="19" y="24"/>
                  </a:lnTo>
                  <a:lnTo>
                    <a:pt x="14" y="24"/>
                  </a:lnTo>
                  <a:lnTo>
                    <a:pt x="11" y="24"/>
                  </a:lnTo>
                  <a:lnTo>
                    <a:pt x="7" y="22"/>
                  </a:lnTo>
                  <a:lnTo>
                    <a:pt x="5" y="18"/>
                  </a:lnTo>
                  <a:lnTo>
                    <a:pt x="4" y="14"/>
                  </a:lnTo>
                  <a:lnTo>
                    <a:pt x="5" y="10"/>
                  </a:lnTo>
                  <a:lnTo>
                    <a:pt x="7" y="7"/>
                  </a:lnTo>
                  <a:lnTo>
                    <a:pt x="11" y="5"/>
                  </a:lnTo>
                  <a:lnTo>
                    <a:pt x="14" y="4"/>
                  </a:lnTo>
                  <a:lnTo>
                    <a:pt x="19" y="5"/>
                  </a:lnTo>
                  <a:lnTo>
                    <a:pt x="22" y="7"/>
                  </a:lnTo>
                  <a:lnTo>
                    <a:pt x="24" y="10"/>
                  </a:lnTo>
                  <a:lnTo>
                    <a:pt x="24" y="14"/>
                  </a:lnTo>
                  <a:close/>
                </a:path>
              </a:pathLst>
            </a:custGeom>
            <a:solidFill>
              <a:srgbClr val="D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64" name="Freeform 493"/>
            <p:cNvSpPr>
              <a:spLocks noEditPoints="1"/>
            </p:cNvSpPr>
            <p:nvPr/>
          </p:nvSpPr>
          <p:spPr bwMode="auto">
            <a:xfrm>
              <a:off x="5187" y="2498"/>
              <a:ext cx="6" cy="6"/>
            </a:xfrm>
            <a:custGeom>
              <a:avLst/>
              <a:gdLst>
                <a:gd name="T0" fmla="*/ 0 w 24"/>
                <a:gd name="T1" fmla="*/ 0 h 25"/>
                <a:gd name="T2" fmla="*/ 0 w 24"/>
                <a:gd name="T3" fmla="*/ 0 h 25"/>
                <a:gd name="T4" fmla="*/ 0 w 24"/>
                <a:gd name="T5" fmla="*/ 0 h 25"/>
                <a:gd name="T6" fmla="*/ 0 w 24"/>
                <a:gd name="T7" fmla="*/ 0 h 25"/>
                <a:gd name="T8" fmla="*/ 0 w 24"/>
                <a:gd name="T9" fmla="*/ 0 h 25"/>
                <a:gd name="T10" fmla="*/ 0 w 24"/>
                <a:gd name="T11" fmla="*/ 0 h 25"/>
                <a:gd name="T12" fmla="*/ 0 w 24"/>
                <a:gd name="T13" fmla="*/ 0 h 25"/>
                <a:gd name="T14" fmla="*/ 0 w 24"/>
                <a:gd name="T15" fmla="*/ 0 h 25"/>
                <a:gd name="T16" fmla="*/ 0 w 24"/>
                <a:gd name="T17" fmla="*/ 0 h 25"/>
                <a:gd name="T18" fmla="*/ 0 w 24"/>
                <a:gd name="T19" fmla="*/ 0 h 25"/>
                <a:gd name="T20" fmla="*/ 0 w 24"/>
                <a:gd name="T21" fmla="*/ 0 h 25"/>
                <a:gd name="T22" fmla="*/ 0 w 24"/>
                <a:gd name="T23" fmla="*/ 0 h 25"/>
                <a:gd name="T24" fmla="*/ 0 w 24"/>
                <a:gd name="T25" fmla="*/ 0 h 25"/>
                <a:gd name="T26" fmla="*/ 0 w 24"/>
                <a:gd name="T27" fmla="*/ 0 h 25"/>
                <a:gd name="T28" fmla="*/ 0 w 24"/>
                <a:gd name="T29" fmla="*/ 0 h 25"/>
                <a:gd name="T30" fmla="*/ 0 w 24"/>
                <a:gd name="T31" fmla="*/ 0 h 25"/>
                <a:gd name="T32" fmla="*/ 0 w 24"/>
                <a:gd name="T33" fmla="*/ 0 h 25"/>
                <a:gd name="T34" fmla="*/ 0 w 24"/>
                <a:gd name="T35" fmla="*/ 0 h 25"/>
                <a:gd name="T36" fmla="*/ 0 w 24"/>
                <a:gd name="T37" fmla="*/ 0 h 25"/>
                <a:gd name="T38" fmla="*/ 0 w 24"/>
                <a:gd name="T39" fmla="*/ 0 h 25"/>
                <a:gd name="T40" fmla="*/ 0 w 24"/>
                <a:gd name="T41" fmla="*/ 0 h 25"/>
                <a:gd name="T42" fmla="*/ 0 w 24"/>
                <a:gd name="T43" fmla="*/ 0 h 25"/>
                <a:gd name="T44" fmla="*/ 0 w 24"/>
                <a:gd name="T45" fmla="*/ 0 h 25"/>
                <a:gd name="T46" fmla="*/ 0 w 24"/>
                <a:gd name="T47" fmla="*/ 0 h 25"/>
                <a:gd name="T48" fmla="*/ 0 w 24"/>
                <a:gd name="T49" fmla="*/ 0 h 25"/>
                <a:gd name="T50" fmla="*/ 0 w 24"/>
                <a:gd name="T51" fmla="*/ 0 h 25"/>
                <a:gd name="T52" fmla="*/ 0 w 24"/>
                <a:gd name="T53" fmla="*/ 0 h 25"/>
                <a:gd name="T54" fmla="*/ 0 w 24"/>
                <a:gd name="T55" fmla="*/ 0 h 25"/>
                <a:gd name="T56" fmla="*/ 0 w 24"/>
                <a:gd name="T57" fmla="*/ 0 h 25"/>
                <a:gd name="T58" fmla="*/ 0 w 24"/>
                <a:gd name="T59" fmla="*/ 0 h 25"/>
                <a:gd name="T60" fmla="*/ 0 w 24"/>
                <a:gd name="T61" fmla="*/ 0 h 25"/>
                <a:gd name="T62" fmla="*/ 0 w 24"/>
                <a:gd name="T63" fmla="*/ 0 h 25"/>
                <a:gd name="T64" fmla="*/ 0 w 24"/>
                <a:gd name="T65" fmla="*/ 0 h 25"/>
                <a:gd name="T66" fmla="*/ 0 w 24"/>
                <a:gd name="T67" fmla="*/ 0 h 2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4" h="25">
                  <a:moveTo>
                    <a:pt x="24" y="13"/>
                  </a:moveTo>
                  <a:lnTo>
                    <a:pt x="23" y="8"/>
                  </a:lnTo>
                  <a:lnTo>
                    <a:pt x="21" y="5"/>
                  </a:lnTo>
                  <a:lnTo>
                    <a:pt x="17" y="1"/>
                  </a:lnTo>
                  <a:lnTo>
                    <a:pt x="12" y="0"/>
                  </a:lnTo>
                  <a:lnTo>
                    <a:pt x="8" y="1"/>
                  </a:lnTo>
                  <a:lnTo>
                    <a:pt x="3" y="5"/>
                  </a:lnTo>
                  <a:lnTo>
                    <a:pt x="1" y="8"/>
                  </a:lnTo>
                  <a:lnTo>
                    <a:pt x="0" y="13"/>
                  </a:lnTo>
                  <a:lnTo>
                    <a:pt x="1" y="17"/>
                  </a:lnTo>
                  <a:lnTo>
                    <a:pt x="3" y="22"/>
                  </a:lnTo>
                  <a:lnTo>
                    <a:pt x="8" y="24"/>
                  </a:lnTo>
                  <a:lnTo>
                    <a:pt x="12" y="25"/>
                  </a:lnTo>
                  <a:lnTo>
                    <a:pt x="17" y="24"/>
                  </a:lnTo>
                  <a:lnTo>
                    <a:pt x="21" y="22"/>
                  </a:lnTo>
                  <a:lnTo>
                    <a:pt x="23" y="17"/>
                  </a:lnTo>
                  <a:lnTo>
                    <a:pt x="24" y="13"/>
                  </a:lnTo>
                  <a:close/>
                  <a:moveTo>
                    <a:pt x="20" y="13"/>
                  </a:moveTo>
                  <a:lnTo>
                    <a:pt x="20" y="16"/>
                  </a:lnTo>
                  <a:lnTo>
                    <a:pt x="18" y="18"/>
                  </a:lnTo>
                  <a:lnTo>
                    <a:pt x="15" y="21"/>
                  </a:lnTo>
                  <a:lnTo>
                    <a:pt x="12" y="21"/>
                  </a:lnTo>
                  <a:lnTo>
                    <a:pt x="9" y="21"/>
                  </a:lnTo>
                  <a:lnTo>
                    <a:pt x="7" y="18"/>
                  </a:lnTo>
                  <a:lnTo>
                    <a:pt x="5" y="16"/>
                  </a:lnTo>
                  <a:lnTo>
                    <a:pt x="4" y="13"/>
                  </a:lnTo>
                  <a:lnTo>
                    <a:pt x="5" y="9"/>
                  </a:lnTo>
                  <a:lnTo>
                    <a:pt x="7" y="7"/>
                  </a:lnTo>
                  <a:lnTo>
                    <a:pt x="9" y="6"/>
                  </a:lnTo>
                  <a:lnTo>
                    <a:pt x="12" y="5"/>
                  </a:lnTo>
                  <a:lnTo>
                    <a:pt x="15" y="6"/>
                  </a:lnTo>
                  <a:lnTo>
                    <a:pt x="18" y="7"/>
                  </a:lnTo>
                  <a:lnTo>
                    <a:pt x="20" y="9"/>
                  </a:lnTo>
                  <a:lnTo>
                    <a:pt x="20" y="13"/>
                  </a:lnTo>
                  <a:close/>
                </a:path>
              </a:pathLst>
            </a:custGeom>
            <a:solidFill>
              <a:srgbClr val="E4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65" name="Freeform 494"/>
            <p:cNvSpPr>
              <a:spLocks noEditPoints="1"/>
            </p:cNvSpPr>
            <p:nvPr/>
          </p:nvSpPr>
          <p:spPr bwMode="auto">
            <a:xfrm>
              <a:off x="5187" y="2499"/>
              <a:ext cx="5" cy="5"/>
            </a:xfrm>
            <a:custGeom>
              <a:avLst/>
              <a:gdLst>
                <a:gd name="T0" fmla="*/ 0 w 20"/>
                <a:gd name="T1" fmla="*/ 0 h 20"/>
                <a:gd name="T2" fmla="*/ 0 w 20"/>
                <a:gd name="T3" fmla="*/ 0 h 20"/>
                <a:gd name="T4" fmla="*/ 0 w 20"/>
                <a:gd name="T5" fmla="*/ 0 h 20"/>
                <a:gd name="T6" fmla="*/ 0 w 20"/>
                <a:gd name="T7" fmla="*/ 0 h 20"/>
                <a:gd name="T8" fmla="*/ 0 w 20"/>
                <a:gd name="T9" fmla="*/ 0 h 20"/>
                <a:gd name="T10" fmla="*/ 0 w 20"/>
                <a:gd name="T11" fmla="*/ 0 h 20"/>
                <a:gd name="T12" fmla="*/ 0 w 20"/>
                <a:gd name="T13" fmla="*/ 0 h 20"/>
                <a:gd name="T14" fmla="*/ 0 w 20"/>
                <a:gd name="T15" fmla="*/ 0 h 20"/>
                <a:gd name="T16" fmla="*/ 0 w 20"/>
                <a:gd name="T17" fmla="*/ 0 h 20"/>
                <a:gd name="T18" fmla="*/ 0 w 20"/>
                <a:gd name="T19" fmla="*/ 0 h 20"/>
                <a:gd name="T20" fmla="*/ 0 w 20"/>
                <a:gd name="T21" fmla="*/ 0 h 20"/>
                <a:gd name="T22" fmla="*/ 0 w 20"/>
                <a:gd name="T23" fmla="*/ 0 h 20"/>
                <a:gd name="T24" fmla="*/ 0 w 20"/>
                <a:gd name="T25" fmla="*/ 0 h 20"/>
                <a:gd name="T26" fmla="*/ 0 w 20"/>
                <a:gd name="T27" fmla="*/ 0 h 20"/>
                <a:gd name="T28" fmla="*/ 0 w 20"/>
                <a:gd name="T29" fmla="*/ 0 h 20"/>
                <a:gd name="T30" fmla="*/ 0 w 20"/>
                <a:gd name="T31" fmla="*/ 0 h 20"/>
                <a:gd name="T32" fmla="*/ 0 w 20"/>
                <a:gd name="T33" fmla="*/ 0 h 20"/>
                <a:gd name="T34" fmla="*/ 0 w 20"/>
                <a:gd name="T35" fmla="*/ 0 h 20"/>
                <a:gd name="T36" fmla="*/ 0 w 20"/>
                <a:gd name="T37" fmla="*/ 0 h 20"/>
                <a:gd name="T38" fmla="*/ 0 w 20"/>
                <a:gd name="T39" fmla="*/ 0 h 20"/>
                <a:gd name="T40" fmla="*/ 0 w 20"/>
                <a:gd name="T41" fmla="*/ 0 h 20"/>
                <a:gd name="T42" fmla="*/ 0 w 20"/>
                <a:gd name="T43" fmla="*/ 0 h 20"/>
                <a:gd name="T44" fmla="*/ 0 w 20"/>
                <a:gd name="T45" fmla="*/ 0 h 20"/>
                <a:gd name="T46" fmla="*/ 0 w 20"/>
                <a:gd name="T47" fmla="*/ 0 h 20"/>
                <a:gd name="T48" fmla="*/ 0 w 20"/>
                <a:gd name="T49" fmla="*/ 0 h 20"/>
                <a:gd name="T50" fmla="*/ 0 w 20"/>
                <a:gd name="T51" fmla="*/ 0 h 20"/>
                <a:gd name="T52" fmla="*/ 0 w 20"/>
                <a:gd name="T53" fmla="*/ 0 h 20"/>
                <a:gd name="T54" fmla="*/ 0 w 20"/>
                <a:gd name="T55" fmla="*/ 0 h 20"/>
                <a:gd name="T56" fmla="*/ 0 w 20"/>
                <a:gd name="T57" fmla="*/ 0 h 20"/>
                <a:gd name="T58" fmla="*/ 0 w 20"/>
                <a:gd name="T59" fmla="*/ 0 h 20"/>
                <a:gd name="T60" fmla="*/ 0 w 20"/>
                <a:gd name="T61" fmla="*/ 0 h 20"/>
                <a:gd name="T62" fmla="*/ 0 w 20"/>
                <a:gd name="T63" fmla="*/ 0 h 20"/>
                <a:gd name="T64" fmla="*/ 0 w 20"/>
                <a:gd name="T65" fmla="*/ 0 h 20"/>
                <a:gd name="T66" fmla="*/ 0 w 20"/>
                <a:gd name="T67" fmla="*/ 0 h 20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0" h="20">
                  <a:moveTo>
                    <a:pt x="20" y="10"/>
                  </a:moveTo>
                  <a:lnTo>
                    <a:pt x="20" y="6"/>
                  </a:lnTo>
                  <a:lnTo>
                    <a:pt x="18" y="3"/>
                  </a:lnTo>
                  <a:lnTo>
                    <a:pt x="15" y="1"/>
                  </a:lnTo>
                  <a:lnTo>
                    <a:pt x="10" y="0"/>
                  </a:lnTo>
                  <a:lnTo>
                    <a:pt x="7" y="1"/>
                  </a:lnTo>
                  <a:lnTo>
                    <a:pt x="3" y="3"/>
                  </a:lnTo>
                  <a:lnTo>
                    <a:pt x="1" y="6"/>
                  </a:lnTo>
                  <a:lnTo>
                    <a:pt x="0" y="10"/>
                  </a:lnTo>
                  <a:lnTo>
                    <a:pt x="1" y="14"/>
                  </a:lnTo>
                  <a:lnTo>
                    <a:pt x="3" y="18"/>
                  </a:lnTo>
                  <a:lnTo>
                    <a:pt x="7" y="20"/>
                  </a:lnTo>
                  <a:lnTo>
                    <a:pt x="10" y="20"/>
                  </a:lnTo>
                  <a:lnTo>
                    <a:pt x="15" y="20"/>
                  </a:lnTo>
                  <a:lnTo>
                    <a:pt x="18" y="18"/>
                  </a:lnTo>
                  <a:lnTo>
                    <a:pt x="20" y="14"/>
                  </a:lnTo>
                  <a:lnTo>
                    <a:pt x="20" y="10"/>
                  </a:lnTo>
                  <a:close/>
                  <a:moveTo>
                    <a:pt x="17" y="10"/>
                  </a:moveTo>
                  <a:lnTo>
                    <a:pt x="16" y="12"/>
                  </a:lnTo>
                  <a:lnTo>
                    <a:pt x="15" y="14"/>
                  </a:lnTo>
                  <a:lnTo>
                    <a:pt x="12" y="15"/>
                  </a:lnTo>
                  <a:lnTo>
                    <a:pt x="10" y="16"/>
                  </a:lnTo>
                  <a:lnTo>
                    <a:pt x="8" y="15"/>
                  </a:lnTo>
                  <a:lnTo>
                    <a:pt x="6" y="14"/>
                  </a:lnTo>
                  <a:lnTo>
                    <a:pt x="5" y="12"/>
                  </a:lnTo>
                  <a:lnTo>
                    <a:pt x="5" y="10"/>
                  </a:lnTo>
                  <a:lnTo>
                    <a:pt x="5" y="7"/>
                  </a:lnTo>
                  <a:lnTo>
                    <a:pt x="6" y="5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2" y="4"/>
                  </a:lnTo>
                  <a:lnTo>
                    <a:pt x="15" y="5"/>
                  </a:lnTo>
                  <a:lnTo>
                    <a:pt x="16" y="7"/>
                  </a:lnTo>
                  <a:lnTo>
                    <a:pt x="17" y="10"/>
                  </a:lnTo>
                  <a:close/>
                </a:path>
              </a:pathLst>
            </a:custGeom>
            <a:solidFill>
              <a:srgbClr val="EA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66" name="Freeform 495"/>
            <p:cNvSpPr>
              <a:spLocks noEditPoints="1"/>
            </p:cNvSpPr>
            <p:nvPr/>
          </p:nvSpPr>
          <p:spPr bwMode="auto">
            <a:xfrm>
              <a:off x="5188" y="2499"/>
              <a:ext cx="4" cy="4"/>
            </a:xfrm>
            <a:custGeom>
              <a:avLst/>
              <a:gdLst>
                <a:gd name="T0" fmla="*/ 0 w 16"/>
                <a:gd name="T1" fmla="*/ 0 h 16"/>
                <a:gd name="T2" fmla="*/ 0 w 16"/>
                <a:gd name="T3" fmla="*/ 0 h 16"/>
                <a:gd name="T4" fmla="*/ 0 w 16"/>
                <a:gd name="T5" fmla="*/ 0 h 16"/>
                <a:gd name="T6" fmla="*/ 0 w 16"/>
                <a:gd name="T7" fmla="*/ 0 h 16"/>
                <a:gd name="T8" fmla="*/ 0 w 16"/>
                <a:gd name="T9" fmla="*/ 0 h 16"/>
                <a:gd name="T10" fmla="*/ 0 w 16"/>
                <a:gd name="T11" fmla="*/ 0 h 16"/>
                <a:gd name="T12" fmla="*/ 0 w 16"/>
                <a:gd name="T13" fmla="*/ 0 h 16"/>
                <a:gd name="T14" fmla="*/ 0 w 16"/>
                <a:gd name="T15" fmla="*/ 0 h 16"/>
                <a:gd name="T16" fmla="*/ 0 w 16"/>
                <a:gd name="T17" fmla="*/ 0 h 16"/>
                <a:gd name="T18" fmla="*/ 0 w 16"/>
                <a:gd name="T19" fmla="*/ 0 h 16"/>
                <a:gd name="T20" fmla="*/ 0 w 16"/>
                <a:gd name="T21" fmla="*/ 0 h 16"/>
                <a:gd name="T22" fmla="*/ 0 w 16"/>
                <a:gd name="T23" fmla="*/ 0 h 16"/>
                <a:gd name="T24" fmla="*/ 0 w 16"/>
                <a:gd name="T25" fmla="*/ 0 h 16"/>
                <a:gd name="T26" fmla="*/ 0 w 16"/>
                <a:gd name="T27" fmla="*/ 0 h 16"/>
                <a:gd name="T28" fmla="*/ 0 w 16"/>
                <a:gd name="T29" fmla="*/ 0 h 16"/>
                <a:gd name="T30" fmla="*/ 0 w 16"/>
                <a:gd name="T31" fmla="*/ 0 h 16"/>
                <a:gd name="T32" fmla="*/ 0 w 16"/>
                <a:gd name="T33" fmla="*/ 0 h 16"/>
                <a:gd name="T34" fmla="*/ 0 w 16"/>
                <a:gd name="T35" fmla="*/ 0 h 16"/>
                <a:gd name="T36" fmla="*/ 0 w 16"/>
                <a:gd name="T37" fmla="*/ 0 h 16"/>
                <a:gd name="T38" fmla="*/ 0 w 16"/>
                <a:gd name="T39" fmla="*/ 0 h 16"/>
                <a:gd name="T40" fmla="*/ 0 w 16"/>
                <a:gd name="T41" fmla="*/ 0 h 16"/>
                <a:gd name="T42" fmla="*/ 0 w 16"/>
                <a:gd name="T43" fmla="*/ 0 h 16"/>
                <a:gd name="T44" fmla="*/ 0 w 16"/>
                <a:gd name="T45" fmla="*/ 0 h 16"/>
                <a:gd name="T46" fmla="*/ 0 w 16"/>
                <a:gd name="T47" fmla="*/ 0 h 16"/>
                <a:gd name="T48" fmla="*/ 0 w 16"/>
                <a:gd name="T49" fmla="*/ 0 h 16"/>
                <a:gd name="T50" fmla="*/ 0 w 16"/>
                <a:gd name="T51" fmla="*/ 0 h 16"/>
                <a:gd name="T52" fmla="*/ 0 w 16"/>
                <a:gd name="T53" fmla="*/ 0 h 16"/>
                <a:gd name="T54" fmla="*/ 0 w 16"/>
                <a:gd name="T55" fmla="*/ 0 h 16"/>
                <a:gd name="T56" fmla="*/ 0 w 16"/>
                <a:gd name="T57" fmla="*/ 0 h 16"/>
                <a:gd name="T58" fmla="*/ 0 w 16"/>
                <a:gd name="T59" fmla="*/ 0 h 16"/>
                <a:gd name="T60" fmla="*/ 0 w 16"/>
                <a:gd name="T61" fmla="*/ 0 h 16"/>
                <a:gd name="T62" fmla="*/ 0 w 16"/>
                <a:gd name="T63" fmla="*/ 0 h 16"/>
                <a:gd name="T64" fmla="*/ 0 w 16"/>
                <a:gd name="T65" fmla="*/ 0 h 16"/>
                <a:gd name="T66" fmla="*/ 0 w 16"/>
                <a:gd name="T67" fmla="*/ 0 h 1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16" h="16">
                  <a:moveTo>
                    <a:pt x="16" y="8"/>
                  </a:moveTo>
                  <a:lnTo>
                    <a:pt x="16" y="4"/>
                  </a:lnTo>
                  <a:lnTo>
                    <a:pt x="14" y="2"/>
                  </a:lnTo>
                  <a:lnTo>
                    <a:pt x="11" y="1"/>
                  </a:lnTo>
                  <a:lnTo>
                    <a:pt x="8" y="0"/>
                  </a:lnTo>
                  <a:lnTo>
                    <a:pt x="5" y="1"/>
                  </a:lnTo>
                  <a:lnTo>
                    <a:pt x="3" y="2"/>
                  </a:lnTo>
                  <a:lnTo>
                    <a:pt x="1" y="4"/>
                  </a:lnTo>
                  <a:lnTo>
                    <a:pt x="0" y="8"/>
                  </a:lnTo>
                  <a:lnTo>
                    <a:pt x="1" y="11"/>
                  </a:lnTo>
                  <a:lnTo>
                    <a:pt x="3" y="13"/>
                  </a:lnTo>
                  <a:lnTo>
                    <a:pt x="5" y="16"/>
                  </a:lnTo>
                  <a:lnTo>
                    <a:pt x="8" y="16"/>
                  </a:lnTo>
                  <a:lnTo>
                    <a:pt x="11" y="16"/>
                  </a:lnTo>
                  <a:lnTo>
                    <a:pt x="14" y="13"/>
                  </a:lnTo>
                  <a:lnTo>
                    <a:pt x="16" y="11"/>
                  </a:lnTo>
                  <a:lnTo>
                    <a:pt x="16" y="8"/>
                  </a:lnTo>
                  <a:close/>
                  <a:moveTo>
                    <a:pt x="13" y="8"/>
                  </a:moveTo>
                  <a:lnTo>
                    <a:pt x="13" y="10"/>
                  </a:lnTo>
                  <a:lnTo>
                    <a:pt x="11" y="11"/>
                  </a:lnTo>
                  <a:lnTo>
                    <a:pt x="10" y="12"/>
                  </a:lnTo>
                  <a:lnTo>
                    <a:pt x="8" y="12"/>
                  </a:lnTo>
                  <a:lnTo>
                    <a:pt x="7" y="12"/>
                  </a:lnTo>
                  <a:lnTo>
                    <a:pt x="6" y="11"/>
                  </a:lnTo>
                  <a:lnTo>
                    <a:pt x="5" y="10"/>
                  </a:lnTo>
                  <a:lnTo>
                    <a:pt x="5" y="8"/>
                  </a:lnTo>
                  <a:lnTo>
                    <a:pt x="5" y="7"/>
                  </a:lnTo>
                  <a:lnTo>
                    <a:pt x="6" y="5"/>
                  </a:lnTo>
                  <a:lnTo>
                    <a:pt x="7" y="4"/>
                  </a:lnTo>
                  <a:lnTo>
                    <a:pt x="8" y="4"/>
                  </a:lnTo>
                  <a:lnTo>
                    <a:pt x="10" y="4"/>
                  </a:lnTo>
                  <a:lnTo>
                    <a:pt x="11" y="5"/>
                  </a:lnTo>
                  <a:lnTo>
                    <a:pt x="13" y="7"/>
                  </a:lnTo>
                  <a:lnTo>
                    <a:pt x="13" y="8"/>
                  </a:lnTo>
                  <a:close/>
                </a:path>
              </a:pathLst>
            </a:custGeom>
            <a:solidFill>
              <a:srgbClr val="E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67" name="Freeform 496"/>
            <p:cNvSpPr>
              <a:spLocks/>
            </p:cNvSpPr>
            <p:nvPr/>
          </p:nvSpPr>
          <p:spPr bwMode="auto">
            <a:xfrm>
              <a:off x="5188" y="2500"/>
              <a:ext cx="3" cy="3"/>
            </a:xfrm>
            <a:custGeom>
              <a:avLst/>
              <a:gdLst>
                <a:gd name="T0" fmla="*/ 0 w 12"/>
                <a:gd name="T1" fmla="*/ 0 h 12"/>
                <a:gd name="T2" fmla="*/ 0 w 12"/>
                <a:gd name="T3" fmla="*/ 0 h 12"/>
                <a:gd name="T4" fmla="*/ 0 w 12"/>
                <a:gd name="T5" fmla="*/ 0 h 12"/>
                <a:gd name="T6" fmla="*/ 0 w 12"/>
                <a:gd name="T7" fmla="*/ 0 h 12"/>
                <a:gd name="T8" fmla="*/ 0 w 12"/>
                <a:gd name="T9" fmla="*/ 0 h 12"/>
                <a:gd name="T10" fmla="*/ 0 w 12"/>
                <a:gd name="T11" fmla="*/ 0 h 12"/>
                <a:gd name="T12" fmla="*/ 0 w 12"/>
                <a:gd name="T13" fmla="*/ 0 h 12"/>
                <a:gd name="T14" fmla="*/ 0 w 12"/>
                <a:gd name="T15" fmla="*/ 0 h 12"/>
                <a:gd name="T16" fmla="*/ 0 w 12"/>
                <a:gd name="T17" fmla="*/ 0 h 12"/>
                <a:gd name="T18" fmla="*/ 0 w 12"/>
                <a:gd name="T19" fmla="*/ 0 h 12"/>
                <a:gd name="T20" fmla="*/ 0 w 12"/>
                <a:gd name="T21" fmla="*/ 0 h 12"/>
                <a:gd name="T22" fmla="*/ 0 w 12"/>
                <a:gd name="T23" fmla="*/ 0 h 12"/>
                <a:gd name="T24" fmla="*/ 0 w 12"/>
                <a:gd name="T25" fmla="*/ 0 h 12"/>
                <a:gd name="T26" fmla="*/ 0 w 12"/>
                <a:gd name="T27" fmla="*/ 0 h 12"/>
                <a:gd name="T28" fmla="*/ 0 w 12"/>
                <a:gd name="T29" fmla="*/ 0 h 12"/>
                <a:gd name="T30" fmla="*/ 0 w 12"/>
                <a:gd name="T31" fmla="*/ 0 h 12"/>
                <a:gd name="T32" fmla="*/ 0 w 12"/>
                <a:gd name="T33" fmla="*/ 0 h 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2" h="12">
                  <a:moveTo>
                    <a:pt x="12" y="6"/>
                  </a:moveTo>
                  <a:lnTo>
                    <a:pt x="11" y="3"/>
                  </a:lnTo>
                  <a:lnTo>
                    <a:pt x="10" y="1"/>
                  </a:lnTo>
                  <a:lnTo>
                    <a:pt x="7" y="0"/>
                  </a:lnTo>
                  <a:lnTo>
                    <a:pt x="5" y="0"/>
                  </a:lnTo>
                  <a:lnTo>
                    <a:pt x="3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6"/>
                  </a:lnTo>
                  <a:lnTo>
                    <a:pt x="0" y="8"/>
                  </a:lnTo>
                  <a:lnTo>
                    <a:pt x="1" y="10"/>
                  </a:lnTo>
                  <a:lnTo>
                    <a:pt x="3" y="11"/>
                  </a:lnTo>
                  <a:lnTo>
                    <a:pt x="5" y="12"/>
                  </a:lnTo>
                  <a:lnTo>
                    <a:pt x="7" y="11"/>
                  </a:lnTo>
                  <a:lnTo>
                    <a:pt x="10" y="10"/>
                  </a:lnTo>
                  <a:lnTo>
                    <a:pt x="11" y="8"/>
                  </a:lnTo>
                  <a:lnTo>
                    <a:pt x="12" y="6"/>
                  </a:lnTo>
                  <a:close/>
                </a:path>
              </a:pathLst>
            </a:custGeom>
            <a:solidFill>
              <a:srgbClr val="F4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68" name="Freeform 497"/>
            <p:cNvSpPr>
              <a:spLocks/>
            </p:cNvSpPr>
            <p:nvPr/>
          </p:nvSpPr>
          <p:spPr bwMode="auto">
            <a:xfrm>
              <a:off x="5189" y="2500"/>
              <a:ext cx="2" cy="2"/>
            </a:xfrm>
            <a:custGeom>
              <a:avLst/>
              <a:gdLst>
                <a:gd name="T0" fmla="*/ 0 w 8"/>
                <a:gd name="T1" fmla="*/ 0 h 8"/>
                <a:gd name="T2" fmla="*/ 0 w 8"/>
                <a:gd name="T3" fmla="*/ 0 h 8"/>
                <a:gd name="T4" fmla="*/ 0 w 8"/>
                <a:gd name="T5" fmla="*/ 0 h 8"/>
                <a:gd name="T6" fmla="*/ 0 w 8"/>
                <a:gd name="T7" fmla="*/ 0 h 8"/>
                <a:gd name="T8" fmla="*/ 0 w 8"/>
                <a:gd name="T9" fmla="*/ 0 h 8"/>
                <a:gd name="T10" fmla="*/ 0 w 8"/>
                <a:gd name="T11" fmla="*/ 0 h 8"/>
                <a:gd name="T12" fmla="*/ 0 w 8"/>
                <a:gd name="T13" fmla="*/ 0 h 8"/>
                <a:gd name="T14" fmla="*/ 0 w 8"/>
                <a:gd name="T15" fmla="*/ 0 h 8"/>
                <a:gd name="T16" fmla="*/ 0 w 8"/>
                <a:gd name="T17" fmla="*/ 0 h 8"/>
                <a:gd name="T18" fmla="*/ 0 w 8"/>
                <a:gd name="T19" fmla="*/ 0 h 8"/>
                <a:gd name="T20" fmla="*/ 0 w 8"/>
                <a:gd name="T21" fmla="*/ 0 h 8"/>
                <a:gd name="T22" fmla="*/ 0 w 8"/>
                <a:gd name="T23" fmla="*/ 0 h 8"/>
                <a:gd name="T24" fmla="*/ 0 w 8"/>
                <a:gd name="T25" fmla="*/ 0 h 8"/>
                <a:gd name="T26" fmla="*/ 0 w 8"/>
                <a:gd name="T27" fmla="*/ 0 h 8"/>
                <a:gd name="T28" fmla="*/ 0 w 8"/>
                <a:gd name="T29" fmla="*/ 0 h 8"/>
                <a:gd name="T30" fmla="*/ 0 w 8"/>
                <a:gd name="T31" fmla="*/ 0 h 8"/>
                <a:gd name="T32" fmla="*/ 0 w 8"/>
                <a:gd name="T33" fmla="*/ 0 h 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" h="8">
                  <a:moveTo>
                    <a:pt x="8" y="4"/>
                  </a:moveTo>
                  <a:lnTo>
                    <a:pt x="8" y="3"/>
                  </a:lnTo>
                  <a:lnTo>
                    <a:pt x="6" y="1"/>
                  </a:lnTo>
                  <a:lnTo>
                    <a:pt x="5" y="0"/>
                  </a:lnTo>
                  <a:lnTo>
                    <a:pt x="3" y="0"/>
                  </a:lnTo>
                  <a:lnTo>
                    <a:pt x="2" y="0"/>
                  </a:lnTo>
                  <a:lnTo>
                    <a:pt x="1" y="1"/>
                  </a:lnTo>
                  <a:lnTo>
                    <a:pt x="0" y="3"/>
                  </a:lnTo>
                  <a:lnTo>
                    <a:pt x="0" y="4"/>
                  </a:lnTo>
                  <a:lnTo>
                    <a:pt x="0" y="6"/>
                  </a:lnTo>
                  <a:lnTo>
                    <a:pt x="1" y="7"/>
                  </a:lnTo>
                  <a:lnTo>
                    <a:pt x="2" y="8"/>
                  </a:lnTo>
                  <a:lnTo>
                    <a:pt x="3" y="8"/>
                  </a:lnTo>
                  <a:lnTo>
                    <a:pt x="5" y="8"/>
                  </a:lnTo>
                  <a:lnTo>
                    <a:pt x="6" y="7"/>
                  </a:lnTo>
                  <a:lnTo>
                    <a:pt x="8" y="6"/>
                  </a:lnTo>
                  <a:lnTo>
                    <a:pt x="8" y="4"/>
                  </a:lnTo>
                  <a:close/>
                </a:path>
              </a:pathLst>
            </a:custGeom>
            <a:solidFill>
              <a:srgbClr val="F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69" name="Freeform 498"/>
            <p:cNvSpPr>
              <a:spLocks/>
            </p:cNvSpPr>
            <p:nvPr/>
          </p:nvSpPr>
          <p:spPr bwMode="auto">
            <a:xfrm>
              <a:off x="5189" y="2501"/>
              <a:ext cx="1" cy="1"/>
            </a:xfrm>
            <a:custGeom>
              <a:avLst/>
              <a:gdLst>
                <a:gd name="T0" fmla="*/ 0 w 4"/>
                <a:gd name="T1" fmla="*/ 0 h 5"/>
                <a:gd name="T2" fmla="*/ 0 w 4"/>
                <a:gd name="T3" fmla="*/ 0 h 5"/>
                <a:gd name="T4" fmla="*/ 0 w 4"/>
                <a:gd name="T5" fmla="*/ 0 h 5"/>
                <a:gd name="T6" fmla="*/ 0 w 4"/>
                <a:gd name="T7" fmla="*/ 0 h 5"/>
                <a:gd name="T8" fmla="*/ 0 w 4"/>
                <a:gd name="T9" fmla="*/ 0 h 5"/>
                <a:gd name="T10" fmla="*/ 0 w 4"/>
                <a:gd name="T11" fmla="*/ 0 h 5"/>
                <a:gd name="T12" fmla="*/ 0 w 4"/>
                <a:gd name="T13" fmla="*/ 0 h 5"/>
                <a:gd name="T14" fmla="*/ 0 w 4"/>
                <a:gd name="T15" fmla="*/ 0 h 5"/>
                <a:gd name="T16" fmla="*/ 0 w 4"/>
                <a:gd name="T17" fmla="*/ 0 h 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" h="5">
                  <a:moveTo>
                    <a:pt x="4" y="3"/>
                  </a:moveTo>
                  <a:lnTo>
                    <a:pt x="3" y="2"/>
                  </a:lnTo>
                  <a:lnTo>
                    <a:pt x="2" y="0"/>
                  </a:lnTo>
                  <a:lnTo>
                    <a:pt x="1" y="2"/>
                  </a:lnTo>
                  <a:lnTo>
                    <a:pt x="0" y="3"/>
                  </a:lnTo>
                  <a:lnTo>
                    <a:pt x="1" y="5"/>
                  </a:lnTo>
                  <a:lnTo>
                    <a:pt x="2" y="5"/>
                  </a:lnTo>
                  <a:lnTo>
                    <a:pt x="3" y="5"/>
                  </a:lnTo>
                  <a:lnTo>
                    <a:pt x="4" y="3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70" name="Freeform 499"/>
            <p:cNvSpPr>
              <a:spLocks/>
            </p:cNvSpPr>
            <p:nvPr/>
          </p:nvSpPr>
          <p:spPr bwMode="auto">
            <a:xfrm>
              <a:off x="5172" y="2483"/>
              <a:ext cx="36" cy="36"/>
            </a:xfrm>
            <a:custGeom>
              <a:avLst/>
              <a:gdLst>
                <a:gd name="T0" fmla="*/ 0 w 144"/>
                <a:gd name="T1" fmla="*/ 0 h 143"/>
                <a:gd name="T2" fmla="*/ 0 w 144"/>
                <a:gd name="T3" fmla="*/ 0 h 143"/>
                <a:gd name="T4" fmla="*/ 0 w 144"/>
                <a:gd name="T5" fmla="*/ 0 h 143"/>
                <a:gd name="T6" fmla="*/ 0 w 144"/>
                <a:gd name="T7" fmla="*/ 0 h 143"/>
                <a:gd name="T8" fmla="*/ 0 w 144"/>
                <a:gd name="T9" fmla="*/ 0 h 143"/>
                <a:gd name="T10" fmla="*/ 0 w 144"/>
                <a:gd name="T11" fmla="*/ 0 h 143"/>
                <a:gd name="T12" fmla="*/ 0 w 144"/>
                <a:gd name="T13" fmla="*/ 0 h 143"/>
                <a:gd name="T14" fmla="*/ 0 w 144"/>
                <a:gd name="T15" fmla="*/ 0 h 143"/>
                <a:gd name="T16" fmla="*/ 0 w 144"/>
                <a:gd name="T17" fmla="*/ 0 h 143"/>
                <a:gd name="T18" fmla="*/ 0 w 144"/>
                <a:gd name="T19" fmla="*/ 0 h 143"/>
                <a:gd name="T20" fmla="*/ 0 w 144"/>
                <a:gd name="T21" fmla="*/ 0 h 143"/>
                <a:gd name="T22" fmla="*/ 0 w 144"/>
                <a:gd name="T23" fmla="*/ 0 h 143"/>
                <a:gd name="T24" fmla="*/ 0 w 144"/>
                <a:gd name="T25" fmla="*/ 0 h 143"/>
                <a:gd name="T26" fmla="*/ 0 w 144"/>
                <a:gd name="T27" fmla="*/ 0 h 143"/>
                <a:gd name="T28" fmla="*/ 0 w 144"/>
                <a:gd name="T29" fmla="*/ 0 h 143"/>
                <a:gd name="T30" fmla="*/ 0 w 144"/>
                <a:gd name="T31" fmla="*/ 0 h 143"/>
                <a:gd name="T32" fmla="*/ 0 w 144"/>
                <a:gd name="T33" fmla="*/ 0 h 143"/>
                <a:gd name="T34" fmla="*/ 0 w 144"/>
                <a:gd name="T35" fmla="*/ 0 h 143"/>
                <a:gd name="T36" fmla="*/ 0 w 144"/>
                <a:gd name="T37" fmla="*/ 0 h 143"/>
                <a:gd name="T38" fmla="*/ 0 w 144"/>
                <a:gd name="T39" fmla="*/ 0 h 143"/>
                <a:gd name="T40" fmla="*/ 0 w 144"/>
                <a:gd name="T41" fmla="*/ 0 h 143"/>
                <a:gd name="T42" fmla="*/ 0 w 144"/>
                <a:gd name="T43" fmla="*/ 0 h 143"/>
                <a:gd name="T44" fmla="*/ 0 w 144"/>
                <a:gd name="T45" fmla="*/ 0 h 143"/>
                <a:gd name="T46" fmla="*/ 0 w 144"/>
                <a:gd name="T47" fmla="*/ 0 h 143"/>
                <a:gd name="T48" fmla="*/ 0 w 144"/>
                <a:gd name="T49" fmla="*/ 0 h 143"/>
                <a:gd name="T50" fmla="*/ 0 w 144"/>
                <a:gd name="T51" fmla="*/ 0 h 143"/>
                <a:gd name="T52" fmla="*/ 0 w 144"/>
                <a:gd name="T53" fmla="*/ 0 h 143"/>
                <a:gd name="T54" fmla="*/ 0 w 144"/>
                <a:gd name="T55" fmla="*/ 0 h 143"/>
                <a:gd name="T56" fmla="*/ 0 w 144"/>
                <a:gd name="T57" fmla="*/ 0 h 143"/>
                <a:gd name="T58" fmla="*/ 0 w 144"/>
                <a:gd name="T59" fmla="*/ 0 h 143"/>
                <a:gd name="T60" fmla="*/ 0 w 144"/>
                <a:gd name="T61" fmla="*/ 0 h 143"/>
                <a:gd name="T62" fmla="*/ 0 w 144"/>
                <a:gd name="T63" fmla="*/ 0 h 143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144" h="143">
                  <a:moveTo>
                    <a:pt x="72" y="143"/>
                  </a:moveTo>
                  <a:lnTo>
                    <a:pt x="80" y="143"/>
                  </a:lnTo>
                  <a:lnTo>
                    <a:pt x="87" y="142"/>
                  </a:lnTo>
                  <a:lnTo>
                    <a:pt x="93" y="141"/>
                  </a:lnTo>
                  <a:lnTo>
                    <a:pt x="100" y="138"/>
                  </a:lnTo>
                  <a:lnTo>
                    <a:pt x="107" y="136"/>
                  </a:lnTo>
                  <a:lnTo>
                    <a:pt x="112" y="131"/>
                  </a:lnTo>
                  <a:lnTo>
                    <a:pt x="118" y="128"/>
                  </a:lnTo>
                  <a:lnTo>
                    <a:pt x="124" y="123"/>
                  </a:lnTo>
                  <a:lnTo>
                    <a:pt x="128" y="118"/>
                  </a:lnTo>
                  <a:lnTo>
                    <a:pt x="132" y="112"/>
                  </a:lnTo>
                  <a:lnTo>
                    <a:pt x="136" y="106"/>
                  </a:lnTo>
                  <a:lnTo>
                    <a:pt x="138" y="100"/>
                  </a:lnTo>
                  <a:lnTo>
                    <a:pt x="140" y="93"/>
                  </a:lnTo>
                  <a:lnTo>
                    <a:pt x="143" y="86"/>
                  </a:lnTo>
                  <a:lnTo>
                    <a:pt x="144" y="80"/>
                  </a:lnTo>
                  <a:lnTo>
                    <a:pt x="144" y="72"/>
                  </a:lnTo>
                  <a:lnTo>
                    <a:pt x="144" y="65"/>
                  </a:lnTo>
                  <a:lnTo>
                    <a:pt x="143" y="57"/>
                  </a:lnTo>
                  <a:lnTo>
                    <a:pt x="140" y="50"/>
                  </a:lnTo>
                  <a:lnTo>
                    <a:pt x="138" y="44"/>
                  </a:lnTo>
                  <a:lnTo>
                    <a:pt x="136" y="38"/>
                  </a:lnTo>
                  <a:lnTo>
                    <a:pt x="132" y="31"/>
                  </a:lnTo>
                  <a:lnTo>
                    <a:pt x="128" y="26"/>
                  </a:lnTo>
                  <a:lnTo>
                    <a:pt x="124" y="21"/>
                  </a:lnTo>
                  <a:lnTo>
                    <a:pt x="118" y="17"/>
                  </a:lnTo>
                  <a:lnTo>
                    <a:pt x="112" y="12"/>
                  </a:lnTo>
                  <a:lnTo>
                    <a:pt x="107" y="9"/>
                  </a:lnTo>
                  <a:lnTo>
                    <a:pt x="100" y="6"/>
                  </a:lnTo>
                  <a:lnTo>
                    <a:pt x="93" y="3"/>
                  </a:lnTo>
                  <a:lnTo>
                    <a:pt x="87" y="1"/>
                  </a:lnTo>
                  <a:lnTo>
                    <a:pt x="80" y="0"/>
                  </a:lnTo>
                  <a:lnTo>
                    <a:pt x="72" y="0"/>
                  </a:lnTo>
                  <a:lnTo>
                    <a:pt x="65" y="0"/>
                  </a:lnTo>
                  <a:lnTo>
                    <a:pt x="58" y="1"/>
                  </a:lnTo>
                  <a:lnTo>
                    <a:pt x="51" y="3"/>
                  </a:lnTo>
                  <a:lnTo>
                    <a:pt x="44" y="6"/>
                  </a:lnTo>
                  <a:lnTo>
                    <a:pt x="39" y="9"/>
                  </a:lnTo>
                  <a:lnTo>
                    <a:pt x="32" y="12"/>
                  </a:lnTo>
                  <a:lnTo>
                    <a:pt x="26" y="17"/>
                  </a:lnTo>
                  <a:lnTo>
                    <a:pt x="22" y="21"/>
                  </a:lnTo>
                  <a:lnTo>
                    <a:pt x="17" y="26"/>
                  </a:lnTo>
                  <a:lnTo>
                    <a:pt x="13" y="31"/>
                  </a:lnTo>
                  <a:lnTo>
                    <a:pt x="9" y="38"/>
                  </a:lnTo>
                  <a:lnTo>
                    <a:pt x="6" y="44"/>
                  </a:lnTo>
                  <a:lnTo>
                    <a:pt x="4" y="50"/>
                  </a:lnTo>
                  <a:lnTo>
                    <a:pt x="2" y="57"/>
                  </a:lnTo>
                  <a:lnTo>
                    <a:pt x="0" y="65"/>
                  </a:lnTo>
                  <a:lnTo>
                    <a:pt x="0" y="72"/>
                  </a:lnTo>
                  <a:lnTo>
                    <a:pt x="0" y="80"/>
                  </a:lnTo>
                  <a:lnTo>
                    <a:pt x="2" y="86"/>
                  </a:lnTo>
                  <a:lnTo>
                    <a:pt x="4" y="93"/>
                  </a:lnTo>
                  <a:lnTo>
                    <a:pt x="6" y="100"/>
                  </a:lnTo>
                  <a:lnTo>
                    <a:pt x="9" y="106"/>
                  </a:lnTo>
                  <a:lnTo>
                    <a:pt x="13" y="112"/>
                  </a:lnTo>
                  <a:lnTo>
                    <a:pt x="17" y="118"/>
                  </a:lnTo>
                  <a:lnTo>
                    <a:pt x="22" y="123"/>
                  </a:lnTo>
                  <a:lnTo>
                    <a:pt x="26" y="128"/>
                  </a:lnTo>
                  <a:lnTo>
                    <a:pt x="32" y="131"/>
                  </a:lnTo>
                  <a:lnTo>
                    <a:pt x="39" y="136"/>
                  </a:lnTo>
                  <a:lnTo>
                    <a:pt x="44" y="138"/>
                  </a:lnTo>
                  <a:lnTo>
                    <a:pt x="51" y="141"/>
                  </a:lnTo>
                  <a:lnTo>
                    <a:pt x="58" y="142"/>
                  </a:lnTo>
                  <a:lnTo>
                    <a:pt x="65" y="143"/>
                  </a:lnTo>
                  <a:lnTo>
                    <a:pt x="72" y="143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71" name="Line 500"/>
            <p:cNvSpPr>
              <a:spLocks noChangeShapeType="1"/>
            </p:cNvSpPr>
            <p:nvPr/>
          </p:nvSpPr>
          <p:spPr bwMode="auto">
            <a:xfrm flipV="1">
              <a:off x="4964" y="2654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72" name="Line 501"/>
            <p:cNvSpPr>
              <a:spLocks noChangeShapeType="1"/>
            </p:cNvSpPr>
            <p:nvPr/>
          </p:nvSpPr>
          <p:spPr bwMode="auto">
            <a:xfrm flipV="1">
              <a:off x="4964" y="2648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73" name="Line 502"/>
            <p:cNvSpPr>
              <a:spLocks noChangeShapeType="1"/>
            </p:cNvSpPr>
            <p:nvPr/>
          </p:nvSpPr>
          <p:spPr bwMode="auto">
            <a:xfrm flipV="1">
              <a:off x="4964" y="2635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74" name="Line 503"/>
            <p:cNvSpPr>
              <a:spLocks noChangeShapeType="1"/>
            </p:cNvSpPr>
            <p:nvPr/>
          </p:nvSpPr>
          <p:spPr bwMode="auto">
            <a:xfrm flipV="1">
              <a:off x="4964" y="2628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75" name="Line 504"/>
            <p:cNvSpPr>
              <a:spLocks noChangeShapeType="1"/>
            </p:cNvSpPr>
            <p:nvPr/>
          </p:nvSpPr>
          <p:spPr bwMode="auto">
            <a:xfrm flipV="1">
              <a:off x="4964" y="2615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76" name="Line 505"/>
            <p:cNvSpPr>
              <a:spLocks noChangeShapeType="1"/>
            </p:cNvSpPr>
            <p:nvPr/>
          </p:nvSpPr>
          <p:spPr bwMode="auto">
            <a:xfrm flipV="1">
              <a:off x="4964" y="2609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77" name="Line 506"/>
            <p:cNvSpPr>
              <a:spLocks noChangeShapeType="1"/>
            </p:cNvSpPr>
            <p:nvPr/>
          </p:nvSpPr>
          <p:spPr bwMode="auto">
            <a:xfrm flipV="1">
              <a:off x="4964" y="2596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78" name="Line 507"/>
            <p:cNvSpPr>
              <a:spLocks noChangeShapeType="1"/>
            </p:cNvSpPr>
            <p:nvPr/>
          </p:nvSpPr>
          <p:spPr bwMode="auto">
            <a:xfrm flipV="1">
              <a:off x="4964" y="2589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79" name="Line 508"/>
            <p:cNvSpPr>
              <a:spLocks noChangeShapeType="1"/>
            </p:cNvSpPr>
            <p:nvPr/>
          </p:nvSpPr>
          <p:spPr bwMode="auto">
            <a:xfrm flipV="1">
              <a:off x="4964" y="2577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80" name="Line 509"/>
            <p:cNvSpPr>
              <a:spLocks noChangeShapeType="1"/>
            </p:cNvSpPr>
            <p:nvPr/>
          </p:nvSpPr>
          <p:spPr bwMode="auto">
            <a:xfrm flipV="1">
              <a:off x="4964" y="2570"/>
              <a:ext cx="1" cy="1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81" name="Line 510"/>
            <p:cNvSpPr>
              <a:spLocks noChangeShapeType="1"/>
            </p:cNvSpPr>
            <p:nvPr/>
          </p:nvSpPr>
          <p:spPr bwMode="auto">
            <a:xfrm flipV="1">
              <a:off x="4964" y="2557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82" name="Line 511"/>
            <p:cNvSpPr>
              <a:spLocks noChangeShapeType="1"/>
            </p:cNvSpPr>
            <p:nvPr/>
          </p:nvSpPr>
          <p:spPr bwMode="auto">
            <a:xfrm flipV="1">
              <a:off x="4964" y="2550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83" name="Line 512"/>
            <p:cNvSpPr>
              <a:spLocks noChangeShapeType="1"/>
            </p:cNvSpPr>
            <p:nvPr/>
          </p:nvSpPr>
          <p:spPr bwMode="auto">
            <a:xfrm flipV="1">
              <a:off x="4964" y="2538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84" name="Line 513"/>
            <p:cNvSpPr>
              <a:spLocks noChangeShapeType="1"/>
            </p:cNvSpPr>
            <p:nvPr/>
          </p:nvSpPr>
          <p:spPr bwMode="auto">
            <a:xfrm flipV="1">
              <a:off x="4964" y="2531"/>
              <a:ext cx="1" cy="2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85" name="Line 514"/>
            <p:cNvSpPr>
              <a:spLocks noChangeShapeType="1"/>
            </p:cNvSpPr>
            <p:nvPr/>
          </p:nvSpPr>
          <p:spPr bwMode="auto">
            <a:xfrm flipV="1">
              <a:off x="4964" y="2518"/>
              <a:ext cx="1" cy="8"/>
            </a:xfrm>
            <a:prstGeom prst="line">
              <a:avLst/>
            </a:prstGeom>
            <a:noFill/>
            <a:ln w="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86" name="Freeform 515"/>
            <p:cNvSpPr>
              <a:spLocks/>
            </p:cNvSpPr>
            <p:nvPr/>
          </p:nvSpPr>
          <p:spPr bwMode="auto">
            <a:xfrm>
              <a:off x="4936" y="2635"/>
              <a:ext cx="10" cy="8"/>
            </a:xfrm>
            <a:custGeom>
              <a:avLst/>
              <a:gdLst>
                <a:gd name="T0" fmla="*/ 0 w 39"/>
                <a:gd name="T1" fmla="*/ 0 h 34"/>
                <a:gd name="T2" fmla="*/ 0 w 39"/>
                <a:gd name="T3" fmla="*/ 0 h 34"/>
                <a:gd name="T4" fmla="*/ 0 w 39"/>
                <a:gd name="T5" fmla="*/ 0 h 34"/>
                <a:gd name="T6" fmla="*/ 0 w 39"/>
                <a:gd name="T7" fmla="*/ 0 h 34"/>
                <a:gd name="T8" fmla="*/ 0 w 39"/>
                <a:gd name="T9" fmla="*/ 0 h 34"/>
                <a:gd name="T10" fmla="*/ 0 w 39"/>
                <a:gd name="T11" fmla="*/ 0 h 34"/>
                <a:gd name="T12" fmla="*/ 0 w 39"/>
                <a:gd name="T13" fmla="*/ 0 h 34"/>
                <a:gd name="T14" fmla="*/ 0 w 39"/>
                <a:gd name="T15" fmla="*/ 0 h 34"/>
                <a:gd name="T16" fmla="*/ 0 w 39"/>
                <a:gd name="T17" fmla="*/ 0 h 3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9" h="34">
                  <a:moveTo>
                    <a:pt x="0" y="18"/>
                  </a:moveTo>
                  <a:lnTo>
                    <a:pt x="19" y="34"/>
                  </a:lnTo>
                  <a:lnTo>
                    <a:pt x="39" y="23"/>
                  </a:lnTo>
                  <a:lnTo>
                    <a:pt x="27" y="0"/>
                  </a:lnTo>
                  <a:lnTo>
                    <a:pt x="6" y="11"/>
                  </a:lnTo>
                  <a:lnTo>
                    <a:pt x="0" y="18"/>
                  </a:lnTo>
                  <a:lnTo>
                    <a:pt x="6" y="11"/>
                  </a:lnTo>
                  <a:lnTo>
                    <a:pt x="2" y="14"/>
                  </a:lnTo>
                  <a:lnTo>
                    <a:pt x="0" y="18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87" name="Freeform 516"/>
            <p:cNvSpPr>
              <a:spLocks/>
            </p:cNvSpPr>
            <p:nvPr/>
          </p:nvSpPr>
          <p:spPr bwMode="auto">
            <a:xfrm>
              <a:off x="4934" y="2640"/>
              <a:ext cx="8" cy="7"/>
            </a:xfrm>
            <a:custGeom>
              <a:avLst/>
              <a:gdLst>
                <a:gd name="T0" fmla="*/ 0 w 34"/>
                <a:gd name="T1" fmla="*/ 0 h 29"/>
                <a:gd name="T2" fmla="*/ 0 w 34"/>
                <a:gd name="T3" fmla="*/ 0 h 29"/>
                <a:gd name="T4" fmla="*/ 0 w 34"/>
                <a:gd name="T5" fmla="*/ 0 h 29"/>
                <a:gd name="T6" fmla="*/ 0 w 34"/>
                <a:gd name="T7" fmla="*/ 0 h 29"/>
                <a:gd name="T8" fmla="*/ 0 w 34"/>
                <a:gd name="T9" fmla="*/ 0 h 29"/>
                <a:gd name="T10" fmla="*/ 0 w 34"/>
                <a:gd name="T11" fmla="*/ 0 h 29"/>
                <a:gd name="T12" fmla="*/ 0 w 34"/>
                <a:gd name="T13" fmla="*/ 0 h 29"/>
                <a:gd name="T14" fmla="*/ 0 w 34"/>
                <a:gd name="T15" fmla="*/ 0 h 29"/>
                <a:gd name="T16" fmla="*/ 0 w 34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29">
                  <a:moveTo>
                    <a:pt x="1" y="26"/>
                  </a:moveTo>
                  <a:lnTo>
                    <a:pt x="26" y="29"/>
                  </a:lnTo>
                  <a:lnTo>
                    <a:pt x="34" y="10"/>
                  </a:lnTo>
                  <a:lnTo>
                    <a:pt x="9" y="0"/>
                  </a:lnTo>
                  <a:lnTo>
                    <a:pt x="2" y="20"/>
                  </a:lnTo>
                  <a:lnTo>
                    <a:pt x="1" y="26"/>
                  </a:lnTo>
                  <a:lnTo>
                    <a:pt x="2" y="20"/>
                  </a:lnTo>
                  <a:lnTo>
                    <a:pt x="0" y="24"/>
                  </a:lnTo>
                  <a:lnTo>
                    <a:pt x="1" y="2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88" name="Freeform 517"/>
            <p:cNvSpPr>
              <a:spLocks/>
            </p:cNvSpPr>
            <p:nvPr/>
          </p:nvSpPr>
          <p:spPr bwMode="auto">
            <a:xfrm>
              <a:off x="4934" y="2645"/>
              <a:ext cx="7" cy="9"/>
            </a:xfrm>
            <a:custGeom>
              <a:avLst/>
              <a:gdLst>
                <a:gd name="T0" fmla="*/ 0 w 29"/>
                <a:gd name="T1" fmla="*/ 0 h 33"/>
                <a:gd name="T2" fmla="*/ 0 w 29"/>
                <a:gd name="T3" fmla="*/ 0 h 33"/>
                <a:gd name="T4" fmla="*/ 0 w 29"/>
                <a:gd name="T5" fmla="*/ 0 h 33"/>
                <a:gd name="T6" fmla="*/ 0 w 29"/>
                <a:gd name="T7" fmla="*/ 0 h 33"/>
                <a:gd name="T8" fmla="*/ 0 w 29"/>
                <a:gd name="T9" fmla="*/ 0 h 33"/>
                <a:gd name="T10" fmla="*/ 0 w 29"/>
                <a:gd name="T11" fmla="*/ 0 h 33"/>
                <a:gd name="T12" fmla="*/ 0 w 29"/>
                <a:gd name="T13" fmla="*/ 0 h 33"/>
                <a:gd name="T14" fmla="*/ 0 w 29"/>
                <a:gd name="T15" fmla="*/ 0 h 33"/>
                <a:gd name="T16" fmla="*/ 0 w 29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33">
                  <a:moveTo>
                    <a:pt x="5" y="33"/>
                  </a:moveTo>
                  <a:lnTo>
                    <a:pt x="29" y="26"/>
                  </a:lnTo>
                  <a:lnTo>
                    <a:pt x="26" y="0"/>
                  </a:lnTo>
                  <a:lnTo>
                    <a:pt x="0" y="2"/>
                  </a:lnTo>
                  <a:lnTo>
                    <a:pt x="4" y="30"/>
                  </a:lnTo>
                  <a:lnTo>
                    <a:pt x="5" y="33"/>
                  </a:lnTo>
                  <a:lnTo>
                    <a:pt x="4" y="30"/>
                  </a:lnTo>
                  <a:lnTo>
                    <a:pt x="4" y="32"/>
                  </a:lnTo>
                  <a:lnTo>
                    <a:pt x="5" y="33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89" name="Freeform 518"/>
            <p:cNvSpPr>
              <a:spLocks/>
            </p:cNvSpPr>
            <p:nvPr/>
          </p:nvSpPr>
          <p:spPr bwMode="auto">
            <a:xfrm>
              <a:off x="4935" y="2651"/>
              <a:ext cx="9" cy="11"/>
            </a:xfrm>
            <a:custGeom>
              <a:avLst/>
              <a:gdLst>
                <a:gd name="T0" fmla="*/ 0 w 35"/>
                <a:gd name="T1" fmla="*/ 0 h 44"/>
                <a:gd name="T2" fmla="*/ 0 w 35"/>
                <a:gd name="T3" fmla="*/ 0 h 44"/>
                <a:gd name="T4" fmla="*/ 0 w 35"/>
                <a:gd name="T5" fmla="*/ 0 h 44"/>
                <a:gd name="T6" fmla="*/ 0 w 35"/>
                <a:gd name="T7" fmla="*/ 0 h 44"/>
                <a:gd name="T8" fmla="*/ 0 w 35"/>
                <a:gd name="T9" fmla="*/ 0 h 44"/>
                <a:gd name="T10" fmla="*/ 0 w 35"/>
                <a:gd name="T11" fmla="*/ 0 h 44"/>
                <a:gd name="T12" fmla="*/ 0 w 35"/>
                <a:gd name="T13" fmla="*/ 0 h 44"/>
                <a:gd name="T14" fmla="*/ 0 w 35"/>
                <a:gd name="T15" fmla="*/ 0 h 44"/>
                <a:gd name="T16" fmla="*/ 0 w 35"/>
                <a:gd name="T17" fmla="*/ 0 h 44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5" h="44">
                  <a:moveTo>
                    <a:pt x="16" y="44"/>
                  </a:moveTo>
                  <a:lnTo>
                    <a:pt x="35" y="28"/>
                  </a:lnTo>
                  <a:lnTo>
                    <a:pt x="23" y="0"/>
                  </a:lnTo>
                  <a:lnTo>
                    <a:pt x="0" y="10"/>
                  </a:lnTo>
                  <a:lnTo>
                    <a:pt x="11" y="38"/>
                  </a:lnTo>
                  <a:lnTo>
                    <a:pt x="16" y="44"/>
                  </a:lnTo>
                  <a:lnTo>
                    <a:pt x="11" y="38"/>
                  </a:lnTo>
                  <a:lnTo>
                    <a:pt x="12" y="42"/>
                  </a:lnTo>
                  <a:lnTo>
                    <a:pt x="16" y="44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90" name="Freeform 519"/>
            <p:cNvSpPr>
              <a:spLocks/>
            </p:cNvSpPr>
            <p:nvPr/>
          </p:nvSpPr>
          <p:spPr bwMode="auto">
            <a:xfrm>
              <a:off x="4939" y="2657"/>
              <a:ext cx="12" cy="11"/>
            </a:xfrm>
            <a:custGeom>
              <a:avLst/>
              <a:gdLst>
                <a:gd name="T0" fmla="*/ 0 w 48"/>
                <a:gd name="T1" fmla="*/ 0 h 45"/>
                <a:gd name="T2" fmla="*/ 0 w 48"/>
                <a:gd name="T3" fmla="*/ 0 h 45"/>
                <a:gd name="T4" fmla="*/ 0 w 48"/>
                <a:gd name="T5" fmla="*/ 0 h 45"/>
                <a:gd name="T6" fmla="*/ 0 w 48"/>
                <a:gd name="T7" fmla="*/ 0 h 45"/>
                <a:gd name="T8" fmla="*/ 0 w 48"/>
                <a:gd name="T9" fmla="*/ 0 h 45"/>
                <a:gd name="T10" fmla="*/ 0 w 48"/>
                <a:gd name="T11" fmla="*/ 0 h 45"/>
                <a:gd name="T12" fmla="*/ 0 w 48"/>
                <a:gd name="T13" fmla="*/ 0 h 45"/>
                <a:gd name="T14" fmla="*/ 0 w 48"/>
                <a:gd name="T15" fmla="*/ 0 h 45"/>
                <a:gd name="T16" fmla="*/ 0 w 48"/>
                <a:gd name="T17" fmla="*/ 0 h 45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8" h="45">
                  <a:moveTo>
                    <a:pt x="35" y="45"/>
                  </a:moveTo>
                  <a:lnTo>
                    <a:pt x="48" y="22"/>
                  </a:lnTo>
                  <a:lnTo>
                    <a:pt x="14" y="0"/>
                  </a:lnTo>
                  <a:lnTo>
                    <a:pt x="0" y="21"/>
                  </a:lnTo>
                  <a:lnTo>
                    <a:pt x="32" y="43"/>
                  </a:lnTo>
                  <a:lnTo>
                    <a:pt x="35" y="45"/>
                  </a:lnTo>
                  <a:lnTo>
                    <a:pt x="32" y="43"/>
                  </a:lnTo>
                  <a:lnTo>
                    <a:pt x="34" y="44"/>
                  </a:lnTo>
                  <a:lnTo>
                    <a:pt x="35" y="4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91" name="Freeform 520"/>
            <p:cNvSpPr>
              <a:spLocks/>
            </p:cNvSpPr>
            <p:nvPr/>
          </p:nvSpPr>
          <p:spPr bwMode="auto">
            <a:xfrm>
              <a:off x="4948" y="2662"/>
              <a:ext cx="11" cy="10"/>
            </a:xfrm>
            <a:custGeom>
              <a:avLst/>
              <a:gdLst>
                <a:gd name="T0" fmla="*/ 0 w 45"/>
                <a:gd name="T1" fmla="*/ 0 h 39"/>
                <a:gd name="T2" fmla="*/ 0 w 45"/>
                <a:gd name="T3" fmla="*/ 0 h 39"/>
                <a:gd name="T4" fmla="*/ 0 w 45"/>
                <a:gd name="T5" fmla="*/ 0 h 39"/>
                <a:gd name="T6" fmla="*/ 0 w 45"/>
                <a:gd name="T7" fmla="*/ 0 h 39"/>
                <a:gd name="T8" fmla="*/ 0 w 45"/>
                <a:gd name="T9" fmla="*/ 0 h 39"/>
                <a:gd name="T10" fmla="*/ 0 w 45"/>
                <a:gd name="T11" fmla="*/ 0 h 39"/>
                <a:gd name="T12" fmla="*/ 0 w 45"/>
                <a:gd name="T13" fmla="*/ 0 h 39"/>
                <a:gd name="T14" fmla="*/ 0 w 45"/>
                <a:gd name="T15" fmla="*/ 0 h 39"/>
                <a:gd name="T16" fmla="*/ 0 w 45"/>
                <a:gd name="T17" fmla="*/ 0 h 3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5" h="39">
                  <a:moveTo>
                    <a:pt x="38" y="39"/>
                  </a:moveTo>
                  <a:lnTo>
                    <a:pt x="45" y="14"/>
                  </a:lnTo>
                  <a:lnTo>
                    <a:pt x="9" y="0"/>
                  </a:lnTo>
                  <a:lnTo>
                    <a:pt x="0" y="24"/>
                  </a:lnTo>
                  <a:lnTo>
                    <a:pt x="35" y="38"/>
                  </a:lnTo>
                  <a:lnTo>
                    <a:pt x="38" y="39"/>
                  </a:lnTo>
                  <a:lnTo>
                    <a:pt x="35" y="38"/>
                  </a:lnTo>
                  <a:lnTo>
                    <a:pt x="37" y="39"/>
                  </a:lnTo>
                  <a:lnTo>
                    <a:pt x="38" y="3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92" name="Freeform 521"/>
            <p:cNvSpPr>
              <a:spLocks/>
            </p:cNvSpPr>
            <p:nvPr/>
          </p:nvSpPr>
          <p:spPr bwMode="auto">
            <a:xfrm>
              <a:off x="4958" y="2666"/>
              <a:ext cx="10" cy="7"/>
            </a:xfrm>
            <a:custGeom>
              <a:avLst/>
              <a:gdLst>
                <a:gd name="T0" fmla="*/ 0 w 43"/>
                <a:gd name="T1" fmla="*/ 0 h 30"/>
                <a:gd name="T2" fmla="*/ 0 w 43"/>
                <a:gd name="T3" fmla="*/ 0 h 30"/>
                <a:gd name="T4" fmla="*/ 0 w 43"/>
                <a:gd name="T5" fmla="*/ 0 h 30"/>
                <a:gd name="T6" fmla="*/ 0 w 43"/>
                <a:gd name="T7" fmla="*/ 0 h 30"/>
                <a:gd name="T8" fmla="*/ 0 w 43"/>
                <a:gd name="T9" fmla="*/ 0 h 30"/>
                <a:gd name="T10" fmla="*/ 0 w 43"/>
                <a:gd name="T11" fmla="*/ 0 h 30"/>
                <a:gd name="T12" fmla="*/ 0 w 43"/>
                <a:gd name="T13" fmla="*/ 0 h 30"/>
                <a:gd name="T14" fmla="*/ 0 w 43"/>
                <a:gd name="T15" fmla="*/ 0 h 30"/>
                <a:gd name="T16" fmla="*/ 0 w 43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3" h="30">
                  <a:moveTo>
                    <a:pt x="43" y="30"/>
                  </a:moveTo>
                  <a:lnTo>
                    <a:pt x="43" y="5"/>
                  </a:lnTo>
                  <a:lnTo>
                    <a:pt x="4" y="0"/>
                  </a:lnTo>
                  <a:lnTo>
                    <a:pt x="0" y="26"/>
                  </a:lnTo>
                  <a:lnTo>
                    <a:pt x="41" y="30"/>
                  </a:lnTo>
                  <a:lnTo>
                    <a:pt x="43" y="30"/>
                  </a:lnTo>
                  <a:lnTo>
                    <a:pt x="41" y="30"/>
                  </a:lnTo>
                  <a:lnTo>
                    <a:pt x="42" y="30"/>
                  </a:lnTo>
                  <a:lnTo>
                    <a:pt x="43" y="3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93" name="Freeform 522"/>
            <p:cNvSpPr>
              <a:spLocks/>
            </p:cNvSpPr>
            <p:nvPr/>
          </p:nvSpPr>
          <p:spPr bwMode="auto">
            <a:xfrm>
              <a:off x="4968" y="2666"/>
              <a:ext cx="13" cy="7"/>
            </a:xfrm>
            <a:custGeom>
              <a:avLst/>
              <a:gdLst>
                <a:gd name="T0" fmla="*/ 0 w 52"/>
                <a:gd name="T1" fmla="*/ 0 h 29"/>
                <a:gd name="T2" fmla="*/ 0 w 52"/>
                <a:gd name="T3" fmla="*/ 0 h 29"/>
                <a:gd name="T4" fmla="*/ 0 w 52"/>
                <a:gd name="T5" fmla="*/ 0 h 29"/>
                <a:gd name="T6" fmla="*/ 0 w 52"/>
                <a:gd name="T7" fmla="*/ 0 h 29"/>
                <a:gd name="T8" fmla="*/ 0 w 52"/>
                <a:gd name="T9" fmla="*/ 0 h 29"/>
                <a:gd name="T10" fmla="*/ 0 w 52"/>
                <a:gd name="T11" fmla="*/ 0 h 29"/>
                <a:gd name="T12" fmla="*/ 0 w 52"/>
                <a:gd name="T13" fmla="*/ 0 h 29"/>
                <a:gd name="T14" fmla="*/ 0 w 52"/>
                <a:gd name="T15" fmla="*/ 0 h 29"/>
                <a:gd name="T16" fmla="*/ 0 w 52"/>
                <a:gd name="T17" fmla="*/ 0 h 29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29">
                  <a:moveTo>
                    <a:pt x="52" y="25"/>
                  </a:moveTo>
                  <a:lnTo>
                    <a:pt x="46" y="0"/>
                  </a:lnTo>
                  <a:lnTo>
                    <a:pt x="0" y="4"/>
                  </a:lnTo>
                  <a:lnTo>
                    <a:pt x="2" y="29"/>
                  </a:lnTo>
                  <a:lnTo>
                    <a:pt x="47" y="26"/>
                  </a:lnTo>
                  <a:lnTo>
                    <a:pt x="52" y="25"/>
                  </a:lnTo>
                  <a:lnTo>
                    <a:pt x="47" y="26"/>
                  </a:lnTo>
                  <a:lnTo>
                    <a:pt x="50" y="26"/>
                  </a:lnTo>
                  <a:lnTo>
                    <a:pt x="52" y="2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94" name="Freeform 523"/>
            <p:cNvSpPr>
              <a:spLocks/>
            </p:cNvSpPr>
            <p:nvPr/>
          </p:nvSpPr>
          <p:spPr bwMode="auto">
            <a:xfrm>
              <a:off x="4978" y="2662"/>
              <a:ext cx="11" cy="10"/>
            </a:xfrm>
            <a:custGeom>
              <a:avLst/>
              <a:gdLst>
                <a:gd name="T0" fmla="*/ 0 w 46"/>
                <a:gd name="T1" fmla="*/ 0 h 40"/>
                <a:gd name="T2" fmla="*/ 0 w 46"/>
                <a:gd name="T3" fmla="*/ 0 h 40"/>
                <a:gd name="T4" fmla="*/ 0 w 46"/>
                <a:gd name="T5" fmla="*/ 0 h 40"/>
                <a:gd name="T6" fmla="*/ 0 w 46"/>
                <a:gd name="T7" fmla="*/ 0 h 40"/>
                <a:gd name="T8" fmla="*/ 0 w 46"/>
                <a:gd name="T9" fmla="*/ 0 h 40"/>
                <a:gd name="T10" fmla="*/ 0 w 46"/>
                <a:gd name="T11" fmla="*/ 0 h 40"/>
                <a:gd name="T12" fmla="*/ 0 w 46"/>
                <a:gd name="T13" fmla="*/ 0 h 40"/>
                <a:gd name="T14" fmla="*/ 0 w 46"/>
                <a:gd name="T15" fmla="*/ 0 h 40"/>
                <a:gd name="T16" fmla="*/ 0 w 46"/>
                <a:gd name="T17" fmla="*/ 0 h 4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40">
                  <a:moveTo>
                    <a:pt x="46" y="20"/>
                  </a:moveTo>
                  <a:lnTo>
                    <a:pt x="30" y="0"/>
                  </a:lnTo>
                  <a:lnTo>
                    <a:pt x="0" y="18"/>
                  </a:lnTo>
                  <a:lnTo>
                    <a:pt x="12" y="40"/>
                  </a:lnTo>
                  <a:lnTo>
                    <a:pt x="44" y="22"/>
                  </a:lnTo>
                  <a:lnTo>
                    <a:pt x="46" y="20"/>
                  </a:lnTo>
                  <a:lnTo>
                    <a:pt x="44" y="22"/>
                  </a:lnTo>
                  <a:lnTo>
                    <a:pt x="45" y="21"/>
                  </a:lnTo>
                  <a:lnTo>
                    <a:pt x="46" y="2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95" name="Freeform 524"/>
            <p:cNvSpPr>
              <a:spLocks/>
            </p:cNvSpPr>
            <p:nvPr/>
          </p:nvSpPr>
          <p:spPr bwMode="auto">
            <a:xfrm>
              <a:off x="4985" y="2656"/>
              <a:ext cx="11" cy="11"/>
            </a:xfrm>
            <a:custGeom>
              <a:avLst/>
              <a:gdLst>
                <a:gd name="T0" fmla="*/ 0 w 46"/>
                <a:gd name="T1" fmla="*/ 0 h 43"/>
                <a:gd name="T2" fmla="*/ 0 w 46"/>
                <a:gd name="T3" fmla="*/ 0 h 43"/>
                <a:gd name="T4" fmla="*/ 0 w 46"/>
                <a:gd name="T5" fmla="*/ 0 h 43"/>
                <a:gd name="T6" fmla="*/ 0 w 46"/>
                <a:gd name="T7" fmla="*/ 0 h 43"/>
                <a:gd name="T8" fmla="*/ 0 w 46"/>
                <a:gd name="T9" fmla="*/ 0 h 43"/>
                <a:gd name="T10" fmla="*/ 0 w 46"/>
                <a:gd name="T11" fmla="*/ 0 h 43"/>
                <a:gd name="T12" fmla="*/ 0 w 46"/>
                <a:gd name="T13" fmla="*/ 0 h 43"/>
                <a:gd name="T14" fmla="*/ 0 w 46"/>
                <a:gd name="T15" fmla="*/ 0 h 43"/>
                <a:gd name="T16" fmla="*/ 0 w 46"/>
                <a:gd name="T17" fmla="*/ 0 h 4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46" h="43">
                  <a:moveTo>
                    <a:pt x="46" y="16"/>
                  </a:moveTo>
                  <a:lnTo>
                    <a:pt x="26" y="0"/>
                  </a:lnTo>
                  <a:lnTo>
                    <a:pt x="0" y="24"/>
                  </a:lnTo>
                  <a:lnTo>
                    <a:pt x="18" y="43"/>
                  </a:lnTo>
                  <a:lnTo>
                    <a:pt x="44" y="19"/>
                  </a:lnTo>
                  <a:lnTo>
                    <a:pt x="46" y="16"/>
                  </a:lnTo>
                  <a:lnTo>
                    <a:pt x="44" y="19"/>
                  </a:lnTo>
                  <a:lnTo>
                    <a:pt x="45" y="18"/>
                  </a:lnTo>
                  <a:lnTo>
                    <a:pt x="46" y="16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96" name="Freeform 525"/>
            <p:cNvSpPr>
              <a:spLocks/>
            </p:cNvSpPr>
            <p:nvPr/>
          </p:nvSpPr>
          <p:spPr bwMode="auto">
            <a:xfrm>
              <a:off x="4991" y="2653"/>
              <a:ext cx="8" cy="7"/>
            </a:xfrm>
            <a:custGeom>
              <a:avLst/>
              <a:gdLst>
                <a:gd name="T0" fmla="*/ 0 w 33"/>
                <a:gd name="T1" fmla="*/ 0 h 30"/>
                <a:gd name="T2" fmla="*/ 0 w 33"/>
                <a:gd name="T3" fmla="*/ 0 h 30"/>
                <a:gd name="T4" fmla="*/ 0 w 33"/>
                <a:gd name="T5" fmla="*/ 0 h 30"/>
                <a:gd name="T6" fmla="*/ 0 w 33"/>
                <a:gd name="T7" fmla="*/ 0 h 30"/>
                <a:gd name="T8" fmla="*/ 0 w 33"/>
                <a:gd name="T9" fmla="*/ 0 h 30"/>
                <a:gd name="T10" fmla="*/ 0 w 33"/>
                <a:gd name="T11" fmla="*/ 0 h 30"/>
                <a:gd name="T12" fmla="*/ 0 w 33"/>
                <a:gd name="T13" fmla="*/ 0 h 30"/>
                <a:gd name="T14" fmla="*/ 0 w 33"/>
                <a:gd name="T15" fmla="*/ 0 h 30"/>
                <a:gd name="T16" fmla="*/ 0 w 33"/>
                <a:gd name="T17" fmla="*/ 0 h 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3" h="30">
                  <a:moveTo>
                    <a:pt x="33" y="5"/>
                  </a:moveTo>
                  <a:lnTo>
                    <a:pt x="9" y="0"/>
                  </a:lnTo>
                  <a:lnTo>
                    <a:pt x="0" y="18"/>
                  </a:lnTo>
                  <a:lnTo>
                    <a:pt x="22" y="30"/>
                  </a:lnTo>
                  <a:lnTo>
                    <a:pt x="32" y="12"/>
                  </a:lnTo>
                  <a:lnTo>
                    <a:pt x="33" y="5"/>
                  </a:lnTo>
                  <a:lnTo>
                    <a:pt x="32" y="12"/>
                  </a:lnTo>
                  <a:lnTo>
                    <a:pt x="33" y="9"/>
                  </a:lnTo>
                  <a:lnTo>
                    <a:pt x="33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97" name="Freeform 526"/>
            <p:cNvSpPr>
              <a:spLocks/>
            </p:cNvSpPr>
            <p:nvPr/>
          </p:nvSpPr>
          <p:spPr bwMode="auto">
            <a:xfrm>
              <a:off x="4993" y="2649"/>
              <a:ext cx="6" cy="5"/>
            </a:xfrm>
            <a:custGeom>
              <a:avLst/>
              <a:gdLst>
                <a:gd name="T0" fmla="*/ 0 w 26"/>
                <a:gd name="T1" fmla="*/ 0 h 20"/>
                <a:gd name="T2" fmla="*/ 0 w 26"/>
                <a:gd name="T3" fmla="*/ 0 h 20"/>
                <a:gd name="T4" fmla="*/ 0 w 26"/>
                <a:gd name="T5" fmla="*/ 0 h 20"/>
                <a:gd name="T6" fmla="*/ 0 w 26"/>
                <a:gd name="T7" fmla="*/ 0 h 20"/>
                <a:gd name="T8" fmla="*/ 0 w 26"/>
                <a:gd name="T9" fmla="*/ 0 h 20"/>
                <a:gd name="T10" fmla="*/ 0 w 26"/>
                <a:gd name="T11" fmla="*/ 0 h 20"/>
                <a:gd name="T12" fmla="*/ 0 w 26"/>
                <a:gd name="T13" fmla="*/ 0 h 20"/>
                <a:gd name="T14" fmla="*/ 0 w 26"/>
                <a:gd name="T15" fmla="*/ 0 h 20"/>
                <a:gd name="T16" fmla="*/ 0 w 26"/>
                <a:gd name="T17" fmla="*/ 0 h 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6" h="20">
                  <a:moveTo>
                    <a:pt x="26" y="0"/>
                  </a:moveTo>
                  <a:lnTo>
                    <a:pt x="0" y="4"/>
                  </a:lnTo>
                  <a:lnTo>
                    <a:pt x="0" y="20"/>
                  </a:lnTo>
                  <a:lnTo>
                    <a:pt x="26" y="20"/>
                  </a:lnTo>
                  <a:lnTo>
                    <a:pt x="26" y="2"/>
                  </a:lnTo>
                  <a:lnTo>
                    <a:pt x="26" y="0"/>
                  </a:lnTo>
                  <a:lnTo>
                    <a:pt x="26" y="2"/>
                  </a:lnTo>
                  <a:lnTo>
                    <a:pt x="26" y="1"/>
                  </a:lnTo>
                  <a:lnTo>
                    <a:pt x="26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98" name="Freeform 527"/>
            <p:cNvSpPr>
              <a:spLocks/>
            </p:cNvSpPr>
            <p:nvPr/>
          </p:nvSpPr>
          <p:spPr bwMode="auto">
            <a:xfrm>
              <a:off x="4992" y="2643"/>
              <a:ext cx="7" cy="7"/>
            </a:xfrm>
            <a:custGeom>
              <a:avLst/>
              <a:gdLst>
                <a:gd name="T0" fmla="*/ 0 w 29"/>
                <a:gd name="T1" fmla="*/ 0 h 32"/>
                <a:gd name="T2" fmla="*/ 0 w 29"/>
                <a:gd name="T3" fmla="*/ 0 h 32"/>
                <a:gd name="T4" fmla="*/ 0 w 29"/>
                <a:gd name="T5" fmla="*/ 0 h 32"/>
                <a:gd name="T6" fmla="*/ 0 w 29"/>
                <a:gd name="T7" fmla="*/ 0 h 32"/>
                <a:gd name="T8" fmla="*/ 0 w 29"/>
                <a:gd name="T9" fmla="*/ 0 h 32"/>
                <a:gd name="T10" fmla="*/ 0 w 29"/>
                <a:gd name="T11" fmla="*/ 0 h 32"/>
                <a:gd name="T12" fmla="*/ 0 w 29"/>
                <a:gd name="T13" fmla="*/ 0 h 32"/>
                <a:gd name="T14" fmla="*/ 0 w 29"/>
                <a:gd name="T15" fmla="*/ 0 h 32"/>
                <a:gd name="T16" fmla="*/ 0 w 29"/>
                <a:gd name="T17" fmla="*/ 0 h 32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29" h="32">
                  <a:moveTo>
                    <a:pt x="21" y="0"/>
                  </a:moveTo>
                  <a:lnTo>
                    <a:pt x="0" y="13"/>
                  </a:lnTo>
                  <a:lnTo>
                    <a:pt x="3" y="32"/>
                  </a:lnTo>
                  <a:lnTo>
                    <a:pt x="29" y="26"/>
                  </a:lnTo>
                  <a:lnTo>
                    <a:pt x="25" y="7"/>
                  </a:lnTo>
                  <a:lnTo>
                    <a:pt x="21" y="0"/>
                  </a:lnTo>
                  <a:lnTo>
                    <a:pt x="25" y="7"/>
                  </a:lnTo>
                  <a:lnTo>
                    <a:pt x="25" y="4"/>
                  </a:lnTo>
                  <a:lnTo>
                    <a:pt x="2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099" name="Freeform 528"/>
            <p:cNvSpPr>
              <a:spLocks/>
            </p:cNvSpPr>
            <p:nvPr/>
          </p:nvSpPr>
          <p:spPr bwMode="auto">
            <a:xfrm>
              <a:off x="4989" y="2639"/>
              <a:ext cx="8" cy="8"/>
            </a:xfrm>
            <a:custGeom>
              <a:avLst/>
              <a:gdLst>
                <a:gd name="T0" fmla="*/ 0 w 32"/>
                <a:gd name="T1" fmla="*/ 0 h 33"/>
                <a:gd name="T2" fmla="*/ 0 w 32"/>
                <a:gd name="T3" fmla="*/ 0 h 33"/>
                <a:gd name="T4" fmla="*/ 0 w 32"/>
                <a:gd name="T5" fmla="*/ 0 h 33"/>
                <a:gd name="T6" fmla="*/ 0 w 32"/>
                <a:gd name="T7" fmla="*/ 0 h 33"/>
                <a:gd name="T8" fmla="*/ 0 w 32"/>
                <a:gd name="T9" fmla="*/ 0 h 33"/>
                <a:gd name="T10" fmla="*/ 0 w 32"/>
                <a:gd name="T11" fmla="*/ 0 h 33"/>
                <a:gd name="T12" fmla="*/ 0 w 32"/>
                <a:gd name="T13" fmla="*/ 0 h 33"/>
                <a:gd name="T14" fmla="*/ 0 w 32"/>
                <a:gd name="T15" fmla="*/ 0 h 33"/>
                <a:gd name="T16" fmla="*/ 0 w 32"/>
                <a:gd name="T17" fmla="*/ 0 h 3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2" h="33">
                  <a:moveTo>
                    <a:pt x="17" y="0"/>
                  </a:moveTo>
                  <a:lnTo>
                    <a:pt x="0" y="19"/>
                  </a:lnTo>
                  <a:lnTo>
                    <a:pt x="14" y="33"/>
                  </a:lnTo>
                  <a:lnTo>
                    <a:pt x="32" y="14"/>
                  </a:lnTo>
                  <a:lnTo>
                    <a:pt x="18" y="0"/>
                  </a:lnTo>
                  <a:lnTo>
                    <a:pt x="17" y="0"/>
                  </a:lnTo>
                  <a:lnTo>
                    <a:pt x="18" y="0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00" name="Freeform 529"/>
            <p:cNvSpPr>
              <a:spLocks/>
            </p:cNvSpPr>
            <p:nvPr/>
          </p:nvSpPr>
          <p:spPr bwMode="auto">
            <a:xfrm>
              <a:off x="4981" y="2633"/>
              <a:ext cx="12" cy="11"/>
            </a:xfrm>
            <a:custGeom>
              <a:avLst/>
              <a:gdLst>
                <a:gd name="T0" fmla="*/ 0 w 47"/>
                <a:gd name="T1" fmla="*/ 0 h 44"/>
                <a:gd name="T2" fmla="*/ 0 w 47"/>
                <a:gd name="T3" fmla="*/ 0 h 44"/>
                <a:gd name="T4" fmla="*/ 0 w 47"/>
                <a:gd name="T5" fmla="*/ 0 h 44"/>
                <a:gd name="T6" fmla="*/ 0 w 47"/>
                <a:gd name="T7" fmla="*/ 0 h 44"/>
                <a:gd name="T8" fmla="*/ 0 w 47"/>
                <a:gd name="T9" fmla="*/ 0 h 4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7" h="44">
                  <a:moveTo>
                    <a:pt x="0" y="19"/>
                  </a:moveTo>
                  <a:lnTo>
                    <a:pt x="30" y="44"/>
                  </a:lnTo>
                  <a:lnTo>
                    <a:pt x="47" y="25"/>
                  </a:lnTo>
                  <a:lnTo>
                    <a:pt x="16" y="0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01" name="Freeform 530"/>
            <p:cNvSpPr>
              <a:spLocks/>
            </p:cNvSpPr>
            <p:nvPr/>
          </p:nvSpPr>
          <p:spPr bwMode="auto">
            <a:xfrm>
              <a:off x="4981" y="2629"/>
              <a:ext cx="14" cy="9"/>
            </a:xfrm>
            <a:custGeom>
              <a:avLst/>
              <a:gdLst>
                <a:gd name="T0" fmla="*/ 0 w 57"/>
                <a:gd name="T1" fmla="*/ 0 h 32"/>
                <a:gd name="T2" fmla="*/ 0 w 57"/>
                <a:gd name="T3" fmla="*/ 0 h 32"/>
                <a:gd name="T4" fmla="*/ 0 w 57"/>
                <a:gd name="T5" fmla="*/ 0 h 32"/>
                <a:gd name="T6" fmla="*/ 0 w 57"/>
                <a:gd name="T7" fmla="*/ 0 h 32"/>
                <a:gd name="T8" fmla="*/ 0 w 57"/>
                <a:gd name="T9" fmla="*/ 0 h 32"/>
                <a:gd name="T10" fmla="*/ 0 w 57"/>
                <a:gd name="T11" fmla="*/ 0 h 32"/>
                <a:gd name="T12" fmla="*/ 0 w 57"/>
                <a:gd name="T13" fmla="*/ 0 h 32"/>
                <a:gd name="T14" fmla="*/ 0 w 57"/>
                <a:gd name="T15" fmla="*/ 0 h 32"/>
                <a:gd name="T16" fmla="*/ 0 w 57"/>
                <a:gd name="T17" fmla="*/ 0 h 32"/>
                <a:gd name="T18" fmla="*/ 0 w 57"/>
                <a:gd name="T19" fmla="*/ 0 h 3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7" h="32">
                  <a:moveTo>
                    <a:pt x="48" y="27"/>
                  </a:moveTo>
                  <a:lnTo>
                    <a:pt x="40" y="6"/>
                  </a:lnTo>
                  <a:lnTo>
                    <a:pt x="6" y="0"/>
                  </a:lnTo>
                  <a:lnTo>
                    <a:pt x="0" y="25"/>
                  </a:lnTo>
                  <a:lnTo>
                    <a:pt x="35" y="32"/>
                  </a:lnTo>
                  <a:lnTo>
                    <a:pt x="48" y="27"/>
                  </a:lnTo>
                  <a:lnTo>
                    <a:pt x="57" y="11"/>
                  </a:lnTo>
                  <a:lnTo>
                    <a:pt x="40" y="6"/>
                  </a:lnTo>
                  <a:lnTo>
                    <a:pt x="48" y="27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02" name="Freeform 531"/>
            <p:cNvSpPr>
              <a:spLocks/>
            </p:cNvSpPr>
            <p:nvPr/>
          </p:nvSpPr>
          <p:spPr bwMode="auto">
            <a:xfrm>
              <a:off x="4982" y="2633"/>
              <a:ext cx="11" cy="15"/>
            </a:xfrm>
            <a:custGeom>
              <a:avLst/>
              <a:gdLst>
                <a:gd name="T0" fmla="*/ 0 w 41"/>
                <a:gd name="T1" fmla="*/ 0 h 63"/>
                <a:gd name="T2" fmla="*/ 0 w 41"/>
                <a:gd name="T3" fmla="*/ 0 h 63"/>
                <a:gd name="T4" fmla="*/ 0 w 41"/>
                <a:gd name="T5" fmla="*/ 0 h 63"/>
                <a:gd name="T6" fmla="*/ 0 w 41"/>
                <a:gd name="T7" fmla="*/ 0 h 63"/>
                <a:gd name="T8" fmla="*/ 0 w 41"/>
                <a:gd name="T9" fmla="*/ 0 h 63"/>
                <a:gd name="T10" fmla="*/ 0 w 41"/>
                <a:gd name="T11" fmla="*/ 0 h 63"/>
                <a:gd name="T12" fmla="*/ 0 w 41"/>
                <a:gd name="T13" fmla="*/ 0 h 63"/>
                <a:gd name="T14" fmla="*/ 0 w 41"/>
                <a:gd name="T15" fmla="*/ 0 h 63"/>
                <a:gd name="T16" fmla="*/ 0 w 41"/>
                <a:gd name="T17" fmla="*/ 0 h 63"/>
                <a:gd name="T18" fmla="*/ 0 w 41"/>
                <a:gd name="T19" fmla="*/ 0 h 63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41" h="63">
                  <a:moveTo>
                    <a:pt x="0" y="42"/>
                  </a:moveTo>
                  <a:lnTo>
                    <a:pt x="22" y="43"/>
                  </a:lnTo>
                  <a:lnTo>
                    <a:pt x="41" y="15"/>
                  </a:lnTo>
                  <a:lnTo>
                    <a:pt x="19" y="0"/>
                  </a:lnTo>
                  <a:lnTo>
                    <a:pt x="1" y="29"/>
                  </a:lnTo>
                  <a:lnTo>
                    <a:pt x="0" y="42"/>
                  </a:lnTo>
                  <a:lnTo>
                    <a:pt x="10" y="63"/>
                  </a:lnTo>
                  <a:lnTo>
                    <a:pt x="22" y="43"/>
                  </a:lnTo>
                  <a:lnTo>
                    <a:pt x="0" y="4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03" name="Freeform 532"/>
            <p:cNvSpPr>
              <a:spLocks/>
            </p:cNvSpPr>
            <p:nvPr/>
          </p:nvSpPr>
          <p:spPr bwMode="auto">
            <a:xfrm>
              <a:off x="4976" y="2628"/>
              <a:ext cx="12" cy="15"/>
            </a:xfrm>
            <a:custGeom>
              <a:avLst/>
              <a:gdLst>
                <a:gd name="T0" fmla="*/ 0 w 50"/>
                <a:gd name="T1" fmla="*/ 0 h 59"/>
                <a:gd name="T2" fmla="*/ 0 w 50"/>
                <a:gd name="T3" fmla="*/ 0 h 59"/>
                <a:gd name="T4" fmla="*/ 0 w 50"/>
                <a:gd name="T5" fmla="*/ 0 h 59"/>
                <a:gd name="T6" fmla="*/ 0 w 50"/>
                <a:gd name="T7" fmla="*/ 0 h 59"/>
                <a:gd name="T8" fmla="*/ 0 w 50"/>
                <a:gd name="T9" fmla="*/ 0 h 59"/>
                <a:gd name="T10" fmla="*/ 0 w 50"/>
                <a:gd name="T11" fmla="*/ 0 h 59"/>
                <a:gd name="T12" fmla="*/ 0 w 50"/>
                <a:gd name="T13" fmla="*/ 0 h 59"/>
                <a:gd name="T14" fmla="*/ 0 w 50"/>
                <a:gd name="T15" fmla="*/ 0 h 59"/>
                <a:gd name="T16" fmla="*/ 0 w 50"/>
                <a:gd name="T17" fmla="*/ 0 h 59"/>
                <a:gd name="T18" fmla="*/ 0 w 50"/>
                <a:gd name="T19" fmla="*/ 0 h 59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50" h="59">
                  <a:moveTo>
                    <a:pt x="25" y="5"/>
                  </a:moveTo>
                  <a:lnTo>
                    <a:pt x="10" y="23"/>
                  </a:lnTo>
                  <a:lnTo>
                    <a:pt x="26" y="59"/>
                  </a:lnTo>
                  <a:lnTo>
                    <a:pt x="50" y="48"/>
                  </a:lnTo>
                  <a:lnTo>
                    <a:pt x="34" y="13"/>
                  </a:lnTo>
                  <a:lnTo>
                    <a:pt x="25" y="5"/>
                  </a:lnTo>
                  <a:lnTo>
                    <a:pt x="0" y="0"/>
                  </a:lnTo>
                  <a:lnTo>
                    <a:pt x="10" y="2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04" name="Line 533"/>
            <p:cNvSpPr>
              <a:spLocks noChangeShapeType="1"/>
            </p:cNvSpPr>
            <p:nvPr/>
          </p:nvSpPr>
          <p:spPr bwMode="auto">
            <a:xfrm flipH="1">
              <a:off x="2248" y="3560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05" name="Line 534"/>
            <p:cNvSpPr>
              <a:spLocks noChangeShapeType="1"/>
            </p:cNvSpPr>
            <p:nvPr/>
          </p:nvSpPr>
          <p:spPr bwMode="auto">
            <a:xfrm flipH="1">
              <a:off x="2232" y="3577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06" name="Line 535"/>
            <p:cNvSpPr>
              <a:spLocks noChangeShapeType="1"/>
            </p:cNvSpPr>
            <p:nvPr/>
          </p:nvSpPr>
          <p:spPr bwMode="auto">
            <a:xfrm>
              <a:off x="2181" y="3422"/>
              <a:ext cx="15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07" name="Line 536"/>
            <p:cNvSpPr>
              <a:spLocks noChangeShapeType="1"/>
            </p:cNvSpPr>
            <p:nvPr/>
          </p:nvSpPr>
          <p:spPr bwMode="auto">
            <a:xfrm flipH="1">
              <a:off x="2134" y="3476"/>
              <a:ext cx="51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08" name="Line 537"/>
            <p:cNvSpPr>
              <a:spLocks noChangeShapeType="1"/>
            </p:cNvSpPr>
            <p:nvPr/>
          </p:nvSpPr>
          <p:spPr bwMode="auto">
            <a:xfrm flipH="1">
              <a:off x="2132" y="3489"/>
              <a:ext cx="518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09" name="Line 538"/>
            <p:cNvSpPr>
              <a:spLocks noChangeShapeType="1"/>
            </p:cNvSpPr>
            <p:nvPr/>
          </p:nvSpPr>
          <p:spPr bwMode="auto">
            <a:xfrm flipH="1">
              <a:off x="2181" y="3584"/>
              <a:ext cx="42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10" name="Line 539"/>
            <p:cNvSpPr>
              <a:spLocks noChangeShapeType="1"/>
            </p:cNvSpPr>
            <p:nvPr/>
          </p:nvSpPr>
          <p:spPr bwMode="auto">
            <a:xfrm flipH="1">
              <a:off x="2157" y="3525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11" name="Line 540"/>
            <p:cNvSpPr>
              <a:spLocks noChangeShapeType="1"/>
            </p:cNvSpPr>
            <p:nvPr/>
          </p:nvSpPr>
          <p:spPr bwMode="auto">
            <a:xfrm flipH="1">
              <a:off x="2206" y="3535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12" name="Line 541"/>
            <p:cNvSpPr>
              <a:spLocks noChangeShapeType="1"/>
            </p:cNvSpPr>
            <p:nvPr/>
          </p:nvSpPr>
          <p:spPr bwMode="auto">
            <a:xfrm flipH="1">
              <a:off x="2222" y="3510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13" name="Line 542"/>
            <p:cNvSpPr>
              <a:spLocks noChangeShapeType="1"/>
            </p:cNvSpPr>
            <p:nvPr/>
          </p:nvSpPr>
          <p:spPr bwMode="auto">
            <a:xfrm flipH="1">
              <a:off x="2315" y="3571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14" name="Line 543"/>
            <p:cNvSpPr>
              <a:spLocks noChangeShapeType="1"/>
            </p:cNvSpPr>
            <p:nvPr/>
          </p:nvSpPr>
          <p:spPr bwMode="auto">
            <a:xfrm flipH="1">
              <a:off x="2278" y="3531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15" name="Line 544"/>
            <p:cNvSpPr>
              <a:spLocks noChangeShapeType="1"/>
            </p:cNvSpPr>
            <p:nvPr/>
          </p:nvSpPr>
          <p:spPr bwMode="auto">
            <a:xfrm flipH="1">
              <a:off x="2336" y="3559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16" name="Line 545"/>
            <p:cNvSpPr>
              <a:spLocks noChangeShapeType="1"/>
            </p:cNvSpPr>
            <p:nvPr/>
          </p:nvSpPr>
          <p:spPr bwMode="auto">
            <a:xfrm flipH="1">
              <a:off x="2333" y="3533"/>
              <a:ext cx="2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17" name="Line 546"/>
            <p:cNvSpPr>
              <a:spLocks noChangeShapeType="1"/>
            </p:cNvSpPr>
            <p:nvPr/>
          </p:nvSpPr>
          <p:spPr bwMode="auto">
            <a:xfrm flipH="1">
              <a:off x="2434" y="3572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18" name="Line 547"/>
            <p:cNvSpPr>
              <a:spLocks noChangeShapeType="1"/>
            </p:cNvSpPr>
            <p:nvPr/>
          </p:nvSpPr>
          <p:spPr bwMode="auto">
            <a:xfrm flipH="1">
              <a:off x="2389" y="3536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19" name="Line 548"/>
            <p:cNvSpPr>
              <a:spLocks noChangeShapeType="1"/>
            </p:cNvSpPr>
            <p:nvPr/>
          </p:nvSpPr>
          <p:spPr bwMode="auto">
            <a:xfrm flipH="1">
              <a:off x="2526" y="3527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20" name="Line 549"/>
            <p:cNvSpPr>
              <a:spLocks noChangeShapeType="1"/>
            </p:cNvSpPr>
            <p:nvPr/>
          </p:nvSpPr>
          <p:spPr bwMode="auto">
            <a:xfrm flipH="1">
              <a:off x="2541" y="3575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21" name="Line 550"/>
            <p:cNvSpPr>
              <a:spLocks noChangeShapeType="1"/>
            </p:cNvSpPr>
            <p:nvPr/>
          </p:nvSpPr>
          <p:spPr bwMode="auto">
            <a:xfrm flipH="1">
              <a:off x="2587" y="3545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22" name="Line 551"/>
            <p:cNvSpPr>
              <a:spLocks noChangeShapeType="1"/>
            </p:cNvSpPr>
            <p:nvPr/>
          </p:nvSpPr>
          <p:spPr bwMode="auto">
            <a:xfrm flipH="1">
              <a:off x="2483" y="3507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23" name="Line 552"/>
            <p:cNvSpPr>
              <a:spLocks noChangeShapeType="1"/>
            </p:cNvSpPr>
            <p:nvPr/>
          </p:nvSpPr>
          <p:spPr bwMode="auto">
            <a:xfrm flipH="1">
              <a:off x="2265" y="3501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24" name="Line 553"/>
            <p:cNvSpPr>
              <a:spLocks noChangeShapeType="1"/>
            </p:cNvSpPr>
            <p:nvPr/>
          </p:nvSpPr>
          <p:spPr bwMode="auto">
            <a:xfrm flipH="1">
              <a:off x="2349" y="3498"/>
              <a:ext cx="2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25" name="Line 554"/>
            <p:cNvSpPr>
              <a:spLocks noChangeShapeType="1"/>
            </p:cNvSpPr>
            <p:nvPr/>
          </p:nvSpPr>
          <p:spPr bwMode="auto">
            <a:xfrm flipH="1">
              <a:off x="2425" y="3509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26" name="Line 555"/>
            <p:cNvSpPr>
              <a:spLocks noChangeShapeType="1"/>
            </p:cNvSpPr>
            <p:nvPr/>
          </p:nvSpPr>
          <p:spPr bwMode="auto">
            <a:xfrm flipH="1">
              <a:off x="2573" y="3510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27" name="Line 556"/>
            <p:cNvSpPr>
              <a:spLocks noChangeShapeType="1"/>
            </p:cNvSpPr>
            <p:nvPr/>
          </p:nvSpPr>
          <p:spPr bwMode="auto">
            <a:xfrm flipV="1">
              <a:off x="2445" y="3244"/>
              <a:ext cx="1" cy="17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28" name="Line 557"/>
            <p:cNvSpPr>
              <a:spLocks noChangeShapeType="1"/>
            </p:cNvSpPr>
            <p:nvPr/>
          </p:nvSpPr>
          <p:spPr bwMode="auto">
            <a:xfrm>
              <a:off x="2337" y="3244"/>
              <a:ext cx="1" cy="17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29" name="Line 558"/>
            <p:cNvSpPr>
              <a:spLocks noChangeShapeType="1"/>
            </p:cNvSpPr>
            <p:nvPr/>
          </p:nvSpPr>
          <p:spPr bwMode="auto">
            <a:xfrm>
              <a:off x="2445" y="3422"/>
              <a:ext cx="16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30" name="Freeform 559"/>
            <p:cNvSpPr>
              <a:spLocks/>
            </p:cNvSpPr>
            <p:nvPr/>
          </p:nvSpPr>
          <p:spPr bwMode="auto">
            <a:xfrm>
              <a:off x="2337" y="3422"/>
              <a:ext cx="108" cy="12"/>
            </a:xfrm>
            <a:custGeom>
              <a:avLst/>
              <a:gdLst>
                <a:gd name="T0" fmla="*/ 0 w 432"/>
                <a:gd name="T1" fmla="*/ 0 h 47"/>
                <a:gd name="T2" fmla="*/ 0 w 432"/>
                <a:gd name="T3" fmla="*/ 0 h 47"/>
                <a:gd name="T4" fmla="*/ 0 w 432"/>
                <a:gd name="T5" fmla="*/ 0 h 47"/>
                <a:gd name="T6" fmla="*/ 0 w 432"/>
                <a:gd name="T7" fmla="*/ 0 h 47"/>
                <a:gd name="T8" fmla="*/ 0 w 432"/>
                <a:gd name="T9" fmla="*/ 0 h 47"/>
                <a:gd name="T10" fmla="*/ 0 w 432"/>
                <a:gd name="T11" fmla="*/ 0 h 47"/>
                <a:gd name="T12" fmla="*/ 0 w 432"/>
                <a:gd name="T13" fmla="*/ 0 h 47"/>
                <a:gd name="T14" fmla="*/ 0 w 432"/>
                <a:gd name="T15" fmla="*/ 0 h 47"/>
                <a:gd name="T16" fmla="*/ 0 w 432"/>
                <a:gd name="T17" fmla="*/ 0 h 47"/>
                <a:gd name="T18" fmla="*/ 0 w 432"/>
                <a:gd name="T19" fmla="*/ 0 h 47"/>
                <a:gd name="T20" fmla="*/ 0 w 432"/>
                <a:gd name="T21" fmla="*/ 0 h 47"/>
                <a:gd name="T22" fmla="*/ 0 w 432"/>
                <a:gd name="T23" fmla="*/ 0 h 47"/>
                <a:gd name="T24" fmla="*/ 0 w 432"/>
                <a:gd name="T25" fmla="*/ 0 h 47"/>
                <a:gd name="T26" fmla="*/ 1 w 432"/>
                <a:gd name="T27" fmla="*/ 0 h 47"/>
                <a:gd name="T28" fmla="*/ 1 w 432"/>
                <a:gd name="T29" fmla="*/ 0 h 47"/>
                <a:gd name="T30" fmla="*/ 1 w 432"/>
                <a:gd name="T31" fmla="*/ 0 h 47"/>
                <a:gd name="T32" fmla="*/ 1 w 432"/>
                <a:gd name="T33" fmla="*/ 0 h 4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432" h="47">
                  <a:moveTo>
                    <a:pt x="0" y="0"/>
                  </a:moveTo>
                  <a:lnTo>
                    <a:pt x="26" y="11"/>
                  </a:lnTo>
                  <a:lnTo>
                    <a:pt x="53" y="20"/>
                  </a:lnTo>
                  <a:lnTo>
                    <a:pt x="80" y="29"/>
                  </a:lnTo>
                  <a:lnTo>
                    <a:pt x="107" y="36"/>
                  </a:lnTo>
                  <a:lnTo>
                    <a:pt x="134" y="40"/>
                  </a:lnTo>
                  <a:lnTo>
                    <a:pt x="160" y="45"/>
                  </a:lnTo>
                  <a:lnTo>
                    <a:pt x="188" y="47"/>
                  </a:lnTo>
                  <a:lnTo>
                    <a:pt x="215" y="47"/>
                  </a:lnTo>
                  <a:lnTo>
                    <a:pt x="243" y="47"/>
                  </a:lnTo>
                  <a:lnTo>
                    <a:pt x="271" y="45"/>
                  </a:lnTo>
                  <a:lnTo>
                    <a:pt x="298" y="40"/>
                  </a:lnTo>
                  <a:lnTo>
                    <a:pt x="325" y="36"/>
                  </a:lnTo>
                  <a:lnTo>
                    <a:pt x="352" y="29"/>
                  </a:lnTo>
                  <a:lnTo>
                    <a:pt x="379" y="20"/>
                  </a:lnTo>
                  <a:lnTo>
                    <a:pt x="406" y="11"/>
                  </a:lnTo>
                  <a:lnTo>
                    <a:pt x="432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31" name="Freeform 560"/>
            <p:cNvSpPr>
              <a:spLocks/>
            </p:cNvSpPr>
            <p:nvPr/>
          </p:nvSpPr>
          <p:spPr bwMode="auto">
            <a:xfrm>
              <a:off x="2355" y="3212"/>
              <a:ext cx="72" cy="6"/>
            </a:xfrm>
            <a:custGeom>
              <a:avLst/>
              <a:gdLst>
                <a:gd name="T0" fmla="*/ 0 w 288"/>
                <a:gd name="T1" fmla="*/ 0 h 24"/>
                <a:gd name="T2" fmla="*/ 0 w 288"/>
                <a:gd name="T3" fmla="*/ 0 h 24"/>
                <a:gd name="T4" fmla="*/ 0 w 288"/>
                <a:gd name="T5" fmla="*/ 0 h 24"/>
                <a:gd name="T6" fmla="*/ 0 w 288"/>
                <a:gd name="T7" fmla="*/ 0 h 24"/>
                <a:gd name="T8" fmla="*/ 0 w 288"/>
                <a:gd name="T9" fmla="*/ 0 h 24"/>
                <a:gd name="T10" fmla="*/ 0 w 288"/>
                <a:gd name="T11" fmla="*/ 0 h 24"/>
                <a:gd name="T12" fmla="*/ 0 w 288"/>
                <a:gd name="T13" fmla="*/ 0 h 24"/>
                <a:gd name="T14" fmla="*/ 0 w 288"/>
                <a:gd name="T15" fmla="*/ 0 h 24"/>
                <a:gd name="T16" fmla="*/ 0 w 288"/>
                <a:gd name="T17" fmla="*/ 0 h 24"/>
                <a:gd name="T18" fmla="*/ 0 w 288"/>
                <a:gd name="T19" fmla="*/ 0 h 24"/>
                <a:gd name="T20" fmla="*/ 0 w 288"/>
                <a:gd name="T21" fmla="*/ 0 h 24"/>
                <a:gd name="T22" fmla="*/ 0 w 288"/>
                <a:gd name="T23" fmla="*/ 0 h 24"/>
                <a:gd name="T24" fmla="*/ 0 w 288"/>
                <a:gd name="T25" fmla="*/ 0 h 24"/>
                <a:gd name="T26" fmla="*/ 0 w 288"/>
                <a:gd name="T27" fmla="*/ 0 h 24"/>
                <a:gd name="T28" fmla="*/ 0 w 288"/>
                <a:gd name="T29" fmla="*/ 0 h 24"/>
                <a:gd name="T30" fmla="*/ 0 w 288"/>
                <a:gd name="T31" fmla="*/ 0 h 24"/>
                <a:gd name="T32" fmla="*/ 0 w 288"/>
                <a:gd name="T33" fmla="*/ 0 h 24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288" h="24">
                  <a:moveTo>
                    <a:pt x="288" y="24"/>
                  </a:moveTo>
                  <a:lnTo>
                    <a:pt x="270" y="19"/>
                  </a:lnTo>
                  <a:lnTo>
                    <a:pt x="252" y="14"/>
                  </a:lnTo>
                  <a:lnTo>
                    <a:pt x="234" y="10"/>
                  </a:lnTo>
                  <a:lnTo>
                    <a:pt x="216" y="7"/>
                  </a:lnTo>
                  <a:lnTo>
                    <a:pt x="198" y="3"/>
                  </a:lnTo>
                  <a:lnTo>
                    <a:pt x="180" y="2"/>
                  </a:lnTo>
                  <a:lnTo>
                    <a:pt x="162" y="0"/>
                  </a:lnTo>
                  <a:lnTo>
                    <a:pt x="144" y="0"/>
                  </a:lnTo>
                  <a:lnTo>
                    <a:pt x="125" y="0"/>
                  </a:lnTo>
                  <a:lnTo>
                    <a:pt x="108" y="2"/>
                  </a:lnTo>
                  <a:lnTo>
                    <a:pt x="90" y="3"/>
                  </a:lnTo>
                  <a:lnTo>
                    <a:pt x="72" y="7"/>
                  </a:lnTo>
                  <a:lnTo>
                    <a:pt x="54" y="10"/>
                  </a:lnTo>
                  <a:lnTo>
                    <a:pt x="36" y="14"/>
                  </a:lnTo>
                  <a:lnTo>
                    <a:pt x="18" y="19"/>
                  </a:lnTo>
                  <a:lnTo>
                    <a:pt x="0" y="24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32" name="Freeform 561"/>
            <p:cNvSpPr>
              <a:spLocks/>
            </p:cNvSpPr>
            <p:nvPr/>
          </p:nvSpPr>
          <p:spPr bwMode="auto">
            <a:xfrm>
              <a:off x="2337" y="3218"/>
              <a:ext cx="18" cy="26"/>
            </a:xfrm>
            <a:custGeom>
              <a:avLst/>
              <a:gdLst>
                <a:gd name="T0" fmla="*/ 0 w 72"/>
                <a:gd name="T1" fmla="*/ 0 h 102"/>
                <a:gd name="T2" fmla="*/ 0 w 72"/>
                <a:gd name="T3" fmla="*/ 0 h 102"/>
                <a:gd name="T4" fmla="*/ 0 w 72"/>
                <a:gd name="T5" fmla="*/ 0 h 102"/>
                <a:gd name="T6" fmla="*/ 0 w 72"/>
                <a:gd name="T7" fmla="*/ 0 h 102"/>
                <a:gd name="T8" fmla="*/ 0 w 72"/>
                <a:gd name="T9" fmla="*/ 0 h 102"/>
                <a:gd name="T10" fmla="*/ 0 w 72"/>
                <a:gd name="T11" fmla="*/ 0 h 102"/>
                <a:gd name="T12" fmla="*/ 0 w 72"/>
                <a:gd name="T13" fmla="*/ 0 h 102"/>
                <a:gd name="T14" fmla="*/ 0 w 72"/>
                <a:gd name="T15" fmla="*/ 0 h 102"/>
                <a:gd name="T16" fmla="*/ 0 w 72"/>
                <a:gd name="T17" fmla="*/ 0 h 102"/>
                <a:gd name="T18" fmla="*/ 0 w 72"/>
                <a:gd name="T19" fmla="*/ 0 h 102"/>
                <a:gd name="T20" fmla="*/ 0 w 72"/>
                <a:gd name="T21" fmla="*/ 0 h 102"/>
                <a:gd name="T22" fmla="*/ 0 w 72"/>
                <a:gd name="T23" fmla="*/ 0 h 102"/>
                <a:gd name="T24" fmla="*/ 0 w 72"/>
                <a:gd name="T25" fmla="*/ 0 h 102"/>
                <a:gd name="T26" fmla="*/ 0 w 72"/>
                <a:gd name="T27" fmla="*/ 0 h 102"/>
                <a:gd name="T28" fmla="*/ 0 w 72"/>
                <a:gd name="T29" fmla="*/ 0 h 102"/>
                <a:gd name="T30" fmla="*/ 0 w 72"/>
                <a:gd name="T31" fmla="*/ 0 h 102"/>
                <a:gd name="T32" fmla="*/ 0 w 72"/>
                <a:gd name="T33" fmla="*/ 0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102">
                  <a:moveTo>
                    <a:pt x="72" y="0"/>
                  </a:moveTo>
                  <a:lnTo>
                    <a:pt x="64" y="4"/>
                  </a:lnTo>
                  <a:lnTo>
                    <a:pt x="57" y="7"/>
                  </a:lnTo>
                  <a:lnTo>
                    <a:pt x="50" y="12"/>
                  </a:lnTo>
                  <a:lnTo>
                    <a:pt x="43" y="16"/>
                  </a:lnTo>
                  <a:lnTo>
                    <a:pt x="37" y="22"/>
                  </a:lnTo>
                  <a:lnTo>
                    <a:pt x="31" y="27"/>
                  </a:lnTo>
                  <a:lnTo>
                    <a:pt x="25" y="33"/>
                  </a:lnTo>
                  <a:lnTo>
                    <a:pt x="20" y="40"/>
                  </a:lnTo>
                  <a:lnTo>
                    <a:pt x="16" y="46"/>
                  </a:lnTo>
                  <a:lnTo>
                    <a:pt x="11" y="54"/>
                  </a:lnTo>
                  <a:lnTo>
                    <a:pt x="8" y="61"/>
                  </a:lnTo>
                  <a:lnTo>
                    <a:pt x="6" y="69"/>
                  </a:lnTo>
                  <a:lnTo>
                    <a:pt x="4" y="77"/>
                  </a:lnTo>
                  <a:lnTo>
                    <a:pt x="3" y="86"/>
                  </a:lnTo>
                  <a:lnTo>
                    <a:pt x="1" y="93"/>
                  </a:lnTo>
                  <a:lnTo>
                    <a:pt x="0" y="102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33" name="Freeform 562"/>
            <p:cNvSpPr>
              <a:spLocks/>
            </p:cNvSpPr>
            <p:nvPr/>
          </p:nvSpPr>
          <p:spPr bwMode="auto">
            <a:xfrm>
              <a:off x="2427" y="3218"/>
              <a:ext cx="18" cy="26"/>
            </a:xfrm>
            <a:custGeom>
              <a:avLst/>
              <a:gdLst>
                <a:gd name="T0" fmla="*/ 0 w 72"/>
                <a:gd name="T1" fmla="*/ 0 h 102"/>
                <a:gd name="T2" fmla="*/ 0 w 72"/>
                <a:gd name="T3" fmla="*/ 0 h 102"/>
                <a:gd name="T4" fmla="*/ 0 w 72"/>
                <a:gd name="T5" fmla="*/ 0 h 102"/>
                <a:gd name="T6" fmla="*/ 0 w 72"/>
                <a:gd name="T7" fmla="*/ 0 h 102"/>
                <a:gd name="T8" fmla="*/ 0 w 72"/>
                <a:gd name="T9" fmla="*/ 0 h 102"/>
                <a:gd name="T10" fmla="*/ 0 w 72"/>
                <a:gd name="T11" fmla="*/ 0 h 102"/>
                <a:gd name="T12" fmla="*/ 0 w 72"/>
                <a:gd name="T13" fmla="*/ 0 h 102"/>
                <a:gd name="T14" fmla="*/ 0 w 72"/>
                <a:gd name="T15" fmla="*/ 0 h 102"/>
                <a:gd name="T16" fmla="*/ 0 w 72"/>
                <a:gd name="T17" fmla="*/ 0 h 102"/>
                <a:gd name="T18" fmla="*/ 0 w 72"/>
                <a:gd name="T19" fmla="*/ 0 h 102"/>
                <a:gd name="T20" fmla="*/ 0 w 72"/>
                <a:gd name="T21" fmla="*/ 0 h 102"/>
                <a:gd name="T22" fmla="*/ 0 w 72"/>
                <a:gd name="T23" fmla="*/ 0 h 102"/>
                <a:gd name="T24" fmla="*/ 0 w 72"/>
                <a:gd name="T25" fmla="*/ 0 h 102"/>
                <a:gd name="T26" fmla="*/ 0 w 72"/>
                <a:gd name="T27" fmla="*/ 0 h 102"/>
                <a:gd name="T28" fmla="*/ 0 w 72"/>
                <a:gd name="T29" fmla="*/ 0 h 102"/>
                <a:gd name="T30" fmla="*/ 0 w 72"/>
                <a:gd name="T31" fmla="*/ 0 h 102"/>
                <a:gd name="T32" fmla="*/ 0 w 72"/>
                <a:gd name="T33" fmla="*/ 0 h 10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72" h="102">
                  <a:moveTo>
                    <a:pt x="72" y="102"/>
                  </a:moveTo>
                  <a:lnTo>
                    <a:pt x="70" y="93"/>
                  </a:lnTo>
                  <a:lnTo>
                    <a:pt x="69" y="86"/>
                  </a:lnTo>
                  <a:lnTo>
                    <a:pt x="68" y="77"/>
                  </a:lnTo>
                  <a:lnTo>
                    <a:pt x="66" y="69"/>
                  </a:lnTo>
                  <a:lnTo>
                    <a:pt x="64" y="61"/>
                  </a:lnTo>
                  <a:lnTo>
                    <a:pt x="59" y="54"/>
                  </a:lnTo>
                  <a:lnTo>
                    <a:pt x="56" y="46"/>
                  </a:lnTo>
                  <a:lnTo>
                    <a:pt x="51" y="40"/>
                  </a:lnTo>
                  <a:lnTo>
                    <a:pt x="47" y="33"/>
                  </a:lnTo>
                  <a:lnTo>
                    <a:pt x="41" y="27"/>
                  </a:lnTo>
                  <a:lnTo>
                    <a:pt x="35" y="22"/>
                  </a:lnTo>
                  <a:lnTo>
                    <a:pt x="29" y="16"/>
                  </a:lnTo>
                  <a:lnTo>
                    <a:pt x="22" y="12"/>
                  </a:lnTo>
                  <a:lnTo>
                    <a:pt x="14" y="7"/>
                  </a:lnTo>
                  <a:lnTo>
                    <a:pt x="8" y="4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34" name="Line 563"/>
            <p:cNvSpPr>
              <a:spLocks noChangeShapeType="1"/>
            </p:cNvSpPr>
            <p:nvPr/>
          </p:nvSpPr>
          <p:spPr bwMode="auto">
            <a:xfrm>
              <a:off x="2337" y="3244"/>
              <a:ext cx="108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35" name="Freeform 564"/>
            <p:cNvSpPr>
              <a:spLocks/>
            </p:cNvSpPr>
            <p:nvPr/>
          </p:nvSpPr>
          <p:spPr bwMode="auto">
            <a:xfrm>
              <a:off x="2132" y="3451"/>
              <a:ext cx="8" cy="103"/>
            </a:xfrm>
            <a:custGeom>
              <a:avLst/>
              <a:gdLst>
                <a:gd name="T0" fmla="*/ 0 w 34"/>
                <a:gd name="T1" fmla="*/ 0 h 412"/>
                <a:gd name="T2" fmla="*/ 0 w 34"/>
                <a:gd name="T3" fmla="*/ 0 h 412"/>
                <a:gd name="T4" fmla="*/ 0 w 34"/>
                <a:gd name="T5" fmla="*/ 0 h 412"/>
                <a:gd name="T6" fmla="*/ 0 w 34"/>
                <a:gd name="T7" fmla="*/ 0 h 412"/>
                <a:gd name="T8" fmla="*/ 0 w 34"/>
                <a:gd name="T9" fmla="*/ 0 h 412"/>
                <a:gd name="T10" fmla="*/ 0 w 34"/>
                <a:gd name="T11" fmla="*/ 0 h 412"/>
                <a:gd name="T12" fmla="*/ 0 w 34"/>
                <a:gd name="T13" fmla="*/ 0 h 412"/>
                <a:gd name="T14" fmla="*/ 0 w 34"/>
                <a:gd name="T15" fmla="*/ 0 h 412"/>
                <a:gd name="T16" fmla="*/ 0 w 34"/>
                <a:gd name="T17" fmla="*/ 0 h 412"/>
                <a:gd name="T18" fmla="*/ 0 w 34"/>
                <a:gd name="T19" fmla="*/ 0 h 412"/>
                <a:gd name="T20" fmla="*/ 0 w 34"/>
                <a:gd name="T21" fmla="*/ 0 h 412"/>
                <a:gd name="T22" fmla="*/ 0 w 34"/>
                <a:gd name="T23" fmla="*/ 0 h 412"/>
                <a:gd name="T24" fmla="*/ 0 w 34"/>
                <a:gd name="T25" fmla="*/ 0 h 412"/>
                <a:gd name="T26" fmla="*/ 0 w 34"/>
                <a:gd name="T27" fmla="*/ 0 h 412"/>
                <a:gd name="T28" fmla="*/ 0 w 34"/>
                <a:gd name="T29" fmla="*/ 1 h 412"/>
                <a:gd name="T30" fmla="*/ 0 w 34"/>
                <a:gd name="T31" fmla="*/ 1 h 412"/>
                <a:gd name="T32" fmla="*/ 0 w 34"/>
                <a:gd name="T33" fmla="*/ 1 h 4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412">
                  <a:moveTo>
                    <a:pt x="34" y="0"/>
                  </a:moveTo>
                  <a:lnTo>
                    <a:pt x="26" y="26"/>
                  </a:lnTo>
                  <a:lnTo>
                    <a:pt x="19" y="51"/>
                  </a:lnTo>
                  <a:lnTo>
                    <a:pt x="14" y="77"/>
                  </a:lnTo>
                  <a:lnTo>
                    <a:pt x="8" y="102"/>
                  </a:lnTo>
                  <a:lnTo>
                    <a:pt x="5" y="128"/>
                  </a:lnTo>
                  <a:lnTo>
                    <a:pt x="2" y="154"/>
                  </a:lnTo>
                  <a:lnTo>
                    <a:pt x="0" y="181"/>
                  </a:lnTo>
                  <a:lnTo>
                    <a:pt x="0" y="207"/>
                  </a:lnTo>
                  <a:lnTo>
                    <a:pt x="0" y="232"/>
                  </a:lnTo>
                  <a:lnTo>
                    <a:pt x="2" y="258"/>
                  </a:lnTo>
                  <a:lnTo>
                    <a:pt x="5" y="284"/>
                  </a:lnTo>
                  <a:lnTo>
                    <a:pt x="8" y="310"/>
                  </a:lnTo>
                  <a:lnTo>
                    <a:pt x="14" y="335"/>
                  </a:lnTo>
                  <a:lnTo>
                    <a:pt x="19" y="361"/>
                  </a:lnTo>
                  <a:lnTo>
                    <a:pt x="26" y="387"/>
                  </a:lnTo>
                  <a:lnTo>
                    <a:pt x="34" y="412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36" name="Freeform 565"/>
            <p:cNvSpPr>
              <a:spLocks/>
            </p:cNvSpPr>
            <p:nvPr/>
          </p:nvSpPr>
          <p:spPr bwMode="auto">
            <a:xfrm>
              <a:off x="2140" y="3422"/>
              <a:ext cx="41" cy="29"/>
            </a:xfrm>
            <a:custGeom>
              <a:avLst/>
              <a:gdLst>
                <a:gd name="T0" fmla="*/ 0 w 163"/>
                <a:gd name="T1" fmla="*/ 0 h 116"/>
                <a:gd name="T2" fmla="*/ 0 w 163"/>
                <a:gd name="T3" fmla="*/ 0 h 116"/>
                <a:gd name="T4" fmla="*/ 0 w 163"/>
                <a:gd name="T5" fmla="*/ 0 h 116"/>
                <a:gd name="T6" fmla="*/ 0 w 163"/>
                <a:gd name="T7" fmla="*/ 0 h 116"/>
                <a:gd name="T8" fmla="*/ 0 w 163"/>
                <a:gd name="T9" fmla="*/ 0 h 116"/>
                <a:gd name="T10" fmla="*/ 0 w 163"/>
                <a:gd name="T11" fmla="*/ 0 h 116"/>
                <a:gd name="T12" fmla="*/ 0 w 163"/>
                <a:gd name="T13" fmla="*/ 0 h 116"/>
                <a:gd name="T14" fmla="*/ 0 w 163"/>
                <a:gd name="T15" fmla="*/ 0 h 116"/>
                <a:gd name="T16" fmla="*/ 0 w 163"/>
                <a:gd name="T17" fmla="*/ 0 h 116"/>
                <a:gd name="T18" fmla="*/ 0 w 163"/>
                <a:gd name="T19" fmla="*/ 0 h 116"/>
                <a:gd name="T20" fmla="*/ 0 w 163"/>
                <a:gd name="T21" fmla="*/ 0 h 116"/>
                <a:gd name="T22" fmla="*/ 0 w 163"/>
                <a:gd name="T23" fmla="*/ 0 h 116"/>
                <a:gd name="T24" fmla="*/ 0 w 163"/>
                <a:gd name="T25" fmla="*/ 0 h 116"/>
                <a:gd name="T26" fmla="*/ 0 w 163"/>
                <a:gd name="T27" fmla="*/ 0 h 116"/>
                <a:gd name="T28" fmla="*/ 0 w 163"/>
                <a:gd name="T29" fmla="*/ 0 h 116"/>
                <a:gd name="T30" fmla="*/ 0 w 163"/>
                <a:gd name="T31" fmla="*/ 0 h 116"/>
                <a:gd name="T32" fmla="*/ 0 w 163"/>
                <a:gd name="T33" fmla="*/ 0 h 1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3" h="116">
                  <a:moveTo>
                    <a:pt x="163" y="0"/>
                  </a:moveTo>
                  <a:lnTo>
                    <a:pt x="149" y="0"/>
                  </a:lnTo>
                  <a:lnTo>
                    <a:pt x="135" y="2"/>
                  </a:lnTo>
                  <a:lnTo>
                    <a:pt x="122" y="4"/>
                  </a:lnTo>
                  <a:lnTo>
                    <a:pt x="110" y="8"/>
                  </a:lnTo>
                  <a:lnTo>
                    <a:pt x="97" y="12"/>
                  </a:lnTo>
                  <a:lnTo>
                    <a:pt x="85" y="18"/>
                  </a:lnTo>
                  <a:lnTo>
                    <a:pt x="74" y="25"/>
                  </a:lnTo>
                  <a:lnTo>
                    <a:pt x="62" y="32"/>
                  </a:lnTo>
                  <a:lnTo>
                    <a:pt x="51" y="40"/>
                  </a:lnTo>
                  <a:lnTo>
                    <a:pt x="42" y="49"/>
                  </a:lnTo>
                  <a:lnTo>
                    <a:pt x="33" y="58"/>
                  </a:lnTo>
                  <a:lnTo>
                    <a:pt x="24" y="69"/>
                  </a:lnTo>
                  <a:lnTo>
                    <a:pt x="17" y="79"/>
                  </a:lnTo>
                  <a:lnTo>
                    <a:pt x="10" y="92"/>
                  </a:lnTo>
                  <a:lnTo>
                    <a:pt x="4" y="104"/>
                  </a:lnTo>
                  <a:lnTo>
                    <a:pt x="0" y="116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37" name="Freeform 566"/>
            <p:cNvSpPr>
              <a:spLocks/>
            </p:cNvSpPr>
            <p:nvPr/>
          </p:nvSpPr>
          <p:spPr bwMode="auto">
            <a:xfrm>
              <a:off x="2140" y="3554"/>
              <a:ext cx="41" cy="30"/>
            </a:xfrm>
            <a:custGeom>
              <a:avLst/>
              <a:gdLst>
                <a:gd name="T0" fmla="*/ 0 w 163"/>
                <a:gd name="T1" fmla="*/ 0 h 117"/>
                <a:gd name="T2" fmla="*/ 0 w 163"/>
                <a:gd name="T3" fmla="*/ 0 h 117"/>
                <a:gd name="T4" fmla="*/ 0 w 163"/>
                <a:gd name="T5" fmla="*/ 0 h 117"/>
                <a:gd name="T6" fmla="*/ 0 w 163"/>
                <a:gd name="T7" fmla="*/ 0 h 117"/>
                <a:gd name="T8" fmla="*/ 0 w 163"/>
                <a:gd name="T9" fmla="*/ 0 h 117"/>
                <a:gd name="T10" fmla="*/ 0 w 163"/>
                <a:gd name="T11" fmla="*/ 0 h 117"/>
                <a:gd name="T12" fmla="*/ 0 w 163"/>
                <a:gd name="T13" fmla="*/ 0 h 117"/>
                <a:gd name="T14" fmla="*/ 0 w 163"/>
                <a:gd name="T15" fmla="*/ 0 h 117"/>
                <a:gd name="T16" fmla="*/ 0 w 163"/>
                <a:gd name="T17" fmla="*/ 0 h 117"/>
                <a:gd name="T18" fmla="*/ 0 w 163"/>
                <a:gd name="T19" fmla="*/ 0 h 117"/>
                <a:gd name="T20" fmla="*/ 0 w 163"/>
                <a:gd name="T21" fmla="*/ 0 h 117"/>
                <a:gd name="T22" fmla="*/ 0 w 163"/>
                <a:gd name="T23" fmla="*/ 0 h 117"/>
                <a:gd name="T24" fmla="*/ 0 w 163"/>
                <a:gd name="T25" fmla="*/ 0 h 117"/>
                <a:gd name="T26" fmla="*/ 0 w 163"/>
                <a:gd name="T27" fmla="*/ 0 h 117"/>
                <a:gd name="T28" fmla="*/ 0 w 163"/>
                <a:gd name="T29" fmla="*/ 0 h 117"/>
                <a:gd name="T30" fmla="*/ 0 w 163"/>
                <a:gd name="T31" fmla="*/ 0 h 117"/>
                <a:gd name="T32" fmla="*/ 0 w 163"/>
                <a:gd name="T33" fmla="*/ 0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3" h="117">
                  <a:moveTo>
                    <a:pt x="0" y="0"/>
                  </a:moveTo>
                  <a:lnTo>
                    <a:pt x="4" y="13"/>
                  </a:lnTo>
                  <a:lnTo>
                    <a:pt x="10" y="25"/>
                  </a:lnTo>
                  <a:lnTo>
                    <a:pt x="17" y="36"/>
                  </a:lnTo>
                  <a:lnTo>
                    <a:pt x="24" y="48"/>
                  </a:lnTo>
                  <a:lnTo>
                    <a:pt x="33" y="58"/>
                  </a:lnTo>
                  <a:lnTo>
                    <a:pt x="42" y="68"/>
                  </a:lnTo>
                  <a:lnTo>
                    <a:pt x="51" y="77"/>
                  </a:lnTo>
                  <a:lnTo>
                    <a:pt x="62" y="85"/>
                  </a:lnTo>
                  <a:lnTo>
                    <a:pt x="74" y="92"/>
                  </a:lnTo>
                  <a:lnTo>
                    <a:pt x="85" y="98"/>
                  </a:lnTo>
                  <a:lnTo>
                    <a:pt x="97" y="104"/>
                  </a:lnTo>
                  <a:lnTo>
                    <a:pt x="110" y="108"/>
                  </a:lnTo>
                  <a:lnTo>
                    <a:pt x="122" y="113"/>
                  </a:lnTo>
                  <a:lnTo>
                    <a:pt x="135" y="115"/>
                  </a:lnTo>
                  <a:lnTo>
                    <a:pt x="149" y="117"/>
                  </a:lnTo>
                  <a:lnTo>
                    <a:pt x="163" y="11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38" name="Freeform 567"/>
            <p:cNvSpPr>
              <a:spLocks/>
            </p:cNvSpPr>
            <p:nvPr/>
          </p:nvSpPr>
          <p:spPr bwMode="auto">
            <a:xfrm>
              <a:off x="2601" y="3554"/>
              <a:ext cx="41" cy="30"/>
            </a:xfrm>
            <a:custGeom>
              <a:avLst/>
              <a:gdLst>
                <a:gd name="T0" fmla="*/ 0 w 163"/>
                <a:gd name="T1" fmla="*/ 0 h 117"/>
                <a:gd name="T2" fmla="*/ 0 w 163"/>
                <a:gd name="T3" fmla="*/ 0 h 117"/>
                <a:gd name="T4" fmla="*/ 0 w 163"/>
                <a:gd name="T5" fmla="*/ 0 h 117"/>
                <a:gd name="T6" fmla="*/ 0 w 163"/>
                <a:gd name="T7" fmla="*/ 0 h 117"/>
                <a:gd name="T8" fmla="*/ 0 w 163"/>
                <a:gd name="T9" fmla="*/ 0 h 117"/>
                <a:gd name="T10" fmla="*/ 0 w 163"/>
                <a:gd name="T11" fmla="*/ 0 h 117"/>
                <a:gd name="T12" fmla="*/ 0 w 163"/>
                <a:gd name="T13" fmla="*/ 0 h 117"/>
                <a:gd name="T14" fmla="*/ 0 w 163"/>
                <a:gd name="T15" fmla="*/ 0 h 117"/>
                <a:gd name="T16" fmla="*/ 0 w 163"/>
                <a:gd name="T17" fmla="*/ 0 h 117"/>
                <a:gd name="T18" fmla="*/ 0 w 163"/>
                <a:gd name="T19" fmla="*/ 0 h 117"/>
                <a:gd name="T20" fmla="*/ 0 w 163"/>
                <a:gd name="T21" fmla="*/ 0 h 117"/>
                <a:gd name="T22" fmla="*/ 0 w 163"/>
                <a:gd name="T23" fmla="*/ 0 h 117"/>
                <a:gd name="T24" fmla="*/ 0 w 163"/>
                <a:gd name="T25" fmla="*/ 0 h 117"/>
                <a:gd name="T26" fmla="*/ 0 w 163"/>
                <a:gd name="T27" fmla="*/ 0 h 117"/>
                <a:gd name="T28" fmla="*/ 0 w 163"/>
                <a:gd name="T29" fmla="*/ 0 h 117"/>
                <a:gd name="T30" fmla="*/ 0 w 163"/>
                <a:gd name="T31" fmla="*/ 0 h 117"/>
                <a:gd name="T32" fmla="*/ 0 w 163"/>
                <a:gd name="T33" fmla="*/ 0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3" h="117">
                  <a:moveTo>
                    <a:pt x="0" y="117"/>
                  </a:moveTo>
                  <a:lnTo>
                    <a:pt x="14" y="117"/>
                  </a:lnTo>
                  <a:lnTo>
                    <a:pt x="28" y="115"/>
                  </a:lnTo>
                  <a:lnTo>
                    <a:pt x="41" y="113"/>
                  </a:lnTo>
                  <a:lnTo>
                    <a:pt x="53" y="108"/>
                  </a:lnTo>
                  <a:lnTo>
                    <a:pt x="66" y="104"/>
                  </a:lnTo>
                  <a:lnTo>
                    <a:pt x="78" y="98"/>
                  </a:lnTo>
                  <a:lnTo>
                    <a:pt x="89" y="92"/>
                  </a:lnTo>
                  <a:lnTo>
                    <a:pt x="100" y="85"/>
                  </a:lnTo>
                  <a:lnTo>
                    <a:pt x="110" y="77"/>
                  </a:lnTo>
                  <a:lnTo>
                    <a:pt x="121" y="68"/>
                  </a:lnTo>
                  <a:lnTo>
                    <a:pt x="129" y="58"/>
                  </a:lnTo>
                  <a:lnTo>
                    <a:pt x="138" y="48"/>
                  </a:lnTo>
                  <a:lnTo>
                    <a:pt x="146" y="36"/>
                  </a:lnTo>
                  <a:lnTo>
                    <a:pt x="153" y="25"/>
                  </a:lnTo>
                  <a:lnTo>
                    <a:pt x="159" y="13"/>
                  </a:lnTo>
                  <a:lnTo>
                    <a:pt x="1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39" name="Freeform 568"/>
            <p:cNvSpPr>
              <a:spLocks/>
            </p:cNvSpPr>
            <p:nvPr/>
          </p:nvSpPr>
          <p:spPr bwMode="auto">
            <a:xfrm>
              <a:off x="2601" y="3422"/>
              <a:ext cx="41" cy="29"/>
            </a:xfrm>
            <a:custGeom>
              <a:avLst/>
              <a:gdLst>
                <a:gd name="T0" fmla="*/ 0 w 163"/>
                <a:gd name="T1" fmla="*/ 0 h 116"/>
                <a:gd name="T2" fmla="*/ 0 w 163"/>
                <a:gd name="T3" fmla="*/ 0 h 116"/>
                <a:gd name="T4" fmla="*/ 0 w 163"/>
                <a:gd name="T5" fmla="*/ 0 h 116"/>
                <a:gd name="T6" fmla="*/ 0 w 163"/>
                <a:gd name="T7" fmla="*/ 0 h 116"/>
                <a:gd name="T8" fmla="*/ 0 w 163"/>
                <a:gd name="T9" fmla="*/ 0 h 116"/>
                <a:gd name="T10" fmla="*/ 0 w 163"/>
                <a:gd name="T11" fmla="*/ 0 h 116"/>
                <a:gd name="T12" fmla="*/ 0 w 163"/>
                <a:gd name="T13" fmla="*/ 0 h 116"/>
                <a:gd name="T14" fmla="*/ 0 w 163"/>
                <a:gd name="T15" fmla="*/ 0 h 116"/>
                <a:gd name="T16" fmla="*/ 0 w 163"/>
                <a:gd name="T17" fmla="*/ 0 h 116"/>
                <a:gd name="T18" fmla="*/ 0 w 163"/>
                <a:gd name="T19" fmla="*/ 0 h 116"/>
                <a:gd name="T20" fmla="*/ 0 w 163"/>
                <a:gd name="T21" fmla="*/ 0 h 116"/>
                <a:gd name="T22" fmla="*/ 0 w 163"/>
                <a:gd name="T23" fmla="*/ 0 h 116"/>
                <a:gd name="T24" fmla="*/ 0 w 163"/>
                <a:gd name="T25" fmla="*/ 0 h 116"/>
                <a:gd name="T26" fmla="*/ 0 w 163"/>
                <a:gd name="T27" fmla="*/ 0 h 116"/>
                <a:gd name="T28" fmla="*/ 0 w 163"/>
                <a:gd name="T29" fmla="*/ 0 h 116"/>
                <a:gd name="T30" fmla="*/ 0 w 163"/>
                <a:gd name="T31" fmla="*/ 0 h 116"/>
                <a:gd name="T32" fmla="*/ 0 w 163"/>
                <a:gd name="T33" fmla="*/ 0 h 11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3" h="116">
                  <a:moveTo>
                    <a:pt x="163" y="116"/>
                  </a:moveTo>
                  <a:lnTo>
                    <a:pt x="159" y="104"/>
                  </a:lnTo>
                  <a:lnTo>
                    <a:pt x="153" y="92"/>
                  </a:lnTo>
                  <a:lnTo>
                    <a:pt x="146" y="79"/>
                  </a:lnTo>
                  <a:lnTo>
                    <a:pt x="138" y="69"/>
                  </a:lnTo>
                  <a:lnTo>
                    <a:pt x="129" y="58"/>
                  </a:lnTo>
                  <a:lnTo>
                    <a:pt x="121" y="49"/>
                  </a:lnTo>
                  <a:lnTo>
                    <a:pt x="110" y="40"/>
                  </a:lnTo>
                  <a:lnTo>
                    <a:pt x="100" y="32"/>
                  </a:lnTo>
                  <a:lnTo>
                    <a:pt x="89" y="25"/>
                  </a:lnTo>
                  <a:lnTo>
                    <a:pt x="78" y="18"/>
                  </a:lnTo>
                  <a:lnTo>
                    <a:pt x="66" y="12"/>
                  </a:lnTo>
                  <a:lnTo>
                    <a:pt x="53" y="8"/>
                  </a:lnTo>
                  <a:lnTo>
                    <a:pt x="41" y="4"/>
                  </a:lnTo>
                  <a:lnTo>
                    <a:pt x="28" y="2"/>
                  </a:lnTo>
                  <a:lnTo>
                    <a:pt x="14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40" name="Freeform 569"/>
            <p:cNvSpPr>
              <a:spLocks/>
            </p:cNvSpPr>
            <p:nvPr/>
          </p:nvSpPr>
          <p:spPr bwMode="auto">
            <a:xfrm>
              <a:off x="2642" y="3451"/>
              <a:ext cx="8" cy="103"/>
            </a:xfrm>
            <a:custGeom>
              <a:avLst/>
              <a:gdLst>
                <a:gd name="T0" fmla="*/ 0 w 34"/>
                <a:gd name="T1" fmla="*/ 1 h 412"/>
                <a:gd name="T2" fmla="*/ 0 w 34"/>
                <a:gd name="T3" fmla="*/ 1 h 412"/>
                <a:gd name="T4" fmla="*/ 0 w 34"/>
                <a:gd name="T5" fmla="*/ 1 h 412"/>
                <a:gd name="T6" fmla="*/ 0 w 34"/>
                <a:gd name="T7" fmla="*/ 0 h 412"/>
                <a:gd name="T8" fmla="*/ 0 w 34"/>
                <a:gd name="T9" fmla="*/ 0 h 412"/>
                <a:gd name="T10" fmla="*/ 0 w 34"/>
                <a:gd name="T11" fmla="*/ 0 h 412"/>
                <a:gd name="T12" fmla="*/ 0 w 34"/>
                <a:gd name="T13" fmla="*/ 0 h 412"/>
                <a:gd name="T14" fmla="*/ 0 w 34"/>
                <a:gd name="T15" fmla="*/ 0 h 412"/>
                <a:gd name="T16" fmla="*/ 0 w 34"/>
                <a:gd name="T17" fmla="*/ 0 h 412"/>
                <a:gd name="T18" fmla="*/ 0 w 34"/>
                <a:gd name="T19" fmla="*/ 0 h 412"/>
                <a:gd name="T20" fmla="*/ 0 w 34"/>
                <a:gd name="T21" fmla="*/ 0 h 412"/>
                <a:gd name="T22" fmla="*/ 0 w 34"/>
                <a:gd name="T23" fmla="*/ 0 h 412"/>
                <a:gd name="T24" fmla="*/ 0 w 34"/>
                <a:gd name="T25" fmla="*/ 0 h 412"/>
                <a:gd name="T26" fmla="*/ 0 w 34"/>
                <a:gd name="T27" fmla="*/ 0 h 412"/>
                <a:gd name="T28" fmla="*/ 0 w 34"/>
                <a:gd name="T29" fmla="*/ 0 h 412"/>
                <a:gd name="T30" fmla="*/ 0 w 34"/>
                <a:gd name="T31" fmla="*/ 0 h 412"/>
                <a:gd name="T32" fmla="*/ 0 w 34"/>
                <a:gd name="T33" fmla="*/ 0 h 412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412">
                  <a:moveTo>
                    <a:pt x="0" y="412"/>
                  </a:moveTo>
                  <a:lnTo>
                    <a:pt x="8" y="387"/>
                  </a:lnTo>
                  <a:lnTo>
                    <a:pt x="15" y="361"/>
                  </a:lnTo>
                  <a:lnTo>
                    <a:pt x="20" y="335"/>
                  </a:lnTo>
                  <a:lnTo>
                    <a:pt x="26" y="310"/>
                  </a:lnTo>
                  <a:lnTo>
                    <a:pt x="29" y="284"/>
                  </a:lnTo>
                  <a:lnTo>
                    <a:pt x="31" y="258"/>
                  </a:lnTo>
                  <a:lnTo>
                    <a:pt x="34" y="232"/>
                  </a:lnTo>
                  <a:lnTo>
                    <a:pt x="34" y="207"/>
                  </a:lnTo>
                  <a:lnTo>
                    <a:pt x="34" y="181"/>
                  </a:lnTo>
                  <a:lnTo>
                    <a:pt x="31" y="154"/>
                  </a:lnTo>
                  <a:lnTo>
                    <a:pt x="29" y="128"/>
                  </a:lnTo>
                  <a:lnTo>
                    <a:pt x="26" y="102"/>
                  </a:lnTo>
                  <a:lnTo>
                    <a:pt x="20" y="77"/>
                  </a:lnTo>
                  <a:lnTo>
                    <a:pt x="15" y="51"/>
                  </a:lnTo>
                  <a:lnTo>
                    <a:pt x="8" y="26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41" name="Freeform 570"/>
            <p:cNvSpPr>
              <a:spLocks/>
            </p:cNvSpPr>
            <p:nvPr/>
          </p:nvSpPr>
          <p:spPr bwMode="auto">
            <a:xfrm>
              <a:off x="3026" y="3422"/>
              <a:ext cx="471" cy="163"/>
            </a:xfrm>
            <a:custGeom>
              <a:avLst/>
              <a:gdLst>
                <a:gd name="T0" fmla="*/ 0 w 1881"/>
                <a:gd name="T1" fmla="*/ 0 h 651"/>
                <a:gd name="T2" fmla="*/ 1 w 1881"/>
                <a:gd name="T3" fmla="*/ 0 h 651"/>
                <a:gd name="T4" fmla="*/ 1 w 1881"/>
                <a:gd name="T5" fmla="*/ 0 h 651"/>
                <a:gd name="T6" fmla="*/ 2 w 1881"/>
                <a:gd name="T7" fmla="*/ 0 h 651"/>
                <a:gd name="T8" fmla="*/ 2 w 1881"/>
                <a:gd name="T9" fmla="*/ 0 h 651"/>
                <a:gd name="T10" fmla="*/ 2 w 1881"/>
                <a:gd name="T11" fmla="*/ 0 h 651"/>
                <a:gd name="T12" fmla="*/ 2 w 1881"/>
                <a:gd name="T13" fmla="*/ 0 h 651"/>
                <a:gd name="T14" fmla="*/ 2 w 1881"/>
                <a:gd name="T15" fmla="*/ 0 h 651"/>
                <a:gd name="T16" fmla="*/ 2 w 1881"/>
                <a:gd name="T17" fmla="*/ 0 h 651"/>
                <a:gd name="T18" fmla="*/ 2 w 1881"/>
                <a:gd name="T19" fmla="*/ 1 h 651"/>
                <a:gd name="T20" fmla="*/ 2 w 1881"/>
                <a:gd name="T21" fmla="*/ 1 h 651"/>
                <a:gd name="T22" fmla="*/ 2 w 1881"/>
                <a:gd name="T23" fmla="*/ 1 h 651"/>
                <a:gd name="T24" fmla="*/ 2 w 1881"/>
                <a:gd name="T25" fmla="*/ 1 h 651"/>
                <a:gd name="T26" fmla="*/ 2 w 1881"/>
                <a:gd name="T27" fmla="*/ 1 h 651"/>
                <a:gd name="T28" fmla="*/ 2 w 1881"/>
                <a:gd name="T29" fmla="*/ 1 h 651"/>
                <a:gd name="T30" fmla="*/ 0 w 1881"/>
                <a:gd name="T31" fmla="*/ 1 h 651"/>
                <a:gd name="T32" fmla="*/ 0 w 1881"/>
                <a:gd name="T33" fmla="*/ 1 h 651"/>
                <a:gd name="T34" fmla="*/ 0 w 1881"/>
                <a:gd name="T35" fmla="*/ 1 h 651"/>
                <a:gd name="T36" fmla="*/ 0 w 1881"/>
                <a:gd name="T37" fmla="*/ 1 h 651"/>
                <a:gd name="T38" fmla="*/ 0 w 1881"/>
                <a:gd name="T39" fmla="*/ 0 h 651"/>
                <a:gd name="T40" fmla="*/ 0 w 1881"/>
                <a:gd name="T41" fmla="*/ 0 h 651"/>
                <a:gd name="T42" fmla="*/ 0 w 1881"/>
                <a:gd name="T43" fmla="*/ 0 h 651"/>
                <a:gd name="T44" fmla="*/ 0 w 1881"/>
                <a:gd name="T45" fmla="*/ 0 h 6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81" h="651">
                  <a:moveTo>
                    <a:pt x="109" y="0"/>
                  </a:moveTo>
                  <a:lnTo>
                    <a:pt x="707" y="0"/>
                  </a:lnTo>
                  <a:lnTo>
                    <a:pt x="1095" y="1"/>
                  </a:lnTo>
                  <a:lnTo>
                    <a:pt x="1594" y="0"/>
                  </a:lnTo>
                  <a:lnTo>
                    <a:pt x="1763" y="7"/>
                  </a:lnTo>
                  <a:lnTo>
                    <a:pt x="1821" y="60"/>
                  </a:lnTo>
                  <a:lnTo>
                    <a:pt x="1851" y="127"/>
                  </a:lnTo>
                  <a:lnTo>
                    <a:pt x="1876" y="209"/>
                  </a:lnTo>
                  <a:lnTo>
                    <a:pt x="1880" y="282"/>
                  </a:lnTo>
                  <a:lnTo>
                    <a:pt x="1881" y="357"/>
                  </a:lnTo>
                  <a:lnTo>
                    <a:pt x="1871" y="419"/>
                  </a:lnTo>
                  <a:lnTo>
                    <a:pt x="1851" y="505"/>
                  </a:lnTo>
                  <a:lnTo>
                    <a:pt x="1830" y="573"/>
                  </a:lnTo>
                  <a:lnTo>
                    <a:pt x="1766" y="644"/>
                  </a:lnTo>
                  <a:lnTo>
                    <a:pt x="1682" y="647"/>
                  </a:lnTo>
                  <a:lnTo>
                    <a:pt x="137" y="651"/>
                  </a:lnTo>
                  <a:lnTo>
                    <a:pt x="64" y="602"/>
                  </a:lnTo>
                  <a:lnTo>
                    <a:pt x="26" y="523"/>
                  </a:lnTo>
                  <a:lnTo>
                    <a:pt x="0" y="373"/>
                  </a:lnTo>
                  <a:lnTo>
                    <a:pt x="1" y="213"/>
                  </a:lnTo>
                  <a:lnTo>
                    <a:pt x="34" y="107"/>
                  </a:lnTo>
                  <a:lnTo>
                    <a:pt x="67" y="45"/>
                  </a:lnTo>
                  <a:lnTo>
                    <a:pt x="109" y="0"/>
                  </a:lnTo>
                  <a:close/>
                </a:path>
              </a:pathLst>
            </a:cu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42" name="Freeform 571"/>
            <p:cNvSpPr>
              <a:spLocks/>
            </p:cNvSpPr>
            <p:nvPr/>
          </p:nvSpPr>
          <p:spPr bwMode="auto">
            <a:xfrm>
              <a:off x="3026" y="3422"/>
              <a:ext cx="471" cy="163"/>
            </a:xfrm>
            <a:custGeom>
              <a:avLst/>
              <a:gdLst>
                <a:gd name="T0" fmla="*/ 0 w 1881"/>
                <a:gd name="T1" fmla="*/ 0 h 651"/>
                <a:gd name="T2" fmla="*/ 1 w 1881"/>
                <a:gd name="T3" fmla="*/ 0 h 651"/>
                <a:gd name="T4" fmla="*/ 1 w 1881"/>
                <a:gd name="T5" fmla="*/ 0 h 651"/>
                <a:gd name="T6" fmla="*/ 2 w 1881"/>
                <a:gd name="T7" fmla="*/ 0 h 651"/>
                <a:gd name="T8" fmla="*/ 2 w 1881"/>
                <a:gd name="T9" fmla="*/ 0 h 651"/>
                <a:gd name="T10" fmla="*/ 2 w 1881"/>
                <a:gd name="T11" fmla="*/ 0 h 651"/>
                <a:gd name="T12" fmla="*/ 2 w 1881"/>
                <a:gd name="T13" fmla="*/ 0 h 651"/>
                <a:gd name="T14" fmla="*/ 2 w 1881"/>
                <a:gd name="T15" fmla="*/ 0 h 651"/>
                <a:gd name="T16" fmla="*/ 2 w 1881"/>
                <a:gd name="T17" fmla="*/ 0 h 651"/>
                <a:gd name="T18" fmla="*/ 2 w 1881"/>
                <a:gd name="T19" fmla="*/ 1 h 651"/>
                <a:gd name="T20" fmla="*/ 2 w 1881"/>
                <a:gd name="T21" fmla="*/ 1 h 651"/>
                <a:gd name="T22" fmla="*/ 2 w 1881"/>
                <a:gd name="T23" fmla="*/ 1 h 651"/>
                <a:gd name="T24" fmla="*/ 2 w 1881"/>
                <a:gd name="T25" fmla="*/ 1 h 651"/>
                <a:gd name="T26" fmla="*/ 2 w 1881"/>
                <a:gd name="T27" fmla="*/ 1 h 651"/>
                <a:gd name="T28" fmla="*/ 2 w 1881"/>
                <a:gd name="T29" fmla="*/ 1 h 651"/>
                <a:gd name="T30" fmla="*/ 0 w 1881"/>
                <a:gd name="T31" fmla="*/ 1 h 651"/>
                <a:gd name="T32" fmla="*/ 0 w 1881"/>
                <a:gd name="T33" fmla="*/ 1 h 651"/>
                <a:gd name="T34" fmla="*/ 0 w 1881"/>
                <a:gd name="T35" fmla="*/ 1 h 651"/>
                <a:gd name="T36" fmla="*/ 0 w 1881"/>
                <a:gd name="T37" fmla="*/ 1 h 651"/>
                <a:gd name="T38" fmla="*/ 0 w 1881"/>
                <a:gd name="T39" fmla="*/ 0 h 651"/>
                <a:gd name="T40" fmla="*/ 0 w 1881"/>
                <a:gd name="T41" fmla="*/ 0 h 651"/>
                <a:gd name="T42" fmla="*/ 0 w 1881"/>
                <a:gd name="T43" fmla="*/ 0 h 651"/>
                <a:gd name="T44" fmla="*/ 0 w 1881"/>
                <a:gd name="T45" fmla="*/ 0 h 651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881" h="651">
                  <a:moveTo>
                    <a:pt x="109" y="0"/>
                  </a:moveTo>
                  <a:lnTo>
                    <a:pt x="707" y="0"/>
                  </a:lnTo>
                  <a:lnTo>
                    <a:pt x="1095" y="1"/>
                  </a:lnTo>
                  <a:lnTo>
                    <a:pt x="1594" y="0"/>
                  </a:lnTo>
                  <a:lnTo>
                    <a:pt x="1763" y="7"/>
                  </a:lnTo>
                  <a:lnTo>
                    <a:pt x="1821" y="60"/>
                  </a:lnTo>
                  <a:lnTo>
                    <a:pt x="1851" y="127"/>
                  </a:lnTo>
                  <a:lnTo>
                    <a:pt x="1876" y="209"/>
                  </a:lnTo>
                  <a:lnTo>
                    <a:pt x="1880" y="282"/>
                  </a:lnTo>
                  <a:lnTo>
                    <a:pt x="1881" y="357"/>
                  </a:lnTo>
                  <a:lnTo>
                    <a:pt x="1871" y="419"/>
                  </a:lnTo>
                  <a:lnTo>
                    <a:pt x="1851" y="505"/>
                  </a:lnTo>
                  <a:lnTo>
                    <a:pt x="1830" y="573"/>
                  </a:lnTo>
                  <a:lnTo>
                    <a:pt x="1766" y="644"/>
                  </a:lnTo>
                  <a:lnTo>
                    <a:pt x="1682" y="647"/>
                  </a:lnTo>
                  <a:lnTo>
                    <a:pt x="137" y="651"/>
                  </a:lnTo>
                  <a:lnTo>
                    <a:pt x="64" y="602"/>
                  </a:lnTo>
                  <a:lnTo>
                    <a:pt x="26" y="523"/>
                  </a:lnTo>
                  <a:lnTo>
                    <a:pt x="0" y="373"/>
                  </a:lnTo>
                  <a:lnTo>
                    <a:pt x="1" y="213"/>
                  </a:lnTo>
                  <a:lnTo>
                    <a:pt x="34" y="107"/>
                  </a:lnTo>
                  <a:lnTo>
                    <a:pt x="67" y="45"/>
                  </a:lnTo>
                  <a:lnTo>
                    <a:pt x="109" y="0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43" name="Freeform 572"/>
            <p:cNvSpPr>
              <a:spLocks/>
            </p:cNvSpPr>
            <p:nvPr/>
          </p:nvSpPr>
          <p:spPr bwMode="auto">
            <a:xfrm>
              <a:off x="3026" y="3503"/>
              <a:ext cx="2" cy="30"/>
            </a:xfrm>
            <a:custGeom>
              <a:avLst/>
              <a:gdLst>
                <a:gd name="T0" fmla="*/ 0 w 7"/>
                <a:gd name="T1" fmla="*/ 0 h 118"/>
                <a:gd name="T2" fmla="*/ 0 w 7"/>
                <a:gd name="T3" fmla="*/ 0 h 118"/>
                <a:gd name="T4" fmla="*/ 0 w 7"/>
                <a:gd name="T5" fmla="*/ 0 h 118"/>
                <a:gd name="T6" fmla="*/ 0 w 7"/>
                <a:gd name="T7" fmla="*/ 0 h 118"/>
                <a:gd name="T8" fmla="*/ 0 w 7"/>
                <a:gd name="T9" fmla="*/ 0 h 11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7" h="118">
                  <a:moveTo>
                    <a:pt x="0" y="0"/>
                  </a:moveTo>
                  <a:lnTo>
                    <a:pt x="0" y="29"/>
                  </a:lnTo>
                  <a:lnTo>
                    <a:pt x="0" y="59"/>
                  </a:lnTo>
                  <a:lnTo>
                    <a:pt x="4" y="88"/>
                  </a:lnTo>
                  <a:lnTo>
                    <a:pt x="7" y="118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44" name="Freeform 573"/>
            <p:cNvSpPr>
              <a:spLocks/>
            </p:cNvSpPr>
            <p:nvPr/>
          </p:nvSpPr>
          <p:spPr bwMode="auto">
            <a:xfrm>
              <a:off x="3491" y="3503"/>
              <a:ext cx="3" cy="33"/>
            </a:xfrm>
            <a:custGeom>
              <a:avLst/>
              <a:gdLst>
                <a:gd name="T0" fmla="*/ 0 w 11"/>
                <a:gd name="T1" fmla="*/ 0 h 131"/>
                <a:gd name="T2" fmla="*/ 0 w 11"/>
                <a:gd name="T3" fmla="*/ 0 h 131"/>
                <a:gd name="T4" fmla="*/ 0 w 11"/>
                <a:gd name="T5" fmla="*/ 0 h 131"/>
                <a:gd name="T6" fmla="*/ 0 w 11"/>
                <a:gd name="T7" fmla="*/ 0 h 131"/>
                <a:gd name="T8" fmla="*/ 0 w 11"/>
                <a:gd name="T9" fmla="*/ 0 h 13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31">
                  <a:moveTo>
                    <a:pt x="0" y="131"/>
                  </a:moveTo>
                  <a:lnTo>
                    <a:pt x="4" y="98"/>
                  </a:lnTo>
                  <a:lnTo>
                    <a:pt x="8" y="66"/>
                  </a:lnTo>
                  <a:lnTo>
                    <a:pt x="10" y="32"/>
                  </a:lnTo>
                  <a:lnTo>
                    <a:pt x="11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45" name="Line 574"/>
            <p:cNvSpPr>
              <a:spLocks noChangeShapeType="1"/>
            </p:cNvSpPr>
            <p:nvPr/>
          </p:nvSpPr>
          <p:spPr bwMode="auto">
            <a:xfrm flipH="1">
              <a:off x="3059" y="3584"/>
              <a:ext cx="40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46" name="Line 575"/>
            <p:cNvSpPr>
              <a:spLocks noChangeShapeType="1"/>
            </p:cNvSpPr>
            <p:nvPr/>
          </p:nvSpPr>
          <p:spPr bwMode="auto">
            <a:xfrm flipH="1">
              <a:off x="3171" y="3571"/>
              <a:ext cx="2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47" name="Line 576"/>
            <p:cNvSpPr>
              <a:spLocks noChangeShapeType="1"/>
            </p:cNvSpPr>
            <p:nvPr/>
          </p:nvSpPr>
          <p:spPr bwMode="auto">
            <a:xfrm flipH="1">
              <a:off x="3463" y="3579"/>
              <a:ext cx="9" cy="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48" name="Freeform 577"/>
            <p:cNvSpPr>
              <a:spLocks/>
            </p:cNvSpPr>
            <p:nvPr/>
          </p:nvSpPr>
          <p:spPr bwMode="auto">
            <a:xfrm>
              <a:off x="3472" y="3560"/>
              <a:ext cx="12" cy="19"/>
            </a:xfrm>
            <a:custGeom>
              <a:avLst/>
              <a:gdLst>
                <a:gd name="T0" fmla="*/ 0 w 48"/>
                <a:gd name="T1" fmla="*/ 0 h 77"/>
                <a:gd name="T2" fmla="*/ 0 w 48"/>
                <a:gd name="T3" fmla="*/ 0 h 77"/>
                <a:gd name="T4" fmla="*/ 0 w 48"/>
                <a:gd name="T5" fmla="*/ 0 h 77"/>
                <a:gd name="T6" fmla="*/ 0 w 48"/>
                <a:gd name="T7" fmla="*/ 0 h 77"/>
                <a:gd name="T8" fmla="*/ 0 w 48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77">
                  <a:moveTo>
                    <a:pt x="0" y="77"/>
                  </a:moveTo>
                  <a:lnTo>
                    <a:pt x="15" y="59"/>
                  </a:lnTo>
                  <a:lnTo>
                    <a:pt x="28" y="40"/>
                  </a:lnTo>
                  <a:lnTo>
                    <a:pt x="39" y="20"/>
                  </a:lnTo>
                  <a:lnTo>
                    <a:pt x="48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49" name="Freeform 578"/>
            <p:cNvSpPr>
              <a:spLocks/>
            </p:cNvSpPr>
            <p:nvPr/>
          </p:nvSpPr>
          <p:spPr bwMode="auto">
            <a:xfrm>
              <a:off x="3484" y="3536"/>
              <a:ext cx="7" cy="24"/>
            </a:xfrm>
            <a:custGeom>
              <a:avLst/>
              <a:gdLst>
                <a:gd name="T0" fmla="*/ 0 w 26"/>
                <a:gd name="T1" fmla="*/ 0 h 97"/>
                <a:gd name="T2" fmla="*/ 0 w 26"/>
                <a:gd name="T3" fmla="*/ 0 h 97"/>
                <a:gd name="T4" fmla="*/ 0 w 26"/>
                <a:gd name="T5" fmla="*/ 0 h 97"/>
                <a:gd name="T6" fmla="*/ 0 w 26"/>
                <a:gd name="T7" fmla="*/ 0 h 97"/>
                <a:gd name="T8" fmla="*/ 0 w 26"/>
                <a:gd name="T9" fmla="*/ 0 h 9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97">
                  <a:moveTo>
                    <a:pt x="0" y="97"/>
                  </a:moveTo>
                  <a:lnTo>
                    <a:pt x="9" y="74"/>
                  </a:lnTo>
                  <a:lnTo>
                    <a:pt x="16" y="49"/>
                  </a:lnTo>
                  <a:lnTo>
                    <a:pt x="21" y="24"/>
                  </a:lnTo>
                  <a:lnTo>
                    <a:pt x="26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50" name="Line 579"/>
            <p:cNvSpPr>
              <a:spLocks noChangeShapeType="1"/>
            </p:cNvSpPr>
            <p:nvPr/>
          </p:nvSpPr>
          <p:spPr bwMode="auto">
            <a:xfrm flipH="1">
              <a:off x="3443" y="3545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51" name="Line 580"/>
            <p:cNvSpPr>
              <a:spLocks noChangeShapeType="1"/>
            </p:cNvSpPr>
            <p:nvPr/>
          </p:nvSpPr>
          <p:spPr bwMode="auto">
            <a:xfrm flipH="1">
              <a:off x="3338" y="3553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52" name="Line 581"/>
            <p:cNvSpPr>
              <a:spLocks noChangeShapeType="1"/>
            </p:cNvSpPr>
            <p:nvPr/>
          </p:nvSpPr>
          <p:spPr bwMode="auto">
            <a:xfrm flipH="1">
              <a:off x="3289" y="3572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53" name="Line 582"/>
            <p:cNvSpPr>
              <a:spLocks noChangeShapeType="1"/>
            </p:cNvSpPr>
            <p:nvPr/>
          </p:nvSpPr>
          <p:spPr bwMode="auto">
            <a:xfrm flipH="1">
              <a:off x="3396" y="3575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54" name="Line 583"/>
            <p:cNvSpPr>
              <a:spLocks noChangeShapeType="1"/>
            </p:cNvSpPr>
            <p:nvPr/>
          </p:nvSpPr>
          <p:spPr bwMode="auto">
            <a:xfrm flipH="1">
              <a:off x="3381" y="3527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55" name="Line 584"/>
            <p:cNvSpPr>
              <a:spLocks noChangeShapeType="1"/>
            </p:cNvSpPr>
            <p:nvPr/>
          </p:nvSpPr>
          <p:spPr bwMode="auto">
            <a:xfrm flipH="1">
              <a:off x="3244" y="3536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56" name="Line 585"/>
            <p:cNvSpPr>
              <a:spLocks noChangeShapeType="1"/>
            </p:cNvSpPr>
            <p:nvPr/>
          </p:nvSpPr>
          <p:spPr bwMode="auto">
            <a:xfrm flipH="1">
              <a:off x="3192" y="3559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57" name="Line 586"/>
            <p:cNvSpPr>
              <a:spLocks noChangeShapeType="1"/>
            </p:cNvSpPr>
            <p:nvPr/>
          </p:nvSpPr>
          <p:spPr bwMode="auto">
            <a:xfrm flipH="1">
              <a:off x="3188" y="3533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58" name="Line 587"/>
            <p:cNvSpPr>
              <a:spLocks noChangeShapeType="1"/>
            </p:cNvSpPr>
            <p:nvPr/>
          </p:nvSpPr>
          <p:spPr bwMode="auto">
            <a:xfrm flipH="1">
              <a:off x="3052" y="3553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59" name="Line 588"/>
            <p:cNvSpPr>
              <a:spLocks noChangeShapeType="1"/>
            </p:cNvSpPr>
            <p:nvPr/>
          </p:nvSpPr>
          <p:spPr bwMode="auto">
            <a:xfrm flipH="1">
              <a:off x="3104" y="3560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60" name="Line 589"/>
            <p:cNvSpPr>
              <a:spLocks noChangeShapeType="1"/>
            </p:cNvSpPr>
            <p:nvPr/>
          </p:nvSpPr>
          <p:spPr bwMode="auto">
            <a:xfrm flipH="1">
              <a:off x="3134" y="3531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61" name="Line 590"/>
            <p:cNvSpPr>
              <a:spLocks noChangeShapeType="1"/>
            </p:cNvSpPr>
            <p:nvPr/>
          </p:nvSpPr>
          <p:spPr bwMode="auto">
            <a:xfrm flipH="1">
              <a:off x="3087" y="3577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62" name="Line 591"/>
            <p:cNvSpPr>
              <a:spLocks noChangeShapeType="1"/>
            </p:cNvSpPr>
            <p:nvPr/>
          </p:nvSpPr>
          <p:spPr bwMode="auto">
            <a:xfrm flipH="1" flipV="1">
              <a:off x="3047" y="3579"/>
              <a:ext cx="10" cy="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63" name="Line 592"/>
            <p:cNvSpPr>
              <a:spLocks noChangeShapeType="1"/>
            </p:cNvSpPr>
            <p:nvPr/>
          </p:nvSpPr>
          <p:spPr bwMode="auto">
            <a:xfrm flipH="1">
              <a:off x="3039" y="3525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64" name="Line 593"/>
            <p:cNvSpPr>
              <a:spLocks noChangeShapeType="1"/>
            </p:cNvSpPr>
            <p:nvPr/>
          </p:nvSpPr>
          <p:spPr bwMode="auto">
            <a:xfrm flipH="1">
              <a:off x="3057" y="3584"/>
              <a:ext cx="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65" name="Freeform 594"/>
            <p:cNvSpPr>
              <a:spLocks/>
            </p:cNvSpPr>
            <p:nvPr/>
          </p:nvSpPr>
          <p:spPr bwMode="auto">
            <a:xfrm>
              <a:off x="3035" y="3560"/>
              <a:ext cx="12" cy="19"/>
            </a:xfrm>
            <a:custGeom>
              <a:avLst/>
              <a:gdLst>
                <a:gd name="T0" fmla="*/ 0 w 48"/>
                <a:gd name="T1" fmla="*/ 0 h 77"/>
                <a:gd name="T2" fmla="*/ 0 w 48"/>
                <a:gd name="T3" fmla="*/ 0 h 77"/>
                <a:gd name="T4" fmla="*/ 0 w 48"/>
                <a:gd name="T5" fmla="*/ 0 h 77"/>
                <a:gd name="T6" fmla="*/ 0 w 48"/>
                <a:gd name="T7" fmla="*/ 0 h 77"/>
                <a:gd name="T8" fmla="*/ 0 w 48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77">
                  <a:moveTo>
                    <a:pt x="0" y="0"/>
                  </a:moveTo>
                  <a:lnTo>
                    <a:pt x="10" y="20"/>
                  </a:lnTo>
                  <a:lnTo>
                    <a:pt x="21" y="40"/>
                  </a:lnTo>
                  <a:lnTo>
                    <a:pt x="34" y="59"/>
                  </a:lnTo>
                  <a:lnTo>
                    <a:pt x="48" y="7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66" name="Freeform 595"/>
            <p:cNvSpPr>
              <a:spLocks/>
            </p:cNvSpPr>
            <p:nvPr/>
          </p:nvSpPr>
          <p:spPr bwMode="auto">
            <a:xfrm>
              <a:off x="3028" y="3533"/>
              <a:ext cx="7" cy="27"/>
            </a:xfrm>
            <a:custGeom>
              <a:avLst/>
              <a:gdLst>
                <a:gd name="T0" fmla="*/ 0 w 29"/>
                <a:gd name="T1" fmla="*/ 0 h 110"/>
                <a:gd name="T2" fmla="*/ 0 w 29"/>
                <a:gd name="T3" fmla="*/ 0 h 110"/>
                <a:gd name="T4" fmla="*/ 0 w 29"/>
                <a:gd name="T5" fmla="*/ 0 h 110"/>
                <a:gd name="T6" fmla="*/ 0 w 29"/>
                <a:gd name="T7" fmla="*/ 0 h 110"/>
                <a:gd name="T8" fmla="*/ 0 w 29"/>
                <a:gd name="T9" fmla="*/ 0 h 11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9" h="110">
                  <a:moveTo>
                    <a:pt x="0" y="0"/>
                  </a:moveTo>
                  <a:lnTo>
                    <a:pt x="6" y="28"/>
                  </a:lnTo>
                  <a:lnTo>
                    <a:pt x="12" y="55"/>
                  </a:lnTo>
                  <a:lnTo>
                    <a:pt x="20" y="83"/>
                  </a:lnTo>
                  <a:lnTo>
                    <a:pt x="29" y="11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67" name="Line 596"/>
            <p:cNvSpPr>
              <a:spLocks noChangeShapeType="1"/>
            </p:cNvSpPr>
            <p:nvPr/>
          </p:nvSpPr>
          <p:spPr bwMode="auto">
            <a:xfrm>
              <a:off x="3059" y="3422"/>
              <a:ext cx="40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68" name="Line 597"/>
            <p:cNvSpPr>
              <a:spLocks noChangeShapeType="1"/>
            </p:cNvSpPr>
            <p:nvPr/>
          </p:nvSpPr>
          <p:spPr bwMode="auto">
            <a:xfrm flipH="1">
              <a:off x="3028" y="3476"/>
              <a:ext cx="46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69" name="Line 598"/>
            <p:cNvSpPr>
              <a:spLocks noChangeShapeType="1"/>
            </p:cNvSpPr>
            <p:nvPr/>
          </p:nvSpPr>
          <p:spPr bwMode="auto">
            <a:xfrm flipH="1">
              <a:off x="3027" y="3489"/>
              <a:ext cx="46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70" name="Line 599"/>
            <p:cNvSpPr>
              <a:spLocks noChangeShapeType="1"/>
            </p:cNvSpPr>
            <p:nvPr/>
          </p:nvSpPr>
          <p:spPr bwMode="auto">
            <a:xfrm flipH="1">
              <a:off x="3429" y="3510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71" name="Freeform 600"/>
            <p:cNvSpPr>
              <a:spLocks/>
            </p:cNvSpPr>
            <p:nvPr/>
          </p:nvSpPr>
          <p:spPr bwMode="auto">
            <a:xfrm>
              <a:off x="3472" y="3426"/>
              <a:ext cx="12" cy="20"/>
            </a:xfrm>
            <a:custGeom>
              <a:avLst/>
              <a:gdLst>
                <a:gd name="T0" fmla="*/ 0 w 48"/>
                <a:gd name="T1" fmla="*/ 0 h 77"/>
                <a:gd name="T2" fmla="*/ 0 w 48"/>
                <a:gd name="T3" fmla="*/ 0 h 77"/>
                <a:gd name="T4" fmla="*/ 0 w 48"/>
                <a:gd name="T5" fmla="*/ 0 h 77"/>
                <a:gd name="T6" fmla="*/ 0 w 48"/>
                <a:gd name="T7" fmla="*/ 0 h 77"/>
                <a:gd name="T8" fmla="*/ 0 w 48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77">
                  <a:moveTo>
                    <a:pt x="48" y="77"/>
                  </a:moveTo>
                  <a:lnTo>
                    <a:pt x="39" y="56"/>
                  </a:lnTo>
                  <a:lnTo>
                    <a:pt x="28" y="36"/>
                  </a:lnTo>
                  <a:lnTo>
                    <a:pt x="15" y="18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72" name="Freeform 601"/>
            <p:cNvSpPr>
              <a:spLocks/>
            </p:cNvSpPr>
            <p:nvPr/>
          </p:nvSpPr>
          <p:spPr bwMode="auto">
            <a:xfrm>
              <a:off x="3484" y="3446"/>
              <a:ext cx="7" cy="24"/>
            </a:xfrm>
            <a:custGeom>
              <a:avLst/>
              <a:gdLst>
                <a:gd name="T0" fmla="*/ 0 w 26"/>
                <a:gd name="T1" fmla="*/ 0 h 96"/>
                <a:gd name="T2" fmla="*/ 0 w 26"/>
                <a:gd name="T3" fmla="*/ 0 h 96"/>
                <a:gd name="T4" fmla="*/ 0 w 26"/>
                <a:gd name="T5" fmla="*/ 0 h 96"/>
                <a:gd name="T6" fmla="*/ 0 w 26"/>
                <a:gd name="T7" fmla="*/ 0 h 96"/>
                <a:gd name="T8" fmla="*/ 0 w 2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96">
                  <a:moveTo>
                    <a:pt x="26" y="96"/>
                  </a:moveTo>
                  <a:lnTo>
                    <a:pt x="21" y="72"/>
                  </a:lnTo>
                  <a:lnTo>
                    <a:pt x="16" y="47"/>
                  </a:lnTo>
                  <a:lnTo>
                    <a:pt x="9" y="24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73" name="Freeform 602"/>
            <p:cNvSpPr>
              <a:spLocks/>
            </p:cNvSpPr>
            <p:nvPr/>
          </p:nvSpPr>
          <p:spPr bwMode="auto">
            <a:xfrm>
              <a:off x="3491" y="3470"/>
              <a:ext cx="3" cy="33"/>
            </a:xfrm>
            <a:custGeom>
              <a:avLst/>
              <a:gdLst>
                <a:gd name="T0" fmla="*/ 0 w 11"/>
                <a:gd name="T1" fmla="*/ 0 h 133"/>
                <a:gd name="T2" fmla="*/ 0 w 11"/>
                <a:gd name="T3" fmla="*/ 0 h 133"/>
                <a:gd name="T4" fmla="*/ 0 w 11"/>
                <a:gd name="T5" fmla="*/ 0 h 133"/>
                <a:gd name="T6" fmla="*/ 0 w 11"/>
                <a:gd name="T7" fmla="*/ 0 h 133"/>
                <a:gd name="T8" fmla="*/ 0 w 11"/>
                <a:gd name="T9" fmla="*/ 0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1" h="133">
                  <a:moveTo>
                    <a:pt x="11" y="133"/>
                  </a:moveTo>
                  <a:lnTo>
                    <a:pt x="10" y="99"/>
                  </a:lnTo>
                  <a:lnTo>
                    <a:pt x="8" y="66"/>
                  </a:lnTo>
                  <a:lnTo>
                    <a:pt x="4" y="33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74" name="Line 603"/>
            <p:cNvSpPr>
              <a:spLocks noChangeShapeType="1"/>
            </p:cNvSpPr>
            <p:nvPr/>
          </p:nvSpPr>
          <p:spPr bwMode="auto">
            <a:xfrm>
              <a:off x="3463" y="3422"/>
              <a:ext cx="9" cy="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75" name="Line 604"/>
            <p:cNvSpPr>
              <a:spLocks noChangeShapeType="1"/>
            </p:cNvSpPr>
            <p:nvPr/>
          </p:nvSpPr>
          <p:spPr bwMode="auto">
            <a:xfrm flipH="1">
              <a:off x="3338" y="3507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20176" name="Line 605"/>
            <p:cNvSpPr>
              <a:spLocks noChangeShapeType="1"/>
            </p:cNvSpPr>
            <p:nvPr/>
          </p:nvSpPr>
          <p:spPr bwMode="auto">
            <a:xfrm flipH="1">
              <a:off x="3280" y="3509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465" name="Group 606"/>
          <p:cNvGrpSpPr>
            <a:grpSpLocks/>
          </p:cNvGrpSpPr>
          <p:nvPr/>
        </p:nvGrpSpPr>
        <p:grpSpPr bwMode="auto">
          <a:xfrm>
            <a:off x="2120900" y="1668463"/>
            <a:ext cx="5892800" cy="3905250"/>
            <a:chOff x="1336" y="1051"/>
            <a:chExt cx="3712" cy="2460"/>
          </a:xfrm>
        </p:grpSpPr>
        <p:sp>
          <p:nvSpPr>
            <p:cNvPr id="19777" name="Line 607"/>
            <p:cNvSpPr>
              <a:spLocks noChangeShapeType="1"/>
            </p:cNvSpPr>
            <p:nvPr/>
          </p:nvSpPr>
          <p:spPr bwMode="auto">
            <a:xfrm flipH="1">
              <a:off x="3204" y="3498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78" name="Line 608"/>
            <p:cNvSpPr>
              <a:spLocks noChangeShapeType="1"/>
            </p:cNvSpPr>
            <p:nvPr/>
          </p:nvSpPr>
          <p:spPr bwMode="auto">
            <a:xfrm flipH="1">
              <a:off x="3120" y="3501"/>
              <a:ext cx="28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79" name="Line 609"/>
            <p:cNvSpPr>
              <a:spLocks noChangeShapeType="1"/>
            </p:cNvSpPr>
            <p:nvPr/>
          </p:nvSpPr>
          <p:spPr bwMode="auto">
            <a:xfrm flipH="1">
              <a:off x="3078" y="3510"/>
              <a:ext cx="2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80" name="Line 610"/>
            <p:cNvSpPr>
              <a:spLocks noChangeShapeType="1"/>
            </p:cNvSpPr>
            <p:nvPr/>
          </p:nvSpPr>
          <p:spPr bwMode="auto">
            <a:xfrm flipV="1">
              <a:off x="3047" y="3422"/>
              <a:ext cx="10" cy="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81" name="Freeform 611"/>
            <p:cNvSpPr>
              <a:spLocks/>
            </p:cNvSpPr>
            <p:nvPr/>
          </p:nvSpPr>
          <p:spPr bwMode="auto">
            <a:xfrm>
              <a:off x="3035" y="3426"/>
              <a:ext cx="12" cy="20"/>
            </a:xfrm>
            <a:custGeom>
              <a:avLst/>
              <a:gdLst>
                <a:gd name="T0" fmla="*/ 0 w 48"/>
                <a:gd name="T1" fmla="*/ 0 h 77"/>
                <a:gd name="T2" fmla="*/ 0 w 48"/>
                <a:gd name="T3" fmla="*/ 0 h 77"/>
                <a:gd name="T4" fmla="*/ 0 w 48"/>
                <a:gd name="T5" fmla="*/ 0 h 77"/>
                <a:gd name="T6" fmla="*/ 0 w 48"/>
                <a:gd name="T7" fmla="*/ 0 h 77"/>
                <a:gd name="T8" fmla="*/ 0 w 48"/>
                <a:gd name="T9" fmla="*/ 0 h 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8" h="77">
                  <a:moveTo>
                    <a:pt x="48" y="0"/>
                  </a:moveTo>
                  <a:lnTo>
                    <a:pt x="34" y="18"/>
                  </a:lnTo>
                  <a:lnTo>
                    <a:pt x="21" y="36"/>
                  </a:lnTo>
                  <a:lnTo>
                    <a:pt x="10" y="56"/>
                  </a:lnTo>
                  <a:lnTo>
                    <a:pt x="0" y="7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82" name="Freeform 612"/>
            <p:cNvSpPr>
              <a:spLocks/>
            </p:cNvSpPr>
            <p:nvPr/>
          </p:nvSpPr>
          <p:spPr bwMode="auto">
            <a:xfrm>
              <a:off x="3029" y="3446"/>
              <a:ext cx="6" cy="24"/>
            </a:xfrm>
            <a:custGeom>
              <a:avLst/>
              <a:gdLst>
                <a:gd name="T0" fmla="*/ 0 w 26"/>
                <a:gd name="T1" fmla="*/ 0 h 96"/>
                <a:gd name="T2" fmla="*/ 0 w 26"/>
                <a:gd name="T3" fmla="*/ 0 h 96"/>
                <a:gd name="T4" fmla="*/ 0 w 26"/>
                <a:gd name="T5" fmla="*/ 0 h 96"/>
                <a:gd name="T6" fmla="*/ 0 w 26"/>
                <a:gd name="T7" fmla="*/ 0 h 96"/>
                <a:gd name="T8" fmla="*/ 0 w 26"/>
                <a:gd name="T9" fmla="*/ 0 h 9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96">
                  <a:moveTo>
                    <a:pt x="26" y="0"/>
                  </a:moveTo>
                  <a:lnTo>
                    <a:pt x="18" y="24"/>
                  </a:lnTo>
                  <a:lnTo>
                    <a:pt x="11" y="47"/>
                  </a:lnTo>
                  <a:lnTo>
                    <a:pt x="5" y="72"/>
                  </a:lnTo>
                  <a:lnTo>
                    <a:pt x="0" y="96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83" name="Freeform 613"/>
            <p:cNvSpPr>
              <a:spLocks/>
            </p:cNvSpPr>
            <p:nvPr/>
          </p:nvSpPr>
          <p:spPr bwMode="auto">
            <a:xfrm>
              <a:off x="3026" y="3470"/>
              <a:ext cx="3" cy="33"/>
            </a:xfrm>
            <a:custGeom>
              <a:avLst/>
              <a:gdLst>
                <a:gd name="T0" fmla="*/ 0 w 10"/>
                <a:gd name="T1" fmla="*/ 0 h 133"/>
                <a:gd name="T2" fmla="*/ 0 w 10"/>
                <a:gd name="T3" fmla="*/ 0 h 133"/>
                <a:gd name="T4" fmla="*/ 0 w 10"/>
                <a:gd name="T5" fmla="*/ 0 h 133"/>
                <a:gd name="T6" fmla="*/ 0 w 10"/>
                <a:gd name="T7" fmla="*/ 0 h 133"/>
                <a:gd name="T8" fmla="*/ 0 w 10"/>
                <a:gd name="T9" fmla="*/ 0 h 133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0" h="133">
                  <a:moveTo>
                    <a:pt x="10" y="0"/>
                  </a:moveTo>
                  <a:lnTo>
                    <a:pt x="6" y="33"/>
                  </a:lnTo>
                  <a:lnTo>
                    <a:pt x="2" y="66"/>
                  </a:lnTo>
                  <a:lnTo>
                    <a:pt x="1" y="99"/>
                  </a:lnTo>
                  <a:lnTo>
                    <a:pt x="0" y="133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84" name="Freeform 614"/>
            <p:cNvSpPr>
              <a:spLocks/>
            </p:cNvSpPr>
            <p:nvPr/>
          </p:nvSpPr>
          <p:spPr bwMode="auto">
            <a:xfrm>
              <a:off x="4504" y="2960"/>
              <a:ext cx="518" cy="163"/>
            </a:xfrm>
            <a:custGeom>
              <a:avLst/>
              <a:gdLst>
                <a:gd name="T0" fmla="*/ 0 w 2072"/>
                <a:gd name="T1" fmla="*/ 0 h 648"/>
                <a:gd name="T2" fmla="*/ 1 w 2072"/>
                <a:gd name="T3" fmla="*/ 0 h 648"/>
                <a:gd name="T4" fmla="*/ 1 w 2072"/>
                <a:gd name="T5" fmla="*/ 0 h 648"/>
                <a:gd name="T6" fmla="*/ 2 w 2072"/>
                <a:gd name="T7" fmla="*/ 0 h 648"/>
                <a:gd name="T8" fmla="*/ 2 w 2072"/>
                <a:gd name="T9" fmla="*/ 0 h 648"/>
                <a:gd name="T10" fmla="*/ 2 w 2072"/>
                <a:gd name="T11" fmla="*/ 0 h 648"/>
                <a:gd name="T12" fmla="*/ 2 w 2072"/>
                <a:gd name="T13" fmla="*/ 0 h 648"/>
                <a:gd name="T14" fmla="*/ 2 w 2072"/>
                <a:gd name="T15" fmla="*/ 0 h 648"/>
                <a:gd name="T16" fmla="*/ 2 w 2072"/>
                <a:gd name="T17" fmla="*/ 0 h 648"/>
                <a:gd name="T18" fmla="*/ 2 w 2072"/>
                <a:gd name="T19" fmla="*/ 1 h 648"/>
                <a:gd name="T20" fmla="*/ 2 w 2072"/>
                <a:gd name="T21" fmla="*/ 1 h 648"/>
                <a:gd name="T22" fmla="*/ 2 w 2072"/>
                <a:gd name="T23" fmla="*/ 1 h 648"/>
                <a:gd name="T24" fmla="*/ 2 w 2072"/>
                <a:gd name="T25" fmla="*/ 1 h 648"/>
                <a:gd name="T26" fmla="*/ 2 w 2072"/>
                <a:gd name="T27" fmla="*/ 1 h 648"/>
                <a:gd name="T28" fmla="*/ 2 w 2072"/>
                <a:gd name="T29" fmla="*/ 1 h 648"/>
                <a:gd name="T30" fmla="*/ 0 w 2072"/>
                <a:gd name="T31" fmla="*/ 1 h 648"/>
                <a:gd name="T32" fmla="*/ 0 w 2072"/>
                <a:gd name="T33" fmla="*/ 1 h 648"/>
                <a:gd name="T34" fmla="*/ 0 w 2072"/>
                <a:gd name="T35" fmla="*/ 1 h 648"/>
                <a:gd name="T36" fmla="*/ 0 w 2072"/>
                <a:gd name="T37" fmla="*/ 1 h 648"/>
                <a:gd name="T38" fmla="*/ 0 w 2072"/>
                <a:gd name="T39" fmla="*/ 0 h 648"/>
                <a:gd name="T40" fmla="*/ 0 w 2072"/>
                <a:gd name="T41" fmla="*/ 0 h 648"/>
                <a:gd name="T42" fmla="*/ 0 w 2072"/>
                <a:gd name="T43" fmla="*/ 0 h 648"/>
                <a:gd name="T44" fmla="*/ 0 w 2072"/>
                <a:gd name="T45" fmla="*/ 0 h 6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72" h="648">
                  <a:moveTo>
                    <a:pt x="162" y="3"/>
                  </a:moveTo>
                  <a:lnTo>
                    <a:pt x="861" y="0"/>
                  </a:lnTo>
                  <a:lnTo>
                    <a:pt x="1249" y="2"/>
                  </a:lnTo>
                  <a:lnTo>
                    <a:pt x="1748" y="1"/>
                  </a:lnTo>
                  <a:lnTo>
                    <a:pt x="1916" y="8"/>
                  </a:lnTo>
                  <a:lnTo>
                    <a:pt x="1997" y="45"/>
                  </a:lnTo>
                  <a:lnTo>
                    <a:pt x="2043" y="115"/>
                  </a:lnTo>
                  <a:lnTo>
                    <a:pt x="2061" y="207"/>
                  </a:lnTo>
                  <a:lnTo>
                    <a:pt x="2072" y="289"/>
                  </a:lnTo>
                  <a:lnTo>
                    <a:pt x="2068" y="369"/>
                  </a:lnTo>
                  <a:lnTo>
                    <a:pt x="2056" y="446"/>
                  </a:lnTo>
                  <a:lnTo>
                    <a:pt x="2041" y="541"/>
                  </a:lnTo>
                  <a:lnTo>
                    <a:pt x="1992" y="604"/>
                  </a:lnTo>
                  <a:lnTo>
                    <a:pt x="1920" y="645"/>
                  </a:lnTo>
                  <a:lnTo>
                    <a:pt x="1836" y="648"/>
                  </a:lnTo>
                  <a:lnTo>
                    <a:pt x="162" y="648"/>
                  </a:lnTo>
                  <a:lnTo>
                    <a:pt x="79" y="604"/>
                  </a:lnTo>
                  <a:lnTo>
                    <a:pt x="25" y="511"/>
                  </a:lnTo>
                  <a:lnTo>
                    <a:pt x="0" y="383"/>
                  </a:lnTo>
                  <a:lnTo>
                    <a:pt x="7" y="225"/>
                  </a:lnTo>
                  <a:lnTo>
                    <a:pt x="33" y="117"/>
                  </a:lnTo>
                  <a:lnTo>
                    <a:pt x="76" y="48"/>
                  </a:lnTo>
                  <a:lnTo>
                    <a:pt x="162" y="3"/>
                  </a:lnTo>
                  <a:close/>
                </a:path>
              </a:pathLst>
            </a:custGeom>
            <a:solidFill>
              <a:srgbClr val="99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85" name="Freeform 615"/>
            <p:cNvSpPr>
              <a:spLocks/>
            </p:cNvSpPr>
            <p:nvPr/>
          </p:nvSpPr>
          <p:spPr bwMode="auto">
            <a:xfrm>
              <a:off x="4504" y="2960"/>
              <a:ext cx="518" cy="163"/>
            </a:xfrm>
            <a:custGeom>
              <a:avLst/>
              <a:gdLst>
                <a:gd name="T0" fmla="*/ 0 w 2072"/>
                <a:gd name="T1" fmla="*/ 0 h 648"/>
                <a:gd name="T2" fmla="*/ 1 w 2072"/>
                <a:gd name="T3" fmla="*/ 0 h 648"/>
                <a:gd name="T4" fmla="*/ 1 w 2072"/>
                <a:gd name="T5" fmla="*/ 0 h 648"/>
                <a:gd name="T6" fmla="*/ 2 w 2072"/>
                <a:gd name="T7" fmla="*/ 0 h 648"/>
                <a:gd name="T8" fmla="*/ 2 w 2072"/>
                <a:gd name="T9" fmla="*/ 0 h 648"/>
                <a:gd name="T10" fmla="*/ 2 w 2072"/>
                <a:gd name="T11" fmla="*/ 0 h 648"/>
                <a:gd name="T12" fmla="*/ 2 w 2072"/>
                <a:gd name="T13" fmla="*/ 0 h 648"/>
                <a:gd name="T14" fmla="*/ 2 w 2072"/>
                <a:gd name="T15" fmla="*/ 0 h 648"/>
                <a:gd name="T16" fmla="*/ 2 w 2072"/>
                <a:gd name="T17" fmla="*/ 0 h 648"/>
                <a:gd name="T18" fmla="*/ 2 w 2072"/>
                <a:gd name="T19" fmla="*/ 1 h 648"/>
                <a:gd name="T20" fmla="*/ 2 w 2072"/>
                <a:gd name="T21" fmla="*/ 1 h 648"/>
                <a:gd name="T22" fmla="*/ 2 w 2072"/>
                <a:gd name="T23" fmla="*/ 1 h 648"/>
                <a:gd name="T24" fmla="*/ 2 w 2072"/>
                <a:gd name="T25" fmla="*/ 1 h 648"/>
                <a:gd name="T26" fmla="*/ 2 w 2072"/>
                <a:gd name="T27" fmla="*/ 1 h 648"/>
                <a:gd name="T28" fmla="*/ 2 w 2072"/>
                <a:gd name="T29" fmla="*/ 1 h 648"/>
                <a:gd name="T30" fmla="*/ 0 w 2072"/>
                <a:gd name="T31" fmla="*/ 1 h 648"/>
                <a:gd name="T32" fmla="*/ 0 w 2072"/>
                <a:gd name="T33" fmla="*/ 1 h 648"/>
                <a:gd name="T34" fmla="*/ 0 w 2072"/>
                <a:gd name="T35" fmla="*/ 1 h 648"/>
                <a:gd name="T36" fmla="*/ 0 w 2072"/>
                <a:gd name="T37" fmla="*/ 1 h 648"/>
                <a:gd name="T38" fmla="*/ 0 w 2072"/>
                <a:gd name="T39" fmla="*/ 0 h 648"/>
                <a:gd name="T40" fmla="*/ 0 w 2072"/>
                <a:gd name="T41" fmla="*/ 0 h 648"/>
                <a:gd name="T42" fmla="*/ 0 w 2072"/>
                <a:gd name="T43" fmla="*/ 0 h 648"/>
                <a:gd name="T44" fmla="*/ 0 w 2072"/>
                <a:gd name="T45" fmla="*/ 0 h 648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2072" h="648">
                  <a:moveTo>
                    <a:pt x="162" y="3"/>
                  </a:moveTo>
                  <a:lnTo>
                    <a:pt x="861" y="0"/>
                  </a:lnTo>
                  <a:lnTo>
                    <a:pt x="1249" y="2"/>
                  </a:lnTo>
                  <a:lnTo>
                    <a:pt x="1748" y="1"/>
                  </a:lnTo>
                  <a:lnTo>
                    <a:pt x="1916" y="8"/>
                  </a:lnTo>
                  <a:lnTo>
                    <a:pt x="1997" y="45"/>
                  </a:lnTo>
                  <a:lnTo>
                    <a:pt x="2043" y="115"/>
                  </a:lnTo>
                  <a:lnTo>
                    <a:pt x="2061" y="207"/>
                  </a:lnTo>
                  <a:lnTo>
                    <a:pt x="2072" y="289"/>
                  </a:lnTo>
                  <a:lnTo>
                    <a:pt x="2068" y="369"/>
                  </a:lnTo>
                  <a:lnTo>
                    <a:pt x="2056" y="446"/>
                  </a:lnTo>
                  <a:lnTo>
                    <a:pt x="2041" y="541"/>
                  </a:lnTo>
                  <a:lnTo>
                    <a:pt x="1992" y="604"/>
                  </a:lnTo>
                  <a:lnTo>
                    <a:pt x="1920" y="645"/>
                  </a:lnTo>
                  <a:lnTo>
                    <a:pt x="1836" y="648"/>
                  </a:lnTo>
                  <a:lnTo>
                    <a:pt x="162" y="648"/>
                  </a:lnTo>
                  <a:lnTo>
                    <a:pt x="79" y="604"/>
                  </a:lnTo>
                  <a:lnTo>
                    <a:pt x="25" y="511"/>
                  </a:lnTo>
                  <a:lnTo>
                    <a:pt x="0" y="383"/>
                  </a:lnTo>
                  <a:lnTo>
                    <a:pt x="7" y="225"/>
                  </a:lnTo>
                  <a:lnTo>
                    <a:pt x="33" y="117"/>
                  </a:lnTo>
                  <a:lnTo>
                    <a:pt x="76" y="48"/>
                  </a:lnTo>
                  <a:lnTo>
                    <a:pt x="162" y="3"/>
                  </a:lnTo>
                  <a:close/>
                </a:path>
              </a:pathLst>
            </a:custGeom>
            <a:noFill/>
            <a:ln w="6350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86" name="Line 616"/>
            <p:cNvSpPr>
              <a:spLocks noChangeShapeType="1"/>
            </p:cNvSpPr>
            <p:nvPr/>
          </p:nvSpPr>
          <p:spPr bwMode="auto">
            <a:xfrm flipH="1">
              <a:off x="4619" y="3098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87" name="Line 617"/>
            <p:cNvSpPr>
              <a:spLocks noChangeShapeType="1"/>
            </p:cNvSpPr>
            <p:nvPr/>
          </p:nvSpPr>
          <p:spPr bwMode="auto">
            <a:xfrm flipH="1">
              <a:off x="4602" y="3116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88" name="Line 618"/>
            <p:cNvSpPr>
              <a:spLocks noChangeShapeType="1"/>
            </p:cNvSpPr>
            <p:nvPr/>
          </p:nvSpPr>
          <p:spPr bwMode="auto">
            <a:xfrm>
              <a:off x="4552" y="2960"/>
              <a:ext cx="42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89" name="Line 619"/>
            <p:cNvSpPr>
              <a:spLocks noChangeShapeType="1"/>
            </p:cNvSpPr>
            <p:nvPr/>
          </p:nvSpPr>
          <p:spPr bwMode="auto">
            <a:xfrm flipH="1">
              <a:off x="4505" y="3014"/>
              <a:ext cx="51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90" name="Line 620"/>
            <p:cNvSpPr>
              <a:spLocks noChangeShapeType="1"/>
            </p:cNvSpPr>
            <p:nvPr/>
          </p:nvSpPr>
          <p:spPr bwMode="auto">
            <a:xfrm flipH="1">
              <a:off x="4505" y="3023"/>
              <a:ext cx="518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91" name="Line 621"/>
            <p:cNvSpPr>
              <a:spLocks noChangeShapeType="1"/>
            </p:cNvSpPr>
            <p:nvPr/>
          </p:nvSpPr>
          <p:spPr bwMode="auto">
            <a:xfrm flipH="1">
              <a:off x="4552" y="3122"/>
              <a:ext cx="42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92" name="Line 622"/>
            <p:cNvSpPr>
              <a:spLocks noChangeShapeType="1"/>
            </p:cNvSpPr>
            <p:nvPr/>
          </p:nvSpPr>
          <p:spPr bwMode="auto">
            <a:xfrm flipH="1">
              <a:off x="4528" y="3063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93" name="Line 623"/>
            <p:cNvSpPr>
              <a:spLocks noChangeShapeType="1"/>
            </p:cNvSpPr>
            <p:nvPr/>
          </p:nvSpPr>
          <p:spPr bwMode="auto">
            <a:xfrm flipH="1">
              <a:off x="4576" y="3073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94" name="Line 624"/>
            <p:cNvSpPr>
              <a:spLocks noChangeShapeType="1"/>
            </p:cNvSpPr>
            <p:nvPr/>
          </p:nvSpPr>
          <p:spPr bwMode="auto">
            <a:xfrm flipH="1">
              <a:off x="4593" y="3048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95" name="Line 625"/>
            <p:cNvSpPr>
              <a:spLocks noChangeShapeType="1"/>
            </p:cNvSpPr>
            <p:nvPr/>
          </p:nvSpPr>
          <p:spPr bwMode="auto">
            <a:xfrm flipH="1">
              <a:off x="4686" y="3109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96" name="Line 626"/>
            <p:cNvSpPr>
              <a:spLocks noChangeShapeType="1"/>
            </p:cNvSpPr>
            <p:nvPr/>
          </p:nvSpPr>
          <p:spPr bwMode="auto">
            <a:xfrm flipH="1">
              <a:off x="4649" y="3069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97" name="Line 627"/>
            <p:cNvSpPr>
              <a:spLocks noChangeShapeType="1"/>
            </p:cNvSpPr>
            <p:nvPr/>
          </p:nvSpPr>
          <p:spPr bwMode="auto">
            <a:xfrm flipH="1">
              <a:off x="4707" y="3097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98" name="Line 628"/>
            <p:cNvSpPr>
              <a:spLocks noChangeShapeType="1"/>
            </p:cNvSpPr>
            <p:nvPr/>
          </p:nvSpPr>
          <p:spPr bwMode="auto">
            <a:xfrm flipH="1">
              <a:off x="4704" y="3071"/>
              <a:ext cx="2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99" name="Line 629"/>
            <p:cNvSpPr>
              <a:spLocks noChangeShapeType="1"/>
            </p:cNvSpPr>
            <p:nvPr/>
          </p:nvSpPr>
          <p:spPr bwMode="auto">
            <a:xfrm flipH="1">
              <a:off x="4804" y="3110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00" name="Line 630"/>
            <p:cNvSpPr>
              <a:spLocks noChangeShapeType="1"/>
            </p:cNvSpPr>
            <p:nvPr/>
          </p:nvSpPr>
          <p:spPr bwMode="auto">
            <a:xfrm flipH="1">
              <a:off x="4760" y="3074"/>
              <a:ext cx="2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01" name="Line 631"/>
            <p:cNvSpPr>
              <a:spLocks noChangeShapeType="1"/>
            </p:cNvSpPr>
            <p:nvPr/>
          </p:nvSpPr>
          <p:spPr bwMode="auto">
            <a:xfrm flipH="1">
              <a:off x="4897" y="3065"/>
              <a:ext cx="2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02" name="Line 632"/>
            <p:cNvSpPr>
              <a:spLocks noChangeShapeType="1"/>
            </p:cNvSpPr>
            <p:nvPr/>
          </p:nvSpPr>
          <p:spPr bwMode="auto">
            <a:xfrm flipH="1">
              <a:off x="4912" y="3113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03" name="Line 633"/>
            <p:cNvSpPr>
              <a:spLocks noChangeShapeType="1"/>
            </p:cNvSpPr>
            <p:nvPr/>
          </p:nvSpPr>
          <p:spPr bwMode="auto">
            <a:xfrm flipH="1">
              <a:off x="4958" y="3083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04" name="Line 634"/>
            <p:cNvSpPr>
              <a:spLocks noChangeShapeType="1"/>
            </p:cNvSpPr>
            <p:nvPr/>
          </p:nvSpPr>
          <p:spPr bwMode="auto">
            <a:xfrm flipH="1">
              <a:off x="4854" y="3045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05" name="Line 635"/>
            <p:cNvSpPr>
              <a:spLocks noChangeShapeType="1"/>
            </p:cNvSpPr>
            <p:nvPr/>
          </p:nvSpPr>
          <p:spPr bwMode="auto">
            <a:xfrm flipH="1">
              <a:off x="4636" y="3039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06" name="Line 636"/>
            <p:cNvSpPr>
              <a:spLocks noChangeShapeType="1"/>
            </p:cNvSpPr>
            <p:nvPr/>
          </p:nvSpPr>
          <p:spPr bwMode="auto">
            <a:xfrm flipH="1">
              <a:off x="4719" y="3037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07" name="Line 637"/>
            <p:cNvSpPr>
              <a:spLocks noChangeShapeType="1"/>
            </p:cNvSpPr>
            <p:nvPr/>
          </p:nvSpPr>
          <p:spPr bwMode="auto">
            <a:xfrm flipH="1">
              <a:off x="4796" y="3047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08" name="Line 638"/>
            <p:cNvSpPr>
              <a:spLocks noChangeShapeType="1"/>
            </p:cNvSpPr>
            <p:nvPr/>
          </p:nvSpPr>
          <p:spPr bwMode="auto">
            <a:xfrm flipH="1">
              <a:off x="4944" y="3049"/>
              <a:ext cx="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09" name="Freeform 639"/>
            <p:cNvSpPr>
              <a:spLocks/>
            </p:cNvSpPr>
            <p:nvPr/>
          </p:nvSpPr>
          <p:spPr bwMode="auto">
            <a:xfrm>
              <a:off x="4503" y="2990"/>
              <a:ext cx="8" cy="102"/>
            </a:xfrm>
            <a:custGeom>
              <a:avLst/>
              <a:gdLst>
                <a:gd name="T0" fmla="*/ 0 w 34"/>
                <a:gd name="T1" fmla="*/ 0 h 410"/>
                <a:gd name="T2" fmla="*/ 0 w 34"/>
                <a:gd name="T3" fmla="*/ 0 h 410"/>
                <a:gd name="T4" fmla="*/ 0 w 34"/>
                <a:gd name="T5" fmla="*/ 0 h 410"/>
                <a:gd name="T6" fmla="*/ 0 w 34"/>
                <a:gd name="T7" fmla="*/ 0 h 410"/>
                <a:gd name="T8" fmla="*/ 0 w 34"/>
                <a:gd name="T9" fmla="*/ 0 h 410"/>
                <a:gd name="T10" fmla="*/ 0 w 34"/>
                <a:gd name="T11" fmla="*/ 0 h 410"/>
                <a:gd name="T12" fmla="*/ 0 w 34"/>
                <a:gd name="T13" fmla="*/ 0 h 410"/>
                <a:gd name="T14" fmla="*/ 0 w 34"/>
                <a:gd name="T15" fmla="*/ 0 h 410"/>
                <a:gd name="T16" fmla="*/ 0 w 34"/>
                <a:gd name="T17" fmla="*/ 0 h 410"/>
                <a:gd name="T18" fmla="*/ 0 w 34"/>
                <a:gd name="T19" fmla="*/ 0 h 410"/>
                <a:gd name="T20" fmla="*/ 0 w 34"/>
                <a:gd name="T21" fmla="*/ 0 h 410"/>
                <a:gd name="T22" fmla="*/ 0 w 34"/>
                <a:gd name="T23" fmla="*/ 0 h 410"/>
                <a:gd name="T24" fmla="*/ 0 w 34"/>
                <a:gd name="T25" fmla="*/ 0 h 410"/>
                <a:gd name="T26" fmla="*/ 0 w 34"/>
                <a:gd name="T27" fmla="*/ 0 h 410"/>
                <a:gd name="T28" fmla="*/ 0 w 34"/>
                <a:gd name="T29" fmla="*/ 0 h 410"/>
                <a:gd name="T30" fmla="*/ 0 w 34"/>
                <a:gd name="T31" fmla="*/ 0 h 410"/>
                <a:gd name="T32" fmla="*/ 0 w 34"/>
                <a:gd name="T33" fmla="*/ 0 h 4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4" h="410">
                  <a:moveTo>
                    <a:pt x="34" y="0"/>
                  </a:moveTo>
                  <a:lnTo>
                    <a:pt x="26" y="25"/>
                  </a:lnTo>
                  <a:lnTo>
                    <a:pt x="19" y="51"/>
                  </a:lnTo>
                  <a:lnTo>
                    <a:pt x="13" y="75"/>
                  </a:lnTo>
                  <a:lnTo>
                    <a:pt x="9" y="101"/>
                  </a:lnTo>
                  <a:lnTo>
                    <a:pt x="5" y="127"/>
                  </a:lnTo>
                  <a:lnTo>
                    <a:pt x="2" y="154"/>
                  </a:lnTo>
                  <a:lnTo>
                    <a:pt x="1" y="180"/>
                  </a:lnTo>
                  <a:lnTo>
                    <a:pt x="0" y="205"/>
                  </a:lnTo>
                  <a:lnTo>
                    <a:pt x="1" y="231"/>
                  </a:lnTo>
                  <a:lnTo>
                    <a:pt x="2" y="257"/>
                  </a:lnTo>
                  <a:lnTo>
                    <a:pt x="5" y="284"/>
                  </a:lnTo>
                  <a:lnTo>
                    <a:pt x="9" y="310"/>
                  </a:lnTo>
                  <a:lnTo>
                    <a:pt x="13" y="335"/>
                  </a:lnTo>
                  <a:lnTo>
                    <a:pt x="19" y="360"/>
                  </a:lnTo>
                  <a:lnTo>
                    <a:pt x="26" y="386"/>
                  </a:lnTo>
                  <a:lnTo>
                    <a:pt x="34" y="41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10" name="Freeform 640"/>
            <p:cNvSpPr>
              <a:spLocks/>
            </p:cNvSpPr>
            <p:nvPr/>
          </p:nvSpPr>
          <p:spPr bwMode="auto">
            <a:xfrm>
              <a:off x="4511" y="2960"/>
              <a:ext cx="41" cy="30"/>
            </a:xfrm>
            <a:custGeom>
              <a:avLst/>
              <a:gdLst>
                <a:gd name="T0" fmla="*/ 0 w 163"/>
                <a:gd name="T1" fmla="*/ 0 h 117"/>
                <a:gd name="T2" fmla="*/ 0 w 163"/>
                <a:gd name="T3" fmla="*/ 0 h 117"/>
                <a:gd name="T4" fmla="*/ 0 w 163"/>
                <a:gd name="T5" fmla="*/ 0 h 117"/>
                <a:gd name="T6" fmla="*/ 0 w 163"/>
                <a:gd name="T7" fmla="*/ 0 h 117"/>
                <a:gd name="T8" fmla="*/ 0 w 163"/>
                <a:gd name="T9" fmla="*/ 0 h 117"/>
                <a:gd name="T10" fmla="*/ 0 w 163"/>
                <a:gd name="T11" fmla="*/ 0 h 117"/>
                <a:gd name="T12" fmla="*/ 0 w 163"/>
                <a:gd name="T13" fmla="*/ 0 h 117"/>
                <a:gd name="T14" fmla="*/ 0 w 163"/>
                <a:gd name="T15" fmla="*/ 0 h 117"/>
                <a:gd name="T16" fmla="*/ 0 w 163"/>
                <a:gd name="T17" fmla="*/ 0 h 117"/>
                <a:gd name="T18" fmla="*/ 0 w 163"/>
                <a:gd name="T19" fmla="*/ 0 h 117"/>
                <a:gd name="T20" fmla="*/ 0 w 163"/>
                <a:gd name="T21" fmla="*/ 0 h 117"/>
                <a:gd name="T22" fmla="*/ 0 w 163"/>
                <a:gd name="T23" fmla="*/ 0 h 117"/>
                <a:gd name="T24" fmla="*/ 0 w 163"/>
                <a:gd name="T25" fmla="*/ 0 h 117"/>
                <a:gd name="T26" fmla="*/ 0 w 163"/>
                <a:gd name="T27" fmla="*/ 0 h 117"/>
                <a:gd name="T28" fmla="*/ 0 w 163"/>
                <a:gd name="T29" fmla="*/ 0 h 117"/>
                <a:gd name="T30" fmla="*/ 0 w 163"/>
                <a:gd name="T31" fmla="*/ 0 h 117"/>
                <a:gd name="T32" fmla="*/ 0 w 163"/>
                <a:gd name="T33" fmla="*/ 0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3" h="117">
                  <a:moveTo>
                    <a:pt x="163" y="0"/>
                  </a:moveTo>
                  <a:lnTo>
                    <a:pt x="150" y="0"/>
                  </a:lnTo>
                  <a:lnTo>
                    <a:pt x="136" y="2"/>
                  </a:lnTo>
                  <a:lnTo>
                    <a:pt x="123" y="4"/>
                  </a:lnTo>
                  <a:lnTo>
                    <a:pt x="109" y="8"/>
                  </a:lnTo>
                  <a:lnTo>
                    <a:pt x="97" y="13"/>
                  </a:lnTo>
                  <a:lnTo>
                    <a:pt x="85" y="18"/>
                  </a:lnTo>
                  <a:lnTo>
                    <a:pt x="74" y="24"/>
                  </a:lnTo>
                  <a:lnTo>
                    <a:pt x="62" y="32"/>
                  </a:lnTo>
                  <a:lnTo>
                    <a:pt x="52" y="40"/>
                  </a:lnTo>
                  <a:lnTo>
                    <a:pt x="42" y="49"/>
                  </a:lnTo>
                  <a:lnTo>
                    <a:pt x="33" y="59"/>
                  </a:lnTo>
                  <a:lnTo>
                    <a:pt x="25" y="69"/>
                  </a:lnTo>
                  <a:lnTo>
                    <a:pt x="18" y="80"/>
                  </a:lnTo>
                  <a:lnTo>
                    <a:pt x="11" y="92"/>
                  </a:lnTo>
                  <a:lnTo>
                    <a:pt x="5" y="104"/>
                  </a:lnTo>
                  <a:lnTo>
                    <a:pt x="0" y="117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11" name="Freeform 641"/>
            <p:cNvSpPr>
              <a:spLocks/>
            </p:cNvSpPr>
            <p:nvPr/>
          </p:nvSpPr>
          <p:spPr bwMode="auto">
            <a:xfrm>
              <a:off x="4511" y="3092"/>
              <a:ext cx="41" cy="30"/>
            </a:xfrm>
            <a:custGeom>
              <a:avLst/>
              <a:gdLst>
                <a:gd name="T0" fmla="*/ 0 w 163"/>
                <a:gd name="T1" fmla="*/ 0 h 118"/>
                <a:gd name="T2" fmla="*/ 0 w 163"/>
                <a:gd name="T3" fmla="*/ 0 h 118"/>
                <a:gd name="T4" fmla="*/ 0 w 163"/>
                <a:gd name="T5" fmla="*/ 0 h 118"/>
                <a:gd name="T6" fmla="*/ 0 w 163"/>
                <a:gd name="T7" fmla="*/ 0 h 118"/>
                <a:gd name="T8" fmla="*/ 0 w 163"/>
                <a:gd name="T9" fmla="*/ 0 h 118"/>
                <a:gd name="T10" fmla="*/ 0 w 163"/>
                <a:gd name="T11" fmla="*/ 0 h 118"/>
                <a:gd name="T12" fmla="*/ 0 w 163"/>
                <a:gd name="T13" fmla="*/ 0 h 118"/>
                <a:gd name="T14" fmla="*/ 0 w 163"/>
                <a:gd name="T15" fmla="*/ 0 h 118"/>
                <a:gd name="T16" fmla="*/ 0 w 163"/>
                <a:gd name="T17" fmla="*/ 0 h 118"/>
                <a:gd name="T18" fmla="*/ 0 w 163"/>
                <a:gd name="T19" fmla="*/ 0 h 118"/>
                <a:gd name="T20" fmla="*/ 0 w 163"/>
                <a:gd name="T21" fmla="*/ 0 h 118"/>
                <a:gd name="T22" fmla="*/ 0 w 163"/>
                <a:gd name="T23" fmla="*/ 0 h 118"/>
                <a:gd name="T24" fmla="*/ 0 w 163"/>
                <a:gd name="T25" fmla="*/ 0 h 118"/>
                <a:gd name="T26" fmla="*/ 0 w 163"/>
                <a:gd name="T27" fmla="*/ 0 h 118"/>
                <a:gd name="T28" fmla="*/ 0 w 163"/>
                <a:gd name="T29" fmla="*/ 0 h 118"/>
                <a:gd name="T30" fmla="*/ 0 w 163"/>
                <a:gd name="T31" fmla="*/ 0 h 118"/>
                <a:gd name="T32" fmla="*/ 0 w 163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3" h="118">
                  <a:moveTo>
                    <a:pt x="0" y="0"/>
                  </a:moveTo>
                  <a:lnTo>
                    <a:pt x="5" y="14"/>
                  </a:lnTo>
                  <a:lnTo>
                    <a:pt x="11" y="26"/>
                  </a:lnTo>
                  <a:lnTo>
                    <a:pt x="18" y="37"/>
                  </a:lnTo>
                  <a:lnTo>
                    <a:pt x="25" y="49"/>
                  </a:lnTo>
                  <a:lnTo>
                    <a:pt x="33" y="60"/>
                  </a:lnTo>
                  <a:lnTo>
                    <a:pt x="42" y="69"/>
                  </a:lnTo>
                  <a:lnTo>
                    <a:pt x="52" y="78"/>
                  </a:lnTo>
                  <a:lnTo>
                    <a:pt x="62" y="85"/>
                  </a:lnTo>
                  <a:lnTo>
                    <a:pt x="74" y="93"/>
                  </a:lnTo>
                  <a:lnTo>
                    <a:pt x="85" y="100"/>
                  </a:lnTo>
                  <a:lnTo>
                    <a:pt x="97" y="106"/>
                  </a:lnTo>
                  <a:lnTo>
                    <a:pt x="109" y="110"/>
                  </a:lnTo>
                  <a:lnTo>
                    <a:pt x="123" y="114"/>
                  </a:lnTo>
                  <a:lnTo>
                    <a:pt x="136" y="116"/>
                  </a:lnTo>
                  <a:lnTo>
                    <a:pt x="150" y="118"/>
                  </a:lnTo>
                  <a:lnTo>
                    <a:pt x="163" y="118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12" name="Freeform 642"/>
            <p:cNvSpPr>
              <a:spLocks/>
            </p:cNvSpPr>
            <p:nvPr/>
          </p:nvSpPr>
          <p:spPr bwMode="auto">
            <a:xfrm>
              <a:off x="4972" y="3092"/>
              <a:ext cx="41" cy="30"/>
            </a:xfrm>
            <a:custGeom>
              <a:avLst/>
              <a:gdLst>
                <a:gd name="T0" fmla="*/ 0 w 163"/>
                <a:gd name="T1" fmla="*/ 0 h 118"/>
                <a:gd name="T2" fmla="*/ 0 w 163"/>
                <a:gd name="T3" fmla="*/ 0 h 118"/>
                <a:gd name="T4" fmla="*/ 0 w 163"/>
                <a:gd name="T5" fmla="*/ 0 h 118"/>
                <a:gd name="T6" fmla="*/ 0 w 163"/>
                <a:gd name="T7" fmla="*/ 0 h 118"/>
                <a:gd name="T8" fmla="*/ 0 w 163"/>
                <a:gd name="T9" fmla="*/ 0 h 118"/>
                <a:gd name="T10" fmla="*/ 0 w 163"/>
                <a:gd name="T11" fmla="*/ 0 h 118"/>
                <a:gd name="T12" fmla="*/ 0 w 163"/>
                <a:gd name="T13" fmla="*/ 0 h 118"/>
                <a:gd name="T14" fmla="*/ 0 w 163"/>
                <a:gd name="T15" fmla="*/ 0 h 118"/>
                <a:gd name="T16" fmla="*/ 0 w 163"/>
                <a:gd name="T17" fmla="*/ 0 h 118"/>
                <a:gd name="T18" fmla="*/ 0 w 163"/>
                <a:gd name="T19" fmla="*/ 0 h 118"/>
                <a:gd name="T20" fmla="*/ 0 w 163"/>
                <a:gd name="T21" fmla="*/ 0 h 118"/>
                <a:gd name="T22" fmla="*/ 0 w 163"/>
                <a:gd name="T23" fmla="*/ 0 h 118"/>
                <a:gd name="T24" fmla="*/ 0 w 163"/>
                <a:gd name="T25" fmla="*/ 0 h 118"/>
                <a:gd name="T26" fmla="*/ 0 w 163"/>
                <a:gd name="T27" fmla="*/ 0 h 118"/>
                <a:gd name="T28" fmla="*/ 0 w 163"/>
                <a:gd name="T29" fmla="*/ 0 h 118"/>
                <a:gd name="T30" fmla="*/ 0 w 163"/>
                <a:gd name="T31" fmla="*/ 0 h 118"/>
                <a:gd name="T32" fmla="*/ 0 w 163"/>
                <a:gd name="T33" fmla="*/ 0 h 11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3" h="118">
                  <a:moveTo>
                    <a:pt x="0" y="118"/>
                  </a:moveTo>
                  <a:lnTo>
                    <a:pt x="13" y="118"/>
                  </a:lnTo>
                  <a:lnTo>
                    <a:pt x="26" y="116"/>
                  </a:lnTo>
                  <a:lnTo>
                    <a:pt x="40" y="114"/>
                  </a:lnTo>
                  <a:lnTo>
                    <a:pt x="52" y="110"/>
                  </a:lnTo>
                  <a:lnTo>
                    <a:pt x="66" y="106"/>
                  </a:lnTo>
                  <a:lnTo>
                    <a:pt x="77" y="100"/>
                  </a:lnTo>
                  <a:lnTo>
                    <a:pt x="89" y="93"/>
                  </a:lnTo>
                  <a:lnTo>
                    <a:pt x="100" y="85"/>
                  </a:lnTo>
                  <a:lnTo>
                    <a:pt x="110" y="78"/>
                  </a:lnTo>
                  <a:lnTo>
                    <a:pt x="121" y="69"/>
                  </a:lnTo>
                  <a:lnTo>
                    <a:pt x="130" y="60"/>
                  </a:lnTo>
                  <a:lnTo>
                    <a:pt x="137" y="49"/>
                  </a:lnTo>
                  <a:lnTo>
                    <a:pt x="145" y="37"/>
                  </a:lnTo>
                  <a:lnTo>
                    <a:pt x="152" y="26"/>
                  </a:lnTo>
                  <a:lnTo>
                    <a:pt x="158" y="14"/>
                  </a:lnTo>
                  <a:lnTo>
                    <a:pt x="163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13" name="Freeform 643"/>
            <p:cNvSpPr>
              <a:spLocks/>
            </p:cNvSpPr>
            <p:nvPr/>
          </p:nvSpPr>
          <p:spPr bwMode="auto">
            <a:xfrm>
              <a:off x="4972" y="2960"/>
              <a:ext cx="41" cy="30"/>
            </a:xfrm>
            <a:custGeom>
              <a:avLst/>
              <a:gdLst>
                <a:gd name="T0" fmla="*/ 0 w 163"/>
                <a:gd name="T1" fmla="*/ 0 h 117"/>
                <a:gd name="T2" fmla="*/ 0 w 163"/>
                <a:gd name="T3" fmla="*/ 0 h 117"/>
                <a:gd name="T4" fmla="*/ 0 w 163"/>
                <a:gd name="T5" fmla="*/ 0 h 117"/>
                <a:gd name="T6" fmla="*/ 0 w 163"/>
                <a:gd name="T7" fmla="*/ 0 h 117"/>
                <a:gd name="T8" fmla="*/ 0 w 163"/>
                <a:gd name="T9" fmla="*/ 0 h 117"/>
                <a:gd name="T10" fmla="*/ 0 w 163"/>
                <a:gd name="T11" fmla="*/ 0 h 117"/>
                <a:gd name="T12" fmla="*/ 0 w 163"/>
                <a:gd name="T13" fmla="*/ 0 h 117"/>
                <a:gd name="T14" fmla="*/ 0 w 163"/>
                <a:gd name="T15" fmla="*/ 0 h 117"/>
                <a:gd name="T16" fmla="*/ 0 w 163"/>
                <a:gd name="T17" fmla="*/ 0 h 117"/>
                <a:gd name="T18" fmla="*/ 0 w 163"/>
                <a:gd name="T19" fmla="*/ 0 h 117"/>
                <a:gd name="T20" fmla="*/ 0 w 163"/>
                <a:gd name="T21" fmla="*/ 0 h 117"/>
                <a:gd name="T22" fmla="*/ 0 w 163"/>
                <a:gd name="T23" fmla="*/ 0 h 117"/>
                <a:gd name="T24" fmla="*/ 0 w 163"/>
                <a:gd name="T25" fmla="*/ 0 h 117"/>
                <a:gd name="T26" fmla="*/ 0 w 163"/>
                <a:gd name="T27" fmla="*/ 0 h 117"/>
                <a:gd name="T28" fmla="*/ 0 w 163"/>
                <a:gd name="T29" fmla="*/ 0 h 117"/>
                <a:gd name="T30" fmla="*/ 0 w 163"/>
                <a:gd name="T31" fmla="*/ 0 h 117"/>
                <a:gd name="T32" fmla="*/ 0 w 163"/>
                <a:gd name="T33" fmla="*/ 0 h 117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63" h="117">
                  <a:moveTo>
                    <a:pt x="163" y="117"/>
                  </a:moveTo>
                  <a:lnTo>
                    <a:pt x="158" y="104"/>
                  </a:lnTo>
                  <a:lnTo>
                    <a:pt x="152" y="92"/>
                  </a:lnTo>
                  <a:lnTo>
                    <a:pt x="145" y="80"/>
                  </a:lnTo>
                  <a:lnTo>
                    <a:pt x="137" y="69"/>
                  </a:lnTo>
                  <a:lnTo>
                    <a:pt x="130" y="59"/>
                  </a:lnTo>
                  <a:lnTo>
                    <a:pt x="121" y="49"/>
                  </a:lnTo>
                  <a:lnTo>
                    <a:pt x="110" y="40"/>
                  </a:lnTo>
                  <a:lnTo>
                    <a:pt x="100" y="32"/>
                  </a:lnTo>
                  <a:lnTo>
                    <a:pt x="89" y="24"/>
                  </a:lnTo>
                  <a:lnTo>
                    <a:pt x="77" y="18"/>
                  </a:lnTo>
                  <a:lnTo>
                    <a:pt x="66" y="13"/>
                  </a:lnTo>
                  <a:lnTo>
                    <a:pt x="52" y="8"/>
                  </a:lnTo>
                  <a:lnTo>
                    <a:pt x="40" y="4"/>
                  </a:lnTo>
                  <a:lnTo>
                    <a:pt x="26" y="2"/>
                  </a:lnTo>
                  <a:lnTo>
                    <a:pt x="13" y="0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14" name="Freeform 644"/>
            <p:cNvSpPr>
              <a:spLocks/>
            </p:cNvSpPr>
            <p:nvPr/>
          </p:nvSpPr>
          <p:spPr bwMode="auto">
            <a:xfrm>
              <a:off x="5013" y="2990"/>
              <a:ext cx="8" cy="102"/>
            </a:xfrm>
            <a:custGeom>
              <a:avLst/>
              <a:gdLst>
                <a:gd name="T0" fmla="*/ 0 w 33"/>
                <a:gd name="T1" fmla="*/ 0 h 410"/>
                <a:gd name="T2" fmla="*/ 0 w 33"/>
                <a:gd name="T3" fmla="*/ 0 h 410"/>
                <a:gd name="T4" fmla="*/ 0 w 33"/>
                <a:gd name="T5" fmla="*/ 0 h 410"/>
                <a:gd name="T6" fmla="*/ 0 w 33"/>
                <a:gd name="T7" fmla="*/ 0 h 410"/>
                <a:gd name="T8" fmla="*/ 0 w 33"/>
                <a:gd name="T9" fmla="*/ 0 h 410"/>
                <a:gd name="T10" fmla="*/ 0 w 33"/>
                <a:gd name="T11" fmla="*/ 0 h 410"/>
                <a:gd name="T12" fmla="*/ 0 w 33"/>
                <a:gd name="T13" fmla="*/ 0 h 410"/>
                <a:gd name="T14" fmla="*/ 0 w 33"/>
                <a:gd name="T15" fmla="*/ 0 h 410"/>
                <a:gd name="T16" fmla="*/ 0 w 33"/>
                <a:gd name="T17" fmla="*/ 0 h 410"/>
                <a:gd name="T18" fmla="*/ 0 w 33"/>
                <a:gd name="T19" fmla="*/ 0 h 410"/>
                <a:gd name="T20" fmla="*/ 0 w 33"/>
                <a:gd name="T21" fmla="*/ 0 h 410"/>
                <a:gd name="T22" fmla="*/ 0 w 33"/>
                <a:gd name="T23" fmla="*/ 0 h 410"/>
                <a:gd name="T24" fmla="*/ 0 w 33"/>
                <a:gd name="T25" fmla="*/ 0 h 410"/>
                <a:gd name="T26" fmla="*/ 0 w 33"/>
                <a:gd name="T27" fmla="*/ 0 h 410"/>
                <a:gd name="T28" fmla="*/ 0 w 33"/>
                <a:gd name="T29" fmla="*/ 0 h 410"/>
                <a:gd name="T30" fmla="*/ 0 w 33"/>
                <a:gd name="T31" fmla="*/ 0 h 410"/>
                <a:gd name="T32" fmla="*/ 0 w 33"/>
                <a:gd name="T33" fmla="*/ 0 h 41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33" h="410">
                  <a:moveTo>
                    <a:pt x="0" y="410"/>
                  </a:moveTo>
                  <a:lnTo>
                    <a:pt x="8" y="386"/>
                  </a:lnTo>
                  <a:lnTo>
                    <a:pt x="15" y="360"/>
                  </a:lnTo>
                  <a:lnTo>
                    <a:pt x="20" y="335"/>
                  </a:lnTo>
                  <a:lnTo>
                    <a:pt x="25" y="310"/>
                  </a:lnTo>
                  <a:lnTo>
                    <a:pt x="28" y="284"/>
                  </a:lnTo>
                  <a:lnTo>
                    <a:pt x="32" y="257"/>
                  </a:lnTo>
                  <a:lnTo>
                    <a:pt x="33" y="231"/>
                  </a:lnTo>
                  <a:lnTo>
                    <a:pt x="33" y="205"/>
                  </a:lnTo>
                  <a:lnTo>
                    <a:pt x="33" y="180"/>
                  </a:lnTo>
                  <a:lnTo>
                    <a:pt x="32" y="154"/>
                  </a:lnTo>
                  <a:lnTo>
                    <a:pt x="28" y="127"/>
                  </a:lnTo>
                  <a:lnTo>
                    <a:pt x="25" y="101"/>
                  </a:lnTo>
                  <a:lnTo>
                    <a:pt x="20" y="75"/>
                  </a:lnTo>
                  <a:lnTo>
                    <a:pt x="15" y="51"/>
                  </a:lnTo>
                  <a:lnTo>
                    <a:pt x="8" y="25"/>
                  </a:lnTo>
                  <a:lnTo>
                    <a:pt x="0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15" name="Freeform 645"/>
            <p:cNvSpPr>
              <a:spLocks/>
            </p:cNvSpPr>
            <p:nvPr/>
          </p:nvSpPr>
          <p:spPr bwMode="auto">
            <a:xfrm>
              <a:off x="4741" y="1308"/>
              <a:ext cx="213" cy="260"/>
            </a:xfrm>
            <a:custGeom>
              <a:avLst/>
              <a:gdLst>
                <a:gd name="T0" fmla="*/ 0 w 853"/>
                <a:gd name="T1" fmla="*/ 1 h 1038"/>
                <a:gd name="T2" fmla="*/ 0 w 853"/>
                <a:gd name="T3" fmla="*/ 0 h 1038"/>
                <a:gd name="T4" fmla="*/ 1 w 853"/>
                <a:gd name="T5" fmla="*/ 0 h 1038"/>
                <a:gd name="T6" fmla="*/ 1 w 853"/>
                <a:gd name="T7" fmla="*/ 1 h 1038"/>
                <a:gd name="T8" fmla="*/ 0 w 853"/>
                <a:gd name="T9" fmla="*/ 1 h 10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3" h="1038">
                  <a:moveTo>
                    <a:pt x="0" y="854"/>
                  </a:moveTo>
                  <a:lnTo>
                    <a:pt x="0" y="217"/>
                  </a:lnTo>
                  <a:lnTo>
                    <a:pt x="853" y="0"/>
                  </a:lnTo>
                  <a:lnTo>
                    <a:pt x="846" y="1038"/>
                  </a:lnTo>
                  <a:lnTo>
                    <a:pt x="0" y="854"/>
                  </a:lnTo>
                  <a:close/>
                </a:path>
              </a:pathLst>
            </a:custGeom>
            <a:solidFill>
              <a:srgbClr val="CC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16" name="Freeform 646"/>
            <p:cNvSpPr>
              <a:spLocks/>
            </p:cNvSpPr>
            <p:nvPr/>
          </p:nvSpPr>
          <p:spPr bwMode="auto">
            <a:xfrm>
              <a:off x="4741" y="1308"/>
              <a:ext cx="213" cy="260"/>
            </a:xfrm>
            <a:custGeom>
              <a:avLst/>
              <a:gdLst>
                <a:gd name="T0" fmla="*/ 0 w 853"/>
                <a:gd name="T1" fmla="*/ 1 h 1038"/>
                <a:gd name="T2" fmla="*/ 0 w 853"/>
                <a:gd name="T3" fmla="*/ 0 h 1038"/>
                <a:gd name="T4" fmla="*/ 1 w 853"/>
                <a:gd name="T5" fmla="*/ 0 h 1038"/>
                <a:gd name="T6" fmla="*/ 1 w 853"/>
                <a:gd name="T7" fmla="*/ 1 h 1038"/>
                <a:gd name="T8" fmla="*/ 0 w 853"/>
                <a:gd name="T9" fmla="*/ 1 h 10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3" h="1038">
                  <a:moveTo>
                    <a:pt x="0" y="854"/>
                  </a:moveTo>
                  <a:lnTo>
                    <a:pt x="0" y="217"/>
                  </a:lnTo>
                  <a:lnTo>
                    <a:pt x="853" y="0"/>
                  </a:lnTo>
                  <a:lnTo>
                    <a:pt x="846" y="1038"/>
                  </a:lnTo>
                  <a:lnTo>
                    <a:pt x="0" y="854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17" name="Freeform 647"/>
            <p:cNvSpPr>
              <a:spLocks/>
            </p:cNvSpPr>
            <p:nvPr/>
          </p:nvSpPr>
          <p:spPr bwMode="auto">
            <a:xfrm>
              <a:off x="4391" y="1305"/>
              <a:ext cx="214" cy="264"/>
            </a:xfrm>
            <a:custGeom>
              <a:avLst/>
              <a:gdLst>
                <a:gd name="T0" fmla="*/ 0 w 856"/>
                <a:gd name="T1" fmla="*/ 1 h 1056"/>
                <a:gd name="T2" fmla="*/ 0 w 856"/>
                <a:gd name="T3" fmla="*/ 0 h 1056"/>
                <a:gd name="T4" fmla="*/ 1 w 856"/>
                <a:gd name="T5" fmla="*/ 0 h 1056"/>
                <a:gd name="T6" fmla="*/ 1 w 856"/>
                <a:gd name="T7" fmla="*/ 1 h 1056"/>
                <a:gd name="T8" fmla="*/ 0 w 856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6" h="1056">
                  <a:moveTo>
                    <a:pt x="0" y="870"/>
                  </a:moveTo>
                  <a:lnTo>
                    <a:pt x="3" y="227"/>
                  </a:lnTo>
                  <a:lnTo>
                    <a:pt x="856" y="0"/>
                  </a:lnTo>
                  <a:lnTo>
                    <a:pt x="854" y="1056"/>
                  </a:lnTo>
                  <a:lnTo>
                    <a:pt x="0" y="870"/>
                  </a:lnTo>
                  <a:close/>
                </a:path>
              </a:pathLst>
            </a:custGeom>
            <a:solidFill>
              <a:srgbClr val="CC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18" name="Freeform 648"/>
            <p:cNvSpPr>
              <a:spLocks/>
            </p:cNvSpPr>
            <p:nvPr/>
          </p:nvSpPr>
          <p:spPr bwMode="auto">
            <a:xfrm>
              <a:off x="4391" y="1305"/>
              <a:ext cx="214" cy="264"/>
            </a:xfrm>
            <a:custGeom>
              <a:avLst/>
              <a:gdLst>
                <a:gd name="T0" fmla="*/ 0 w 856"/>
                <a:gd name="T1" fmla="*/ 1 h 1056"/>
                <a:gd name="T2" fmla="*/ 0 w 856"/>
                <a:gd name="T3" fmla="*/ 0 h 1056"/>
                <a:gd name="T4" fmla="*/ 1 w 856"/>
                <a:gd name="T5" fmla="*/ 0 h 1056"/>
                <a:gd name="T6" fmla="*/ 1 w 856"/>
                <a:gd name="T7" fmla="*/ 1 h 1056"/>
                <a:gd name="T8" fmla="*/ 0 w 856"/>
                <a:gd name="T9" fmla="*/ 1 h 105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56" h="1056">
                  <a:moveTo>
                    <a:pt x="0" y="870"/>
                  </a:moveTo>
                  <a:lnTo>
                    <a:pt x="3" y="227"/>
                  </a:lnTo>
                  <a:lnTo>
                    <a:pt x="856" y="0"/>
                  </a:lnTo>
                  <a:lnTo>
                    <a:pt x="854" y="1056"/>
                  </a:lnTo>
                  <a:lnTo>
                    <a:pt x="0" y="870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19" name="Rectangle 649"/>
            <p:cNvSpPr>
              <a:spLocks noChangeArrowheads="1"/>
            </p:cNvSpPr>
            <p:nvPr/>
          </p:nvSpPr>
          <p:spPr bwMode="auto">
            <a:xfrm>
              <a:off x="4954" y="1434"/>
              <a:ext cx="9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20" name="Rectangle 650"/>
            <p:cNvSpPr>
              <a:spLocks noChangeArrowheads="1"/>
            </p:cNvSpPr>
            <p:nvPr/>
          </p:nvSpPr>
          <p:spPr bwMode="auto">
            <a:xfrm>
              <a:off x="4386" y="1357"/>
              <a:ext cx="6" cy="1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21" name="Freeform 651"/>
            <p:cNvSpPr>
              <a:spLocks/>
            </p:cNvSpPr>
            <p:nvPr/>
          </p:nvSpPr>
          <p:spPr bwMode="auto">
            <a:xfrm>
              <a:off x="4388" y="1300"/>
              <a:ext cx="217" cy="59"/>
            </a:xfrm>
            <a:custGeom>
              <a:avLst/>
              <a:gdLst>
                <a:gd name="T0" fmla="*/ 1 w 866"/>
                <a:gd name="T1" fmla="*/ 0 h 238"/>
                <a:gd name="T2" fmla="*/ 0 w 866"/>
                <a:gd name="T3" fmla="*/ 0 h 238"/>
                <a:gd name="T4" fmla="*/ 0 w 866"/>
                <a:gd name="T5" fmla="*/ 0 h 238"/>
                <a:gd name="T6" fmla="*/ 1 w 866"/>
                <a:gd name="T7" fmla="*/ 0 h 238"/>
                <a:gd name="T8" fmla="*/ 1 w 866"/>
                <a:gd name="T9" fmla="*/ 0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6" h="238">
                  <a:moveTo>
                    <a:pt x="860" y="0"/>
                  </a:moveTo>
                  <a:lnTo>
                    <a:pt x="0" y="215"/>
                  </a:lnTo>
                  <a:lnTo>
                    <a:pt x="6" y="238"/>
                  </a:lnTo>
                  <a:lnTo>
                    <a:pt x="866" y="23"/>
                  </a:lnTo>
                  <a:lnTo>
                    <a:pt x="86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22" name="Rectangle 652"/>
            <p:cNvSpPr>
              <a:spLocks noChangeArrowheads="1"/>
            </p:cNvSpPr>
            <p:nvPr/>
          </p:nvSpPr>
          <p:spPr bwMode="auto">
            <a:xfrm>
              <a:off x="4601" y="1303"/>
              <a:ext cx="6" cy="2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23" name="Freeform 653"/>
            <p:cNvSpPr>
              <a:spLocks/>
            </p:cNvSpPr>
            <p:nvPr/>
          </p:nvSpPr>
          <p:spPr bwMode="auto">
            <a:xfrm>
              <a:off x="4388" y="1515"/>
              <a:ext cx="217" cy="60"/>
            </a:xfrm>
            <a:custGeom>
              <a:avLst/>
              <a:gdLst>
                <a:gd name="T0" fmla="*/ 0 w 866"/>
                <a:gd name="T1" fmla="*/ 0 h 236"/>
                <a:gd name="T2" fmla="*/ 1 w 866"/>
                <a:gd name="T3" fmla="*/ 0 h 236"/>
                <a:gd name="T4" fmla="*/ 1 w 866"/>
                <a:gd name="T5" fmla="*/ 0 h 236"/>
                <a:gd name="T6" fmla="*/ 0 w 866"/>
                <a:gd name="T7" fmla="*/ 0 h 236"/>
                <a:gd name="T8" fmla="*/ 0 w 866"/>
                <a:gd name="T9" fmla="*/ 0 h 2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6" h="236">
                  <a:moveTo>
                    <a:pt x="0" y="21"/>
                  </a:moveTo>
                  <a:lnTo>
                    <a:pt x="860" y="236"/>
                  </a:lnTo>
                  <a:lnTo>
                    <a:pt x="866" y="215"/>
                  </a:lnTo>
                  <a:lnTo>
                    <a:pt x="6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24" name="Rectangle 654"/>
            <p:cNvSpPr>
              <a:spLocks noChangeArrowheads="1"/>
            </p:cNvSpPr>
            <p:nvPr/>
          </p:nvSpPr>
          <p:spPr bwMode="auto">
            <a:xfrm>
              <a:off x="4604" y="1434"/>
              <a:ext cx="135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25" name="Rectangle 655"/>
            <p:cNvSpPr>
              <a:spLocks noChangeArrowheads="1"/>
            </p:cNvSpPr>
            <p:nvPr/>
          </p:nvSpPr>
          <p:spPr bwMode="auto">
            <a:xfrm>
              <a:off x="4967" y="1421"/>
              <a:ext cx="27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26" name="Rectangle 656"/>
            <p:cNvSpPr>
              <a:spLocks noChangeArrowheads="1"/>
            </p:cNvSpPr>
            <p:nvPr/>
          </p:nvSpPr>
          <p:spPr bwMode="auto">
            <a:xfrm>
              <a:off x="4991" y="1410"/>
              <a:ext cx="6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27" name="Rectangle 657"/>
            <p:cNvSpPr>
              <a:spLocks noChangeArrowheads="1"/>
            </p:cNvSpPr>
            <p:nvPr/>
          </p:nvSpPr>
          <p:spPr bwMode="auto">
            <a:xfrm>
              <a:off x="4967" y="1448"/>
              <a:ext cx="27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28" name="Rectangle 658"/>
            <p:cNvSpPr>
              <a:spLocks noChangeArrowheads="1"/>
            </p:cNvSpPr>
            <p:nvPr/>
          </p:nvSpPr>
          <p:spPr bwMode="auto">
            <a:xfrm>
              <a:off x="4991" y="1451"/>
              <a:ext cx="6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29" name="Rectangle 659"/>
            <p:cNvSpPr>
              <a:spLocks noChangeArrowheads="1"/>
            </p:cNvSpPr>
            <p:nvPr/>
          </p:nvSpPr>
          <p:spPr bwMode="auto">
            <a:xfrm>
              <a:off x="4658" y="1448"/>
              <a:ext cx="27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30" name="Rectangle 660"/>
            <p:cNvSpPr>
              <a:spLocks noChangeArrowheads="1"/>
            </p:cNvSpPr>
            <p:nvPr/>
          </p:nvSpPr>
          <p:spPr bwMode="auto">
            <a:xfrm>
              <a:off x="4658" y="1421"/>
              <a:ext cx="27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31" name="Rectangle 661"/>
            <p:cNvSpPr>
              <a:spLocks noChangeArrowheads="1"/>
            </p:cNvSpPr>
            <p:nvPr/>
          </p:nvSpPr>
          <p:spPr bwMode="auto">
            <a:xfrm>
              <a:off x="4682" y="1451"/>
              <a:ext cx="6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32" name="Rectangle 662"/>
            <p:cNvSpPr>
              <a:spLocks noChangeArrowheads="1"/>
            </p:cNvSpPr>
            <p:nvPr/>
          </p:nvSpPr>
          <p:spPr bwMode="auto">
            <a:xfrm>
              <a:off x="4682" y="1410"/>
              <a:ext cx="6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33" name="Rectangle 663"/>
            <p:cNvSpPr>
              <a:spLocks noChangeArrowheads="1"/>
            </p:cNvSpPr>
            <p:nvPr/>
          </p:nvSpPr>
          <p:spPr bwMode="auto">
            <a:xfrm>
              <a:off x="4655" y="1451"/>
              <a:ext cx="6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34" name="Rectangle 664"/>
            <p:cNvSpPr>
              <a:spLocks noChangeArrowheads="1"/>
            </p:cNvSpPr>
            <p:nvPr/>
          </p:nvSpPr>
          <p:spPr bwMode="auto">
            <a:xfrm>
              <a:off x="4655" y="1410"/>
              <a:ext cx="6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35" name="Rectangle 665"/>
            <p:cNvSpPr>
              <a:spLocks noChangeArrowheads="1"/>
            </p:cNvSpPr>
            <p:nvPr/>
          </p:nvSpPr>
          <p:spPr bwMode="auto">
            <a:xfrm>
              <a:off x="4348" y="1448"/>
              <a:ext cx="27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36" name="Rectangle 666"/>
            <p:cNvSpPr>
              <a:spLocks noChangeArrowheads="1"/>
            </p:cNvSpPr>
            <p:nvPr/>
          </p:nvSpPr>
          <p:spPr bwMode="auto">
            <a:xfrm>
              <a:off x="4348" y="1421"/>
              <a:ext cx="27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37" name="Rectangle 667"/>
            <p:cNvSpPr>
              <a:spLocks noChangeArrowheads="1"/>
            </p:cNvSpPr>
            <p:nvPr/>
          </p:nvSpPr>
          <p:spPr bwMode="auto">
            <a:xfrm>
              <a:off x="4295" y="1434"/>
              <a:ext cx="94" cy="6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38" name="Rectangle 668"/>
            <p:cNvSpPr>
              <a:spLocks noChangeArrowheads="1"/>
            </p:cNvSpPr>
            <p:nvPr/>
          </p:nvSpPr>
          <p:spPr bwMode="auto">
            <a:xfrm>
              <a:off x="4373" y="1451"/>
              <a:ext cx="5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39" name="Rectangle 669"/>
            <p:cNvSpPr>
              <a:spLocks noChangeArrowheads="1"/>
            </p:cNvSpPr>
            <p:nvPr/>
          </p:nvSpPr>
          <p:spPr bwMode="auto">
            <a:xfrm>
              <a:off x="4373" y="1410"/>
              <a:ext cx="5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40" name="Rectangle 670"/>
            <p:cNvSpPr>
              <a:spLocks noChangeArrowheads="1"/>
            </p:cNvSpPr>
            <p:nvPr/>
          </p:nvSpPr>
          <p:spPr bwMode="auto">
            <a:xfrm>
              <a:off x="4346" y="1451"/>
              <a:ext cx="5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41" name="Rectangle 671"/>
            <p:cNvSpPr>
              <a:spLocks noChangeArrowheads="1"/>
            </p:cNvSpPr>
            <p:nvPr/>
          </p:nvSpPr>
          <p:spPr bwMode="auto">
            <a:xfrm>
              <a:off x="4346" y="1410"/>
              <a:ext cx="5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42" name="Rectangle 672"/>
            <p:cNvSpPr>
              <a:spLocks noChangeArrowheads="1"/>
            </p:cNvSpPr>
            <p:nvPr/>
          </p:nvSpPr>
          <p:spPr bwMode="auto">
            <a:xfrm>
              <a:off x="4736" y="1357"/>
              <a:ext cx="5" cy="161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43" name="Freeform 673"/>
            <p:cNvSpPr>
              <a:spLocks/>
            </p:cNvSpPr>
            <p:nvPr/>
          </p:nvSpPr>
          <p:spPr bwMode="auto">
            <a:xfrm>
              <a:off x="4738" y="1300"/>
              <a:ext cx="217" cy="59"/>
            </a:xfrm>
            <a:custGeom>
              <a:avLst/>
              <a:gdLst>
                <a:gd name="T0" fmla="*/ 1 w 866"/>
                <a:gd name="T1" fmla="*/ 0 h 238"/>
                <a:gd name="T2" fmla="*/ 0 w 866"/>
                <a:gd name="T3" fmla="*/ 0 h 238"/>
                <a:gd name="T4" fmla="*/ 0 w 866"/>
                <a:gd name="T5" fmla="*/ 0 h 238"/>
                <a:gd name="T6" fmla="*/ 1 w 866"/>
                <a:gd name="T7" fmla="*/ 0 h 238"/>
                <a:gd name="T8" fmla="*/ 1 w 866"/>
                <a:gd name="T9" fmla="*/ 0 h 23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6" h="238">
                  <a:moveTo>
                    <a:pt x="861" y="0"/>
                  </a:moveTo>
                  <a:lnTo>
                    <a:pt x="0" y="215"/>
                  </a:lnTo>
                  <a:lnTo>
                    <a:pt x="6" y="238"/>
                  </a:lnTo>
                  <a:lnTo>
                    <a:pt x="866" y="23"/>
                  </a:lnTo>
                  <a:lnTo>
                    <a:pt x="861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44" name="Rectangle 674"/>
            <p:cNvSpPr>
              <a:spLocks noChangeArrowheads="1"/>
            </p:cNvSpPr>
            <p:nvPr/>
          </p:nvSpPr>
          <p:spPr bwMode="auto">
            <a:xfrm>
              <a:off x="4951" y="1303"/>
              <a:ext cx="6" cy="26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45" name="Freeform 675"/>
            <p:cNvSpPr>
              <a:spLocks/>
            </p:cNvSpPr>
            <p:nvPr/>
          </p:nvSpPr>
          <p:spPr bwMode="auto">
            <a:xfrm>
              <a:off x="4738" y="1515"/>
              <a:ext cx="217" cy="60"/>
            </a:xfrm>
            <a:custGeom>
              <a:avLst/>
              <a:gdLst>
                <a:gd name="T0" fmla="*/ 0 w 866"/>
                <a:gd name="T1" fmla="*/ 0 h 236"/>
                <a:gd name="T2" fmla="*/ 1 w 866"/>
                <a:gd name="T3" fmla="*/ 0 h 236"/>
                <a:gd name="T4" fmla="*/ 1 w 866"/>
                <a:gd name="T5" fmla="*/ 0 h 236"/>
                <a:gd name="T6" fmla="*/ 0 w 866"/>
                <a:gd name="T7" fmla="*/ 0 h 236"/>
                <a:gd name="T8" fmla="*/ 0 w 866"/>
                <a:gd name="T9" fmla="*/ 0 h 23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866" h="236">
                  <a:moveTo>
                    <a:pt x="0" y="21"/>
                  </a:moveTo>
                  <a:lnTo>
                    <a:pt x="861" y="236"/>
                  </a:lnTo>
                  <a:lnTo>
                    <a:pt x="866" y="215"/>
                  </a:lnTo>
                  <a:lnTo>
                    <a:pt x="6" y="0"/>
                  </a:lnTo>
                  <a:lnTo>
                    <a:pt x="0" y="21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46" name="Rectangle 676"/>
            <p:cNvSpPr>
              <a:spLocks noChangeArrowheads="1"/>
            </p:cNvSpPr>
            <p:nvPr/>
          </p:nvSpPr>
          <p:spPr bwMode="auto">
            <a:xfrm>
              <a:off x="4964" y="1410"/>
              <a:ext cx="6" cy="14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47" name="Rectangle 677"/>
            <p:cNvSpPr>
              <a:spLocks noChangeArrowheads="1"/>
            </p:cNvSpPr>
            <p:nvPr/>
          </p:nvSpPr>
          <p:spPr bwMode="auto">
            <a:xfrm>
              <a:off x="4964" y="1451"/>
              <a:ext cx="6" cy="13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48" name="Freeform 678"/>
            <p:cNvSpPr>
              <a:spLocks/>
            </p:cNvSpPr>
            <p:nvPr/>
          </p:nvSpPr>
          <p:spPr bwMode="auto">
            <a:xfrm>
              <a:off x="2506" y="2303"/>
              <a:ext cx="933" cy="3"/>
            </a:xfrm>
            <a:custGeom>
              <a:avLst/>
              <a:gdLst>
                <a:gd name="T0" fmla="*/ 0 w 3734"/>
                <a:gd name="T1" fmla="*/ 0 h 11"/>
                <a:gd name="T2" fmla="*/ 0 w 3734"/>
                <a:gd name="T3" fmla="*/ 0 h 11"/>
                <a:gd name="T4" fmla="*/ 3 w 3734"/>
                <a:gd name="T5" fmla="*/ 0 h 11"/>
                <a:gd name="T6" fmla="*/ 3 w 3734"/>
                <a:gd name="T7" fmla="*/ 0 h 11"/>
                <a:gd name="T8" fmla="*/ 0 w 3734"/>
                <a:gd name="T9" fmla="*/ 0 h 1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4" h="11">
                  <a:moveTo>
                    <a:pt x="0" y="10"/>
                  </a:moveTo>
                  <a:lnTo>
                    <a:pt x="0" y="0"/>
                  </a:lnTo>
                  <a:lnTo>
                    <a:pt x="3734" y="0"/>
                  </a:lnTo>
                  <a:lnTo>
                    <a:pt x="3734" y="11"/>
                  </a:lnTo>
                  <a:lnTo>
                    <a:pt x="0" y="10"/>
                  </a:lnTo>
                  <a:close/>
                </a:path>
              </a:pathLst>
            </a:custGeom>
            <a:solidFill>
              <a:srgbClr val="0064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49" name="Freeform 679"/>
            <p:cNvSpPr>
              <a:spLocks/>
            </p:cNvSpPr>
            <p:nvPr/>
          </p:nvSpPr>
          <p:spPr bwMode="auto">
            <a:xfrm>
              <a:off x="2506" y="2300"/>
              <a:ext cx="933" cy="6"/>
            </a:xfrm>
            <a:custGeom>
              <a:avLst/>
              <a:gdLst>
                <a:gd name="T0" fmla="*/ 0 w 3734"/>
                <a:gd name="T1" fmla="*/ 0 h 21"/>
                <a:gd name="T2" fmla="*/ 0 w 3734"/>
                <a:gd name="T3" fmla="*/ 0 h 21"/>
                <a:gd name="T4" fmla="*/ 3 w 3734"/>
                <a:gd name="T5" fmla="*/ 0 h 21"/>
                <a:gd name="T6" fmla="*/ 3 w 3734"/>
                <a:gd name="T7" fmla="*/ 0 h 21"/>
                <a:gd name="T8" fmla="*/ 0 w 3734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4" h="21">
                  <a:moveTo>
                    <a:pt x="0" y="20"/>
                  </a:moveTo>
                  <a:lnTo>
                    <a:pt x="0" y="0"/>
                  </a:lnTo>
                  <a:lnTo>
                    <a:pt x="3734" y="0"/>
                  </a:lnTo>
                  <a:lnTo>
                    <a:pt x="3734" y="21"/>
                  </a:lnTo>
                  <a:lnTo>
                    <a:pt x="0" y="20"/>
                  </a:lnTo>
                  <a:close/>
                </a:path>
              </a:pathLst>
            </a:custGeom>
            <a:solidFill>
              <a:srgbClr val="00643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50" name="Rectangle 680"/>
            <p:cNvSpPr>
              <a:spLocks noChangeArrowheads="1"/>
            </p:cNvSpPr>
            <p:nvPr/>
          </p:nvSpPr>
          <p:spPr bwMode="auto">
            <a:xfrm>
              <a:off x="2506" y="2298"/>
              <a:ext cx="933" cy="5"/>
            </a:xfrm>
            <a:prstGeom prst="rect">
              <a:avLst/>
            </a:prstGeom>
            <a:solidFill>
              <a:srgbClr val="007E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51" name="Rectangle 681"/>
            <p:cNvSpPr>
              <a:spLocks noChangeArrowheads="1"/>
            </p:cNvSpPr>
            <p:nvPr/>
          </p:nvSpPr>
          <p:spPr bwMode="auto">
            <a:xfrm>
              <a:off x="2506" y="2295"/>
              <a:ext cx="933" cy="5"/>
            </a:xfrm>
            <a:prstGeom prst="rect">
              <a:avLst/>
            </a:prstGeom>
            <a:solidFill>
              <a:srgbClr val="0099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52" name="Rectangle 682"/>
            <p:cNvSpPr>
              <a:spLocks noChangeArrowheads="1"/>
            </p:cNvSpPr>
            <p:nvPr/>
          </p:nvSpPr>
          <p:spPr bwMode="auto">
            <a:xfrm>
              <a:off x="2506" y="2292"/>
              <a:ext cx="933" cy="6"/>
            </a:xfrm>
            <a:prstGeom prst="rect">
              <a:avLst/>
            </a:prstGeom>
            <a:solidFill>
              <a:srgbClr val="00B3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53" name="Freeform 683"/>
            <p:cNvSpPr>
              <a:spLocks/>
            </p:cNvSpPr>
            <p:nvPr/>
          </p:nvSpPr>
          <p:spPr bwMode="auto">
            <a:xfrm>
              <a:off x="2506" y="2289"/>
              <a:ext cx="933" cy="6"/>
            </a:xfrm>
            <a:custGeom>
              <a:avLst/>
              <a:gdLst>
                <a:gd name="T0" fmla="*/ 3 w 3734"/>
                <a:gd name="T1" fmla="*/ 0 h 21"/>
                <a:gd name="T2" fmla="*/ 0 w 3734"/>
                <a:gd name="T3" fmla="*/ 0 h 21"/>
                <a:gd name="T4" fmla="*/ 0 w 3734"/>
                <a:gd name="T5" fmla="*/ 0 h 21"/>
                <a:gd name="T6" fmla="*/ 3 w 3734"/>
                <a:gd name="T7" fmla="*/ 0 h 21"/>
                <a:gd name="T8" fmla="*/ 3 w 3734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4" h="21">
                  <a:moveTo>
                    <a:pt x="3734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3732" y="0"/>
                  </a:lnTo>
                  <a:lnTo>
                    <a:pt x="3734" y="21"/>
                  </a:lnTo>
                  <a:close/>
                </a:path>
              </a:pathLst>
            </a:custGeom>
            <a:solidFill>
              <a:srgbClr val="00CE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54" name="Freeform 684"/>
            <p:cNvSpPr>
              <a:spLocks/>
            </p:cNvSpPr>
            <p:nvPr/>
          </p:nvSpPr>
          <p:spPr bwMode="auto">
            <a:xfrm>
              <a:off x="2506" y="2287"/>
              <a:ext cx="933" cy="5"/>
            </a:xfrm>
            <a:custGeom>
              <a:avLst/>
              <a:gdLst>
                <a:gd name="T0" fmla="*/ 3 w 3734"/>
                <a:gd name="T1" fmla="*/ 0 h 21"/>
                <a:gd name="T2" fmla="*/ 0 w 3734"/>
                <a:gd name="T3" fmla="*/ 0 h 21"/>
                <a:gd name="T4" fmla="*/ 0 w 3734"/>
                <a:gd name="T5" fmla="*/ 0 h 21"/>
                <a:gd name="T6" fmla="*/ 3 w 3734"/>
                <a:gd name="T7" fmla="*/ 0 h 21"/>
                <a:gd name="T8" fmla="*/ 3 w 3734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4" h="21">
                  <a:moveTo>
                    <a:pt x="3734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3732" y="0"/>
                  </a:lnTo>
                  <a:lnTo>
                    <a:pt x="3734" y="21"/>
                  </a:lnTo>
                  <a:close/>
                </a:path>
              </a:pathLst>
            </a:custGeom>
            <a:solidFill>
              <a:srgbClr val="00DC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55" name="Rectangle 685"/>
            <p:cNvSpPr>
              <a:spLocks noChangeArrowheads="1"/>
            </p:cNvSpPr>
            <p:nvPr/>
          </p:nvSpPr>
          <p:spPr bwMode="auto">
            <a:xfrm>
              <a:off x="2506" y="2284"/>
              <a:ext cx="933" cy="5"/>
            </a:xfrm>
            <a:prstGeom prst="rect">
              <a:avLst/>
            </a:prstGeom>
            <a:solidFill>
              <a:srgbClr val="00EA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56" name="Rectangle 686"/>
            <p:cNvSpPr>
              <a:spLocks noChangeArrowheads="1"/>
            </p:cNvSpPr>
            <p:nvPr/>
          </p:nvSpPr>
          <p:spPr bwMode="auto">
            <a:xfrm>
              <a:off x="2506" y="2282"/>
              <a:ext cx="933" cy="5"/>
            </a:xfrm>
            <a:prstGeom prst="rect">
              <a:avLst/>
            </a:prstGeom>
            <a:solidFill>
              <a:srgbClr val="00F8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57" name="Rectangle 687"/>
            <p:cNvSpPr>
              <a:spLocks noChangeArrowheads="1"/>
            </p:cNvSpPr>
            <p:nvPr/>
          </p:nvSpPr>
          <p:spPr bwMode="auto">
            <a:xfrm>
              <a:off x="2506" y="2279"/>
              <a:ext cx="933" cy="5"/>
            </a:xfrm>
            <a:prstGeom prst="rect">
              <a:avLst/>
            </a:prstGeom>
            <a:solidFill>
              <a:srgbClr val="1CFFD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58" name="Rectangle 688"/>
            <p:cNvSpPr>
              <a:spLocks noChangeArrowheads="1"/>
            </p:cNvSpPr>
            <p:nvPr/>
          </p:nvSpPr>
          <p:spPr bwMode="auto">
            <a:xfrm>
              <a:off x="2506" y="2276"/>
              <a:ext cx="933" cy="6"/>
            </a:xfrm>
            <a:prstGeom prst="rect">
              <a:avLst/>
            </a:prstGeom>
            <a:solidFill>
              <a:srgbClr val="55FFD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59" name="Freeform 689"/>
            <p:cNvSpPr>
              <a:spLocks/>
            </p:cNvSpPr>
            <p:nvPr/>
          </p:nvSpPr>
          <p:spPr bwMode="auto">
            <a:xfrm>
              <a:off x="2506" y="2274"/>
              <a:ext cx="933" cy="5"/>
            </a:xfrm>
            <a:custGeom>
              <a:avLst/>
              <a:gdLst>
                <a:gd name="T0" fmla="*/ 4 w 3732"/>
                <a:gd name="T1" fmla="*/ 0 h 21"/>
                <a:gd name="T2" fmla="*/ 0 w 3732"/>
                <a:gd name="T3" fmla="*/ 0 h 21"/>
                <a:gd name="T4" fmla="*/ 0 w 3732"/>
                <a:gd name="T5" fmla="*/ 0 h 21"/>
                <a:gd name="T6" fmla="*/ 4 w 3732"/>
                <a:gd name="T7" fmla="*/ 0 h 21"/>
                <a:gd name="T8" fmla="*/ 4 w 3732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2" h="21">
                  <a:moveTo>
                    <a:pt x="3732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3731" y="0"/>
                  </a:lnTo>
                  <a:lnTo>
                    <a:pt x="3732" y="21"/>
                  </a:lnTo>
                  <a:close/>
                </a:path>
              </a:pathLst>
            </a:custGeom>
            <a:solidFill>
              <a:srgbClr val="8DFFE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0" name="Freeform 690"/>
            <p:cNvSpPr>
              <a:spLocks/>
            </p:cNvSpPr>
            <p:nvPr/>
          </p:nvSpPr>
          <p:spPr bwMode="auto">
            <a:xfrm>
              <a:off x="2506" y="2271"/>
              <a:ext cx="933" cy="5"/>
            </a:xfrm>
            <a:custGeom>
              <a:avLst/>
              <a:gdLst>
                <a:gd name="T0" fmla="*/ 4 w 3732"/>
                <a:gd name="T1" fmla="*/ 0 h 21"/>
                <a:gd name="T2" fmla="*/ 0 w 3732"/>
                <a:gd name="T3" fmla="*/ 0 h 21"/>
                <a:gd name="T4" fmla="*/ 0 w 3732"/>
                <a:gd name="T5" fmla="*/ 0 h 21"/>
                <a:gd name="T6" fmla="*/ 4 w 3732"/>
                <a:gd name="T7" fmla="*/ 0 h 21"/>
                <a:gd name="T8" fmla="*/ 4 w 3732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2" h="21">
                  <a:moveTo>
                    <a:pt x="3732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3731" y="0"/>
                  </a:lnTo>
                  <a:lnTo>
                    <a:pt x="3732" y="21"/>
                  </a:lnTo>
                  <a:close/>
                </a:path>
              </a:pathLst>
            </a:custGeom>
            <a:solidFill>
              <a:srgbClr val="C6FF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1" name="Rectangle 691"/>
            <p:cNvSpPr>
              <a:spLocks noChangeArrowheads="1"/>
            </p:cNvSpPr>
            <p:nvPr/>
          </p:nvSpPr>
          <p:spPr bwMode="auto">
            <a:xfrm>
              <a:off x="2506" y="2268"/>
              <a:ext cx="933" cy="6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2" name="Rectangle 692"/>
            <p:cNvSpPr>
              <a:spLocks noChangeArrowheads="1"/>
            </p:cNvSpPr>
            <p:nvPr/>
          </p:nvSpPr>
          <p:spPr bwMode="auto">
            <a:xfrm>
              <a:off x="2506" y="2265"/>
              <a:ext cx="933" cy="6"/>
            </a:xfrm>
            <a:prstGeom prst="rect">
              <a:avLst/>
            </a:prstGeom>
            <a:solidFill>
              <a:srgbClr val="EFFFF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3" name="Rectangle 693"/>
            <p:cNvSpPr>
              <a:spLocks noChangeArrowheads="1"/>
            </p:cNvSpPr>
            <p:nvPr/>
          </p:nvSpPr>
          <p:spPr bwMode="auto">
            <a:xfrm>
              <a:off x="2506" y="2263"/>
              <a:ext cx="933" cy="5"/>
            </a:xfrm>
            <a:prstGeom prst="rect">
              <a:avLst/>
            </a:prstGeom>
            <a:solidFill>
              <a:srgbClr val="DFFFF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4" name="Rectangle 694"/>
            <p:cNvSpPr>
              <a:spLocks noChangeArrowheads="1"/>
            </p:cNvSpPr>
            <p:nvPr/>
          </p:nvSpPr>
          <p:spPr bwMode="auto">
            <a:xfrm>
              <a:off x="2506" y="2260"/>
              <a:ext cx="933" cy="5"/>
            </a:xfrm>
            <a:prstGeom prst="rect">
              <a:avLst/>
            </a:prstGeom>
            <a:solidFill>
              <a:srgbClr val="CEFF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5" name="Rectangle 695"/>
            <p:cNvSpPr>
              <a:spLocks noChangeArrowheads="1"/>
            </p:cNvSpPr>
            <p:nvPr/>
          </p:nvSpPr>
          <p:spPr bwMode="auto">
            <a:xfrm>
              <a:off x="2506" y="2257"/>
              <a:ext cx="933" cy="6"/>
            </a:xfrm>
            <a:prstGeom prst="rect">
              <a:avLst/>
            </a:prstGeom>
            <a:solidFill>
              <a:srgbClr val="BEFFF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6" name="Freeform 696"/>
            <p:cNvSpPr>
              <a:spLocks/>
            </p:cNvSpPr>
            <p:nvPr/>
          </p:nvSpPr>
          <p:spPr bwMode="auto">
            <a:xfrm>
              <a:off x="2506" y="2255"/>
              <a:ext cx="933" cy="5"/>
            </a:xfrm>
            <a:custGeom>
              <a:avLst/>
              <a:gdLst>
                <a:gd name="T0" fmla="*/ 4 w 3731"/>
                <a:gd name="T1" fmla="*/ 0 h 21"/>
                <a:gd name="T2" fmla="*/ 0 w 3731"/>
                <a:gd name="T3" fmla="*/ 0 h 21"/>
                <a:gd name="T4" fmla="*/ 0 w 3731"/>
                <a:gd name="T5" fmla="*/ 0 h 21"/>
                <a:gd name="T6" fmla="*/ 4 w 3731"/>
                <a:gd name="T7" fmla="*/ 0 h 21"/>
                <a:gd name="T8" fmla="*/ 4 w 3731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1" h="21">
                  <a:moveTo>
                    <a:pt x="3731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3730" y="0"/>
                  </a:lnTo>
                  <a:lnTo>
                    <a:pt x="3731" y="21"/>
                  </a:lnTo>
                  <a:close/>
                </a:path>
              </a:pathLst>
            </a:custGeom>
            <a:solidFill>
              <a:srgbClr val="ADFFE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7" name="Freeform 697"/>
            <p:cNvSpPr>
              <a:spLocks/>
            </p:cNvSpPr>
            <p:nvPr/>
          </p:nvSpPr>
          <p:spPr bwMode="auto">
            <a:xfrm>
              <a:off x="2506" y="2252"/>
              <a:ext cx="933" cy="5"/>
            </a:xfrm>
            <a:custGeom>
              <a:avLst/>
              <a:gdLst>
                <a:gd name="T0" fmla="*/ 4 w 3731"/>
                <a:gd name="T1" fmla="*/ 0 h 21"/>
                <a:gd name="T2" fmla="*/ 0 w 3731"/>
                <a:gd name="T3" fmla="*/ 0 h 21"/>
                <a:gd name="T4" fmla="*/ 0 w 3731"/>
                <a:gd name="T5" fmla="*/ 0 h 21"/>
                <a:gd name="T6" fmla="*/ 4 w 3731"/>
                <a:gd name="T7" fmla="*/ 0 h 21"/>
                <a:gd name="T8" fmla="*/ 4 w 3731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1" h="21">
                  <a:moveTo>
                    <a:pt x="3731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3730" y="0"/>
                  </a:lnTo>
                  <a:lnTo>
                    <a:pt x="3731" y="21"/>
                  </a:lnTo>
                  <a:close/>
                </a:path>
              </a:pathLst>
            </a:custGeom>
            <a:solidFill>
              <a:srgbClr val="9DFF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8" name="Rectangle 698"/>
            <p:cNvSpPr>
              <a:spLocks noChangeArrowheads="1"/>
            </p:cNvSpPr>
            <p:nvPr/>
          </p:nvSpPr>
          <p:spPr bwMode="auto">
            <a:xfrm>
              <a:off x="2506" y="2249"/>
              <a:ext cx="933" cy="6"/>
            </a:xfrm>
            <a:prstGeom prst="rect">
              <a:avLst/>
            </a:prstGeom>
            <a:solidFill>
              <a:srgbClr val="8CFF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69" name="Rectangle 699"/>
            <p:cNvSpPr>
              <a:spLocks noChangeArrowheads="1"/>
            </p:cNvSpPr>
            <p:nvPr/>
          </p:nvSpPr>
          <p:spPr bwMode="auto">
            <a:xfrm>
              <a:off x="2506" y="2247"/>
              <a:ext cx="933" cy="5"/>
            </a:xfrm>
            <a:prstGeom prst="rect">
              <a:avLst/>
            </a:prstGeom>
            <a:solidFill>
              <a:srgbClr val="7CFFE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70" name="Rectangle 700"/>
            <p:cNvSpPr>
              <a:spLocks noChangeArrowheads="1"/>
            </p:cNvSpPr>
            <p:nvPr/>
          </p:nvSpPr>
          <p:spPr bwMode="auto">
            <a:xfrm>
              <a:off x="2506" y="2244"/>
              <a:ext cx="933" cy="5"/>
            </a:xfrm>
            <a:prstGeom prst="rect">
              <a:avLst/>
            </a:prstGeom>
            <a:solidFill>
              <a:srgbClr val="6BFF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71" name="Rectangle 701"/>
            <p:cNvSpPr>
              <a:spLocks noChangeArrowheads="1"/>
            </p:cNvSpPr>
            <p:nvPr/>
          </p:nvSpPr>
          <p:spPr bwMode="auto">
            <a:xfrm>
              <a:off x="2506" y="2241"/>
              <a:ext cx="933" cy="6"/>
            </a:xfrm>
            <a:prstGeom prst="rect">
              <a:avLst/>
            </a:prstGeom>
            <a:solidFill>
              <a:srgbClr val="5BFFD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72" name="Freeform 702"/>
            <p:cNvSpPr>
              <a:spLocks/>
            </p:cNvSpPr>
            <p:nvPr/>
          </p:nvSpPr>
          <p:spPr bwMode="auto">
            <a:xfrm>
              <a:off x="2506" y="2238"/>
              <a:ext cx="933" cy="6"/>
            </a:xfrm>
            <a:custGeom>
              <a:avLst/>
              <a:gdLst>
                <a:gd name="T0" fmla="*/ 4 w 3730"/>
                <a:gd name="T1" fmla="*/ 0 h 22"/>
                <a:gd name="T2" fmla="*/ 0 w 3730"/>
                <a:gd name="T3" fmla="*/ 0 h 22"/>
                <a:gd name="T4" fmla="*/ 0 w 3730"/>
                <a:gd name="T5" fmla="*/ 0 h 22"/>
                <a:gd name="T6" fmla="*/ 4 w 3730"/>
                <a:gd name="T7" fmla="*/ 0 h 22"/>
                <a:gd name="T8" fmla="*/ 4 w 3730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0" h="22">
                  <a:moveTo>
                    <a:pt x="3730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3729" y="0"/>
                  </a:lnTo>
                  <a:lnTo>
                    <a:pt x="3730" y="22"/>
                  </a:lnTo>
                  <a:close/>
                </a:path>
              </a:pathLst>
            </a:custGeom>
            <a:solidFill>
              <a:srgbClr val="4BFFD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73" name="Freeform 703"/>
            <p:cNvSpPr>
              <a:spLocks/>
            </p:cNvSpPr>
            <p:nvPr/>
          </p:nvSpPr>
          <p:spPr bwMode="auto">
            <a:xfrm>
              <a:off x="2506" y="2236"/>
              <a:ext cx="933" cy="5"/>
            </a:xfrm>
            <a:custGeom>
              <a:avLst/>
              <a:gdLst>
                <a:gd name="T0" fmla="*/ 4 w 3730"/>
                <a:gd name="T1" fmla="*/ 0 h 21"/>
                <a:gd name="T2" fmla="*/ 0 w 3730"/>
                <a:gd name="T3" fmla="*/ 0 h 21"/>
                <a:gd name="T4" fmla="*/ 0 w 3730"/>
                <a:gd name="T5" fmla="*/ 0 h 21"/>
                <a:gd name="T6" fmla="*/ 4 w 3730"/>
                <a:gd name="T7" fmla="*/ 0 h 21"/>
                <a:gd name="T8" fmla="*/ 4 w 3730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30" h="21">
                  <a:moveTo>
                    <a:pt x="3730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3729" y="0"/>
                  </a:lnTo>
                  <a:lnTo>
                    <a:pt x="3730" y="21"/>
                  </a:lnTo>
                  <a:close/>
                </a:path>
              </a:pathLst>
            </a:custGeom>
            <a:solidFill>
              <a:srgbClr val="3AFFD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74" name="Rectangle 704"/>
            <p:cNvSpPr>
              <a:spLocks noChangeArrowheads="1"/>
            </p:cNvSpPr>
            <p:nvPr/>
          </p:nvSpPr>
          <p:spPr bwMode="auto">
            <a:xfrm>
              <a:off x="2506" y="2233"/>
              <a:ext cx="932" cy="5"/>
            </a:xfrm>
            <a:prstGeom prst="rect">
              <a:avLst/>
            </a:prstGeom>
            <a:solidFill>
              <a:srgbClr val="2AFF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75" name="Rectangle 705"/>
            <p:cNvSpPr>
              <a:spLocks noChangeArrowheads="1"/>
            </p:cNvSpPr>
            <p:nvPr/>
          </p:nvSpPr>
          <p:spPr bwMode="auto">
            <a:xfrm>
              <a:off x="2506" y="2231"/>
              <a:ext cx="932" cy="5"/>
            </a:xfrm>
            <a:prstGeom prst="rect">
              <a:avLst/>
            </a:prstGeom>
            <a:solidFill>
              <a:srgbClr val="19FFC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76" name="Rectangle 706"/>
            <p:cNvSpPr>
              <a:spLocks noChangeArrowheads="1"/>
            </p:cNvSpPr>
            <p:nvPr/>
          </p:nvSpPr>
          <p:spPr bwMode="auto">
            <a:xfrm>
              <a:off x="2506" y="2228"/>
              <a:ext cx="932" cy="5"/>
            </a:xfrm>
            <a:prstGeom prst="rect">
              <a:avLst/>
            </a:prstGeom>
            <a:solidFill>
              <a:srgbClr val="09FFC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77" name="Rectangle 707"/>
            <p:cNvSpPr>
              <a:spLocks noChangeArrowheads="1"/>
            </p:cNvSpPr>
            <p:nvPr/>
          </p:nvSpPr>
          <p:spPr bwMode="auto">
            <a:xfrm>
              <a:off x="2506" y="2225"/>
              <a:ext cx="932" cy="6"/>
            </a:xfrm>
            <a:prstGeom prst="rect">
              <a:avLst/>
            </a:prstGeom>
            <a:solidFill>
              <a:srgbClr val="00FDC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78" name="Rectangle 708"/>
            <p:cNvSpPr>
              <a:spLocks noChangeArrowheads="1"/>
            </p:cNvSpPr>
            <p:nvPr/>
          </p:nvSpPr>
          <p:spPr bwMode="auto">
            <a:xfrm>
              <a:off x="2506" y="2223"/>
              <a:ext cx="932" cy="5"/>
            </a:xfrm>
            <a:prstGeom prst="rect">
              <a:avLst/>
            </a:prstGeom>
            <a:solidFill>
              <a:srgbClr val="00F9C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79" name="Freeform 709"/>
            <p:cNvSpPr>
              <a:spLocks/>
            </p:cNvSpPr>
            <p:nvPr/>
          </p:nvSpPr>
          <p:spPr bwMode="auto">
            <a:xfrm>
              <a:off x="2506" y="2220"/>
              <a:ext cx="932" cy="5"/>
            </a:xfrm>
            <a:custGeom>
              <a:avLst/>
              <a:gdLst>
                <a:gd name="T0" fmla="*/ 3 w 3729"/>
                <a:gd name="T1" fmla="*/ 0 h 22"/>
                <a:gd name="T2" fmla="*/ 0 w 3729"/>
                <a:gd name="T3" fmla="*/ 0 h 22"/>
                <a:gd name="T4" fmla="*/ 0 w 3729"/>
                <a:gd name="T5" fmla="*/ 0 h 22"/>
                <a:gd name="T6" fmla="*/ 3 w 3729"/>
                <a:gd name="T7" fmla="*/ 0 h 22"/>
                <a:gd name="T8" fmla="*/ 3 w 3729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29" h="22">
                  <a:moveTo>
                    <a:pt x="3729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3728" y="0"/>
                  </a:lnTo>
                  <a:lnTo>
                    <a:pt x="3729" y="22"/>
                  </a:lnTo>
                  <a:close/>
                </a:path>
              </a:pathLst>
            </a:custGeom>
            <a:solidFill>
              <a:srgbClr val="00F4B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80" name="Freeform 710"/>
            <p:cNvSpPr>
              <a:spLocks/>
            </p:cNvSpPr>
            <p:nvPr/>
          </p:nvSpPr>
          <p:spPr bwMode="auto">
            <a:xfrm>
              <a:off x="2506" y="2217"/>
              <a:ext cx="932" cy="6"/>
            </a:xfrm>
            <a:custGeom>
              <a:avLst/>
              <a:gdLst>
                <a:gd name="T0" fmla="*/ 3 w 3729"/>
                <a:gd name="T1" fmla="*/ 0 h 21"/>
                <a:gd name="T2" fmla="*/ 0 w 3729"/>
                <a:gd name="T3" fmla="*/ 0 h 21"/>
                <a:gd name="T4" fmla="*/ 0 w 3729"/>
                <a:gd name="T5" fmla="*/ 0 h 21"/>
                <a:gd name="T6" fmla="*/ 3 w 3729"/>
                <a:gd name="T7" fmla="*/ 0 h 21"/>
                <a:gd name="T8" fmla="*/ 3 w 3729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29" h="21">
                  <a:moveTo>
                    <a:pt x="3729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3728" y="0"/>
                  </a:lnTo>
                  <a:lnTo>
                    <a:pt x="3729" y="21"/>
                  </a:lnTo>
                  <a:close/>
                </a:path>
              </a:pathLst>
            </a:custGeom>
            <a:solidFill>
              <a:srgbClr val="00F0B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81" name="Rectangle 711"/>
            <p:cNvSpPr>
              <a:spLocks noChangeArrowheads="1"/>
            </p:cNvSpPr>
            <p:nvPr/>
          </p:nvSpPr>
          <p:spPr bwMode="auto">
            <a:xfrm>
              <a:off x="2506" y="2214"/>
              <a:ext cx="932" cy="6"/>
            </a:xfrm>
            <a:prstGeom prst="rect">
              <a:avLst/>
            </a:prstGeom>
            <a:solidFill>
              <a:srgbClr val="00EB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82" name="Rectangle 712"/>
            <p:cNvSpPr>
              <a:spLocks noChangeArrowheads="1"/>
            </p:cNvSpPr>
            <p:nvPr/>
          </p:nvSpPr>
          <p:spPr bwMode="auto">
            <a:xfrm>
              <a:off x="2506" y="2212"/>
              <a:ext cx="932" cy="5"/>
            </a:xfrm>
            <a:prstGeom prst="rect">
              <a:avLst/>
            </a:prstGeom>
            <a:solidFill>
              <a:srgbClr val="00E7B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83" name="Rectangle 713"/>
            <p:cNvSpPr>
              <a:spLocks noChangeArrowheads="1"/>
            </p:cNvSpPr>
            <p:nvPr/>
          </p:nvSpPr>
          <p:spPr bwMode="auto">
            <a:xfrm>
              <a:off x="2506" y="2209"/>
              <a:ext cx="932" cy="5"/>
            </a:xfrm>
            <a:prstGeom prst="rect">
              <a:avLst/>
            </a:prstGeom>
            <a:solidFill>
              <a:srgbClr val="00E3B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84" name="Rectangle 714"/>
            <p:cNvSpPr>
              <a:spLocks noChangeArrowheads="1"/>
            </p:cNvSpPr>
            <p:nvPr/>
          </p:nvSpPr>
          <p:spPr bwMode="auto">
            <a:xfrm>
              <a:off x="2506" y="2207"/>
              <a:ext cx="932" cy="5"/>
            </a:xfrm>
            <a:prstGeom prst="rect">
              <a:avLst/>
            </a:prstGeom>
            <a:solidFill>
              <a:srgbClr val="00DE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85" name="Freeform 715"/>
            <p:cNvSpPr>
              <a:spLocks/>
            </p:cNvSpPr>
            <p:nvPr/>
          </p:nvSpPr>
          <p:spPr bwMode="auto">
            <a:xfrm>
              <a:off x="2506" y="2204"/>
              <a:ext cx="932" cy="5"/>
            </a:xfrm>
            <a:custGeom>
              <a:avLst/>
              <a:gdLst>
                <a:gd name="T0" fmla="*/ 4 w 3728"/>
                <a:gd name="T1" fmla="*/ 0 h 21"/>
                <a:gd name="T2" fmla="*/ 0 w 3728"/>
                <a:gd name="T3" fmla="*/ 0 h 21"/>
                <a:gd name="T4" fmla="*/ 0 w 3728"/>
                <a:gd name="T5" fmla="*/ 0 h 21"/>
                <a:gd name="T6" fmla="*/ 4 w 3728"/>
                <a:gd name="T7" fmla="*/ 0 h 21"/>
                <a:gd name="T8" fmla="*/ 4 w 3728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28" h="21">
                  <a:moveTo>
                    <a:pt x="3728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3727" y="0"/>
                  </a:lnTo>
                  <a:lnTo>
                    <a:pt x="3728" y="21"/>
                  </a:lnTo>
                  <a:close/>
                </a:path>
              </a:pathLst>
            </a:custGeom>
            <a:solidFill>
              <a:srgbClr val="00DAA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86" name="Freeform 716"/>
            <p:cNvSpPr>
              <a:spLocks/>
            </p:cNvSpPr>
            <p:nvPr/>
          </p:nvSpPr>
          <p:spPr bwMode="auto">
            <a:xfrm>
              <a:off x="2506" y="2201"/>
              <a:ext cx="932" cy="6"/>
            </a:xfrm>
            <a:custGeom>
              <a:avLst/>
              <a:gdLst>
                <a:gd name="T0" fmla="*/ 4 w 3728"/>
                <a:gd name="T1" fmla="*/ 0 h 21"/>
                <a:gd name="T2" fmla="*/ 0 w 3728"/>
                <a:gd name="T3" fmla="*/ 0 h 21"/>
                <a:gd name="T4" fmla="*/ 0 w 3728"/>
                <a:gd name="T5" fmla="*/ 0 h 21"/>
                <a:gd name="T6" fmla="*/ 4 w 3728"/>
                <a:gd name="T7" fmla="*/ 0 h 21"/>
                <a:gd name="T8" fmla="*/ 4 w 3728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28" h="21">
                  <a:moveTo>
                    <a:pt x="3728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3727" y="0"/>
                  </a:lnTo>
                  <a:lnTo>
                    <a:pt x="3728" y="21"/>
                  </a:lnTo>
                  <a:close/>
                </a:path>
              </a:pathLst>
            </a:custGeom>
            <a:solidFill>
              <a:srgbClr val="00D5A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87" name="Rectangle 717"/>
            <p:cNvSpPr>
              <a:spLocks noChangeArrowheads="1"/>
            </p:cNvSpPr>
            <p:nvPr/>
          </p:nvSpPr>
          <p:spPr bwMode="auto">
            <a:xfrm>
              <a:off x="2506" y="2198"/>
              <a:ext cx="932" cy="6"/>
            </a:xfrm>
            <a:prstGeom prst="rect">
              <a:avLst/>
            </a:prstGeom>
            <a:solidFill>
              <a:srgbClr val="00D1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88" name="Rectangle 718"/>
            <p:cNvSpPr>
              <a:spLocks noChangeArrowheads="1"/>
            </p:cNvSpPr>
            <p:nvPr/>
          </p:nvSpPr>
          <p:spPr bwMode="auto">
            <a:xfrm>
              <a:off x="2506" y="2196"/>
              <a:ext cx="932" cy="5"/>
            </a:xfrm>
            <a:prstGeom prst="rect">
              <a:avLst/>
            </a:prstGeom>
            <a:solidFill>
              <a:srgbClr val="00CA9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89" name="Rectangle 719"/>
            <p:cNvSpPr>
              <a:spLocks noChangeArrowheads="1"/>
            </p:cNvSpPr>
            <p:nvPr/>
          </p:nvSpPr>
          <p:spPr bwMode="auto">
            <a:xfrm>
              <a:off x="2506" y="2193"/>
              <a:ext cx="932" cy="5"/>
            </a:xfrm>
            <a:prstGeom prst="rect">
              <a:avLst/>
            </a:prstGeom>
            <a:solidFill>
              <a:srgbClr val="00C1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90" name="Rectangle 720"/>
            <p:cNvSpPr>
              <a:spLocks noChangeArrowheads="1"/>
            </p:cNvSpPr>
            <p:nvPr/>
          </p:nvSpPr>
          <p:spPr bwMode="auto">
            <a:xfrm>
              <a:off x="2506" y="2190"/>
              <a:ext cx="932" cy="6"/>
            </a:xfrm>
            <a:prstGeom prst="rect">
              <a:avLst/>
            </a:prstGeom>
            <a:solidFill>
              <a:srgbClr val="00B7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91" name="Freeform 721"/>
            <p:cNvSpPr>
              <a:spLocks/>
            </p:cNvSpPr>
            <p:nvPr/>
          </p:nvSpPr>
          <p:spPr bwMode="auto">
            <a:xfrm>
              <a:off x="2506" y="2188"/>
              <a:ext cx="932" cy="5"/>
            </a:xfrm>
            <a:custGeom>
              <a:avLst/>
              <a:gdLst>
                <a:gd name="T0" fmla="*/ 4 w 3727"/>
                <a:gd name="T1" fmla="*/ 0 h 22"/>
                <a:gd name="T2" fmla="*/ 0 w 3727"/>
                <a:gd name="T3" fmla="*/ 0 h 22"/>
                <a:gd name="T4" fmla="*/ 0 w 3727"/>
                <a:gd name="T5" fmla="*/ 0 h 22"/>
                <a:gd name="T6" fmla="*/ 4 w 3727"/>
                <a:gd name="T7" fmla="*/ 0 h 22"/>
                <a:gd name="T8" fmla="*/ 4 w 3727"/>
                <a:gd name="T9" fmla="*/ 0 h 2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27" h="22">
                  <a:moveTo>
                    <a:pt x="3727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3726" y="0"/>
                  </a:lnTo>
                  <a:lnTo>
                    <a:pt x="3727" y="22"/>
                  </a:lnTo>
                  <a:close/>
                </a:path>
              </a:pathLst>
            </a:custGeom>
            <a:solidFill>
              <a:srgbClr val="00AE8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92" name="Freeform 722"/>
            <p:cNvSpPr>
              <a:spLocks/>
            </p:cNvSpPr>
            <p:nvPr/>
          </p:nvSpPr>
          <p:spPr bwMode="auto">
            <a:xfrm>
              <a:off x="2506" y="2185"/>
              <a:ext cx="932" cy="5"/>
            </a:xfrm>
            <a:custGeom>
              <a:avLst/>
              <a:gdLst>
                <a:gd name="T0" fmla="*/ 4 w 3727"/>
                <a:gd name="T1" fmla="*/ 0 h 21"/>
                <a:gd name="T2" fmla="*/ 0 w 3727"/>
                <a:gd name="T3" fmla="*/ 0 h 21"/>
                <a:gd name="T4" fmla="*/ 0 w 3727"/>
                <a:gd name="T5" fmla="*/ 0 h 21"/>
                <a:gd name="T6" fmla="*/ 4 w 3727"/>
                <a:gd name="T7" fmla="*/ 0 h 21"/>
                <a:gd name="T8" fmla="*/ 4 w 3727"/>
                <a:gd name="T9" fmla="*/ 0 h 2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727" h="21">
                  <a:moveTo>
                    <a:pt x="3727" y="21"/>
                  </a:moveTo>
                  <a:lnTo>
                    <a:pt x="0" y="21"/>
                  </a:lnTo>
                  <a:lnTo>
                    <a:pt x="0" y="0"/>
                  </a:lnTo>
                  <a:lnTo>
                    <a:pt x="3726" y="0"/>
                  </a:lnTo>
                  <a:lnTo>
                    <a:pt x="3727" y="21"/>
                  </a:lnTo>
                  <a:close/>
                </a:path>
              </a:pathLst>
            </a:custGeom>
            <a:solidFill>
              <a:srgbClr val="00A57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93" name="Rectangle 723"/>
            <p:cNvSpPr>
              <a:spLocks noChangeArrowheads="1"/>
            </p:cNvSpPr>
            <p:nvPr/>
          </p:nvSpPr>
          <p:spPr bwMode="auto">
            <a:xfrm>
              <a:off x="2506" y="2182"/>
              <a:ext cx="931" cy="6"/>
            </a:xfrm>
            <a:prstGeom prst="rect">
              <a:avLst/>
            </a:prstGeom>
            <a:solidFill>
              <a:srgbClr val="009C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94" name="Rectangle 724"/>
            <p:cNvSpPr>
              <a:spLocks noChangeArrowheads="1"/>
            </p:cNvSpPr>
            <p:nvPr/>
          </p:nvSpPr>
          <p:spPr bwMode="auto">
            <a:xfrm>
              <a:off x="2506" y="2180"/>
              <a:ext cx="931" cy="5"/>
            </a:xfrm>
            <a:prstGeom prst="rect">
              <a:avLst/>
            </a:prstGeom>
            <a:solidFill>
              <a:srgbClr val="0093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95" name="Rectangle 725"/>
            <p:cNvSpPr>
              <a:spLocks noChangeArrowheads="1"/>
            </p:cNvSpPr>
            <p:nvPr/>
          </p:nvSpPr>
          <p:spPr bwMode="auto">
            <a:xfrm>
              <a:off x="2506" y="2177"/>
              <a:ext cx="931" cy="5"/>
            </a:xfrm>
            <a:prstGeom prst="rect">
              <a:avLst/>
            </a:prstGeom>
            <a:solidFill>
              <a:srgbClr val="00895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96" name="Freeform 726"/>
            <p:cNvSpPr>
              <a:spLocks/>
            </p:cNvSpPr>
            <p:nvPr/>
          </p:nvSpPr>
          <p:spPr bwMode="auto">
            <a:xfrm>
              <a:off x="2506" y="2174"/>
              <a:ext cx="931" cy="6"/>
            </a:xfrm>
            <a:custGeom>
              <a:avLst/>
              <a:gdLst>
                <a:gd name="T0" fmla="*/ 3 w 3726"/>
                <a:gd name="T1" fmla="*/ 0 h 22"/>
                <a:gd name="T2" fmla="*/ 0 w 3726"/>
                <a:gd name="T3" fmla="*/ 0 h 22"/>
                <a:gd name="T4" fmla="*/ 0 w 3726"/>
                <a:gd name="T5" fmla="*/ 0 h 22"/>
                <a:gd name="T6" fmla="*/ 3 w 3726"/>
                <a:gd name="T7" fmla="*/ 0 h 22"/>
                <a:gd name="T8" fmla="*/ 3 w 3726"/>
                <a:gd name="T9" fmla="*/ 0 h 22"/>
                <a:gd name="T10" fmla="*/ 3 w 3726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26" h="22">
                  <a:moveTo>
                    <a:pt x="3726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3114" y="0"/>
                  </a:lnTo>
                  <a:lnTo>
                    <a:pt x="3726" y="3"/>
                  </a:lnTo>
                  <a:lnTo>
                    <a:pt x="3726" y="22"/>
                  </a:lnTo>
                  <a:close/>
                </a:path>
              </a:pathLst>
            </a:custGeom>
            <a:solidFill>
              <a:srgbClr val="008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97" name="Freeform 727"/>
            <p:cNvSpPr>
              <a:spLocks/>
            </p:cNvSpPr>
            <p:nvPr/>
          </p:nvSpPr>
          <p:spPr bwMode="auto">
            <a:xfrm>
              <a:off x="2506" y="2172"/>
              <a:ext cx="931" cy="5"/>
            </a:xfrm>
            <a:custGeom>
              <a:avLst/>
              <a:gdLst>
                <a:gd name="T0" fmla="*/ 3 w 3726"/>
                <a:gd name="T1" fmla="*/ 0 h 22"/>
                <a:gd name="T2" fmla="*/ 0 w 3726"/>
                <a:gd name="T3" fmla="*/ 0 h 22"/>
                <a:gd name="T4" fmla="*/ 0 w 3726"/>
                <a:gd name="T5" fmla="*/ 0 h 22"/>
                <a:gd name="T6" fmla="*/ 0 w 3726"/>
                <a:gd name="T7" fmla="*/ 0 h 22"/>
                <a:gd name="T8" fmla="*/ 3 w 3726"/>
                <a:gd name="T9" fmla="*/ 0 h 22"/>
                <a:gd name="T10" fmla="*/ 3 w 3726"/>
                <a:gd name="T11" fmla="*/ 0 h 22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3726" h="22">
                  <a:moveTo>
                    <a:pt x="3726" y="22"/>
                  </a:moveTo>
                  <a:lnTo>
                    <a:pt x="0" y="22"/>
                  </a:lnTo>
                  <a:lnTo>
                    <a:pt x="0" y="0"/>
                  </a:lnTo>
                  <a:lnTo>
                    <a:pt x="1" y="0"/>
                  </a:lnTo>
                  <a:lnTo>
                    <a:pt x="3726" y="14"/>
                  </a:lnTo>
                  <a:lnTo>
                    <a:pt x="3726" y="22"/>
                  </a:lnTo>
                  <a:close/>
                </a:path>
              </a:pathLst>
            </a:custGeom>
            <a:solidFill>
              <a:srgbClr val="00774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98" name="Freeform 728"/>
            <p:cNvSpPr>
              <a:spLocks/>
            </p:cNvSpPr>
            <p:nvPr/>
          </p:nvSpPr>
          <p:spPr bwMode="auto">
            <a:xfrm>
              <a:off x="2506" y="2172"/>
              <a:ext cx="779" cy="2"/>
            </a:xfrm>
            <a:custGeom>
              <a:avLst/>
              <a:gdLst>
                <a:gd name="T0" fmla="*/ 3 w 3114"/>
                <a:gd name="T1" fmla="*/ 0 h 11"/>
                <a:gd name="T2" fmla="*/ 0 w 3114"/>
                <a:gd name="T3" fmla="*/ 0 h 11"/>
                <a:gd name="T4" fmla="*/ 0 w 3114"/>
                <a:gd name="T5" fmla="*/ 0 h 11"/>
                <a:gd name="T6" fmla="*/ 3 w 3114"/>
                <a:gd name="T7" fmla="*/ 0 h 11"/>
                <a:gd name="T8" fmla="*/ 0 60000 65536"/>
                <a:gd name="T9" fmla="*/ 0 60000 65536"/>
                <a:gd name="T10" fmla="*/ 0 60000 65536"/>
                <a:gd name="T11" fmla="*/ 0 60000 65536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0" t="0" r="r" b="b"/>
              <a:pathLst>
                <a:path w="3114" h="11">
                  <a:moveTo>
                    <a:pt x="3114" y="11"/>
                  </a:moveTo>
                  <a:lnTo>
                    <a:pt x="0" y="11"/>
                  </a:lnTo>
                  <a:lnTo>
                    <a:pt x="0" y="0"/>
                  </a:lnTo>
                  <a:lnTo>
                    <a:pt x="3114" y="11"/>
                  </a:lnTo>
                  <a:close/>
                </a:path>
              </a:pathLst>
            </a:custGeom>
            <a:solidFill>
              <a:srgbClr val="0064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899" name="Rectangle 729"/>
            <p:cNvSpPr>
              <a:spLocks noChangeArrowheads="1"/>
            </p:cNvSpPr>
            <p:nvPr/>
          </p:nvSpPr>
          <p:spPr bwMode="auto">
            <a:xfrm>
              <a:off x="2506" y="2172"/>
              <a:ext cx="1" cy="1"/>
            </a:xfrm>
            <a:prstGeom prst="rect">
              <a:avLst/>
            </a:prstGeom>
            <a:solidFill>
              <a:srgbClr val="00643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00" name="Rectangle 730"/>
            <p:cNvSpPr>
              <a:spLocks noChangeArrowheads="1"/>
            </p:cNvSpPr>
            <p:nvPr/>
          </p:nvSpPr>
          <p:spPr bwMode="auto">
            <a:xfrm>
              <a:off x="2508" y="2297"/>
              <a:ext cx="934" cy="8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01" name="Rectangle 731"/>
            <p:cNvSpPr>
              <a:spLocks noChangeArrowheads="1"/>
            </p:cNvSpPr>
            <p:nvPr/>
          </p:nvSpPr>
          <p:spPr bwMode="auto">
            <a:xfrm>
              <a:off x="2508" y="2178"/>
              <a:ext cx="934" cy="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02" name="Rectangle 732"/>
            <p:cNvSpPr>
              <a:spLocks noChangeArrowheads="1"/>
            </p:cNvSpPr>
            <p:nvPr/>
          </p:nvSpPr>
          <p:spPr bwMode="auto">
            <a:xfrm>
              <a:off x="3438" y="2182"/>
              <a:ext cx="8" cy="1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03" name="Rectangle 733"/>
            <p:cNvSpPr>
              <a:spLocks noChangeArrowheads="1"/>
            </p:cNvSpPr>
            <p:nvPr/>
          </p:nvSpPr>
          <p:spPr bwMode="auto">
            <a:xfrm>
              <a:off x="2504" y="2182"/>
              <a:ext cx="9" cy="119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04" name="Rectangle 734"/>
            <p:cNvSpPr>
              <a:spLocks noChangeArrowheads="1"/>
            </p:cNvSpPr>
            <p:nvPr/>
          </p:nvSpPr>
          <p:spPr bwMode="auto">
            <a:xfrm>
              <a:off x="3980" y="2783"/>
              <a:ext cx="134" cy="1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05" name="Rectangle 735"/>
            <p:cNvSpPr>
              <a:spLocks noChangeArrowheads="1"/>
            </p:cNvSpPr>
            <p:nvPr/>
          </p:nvSpPr>
          <p:spPr bwMode="auto">
            <a:xfrm>
              <a:off x="3979" y="2703"/>
              <a:ext cx="214" cy="11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06" name="Line 736"/>
            <p:cNvSpPr>
              <a:spLocks noChangeShapeType="1"/>
            </p:cNvSpPr>
            <p:nvPr/>
          </p:nvSpPr>
          <p:spPr bwMode="auto">
            <a:xfrm>
              <a:off x="3059" y="2802"/>
              <a:ext cx="10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07" name="Line 737"/>
            <p:cNvSpPr>
              <a:spLocks noChangeShapeType="1"/>
            </p:cNvSpPr>
            <p:nvPr/>
          </p:nvSpPr>
          <p:spPr bwMode="auto">
            <a:xfrm flipH="1">
              <a:off x="3059" y="2695"/>
              <a:ext cx="108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08" name="Line 738"/>
            <p:cNvSpPr>
              <a:spLocks noChangeShapeType="1"/>
            </p:cNvSpPr>
            <p:nvPr/>
          </p:nvSpPr>
          <p:spPr bwMode="auto">
            <a:xfrm>
              <a:off x="3059" y="2695"/>
              <a:ext cx="1" cy="10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09" name="Line 739"/>
            <p:cNvSpPr>
              <a:spLocks noChangeShapeType="1"/>
            </p:cNvSpPr>
            <p:nvPr/>
          </p:nvSpPr>
          <p:spPr bwMode="auto">
            <a:xfrm flipV="1">
              <a:off x="3167" y="2695"/>
              <a:ext cx="1" cy="10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10" name="Line 740"/>
            <p:cNvSpPr>
              <a:spLocks noChangeShapeType="1"/>
            </p:cNvSpPr>
            <p:nvPr/>
          </p:nvSpPr>
          <p:spPr bwMode="auto">
            <a:xfrm flipV="1">
              <a:off x="3073" y="2748"/>
              <a:ext cx="80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11" name="Line 741"/>
            <p:cNvSpPr>
              <a:spLocks noChangeShapeType="1"/>
            </p:cNvSpPr>
            <p:nvPr/>
          </p:nvSpPr>
          <p:spPr bwMode="auto">
            <a:xfrm flipH="1" flipV="1">
              <a:off x="3073" y="2708"/>
              <a:ext cx="80" cy="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12" name="Line 742"/>
            <p:cNvSpPr>
              <a:spLocks noChangeShapeType="1"/>
            </p:cNvSpPr>
            <p:nvPr/>
          </p:nvSpPr>
          <p:spPr bwMode="auto">
            <a:xfrm flipH="1">
              <a:off x="3074" y="2789"/>
              <a:ext cx="95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13" name="Line 743"/>
            <p:cNvSpPr>
              <a:spLocks noChangeShapeType="1"/>
            </p:cNvSpPr>
            <p:nvPr/>
          </p:nvSpPr>
          <p:spPr bwMode="auto">
            <a:xfrm>
              <a:off x="3074" y="2708"/>
              <a:ext cx="96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14" name="Freeform 744"/>
            <p:cNvSpPr>
              <a:spLocks/>
            </p:cNvSpPr>
            <p:nvPr/>
          </p:nvSpPr>
          <p:spPr bwMode="auto">
            <a:xfrm>
              <a:off x="1336" y="3031"/>
              <a:ext cx="162" cy="187"/>
            </a:xfrm>
            <a:custGeom>
              <a:avLst/>
              <a:gdLst>
                <a:gd name="T0" fmla="*/ 1 w 648"/>
                <a:gd name="T1" fmla="*/ 0 h 746"/>
                <a:gd name="T2" fmla="*/ 1 w 648"/>
                <a:gd name="T3" fmla="*/ 1 h 746"/>
                <a:gd name="T4" fmla="*/ 0 w 648"/>
                <a:gd name="T5" fmla="*/ 1 h 746"/>
                <a:gd name="T6" fmla="*/ 0 w 648"/>
                <a:gd name="T7" fmla="*/ 0 h 746"/>
                <a:gd name="T8" fmla="*/ 1 w 648"/>
                <a:gd name="T9" fmla="*/ 0 h 7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8" h="746">
                  <a:moveTo>
                    <a:pt x="648" y="159"/>
                  </a:moveTo>
                  <a:lnTo>
                    <a:pt x="646" y="588"/>
                  </a:lnTo>
                  <a:lnTo>
                    <a:pt x="7" y="746"/>
                  </a:lnTo>
                  <a:lnTo>
                    <a:pt x="0" y="0"/>
                  </a:lnTo>
                  <a:lnTo>
                    <a:pt x="648" y="159"/>
                  </a:lnTo>
                  <a:close/>
                </a:path>
              </a:pathLst>
            </a:custGeom>
            <a:solidFill>
              <a:srgbClr val="CC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15" name="Freeform 745"/>
            <p:cNvSpPr>
              <a:spLocks/>
            </p:cNvSpPr>
            <p:nvPr/>
          </p:nvSpPr>
          <p:spPr bwMode="auto">
            <a:xfrm>
              <a:off x="1336" y="3031"/>
              <a:ext cx="162" cy="187"/>
            </a:xfrm>
            <a:custGeom>
              <a:avLst/>
              <a:gdLst>
                <a:gd name="T0" fmla="*/ 1 w 648"/>
                <a:gd name="T1" fmla="*/ 0 h 746"/>
                <a:gd name="T2" fmla="*/ 1 w 648"/>
                <a:gd name="T3" fmla="*/ 1 h 746"/>
                <a:gd name="T4" fmla="*/ 0 w 648"/>
                <a:gd name="T5" fmla="*/ 1 h 746"/>
                <a:gd name="T6" fmla="*/ 0 w 648"/>
                <a:gd name="T7" fmla="*/ 0 h 746"/>
                <a:gd name="T8" fmla="*/ 1 w 648"/>
                <a:gd name="T9" fmla="*/ 0 h 7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48" h="746">
                  <a:moveTo>
                    <a:pt x="648" y="159"/>
                  </a:moveTo>
                  <a:lnTo>
                    <a:pt x="646" y="588"/>
                  </a:lnTo>
                  <a:lnTo>
                    <a:pt x="7" y="746"/>
                  </a:lnTo>
                  <a:lnTo>
                    <a:pt x="0" y="0"/>
                  </a:lnTo>
                  <a:lnTo>
                    <a:pt x="648" y="159"/>
                  </a:lnTo>
                  <a:close/>
                </a:path>
              </a:pathLst>
            </a:custGeom>
            <a:noFill/>
            <a:ln w="793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16" name="Line 746"/>
            <p:cNvSpPr>
              <a:spLocks noChangeShapeType="1"/>
            </p:cNvSpPr>
            <p:nvPr/>
          </p:nvSpPr>
          <p:spPr bwMode="auto">
            <a:xfrm>
              <a:off x="1497" y="3071"/>
              <a:ext cx="1" cy="10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17" name="Line 747"/>
            <p:cNvSpPr>
              <a:spLocks noChangeShapeType="1"/>
            </p:cNvSpPr>
            <p:nvPr/>
          </p:nvSpPr>
          <p:spPr bwMode="auto">
            <a:xfrm flipH="1">
              <a:off x="1336" y="3179"/>
              <a:ext cx="161" cy="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18" name="Line 748"/>
            <p:cNvSpPr>
              <a:spLocks noChangeShapeType="1"/>
            </p:cNvSpPr>
            <p:nvPr/>
          </p:nvSpPr>
          <p:spPr bwMode="auto">
            <a:xfrm flipV="1">
              <a:off x="1336" y="3031"/>
              <a:ext cx="1" cy="188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19" name="Line 749"/>
            <p:cNvSpPr>
              <a:spLocks noChangeShapeType="1"/>
            </p:cNvSpPr>
            <p:nvPr/>
          </p:nvSpPr>
          <p:spPr bwMode="auto">
            <a:xfrm>
              <a:off x="1336" y="3031"/>
              <a:ext cx="161" cy="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20" name="Freeform 750"/>
            <p:cNvSpPr>
              <a:spLocks/>
            </p:cNvSpPr>
            <p:nvPr/>
          </p:nvSpPr>
          <p:spPr bwMode="auto">
            <a:xfrm>
              <a:off x="2507" y="1466"/>
              <a:ext cx="398" cy="344"/>
            </a:xfrm>
            <a:custGeom>
              <a:avLst/>
              <a:gdLst>
                <a:gd name="T0" fmla="*/ 1 w 1593"/>
                <a:gd name="T1" fmla="*/ 1 h 1377"/>
                <a:gd name="T2" fmla="*/ 1 w 1593"/>
                <a:gd name="T3" fmla="*/ 0 h 1377"/>
                <a:gd name="T4" fmla="*/ 0 w 1593"/>
                <a:gd name="T5" fmla="*/ 0 h 1377"/>
                <a:gd name="T6" fmla="*/ 1 w 1593"/>
                <a:gd name="T7" fmla="*/ 1 h 1377"/>
                <a:gd name="T8" fmla="*/ 1 w 1593"/>
                <a:gd name="T9" fmla="*/ 1 h 137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93" h="1377">
                  <a:moveTo>
                    <a:pt x="881" y="1362"/>
                  </a:moveTo>
                  <a:lnTo>
                    <a:pt x="1593" y="0"/>
                  </a:lnTo>
                  <a:lnTo>
                    <a:pt x="0" y="4"/>
                  </a:lnTo>
                  <a:lnTo>
                    <a:pt x="705" y="1377"/>
                  </a:lnTo>
                  <a:lnTo>
                    <a:pt x="881" y="1362"/>
                  </a:lnTo>
                  <a:close/>
                </a:path>
              </a:pathLst>
            </a:custGeom>
            <a:solidFill>
              <a:srgbClr val="BFD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21" name="Freeform 751"/>
            <p:cNvSpPr>
              <a:spLocks/>
            </p:cNvSpPr>
            <p:nvPr/>
          </p:nvSpPr>
          <p:spPr bwMode="auto">
            <a:xfrm>
              <a:off x="1802" y="1051"/>
              <a:ext cx="705" cy="1268"/>
            </a:xfrm>
            <a:custGeom>
              <a:avLst/>
              <a:gdLst>
                <a:gd name="T0" fmla="*/ 3 w 2819"/>
                <a:gd name="T1" fmla="*/ 0 h 5076"/>
                <a:gd name="T2" fmla="*/ 2 w 2819"/>
                <a:gd name="T3" fmla="*/ 0 h 5076"/>
                <a:gd name="T4" fmla="*/ 1 w 2819"/>
                <a:gd name="T5" fmla="*/ 0 h 5076"/>
                <a:gd name="T6" fmla="*/ 1 w 2819"/>
                <a:gd name="T7" fmla="*/ 0 h 5076"/>
                <a:gd name="T8" fmla="*/ 1 w 2819"/>
                <a:gd name="T9" fmla="*/ 0 h 5076"/>
                <a:gd name="T10" fmla="*/ 1 w 2819"/>
                <a:gd name="T11" fmla="*/ 0 h 5076"/>
                <a:gd name="T12" fmla="*/ 1 w 2819"/>
                <a:gd name="T13" fmla="*/ 0 h 5076"/>
                <a:gd name="T14" fmla="*/ 0 w 2819"/>
                <a:gd name="T15" fmla="*/ 0 h 5076"/>
                <a:gd name="T16" fmla="*/ 0 w 2819"/>
                <a:gd name="T17" fmla="*/ 3 h 5076"/>
                <a:gd name="T18" fmla="*/ 0 w 2819"/>
                <a:gd name="T19" fmla="*/ 3 h 5076"/>
                <a:gd name="T20" fmla="*/ 0 w 2819"/>
                <a:gd name="T21" fmla="*/ 3 h 5076"/>
                <a:gd name="T22" fmla="*/ 0 w 2819"/>
                <a:gd name="T23" fmla="*/ 3 h 5076"/>
                <a:gd name="T24" fmla="*/ 0 w 2819"/>
                <a:gd name="T25" fmla="*/ 3 h 5076"/>
                <a:gd name="T26" fmla="*/ 0 w 2819"/>
                <a:gd name="T27" fmla="*/ 4 h 5076"/>
                <a:gd name="T28" fmla="*/ 0 w 2819"/>
                <a:gd name="T29" fmla="*/ 4 h 5076"/>
                <a:gd name="T30" fmla="*/ 1 w 2819"/>
                <a:gd name="T31" fmla="*/ 5 h 5076"/>
                <a:gd name="T32" fmla="*/ 1 w 2819"/>
                <a:gd name="T33" fmla="*/ 4 h 5076"/>
                <a:gd name="T34" fmla="*/ 2 w 2819"/>
                <a:gd name="T35" fmla="*/ 4 h 5076"/>
                <a:gd name="T36" fmla="*/ 2 w 2819"/>
                <a:gd name="T37" fmla="*/ 4 h 5076"/>
                <a:gd name="T38" fmla="*/ 2 w 2819"/>
                <a:gd name="T39" fmla="*/ 4 h 5076"/>
                <a:gd name="T40" fmla="*/ 2 w 2819"/>
                <a:gd name="T41" fmla="*/ 4 h 5076"/>
                <a:gd name="T42" fmla="*/ 2 w 2819"/>
                <a:gd name="T43" fmla="*/ 5 h 5076"/>
                <a:gd name="T44" fmla="*/ 2 w 2819"/>
                <a:gd name="T45" fmla="*/ 5 h 5076"/>
                <a:gd name="T46" fmla="*/ 2 w 2819"/>
                <a:gd name="T47" fmla="*/ 4 h 5076"/>
                <a:gd name="T48" fmla="*/ 1 w 2819"/>
                <a:gd name="T49" fmla="*/ 4 h 5076"/>
                <a:gd name="T50" fmla="*/ 1 w 2819"/>
                <a:gd name="T51" fmla="*/ 3 h 5076"/>
                <a:gd name="T52" fmla="*/ 1 w 2819"/>
                <a:gd name="T53" fmla="*/ 3 h 5076"/>
                <a:gd name="T54" fmla="*/ 1 w 2819"/>
                <a:gd name="T55" fmla="*/ 3 h 5076"/>
                <a:gd name="T56" fmla="*/ 1 w 2819"/>
                <a:gd name="T57" fmla="*/ 2 h 5076"/>
                <a:gd name="T58" fmla="*/ 2 w 2819"/>
                <a:gd name="T59" fmla="*/ 3 h 5076"/>
                <a:gd name="T60" fmla="*/ 2 w 2819"/>
                <a:gd name="T61" fmla="*/ 3 h 5076"/>
                <a:gd name="T62" fmla="*/ 3 w 2819"/>
                <a:gd name="T63" fmla="*/ 2 h 5076"/>
                <a:gd name="T64" fmla="*/ 3 w 2819"/>
                <a:gd name="T65" fmla="*/ 1 h 5076"/>
                <a:gd name="T66" fmla="*/ 3 w 2819"/>
                <a:gd name="T67" fmla="*/ 0 h 507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2819" h="5076">
                  <a:moveTo>
                    <a:pt x="2819" y="159"/>
                  </a:moveTo>
                  <a:lnTo>
                    <a:pt x="1570" y="164"/>
                  </a:lnTo>
                  <a:lnTo>
                    <a:pt x="1326" y="0"/>
                  </a:lnTo>
                  <a:lnTo>
                    <a:pt x="1176" y="0"/>
                  </a:lnTo>
                  <a:lnTo>
                    <a:pt x="1170" y="99"/>
                  </a:lnTo>
                  <a:lnTo>
                    <a:pt x="1094" y="113"/>
                  </a:lnTo>
                  <a:lnTo>
                    <a:pt x="988" y="193"/>
                  </a:lnTo>
                  <a:lnTo>
                    <a:pt x="121" y="200"/>
                  </a:lnTo>
                  <a:lnTo>
                    <a:pt x="115" y="3067"/>
                  </a:lnTo>
                  <a:lnTo>
                    <a:pt x="71" y="3121"/>
                  </a:lnTo>
                  <a:lnTo>
                    <a:pt x="4" y="3169"/>
                  </a:lnTo>
                  <a:lnTo>
                    <a:pt x="0" y="3576"/>
                  </a:lnTo>
                  <a:lnTo>
                    <a:pt x="111" y="3698"/>
                  </a:lnTo>
                  <a:lnTo>
                    <a:pt x="15" y="3888"/>
                  </a:lnTo>
                  <a:lnTo>
                    <a:pt x="11" y="4230"/>
                  </a:lnTo>
                  <a:lnTo>
                    <a:pt x="1217" y="4821"/>
                  </a:lnTo>
                  <a:lnTo>
                    <a:pt x="1294" y="4652"/>
                  </a:lnTo>
                  <a:lnTo>
                    <a:pt x="1380" y="4683"/>
                  </a:lnTo>
                  <a:lnTo>
                    <a:pt x="1454" y="4695"/>
                  </a:lnTo>
                  <a:lnTo>
                    <a:pt x="1514" y="4551"/>
                  </a:lnTo>
                  <a:lnTo>
                    <a:pt x="1587" y="4742"/>
                  </a:lnTo>
                  <a:lnTo>
                    <a:pt x="1587" y="5076"/>
                  </a:lnTo>
                  <a:lnTo>
                    <a:pt x="1798" y="5076"/>
                  </a:lnTo>
                  <a:lnTo>
                    <a:pt x="1793" y="4167"/>
                  </a:lnTo>
                  <a:lnTo>
                    <a:pt x="1061" y="3781"/>
                  </a:lnTo>
                  <a:lnTo>
                    <a:pt x="1018" y="3730"/>
                  </a:lnTo>
                  <a:lnTo>
                    <a:pt x="1021" y="3630"/>
                  </a:lnTo>
                  <a:lnTo>
                    <a:pt x="1161" y="3046"/>
                  </a:lnTo>
                  <a:lnTo>
                    <a:pt x="1169" y="2546"/>
                  </a:lnTo>
                  <a:lnTo>
                    <a:pt x="1903" y="3735"/>
                  </a:lnTo>
                  <a:lnTo>
                    <a:pt x="2060" y="3726"/>
                  </a:lnTo>
                  <a:lnTo>
                    <a:pt x="2808" y="2619"/>
                  </a:lnTo>
                  <a:lnTo>
                    <a:pt x="2812" y="1502"/>
                  </a:lnTo>
                  <a:lnTo>
                    <a:pt x="2819" y="159"/>
                  </a:lnTo>
                  <a:close/>
                </a:path>
              </a:pathLst>
            </a:custGeom>
            <a:solidFill>
              <a:srgbClr val="BFD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22" name="Freeform 752"/>
            <p:cNvSpPr>
              <a:spLocks/>
            </p:cNvSpPr>
            <p:nvPr/>
          </p:nvSpPr>
          <p:spPr bwMode="auto">
            <a:xfrm>
              <a:off x="2505" y="1091"/>
              <a:ext cx="1187" cy="375"/>
            </a:xfrm>
            <a:custGeom>
              <a:avLst/>
              <a:gdLst>
                <a:gd name="T0" fmla="*/ 0 w 4749"/>
                <a:gd name="T1" fmla="*/ 2 h 1500"/>
                <a:gd name="T2" fmla="*/ 4 w 4749"/>
                <a:gd name="T3" fmla="*/ 2 h 1500"/>
                <a:gd name="T4" fmla="*/ 4 w 4749"/>
                <a:gd name="T5" fmla="*/ 2 h 1500"/>
                <a:gd name="T6" fmla="*/ 4 w 4749"/>
                <a:gd name="T7" fmla="*/ 2 h 1500"/>
                <a:gd name="T8" fmla="*/ 4 w 4749"/>
                <a:gd name="T9" fmla="*/ 2 h 1500"/>
                <a:gd name="T10" fmla="*/ 4 w 4749"/>
                <a:gd name="T11" fmla="*/ 2 h 1500"/>
                <a:gd name="T12" fmla="*/ 4 w 4749"/>
                <a:gd name="T13" fmla="*/ 2 h 1500"/>
                <a:gd name="T14" fmla="*/ 4 w 4749"/>
                <a:gd name="T15" fmla="*/ 2 h 1500"/>
                <a:gd name="T16" fmla="*/ 4 w 4749"/>
                <a:gd name="T17" fmla="*/ 2 h 1500"/>
                <a:gd name="T18" fmla="*/ 4 w 4749"/>
                <a:gd name="T19" fmla="*/ 2 h 1500"/>
                <a:gd name="T20" fmla="*/ 4 w 4749"/>
                <a:gd name="T21" fmla="*/ 2 h 1500"/>
                <a:gd name="T22" fmla="*/ 4 w 4749"/>
                <a:gd name="T23" fmla="*/ 2 h 1500"/>
                <a:gd name="T24" fmla="*/ 4 w 4749"/>
                <a:gd name="T25" fmla="*/ 0 h 1500"/>
                <a:gd name="T26" fmla="*/ 4 w 4749"/>
                <a:gd name="T27" fmla="*/ 0 h 1500"/>
                <a:gd name="T28" fmla="*/ 4 w 4749"/>
                <a:gd name="T29" fmla="*/ 0 h 1500"/>
                <a:gd name="T30" fmla="*/ 4 w 4749"/>
                <a:gd name="T31" fmla="*/ 0 h 1500"/>
                <a:gd name="T32" fmla="*/ 4 w 4749"/>
                <a:gd name="T33" fmla="*/ 0 h 1500"/>
                <a:gd name="T34" fmla="*/ 4 w 4749"/>
                <a:gd name="T35" fmla="*/ 0 h 1500"/>
                <a:gd name="T36" fmla="*/ 4 w 4749"/>
                <a:gd name="T37" fmla="*/ 0 h 1500"/>
                <a:gd name="T38" fmla="*/ 4 w 4749"/>
                <a:gd name="T39" fmla="*/ 0 h 1500"/>
                <a:gd name="T40" fmla="*/ 4 w 4749"/>
                <a:gd name="T41" fmla="*/ 0 h 1500"/>
                <a:gd name="T42" fmla="*/ 4 w 4749"/>
                <a:gd name="T43" fmla="*/ 0 h 1500"/>
                <a:gd name="T44" fmla="*/ 4 w 4749"/>
                <a:gd name="T45" fmla="*/ 0 h 1500"/>
                <a:gd name="T46" fmla="*/ 0 w 4749"/>
                <a:gd name="T47" fmla="*/ 0 h 1500"/>
                <a:gd name="T48" fmla="*/ 0 w 4749"/>
                <a:gd name="T49" fmla="*/ 0 h 1500"/>
                <a:gd name="T50" fmla="*/ 0 w 4749"/>
                <a:gd name="T51" fmla="*/ 0 h 1500"/>
                <a:gd name="T52" fmla="*/ 0 w 4749"/>
                <a:gd name="T53" fmla="*/ 0 h 1500"/>
                <a:gd name="T54" fmla="*/ 0 w 4749"/>
                <a:gd name="T55" fmla="*/ 0 h 1500"/>
                <a:gd name="T56" fmla="*/ 0 w 4749"/>
                <a:gd name="T57" fmla="*/ 0 h 1500"/>
                <a:gd name="T58" fmla="*/ 0 w 4749"/>
                <a:gd name="T59" fmla="*/ 0 h 1500"/>
                <a:gd name="T60" fmla="*/ 0 w 4749"/>
                <a:gd name="T61" fmla="*/ 0 h 1500"/>
                <a:gd name="T62" fmla="*/ 0 w 4749"/>
                <a:gd name="T63" fmla="*/ 0 h 1500"/>
                <a:gd name="T64" fmla="*/ 0 w 4749"/>
                <a:gd name="T65" fmla="*/ 0 h 1500"/>
                <a:gd name="T66" fmla="*/ 0 w 4749"/>
                <a:gd name="T67" fmla="*/ 0 h 1500"/>
                <a:gd name="T68" fmla="*/ 0 w 4749"/>
                <a:gd name="T69" fmla="*/ 2 h 1500"/>
                <a:gd name="T70" fmla="*/ 0 w 4749"/>
                <a:gd name="T71" fmla="*/ 2 h 1500"/>
                <a:gd name="T72" fmla="*/ 0 w 4749"/>
                <a:gd name="T73" fmla="*/ 2 h 1500"/>
                <a:gd name="T74" fmla="*/ 0 w 4749"/>
                <a:gd name="T75" fmla="*/ 2 h 1500"/>
                <a:gd name="T76" fmla="*/ 0 w 4749"/>
                <a:gd name="T77" fmla="*/ 2 h 1500"/>
                <a:gd name="T78" fmla="*/ 0 w 4749"/>
                <a:gd name="T79" fmla="*/ 2 h 1500"/>
                <a:gd name="T80" fmla="*/ 0 w 4749"/>
                <a:gd name="T81" fmla="*/ 2 h 1500"/>
                <a:gd name="T82" fmla="*/ 0 w 4749"/>
                <a:gd name="T83" fmla="*/ 2 h 1500"/>
                <a:gd name="T84" fmla="*/ 0 w 4749"/>
                <a:gd name="T85" fmla="*/ 2 h 1500"/>
                <a:gd name="T86" fmla="*/ 0 w 4749"/>
                <a:gd name="T87" fmla="*/ 2 h 1500"/>
                <a:gd name="T88" fmla="*/ 0 w 4749"/>
                <a:gd name="T89" fmla="*/ 2 h 1500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0" t="0" r="r" b="b"/>
              <a:pathLst>
                <a:path w="4749" h="1500">
                  <a:moveTo>
                    <a:pt x="70" y="1500"/>
                  </a:moveTo>
                  <a:lnTo>
                    <a:pt x="4680" y="1500"/>
                  </a:lnTo>
                  <a:lnTo>
                    <a:pt x="4693" y="1498"/>
                  </a:lnTo>
                  <a:lnTo>
                    <a:pt x="4706" y="1497"/>
                  </a:lnTo>
                  <a:lnTo>
                    <a:pt x="4718" y="1495"/>
                  </a:lnTo>
                  <a:lnTo>
                    <a:pt x="4729" y="1492"/>
                  </a:lnTo>
                  <a:lnTo>
                    <a:pt x="4737" y="1488"/>
                  </a:lnTo>
                  <a:lnTo>
                    <a:pt x="4743" y="1484"/>
                  </a:lnTo>
                  <a:lnTo>
                    <a:pt x="4746" y="1482"/>
                  </a:lnTo>
                  <a:lnTo>
                    <a:pt x="4747" y="1478"/>
                  </a:lnTo>
                  <a:lnTo>
                    <a:pt x="4748" y="1476"/>
                  </a:lnTo>
                  <a:lnTo>
                    <a:pt x="4749" y="1474"/>
                  </a:lnTo>
                  <a:lnTo>
                    <a:pt x="4749" y="25"/>
                  </a:lnTo>
                  <a:lnTo>
                    <a:pt x="4748" y="22"/>
                  </a:lnTo>
                  <a:lnTo>
                    <a:pt x="4747" y="20"/>
                  </a:lnTo>
                  <a:lnTo>
                    <a:pt x="4746" y="18"/>
                  </a:lnTo>
                  <a:lnTo>
                    <a:pt x="4743" y="15"/>
                  </a:lnTo>
                  <a:lnTo>
                    <a:pt x="4737" y="11"/>
                  </a:lnTo>
                  <a:lnTo>
                    <a:pt x="4729" y="8"/>
                  </a:lnTo>
                  <a:lnTo>
                    <a:pt x="4718" y="4"/>
                  </a:lnTo>
                  <a:lnTo>
                    <a:pt x="4706" y="2"/>
                  </a:lnTo>
                  <a:lnTo>
                    <a:pt x="4693" y="0"/>
                  </a:lnTo>
                  <a:lnTo>
                    <a:pt x="4680" y="0"/>
                  </a:lnTo>
                  <a:lnTo>
                    <a:pt x="70" y="0"/>
                  </a:lnTo>
                  <a:lnTo>
                    <a:pt x="55" y="0"/>
                  </a:lnTo>
                  <a:lnTo>
                    <a:pt x="43" y="2"/>
                  </a:lnTo>
                  <a:lnTo>
                    <a:pt x="31" y="4"/>
                  </a:lnTo>
                  <a:lnTo>
                    <a:pt x="20" y="8"/>
                  </a:lnTo>
                  <a:lnTo>
                    <a:pt x="12" y="11"/>
                  </a:lnTo>
                  <a:lnTo>
                    <a:pt x="6" y="15"/>
                  </a:lnTo>
                  <a:lnTo>
                    <a:pt x="4" y="18"/>
                  </a:lnTo>
                  <a:lnTo>
                    <a:pt x="1" y="20"/>
                  </a:lnTo>
                  <a:lnTo>
                    <a:pt x="0" y="22"/>
                  </a:lnTo>
                  <a:lnTo>
                    <a:pt x="0" y="25"/>
                  </a:lnTo>
                  <a:lnTo>
                    <a:pt x="0" y="1474"/>
                  </a:lnTo>
                  <a:lnTo>
                    <a:pt x="0" y="1476"/>
                  </a:lnTo>
                  <a:lnTo>
                    <a:pt x="1" y="1478"/>
                  </a:lnTo>
                  <a:lnTo>
                    <a:pt x="4" y="1482"/>
                  </a:lnTo>
                  <a:lnTo>
                    <a:pt x="6" y="1484"/>
                  </a:lnTo>
                  <a:lnTo>
                    <a:pt x="12" y="1488"/>
                  </a:lnTo>
                  <a:lnTo>
                    <a:pt x="20" y="1492"/>
                  </a:lnTo>
                  <a:lnTo>
                    <a:pt x="31" y="1495"/>
                  </a:lnTo>
                  <a:lnTo>
                    <a:pt x="43" y="1497"/>
                  </a:lnTo>
                  <a:lnTo>
                    <a:pt x="55" y="1498"/>
                  </a:lnTo>
                  <a:lnTo>
                    <a:pt x="70" y="1500"/>
                  </a:lnTo>
                  <a:close/>
                </a:path>
              </a:pathLst>
            </a:custGeom>
            <a:solidFill>
              <a:srgbClr val="BFD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23" name="Rectangle 753"/>
            <p:cNvSpPr>
              <a:spLocks noChangeArrowheads="1"/>
            </p:cNvSpPr>
            <p:nvPr/>
          </p:nvSpPr>
          <p:spPr bwMode="auto">
            <a:xfrm>
              <a:off x="2561" y="1142"/>
              <a:ext cx="70" cy="270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24" name="Rectangle 754"/>
            <p:cNvSpPr>
              <a:spLocks noChangeArrowheads="1"/>
            </p:cNvSpPr>
            <p:nvPr/>
          </p:nvSpPr>
          <p:spPr bwMode="auto">
            <a:xfrm>
              <a:off x="2720" y="1144"/>
              <a:ext cx="108" cy="2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25" name="Rectangle 755"/>
            <p:cNvSpPr>
              <a:spLocks noChangeArrowheads="1"/>
            </p:cNvSpPr>
            <p:nvPr/>
          </p:nvSpPr>
          <p:spPr bwMode="auto">
            <a:xfrm>
              <a:off x="3319" y="1142"/>
              <a:ext cx="104" cy="273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26" name="Rectangle 756"/>
            <p:cNvSpPr>
              <a:spLocks noChangeArrowheads="1"/>
            </p:cNvSpPr>
            <p:nvPr/>
          </p:nvSpPr>
          <p:spPr bwMode="auto">
            <a:xfrm>
              <a:off x="3516" y="1147"/>
              <a:ext cx="106" cy="262"/>
            </a:xfrm>
            <a:prstGeom prst="rect">
              <a:avLst/>
            </a:prstGeom>
            <a:solidFill>
              <a:srgbClr val="33CC3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27" name="Rectangle 757"/>
            <p:cNvSpPr>
              <a:spLocks noChangeArrowheads="1"/>
            </p:cNvSpPr>
            <p:nvPr/>
          </p:nvSpPr>
          <p:spPr bwMode="auto">
            <a:xfrm>
              <a:off x="3121" y="1142"/>
              <a:ext cx="104" cy="269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28" name="Freeform 758"/>
            <p:cNvSpPr>
              <a:spLocks/>
            </p:cNvSpPr>
            <p:nvPr/>
          </p:nvSpPr>
          <p:spPr bwMode="auto">
            <a:xfrm>
              <a:off x="2893" y="1457"/>
              <a:ext cx="455" cy="351"/>
            </a:xfrm>
            <a:custGeom>
              <a:avLst/>
              <a:gdLst>
                <a:gd name="T0" fmla="*/ 1 w 1817"/>
                <a:gd name="T1" fmla="*/ 1 h 1407"/>
                <a:gd name="T2" fmla="*/ 2 w 1817"/>
                <a:gd name="T3" fmla="*/ 0 h 1407"/>
                <a:gd name="T4" fmla="*/ 0 w 1817"/>
                <a:gd name="T5" fmla="*/ 0 h 1407"/>
                <a:gd name="T6" fmla="*/ 1 w 1817"/>
                <a:gd name="T7" fmla="*/ 1 h 1407"/>
                <a:gd name="T8" fmla="*/ 1 w 1817"/>
                <a:gd name="T9" fmla="*/ 1 h 140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817" h="1407">
                  <a:moveTo>
                    <a:pt x="1004" y="1393"/>
                  </a:moveTo>
                  <a:lnTo>
                    <a:pt x="1817" y="20"/>
                  </a:lnTo>
                  <a:lnTo>
                    <a:pt x="0" y="0"/>
                  </a:lnTo>
                  <a:lnTo>
                    <a:pt x="835" y="1407"/>
                  </a:lnTo>
                  <a:lnTo>
                    <a:pt x="1004" y="1393"/>
                  </a:lnTo>
                  <a:close/>
                </a:path>
              </a:pathLst>
            </a:custGeom>
            <a:solidFill>
              <a:srgbClr val="BFD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29" name="Freeform 759"/>
            <p:cNvSpPr>
              <a:spLocks/>
            </p:cNvSpPr>
            <p:nvPr/>
          </p:nvSpPr>
          <p:spPr bwMode="auto">
            <a:xfrm>
              <a:off x="2079" y="1150"/>
              <a:ext cx="33" cy="5"/>
            </a:xfrm>
            <a:custGeom>
              <a:avLst/>
              <a:gdLst>
                <a:gd name="T0" fmla="*/ 0 w 133"/>
                <a:gd name="T1" fmla="*/ 0 h 22"/>
                <a:gd name="T2" fmla="*/ 0 w 133"/>
                <a:gd name="T3" fmla="*/ 0 h 22"/>
                <a:gd name="T4" fmla="*/ 0 w 133"/>
                <a:gd name="T5" fmla="*/ 0 h 22"/>
                <a:gd name="T6" fmla="*/ 0 w 133"/>
                <a:gd name="T7" fmla="*/ 0 h 22"/>
                <a:gd name="T8" fmla="*/ 0 w 133"/>
                <a:gd name="T9" fmla="*/ 0 h 22"/>
                <a:gd name="T10" fmla="*/ 0 w 133"/>
                <a:gd name="T11" fmla="*/ 0 h 22"/>
                <a:gd name="T12" fmla="*/ 0 w 133"/>
                <a:gd name="T13" fmla="*/ 0 h 22"/>
                <a:gd name="T14" fmla="*/ 0 w 133"/>
                <a:gd name="T15" fmla="*/ 0 h 22"/>
                <a:gd name="T16" fmla="*/ 0 w 133"/>
                <a:gd name="T17" fmla="*/ 0 h 22"/>
                <a:gd name="T18" fmla="*/ 0 w 133"/>
                <a:gd name="T19" fmla="*/ 0 h 2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3" h="22">
                  <a:moveTo>
                    <a:pt x="0" y="0"/>
                  </a:moveTo>
                  <a:lnTo>
                    <a:pt x="133" y="0"/>
                  </a:lnTo>
                  <a:lnTo>
                    <a:pt x="118" y="8"/>
                  </a:lnTo>
                  <a:lnTo>
                    <a:pt x="102" y="14"/>
                  </a:lnTo>
                  <a:lnTo>
                    <a:pt x="87" y="19"/>
                  </a:lnTo>
                  <a:lnTo>
                    <a:pt x="69" y="22"/>
                  </a:lnTo>
                  <a:lnTo>
                    <a:pt x="52" y="19"/>
                  </a:lnTo>
                  <a:lnTo>
                    <a:pt x="34" y="14"/>
                  </a:lnTo>
                  <a:lnTo>
                    <a:pt x="17" y="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30" name="Freeform 760"/>
            <p:cNvSpPr>
              <a:spLocks/>
            </p:cNvSpPr>
            <p:nvPr/>
          </p:nvSpPr>
          <p:spPr bwMode="auto">
            <a:xfrm>
              <a:off x="2078" y="1149"/>
              <a:ext cx="35" cy="2"/>
            </a:xfrm>
            <a:custGeom>
              <a:avLst/>
              <a:gdLst>
                <a:gd name="T0" fmla="*/ 0 w 140"/>
                <a:gd name="T1" fmla="*/ 0 h 5"/>
                <a:gd name="T2" fmla="*/ 0 w 140"/>
                <a:gd name="T3" fmla="*/ 0 h 5"/>
                <a:gd name="T4" fmla="*/ 0 w 140"/>
                <a:gd name="T5" fmla="*/ 0 h 5"/>
                <a:gd name="T6" fmla="*/ 0 w 140"/>
                <a:gd name="T7" fmla="*/ 0 h 5"/>
                <a:gd name="T8" fmla="*/ 0 w 140"/>
                <a:gd name="T9" fmla="*/ 0 h 5"/>
                <a:gd name="T10" fmla="*/ 0 w 140"/>
                <a:gd name="T11" fmla="*/ 0 h 5"/>
                <a:gd name="T12" fmla="*/ 0 w 140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40" h="5">
                  <a:moveTo>
                    <a:pt x="132" y="5"/>
                  </a:moveTo>
                  <a:lnTo>
                    <a:pt x="10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140" y="0"/>
                  </a:lnTo>
                  <a:lnTo>
                    <a:pt x="137" y="3"/>
                  </a:lnTo>
                  <a:lnTo>
                    <a:pt x="132" y="5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31" name="Freeform 761"/>
            <p:cNvSpPr>
              <a:spLocks/>
            </p:cNvSpPr>
            <p:nvPr/>
          </p:nvSpPr>
          <p:spPr bwMode="auto">
            <a:xfrm>
              <a:off x="2076" y="1149"/>
              <a:ext cx="38" cy="1"/>
            </a:xfrm>
            <a:custGeom>
              <a:avLst/>
              <a:gdLst>
                <a:gd name="T0" fmla="*/ 0 w 150"/>
                <a:gd name="T1" fmla="*/ 0 h 5"/>
                <a:gd name="T2" fmla="*/ 0 w 150"/>
                <a:gd name="T3" fmla="*/ 0 h 5"/>
                <a:gd name="T4" fmla="*/ 0 w 150"/>
                <a:gd name="T5" fmla="*/ 0 h 5"/>
                <a:gd name="T6" fmla="*/ 0 w 150"/>
                <a:gd name="T7" fmla="*/ 0 h 5"/>
                <a:gd name="T8" fmla="*/ 0 w 150"/>
                <a:gd name="T9" fmla="*/ 0 h 5"/>
                <a:gd name="T10" fmla="*/ 0 w 150"/>
                <a:gd name="T11" fmla="*/ 0 h 5"/>
                <a:gd name="T12" fmla="*/ 0 w 150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0" h="5">
                  <a:moveTo>
                    <a:pt x="143" y="5"/>
                  </a:moveTo>
                  <a:lnTo>
                    <a:pt x="10" y="5"/>
                  </a:lnTo>
                  <a:lnTo>
                    <a:pt x="6" y="3"/>
                  </a:lnTo>
                  <a:lnTo>
                    <a:pt x="0" y="0"/>
                  </a:lnTo>
                  <a:lnTo>
                    <a:pt x="150" y="0"/>
                  </a:lnTo>
                  <a:lnTo>
                    <a:pt x="146" y="3"/>
                  </a:lnTo>
                  <a:lnTo>
                    <a:pt x="143" y="5"/>
                  </a:lnTo>
                  <a:close/>
                </a:path>
              </a:pathLst>
            </a:custGeom>
            <a:solidFill>
              <a:srgbClr val="0500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32" name="Freeform 762"/>
            <p:cNvSpPr>
              <a:spLocks/>
            </p:cNvSpPr>
            <p:nvPr/>
          </p:nvSpPr>
          <p:spPr bwMode="auto">
            <a:xfrm>
              <a:off x="2075" y="1148"/>
              <a:ext cx="40" cy="1"/>
            </a:xfrm>
            <a:custGeom>
              <a:avLst/>
              <a:gdLst>
                <a:gd name="T0" fmla="*/ 0 w 158"/>
                <a:gd name="T1" fmla="*/ 0 h 6"/>
                <a:gd name="T2" fmla="*/ 0 w 158"/>
                <a:gd name="T3" fmla="*/ 0 h 6"/>
                <a:gd name="T4" fmla="*/ 0 w 158"/>
                <a:gd name="T5" fmla="*/ 0 h 6"/>
                <a:gd name="T6" fmla="*/ 0 w 158"/>
                <a:gd name="T7" fmla="*/ 0 h 6"/>
                <a:gd name="T8" fmla="*/ 0 w 158"/>
                <a:gd name="T9" fmla="*/ 0 h 6"/>
                <a:gd name="T10" fmla="*/ 0 w 158"/>
                <a:gd name="T11" fmla="*/ 0 h 6"/>
                <a:gd name="T12" fmla="*/ 0 w 158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58" h="6">
                  <a:moveTo>
                    <a:pt x="150" y="6"/>
                  </a:moveTo>
                  <a:lnTo>
                    <a:pt x="10" y="6"/>
                  </a:lnTo>
                  <a:lnTo>
                    <a:pt x="5" y="3"/>
                  </a:lnTo>
                  <a:lnTo>
                    <a:pt x="0" y="0"/>
                  </a:lnTo>
                  <a:lnTo>
                    <a:pt x="158" y="0"/>
                  </a:lnTo>
                  <a:lnTo>
                    <a:pt x="154" y="3"/>
                  </a:lnTo>
                  <a:lnTo>
                    <a:pt x="150" y="6"/>
                  </a:lnTo>
                  <a:close/>
                </a:path>
              </a:pathLst>
            </a:custGeom>
            <a:solidFill>
              <a:srgbClr val="0A00F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33" name="Freeform 763"/>
            <p:cNvSpPr>
              <a:spLocks/>
            </p:cNvSpPr>
            <p:nvPr/>
          </p:nvSpPr>
          <p:spPr bwMode="auto">
            <a:xfrm>
              <a:off x="2074" y="1147"/>
              <a:ext cx="42" cy="2"/>
            </a:xfrm>
            <a:custGeom>
              <a:avLst/>
              <a:gdLst>
                <a:gd name="T0" fmla="*/ 0 w 166"/>
                <a:gd name="T1" fmla="*/ 0 h 5"/>
                <a:gd name="T2" fmla="*/ 0 w 166"/>
                <a:gd name="T3" fmla="*/ 0 h 5"/>
                <a:gd name="T4" fmla="*/ 0 w 166"/>
                <a:gd name="T5" fmla="*/ 0 h 5"/>
                <a:gd name="T6" fmla="*/ 0 w 166"/>
                <a:gd name="T7" fmla="*/ 0 h 5"/>
                <a:gd name="T8" fmla="*/ 0 w 166"/>
                <a:gd name="T9" fmla="*/ 0 h 5"/>
                <a:gd name="T10" fmla="*/ 0 w 166"/>
                <a:gd name="T11" fmla="*/ 0 h 5"/>
                <a:gd name="T12" fmla="*/ 0 w 166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66" h="5">
                  <a:moveTo>
                    <a:pt x="158" y="5"/>
                  </a:moveTo>
                  <a:lnTo>
                    <a:pt x="8" y="5"/>
                  </a:lnTo>
                  <a:lnTo>
                    <a:pt x="5" y="2"/>
                  </a:lnTo>
                  <a:lnTo>
                    <a:pt x="0" y="0"/>
                  </a:lnTo>
                  <a:lnTo>
                    <a:pt x="166" y="0"/>
                  </a:lnTo>
                  <a:lnTo>
                    <a:pt x="162" y="2"/>
                  </a:lnTo>
                  <a:lnTo>
                    <a:pt x="158" y="5"/>
                  </a:lnTo>
                  <a:close/>
                </a:path>
              </a:pathLst>
            </a:custGeom>
            <a:solidFill>
              <a:srgbClr val="0F00F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34" name="Freeform 764"/>
            <p:cNvSpPr>
              <a:spLocks/>
            </p:cNvSpPr>
            <p:nvPr/>
          </p:nvSpPr>
          <p:spPr bwMode="auto">
            <a:xfrm>
              <a:off x="2073" y="1147"/>
              <a:ext cx="44" cy="1"/>
            </a:xfrm>
            <a:custGeom>
              <a:avLst/>
              <a:gdLst>
                <a:gd name="T0" fmla="*/ 0 w 174"/>
                <a:gd name="T1" fmla="*/ 0 h 5"/>
                <a:gd name="T2" fmla="*/ 0 w 174"/>
                <a:gd name="T3" fmla="*/ 0 h 5"/>
                <a:gd name="T4" fmla="*/ 0 w 174"/>
                <a:gd name="T5" fmla="*/ 0 h 5"/>
                <a:gd name="T6" fmla="*/ 0 w 174"/>
                <a:gd name="T7" fmla="*/ 0 h 5"/>
                <a:gd name="T8" fmla="*/ 0 w 174"/>
                <a:gd name="T9" fmla="*/ 0 h 5"/>
                <a:gd name="T10" fmla="*/ 0 w 174"/>
                <a:gd name="T11" fmla="*/ 0 h 5"/>
                <a:gd name="T12" fmla="*/ 0 w 174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4" h="5">
                  <a:moveTo>
                    <a:pt x="166" y="5"/>
                  </a:moveTo>
                  <a:lnTo>
                    <a:pt x="8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174" y="0"/>
                  </a:lnTo>
                  <a:lnTo>
                    <a:pt x="169" y="3"/>
                  </a:lnTo>
                  <a:lnTo>
                    <a:pt x="166" y="5"/>
                  </a:lnTo>
                  <a:close/>
                </a:path>
              </a:pathLst>
            </a:custGeom>
            <a:solidFill>
              <a:srgbClr val="1400E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35" name="Freeform 765"/>
            <p:cNvSpPr>
              <a:spLocks/>
            </p:cNvSpPr>
            <p:nvPr/>
          </p:nvSpPr>
          <p:spPr bwMode="auto">
            <a:xfrm>
              <a:off x="2072" y="1146"/>
              <a:ext cx="45" cy="1"/>
            </a:xfrm>
            <a:custGeom>
              <a:avLst/>
              <a:gdLst>
                <a:gd name="T0" fmla="*/ 0 w 179"/>
                <a:gd name="T1" fmla="*/ 0 h 6"/>
                <a:gd name="T2" fmla="*/ 0 w 179"/>
                <a:gd name="T3" fmla="*/ 0 h 6"/>
                <a:gd name="T4" fmla="*/ 0 w 179"/>
                <a:gd name="T5" fmla="*/ 0 h 6"/>
                <a:gd name="T6" fmla="*/ 0 w 179"/>
                <a:gd name="T7" fmla="*/ 0 h 6"/>
                <a:gd name="T8" fmla="*/ 0 w 179"/>
                <a:gd name="T9" fmla="*/ 0 h 6"/>
                <a:gd name="T10" fmla="*/ 0 w 179"/>
                <a:gd name="T11" fmla="*/ 0 h 6"/>
                <a:gd name="T12" fmla="*/ 0 w 179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79" h="6">
                  <a:moveTo>
                    <a:pt x="173" y="6"/>
                  </a:moveTo>
                  <a:lnTo>
                    <a:pt x="7" y="6"/>
                  </a:lnTo>
                  <a:lnTo>
                    <a:pt x="3" y="3"/>
                  </a:lnTo>
                  <a:lnTo>
                    <a:pt x="0" y="0"/>
                  </a:lnTo>
                  <a:lnTo>
                    <a:pt x="179" y="0"/>
                  </a:lnTo>
                  <a:lnTo>
                    <a:pt x="177" y="3"/>
                  </a:lnTo>
                  <a:lnTo>
                    <a:pt x="173" y="6"/>
                  </a:lnTo>
                  <a:close/>
                </a:path>
              </a:pathLst>
            </a:custGeom>
            <a:solidFill>
              <a:srgbClr val="1A00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36" name="Freeform 766"/>
            <p:cNvSpPr>
              <a:spLocks/>
            </p:cNvSpPr>
            <p:nvPr/>
          </p:nvSpPr>
          <p:spPr bwMode="auto">
            <a:xfrm>
              <a:off x="2072" y="1145"/>
              <a:ext cx="46" cy="2"/>
            </a:xfrm>
            <a:custGeom>
              <a:avLst/>
              <a:gdLst>
                <a:gd name="T0" fmla="*/ 0 w 186"/>
                <a:gd name="T1" fmla="*/ 0 h 5"/>
                <a:gd name="T2" fmla="*/ 0 w 186"/>
                <a:gd name="T3" fmla="*/ 0 h 5"/>
                <a:gd name="T4" fmla="*/ 0 w 186"/>
                <a:gd name="T5" fmla="*/ 0 h 5"/>
                <a:gd name="T6" fmla="*/ 0 w 186"/>
                <a:gd name="T7" fmla="*/ 0 h 5"/>
                <a:gd name="T8" fmla="*/ 0 w 186"/>
                <a:gd name="T9" fmla="*/ 0 h 5"/>
                <a:gd name="T10" fmla="*/ 0 w 186"/>
                <a:gd name="T11" fmla="*/ 0 h 5"/>
                <a:gd name="T12" fmla="*/ 0 w 186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86" h="5">
                  <a:moveTo>
                    <a:pt x="181" y="5"/>
                  </a:moveTo>
                  <a:lnTo>
                    <a:pt x="7" y="5"/>
                  </a:lnTo>
                  <a:lnTo>
                    <a:pt x="4" y="2"/>
                  </a:lnTo>
                  <a:lnTo>
                    <a:pt x="0" y="0"/>
                  </a:lnTo>
                  <a:lnTo>
                    <a:pt x="186" y="0"/>
                  </a:lnTo>
                  <a:lnTo>
                    <a:pt x="183" y="2"/>
                  </a:lnTo>
                  <a:lnTo>
                    <a:pt x="181" y="5"/>
                  </a:lnTo>
                  <a:close/>
                </a:path>
              </a:pathLst>
            </a:custGeom>
            <a:solidFill>
              <a:srgbClr val="1F00E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37" name="Freeform 767"/>
            <p:cNvSpPr>
              <a:spLocks/>
            </p:cNvSpPr>
            <p:nvPr/>
          </p:nvSpPr>
          <p:spPr bwMode="auto">
            <a:xfrm>
              <a:off x="2070" y="1145"/>
              <a:ext cx="49" cy="1"/>
            </a:xfrm>
            <a:custGeom>
              <a:avLst/>
              <a:gdLst>
                <a:gd name="T0" fmla="*/ 0 w 194"/>
                <a:gd name="T1" fmla="*/ 0 h 4"/>
                <a:gd name="T2" fmla="*/ 0 w 194"/>
                <a:gd name="T3" fmla="*/ 0 h 4"/>
                <a:gd name="T4" fmla="*/ 0 w 194"/>
                <a:gd name="T5" fmla="*/ 0 h 4"/>
                <a:gd name="T6" fmla="*/ 0 w 194"/>
                <a:gd name="T7" fmla="*/ 0 h 4"/>
                <a:gd name="T8" fmla="*/ 0 w 194"/>
                <a:gd name="T9" fmla="*/ 0 h 4"/>
                <a:gd name="T10" fmla="*/ 0 w 194"/>
                <a:gd name="T11" fmla="*/ 0 h 4"/>
                <a:gd name="T12" fmla="*/ 0 w 194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4" h="4">
                  <a:moveTo>
                    <a:pt x="187" y="4"/>
                  </a:moveTo>
                  <a:lnTo>
                    <a:pt x="8" y="4"/>
                  </a:lnTo>
                  <a:lnTo>
                    <a:pt x="4" y="2"/>
                  </a:lnTo>
                  <a:lnTo>
                    <a:pt x="0" y="0"/>
                  </a:lnTo>
                  <a:lnTo>
                    <a:pt x="194" y="0"/>
                  </a:lnTo>
                  <a:lnTo>
                    <a:pt x="190" y="2"/>
                  </a:lnTo>
                  <a:lnTo>
                    <a:pt x="187" y="4"/>
                  </a:lnTo>
                  <a:close/>
                </a:path>
              </a:pathLst>
            </a:custGeom>
            <a:solidFill>
              <a:srgbClr val="2400D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38" name="Freeform 768"/>
            <p:cNvSpPr>
              <a:spLocks/>
            </p:cNvSpPr>
            <p:nvPr/>
          </p:nvSpPr>
          <p:spPr bwMode="auto">
            <a:xfrm>
              <a:off x="2070" y="1144"/>
              <a:ext cx="49" cy="1"/>
            </a:xfrm>
            <a:custGeom>
              <a:avLst/>
              <a:gdLst>
                <a:gd name="T0" fmla="*/ 0 w 200"/>
                <a:gd name="T1" fmla="*/ 0 h 6"/>
                <a:gd name="T2" fmla="*/ 0 w 200"/>
                <a:gd name="T3" fmla="*/ 0 h 6"/>
                <a:gd name="T4" fmla="*/ 0 w 200"/>
                <a:gd name="T5" fmla="*/ 0 h 6"/>
                <a:gd name="T6" fmla="*/ 0 w 200"/>
                <a:gd name="T7" fmla="*/ 0 h 6"/>
                <a:gd name="T8" fmla="*/ 0 w 200"/>
                <a:gd name="T9" fmla="*/ 0 h 6"/>
                <a:gd name="T10" fmla="*/ 0 w 200"/>
                <a:gd name="T11" fmla="*/ 0 h 6"/>
                <a:gd name="T12" fmla="*/ 0 w 200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0" h="6">
                  <a:moveTo>
                    <a:pt x="194" y="6"/>
                  </a:moveTo>
                  <a:lnTo>
                    <a:pt x="8" y="6"/>
                  </a:lnTo>
                  <a:lnTo>
                    <a:pt x="4" y="4"/>
                  </a:lnTo>
                  <a:lnTo>
                    <a:pt x="0" y="0"/>
                  </a:lnTo>
                  <a:lnTo>
                    <a:pt x="200" y="0"/>
                  </a:lnTo>
                  <a:lnTo>
                    <a:pt x="198" y="4"/>
                  </a:lnTo>
                  <a:lnTo>
                    <a:pt x="194" y="6"/>
                  </a:lnTo>
                  <a:close/>
                </a:path>
              </a:pathLst>
            </a:custGeom>
            <a:solidFill>
              <a:srgbClr val="2900D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39" name="Freeform 769"/>
            <p:cNvSpPr>
              <a:spLocks/>
            </p:cNvSpPr>
            <p:nvPr/>
          </p:nvSpPr>
          <p:spPr bwMode="auto">
            <a:xfrm>
              <a:off x="2069" y="1143"/>
              <a:ext cx="51" cy="2"/>
            </a:xfrm>
            <a:custGeom>
              <a:avLst/>
              <a:gdLst>
                <a:gd name="T0" fmla="*/ 0 w 205"/>
                <a:gd name="T1" fmla="*/ 0 h 6"/>
                <a:gd name="T2" fmla="*/ 0 w 205"/>
                <a:gd name="T3" fmla="*/ 0 h 6"/>
                <a:gd name="T4" fmla="*/ 0 w 205"/>
                <a:gd name="T5" fmla="*/ 0 h 6"/>
                <a:gd name="T6" fmla="*/ 0 w 205"/>
                <a:gd name="T7" fmla="*/ 0 h 6"/>
                <a:gd name="T8" fmla="*/ 0 w 205"/>
                <a:gd name="T9" fmla="*/ 0 h 6"/>
                <a:gd name="T10" fmla="*/ 0 w 205"/>
                <a:gd name="T11" fmla="*/ 0 h 6"/>
                <a:gd name="T12" fmla="*/ 0 w 205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05" h="6">
                  <a:moveTo>
                    <a:pt x="200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205" y="0"/>
                  </a:lnTo>
                  <a:lnTo>
                    <a:pt x="202" y="2"/>
                  </a:lnTo>
                  <a:lnTo>
                    <a:pt x="200" y="6"/>
                  </a:lnTo>
                  <a:close/>
                </a:path>
              </a:pathLst>
            </a:custGeom>
            <a:solidFill>
              <a:srgbClr val="2E00D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40" name="Freeform 770"/>
            <p:cNvSpPr>
              <a:spLocks/>
            </p:cNvSpPr>
            <p:nvPr/>
          </p:nvSpPr>
          <p:spPr bwMode="auto">
            <a:xfrm>
              <a:off x="2068" y="1142"/>
              <a:ext cx="53" cy="2"/>
            </a:xfrm>
            <a:custGeom>
              <a:avLst/>
              <a:gdLst>
                <a:gd name="T0" fmla="*/ 0 w 210"/>
                <a:gd name="T1" fmla="*/ 0 h 5"/>
                <a:gd name="T2" fmla="*/ 0 w 210"/>
                <a:gd name="T3" fmla="*/ 0 h 5"/>
                <a:gd name="T4" fmla="*/ 0 w 210"/>
                <a:gd name="T5" fmla="*/ 0 h 5"/>
                <a:gd name="T6" fmla="*/ 0 w 210"/>
                <a:gd name="T7" fmla="*/ 0 h 5"/>
                <a:gd name="T8" fmla="*/ 0 w 210"/>
                <a:gd name="T9" fmla="*/ 0 h 5"/>
                <a:gd name="T10" fmla="*/ 0 w 210"/>
                <a:gd name="T11" fmla="*/ 0 h 5"/>
                <a:gd name="T12" fmla="*/ 0 w 210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0" h="5">
                  <a:moveTo>
                    <a:pt x="205" y="5"/>
                  </a:moveTo>
                  <a:lnTo>
                    <a:pt x="5" y="5"/>
                  </a:lnTo>
                  <a:lnTo>
                    <a:pt x="3" y="3"/>
                  </a:lnTo>
                  <a:lnTo>
                    <a:pt x="0" y="0"/>
                  </a:lnTo>
                  <a:lnTo>
                    <a:pt x="210" y="0"/>
                  </a:lnTo>
                  <a:lnTo>
                    <a:pt x="208" y="3"/>
                  </a:lnTo>
                  <a:lnTo>
                    <a:pt x="205" y="5"/>
                  </a:lnTo>
                  <a:close/>
                </a:path>
              </a:pathLst>
            </a:custGeom>
            <a:solidFill>
              <a:srgbClr val="3400C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41" name="Freeform 771"/>
            <p:cNvSpPr>
              <a:spLocks/>
            </p:cNvSpPr>
            <p:nvPr/>
          </p:nvSpPr>
          <p:spPr bwMode="auto">
            <a:xfrm>
              <a:off x="2067" y="1142"/>
              <a:ext cx="54" cy="1"/>
            </a:xfrm>
            <a:custGeom>
              <a:avLst/>
              <a:gdLst>
                <a:gd name="T0" fmla="*/ 0 w 217"/>
                <a:gd name="T1" fmla="*/ 0 h 6"/>
                <a:gd name="T2" fmla="*/ 0 w 217"/>
                <a:gd name="T3" fmla="*/ 0 h 6"/>
                <a:gd name="T4" fmla="*/ 0 w 217"/>
                <a:gd name="T5" fmla="*/ 0 h 6"/>
                <a:gd name="T6" fmla="*/ 0 w 217"/>
                <a:gd name="T7" fmla="*/ 0 h 6"/>
                <a:gd name="T8" fmla="*/ 0 w 217"/>
                <a:gd name="T9" fmla="*/ 0 h 6"/>
                <a:gd name="T10" fmla="*/ 0 w 217"/>
                <a:gd name="T11" fmla="*/ 0 h 6"/>
                <a:gd name="T12" fmla="*/ 0 w 217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17" h="6">
                  <a:moveTo>
                    <a:pt x="212" y="6"/>
                  </a:moveTo>
                  <a:lnTo>
                    <a:pt x="7" y="6"/>
                  </a:lnTo>
                  <a:lnTo>
                    <a:pt x="4" y="3"/>
                  </a:lnTo>
                  <a:lnTo>
                    <a:pt x="0" y="0"/>
                  </a:lnTo>
                  <a:lnTo>
                    <a:pt x="217" y="0"/>
                  </a:lnTo>
                  <a:lnTo>
                    <a:pt x="214" y="3"/>
                  </a:lnTo>
                  <a:lnTo>
                    <a:pt x="212" y="6"/>
                  </a:lnTo>
                  <a:close/>
                </a:path>
              </a:pathLst>
            </a:custGeom>
            <a:solidFill>
              <a:srgbClr val="3900C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42" name="Freeform 772"/>
            <p:cNvSpPr>
              <a:spLocks/>
            </p:cNvSpPr>
            <p:nvPr/>
          </p:nvSpPr>
          <p:spPr bwMode="auto">
            <a:xfrm>
              <a:off x="2067" y="1141"/>
              <a:ext cx="55" cy="1"/>
            </a:xfrm>
            <a:custGeom>
              <a:avLst/>
              <a:gdLst>
                <a:gd name="T0" fmla="*/ 0 w 221"/>
                <a:gd name="T1" fmla="*/ 0 h 5"/>
                <a:gd name="T2" fmla="*/ 0 w 221"/>
                <a:gd name="T3" fmla="*/ 0 h 5"/>
                <a:gd name="T4" fmla="*/ 0 w 221"/>
                <a:gd name="T5" fmla="*/ 0 h 5"/>
                <a:gd name="T6" fmla="*/ 0 w 221"/>
                <a:gd name="T7" fmla="*/ 0 h 5"/>
                <a:gd name="T8" fmla="*/ 0 w 221"/>
                <a:gd name="T9" fmla="*/ 0 h 5"/>
                <a:gd name="T10" fmla="*/ 0 w 221"/>
                <a:gd name="T11" fmla="*/ 0 h 5"/>
                <a:gd name="T12" fmla="*/ 0 w 221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1" h="5">
                  <a:moveTo>
                    <a:pt x="216" y="5"/>
                  </a:moveTo>
                  <a:lnTo>
                    <a:pt x="6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221" y="0"/>
                  </a:lnTo>
                  <a:lnTo>
                    <a:pt x="219" y="2"/>
                  </a:lnTo>
                  <a:lnTo>
                    <a:pt x="216" y="5"/>
                  </a:lnTo>
                  <a:close/>
                </a:path>
              </a:pathLst>
            </a:custGeom>
            <a:solidFill>
              <a:srgbClr val="3E00C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43" name="Freeform 773"/>
            <p:cNvSpPr>
              <a:spLocks/>
            </p:cNvSpPr>
            <p:nvPr/>
          </p:nvSpPr>
          <p:spPr bwMode="auto">
            <a:xfrm>
              <a:off x="2066" y="1140"/>
              <a:ext cx="57" cy="2"/>
            </a:xfrm>
            <a:custGeom>
              <a:avLst/>
              <a:gdLst>
                <a:gd name="T0" fmla="*/ 0 w 226"/>
                <a:gd name="T1" fmla="*/ 0 h 5"/>
                <a:gd name="T2" fmla="*/ 0 w 226"/>
                <a:gd name="T3" fmla="*/ 0 h 5"/>
                <a:gd name="T4" fmla="*/ 0 w 226"/>
                <a:gd name="T5" fmla="*/ 0 h 5"/>
                <a:gd name="T6" fmla="*/ 0 w 226"/>
                <a:gd name="T7" fmla="*/ 0 h 5"/>
                <a:gd name="T8" fmla="*/ 0 w 226"/>
                <a:gd name="T9" fmla="*/ 0 h 5"/>
                <a:gd name="T10" fmla="*/ 0 w 226"/>
                <a:gd name="T11" fmla="*/ 0 h 5"/>
                <a:gd name="T12" fmla="*/ 0 w 226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26" h="5">
                  <a:moveTo>
                    <a:pt x="222" y="5"/>
                  </a:moveTo>
                  <a:lnTo>
                    <a:pt x="5" y="5"/>
                  </a:lnTo>
                  <a:lnTo>
                    <a:pt x="3" y="3"/>
                  </a:lnTo>
                  <a:lnTo>
                    <a:pt x="0" y="0"/>
                  </a:lnTo>
                  <a:lnTo>
                    <a:pt x="226" y="0"/>
                  </a:lnTo>
                  <a:lnTo>
                    <a:pt x="224" y="3"/>
                  </a:lnTo>
                  <a:lnTo>
                    <a:pt x="222" y="5"/>
                  </a:lnTo>
                  <a:close/>
                </a:path>
              </a:pathLst>
            </a:custGeom>
            <a:solidFill>
              <a:srgbClr val="4300B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44" name="Freeform 774"/>
            <p:cNvSpPr>
              <a:spLocks/>
            </p:cNvSpPr>
            <p:nvPr/>
          </p:nvSpPr>
          <p:spPr bwMode="auto">
            <a:xfrm>
              <a:off x="2065" y="1140"/>
              <a:ext cx="58" cy="1"/>
            </a:xfrm>
            <a:custGeom>
              <a:avLst/>
              <a:gdLst>
                <a:gd name="T0" fmla="*/ 0 w 230"/>
                <a:gd name="T1" fmla="*/ 0 h 5"/>
                <a:gd name="T2" fmla="*/ 0 w 230"/>
                <a:gd name="T3" fmla="*/ 0 h 5"/>
                <a:gd name="T4" fmla="*/ 0 w 230"/>
                <a:gd name="T5" fmla="*/ 0 h 5"/>
                <a:gd name="T6" fmla="*/ 0 w 230"/>
                <a:gd name="T7" fmla="*/ 0 h 5"/>
                <a:gd name="T8" fmla="*/ 0 w 230"/>
                <a:gd name="T9" fmla="*/ 0 h 5"/>
                <a:gd name="T10" fmla="*/ 0 w 230"/>
                <a:gd name="T11" fmla="*/ 0 h 5"/>
                <a:gd name="T12" fmla="*/ 0 w 230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0" h="5">
                  <a:moveTo>
                    <a:pt x="226" y="5"/>
                  </a:moveTo>
                  <a:lnTo>
                    <a:pt x="5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230" y="0"/>
                  </a:lnTo>
                  <a:lnTo>
                    <a:pt x="228" y="2"/>
                  </a:lnTo>
                  <a:lnTo>
                    <a:pt x="226" y="5"/>
                  </a:lnTo>
                  <a:close/>
                </a:path>
              </a:pathLst>
            </a:custGeom>
            <a:solidFill>
              <a:srgbClr val="4800B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45" name="Freeform 775"/>
            <p:cNvSpPr>
              <a:spLocks/>
            </p:cNvSpPr>
            <p:nvPr/>
          </p:nvSpPr>
          <p:spPr bwMode="auto">
            <a:xfrm>
              <a:off x="2065" y="1139"/>
              <a:ext cx="59" cy="1"/>
            </a:xfrm>
            <a:custGeom>
              <a:avLst/>
              <a:gdLst>
                <a:gd name="T0" fmla="*/ 0 w 237"/>
                <a:gd name="T1" fmla="*/ 0 h 5"/>
                <a:gd name="T2" fmla="*/ 0 w 237"/>
                <a:gd name="T3" fmla="*/ 0 h 5"/>
                <a:gd name="T4" fmla="*/ 0 w 237"/>
                <a:gd name="T5" fmla="*/ 0 h 5"/>
                <a:gd name="T6" fmla="*/ 0 w 237"/>
                <a:gd name="T7" fmla="*/ 0 h 5"/>
                <a:gd name="T8" fmla="*/ 0 w 237"/>
                <a:gd name="T9" fmla="*/ 0 h 5"/>
                <a:gd name="T10" fmla="*/ 0 w 237"/>
                <a:gd name="T11" fmla="*/ 0 h 5"/>
                <a:gd name="T12" fmla="*/ 0 w 237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37" h="5">
                  <a:moveTo>
                    <a:pt x="232" y="5"/>
                  </a:moveTo>
                  <a:lnTo>
                    <a:pt x="6" y="5"/>
                  </a:lnTo>
                  <a:lnTo>
                    <a:pt x="4" y="3"/>
                  </a:lnTo>
                  <a:lnTo>
                    <a:pt x="0" y="0"/>
                  </a:lnTo>
                  <a:lnTo>
                    <a:pt x="237" y="0"/>
                  </a:lnTo>
                  <a:lnTo>
                    <a:pt x="234" y="3"/>
                  </a:lnTo>
                  <a:lnTo>
                    <a:pt x="232" y="5"/>
                  </a:lnTo>
                  <a:close/>
                </a:path>
              </a:pathLst>
            </a:custGeom>
            <a:solidFill>
              <a:srgbClr val="4E00B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46" name="Freeform 776"/>
            <p:cNvSpPr>
              <a:spLocks/>
            </p:cNvSpPr>
            <p:nvPr/>
          </p:nvSpPr>
          <p:spPr bwMode="auto">
            <a:xfrm>
              <a:off x="2064" y="1138"/>
              <a:ext cx="60" cy="2"/>
            </a:xfrm>
            <a:custGeom>
              <a:avLst/>
              <a:gdLst>
                <a:gd name="T0" fmla="*/ 0 w 241"/>
                <a:gd name="T1" fmla="*/ 0 h 6"/>
                <a:gd name="T2" fmla="*/ 0 w 241"/>
                <a:gd name="T3" fmla="*/ 0 h 6"/>
                <a:gd name="T4" fmla="*/ 0 w 241"/>
                <a:gd name="T5" fmla="*/ 0 h 6"/>
                <a:gd name="T6" fmla="*/ 0 w 241"/>
                <a:gd name="T7" fmla="*/ 0 h 6"/>
                <a:gd name="T8" fmla="*/ 0 w 241"/>
                <a:gd name="T9" fmla="*/ 0 h 6"/>
                <a:gd name="T10" fmla="*/ 0 w 241"/>
                <a:gd name="T11" fmla="*/ 0 h 6"/>
                <a:gd name="T12" fmla="*/ 0 w 241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1" h="6">
                  <a:moveTo>
                    <a:pt x="236" y="6"/>
                  </a:moveTo>
                  <a:lnTo>
                    <a:pt x="6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241" y="0"/>
                  </a:lnTo>
                  <a:lnTo>
                    <a:pt x="239" y="3"/>
                  </a:lnTo>
                  <a:lnTo>
                    <a:pt x="236" y="6"/>
                  </a:lnTo>
                  <a:close/>
                </a:path>
              </a:pathLst>
            </a:custGeom>
            <a:solidFill>
              <a:srgbClr val="5300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47" name="Freeform 777"/>
            <p:cNvSpPr>
              <a:spLocks/>
            </p:cNvSpPr>
            <p:nvPr/>
          </p:nvSpPr>
          <p:spPr bwMode="auto">
            <a:xfrm>
              <a:off x="2063" y="1138"/>
              <a:ext cx="62" cy="1"/>
            </a:xfrm>
            <a:custGeom>
              <a:avLst/>
              <a:gdLst>
                <a:gd name="T0" fmla="*/ 0 w 245"/>
                <a:gd name="T1" fmla="*/ 0 h 5"/>
                <a:gd name="T2" fmla="*/ 0 w 245"/>
                <a:gd name="T3" fmla="*/ 0 h 5"/>
                <a:gd name="T4" fmla="*/ 0 w 245"/>
                <a:gd name="T5" fmla="*/ 0 h 5"/>
                <a:gd name="T6" fmla="*/ 0 w 245"/>
                <a:gd name="T7" fmla="*/ 0 h 5"/>
                <a:gd name="T8" fmla="*/ 0 w 245"/>
                <a:gd name="T9" fmla="*/ 0 h 5"/>
                <a:gd name="T10" fmla="*/ 0 w 245"/>
                <a:gd name="T11" fmla="*/ 0 h 5"/>
                <a:gd name="T12" fmla="*/ 0 w 245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5" h="5">
                  <a:moveTo>
                    <a:pt x="241" y="5"/>
                  </a:moveTo>
                  <a:lnTo>
                    <a:pt x="4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245" y="0"/>
                  </a:lnTo>
                  <a:lnTo>
                    <a:pt x="243" y="2"/>
                  </a:lnTo>
                  <a:lnTo>
                    <a:pt x="241" y="5"/>
                  </a:lnTo>
                  <a:close/>
                </a:path>
              </a:pathLst>
            </a:custGeom>
            <a:solidFill>
              <a:srgbClr val="5800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48" name="Freeform 778"/>
            <p:cNvSpPr>
              <a:spLocks/>
            </p:cNvSpPr>
            <p:nvPr/>
          </p:nvSpPr>
          <p:spPr bwMode="auto">
            <a:xfrm>
              <a:off x="2063" y="1137"/>
              <a:ext cx="62" cy="1"/>
            </a:xfrm>
            <a:custGeom>
              <a:avLst/>
              <a:gdLst>
                <a:gd name="T0" fmla="*/ 0 w 249"/>
                <a:gd name="T1" fmla="*/ 0 h 6"/>
                <a:gd name="T2" fmla="*/ 0 w 249"/>
                <a:gd name="T3" fmla="*/ 0 h 6"/>
                <a:gd name="T4" fmla="*/ 0 w 249"/>
                <a:gd name="T5" fmla="*/ 0 h 6"/>
                <a:gd name="T6" fmla="*/ 0 w 249"/>
                <a:gd name="T7" fmla="*/ 0 h 6"/>
                <a:gd name="T8" fmla="*/ 0 w 249"/>
                <a:gd name="T9" fmla="*/ 0 h 6"/>
                <a:gd name="T10" fmla="*/ 0 w 249"/>
                <a:gd name="T11" fmla="*/ 0 h 6"/>
                <a:gd name="T12" fmla="*/ 0 w 249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49" h="6">
                  <a:moveTo>
                    <a:pt x="245" y="6"/>
                  </a:moveTo>
                  <a:lnTo>
                    <a:pt x="4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249" y="0"/>
                  </a:lnTo>
                  <a:lnTo>
                    <a:pt x="247" y="4"/>
                  </a:lnTo>
                  <a:lnTo>
                    <a:pt x="245" y="6"/>
                  </a:lnTo>
                  <a:close/>
                </a:path>
              </a:pathLst>
            </a:custGeom>
            <a:solidFill>
              <a:srgbClr val="5D00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49" name="Freeform 779"/>
            <p:cNvSpPr>
              <a:spLocks/>
            </p:cNvSpPr>
            <p:nvPr/>
          </p:nvSpPr>
          <p:spPr bwMode="auto">
            <a:xfrm>
              <a:off x="2062" y="1137"/>
              <a:ext cx="64" cy="1"/>
            </a:xfrm>
            <a:custGeom>
              <a:avLst/>
              <a:gdLst>
                <a:gd name="T0" fmla="*/ 0 w 253"/>
                <a:gd name="T1" fmla="*/ 0 h 6"/>
                <a:gd name="T2" fmla="*/ 0 w 253"/>
                <a:gd name="T3" fmla="*/ 0 h 6"/>
                <a:gd name="T4" fmla="*/ 0 w 253"/>
                <a:gd name="T5" fmla="*/ 0 h 6"/>
                <a:gd name="T6" fmla="*/ 0 w 253"/>
                <a:gd name="T7" fmla="*/ 0 h 6"/>
                <a:gd name="T8" fmla="*/ 0 w 253"/>
                <a:gd name="T9" fmla="*/ 0 h 6"/>
                <a:gd name="T10" fmla="*/ 0 w 253"/>
                <a:gd name="T11" fmla="*/ 0 h 6"/>
                <a:gd name="T12" fmla="*/ 0 w 253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3" h="6">
                  <a:moveTo>
                    <a:pt x="250" y="6"/>
                  </a:moveTo>
                  <a:lnTo>
                    <a:pt x="5" y="6"/>
                  </a:lnTo>
                  <a:lnTo>
                    <a:pt x="3" y="3"/>
                  </a:lnTo>
                  <a:lnTo>
                    <a:pt x="0" y="0"/>
                  </a:lnTo>
                  <a:lnTo>
                    <a:pt x="253" y="0"/>
                  </a:lnTo>
                  <a:lnTo>
                    <a:pt x="252" y="3"/>
                  </a:lnTo>
                  <a:lnTo>
                    <a:pt x="250" y="6"/>
                  </a:lnTo>
                  <a:close/>
                </a:path>
              </a:pathLst>
            </a:custGeom>
            <a:solidFill>
              <a:srgbClr val="6200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50" name="Freeform 780"/>
            <p:cNvSpPr>
              <a:spLocks/>
            </p:cNvSpPr>
            <p:nvPr/>
          </p:nvSpPr>
          <p:spPr bwMode="auto">
            <a:xfrm>
              <a:off x="2062" y="1136"/>
              <a:ext cx="64" cy="1"/>
            </a:xfrm>
            <a:custGeom>
              <a:avLst/>
              <a:gdLst>
                <a:gd name="T0" fmla="*/ 0 w 258"/>
                <a:gd name="T1" fmla="*/ 0 h 4"/>
                <a:gd name="T2" fmla="*/ 0 w 258"/>
                <a:gd name="T3" fmla="*/ 0 h 4"/>
                <a:gd name="T4" fmla="*/ 0 w 258"/>
                <a:gd name="T5" fmla="*/ 0 h 4"/>
                <a:gd name="T6" fmla="*/ 0 w 258"/>
                <a:gd name="T7" fmla="*/ 0 h 4"/>
                <a:gd name="T8" fmla="*/ 0 w 258"/>
                <a:gd name="T9" fmla="*/ 0 h 4"/>
                <a:gd name="T10" fmla="*/ 0 w 258"/>
                <a:gd name="T11" fmla="*/ 0 h 4"/>
                <a:gd name="T12" fmla="*/ 0 w 258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8" h="4">
                  <a:moveTo>
                    <a:pt x="254" y="4"/>
                  </a:moveTo>
                  <a:lnTo>
                    <a:pt x="5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258" y="0"/>
                  </a:lnTo>
                  <a:lnTo>
                    <a:pt x="255" y="2"/>
                  </a:lnTo>
                  <a:lnTo>
                    <a:pt x="254" y="4"/>
                  </a:lnTo>
                  <a:close/>
                </a:path>
              </a:pathLst>
            </a:custGeom>
            <a:solidFill>
              <a:srgbClr val="6800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51" name="Freeform 781"/>
            <p:cNvSpPr>
              <a:spLocks/>
            </p:cNvSpPr>
            <p:nvPr/>
          </p:nvSpPr>
          <p:spPr bwMode="auto">
            <a:xfrm>
              <a:off x="2061" y="1135"/>
              <a:ext cx="65" cy="2"/>
            </a:xfrm>
            <a:custGeom>
              <a:avLst/>
              <a:gdLst>
                <a:gd name="T0" fmla="*/ 0 w 261"/>
                <a:gd name="T1" fmla="*/ 0 h 5"/>
                <a:gd name="T2" fmla="*/ 0 w 261"/>
                <a:gd name="T3" fmla="*/ 0 h 5"/>
                <a:gd name="T4" fmla="*/ 0 w 261"/>
                <a:gd name="T5" fmla="*/ 0 h 5"/>
                <a:gd name="T6" fmla="*/ 0 w 261"/>
                <a:gd name="T7" fmla="*/ 0 h 5"/>
                <a:gd name="T8" fmla="*/ 0 w 261"/>
                <a:gd name="T9" fmla="*/ 0 h 5"/>
                <a:gd name="T10" fmla="*/ 0 w 261"/>
                <a:gd name="T11" fmla="*/ 0 h 5"/>
                <a:gd name="T12" fmla="*/ 0 w 261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1" h="5">
                  <a:moveTo>
                    <a:pt x="257" y="5"/>
                  </a:moveTo>
                  <a:lnTo>
                    <a:pt x="4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261" y="0"/>
                  </a:lnTo>
                  <a:lnTo>
                    <a:pt x="260" y="3"/>
                  </a:lnTo>
                  <a:lnTo>
                    <a:pt x="257" y="5"/>
                  </a:lnTo>
                  <a:close/>
                </a:path>
              </a:pathLst>
            </a:custGeom>
            <a:solidFill>
              <a:srgbClr val="6D00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52" name="Freeform 782"/>
            <p:cNvSpPr>
              <a:spLocks/>
            </p:cNvSpPr>
            <p:nvPr/>
          </p:nvSpPr>
          <p:spPr bwMode="auto">
            <a:xfrm>
              <a:off x="2061" y="1135"/>
              <a:ext cx="66" cy="1"/>
            </a:xfrm>
            <a:custGeom>
              <a:avLst/>
              <a:gdLst>
                <a:gd name="T0" fmla="*/ 0 w 265"/>
                <a:gd name="T1" fmla="*/ 0 h 6"/>
                <a:gd name="T2" fmla="*/ 0 w 265"/>
                <a:gd name="T3" fmla="*/ 0 h 6"/>
                <a:gd name="T4" fmla="*/ 0 w 265"/>
                <a:gd name="T5" fmla="*/ 0 h 6"/>
                <a:gd name="T6" fmla="*/ 0 w 265"/>
                <a:gd name="T7" fmla="*/ 0 h 6"/>
                <a:gd name="T8" fmla="*/ 0 w 265"/>
                <a:gd name="T9" fmla="*/ 0 h 6"/>
                <a:gd name="T10" fmla="*/ 0 w 265"/>
                <a:gd name="T11" fmla="*/ 0 h 6"/>
                <a:gd name="T12" fmla="*/ 0 w 265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5" h="6">
                  <a:moveTo>
                    <a:pt x="262" y="6"/>
                  </a:moveTo>
                  <a:lnTo>
                    <a:pt x="4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265" y="0"/>
                  </a:lnTo>
                  <a:lnTo>
                    <a:pt x="263" y="3"/>
                  </a:lnTo>
                  <a:lnTo>
                    <a:pt x="262" y="6"/>
                  </a:lnTo>
                  <a:close/>
                </a:path>
              </a:pathLst>
            </a:custGeom>
            <a:solidFill>
              <a:srgbClr val="72008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53" name="Freeform 783"/>
            <p:cNvSpPr>
              <a:spLocks/>
            </p:cNvSpPr>
            <p:nvPr/>
          </p:nvSpPr>
          <p:spPr bwMode="auto">
            <a:xfrm>
              <a:off x="2060" y="1134"/>
              <a:ext cx="67" cy="1"/>
            </a:xfrm>
            <a:custGeom>
              <a:avLst/>
              <a:gdLst>
                <a:gd name="T0" fmla="*/ 0 w 268"/>
                <a:gd name="T1" fmla="*/ 0 h 5"/>
                <a:gd name="T2" fmla="*/ 0 w 268"/>
                <a:gd name="T3" fmla="*/ 0 h 5"/>
                <a:gd name="T4" fmla="*/ 0 w 268"/>
                <a:gd name="T5" fmla="*/ 0 h 5"/>
                <a:gd name="T6" fmla="*/ 0 w 268"/>
                <a:gd name="T7" fmla="*/ 0 h 5"/>
                <a:gd name="T8" fmla="*/ 0 w 268"/>
                <a:gd name="T9" fmla="*/ 0 h 5"/>
                <a:gd name="T10" fmla="*/ 0 w 268"/>
                <a:gd name="T11" fmla="*/ 0 h 5"/>
                <a:gd name="T12" fmla="*/ 0 w 268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68" h="5">
                  <a:moveTo>
                    <a:pt x="265" y="5"/>
                  </a:moveTo>
                  <a:lnTo>
                    <a:pt x="4" y="5"/>
                  </a:lnTo>
                  <a:lnTo>
                    <a:pt x="2" y="2"/>
                  </a:lnTo>
                  <a:lnTo>
                    <a:pt x="0" y="0"/>
                  </a:lnTo>
                  <a:lnTo>
                    <a:pt x="268" y="0"/>
                  </a:lnTo>
                  <a:lnTo>
                    <a:pt x="267" y="2"/>
                  </a:lnTo>
                  <a:lnTo>
                    <a:pt x="265" y="5"/>
                  </a:lnTo>
                  <a:close/>
                </a:path>
              </a:pathLst>
            </a:custGeom>
            <a:solidFill>
              <a:srgbClr val="77008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54" name="Freeform 784"/>
            <p:cNvSpPr>
              <a:spLocks/>
            </p:cNvSpPr>
            <p:nvPr/>
          </p:nvSpPr>
          <p:spPr bwMode="auto">
            <a:xfrm>
              <a:off x="2060" y="1133"/>
              <a:ext cx="68" cy="2"/>
            </a:xfrm>
            <a:custGeom>
              <a:avLst/>
              <a:gdLst>
                <a:gd name="T0" fmla="*/ 0 w 272"/>
                <a:gd name="T1" fmla="*/ 0 h 5"/>
                <a:gd name="T2" fmla="*/ 0 w 272"/>
                <a:gd name="T3" fmla="*/ 0 h 5"/>
                <a:gd name="T4" fmla="*/ 0 w 272"/>
                <a:gd name="T5" fmla="*/ 0 h 5"/>
                <a:gd name="T6" fmla="*/ 0 w 272"/>
                <a:gd name="T7" fmla="*/ 0 h 5"/>
                <a:gd name="T8" fmla="*/ 0 w 272"/>
                <a:gd name="T9" fmla="*/ 0 h 5"/>
                <a:gd name="T10" fmla="*/ 0 w 272"/>
                <a:gd name="T11" fmla="*/ 0 h 5"/>
                <a:gd name="T12" fmla="*/ 0 w 272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2" h="5">
                  <a:moveTo>
                    <a:pt x="269" y="5"/>
                  </a:moveTo>
                  <a:lnTo>
                    <a:pt x="4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272" y="0"/>
                  </a:lnTo>
                  <a:lnTo>
                    <a:pt x="270" y="3"/>
                  </a:lnTo>
                  <a:lnTo>
                    <a:pt x="269" y="5"/>
                  </a:lnTo>
                  <a:close/>
                </a:path>
              </a:pathLst>
            </a:custGeom>
            <a:solidFill>
              <a:srgbClr val="7C008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55" name="Freeform 785"/>
            <p:cNvSpPr>
              <a:spLocks/>
            </p:cNvSpPr>
            <p:nvPr/>
          </p:nvSpPr>
          <p:spPr bwMode="auto">
            <a:xfrm>
              <a:off x="2059" y="1133"/>
              <a:ext cx="69" cy="1"/>
            </a:xfrm>
            <a:custGeom>
              <a:avLst/>
              <a:gdLst>
                <a:gd name="T0" fmla="*/ 0 w 276"/>
                <a:gd name="T1" fmla="*/ 0 h 6"/>
                <a:gd name="T2" fmla="*/ 0 w 276"/>
                <a:gd name="T3" fmla="*/ 0 h 6"/>
                <a:gd name="T4" fmla="*/ 0 w 276"/>
                <a:gd name="T5" fmla="*/ 0 h 6"/>
                <a:gd name="T6" fmla="*/ 0 w 276"/>
                <a:gd name="T7" fmla="*/ 0 h 6"/>
                <a:gd name="T8" fmla="*/ 0 w 276"/>
                <a:gd name="T9" fmla="*/ 0 h 6"/>
                <a:gd name="T10" fmla="*/ 0 w 276"/>
                <a:gd name="T11" fmla="*/ 0 h 6"/>
                <a:gd name="T12" fmla="*/ 0 w 276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6" h="6">
                  <a:moveTo>
                    <a:pt x="272" y="6"/>
                  </a:moveTo>
                  <a:lnTo>
                    <a:pt x="4" y="6"/>
                  </a:lnTo>
                  <a:lnTo>
                    <a:pt x="2" y="3"/>
                  </a:lnTo>
                  <a:lnTo>
                    <a:pt x="0" y="0"/>
                  </a:lnTo>
                  <a:lnTo>
                    <a:pt x="276" y="0"/>
                  </a:lnTo>
                  <a:lnTo>
                    <a:pt x="274" y="3"/>
                  </a:lnTo>
                  <a:lnTo>
                    <a:pt x="272" y="6"/>
                  </a:lnTo>
                  <a:close/>
                </a:path>
              </a:pathLst>
            </a:custGeom>
            <a:solidFill>
              <a:srgbClr val="8200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56" name="Freeform 786"/>
            <p:cNvSpPr>
              <a:spLocks/>
            </p:cNvSpPr>
            <p:nvPr/>
          </p:nvSpPr>
          <p:spPr bwMode="auto">
            <a:xfrm>
              <a:off x="2059" y="1132"/>
              <a:ext cx="69" cy="1"/>
            </a:xfrm>
            <a:custGeom>
              <a:avLst/>
              <a:gdLst>
                <a:gd name="T0" fmla="*/ 0 w 278"/>
                <a:gd name="T1" fmla="*/ 0 h 5"/>
                <a:gd name="T2" fmla="*/ 0 w 278"/>
                <a:gd name="T3" fmla="*/ 0 h 5"/>
                <a:gd name="T4" fmla="*/ 0 w 278"/>
                <a:gd name="T5" fmla="*/ 0 h 5"/>
                <a:gd name="T6" fmla="*/ 0 w 278"/>
                <a:gd name="T7" fmla="*/ 0 h 5"/>
                <a:gd name="T8" fmla="*/ 0 w 278"/>
                <a:gd name="T9" fmla="*/ 0 h 5"/>
                <a:gd name="T10" fmla="*/ 0 w 278"/>
                <a:gd name="T11" fmla="*/ 0 h 5"/>
                <a:gd name="T12" fmla="*/ 0 w 278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78" h="5">
                  <a:moveTo>
                    <a:pt x="275" y="5"/>
                  </a:moveTo>
                  <a:lnTo>
                    <a:pt x="3" y="5"/>
                  </a:lnTo>
                  <a:lnTo>
                    <a:pt x="1" y="2"/>
                  </a:lnTo>
                  <a:lnTo>
                    <a:pt x="0" y="0"/>
                  </a:lnTo>
                  <a:lnTo>
                    <a:pt x="278" y="0"/>
                  </a:lnTo>
                  <a:lnTo>
                    <a:pt x="277" y="2"/>
                  </a:lnTo>
                  <a:lnTo>
                    <a:pt x="275" y="5"/>
                  </a:lnTo>
                  <a:close/>
                </a:path>
              </a:pathLst>
            </a:custGeom>
            <a:solidFill>
              <a:srgbClr val="87007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57" name="Freeform 787"/>
            <p:cNvSpPr>
              <a:spLocks/>
            </p:cNvSpPr>
            <p:nvPr/>
          </p:nvSpPr>
          <p:spPr bwMode="auto">
            <a:xfrm>
              <a:off x="2058" y="1131"/>
              <a:ext cx="71" cy="2"/>
            </a:xfrm>
            <a:custGeom>
              <a:avLst/>
              <a:gdLst>
                <a:gd name="T0" fmla="*/ 0 w 281"/>
                <a:gd name="T1" fmla="*/ 0 h 5"/>
                <a:gd name="T2" fmla="*/ 0 w 281"/>
                <a:gd name="T3" fmla="*/ 0 h 5"/>
                <a:gd name="T4" fmla="*/ 0 w 281"/>
                <a:gd name="T5" fmla="*/ 0 h 5"/>
                <a:gd name="T6" fmla="*/ 0 w 281"/>
                <a:gd name="T7" fmla="*/ 0 h 5"/>
                <a:gd name="T8" fmla="*/ 0 w 281"/>
                <a:gd name="T9" fmla="*/ 0 h 5"/>
                <a:gd name="T10" fmla="*/ 0 w 281"/>
                <a:gd name="T11" fmla="*/ 0 h 5"/>
                <a:gd name="T12" fmla="*/ 0 w 281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1" h="5">
                  <a:moveTo>
                    <a:pt x="279" y="5"/>
                  </a:moveTo>
                  <a:lnTo>
                    <a:pt x="3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281" y="0"/>
                  </a:lnTo>
                  <a:lnTo>
                    <a:pt x="280" y="3"/>
                  </a:lnTo>
                  <a:lnTo>
                    <a:pt x="279" y="5"/>
                  </a:lnTo>
                  <a:close/>
                </a:path>
              </a:pathLst>
            </a:custGeom>
            <a:solidFill>
              <a:srgbClr val="8C007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58" name="Freeform 788"/>
            <p:cNvSpPr>
              <a:spLocks/>
            </p:cNvSpPr>
            <p:nvPr/>
          </p:nvSpPr>
          <p:spPr bwMode="auto">
            <a:xfrm>
              <a:off x="2058" y="1131"/>
              <a:ext cx="71" cy="1"/>
            </a:xfrm>
            <a:custGeom>
              <a:avLst/>
              <a:gdLst>
                <a:gd name="T0" fmla="*/ 0 w 284"/>
                <a:gd name="T1" fmla="*/ 0 h 5"/>
                <a:gd name="T2" fmla="*/ 0 w 284"/>
                <a:gd name="T3" fmla="*/ 0 h 5"/>
                <a:gd name="T4" fmla="*/ 0 w 284"/>
                <a:gd name="T5" fmla="*/ 0 h 5"/>
                <a:gd name="T6" fmla="*/ 0 w 284"/>
                <a:gd name="T7" fmla="*/ 0 h 5"/>
                <a:gd name="T8" fmla="*/ 0 w 284"/>
                <a:gd name="T9" fmla="*/ 0 h 5"/>
                <a:gd name="T10" fmla="*/ 0 w 284"/>
                <a:gd name="T11" fmla="*/ 0 h 5"/>
                <a:gd name="T12" fmla="*/ 0 w 284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4" h="5">
                  <a:moveTo>
                    <a:pt x="281" y="5"/>
                  </a:moveTo>
                  <a:lnTo>
                    <a:pt x="3" y="5"/>
                  </a:lnTo>
                  <a:lnTo>
                    <a:pt x="1" y="2"/>
                  </a:lnTo>
                  <a:lnTo>
                    <a:pt x="0" y="0"/>
                  </a:lnTo>
                  <a:lnTo>
                    <a:pt x="284" y="0"/>
                  </a:lnTo>
                  <a:lnTo>
                    <a:pt x="282" y="2"/>
                  </a:lnTo>
                  <a:lnTo>
                    <a:pt x="281" y="5"/>
                  </a:lnTo>
                  <a:close/>
                </a:path>
              </a:pathLst>
            </a:custGeom>
            <a:solidFill>
              <a:srgbClr val="9100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59" name="Freeform 789"/>
            <p:cNvSpPr>
              <a:spLocks/>
            </p:cNvSpPr>
            <p:nvPr/>
          </p:nvSpPr>
          <p:spPr bwMode="auto">
            <a:xfrm>
              <a:off x="2058" y="1130"/>
              <a:ext cx="72" cy="1"/>
            </a:xfrm>
            <a:custGeom>
              <a:avLst/>
              <a:gdLst>
                <a:gd name="T0" fmla="*/ 0 w 287"/>
                <a:gd name="T1" fmla="*/ 0 h 6"/>
                <a:gd name="T2" fmla="*/ 0 w 287"/>
                <a:gd name="T3" fmla="*/ 0 h 6"/>
                <a:gd name="T4" fmla="*/ 0 w 287"/>
                <a:gd name="T5" fmla="*/ 0 h 6"/>
                <a:gd name="T6" fmla="*/ 0 w 287"/>
                <a:gd name="T7" fmla="*/ 0 h 6"/>
                <a:gd name="T8" fmla="*/ 0 w 287"/>
                <a:gd name="T9" fmla="*/ 0 h 6"/>
                <a:gd name="T10" fmla="*/ 0 w 287"/>
                <a:gd name="T11" fmla="*/ 0 h 6"/>
                <a:gd name="T12" fmla="*/ 0 w 287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87" h="6">
                  <a:moveTo>
                    <a:pt x="284" y="6"/>
                  </a:moveTo>
                  <a:lnTo>
                    <a:pt x="3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287" y="0"/>
                  </a:lnTo>
                  <a:lnTo>
                    <a:pt x="286" y="4"/>
                  </a:lnTo>
                  <a:lnTo>
                    <a:pt x="284" y="6"/>
                  </a:lnTo>
                  <a:close/>
                </a:path>
              </a:pathLst>
            </a:custGeom>
            <a:solidFill>
              <a:srgbClr val="9600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60" name="Freeform 790"/>
            <p:cNvSpPr>
              <a:spLocks/>
            </p:cNvSpPr>
            <p:nvPr/>
          </p:nvSpPr>
          <p:spPr bwMode="auto">
            <a:xfrm>
              <a:off x="2057" y="1129"/>
              <a:ext cx="73" cy="2"/>
            </a:xfrm>
            <a:custGeom>
              <a:avLst/>
              <a:gdLst>
                <a:gd name="T0" fmla="*/ 0 w 290"/>
                <a:gd name="T1" fmla="*/ 0 h 6"/>
                <a:gd name="T2" fmla="*/ 0 w 290"/>
                <a:gd name="T3" fmla="*/ 0 h 6"/>
                <a:gd name="T4" fmla="*/ 0 w 290"/>
                <a:gd name="T5" fmla="*/ 0 h 6"/>
                <a:gd name="T6" fmla="*/ 0 w 290"/>
                <a:gd name="T7" fmla="*/ 0 h 6"/>
                <a:gd name="T8" fmla="*/ 0 w 290"/>
                <a:gd name="T9" fmla="*/ 0 h 6"/>
                <a:gd name="T10" fmla="*/ 0 w 290"/>
                <a:gd name="T11" fmla="*/ 0 h 6"/>
                <a:gd name="T12" fmla="*/ 0 w 290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0" h="6">
                  <a:moveTo>
                    <a:pt x="288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290" y="0"/>
                  </a:lnTo>
                  <a:lnTo>
                    <a:pt x="289" y="2"/>
                  </a:lnTo>
                  <a:lnTo>
                    <a:pt x="288" y="6"/>
                  </a:lnTo>
                  <a:close/>
                </a:path>
              </a:pathLst>
            </a:custGeom>
            <a:solidFill>
              <a:srgbClr val="9C0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61" name="Freeform 791"/>
            <p:cNvSpPr>
              <a:spLocks/>
            </p:cNvSpPr>
            <p:nvPr/>
          </p:nvSpPr>
          <p:spPr bwMode="auto">
            <a:xfrm>
              <a:off x="2057" y="1129"/>
              <a:ext cx="73" cy="1"/>
            </a:xfrm>
            <a:custGeom>
              <a:avLst/>
              <a:gdLst>
                <a:gd name="T0" fmla="*/ 0 w 292"/>
                <a:gd name="T1" fmla="*/ 0 h 4"/>
                <a:gd name="T2" fmla="*/ 0 w 292"/>
                <a:gd name="T3" fmla="*/ 0 h 4"/>
                <a:gd name="T4" fmla="*/ 0 w 292"/>
                <a:gd name="T5" fmla="*/ 0 h 4"/>
                <a:gd name="T6" fmla="*/ 0 w 292"/>
                <a:gd name="T7" fmla="*/ 0 h 4"/>
                <a:gd name="T8" fmla="*/ 0 w 292"/>
                <a:gd name="T9" fmla="*/ 0 h 4"/>
                <a:gd name="T10" fmla="*/ 0 w 292"/>
                <a:gd name="T11" fmla="*/ 0 h 4"/>
                <a:gd name="T12" fmla="*/ 0 w 292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2" h="4">
                  <a:moveTo>
                    <a:pt x="290" y="4"/>
                  </a:moveTo>
                  <a:lnTo>
                    <a:pt x="3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292" y="0"/>
                  </a:lnTo>
                  <a:lnTo>
                    <a:pt x="291" y="2"/>
                  </a:lnTo>
                  <a:lnTo>
                    <a:pt x="290" y="4"/>
                  </a:lnTo>
                  <a:close/>
                </a:path>
              </a:pathLst>
            </a:custGeom>
            <a:solidFill>
              <a:srgbClr val="A1005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62" name="Freeform 792"/>
            <p:cNvSpPr>
              <a:spLocks/>
            </p:cNvSpPr>
            <p:nvPr/>
          </p:nvSpPr>
          <p:spPr bwMode="auto">
            <a:xfrm>
              <a:off x="2057" y="1128"/>
              <a:ext cx="73" cy="1"/>
            </a:xfrm>
            <a:custGeom>
              <a:avLst/>
              <a:gdLst>
                <a:gd name="T0" fmla="*/ 0 w 295"/>
                <a:gd name="T1" fmla="*/ 0 h 6"/>
                <a:gd name="T2" fmla="*/ 0 w 295"/>
                <a:gd name="T3" fmla="*/ 0 h 6"/>
                <a:gd name="T4" fmla="*/ 0 w 295"/>
                <a:gd name="T5" fmla="*/ 0 h 6"/>
                <a:gd name="T6" fmla="*/ 0 w 295"/>
                <a:gd name="T7" fmla="*/ 0 h 6"/>
                <a:gd name="T8" fmla="*/ 0 w 295"/>
                <a:gd name="T9" fmla="*/ 0 h 6"/>
                <a:gd name="T10" fmla="*/ 0 w 295"/>
                <a:gd name="T11" fmla="*/ 0 h 6"/>
                <a:gd name="T12" fmla="*/ 0 w 295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5" h="6">
                  <a:moveTo>
                    <a:pt x="292" y="6"/>
                  </a:moveTo>
                  <a:lnTo>
                    <a:pt x="2" y="6"/>
                  </a:lnTo>
                  <a:lnTo>
                    <a:pt x="1" y="4"/>
                  </a:lnTo>
                  <a:lnTo>
                    <a:pt x="0" y="0"/>
                  </a:lnTo>
                  <a:lnTo>
                    <a:pt x="295" y="0"/>
                  </a:lnTo>
                  <a:lnTo>
                    <a:pt x="293" y="4"/>
                  </a:lnTo>
                  <a:lnTo>
                    <a:pt x="292" y="6"/>
                  </a:lnTo>
                  <a:close/>
                </a:path>
              </a:pathLst>
            </a:custGeom>
            <a:solidFill>
              <a:srgbClr val="A6005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63" name="Freeform 793"/>
            <p:cNvSpPr>
              <a:spLocks/>
            </p:cNvSpPr>
            <p:nvPr/>
          </p:nvSpPr>
          <p:spPr bwMode="auto">
            <a:xfrm>
              <a:off x="2056" y="1127"/>
              <a:ext cx="75" cy="2"/>
            </a:xfrm>
            <a:custGeom>
              <a:avLst/>
              <a:gdLst>
                <a:gd name="T0" fmla="*/ 0 w 297"/>
                <a:gd name="T1" fmla="*/ 0 h 6"/>
                <a:gd name="T2" fmla="*/ 0 w 297"/>
                <a:gd name="T3" fmla="*/ 0 h 6"/>
                <a:gd name="T4" fmla="*/ 0 w 297"/>
                <a:gd name="T5" fmla="*/ 0 h 6"/>
                <a:gd name="T6" fmla="*/ 0 w 297"/>
                <a:gd name="T7" fmla="*/ 0 h 6"/>
                <a:gd name="T8" fmla="*/ 0 w 297"/>
                <a:gd name="T9" fmla="*/ 0 h 6"/>
                <a:gd name="T10" fmla="*/ 0 w 297"/>
                <a:gd name="T11" fmla="*/ 0 h 6"/>
                <a:gd name="T12" fmla="*/ 0 w 297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97" h="6">
                  <a:moveTo>
                    <a:pt x="294" y="6"/>
                  </a:moveTo>
                  <a:lnTo>
                    <a:pt x="2" y="6"/>
                  </a:lnTo>
                  <a:lnTo>
                    <a:pt x="1" y="2"/>
                  </a:lnTo>
                  <a:lnTo>
                    <a:pt x="0" y="0"/>
                  </a:lnTo>
                  <a:lnTo>
                    <a:pt x="297" y="0"/>
                  </a:lnTo>
                  <a:lnTo>
                    <a:pt x="296" y="2"/>
                  </a:lnTo>
                  <a:lnTo>
                    <a:pt x="294" y="6"/>
                  </a:lnTo>
                  <a:close/>
                </a:path>
              </a:pathLst>
            </a:custGeom>
            <a:solidFill>
              <a:srgbClr val="AB00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64" name="Freeform 794"/>
            <p:cNvSpPr>
              <a:spLocks/>
            </p:cNvSpPr>
            <p:nvPr/>
          </p:nvSpPr>
          <p:spPr bwMode="auto">
            <a:xfrm>
              <a:off x="2056" y="1127"/>
              <a:ext cx="75" cy="1"/>
            </a:xfrm>
            <a:custGeom>
              <a:avLst/>
              <a:gdLst>
                <a:gd name="T0" fmla="*/ 0 w 300"/>
                <a:gd name="T1" fmla="*/ 0 h 4"/>
                <a:gd name="T2" fmla="*/ 0 w 300"/>
                <a:gd name="T3" fmla="*/ 0 h 4"/>
                <a:gd name="T4" fmla="*/ 0 w 300"/>
                <a:gd name="T5" fmla="*/ 0 h 4"/>
                <a:gd name="T6" fmla="*/ 0 w 300"/>
                <a:gd name="T7" fmla="*/ 0 h 4"/>
                <a:gd name="T8" fmla="*/ 0 w 300"/>
                <a:gd name="T9" fmla="*/ 0 h 4"/>
                <a:gd name="T10" fmla="*/ 0 w 300"/>
                <a:gd name="T11" fmla="*/ 0 h 4"/>
                <a:gd name="T12" fmla="*/ 0 w 300"/>
                <a:gd name="T13" fmla="*/ 0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0" h="4">
                  <a:moveTo>
                    <a:pt x="298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300" y="0"/>
                  </a:lnTo>
                  <a:lnTo>
                    <a:pt x="299" y="2"/>
                  </a:lnTo>
                  <a:lnTo>
                    <a:pt x="298" y="4"/>
                  </a:lnTo>
                  <a:close/>
                </a:path>
              </a:pathLst>
            </a:custGeom>
            <a:solidFill>
              <a:srgbClr val="B0004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65" name="Freeform 795"/>
            <p:cNvSpPr>
              <a:spLocks/>
            </p:cNvSpPr>
            <p:nvPr/>
          </p:nvSpPr>
          <p:spPr bwMode="auto">
            <a:xfrm>
              <a:off x="2056" y="1126"/>
              <a:ext cx="75" cy="1"/>
            </a:xfrm>
            <a:custGeom>
              <a:avLst/>
              <a:gdLst>
                <a:gd name="T0" fmla="*/ 0 w 303"/>
                <a:gd name="T1" fmla="*/ 0 h 5"/>
                <a:gd name="T2" fmla="*/ 0 w 303"/>
                <a:gd name="T3" fmla="*/ 0 h 5"/>
                <a:gd name="T4" fmla="*/ 0 w 303"/>
                <a:gd name="T5" fmla="*/ 0 h 5"/>
                <a:gd name="T6" fmla="*/ 0 w 303"/>
                <a:gd name="T7" fmla="*/ 0 h 5"/>
                <a:gd name="T8" fmla="*/ 0 w 303"/>
                <a:gd name="T9" fmla="*/ 0 h 5"/>
                <a:gd name="T10" fmla="*/ 0 w 303"/>
                <a:gd name="T11" fmla="*/ 0 h 5"/>
                <a:gd name="T12" fmla="*/ 0 w 303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3" h="5">
                  <a:moveTo>
                    <a:pt x="301" y="5"/>
                  </a:moveTo>
                  <a:lnTo>
                    <a:pt x="4" y="5"/>
                  </a:lnTo>
                  <a:lnTo>
                    <a:pt x="2" y="3"/>
                  </a:lnTo>
                  <a:lnTo>
                    <a:pt x="0" y="0"/>
                  </a:lnTo>
                  <a:lnTo>
                    <a:pt x="303" y="0"/>
                  </a:lnTo>
                  <a:lnTo>
                    <a:pt x="302" y="3"/>
                  </a:lnTo>
                  <a:lnTo>
                    <a:pt x="301" y="5"/>
                  </a:lnTo>
                  <a:close/>
                </a:path>
              </a:pathLst>
            </a:custGeom>
            <a:solidFill>
              <a:srgbClr val="B6004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66" name="Freeform 796"/>
            <p:cNvSpPr>
              <a:spLocks/>
            </p:cNvSpPr>
            <p:nvPr/>
          </p:nvSpPr>
          <p:spPr bwMode="auto">
            <a:xfrm>
              <a:off x="2055" y="1125"/>
              <a:ext cx="77" cy="2"/>
            </a:xfrm>
            <a:custGeom>
              <a:avLst/>
              <a:gdLst>
                <a:gd name="T0" fmla="*/ 0 w 305"/>
                <a:gd name="T1" fmla="*/ 0 h 6"/>
                <a:gd name="T2" fmla="*/ 0 w 305"/>
                <a:gd name="T3" fmla="*/ 0 h 6"/>
                <a:gd name="T4" fmla="*/ 0 w 305"/>
                <a:gd name="T5" fmla="*/ 0 h 6"/>
                <a:gd name="T6" fmla="*/ 0 w 305"/>
                <a:gd name="T7" fmla="*/ 0 h 6"/>
                <a:gd name="T8" fmla="*/ 0 w 305"/>
                <a:gd name="T9" fmla="*/ 0 h 6"/>
                <a:gd name="T10" fmla="*/ 0 w 305"/>
                <a:gd name="T11" fmla="*/ 0 h 6"/>
                <a:gd name="T12" fmla="*/ 0 w 305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5" h="6">
                  <a:moveTo>
                    <a:pt x="303" y="6"/>
                  </a:moveTo>
                  <a:lnTo>
                    <a:pt x="3" y="6"/>
                  </a:lnTo>
                  <a:lnTo>
                    <a:pt x="1" y="3"/>
                  </a:lnTo>
                  <a:lnTo>
                    <a:pt x="0" y="0"/>
                  </a:lnTo>
                  <a:lnTo>
                    <a:pt x="305" y="0"/>
                  </a:lnTo>
                  <a:lnTo>
                    <a:pt x="304" y="3"/>
                  </a:lnTo>
                  <a:lnTo>
                    <a:pt x="303" y="6"/>
                  </a:lnTo>
                  <a:close/>
                </a:path>
              </a:pathLst>
            </a:custGeom>
            <a:solidFill>
              <a:srgbClr val="BB004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67" name="Freeform 797"/>
            <p:cNvSpPr>
              <a:spLocks/>
            </p:cNvSpPr>
            <p:nvPr/>
          </p:nvSpPr>
          <p:spPr bwMode="auto">
            <a:xfrm>
              <a:off x="2055" y="1125"/>
              <a:ext cx="77" cy="1"/>
            </a:xfrm>
            <a:custGeom>
              <a:avLst/>
              <a:gdLst>
                <a:gd name="T0" fmla="*/ 0 w 307"/>
                <a:gd name="T1" fmla="*/ 0 h 5"/>
                <a:gd name="T2" fmla="*/ 0 w 307"/>
                <a:gd name="T3" fmla="*/ 0 h 5"/>
                <a:gd name="T4" fmla="*/ 0 w 307"/>
                <a:gd name="T5" fmla="*/ 0 h 5"/>
                <a:gd name="T6" fmla="*/ 0 w 307"/>
                <a:gd name="T7" fmla="*/ 0 h 5"/>
                <a:gd name="T8" fmla="*/ 0 w 307"/>
                <a:gd name="T9" fmla="*/ 0 h 5"/>
                <a:gd name="T10" fmla="*/ 0 w 307"/>
                <a:gd name="T11" fmla="*/ 0 h 5"/>
                <a:gd name="T12" fmla="*/ 0 w 307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7" h="5">
                  <a:moveTo>
                    <a:pt x="305" y="5"/>
                  </a:moveTo>
                  <a:lnTo>
                    <a:pt x="2" y="5"/>
                  </a:lnTo>
                  <a:lnTo>
                    <a:pt x="1" y="2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6" y="2"/>
                  </a:lnTo>
                  <a:lnTo>
                    <a:pt x="305" y="5"/>
                  </a:lnTo>
                  <a:close/>
                </a:path>
              </a:pathLst>
            </a:custGeom>
            <a:solidFill>
              <a:srgbClr val="C000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68" name="Freeform 798"/>
            <p:cNvSpPr>
              <a:spLocks/>
            </p:cNvSpPr>
            <p:nvPr/>
          </p:nvSpPr>
          <p:spPr bwMode="auto">
            <a:xfrm>
              <a:off x="2055" y="1124"/>
              <a:ext cx="77" cy="1"/>
            </a:xfrm>
            <a:custGeom>
              <a:avLst/>
              <a:gdLst>
                <a:gd name="T0" fmla="*/ 0 w 307"/>
                <a:gd name="T1" fmla="*/ 0 h 5"/>
                <a:gd name="T2" fmla="*/ 0 w 307"/>
                <a:gd name="T3" fmla="*/ 0 h 5"/>
                <a:gd name="T4" fmla="*/ 0 w 307"/>
                <a:gd name="T5" fmla="*/ 0 h 5"/>
                <a:gd name="T6" fmla="*/ 0 w 307"/>
                <a:gd name="T7" fmla="*/ 0 h 5"/>
                <a:gd name="T8" fmla="*/ 0 w 307"/>
                <a:gd name="T9" fmla="*/ 0 h 5"/>
                <a:gd name="T10" fmla="*/ 0 w 307"/>
                <a:gd name="T11" fmla="*/ 0 h 5"/>
                <a:gd name="T12" fmla="*/ 0 w 307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7" h="5">
                  <a:moveTo>
                    <a:pt x="306" y="5"/>
                  </a:moveTo>
                  <a:lnTo>
                    <a:pt x="1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307" y="0"/>
                  </a:lnTo>
                  <a:lnTo>
                    <a:pt x="307" y="3"/>
                  </a:lnTo>
                  <a:lnTo>
                    <a:pt x="306" y="5"/>
                  </a:lnTo>
                  <a:close/>
                </a:path>
              </a:pathLst>
            </a:custGeom>
            <a:solidFill>
              <a:srgbClr val="C5003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69" name="Freeform 799"/>
            <p:cNvSpPr>
              <a:spLocks/>
            </p:cNvSpPr>
            <p:nvPr/>
          </p:nvSpPr>
          <p:spPr bwMode="auto">
            <a:xfrm>
              <a:off x="2055" y="1123"/>
              <a:ext cx="77" cy="2"/>
            </a:xfrm>
            <a:custGeom>
              <a:avLst/>
              <a:gdLst>
                <a:gd name="T0" fmla="*/ 0 w 309"/>
                <a:gd name="T1" fmla="*/ 0 h 6"/>
                <a:gd name="T2" fmla="*/ 0 w 309"/>
                <a:gd name="T3" fmla="*/ 0 h 6"/>
                <a:gd name="T4" fmla="*/ 0 w 309"/>
                <a:gd name="T5" fmla="*/ 0 h 6"/>
                <a:gd name="T6" fmla="*/ 0 w 309"/>
                <a:gd name="T7" fmla="*/ 0 h 6"/>
                <a:gd name="T8" fmla="*/ 0 w 309"/>
                <a:gd name="T9" fmla="*/ 0 h 6"/>
                <a:gd name="T10" fmla="*/ 0 w 309"/>
                <a:gd name="T11" fmla="*/ 0 h 6"/>
                <a:gd name="T12" fmla="*/ 0 w 309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09" h="6">
                  <a:moveTo>
                    <a:pt x="308" y="6"/>
                  </a:moveTo>
                  <a:lnTo>
                    <a:pt x="1" y="6"/>
                  </a:lnTo>
                  <a:lnTo>
                    <a:pt x="1" y="3"/>
                  </a:lnTo>
                  <a:lnTo>
                    <a:pt x="0" y="0"/>
                  </a:lnTo>
                  <a:lnTo>
                    <a:pt x="309" y="0"/>
                  </a:lnTo>
                  <a:lnTo>
                    <a:pt x="308" y="3"/>
                  </a:lnTo>
                  <a:lnTo>
                    <a:pt x="308" y="6"/>
                  </a:lnTo>
                  <a:close/>
                </a:path>
              </a:pathLst>
            </a:custGeom>
            <a:solidFill>
              <a:srgbClr val="CA003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70" name="Freeform 800"/>
            <p:cNvSpPr>
              <a:spLocks/>
            </p:cNvSpPr>
            <p:nvPr/>
          </p:nvSpPr>
          <p:spPr bwMode="auto">
            <a:xfrm>
              <a:off x="2054" y="1123"/>
              <a:ext cx="78" cy="1"/>
            </a:xfrm>
            <a:custGeom>
              <a:avLst/>
              <a:gdLst>
                <a:gd name="T0" fmla="*/ 0 w 311"/>
                <a:gd name="T1" fmla="*/ 0 h 6"/>
                <a:gd name="T2" fmla="*/ 0 w 311"/>
                <a:gd name="T3" fmla="*/ 0 h 6"/>
                <a:gd name="T4" fmla="*/ 0 w 311"/>
                <a:gd name="T5" fmla="*/ 0 h 6"/>
                <a:gd name="T6" fmla="*/ 0 w 311"/>
                <a:gd name="T7" fmla="*/ 0 h 6"/>
                <a:gd name="T8" fmla="*/ 0 w 311"/>
                <a:gd name="T9" fmla="*/ 0 h 6"/>
                <a:gd name="T10" fmla="*/ 0 w 311"/>
                <a:gd name="T11" fmla="*/ 0 h 6"/>
                <a:gd name="T12" fmla="*/ 0 w 311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1" h="6">
                  <a:moveTo>
                    <a:pt x="309" y="6"/>
                  </a:moveTo>
                  <a:lnTo>
                    <a:pt x="2" y="6"/>
                  </a:lnTo>
                  <a:lnTo>
                    <a:pt x="1" y="3"/>
                  </a:lnTo>
                  <a:lnTo>
                    <a:pt x="0" y="0"/>
                  </a:lnTo>
                  <a:lnTo>
                    <a:pt x="311" y="0"/>
                  </a:lnTo>
                  <a:lnTo>
                    <a:pt x="310" y="3"/>
                  </a:lnTo>
                  <a:lnTo>
                    <a:pt x="309" y="6"/>
                  </a:lnTo>
                  <a:close/>
                </a:path>
              </a:pathLst>
            </a:custGeom>
            <a:solidFill>
              <a:srgbClr val="D0002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71" name="Freeform 801"/>
            <p:cNvSpPr>
              <a:spLocks/>
            </p:cNvSpPr>
            <p:nvPr/>
          </p:nvSpPr>
          <p:spPr bwMode="auto">
            <a:xfrm>
              <a:off x="2054" y="1122"/>
              <a:ext cx="79" cy="1"/>
            </a:xfrm>
            <a:custGeom>
              <a:avLst/>
              <a:gdLst>
                <a:gd name="T0" fmla="*/ 0 w 313"/>
                <a:gd name="T1" fmla="*/ 0 h 5"/>
                <a:gd name="T2" fmla="*/ 0 w 313"/>
                <a:gd name="T3" fmla="*/ 0 h 5"/>
                <a:gd name="T4" fmla="*/ 0 w 313"/>
                <a:gd name="T5" fmla="*/ 0 h 5"/>
                <a:gd name="T6" fmla="*/ 0 w 313"/>
                <a:gd name="T7" fmla="*/ 0 h 5"/>
                <a:gd name="T8" fmla="*/ 0 w 313"/>
                <a:gd name="T9" fmla="*/ 0 h 5"/>
                <a:gd name="T10" fmla="*/ 0 w 313"/>
                <a:gd name="T11" fmla="*/ 0 h 5"/>
                <a:gd name="T12" fmla="*/ 0 w 313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3" h="5">
                  <a:moveTo>
                    <a:pt x="311" y="5"/>
                  </a:moveTo>
                  <a:lnTo>
                    <a:pt x="2" y="5"/>
                  </a:lnTo>
                  <a:lnTo>
                    <a:pt x="1" y="2"/>
                  </a:lnTo>
                  <a:lnTo>
                    <a:pt x="0" y="0"/>
                  </a:lnTo>
                  <a:lnTo>
                    <a:pt x="313" y="0"/>
                  </a:lnTo>
                  <a:lnTo>
                    <a:pt x="312" y="2"/>
                  </a:lnTo>
                  <a:lnTo>
                    <a:pt x="311" y="5"/>
                  </a:lnTo>
                  <a:close/>
                </a:path>
              </a:pathLst>
            </a:custGeom>
            <a:solidFill>
              <a:srgbClr val="D5002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72" name="Freeform 802"/>
            <p:cNvSpPr>
              <a:spLocks/>
            </p:cNvSpPr>
            <p:nvPr/>
          </p:nvSpPr>
          <p:spPr bwMode="auto">
            <a:xfrm>
              <a:off x="2054" y="1121"/>
              <a:ext cx="79" cy="2"/>
            </a:xfrm>
            <a:custGeom>
              <a:avLst/>
              <a:gdLst>
                <a:gd name="T0" fmla="*/ 0 w 314"/>
                <a:gd name="T1" fmla="*/ 1 h 4"/>
                <a:gd name="T2" fmla="*/ 0 w 314"/>
                <a:gd name="T3" fmla="*/ 1 h 4"/>
                <a:gd name="T4" fmla="*/ 0 w 314"/>
                <a:gd name="T5" fmla="*/ 1 h 4"/>
                <a:gd name="T6" fmla="*/ 0 w 314"/>
                <a:gd name="T7" fmla="*/ 0 h 4"/>
                <a:gd name="T8" fmla="*/ 0 w 314"/>
                <a:gd name="T9" fmla="*/ 0 h 4"/>
                <a:gd name="T10" fmla="*/ 0 w 314"/>
                <a:gd name="T11" fmla="*/ 1 h 4"/>
                <a:gd name="T12" fmla="*/ 0 w 314"/>
                <a:gd name="T13" fmla="*/ 1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4" h="4">
                  <a:moveTo>
                    <a:pt x="313" y="4"/>
                  </a:moveTo>
                  <a:lnTo>
                    <a:pt x="2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314" y="0"/>
                  </a:lnTo>
                  <a:lnTo>
                    <a:pt x="314" y="2"/>
                  </a:lnTo>
                  <a:lnTo>
                    <a:pt x="313" y="4"/>
                  </a:lnTo>
                  <a:close/>
                </a:path>
              </a:pathLst>
            </a:custGeom>
            <a:solidFill>
              <a:srgbClr val="DA002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73" name="Freeform 803"/>
            <p:cNvSpPr>
              <a:spLocks/>
            </p:cNvSpPr>
            <p:nvPr/>
          </p:nvSpPr>
          <p:spPr bwMode="auto">
            <a:xfrm>
              <a:off x="2054" y="1121"/>
              <a:ext cx="79" cy="1"/>
            </a:xfrm>
            <a:custGeom>
              <a:avLst/>
              <a:gdLst>
                <a:gd name="T0" fmla="*/ 0 w 316"/>
                <a:gd name="T1" fmla="*/ 0 h 6"/>
                <a:gd name="T2" fmla="*/ 0 w 316"/>
                <a:gd name="T3" fmla="*/ 0 h 6"/>
                <a:gd name="T4" fmla="*/ 0 w 316"/>
                <a:gd name="T5" fmla="*/ 0 h 6"/>
                <a:gd name="T6" fmla="*/ 0 w 316"/>
                <a:gd name="T7" fmla="*/ 0 h 6"/>
                <a:gd name="T8" fmla="*/ 0 w 316"/>
                <a:gd name="T9" fmla="*/ 0 h 6"/>
                <a:gd name="T10" fmla="*/ 0 w 316"/>
                <a:gd name="T11" fmla="*/ 0 h 6"/>
                <a:gd name="T12" fmla="*/ 0 w 316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6" h="6">
                  <a:moveTo>
                    <a:pt x="314" y="6"/>
                  </a:moveTo>
                  <a:lnTo>
                    <a:pt x="1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16" y="0"/>
                  </a:lnTo>
                  <a:lnTo>
                    <a:pt x="314" y="4"/>
                  </a:lnTo>
                  <a:lnTo>
                    <a:pt x="314" y="6"/>
                  </a:lnTo>
                  <a:close/>
                </a:path>
              </a:pathLst>
            </a:custGeom>
            <a:solidFill>
              <a:srgbClr val="DF002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74" name="Freeform 804"/>
            <p:cNvSpPr>
              <a:spLocks/>
            </p:cNvSpPr>
            <p:nvPr/>
          </p:nvSpPr>
          <p:spPr bwMode="auto">
            <a:xfrm>
              <a:off x="2054" y="1120"/>
              <a:ext cx="79" cy="1"/>
            </a:xfrm>
            <a:custGeom>
              <a:avLst/>
              <a:gdLst>
                <a:gd name="T0" fmla="*/ 0 w 317"/>
                <a:gd name="T1" fmla="*/ 0 h 6"/>
                <a:gd name="T2" fmla="*/ 0 w 317"/>
                <a:gd name="T3" fmla="*/ 0 h 6"/>
                <a:gd name="T4" fmla="*/ 0 w 317"/>
                <a:gd name="T5" fmla="*/ 0 h 6"/>
                <a:gd name="T6" fmla="*/ 0 w 317"/>
                <a:gd name="T7" fmla="*/ 0 h 6"/>
                <a:gd name="T8" fmla="*/ 0 w 317"/>
                <a:gd name="T9" fmla="*/ 0 h 6"/>
                <a:gd name="T10" fmla="*/ 0 w 317"/>
                <a:gd name="T11" fmla="*/ 0 h 6"/>
                <a:gd name="T12" fmla="*/ 0 w 317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7" h="6">
                  <a:moveTo>
                    <a:pt x="315" y="6"/>
                  </a:moveTo>
                  <a:lnTo>
                    <a:pt x="1" y="6"/>
                  </a:lnTo>
                  <a:lnTo>
                    <a:pt x="1" y="2"/>
                  </a:lnTo>
                  <a:lnTo>
                    <a:pt x="0" y="0"/>
                  </a:lnTo>
                  <a:lnTo>
                    <a:pt x="317" y="0"/>
                  </a:lnTo>
                  <a:lnTo>
                    <a:pt x="317" y="2"/>
                  </a:lnTo>
                  <a:lnTo>
                    <a:pt x="315" y="6"/>
                  </a:lnTo>
                  <a:close/>
                </a:path>
              </a:pathLst>
            </a:custGeom>
            <a:solidFill>
              <a:srgbClr val="E4001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75" name="Freeform 805"/>
            <p:cNvSpPr>
              <a:spLocks/>
            </p:cNvSpPr>
            <p:nvPr/>
          </p:nvSpPr>
          <p:spPr bwMode="auto">
            <a:xfrm>
              <a:off x="2054" y="1119"/>
              <a:ext cx="79" cy="2"/>
            </a:xfrm>
            <a:custGeom>
              <a:avLst/>
              <a:gdLst>
                <a:gd name="T0" fmla="*/ 0 w 318"/>
                <a:gd name="T1" fmla="*/ 1 h 4"/>
                <a:gd name="T2" fmla="*/ 0 w 318"/>
                <a:gd name="T3" fmla="*/ 1 h 4"/>
                <a:gd name="T4" fmla="*/ 0 w 318"/>
                <a:gd name="T5" fmla="*/ 1 h 4"/>
                <a:gd name="T6" fmla="*/ 0 w 318"/>
                <a:gd name="T7" fmla="*/ 0 h 4"/>
                <a:gd name="T8" fmla="*/ 0 w 318"/>
                <a:gd name="T9" fmla="*/ 0 h 4"/>
                <a:gd name="T10" fmla="*/ 0 w 318"/>
                <a:gd name="T11" fmla="*/ 1 h 4"/>
                <a:gd name="T12" fmla="*/ 0 w 318"/>
                <a:gd name="T13" fmla="*/ 1 h 4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18" h="4">
                  <a:moveTo>
                    <a:pt x="317" y="4"/>
                  </a:moveTo>
                  <a:lnTo>
                    <a:pt x="1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18" y="0"/>
                  </a:lnTo>
                  <a:lnTo>
                    <a:pt x="317" y="2"/>
                  </a:lnTo>
                  <a:lnTo>
                    <a:pt x="317" y="4"/>
                  </a:lnTo>
                  <a:close/>
                </a:path>
              </a:pathLst>
            </a:custGeom>
            <a:solidFill>
              <a:srgbClr val="EA001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976" name="Freeform 806"/>
            <p:cNvSpPr>
              <a:spLocks/>
            </p:cNvSpPr>
            <p:nvPr/>
          </p:nvSpPr>
          <p:spPr bwMode="auto">
            <a:xfrm>
              <a:off x="2053" y="1119"/>
              <a:ext cx="80" cy="1"/>
            </a:xfrm>
            <a:custGeom>
              <a:avLst/>
              <a:gdLst>
                <a:gd name="T0" fmla="*/ 0 w 320"/>
                <a:gd name="T1" fmla="*/ 0 h 6"/>
                <a:gd name="T2" fmla="*/ 0 w 320"/>
                <a:gd name="T3" fmla="*/ 0 h 6"/>
                <a:gd name="T4" fmla="*/ 0 w 320"/>
                <a:gd name="T5" fmla="*/ 0 h 6"/>
                <a:gd name="T6" fmla="*/ 0 w 320"/>
                <a:gd name="T7" fmla="*/ 0 h 6"/>
                <a:gd name="T8" fmla="*/ 0 w 320"/>
                <a:gd name="T9" fmla="*/ 0 h 6"/>
                <a:gd name="T10" fmla="*/ 0 w 320"/>
                <a:gd name="T11" fmla="*/ 0 h 6"/>
                <a:gd name="T12" fmla="*/ 0 w 320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0" h="6">
                  <a:moveTo>
                    <a:pt x="319" y="6"/>
                  </a:moveTo>
                  <a:lnTo>
                    <a:pt x="2" y="6"/>
                  </a:lnTo>
                  <a:lnTo>
                    <a:pt x="2" y="4"/>
                  </a:lnTo>
                  <a:lnTo>
                    <a:pt x="0" y="0"/>
                  </a:lnTo>
                  <a:lnTo>
                    <a:pt x="320" y="0"/>
                  </a:lnTo>
                  <a:lnTo>
                    <a:pt x="320" y="4"/>
                  </a:lnTo>
                  <a:lnTo>
                    <a:pt x="319" y="6"/>
                  </a:lnTo>
                  <a:close/>
                </a:path>
              </a:pathLst>
            </a:custGeom>
            <a:solidFill>
              <a:srgbClr val="EF00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19466" name="Group 807"/>
          <p:cNvGrpSpPr>
            <a:grpSpLocks/>
          </p:cNvGrpSpPr>
          <p:nvPr/>
        </p:nvGrpSpPr>
        <p:grpSpPr bwMode="auto">
          <a:xfrm>
            <a:off x="2395538" y="1223963"/>
            <a:ext cx="5526087" cy="4751387"/>
            <a:chOff x="1509" y="771"/>
            <a:chExt cx="3481" cy="2993"/>
          </a:xfrm>
        </p:grpSpPr>
        <p:sp>
          <p:nvSpPr>
            <p:cNvPr id="19577" name="Freeform 808"/>
            <p:cNvSpPr>
              <a:spLocks/>
            </p:cNvSpPr>
            <p:nvPr/>
          </p:nvSpPr>
          <p:spPr bwMode="auto">
            <a:xfrm>
              <a:off x="2053" y="1118"/>
              <a:ext cx="80" cy="1"/>
            </a:xfrm>
            <a:custGeom>
              <a:avLst/>
              <a:gdLst>
                <a:gd name="T0" fmla="*/ 0 w 321"/>
                <a:gd name="T1" fmla="*/ 0 h 6"/>
                <a:gd name="T2" fmla="*/ 0 w 321"/>
                <a:gd name="T3" fmla="*/ 0 h 6"/>
                <a:gd name="T4" fmla="*/ 0 w 321"/>
                <a:gd name="T5" fmla="*/ 0 h 6"/>
                <a:gd name="T6" fmla="*/ 0 w 321"/>
                <a:gd name="T7" fmla="*/ 0 h 6"/>
                <a:gd name="T8" fmla="*/ 0 w 321"/>
                <a:gd name="T9" fmla="*/ 0 h 6"/>
                <a:gd name="T10" fmla="*/ 0 w 321"/>
                <a:gd name="T11" fmla="*/ 0 h 6"/>
                <a:gd name="T12" fmla="*/ 0 w 321"/>
                <a:gd name="T13" fmla="*/ 0 h 6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1" h="6">
                  <a:moveTo>
                    <a:pt x="320" y="6"/>
                  </a:moveTo>
                  <a:lnTo>
                    <a:pt x="2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21" y="0"/>
                  </a:lnTo>
                  <a:lnTo>
                    <a:pt x="320" y="2"/>
                  </a:lnTo>
                  <a:lnTo>
                    <a:pt x="320" y="6"/>
                  </a:lnTo>
                  <a:close/>
                </a:path>
              </a:pathLst>
            </a:custGeom>
            <a:solidFill>
              <a:srgbClr val="F4000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78" name="Freeform 809"/>
            <p:cNvSpPr>
              <a:spLocks/>
            </p:cNvSpPr>
            <p:nvPr/>
          </p:nvSpPr>
          <p:spPr bwMode="auto">
            <a:xfrm>
              <a:off x="2053" y="1117"/>
              <a:ext cx="80" cy="2"/>
            </a:xfrm>
            <a:custGeom>
              <a:avLst/>
              <a:gdLst>
                <a:gd name="T0" fmla="*/ 0 w 322"/>
                <a:gd name="T1" fmla="*/ 0 h 5"/>
                <a:gd name="T2" fmla="*/ 0 w 322"/>
                <a:gd name="T3" fmla="*/ 0 h 5"/>
                <a:gd name="T4" fmla="*/ 0 w 322"/>
                <a:gd name="T5" fmla="*/ 0 h 5"/>
                <a:gd name="T6" fmla="*/ 0 w 322"/>
                <a:gd name="T7" fmla="*/ 0 h 5"/>
                <a:gd name="T8" fmla="*/ 0 w 322"/>
                <a:gd name="T9" fmla="*/ 0 h 5"/>
                <a:gd name="T10" fmla="*/ 0 w 322"/>
                <a:gd name="T11" fmla="*/ 0 h 5"/>
                <a:gd name="T12" fmla="*/ 0 w 322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2" h="5">
                  <a:moveTo>
                    <a:pt x="321" y="5"/>
                  </a:moveTo>
                  <a:lnTo>
                    <a:pt x="1" y="5"/>
                  </a:lnTo>
                  <a:lnTo>
                    <a:pt x="1" y="3"/>
                  </a:lnTo>
                  <a:lnTo>
                    <a:pt x="0" y="0"/>
                  </a:lnTo>
                  <a:lnTo>
                    <a:pt x="322" y="0"/>
                  </a:lnTo>
                  <a:lnTo>
                    <a:pt x="322" y="3"/>
                  </a:lnTo>
                  <a:lnTo>
                    <a:pt x="321" y="5"/>
                  </a:lnTo>
                  <a:close/>
                </a:path>
              </a:pathLst>
            </a:custGeom>
            <a:solidFill>
              <a:srgbClr val="F9000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79" name="Freeform 810"/>
            <p:cNvSpPr>
              <a:spLocks/>
            </p:cNvSpPr>
            <p:nvPr/>
          </p:nvSpPr>
          <p:spPr bwMode="auto">
            <a:xfrm>
              <a:off x="2053" y="1117"/>
              <a:ext cx="81" cy="1"/>
            </a:xfrm>
            <a:custGeom>
              <a:avLst/>
              <a:gdLst>
                <a:gd name="T0" fmla="*/ 0 w 323"/>
                <a:gd name="T1" fmla="*/ 0 h 5"/>
                <a:gd name="T2" fmla="*/ 0 w 323"/>
                <a:gd name="T3" fmla="*/ 0 h 5"/>
                <a:gd name="T4" fmla="*/ 0 w 323"/>
                <a:gd name="T5" fmla="*/ 0 h 5"/>
                <a:gd name="T6" fmla="*/ 0 w 323"/>
                <a:gd name="T7" fmla="*/ 0 h 5"/>
                <a:gd name="T8" fmla="*/ 0 w 323"/>
                <a:gd name="T9" fmla="*/ 0 h 5"/>
                <a:gd name="T10" fmla="*/ 0 w 323"/>
                <a:gd name="T11" fmla="*/ 0 h 5"/>
                <a:gd name="T12" fmla="*/ 0 w 323"/>
                <a:gd name="T13" fmla="*/ 0 h 5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3" h="5">
                  <a:moveTo>
                    <a:pt x="322" y="5"/>
                  </a:moveTo>
                  <a:lnTo>
                    <a:pt x="1" y="5"/>
                  </a:lnTo>
                  <a:lnTo>
                    <a:pt x="0" y="2"/>
                  </a:lnTo>
                  <a:lnTo>
                    <a:pt x="0" y="0"/>
                  </a:lnTo>
                  <a:lnTo>
                    <a:pt x="323" y="0"/>
                  </a:lnTo>
                  <a:lnTo>
                    <a:pt x="322" y="2"/>
                  </a:lnTo>
                  <a:lnTo>
                    <a:pt x="322" y="5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80" name="Freeform 811"/>
            <p:cNvSpPr>
              <a:spLocks/>
            </p:cNvSpPr>
            <p:nvPr/>
          </p:nvSpPr>
          <p:spPr bwMode="auto">
            <a:xfrm>
              <a:off x="2053" y="1115"/>
              <a:ext cx="81" cy="2"/>
            </a:xfrm>
            <a:custGeom>
              <a:avLst/>
              <a:gdLst>
                <a:gd name="T0" fmla="*/ 0 w 325"/>
                <a:gd name="T1" fmla="*/ 0 h 9"/>
                <a:gd name="T2" fmla="*/ 0 w 325"/>
                <a:gd name="T3" fmla="*/ 0 h 9"/>
                <a:gd name="T4" fmla="*/ 0 w 325"/>
                <a:gd name="T5" fmla="*/ 0 h 9"/>
                <a:gd name="T6" fmla="*/ 0 w 325"/>
                <a:gd name="T7" fmla="*/ 0 h 9"/>
                <a:gd name="T8" fmla="*/ 0 w 325"/>
                <a:gd name="T9" fmla="*/ 0 h 9"/>
                <a:gd name="T10" fmla="*/ 0 w 325"/>
                <a:gd name="T11" fmla="*/ 0 h 9"/>
                <a:gd name="T12" fmla="*/ 0 w 325"/>
                <a:gd name="T13" fmla="*/ 0 h 9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25" h="9">
                  <a:moveTo>
                    <a:pt x="323" y="9"/>
                  </a:moveTo>
                  <a:lnTo>
                    <a:pt x="1" y="9"/>
                  </a:lnTo>
                  <a:lnTo>
                    <a:pt x="1" y="4"/>
                  </a:lnTo>
                  <a:lnTo>
                    <a:pt x="0" y="0"/>
                  </a:lnTo>
                  <a:lnTo>
                    <a:pt x="325" y="0"/>
                  </a:lnTo>
                  <a:lnTo>
                    <a:pt x="324" y="4"/>
                  </a:lnTo>
                  <a:lnTo>
                    <a:pt x="323" y="9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81" name="Freeform 812"/>
            <p:cNvSpPr>
              <a:spLocks/>
            </p:cNvSpPr>
            <p:nvPr/>
          </p:nvSpPr>
          <p:spPr bwMode="auto">
            <a:xfrm>
              <a:off x="2053" y="1115"/>
              <a:ext cx="81" cy="40"/>
            </a:xfrm>
            <a:custGeom>
              <a:avLst/>
              <a:gdLst>
                <a:gd name="T0" fmla="*/ 0 w 325"/>
                <a:gd name="T1" fmla="*/ 0 h 161"/>
                <a:gd name="T2" fmla="*/ 0 w 325"/>
                <a:gd name="T3" fmla="*/ 0 h 161"/>
                <a:gd name="T4" fmla="*/ 0 w 325"/>
                <a:gd name="T5" fmla="*/ 0 h 161"/>
                <a:gd name="T6" fmla="*/ 0 w 325"/>
                <a:gd name="T7" fmla="*/ 0 h 161"/>
                <a:gd name="T8" fmla="*/ 0 w 325"/>
                <a:gd name="T9" fmla="*/ 0 h 161"/>
                <a:gd name="T10" fmla="*/ 0 w 325"/>
                <a:gd name="T11" fmla="*/ 0 h 161"/>
                <a:gd name="T12" fmla="*/ 0 w 325"/>
                <a:gd name="T13" fmla="*/ 0 h 161"/>
                <a:gd name="T14" fmla="*/ 0 w 325"/>
                <a:gd name="T15" fmla="*/ 0 h 161"/>
                <a:gd name="T16" fmla="*/ 0 w 325"/>
                <a:gd name="T17" fmla="*/ 0 h 161"/>
                <a:gd name="T18" fmla="*/ 0 w 325"/>
                <a:gd name="T19" fmla="*/ 0 h 161"/>
                <a:gd name="T20" fmla="*/ 0 w 325"/>
                <a:gd name="T21" fmla="*/ 0 h 161"/>
                <a:gd name="T22" fmla="*/ 0 w 325"/>
                <a:gd name="T23" fmla="*/ 0 h 161"/>
                <a:gd name="T24" fmla="*/ 0 w 325"/>
                <a:gd name="T25" fmla="*/ 0 h 161"/>
                <a:gd name="T26" fmla="*/ 0 w 325"/>
                <a:gd name="T27" fmla="*/ 0 h 161"/>
                <a:gd name="T28" fmla="*/ 0 w 325"/>
                <a:gd name="T29" fmla="*/ 0 h 161"/>
                <a:gd name="T30" fmla="*/ 0 w 325"/>
                <a:gd name="T31" fmla="*/ 0 h 161"/>
                <a:gd name="T32" fmla="*/ 0 w 325"/>
                <a:gd name="T33" fmla="*/ 0 h 161"/>
                <a:gd name="T34" fmla="*/ 0 w 325"/>
                <a:gd name="T35" fmla="*/ 0 h 161"/>
                <a:gd name="T36" fmla="*/ 0 w 325"/>
                <a:gd name="T37" fmla="*/ 0 h 161"/>
                <a:gd name="T38" fmla="*/ 0 w 325"/>
                <a:gd name="T39" fmla="*/ 0 h 161"/>
                <a:gd name="T40" fmla="*/ 0 w 325"/>
                <a:gd name="T41" fmla="*/ 0 h 161"/>
                <a:gd name="T42" fmla="*/ 0 w 325"/>
                <a:gd name="T43" fmla="*/ 0 h 161"/>
                <a:gd name="T44" fmla="*/ 0 w 325"/>
                <a:gd name="T45" fmla="*/ 0 h 161"/>
                <a:gd name="T46" fmla="*/ 0 w 325"/>
                <a:gd name="T47" fmla="*/ 0 h 161"/>
                <a:gd name="T48" fmla="*/ 0 w 325"/>
                <a:gd name="T49" fmla="*/ 0 h 161"/>
                <a:gd name="T50" fmla="*/ 0 w 325"/>
                <a:gd name="T51" fmla="*/ 0 h 161"/>
                <a:gd name="T52" fmla="*/ 0 w 325"/>
                <a:gd name="T53" fmla="*/ 0 h 161"/>
                <a:gd name="T54" fmla="*/ 0 w 325"/>
                <a:gd name="T55" fmla="*/ 0 h 161"/>
                <a:gd name="T56" fmla="*/ 0 w 325"/>
                <a:gd name="T57" fmla="*/ 0 h 161"/>
                <a:gd name="T58" fmla="*/ 0 w 325"/>
                <a:gd name="T59" fmla="*/ 0 h 161"/>
                <a:gd name="T60" fmla="*/ 0 w 325"/>
                <a:gd name="T61" fmla="*/ 0 h 161"/>
                <a:gd name="T62" fmla="*/ 0 w 325"/>
                <a:gd name="T63" fmla="*/ 0 h 161"/>
                <a:gd name="T64" fmla="*/ 0 w 325"/>
                <a:gd name="T65" fmla="*/ 0 h 161"/>
                <a:gd name="T66" fmla="*/ 0 w 325"/>
                <a:gd name="T67" fmla="*/ 0 h 161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0" t="0" r="r" b="b"/>
              <a:pathLst>
                <a:path w="325" h="161">
                  <a:moveTo>
                    <a:pt x="0" y="0"/>
                  </a:moveTo>
                  <a:lnTo>
                    <a:pt x="2" y="14"/>
                  </a:lnTo>
                  <a:lnTo>
                    <a:pt x="6" y="29"/>
                  </a:lnTo>
                  <a:lnTo>
                    <a:pt x="11" y="44"/>
                  </a:lnTo>
                  <a:lnTo>
                    <a:pt x="18" y="57"/>
                  </a:lnTo>
                  <a:lnTo>
                    <a:pt x="26" y="70"/>
                  </a:lnTo>
                  <a:lnTo>
                    <a:pt x="35" y="83"/>
                  </a:lnTo>
                  <a:lnTo>
                    <a:pt x="46" y="95"/>
                  </a:lnTo>
                  <a:lnTo>
                    <a:pt x="57" y="106"/>
                  </a:lnTo>
                  <a:lnTo>
                    <a:pt x="70" y="116"/>
                  </a:lnTo>
                  <a:lnTo>
                    <a:pt x="83" y="126"/>
                  </a:lnTo>
                  <a:lnTo>
                    <a:pt x="97" y="135"/>
                  </a:lnTo>
                  <a:lnTo>
                    <a:pt x="111" y="142"/>
                  </a:lnTo>
                  <a:lnTo>
                    <a:pt x="126" y="149"/>
                  </a:lnTo>
                  <a:lnTo>
                    <a:pt x="141" y="154"/>
                  </a:lnTo>
                  <a:lnTo>
                    <a:pt x="157" y="158"/>
                  </a:lnTo>
                  <a:lnTo>
                    <a:pt x="173" y="161"/>
                  </a:lnTo>
                  <a:lnTo>
                    <a:pt x="188" y="158"/>
                  </a:lnTo>
                  <a:lnTo>
                    <a:pt x="204" y="154"/>
                  </a:lnTo>
                  <a:lnTo>
                    <a:pt x="218" y="149"/>
                  </a:lnTo>
                  <a:lnTo>
                    <a:pt x="231" y="142"/>
                  </a:lnTo>
                  <a:lnTo>
                    <a:pt x="244" y="134"/>
                  </a:lnTo>
                  <a:lnTo>
                    <a:pt x="256" y="125"/>
                  </a:lnTo>
                  <a:lnTo>
                    <a:pt x="267" y="115"/>
                  </a:lnTo>
                  <a:lnTo>
                    <a:pt x="277" y="105"/>
                  </a:lnTo>
                  <a:lnTo>
                    <a:pt x="286" y="94"/>
                  </a:lnTo>
                  <a:lnTo>
                    <a:pt x="295" y="82"/>
                  </a:lnTo>
                  <a:lnTo>
                    <a:pt x="303" y="68"/>
                  </a:lnTo>
                  <a:lnTo>
                    <a:pt x="309" y="56"/>
                  </a:lnTo>
                  <a:lnTo>
                    <a:pt x="314" y="42"/>
                  </a:lnTo>
                  <a:lnTo>
                    <a:pt x="318" y="28"/>
                  </a:lnTo>
                  <a:lnTo>
                    <a:pt x="323" y="14"/>
                  </a:lnTo>
                  <a:lnTo>
                    <a:pt x="325" y="0"/>
                  </a:lnTo>
                  <a:lnTo>
                    <a:pt x="0" y="0"/>
                  </a:lnTo>
                </a:path>
              </a:pathLst>
            </a:custGeom>
            <a:noFill/>
            <a:ln w="1588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82" name="Rectangle 813"/>
            <p:cNvSpPr>
              <a:spLocks noChangeArrowheads="1"/>
            </p:cNvSpPr>
            <p:nvPr/>
          </p:nvSpPr>
          <p:spPr bwMode="auto">
            <a:xfrm>
              <a:off x="2921" y="1144"/>
              <a:ext cx="108" cy="268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83" name="Freeform 814"/>
            <p:cNvSpPr>
              <a:spLocks/>
            </p:cNvSpPr>
            <p:nvPr/>
          </p:nvSpPr>
          <p:spPr bwMode="auto">
            <a:xfrm>
              <a:off x="3335" y="1459"/>
              <a:ext cx="364" cy="347"/>
            </a:xfrm>
            <a:custGeom>
              <a:avLst/>
              <a:gdLst>
                <a:gd name="T0" fmla="*/ 1 w 1453"/>
                <a:gd name="T1" fmla="*/ 1 h 1390"/>
                <a:gd name="T2" fmla="*/ 2 w 1453"/>
                <a:gd name="T3" fmla="*/ 0 h 1390"/>
                <a:gd name="T4" fmla="*/ 0 w 1453"/>
                <a:gd name="T5" fmla="*/ 0 h 1390"/>
                <a:gd name="T6" fmla="*/ 1 w 1453"/>
                <a:gd name="T7" fmla="*/ 1 h 1390"/>
                <a:gd name="T8" fmla="*/ 1 w 1453"/>
                <a:gd name="T9" fmla="*/ 1 h 139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453" h="1390">
                  <a:moveTo>
                    <a:pt x="813" y="1390"/>
                  </a:moveTo>
                  <a:lnTo>
                    <a:pt x="1453" y="0"/>
                  </a:lnTo>
                  <a:lnTo>
                    <a:pt x="0" y="20"/>
                  </a:lnTo>
                  <a:lnTo>
                    <a:pt x="637" y="1388"/>
                  </a:lnTo>
                  <a:lnTo>
                    <a:pt x="813" y="1390"/>
                  </a:lnTo>
                  <a:close/>
                </a:path>
              </a:pathLst>
            </a:custGeom>
            <a:solidFill>
              <a:srgbClr val="BFD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84" name="Freeform 815"/>
            <p:cNvSpPr>
              <a:spLocks/>
            </p:cNvSpPr>
            <p:nvPr/>
          </p:nvSpPr>
          <p:spPr bwMode="auto">
            <a:xfrm>
              <a:off x="3685" y="1086"/>
              <a:ext cx="152" cy="400"/>
            </a:xfrm>
            <a:custGeom>
              <a:avLst/>
              <a:gdLst>
                <a:gd name="T0" fmla="*/ 1 w 606"/>
                <a:gd name="T1" fmla="*/ 1 h 1599"/>
                <a:gd name="T2" fmla="*/ 1 w 606"/>
                <a:gd name="T3" fmla="*/ 1 h 1599"/>
                <a:gd name="T4" fmla="*/ 0 w 606"/>
                <a:gd name="T5" fmla="*/ 2 h 1599"/>
                <a:gd name="T6" fmla="*/ 0 w 606"/>
                <a:gd name="T7" fmla="*/ 0 h 1599"/>
                <a:gd name="T8" fmla="*/ 1 w 606"/>
                <a:gd name="T9" fmla="*/ 1 h 15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606" h="1599">
                  <a:moveTo>
                    <a:pt x="603" y="426"/>
                  </a:moveTo>
                  <a:lnTo>
                    <a:pt x="606" y="935"/>
                  </a:lnTo>
                  <a:lnTo>
                    <a:pt x="0" y="1599"/>
                  </a:lnTo>
                  <a:lnTo>
                    <a:pt x="12" y="0"/>
                  </a:lnTo>
                  <a:lnTo>
                    <a:pt x="603" y="426"/>
                  </a:lnTo>
                  <a:close/>
                </a:path>
              </a:pathLst>
            </a:custGeom>
            <a:solidFill>
              <a:srgbClr val="BFD1E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85" name="Line 816"/>
            <p:cNvSpPr>
              <a:spLocks noChangeShapeType="1"/>
            </p:cNvSpPr>
            <p:nvPr/>
          </p:nvSpPr>
          <p:spPr bwMode="auto">
            <a:xfrm flipV="1">
              <a:off x="2319" y="1705"/>
              <a:ext cx="186" cy="27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86" name="Line 817"/>
            <p:cNvSpPr>
              <a:spLocks noChangeShapeType="1"/>
            </p:cNvSpPr>
            <p:nvPr/>
          </p:nvSpPr>
          <p:spPr bwMode="auto">
            <a:xfrm>
              <a:off x="1830" y="1098"/>
              <a:ext cx="1" cy="62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87" name="Freeform 818"/>
            <p:cNvSpPr>
              <a:spLocks/>
            </p:cNvSpPr>
            <p:nvPr/>
          </p:nvSpPr>
          <p:spPr bwMode="auto">
            <a:xfrm>
              <a:off x="1803" y="1809"/>
              <a:ext cx="27" cy="32"/>
            </a:xfrm>
            <a:custGeom>
              <a:avLst/>
              <a:gdLst>
                <a:gd name="T0" fmla="*/ 0 w 111"/>
                <a:gd name="T1" fmla="*/ 0 h 128"/>
                <a:gd name="T2" fmla="*/ 0 w 111"/>
                <a:gd name="T3" fmla="*/ 0 h 128"/>
                <a:gd name="T4" fmla="*/ 0 w 111"/>
                <a:gd name="T5" fmla="*/ 0 h 128"/>
                <a:gd name="T6" fmla="*/ 0 w 111"/>
                <a:gd name="T7" fmla="*/ 0 h 128"/>
                <a:gd name="T8" fmla="*/ 0 w 111"/>
                <a:gd name="T9" fmla="*/ 0 h 128"/>
                <a:gd name="T10" fmla="*/ 0 w 111"/>
                <a:gd name="T11" fmla="*/ 0 h 128"/>
                <a:gd name="T12" fmla="*/ 0 w 111"/>
                <a:gd name="T13" fmla="*/ 0 h 128"/>
                <a:gd name="T14" fmla="*/ 0 w 111"/>
                <a:gd name="T15" fmla="*/ 0 h 128"/>
                <a:gd name="T16" fmla="*/ 0 w 111"/>
                <a:gd name="T17" fmla="*/ 0 h 128"/>
                <a:gd name="T18" fmla="*/ 0 w 111"/>
                <a:gd name="T19" fmla="*/ 0 h 128"/>
                <a:gd name="T20" fmla="*/ 0 w 111"/>
                <a:gd name="T21" fmla="*/ 0 h 128"/>
                <a:gd name="T22" fmla="*/ 0 w 111"/>
                <a:gd name="T23" fmla="*/ 0 h 128"/>
                <a:gd name="T24" fmla="*/ 0 w 111"/>
                <a:gd name="T25" fmla="*/ 0 h 128"/>
                <a:gd name="T26" fmla="*/ 0 w 111"/>
                <a:gd name="T27" fmla="*/ 0 h 128"/>
                <a:gd name="T28" fmla="*/ 0 w 111"/>
                <a:gd name="T29" fmla="*/ 0 h 128"/>
                <a:gd name="T30" fmla="*/ 0 w 111"/>
                <a:gd name="T31" fmla="*/ 0 h 128"/>
                <a:gd name="T32" fmla="*/ 0 w 111"/>
                <a:gd name="T33" fmla="*/ 0 h 12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11" h="128">
                  <a:moveTo>
                    <a:pt x="0" y="128"/>
                  </a:moveTo>
                  <a:lnTo>
                    <a:pt x="11" y="126"/>
                  </a:lnTo>
                  <a:lnTo>
                    <a:pt x="22" y="123"/>
                  </a:lnTo>
                  <a:lnTo>
                    <a:pt x="33" y="118"/>
                  </a:lnTo>
                  <a:lnTo>
                    <a:pt x="44" y="113"/>
                  </a:lnTo>
                  <a:lnTo>
                    <a:pt x="54" y="107"/>
                  </a:lnTo>
                  <a:lnTo>
                    <a:pt x="63" y="100"/>
                  </a:lnTo>
                  <a:lnTo>
                    <a:pt x="72" y="93"/>
                  </a:lnTo>
                  <a:lnTo>
                    <a:pt x="79" y="85"/>
                  </a:lnTo>
                  <a:lnTo>
                    <a:pt x="86" y="76"/>
                  </a:lnTo>
                  <a:lnTo>
                    <a:pt x="93" y="67"/>
                  </a:lnTo>
                  <a:lnTo>
                    <a:pt x="97" y="57"/>
                  </a:lnTo>
                  <a:lnTo>
                    <a:pt x="102" y="46"/>
                  </a:lnTo>
                  <a:lnTo>
                    <a:pt x="106" y="35"/>
                  </a:lnTo>
                  <a:lnTo>
                    <a:pt x="108" y="23"/>
                  </a:lnTo>
                  <a:lnTo>
                    <a:pt x="110" y="12"/>
                  </a:lnTo>
                  <a:lnTo>
                    <a:pt x="111" y="0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88" name="Line 819"/>
            <p:cNvSpPr>
              <a:spLocks noChangeShapeType="1"/>
            </p:cNvSpPr>
            <p:nvPr/>
          </p:nvSpPr>
          <p:spPr bwMode="auto">
            <a:xfrm>
              <a:off x="1830" y="1719"/>
              <a:ext cx="1" cy="9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89" name="Line 820"/>
            <p:cNvSpPr>
              <a:spLocks noChangeShapeType="1"/>
            </p:cNvSpPr>
            <p:nvPr/>
          </p:nvSpPr>
          <p:spPr bwMode="auto">
            <a:xfrm>
              <a:off x="2094" y="1683"/>
              <a:ext cx="182" cy="29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90" name="Line 821"/>
            <p:cNvSpPr>
              <a:spLocks noChangeShapeType="1"/>
            </p:cNvSpPr>
            <p:nvPr/>
          </p:nvSpPr>
          <p:spPr bwMode="auto">
            <a:xfrm flipH="1">
              <a:off x="2058" y="1802"/>
              <a:ext cx="36" cy="16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91" name="Line 822"/>
            <p:cNvSpPr>
              <a:spLocks noChangeShapeType="1"/>
            </p:cNvSpPr>
            <p:nvPr/>
          </p:nvSpPr>
          <p:spPr bwMode="auto">
            <a:xfrm>
              <a:off x="2276" y="1982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92" name="Line 823"/>
            <p:cNvSpPr>
              <a:spLocks noChangeShapeType="1"/>
            </p:cNvSpPr>
            <p:nvPr/>
          </p:nvSpPr>
          <p:spPr bwMode="auto">
            <a:xfrm flipV="1">
              <a:off x="2336" y="1089"/>
              <a:ext cx="1" cy="68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93" name="Line 824"/>
            <p:cNvSpPr>
              <a:spLocks noChangeShapeType="1"/>
            </p:cNvSpPr>
            <p:nvPr/>
          </p:nvSpPr>
          <p:spPr bwMode="auto">
            <a:xfrm flipV="1">
              <a:off x="2094" y="1317"/>
              <a:ext cx="1" cy="48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94" name="Line 825"/>
            <p:cNvSpPr>
              <a:spLocks noChangeShapeType="1"/>
            </p:cNvSpPr>
            <p:nvPr/>
          </p:nvSpPr>
          <p:spPr bwMode="auto">
            <a:xfrm flipV="1">
              <a:off x="2505" y="1422"/>
              <a:ext cx="1" cy="28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95" name="Line 826"/>
            <p:cNvSpPr>
              <a:spLocks noChangeShapeType="1"/>
            </p:cNvSpPr>
            <p:nvPr/>
          </p:nvSpPr>
          <p:spPr bwMode="auto">
            <a:xfrm>
              <a:off x="2505" y="1461"/>
              <a:ext cx="176" cy="34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96" name="Freeform 827"/>
            <p:cNvSpPr>
              <a:spLocks/>
            </p:cNvSpPr>
            <p:nvPr/>
          </p:nvSpPr>
          <p:spPr bwMode="auto">
            <a:xfrm>
              <a:off x="2054" y="1074"/>
              <a:ext cx="80" cy="81"/>
            </a:xfrm>
            <a:custGeom>
              <a:avLst/>
              <a:gdLst>
                <a:gd name="T0" fmla="*/ 0 w 322"/>
                <a:gd name="T1" fmla="*/ 0 h 324"/>
                <a:gd name="T2" fmla="*/ 0 w 322"/>
                <a:gd name="T3" fmla="*/ 0 h 324"/>
                <a:gd name="T4" fmla="*/ 0 w 322"/>
                <a:gd name="T5" fmla="*/ 0 h 324"/>
                <a:gd name="T6" fmla="*/ 0 w 322"/>
                <a:gd name="T7" fmla="*/ 0 h 324"/>
                <a:gd name="T8" fmla="*/ 0 w 322"/>
                <a:gd name="T9" fmla="*/ 0 h 324"/>
                <a:gd name="T10" fmla="*/ 0 w 322"/>
                <a:gd name="T11" fmla="*/ 0 h 324"/>
                <a:gd name="T12" fmla="*/ 0 w 322"/>
                <a:gd name="T13" fmla="*/ 0 h 324"/>
                <a:gd name="T14" fmla="*/ 0 w 322"/>
                <a:gd name="T15" fmla="*/ 0 h 324"/>
                <a:gd name="T16" fmla="*/ 0 w 322"/>
                <a:gd name="T17" fmla="*/ 0 h 324"/>
                <a:gd name="T18" fmla="*/ 0 w 322"/>
                <a:gd name="T19" fmla="*/ 0 h 324"/>
                <a:gd name="T20" fmla="*/ 0 w 322"/>
                <a:gd name="T21" fmla="*/ 0 h 324"/>
                <a:gd name="T22" fmla="*/ 0 w 322"/>
                <a:gd name="T23" fmla="*/ 0 h 324"/>
                <a:gd name="T24" fmla="*/ 0 w 322"/>
                <a:gd name="T25" fmla="*/ 0 h 324"/>
                <a:gd name="T26" fmla="*/ 0 w 322"/>
                <a:gd name="T27" fmla="*/ 0 h 324"/>
                <a:gd name="T28" fmla="*/ 0 w 322"/>
                <a:gd name="T29" fmla="*/ 0 h 324"/>
                <a:gd name="T30" fmla="*/ 0 w 322"/>
                <a:gd name="T31" fmla="*/ 0 h 324"/>
                <a:gd name="T32" fmla="*/ 0 w 322"/>
                <a:gd name="T33" fmla="*/ 0 h 324"/>
                <a:gd name="T34" fmla="*/ 0 w 322"/>
                <a:gd name="T35" fmla="*/ 0 h 324"/>
                <a:gd name="T36" fmla="*/ 0 w 322"/>
                <a:gd name="T37" fmla="*/ 0 h 324"/>
                <a:gd name="T38" fmla="*/ 0 w 322"/>
                <a:gd name="T39" fmla="*/ 0 h 324"/>
                <a:gd name="T40" fmla="*/ 0 w 322"/>
                <a:gd name="T41" fmla="*/ 0 h 324"/>
                <a:gd name="T42" fmla="*/ 0 w 322"/>
                <a:gd name="T43" fmla="*/ 0 h 324"/>
                <a:gd name="T44" fmla="*/ 0 w 322"/>
                <a:gd name="T45" fmla="*/ 0 h 324"/>
                <a:gd name="T46" fmla="*/ 0 w 322"/>
                <a:gd name="T47" fmla="*/ 0 h 324"/>
                <a:gd name="T48" fmla="*/ 0 w 322"/>
                <a:gd name="T49" fmla="*/ 0 h 324"/>
                <a:gd name="T50" fmla="*/ 0 w 322"/>
                <a:gd name="T51" fmla="*/ 0 h 324"/>
                <a:gd name="T52" fmla="*/ 0 w 322"/>
                <a:gd name="T53" fmla="*/ 0 h 324"/>
                <a:gd name="T54" fmla="*/ 0 w 322"/>
                <a:gd name="T55" fmla="*/ 0 h 324"/>
                <a:gd name="T56" fmla="*/ 0 w 322"/>
                <a:gd name="T57" fmla="*/ 0 h 324"/>
                <a:gd name="T58" fmla="*/ 0 w 322"/>
                <a:gd name="T59" fmla="*/ 0 h 324"/>
                <a:gd name="T60" fmla="*/ 0 w 322"/>
                <a:gd name="T61" fmla="*/ 0 h 324"/>
                <a:gd name="T62" fmla="*/ 0 w 322"/>
                <a:gd name="T63" fmla="*/ 0 h 324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</a:gdLst>
              <a:ahLst/>
              <a:cxnLst>
                <a:cxn ang="T64">
                  <a:pos x="T0" y="T1"/>
                </a:cxn>
                <a:cxn ang="T65">
                  <a:pos x="T2" y="T3"/>
                </a:cxn>
                <a:cxn ang="T66">
                  <a:pos x="T4" y="T5"/>
                </a:cxn>
                <a:cxn ang="T67">
                  <a:pos x="T6" y="T7"/>
                </a:cxn>
                <a:cxn ang="T68">
                  <a:pos x="T8" y="T9"/>
                </a:cxn>
                <a:cxn ang="T69">
                  <a:pos x="T10" y="T11"/>
                </a:cxn>
                <a:cxn ang="T70">
                  <a:pos x="T12" y="T13"/>
                </a:cxn>
                <a:cxn ang="T71">
                  <a:pos x="T14" y="T15"/>
                </a:cxn>
                <a:cxn ang="T72">
                  <a:pos x="T16" y="T17"/>
                </a:cxn>
                <a:cxn ang="T73">
                  <a:pos x="T18" y="T19"/>
                </a:cxn>
                <a:cxn ang="T74">
                  <a:pos x="T20" y="T21"/>
                </a:cxn>
                <a:cxn ang="T75">
                  <a:pos x="T22" y="T23"/>
                </a:cxn>
                <a:cxn ang="T76">
                  <a:pos x="T24" y="T25"/>
                </a:cxn>
                <a:cxn ang="T77">
                  <a:pos x="T26" y="T27"/>
                </a:cxn>
                <a:cxn ang="T78">
                  <a:pos x="T28" y="T29"/>
                </a:cxn>
                <a:cxn ang="T79">
                  <a:pos x="T30" y="T31"/>
                </a:cxn>
                <a:cxn ang="T80">
                  <a:pos x="T32" y="T33"/>
                </a:cxn>
                <a:cxn ang="T81">
                  <a:pos x="T34" y="T35"/>
                </a:cxn>
                <a:cxn ang="T82">
                  <a:pos x="T36" y="T37"/>
                </a:cxn>
                <a:cxn ang="T83">
                  <a:pos x="T38" y="T39"/>
                </a:cxn>
                <a:cxn ang="T84">
                  <a:pos x="T40" y="T41"/>
                </a:cxn>
                <a:cxn ang="T85">
                  <a:pos x="T42" y="T43"/>
                </a:cxn>
                <a:cxn ang="T86">
                  <a:pos x="T44" y="T45"/>
                </a:cxn>
                <a:cxn ang="T87">
                  <a:pos x="T46" y="T47"/>
                </a:cxn>
                <a:cxn ang="T88">
                  <a:pos x="T48" y="T49"/>
                </a:cxn>
                <a:cxn ang="T89">
                  <a:pos x="T50" y="T51"/>
                </a:cxn>
                <a:cxn ang="T90">
                  <a:pos x="T52" y="T53"/>
                </a:cxn>
                <a:cxn ang="T91">
                  <a:pos x="T54" y="T55"/>
                </a:cxn>
                <a:cxn ang="T92">
                  <a:pos x="T56" y="T57"/>
                </a:cxn>
                <a:cxn ang="T93">
                  <a:pos x="T58" y="T59"/>
                </a:cxn>
                <a:cxn ang="T94">
                  <a:pos x="T60" y="T61"/>
                </a:cxn>
                <a:cxn ang="T95">
                  <a:pos x="T62" y="T63"/>
                </a:cxn>
              </a:cxnLst>
              <a:rect l="0" t="0" r="r" b="b"/>
              <a:pathLst>
                <a:path w="322" h="324">
                  <a:moveTo>
                    <a:pt x="322" y="162"/>
                  </a:moveTo>
                  <a:lnTo>
                    <a:pt x="322" y="146"/>
                  </a:lnTo>
                  <a:lnTo>
                    <a:pt x="320" y="129"/>
                  </a:lnTo>
                  <a:lnTo>
                    <a:pt x="315" y="114"/>
                  </a:lnTo>
                  <a:lnTo>
                    <a:pt x="310" y="99"/>
                  </a:lnTo>
                  <a:lnTo>
                    <a:pt x="303" y="85"/>
                  </a:lnTo>
                  <a:lnTo>
                    <a:pt x="295" y="72"/>
                  </a:lnTo>
                  <a:lnTo>
                    <a:pt x="286" y="60"/>
                  </a:lnTo>
                  <a:lnTo>
                    <a:pt x="275" y="48"/>
                  </a:lnTo>
                  <a:lnTo>
                    <a:pt x="264" y="37"/>
                  </a:lnTo>
                  <a:lnTo>
                    <a:pt x="252" y="28"/>
                  </a:lnTo>
                  <a:lnTo>
                    <a:pt x="238" y="20"/>
                  </a:lnTo>
                  <a:lnTo>
                    <a:pt x="224" y="14"/>
                  </a:lnTo>
                  <a:lnTo>
                    <a:pt x="209" y="8"/>
                  </a:lnTo>
                  <a:lnTo>
                    <a:pt x="193" y="4"/>
                  </a:lnTo>
                  <a:lnTo>
                    <a:pt x="178" y="1"/>
                  </a:lnTo>
                  <a:lnTo>
                    <a:pt x="161" y="0"/>
                  </a:lnTo>
                  <a:lnTo>
                    <a:pt x="145" y="1"/>
                  </a:lnTo>
                  <a:lnTo>
                    <a:pt x="128" y="4"/>
                  </a:lnTo>
                  <a:lnTo>
                    <a:pt x="114" y="8"/>
                  </a:lnTo>
                  <a:lnTo>
                    <a:pt x="98" y="14"/>
                  </a:lnTo>
                  <a:lnTo>
                    <a:pt x="85" y="20"/>
                  </a:lnTo>
                  <a:lnTo>
                    <a:pt x="71" y="28"/>
                  </a:lnTo>
                  <a:lnTo>
                    <a:pt x="59" y="37"/>
                  </a:lnTo>
                  <a:lnTo>
                    <a:pt x="47" y="48"/>
                  </a:lnTo>
                  <a:lnTo>
                    <a:pt x="37" y="60"/>
                  </a:lnTo>
                  <a:lnTo>
                    <a:pt x="28" y="72"/>
                  </a:lnTo>
                  <a:lnTo>
                    <a:pt x="20" y="85"/>
                  </a:lnTo>
                  <a:lnTo>
                    <a:pt x="13" y="99"/>
                  </a:lnTo>
                  <a:lnTo>
                    <a:pt x="7" y="114"/>
                  </a:lnTo>
                  <a:lnTo>
                    <a:pt x="3" y="129"/>
                  </a:lnTo>
                  <a:lnTo>
                    <a:pt x="1" y="146"/>
                  </a:lnTo>
                  <a:lnTo>
                    <a:pt x="0" y="162"/>
                  </a:lnTo>
                  <a:lnTo>
                    <a:pt x="1" y="178"/>
                  </a:lnTo>
                  <a:lnTo>
                    <a:pt x="3" y="195"/>
                  </a:lnTo>
                  <a:lnTo>
                    <a:pt x="7" y="210"/>
                  </a:lnTo>
                  <a:lnTo>
                    <a:pt x="13" y="225"/>
                  </a:lnTo>
                  <a:lnTo>
                    <a:pt x="20" y="239"/>
                  </a:lnTo>
                  <a:lnTo>
                    <a:pt x="28" y="252"/>
                  </a:lnTo>
                  <a:lnTo>
                    <a:pt x="37" y="265"/>
                  </a:lnTo>
                  <a:lnTo>
                    <a:pt x="47" y="276"/>
                  </a:lnTo>
                  <a:lnTo>
                    <a:pt x="59" y="287"/>
                  </a:lnTo>
                  <a:lnTo>
                    <a:pt x="71" y="296"/>
                  </a:lnTo>
                  <a:lnTo>
                    <a:pt x="85" y="304"/>
                  </a:lnTo>
                  <a:lnTo>
                    <a:pt x="98" y="311"/>
                  </a:lnTo>
                  <a:lnTo>
                    <a:pt x="114" y="316"/>
                  </a:lnTo>
                  <a:lnTo>
                    <a:pt x="128" y="321"/>
                  </a:lnTo>
                  <a:lnTo>
                    <a:pt x="145" y="323"/>
                  </a:lnTo>
                  <a:lnTo>
                    <a:pt x="161" y="324"/>
                  </a:lnTo>
                  <a:lnTo>
                    <a:pt x="178" y="323"/>
                  </a:lnTo>
                  <a:lnTo>
                    <a:pt x="193" y="321"/>
                  </a:lnTo>
                  <a:lnTo>
                    <a:pt x="209" y="316"/>
                  </a:lnTo>
                  <a:lnTo>
                    <a:pt x="224" y="311"/>
                  </a:lnTo>
                  <a:lnTo>
                    <a:pt x="238" y="304"/>
                  </a:lnTo>
                  <a:lnTo>
                    <a:pt x="252" y="296"/>
                  </a:lnTo>
                  <a:lnTo>
                    <a:pt x="264" y="287"/>
                  </a:lnTo>
                  <a:lnTo>
                    <a:pt x="275" y="276"/>
                  </a:lnTo>
                  <a:lnTo>
                    <a:pt x="286" y="265"/>
                  </a:lnTo>
                  <a:lnTo>
                    <a:pt x="295" y="252"/>
                  </a:lnTo>
                  <a:lnTo>
                    <a:pt x="303" y="239"/>
                  </a:lnTo>
                  <a:lnTo>
                    <a:pt x="310" y="225"/>
                  </a:lnTo>
                  <a:lnTo>
                    <a:pt x="315" y="210"/>
                  </a:lnTo>
                  <a:lnTo>
                    <a:pt x="320" y="195"/>
                  </a:lnTo>
                  <a:lnTo>
                    <a:pt x="322" y="178"/>
                  </a:lnTo>
                  <a:lnTo>
                    <a:pt x="322" y="162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97" name="Line 828"/>
            <p:cNvSpPr>
              <a:spLocks noChangeShapeType="1"/>
            </p:cNvSpPr>
            <p:nvPr/>
          </p:nvSpPr>
          <p:spPr bwMode="auto">
            <a:xfrm>
              <a:off x="2191" y="1089"/>
              <a:ext cx="150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98" name="Line 829"/>
            <p:cNvSpPr>
              <a:spLocks noChangeShapeType="1"/>
            </p:cNvSpPr>
            <p:nvPr/>
          </p:nvSpPr>
          <p:spPr bwMode="auto">
            <a:xfrm>
              <a:off x="2681" y="1810"/>
              <a:ext cx="42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599" name="Line 830"/>
            <p:cNvSpPr>
              <a:spLocks noChangeShapeType="1"/>
            </p:cNvSpPr>
            <p:nvPr/>
          </p:nvSpPr>
          <p:spPr bwMode="auto">
            <a:xfrm>
              <a:off x="2054" y="1114"/>
              <a:ext cx="8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00" name="Line 831"/>
            <p:cNvSpPr>
              <a:spLocks noChangeShapeType="1"/>
            </p:cNvSpPr>
            <p:nvPr/>
          </p:nvSpPr>
          <p:spPr bwMode="auto">
            <a:xfrm flipV="1">
              <a:off x="2107" y="1105"/>
              <a:ext cx="12" cy="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01" name="Line 832"/>
            <p:cNvSpPr>
              <a:spLocks noChangeShapeType="1"/>
            </p:cNvSpPr>
            <p:nvPr/>
          </p:nvSpPr>
          <p:spPr bwMode="auto">
            <a:xfrm>
              <a:off x="2096" y="1105"/>
              <a:ext cx="2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02" name="Line 833"/>
            <p:cNvSpPr>
              <a:spLocks noChangeShapeType="1"/>
            </p:cNvSpPr>
            <p:nvPr/>
          </p:nvSpPr>
          <p:spPr bwMode="auto">
            <a:xfrm flipH="1" flipV="1">
              <a:off x="2096" y="1105"/>
              <a:ext cx="11" cy="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03" name="Line 834"/>
            <p:cNvSpPr>
              <a:spLocks noChangeShapeType="1"/>
            </p:cNvSpPr>
            <p:nvPr/>
          </p:nvSpPr>
          <p:spPr bwMode="auto">
            <a:xfrm flipH="1">
              <a:off x="2723" y="1476"/>
              <a:ext cx="177" cy="33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04" name="Line 835"/>
            <p:cNvSpPr>
              <a:spLocks noChangeShapeType="1"/>
            </p:cNvSpPr>
            <p:nvPr/>
          </p:nvSpPr>
          <p:spPr bwMode="auto">
            <a:xfrm flipH="1" flipV="1">
              <a:off x="2900" y="1476"/>
              <a:ext cx="199" cy="33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05" name="Line 836"/>
            <p:cNvSpPr>
              <a:spLocks noChangeShapeType="1"/>
            </p:cNvSpPr>
            <p:nvPr/>
          </p:nvSpPr>
          <p:spPr bwMode="auto">
            <a:xfrm flipH="1">
              <a:off x="3142" y="1476"/>
              <a:ext cx="198" cy="33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06" name="Line 837"/>
            <p:cNvSpPr>
              <a:spLocks noChangeShapeType="1"/>
            </p:cNvSpPr>
            <p:nvPr/>
          </p:nvSpPr>
          <p:spPr bwMode="auto">
            <a:xfrm flipH="1" flipV="1">
              <a:off x="3340" y="1476"/>
              <a:ext cx="156" cy="33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07" name="Line 838"/>
            <p:cNvSpPr>
              <a:spLocks noChangeShapeType="1"/>
            </p:cNvSpPr>
            <p:nvPr/>
          </p:nvSpPr>
          <p:spPr bwMode="auto">
            <a:xfrm flipH="1">
              <a:off x="3539" y="1476"/>
              <a:ext cx="152" cy="33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08" name="Line 839"/>
            <p:cNvSpPr>
              <a:spLocks noChangeShapeType="1"/>
            </p:cNvSpPr>
            <p:nvPr/>
          </p:nvSpPr>
          <p:spPr bwMode="auto">
            <a:xfrm>
              <a:off x="3099" y="181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09" name="Line 840"/>
            <p:cNvSpPr>
              <a:spLocks noChangeShapeType="1"/>
            </p:cNvSpPr>
            <p:nvPr/>
          </p:nvSpPr>
          <p:spPr bwMode="auto">
            <a:xfrm>
              <a:off x="3496" y="1810"/>
              <a:ext cx="4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10" name="Line 841"/>
            <p:cNvSpPr>
              <a:spLocks noChangeShapeType="1"/>
            </p:cNvSpPr>
            <p:nvPr/>
          </p:nvSpPr>
          <p:spPr bwMode="auto">
            <a:xfrm flipV="1">
              <a:off x="3691" y="1320"/>
              <a:ext cx="147" cy="15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11" name="Line 842"/>
            <p:cNvSpPr>
              <a:spLocks noChangeShapeType="1"/>
            </p:cNvSpPr>
            <p:nvPr/>
          </p:nvSpPr>
          <p:spPr bwMode="auto">
            <a:xfrm flipV="1">
              <a:off x="3838" y="1192"/>
              <a:ext cx="1" cy="1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12" name="Line 843"/>
            <p:cNvSpPr>
              <a:spLocks noChangeShapeType="1"/>
            </p:cNvSpPr>
            <p:nvPr/>
          </p:nvSpPr>
          <p:spPr bwMode="auto">
            <a:xfrm flipH="1" flipV="1">
              <a:off x="3691" y="1089"/>
              <a:ext cx="147" cy="10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13" name="Line 844"/>
            <p:cNvSpPr>
              <a:spLocks noChangeShapeType="1"/>
            </p:cNvSpPr>
            <p:nvPr/>
          </p:nvSpPr>
          <p:spPr bwMode="auto">
            <a:xfrm>
              <a:off x="1830" y="1098"/>
              <a:ext cx="22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14" name="Line 845"/>
            <p:cNvSpPr>
              <a:spLocks noChangeShapeType="1"/>
            </p:cNvSpPr>
            <p:nvPr/>
          </p:nvSpPr>
          <p:spPr bwMode="auto">
            <a:xfrm>
              <a:off x="2133" y="1050"/>
              <a:ext cx="58" cy="3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15" name="Line 846"/>
            <p:cNvSpPr>
              <a:spLocks noChangeShapeType="1"/>
            </p:cNvSpPr>
            <p:nvPr/>
          </p:nvSpPr>
          <p:spPr bwMode="auto">
            <a:xfrm flipV="1">
              <a:off x="2094" y="1050"/>
              <a:ext cx="1" cy="2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16" name="Line 847"/>
            <p:cNvSpPr>
              <a:spLocks noChangeShapeType="1"/>
            </p:cNvSpPr>
            <p:nvPr/>
          </p:nvSpPr>
          <p:spPr bwMode="auto">
            <a:xfrm>
              <a:off x="2094" y="1050"/>
              <a:ext cx="3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17" name="Line 848"/>
            <p:cNvSpPr>
              <a:spLocks noChangeShapeType="1"/>
            </p:cNvSpPr>
            <p:nvPr/>
          </p:nvSpPr>
          <p:spPr bwMode="auto">
            <a:xfrm flipV="1">
              <a:off x="2559" y="1143"/>
              <a:ext cx="1" cy="2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18" name="Line 849"/>
            <p:cNvSpPr>
              <a:spLocks noChangeShapeType="1"/>
            </p:cNvSpPr>
            <p:nvPr/>
          </p:nvSpPr>
          <p:spPr bwMode="auto">
            <a:xfrm flipV="1">
              <a:off x="2629" y="1143"/>
              <a:ext cx="1" cy="2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19" name="Line 850"/>
            <p:cNvSpPr>
              <a:spLocks noChangeShapeType="1"/>
            </p:cNvSpPr>
            <p:nvPr/>
          </p:nvSpPr>
          <p:spPr bwMode="auto">
            <a:xfrm flipV="1">
              <a:off x="2720" y="1143"/>
              <a:ext cx="1" cy="2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20" name="Line 851"/>
            <p:cNvSpPr>
              <a:spLocks noChangeShapeType="1"/>
            </p:cNvSpPr>
            <p:nvPr/>
          </p:nvSpPr>
          <p:spPr bwMode="auto">
            <a:xfrm>
              <a:off x="2559" y="1143"/>
              <a:ext cx="7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21" name="Line 852"/>
            <p:cNvSpPr>
              <a:spLocks noChangeShapeType="1"/>
            </p:cNvSpPr>
            <p:nvPr/>
          </p:nvSpPr>
          <p:spPr bwMode="auto">
            <a:xfrm>
              <a:off x="2559" y="1412"/>
              <a:ext cx="7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22" name="Line 853"/>
            <p:cNvSpPr>
              <a:spLocks noChangeShapeType="1"/>
            </p:cNvSpPr>
            <p:nvPr/>
          </p:nvSpPr>
          <p:spPr bwMode="auto">
            <a:xfrm flipV="1">
              <a:off x="2828" y="1143"/>
              <a:ext cx="1" cy="2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23" name="Line 854"/>
            <p:cNvSpPr>
              <a:spLocks noChangeShapeType="1"/>
            </p:cNvSpPr>
            <p:nvPr/>
          </p:nvSpPr>
          <p:spPr bwMode="auto">
            <a:xfrm>
              <a:off x="2720" y="1412"/>
              <a:ext cx="108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24" name="Line 855"/>
            <p:cNvSpPr>
              <a:spLocks noChangeShapeType="1"/>
            </p:cNvSpPr>
            <p:nvPr/>
          </p:nvSpPr>
          <p:spPr bwMode="auto">
            <a:xfrm>
              <a:off x="2720" y="1143"/>
              <a:ext cx="108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25" name="Line 856"/>
            <p:cNvSpPr>
              <a:spLocks noChangeShapeType="1"/>
            </p:cNvSpPr>
            <p:nvPr/>
          </p:nvSpPr>
          <p:spPr bwMode="auto">
            <a:xfrm flipV="1">
              <a:off x="2920" y="1143"/>
              <a:ext cx="1" cy="2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26" name="Line 857"/>
            <p:cNvSpPr>
              <a:spLocks noChangeShapeType="1"/>
            </p:cNvSpPr>
            <p:nvPr/>
          </p:nvSpPr>
          <p:spPr bwMode="auto">
            <a:xfrm flipV="1">
              <a:off x="3027" y="1143"/>
              <a:ext cx="1" cy="2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27" name="Line 858"/>
            <p:cNvSpPr>
              <a:spLocks noChangeShapeType="1"/>
            </p:cNvSpPr>
            <p:nvPr/>
          </p:nvSpPr>
          <p:spPr bwMode="auto">
            <a:xfrm flipV="1">
              <a:off x="3226" y="1143"/>
              <a:ext cx="1" cy="2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28" name="Line 859"/>
            <p:cNvSpPr>
              <a:spLocks noChangeShapeType="1"/>
            </p:cNvSpPr>
            <p:nvPr/>
          </p:nvSpPr>
          <p:spPr bwMode="auto">
            <a:xfrm flipV="1">
              <a:off x="3119" y="1143"/>
              <a:ext cx="1" cy="2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29" name="Line 860"/>
            <p:cNvSpPr>
              <a:spLocks noChangeShapeType="1"/>
            </p:cNvSpPr>
            <p:nvPr/>
          </p:nvSpPr>
          <p:spPr bwMode="auto">
            <a:xfrm flipV="1">
              <a:off x="3425" y="1143"/>
              <a:ext cx="1" cy="2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30" name="Line 861"/>
            <p:cNvSpPr>
              <a:spLocks noChangeShapeType="1"/>
            </p:cNvSpPr>
            <p:nvPr/>
          </p:nvSpPr>
          <p:spPr bwMode="auto">
            <a:xfrm flipV="1">
              <a:off x="3318" y="1143"/>
              <a:ext cx="1" cy="2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31" name="Line 862"/>
            <p:cNvSpPr>
              <a:spLocks noChangeShapeType="1"/>
            </p:cNvSpPr>
            <p:nvPr/>
          </p:nvSpPr>
          <p:spPr bwMode="auto">
            <a:xfrm flipV="1">
              <a:off x="3517" y="1143"/>
              <a:ext cx="1" cy="2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32" name="Line 863"/>
            <p:cNvSpPr>
              <a:spLocks noChangeShapeType="1"/>
            </p:cNvSpPr>
            <p:nvPr/>
          </p:nvSpPr>
          <p:spPr bwMode="auto">
            <a:xfrm flipV="1">
              <a:off x="3626" y="1143"/>
              <a:ext cx="1" cy="26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33" name="Line 864"/>
            <p:cNvSpPr>
              <a:spLocks noChangeShapeType="1"/>
            </p:cNvSpPr>
            <p:nvPr/>
          </p:nvSpPr>
          <p:spPr bwMode="auto">
            <a:xfrm>
              <a:off x="2920" y="1412"/>
              <a:ext cx="10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34" name="Line 865"/>
            <p:cNvSpPr>
              <a:spLocks noChangeShapeType="1"/>
            </p:cNvSpPr>
            <p:nvPr/>
          </p:nvSpPr>
          <p:spPr bwMode="auto">
            <a:xfrm>
              <a:off x="2920" y="1143"/>
              <a:ext cx="10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35" name="Line 866"/>
            <p:cNvSpPr>
              <a:spLocks noChangeShapeType="1"/>
            </p:cNvSpPr>
            <p:nvPr/>
          </p:nvSpPr>
          <p:spPr bwMode="auto">
            <a:xfrm>
              <a:off x="3119" y="1143"/>
              <a:ext cx="10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36" name="Line 867"/>
            <p:cNvSpPr>
              <a:spLocks noChangeShapeType="1"/>
            </p:cNvSpPr>
            <p:nvPr/>
          </p:nvSpPr>
          <p:spPr bwMode="auto">
            <a:xfrm>
              <a:off x="3119" y="1412"/>
              <a:ext cx="10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37" name="Line 868"/>
            <p:cNvSpPr>
              <a:spLocks noChangeShapeType="1"/>
            </p:cNvSpPr>
            <p:nvPr/>
          </p:nvSpPr>
          <p:spPr bwMode="auto">
            <a:xfrm>
              <a:off x="3318" y="1412"/>
              <a:ext cx="10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38" name="Line 869"/>
            <p:cNvSpPr>
              <a:spLocks noChangeShapeType="1"/>
            </p:cNvSpPr>
            <p:nvPr/>
          </p:nvSpPr>
          <p:spPr bwMode="auto">
            <a:xfrm>
              <a:off x="3318" y="1143"/>
              <a:ext cx="107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39" name="Line 870"/>
            <p:cNvSpPr>
              <a:spLocks noChangeShapeType="1"/>
            </p:cNvSpPr>
            <p:nvPr/>
          </p:nvSpPr>
          <p:spPr bwMode="auto">
            <a:xfrm>
              <a:off x="3517" y="1143"/>
              <a:ext cx="10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40" name="Line 871"/>
            <p:cNvSpPr>
              <a:spLocks noChangeShapeType="1"/>
            </p:cNvSpPr>
            <p:nvPr/>
          </p:nvSpPr>
          <p:spPr bwMode="auto">
            <a:xfrm>
              <a:off x="3517" y="1412"/>
              <a:ext cx="109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41" name="Line 872"/>
            <p:cNvSpPr>
              <a:spLocks noChangeShapeType="1"/>
            </p:cNvSpPr>
            <p:nvPr/>
          </p:nvSpPr>
          <p:spPr bwMode="auto">
            <a:xfrm>
              <a:off x="1806" y="2020"/>
              <a:ext cx="335" cy="16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42" name="Line 873"/>
            <p:cNvSpPr>
              <a:spLocks noChangeShapeType="1"/>
            </p:cNvSpPr>
            <p:nvPr/>
          </p:nvSpPr>
          <p:spPr bwMode="auto">
            <a:xfrm>
              <a:off x="1829" y="1971"/>
              <a:ext cx="334" cy="16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43" name="Line 874"/>
            <p:cNvSpPr>
              <a:spLocks noChangeShapeType="1"/>
            </p:cNvSpPr>
            <p:nvPr/>
          </p:nvSpPr>
          <p:spPr bwMode="auto">
            <a:xfrm flipH="1">
              <a:off x="1803" y="1971"/>
              <a:ext cx="26" cy="5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44" name="Line 875"/>
            <p:cNvSpPr>
              <a:spLocks noChangeShapeType="1"/>
            </p:cNvSpPr>
            <p:nvPr/>
          </p:nvSpPr>
          <p:spPr bwMode="auto">
            <a:xfrm>
              <a:off x="1803" y="2108"/>
              <a:ext cx="306" cy="15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45" name="Line 876"/>
            <p:cNvSpPr>
              <a:spLocks noChangeShapeType="1"/>
            </p:cNvSpPr>
            <p:nvPr/>
          </p:nvSpPr>
          <p:spPr bwMode="auto">
            <a:xfrm>
              <a:off x="1803" y="2024"/>
              <a:ext cx="1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46" name="Line 877"/>
            <p:cNvSpPr>
              <a:spLocks noChangeShapeType="1"/>
            </p:cNvSpPr>
            <p:nvPr/>
          </p:nvSpPr>
          <p:spPr bwMode="auto">
            <a:xfrm>
              <a:off x="2149" y="2221"/>
              <a:ext cx="1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47" name="Line 878"/>
            <p:cNvSpPr>
              <a:spLocks noChangeShapeType="1"/>
            </p:cNvSpPr>
            <p:nvPr/>
          </p:nvSpPr>
          <p:spPr bwMode="auto">
            <a:xfrm flipV="1">
              <a:off x="2165" y="2199"/>
              <a:ext cx="9" cy="2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48" name="Line 879"/>
            <p:cNvSpPr>
              <a:spLocks noChangeShapeType="1"/>
            </p:cNvSpPr>
            <p:nvPr/>
          </p:nvSpPr>
          <p:spPr bwMode="auto">
            <a:xfrm flipV="1">
              <a:off x="2140" y="2125"/>
              <a:ext cx="28" cy="5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49" name="Line 880"/>
            <p:cNvSpPr>
              <a:spLocks noChangeShapeType="1"/>
            </p:cNvSpPr>
            <p:nvPr/>
          </p:nvSpPr>
          <p:spPr bwMode="auto">
            <a:xfrm flipV="1">
              <a:off x="2133" y="2197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50" name="Line 881"/>
            <p:cNvSpPr>
              <a:spLocks noChangeShapeType="1"/>
            </p:cNvSpPr>
            <p:nvPr/>
          </p:nvSpPr>
          <p:spPr bwMode="auto">
            <a:xfrm>
              <a:off x="2134" y="2197"/>
              <a:ext cx="7" cy="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51" name="Line 882"/>
            <p:cNvSpPr>
              <a:spLocks noChangeShapeType="1"/>
            </p:cNvSpPr>
            <p:nvPr/>
          </p:nvSpPr>
          <p:spPr bwMode="auto">
            <a:xfrm flipV="1">
              <a:off x="2141" y="2187"/>
              <a:ext cx="7" cy="1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52" name="Line 883"/>
            <p:cNvSpPr>
              <a:spLocks noChangeShapeType="1"/>
            </p:cNvSpPr>
            <p:nvPr/>
          </p:nvSpPr>
          <p:spPr bwMode="auto">
            <a:xfrm flipH="1" flipV="1">
              <a:off x="2140" y="2184"/>
              <a:ext cx="8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53" name="Line 884"/>
            <p:cNvSpPr>
              <a:spLocks noChangeShapeType="1"/>
            </p:cNvSpPr>
            <p:nvPr/>
          </p:nvSpPr>
          <p:spPr bwMode="auto">
            <a:xfrm flipV="1">
              <a:off x="2140" y="2183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54" name="Line 885"/>
            <p:cNvSpPr>
              <a:spLocks noChangeShapeType="1"/>
            </p:cNvSpPr>
            <p:nvPr/>
          </p:nvSpPr>
          <p:spPr bwMode="auto">
            <a:xfrm>
              <a:off x="2141" y="2183"/>
              <a:ext cx="33" cy="1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55" name="Line 886"/>
            <p:cNvSpPr>
              <a:spLocks noChangeShapeType="1"/>
            </p:cNvSpPr>
            <p:nvPr/>
          </p:nvSpPr>
          <p:spPr bwMode="auto">
            <a:xfrm flipH="1">
              <a:off x="2156" y="2191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56" name="Line 887"/>
            <p:cNvSpPr>
              <a:spLocks noChangeShapeType="1"/>
            </p:cNvSpPr>
            <p:nvPr/>
          </p:nvSpPr>
          <p:spPr bwMode="auto">
            <a:xfrm flipH="1" flipV="1">
              <a:off x="2149" y="2188"/>
              <a:ext cx="7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57" name="Line 888"/>
            <p:cNvSpPr>
              <a:spLocks noChangeShapeType="1"/>
            </p:cNvSpPr>
            <p:nvPr/>
          </p:nvSpPr>
          <p:spPr bwMode="auto">
            <a:xfrm flipH="1">
              <a:off x="2142" y="2188"/>
              <a:ext cx="7" cy="1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58" name="Line 889"/>
            <p:cNvSpPr>
              <a:spLocks noChangeShapeType="1"/>
            </p:cNvSpPr>
            <p:nvPr/>
          </p:nvSpPr>
          <p:spPr bwMode="auto">
            <a:xfrm>
              <a:off x="2142" y="2201"/>
              <a:ext cx="7" cy="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59" name="Line 890"/>
            <p:cNvSpPr>
              <a:spLocks noChangeShapeType="1"/>
            </p:cNvSpPr>
            <p:nvPr/>
          </p:nvSpPr>
          <p:spPr bwMode="auto">
            <a:xfrm flipH="1">
              <a:off x="2149" y="2205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0" name="Line 891"/>
            <p:cNvSpPr>
              <a:spLocks noChangeShapeType="1"/>
            </p:cNvSpPr>
            <p:nvPr/>
          </p:nvSpPr>
          <p:spPr bwMode="auto">
            <a:xfrm flipH="1" flipV="1">
              <a:off x="2133" y="2198"/>
              <a:ext cx="16" cy="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1" name="Line 892"/>
            <p:cNvSpPr>
              <a:spLocks noChangeShapeType="1"/>
            </p:cNvSpPr>
            <p:nvPr/>
          </p:nvSpPr>
          <p:spPr bwMode="auto">
            <a:xfrm flipV="1">
              <a:off x="2149" y="2205"/>
              <a:ext cx="1" cy="1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2" name="Line 893"/>
            <p:cNvSpPr>
              <a:spLocks noChangeShapeType="1"/>
            </p:cNvSpPr>
            <p:nvPr/>
          </p:nvSpPr>
          <p:spPr bwMode="auto">
            <a:xfrm>
              <a:off x="2168" y="2125"/>
              <a:ext cx="29" cy="1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3" name="Line 894"/>
            <p:cNvSpPr>
              <a:spLocks noChangeShapeType="1"/>
            </p:cNvSpPr>
            <p:nvPr/>
          </p:nvSpPr>
          <p:spPr bwMode="auto">
            <a:xfrm>
              <a:off x="2163" y="2153"/>
              <a:ext cx="35" cy="7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4" name="Line 895"/>
            <p:cNvSpPr>
              <a:spLocks noChangeShapeType="1"/>
            </p:cNvSpPr>
            <p:nvPr/>
          </p:nvSpPr>
          <p:spPr bwMode="auto">
            <a:xfrm>
              <a:off x="2156" y="2150"/>
              <a:ext cx="7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5" name="Line 896"/>
            <p:cNvSpPr>
              <a:spLocks noChangeShapeType="1"/>
            </p:cNvSpPr>
            <p:nvPr/>
          </p:nvSpPr>
          <p:spPr bwMode="auto">
            <a:xfrm flipV="1">
              <a:off x="2180" y="2139"/>
              <a:ext cx="17" cy="3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6" name="Line 897"/>
            <p:cNvSpPr>
              <a:spLocks noChangeShapeType="1"/>
            </p:cNvSpPr>
            <p:nvPr/>
          </p:nvSpPr>
          <p:spPr bwMode="auto">
            <a:xfrm>
              <a:off x="2165" y="2221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7" name="Line 898"/>
            <p:cNvSpPr>
              <a:spLocks noChangeShapeType="1"/>
            </p:cNvSpPr>
            <p:nvPr/>
          </p:nvSpPr>
          <p:spPr bwMode="auto">
            <a:xfrm flipV="1">
              <a:off x="2149" y="2221"/>
              <a:ext cx="1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8" name="Line 899"/>
            <p:cNvSpPr>
              <a:spLocks noChangeShapeType="1"/>
            </p:cNvSpPr>
            <p:nvPr/>
          </p:nvSpPr>
          <p:spPr bwMode="auto">
            <a:xfrm flipH="1">
              <a:off x="2149" y="2222"/>
              <a:ext cx="16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69" name="Freeform 900"/>
            <p:cNvSpPr>
              <a:spLocks/>
            </p:cNvSpPr>
            <p:nvPr/>
          </p:nvSpPr>
          <p:spPr bwMode="auto">
            <a:xfrm>
              <a:off x="2164" y="2133"/>
              <a:ext cx="24" cy="24"/>
            </a:xfrm>
            <a:custGeom>
              <a:avLst/>
              <a:gdLst>
                <a:gd name="T0" fmla="*/ 0 w 94"/>
                <a:gd name="T1" fmla="*/ 0 h 95"/>
                <a:gd name="T2" fmla="*/ 0 w 94"/>
                <a:gd name="T3" fmla="*/ 0 h 95"/>
                <a:gd name="T4" fmla="*/ 0 w 94"/>
                <a:gd name="T5" fmla="*/ 0 h 95"/>
                <a:gd name="T6" fmla="*/ 0 w 94"/>
                <a:gd name="T7" fmla="*/ 0 h 95"/>
                <a:gd name="T8" fmla="*/ 0 w 94"/>
                <a:gd name="T9" fmla="*/ 0 h 95"/>
                <a:gd name="T10" fmla="*/ 0 w 94"/>
                <a:gd name="T11" fmla="*/ 0 h 95"/>
                <a:gd name="T12" fmla="*/ 0 w 94"/>
                <a:gd name="T13" fmla="*/ 0 h 95"/>
                <a:gd name="T14" fmla="*/ 0 w 94"/>
                <a:gd name="T15" fmla="*/ 0 h 95"/>
                <a:gd name="T16" fmla="*/ 0 w 94"/>
                <a:gd name="T17" fmla="*/ 0 h 95"/>
                <a:gd name="T18" fmla="*/ 0 w 94"/>
                <a:gd name="T19" fmla="*/ 0 h 95"/>
                <a:gd name="T20" fmla="*/ 0 w 94"/>
                <a:gd name="T21" fmla="*/ 0 h 95"/>
                <a:gd name="T22" fmla="*/ 0 w 94"/>
                <a:gd name="T23" fmla="*/ 0 h 95"/>
                <a:gd name="T24" fmla="*/ 0 w 94"/>
                <a:gd name="T25" fmla="*/ 0 h 95"/>
                <a:gd name="T26" fmla="*/ 0 w 94"/>
                <a:gd name="T27" fmla="*/ 0 h 95"/>
                <a:gd name="T28" fmla="*/ 0 w 94"/>
                <a:gd name="T29" fmla="*/ 0 h 95"/>
                <a:gd name="T30" fmla="*/ 0 w 94"/>
                <a:gd name="T31" fmla="*/ 0 h 95"/>
                <a:gd name="T32" fmla="*/ 0 w 94"/>
                <a:gd name="T33" fmla="*/ 0 h 95"/>
                <a:gd name="T34" fmla="*/ 0 w 94"/>
                <a:gd name="T35" fmla="*/ 0 h 95"/>
                <a:gd name="T36" fmla="*/ 0 w 94"/>
                <a:gd name="T37" fmla="*/ 0 h 95"/>
                <a:gd name="T38" fmla="*/ 0 w 94"/>
                <a:gd name="T39" fmla="*/ 0 h 95"/>
                <a:gd name="T40" fmla="*/ 0 w 94"/>
                <a:gd name="T41" fmla="*/ 0 h 95"/>
                <a:gd name="T42" fmla="*/ 0 w 94"/>
                <a:gd name="T43" fmla="*/ 0 h 95"/>
                <a:gd name="T44" fmla="*/ 0 w 94"/>
                <a:gd name="T45" fmla="*/ 0 h 95"/>
                <a:gd name="T46" fmla="*/ 0 w 94"/>
                <a:gd name="T47" fmla="*/ 0 h 95"/>
                <a:gd name="T48" fmla="*/ 0 w 94"/>
                <a:gd name="T49" fmla="*/ 0 h 95"/>
                <a:gd name="T50" fmla="*/ 0 w 94"/>
                <a:gd name="T51" fmla="*/ 0 h 95"/>
                <a:gd name="T52" fmla="*/ 0 w 94"/>
                <a:gd name="T53" fmla="*/ 0 h 95"/>
                <a:gd name="T54" fmla="*/ 0 w 94"/>
                <a:gd name="T55" fmla="*/ 0 h 95"/>
                <a:gd name="T56" fmla="*/ 0 w 94"/>
                <a:gd name="T57" fmla="*/ 0 h 95"/>
                <a:gd name="T58" fmla="*/ 0 w 94"/>
                <a:gd name="T59" fmla="*/ 0 h 95"/>
                <a:gd name="T60" fmla="*/ 0 w 94"/>
                <a:gd name="T61" fmla="*/ 0 h 95"/>
                <a:gd name="T62" fmla="*/ 0 w 94"/>
                <a:gd name="T63" fmla="*/ 0 h 95"/>
                <a:gd name="T64" fmla="*/ 0 w 94"/>
                <a:gd name="T65" fmla="*/ 0 h 95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94" h="95">
                  <a:moveTo>
                    <a:pt x="94" y="48"/>
                  </a:moveTo>
                  <a:lnTo>
                    <a:pt x="93" y="38"/>
                  </a:lnTo>
                  <a:lnTo>
                    <a:pt x="91" y="29"/>
                  </a:lnTo>
                  <a:lnTo>
                    <a:pt x="86" y="21"/>
                  </a:lnTo>
                  <a:lnTo>
                    <a:pt x="81" y="14"/>
                  </a:lnTo>
                  <a:lnTo>
                    <a:pt x="74" y="9"/>
                  </a:lnTo>
                  <a:lnTo>
                    <a:pt x="65" y="4"/>
                  </a:lnTo>
                  <a:lnTo>
                    <a:pt x="57" y="1"/>
                  </a:lnTo>
                  <a:lnTo>
                    <a:pt x="47" y="0"/>
                  </a:lnTo>
                  <a:lnTo>
                    <a:pt x="37" y="1"/>
                  </a:lnTo>
                  <a:lnTo>
                    <a:pt x="29" y="4"/>
                  </a:lnTo>
                  <a:lnTo>
                    <a:pt x="20" y="9"/>
                  </a:lnTo>
                  <a:lnTo>
                    <a:pt x="14" y="14"/>
                  </a:lnTo>
                  <a:lnTo>
                    <a:pt x="8" y="21"/>
                  </a:lnTo>
                  <a:lnTo>
                    <a:pt x="3" y="29"/>
                  </a:lnTo>
                  <a:lnTo>
                    <a:pt x="1" y="38"/>
                  </a:lnTo>
                  <a:lnTo>
                    <a:pt x="0" y="48"/>
                  </a:lnTo>
                  <a:lnTo>
                    <a:pt x="1" y="57"/>
                  </a:lnTo>
                  <a:lnTo>
                    <a:pt x="3" y="66"/>
                  </a:lnTo>
                  <a:lnTo>
                    <a:pt x="8" y="74"/>
                  </a:lnTo>
                  <a:lnTo>
                    <a:pt x="14" y="82"/>
                  </a:lnTo>
                  <a:lnTo>
                    <a:pt x="20" y="87"/>
                  </a:lnTo>
                  <a:lnTo>
                    <a:pt x="29" y="92"/>
                  </a:lnTo>
                  <a:lnTo>
                    <a:pt x="37" y="94"/>
                  </a:lnTo>
                  <a:lnTo>
                    <a:pt x="47" y="95"/>
                  </a:lnTo>
                  <a:lnTo>
                    <a:pt x="57" y="94"/>
                  </a:lnTo>
                  <a:lnTo>
                    <a:pt x="65" y="92"/>
                  </a:lnTo>
                  <a:lnTo>
                    <a:pt x="74" y="87"/>
                  </a:lnTo>
                  <a:lnTo>
                    <a:pt x="81" y="82"/>
                  </a:lnTo>
                  <a:lnTo>
                    <a:pt x="86" y="74"/>
                  </a:lnTo>
                  <a:lnTo>
                    <a:pt x="91" y="66"/>
                  </a:lnTo>
                  <a:lnTo>
                    <a:pt x="93" y="57"/>
                  </a:lnTo>
                  <a:lnTo>
                    <a:pt x="94" y="48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0" name="Line 901"/>
            <p:cNvSpPr>
              <a:spLocks noChangeShapeType="1"/>
            </p:cNvSpPr>
            <p:nvPr/>
          </p:nvSpPr>
          <p:spPr bwMode="auto">
            <a:xfrm flipH="1">
              <a:off x="1875" y="2007"/>
              <a:ext cx="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1" name="Line 902"/>
            <p:cNvSpPr>
              <a:spLocks noChangeShapeType="1"/>
            </p:cNvSpPr>
            <p:nvPr/>
          </p:nvSpPr>
          <p:spPr bwMode="auto">
            <a:xfrm flipH="1">
              <a:off x="1872" y="2007"/>
              <a:ext cx="3" cy="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2" name="Line 903"/>
            <p:cNvSpPr>
              <a:spLocks noChangeShapeType="1"/>
            </p:cNvSpPr>
            <p:nvPr/>
          </p:nvSpPr>
          <p:spPr bwMode="auto">
            <a:xfrm>
              <a:off x="1879" y="2007"/>
              <a:ext cx="28" cy="2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3" name="Line 904"/>
            <p:cNvSpPr>
              <a:spLocks noChangeShapeType="1"/>
            </p:cNvSpPr>
            <p:nvPr/>
          </p:nvSpPr>
          <p:spPr bwMode="auto">
            <a:xfrm>
              <a:off x="1859" y="1997"/>
              <a:ext cx="28" cy="2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4" name="Line 905"/>
            <p:cNvSpPr>
              <a:spLocks noChangeShapeType="1"/>
            </p:cNvSpPr>
            <p:nvPr/>
          </p:nvSpPr>
          <p:spPr bwMode="auto">
            <a:xfrm flipH="1" flipV="1">
              <a:off x="1855" y="1997"/>
              <a:ext cx="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5" name="Line 906"/>
            <p:cNvSpPr>
              <a:spLocks noChangeShapeType="1"/>
            </p:cNvSpPr>
            <p:nvPr/>
          </p:nvSpPr>
          <p:spPr bwMode="auto">
            <a:xfrm flipH="1">
              <a:off x="1851" y="1997"/>
              <a:ext cx="4" cy="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6" name="Line 907"/>
            <p:cNvSpPr>
              <a:spLocks noChangeShapeType="1"/>
            </p:cNvSpPr>
            <p:nvPr/>
          </p:nvSpPr>
          <p:spPr bwMode="auto">
            <a:xfrm flipH="1" flipV="1">
              <a:off x="1838" y="2038"/>
              <a:ext cx="38" cy="10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7" name="Line 908"/>
            <p:cNvSpPr>
              <a:spLocks noChangeShapeType="1"/>
            </p:cNvSpPr>
            <p:nvPr/>
          </p:nvSpPr>
          <p:spPr bwMode="auto">
            <a:xfrm flipH="1">
              <a:off x="1895" y="2016"/>
              <a:ext cx="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8" name="Line 909"/>
            <p:cNvSpPr>
              <a:spLocks noChangeShapeType="1"/>
            </p:cNvSpPr>
            <p:nvPr/>
          </p:nvSpPr>
          <p:spPr bwMode="auto">
            <a:xfrm flipH="1">
              <a:off x="1916" y="2027"/>
              <a:ext cx="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79" name="Line 910"/>
            <p:cNvSpPr>
              <a:spLocks noChangeShapeType="1"/>
            </p:cNvSpPr>
            <p:nvPr/>
          </p:nvSpPr>
          <p:spPr bwMode="auto">
            <a:xfrm flipH="1">
              <a:off x="1936" y="2036"/>
              <a:ext cx="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80" name="Line 911"/>
            <p:cNvSpPr>
              <a:spLocks noChangeShapeType="1"/>
            </p:cNvSpPr>
            <p:nvPr/>
          </p:nvSpPr>
          <p:spPr bwMode="auto">
            <a:xfrm flipH="1">
              <a:off x="1956" y="2046"/>
              <a:ext cx="5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81" name="Line 912"/>
            <p:cNvSpPr>
              <a:spLocks noChangeShapeType="1"/>
            </p:cNvSpPr>
            <p:nvPr/>
          </p:nvSpPr>
          <p:spPr bwMode="auto">
            <a:xfrm flipH="1">
              <a:off x="1977" y="2056"/>
              <a:ext cx="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82" name="Line 913"/>
            <p:cNvSpPr>
              <a:spLocks noChangeShapeType="1"/>
            </p:cNvSpPr>
            <p:nvPr/>
          </p:nvSpPr>
          <p:spPr bwMode="auto">
            <a:xfrm flipH="1">
              <a:off x="1997" y="2066"/>
              <a:ext cx="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83" name="Line 914"/>
            <p:cNvSpPr>
              <a:spLocks noChangeShapeType="1"/>
            </p:cNvSpPr>
            <p:nvPr/>
          </p:nvSpPr>
          <p:spPr bwMode="auto">
            <a:xfrm flipH="1">
              <a:off x="2038" y="2086"/>
              <a:ext cx="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84" name="Line 915"/>
            <p:cNvSpPr>
              <a:spLocks noChangeShapeType="1"/>
            </p:cNvSpPr>
            <p:nvPr/>
          </p:nvSpPr>
          <p:spPr bwMode="auto">
            <a:xfrm flipH="1">
              <a:off x="1892" y="2017"/>
              <a:ext cx="3" cy="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85" name="Line 916"/>
            <p:cNvSpPr>
              <a:spLocks noChangeShapeType="1"/>
            </p:cNvSpPr>
            <p:nvPr/>
          </p:nvSpPr>
          <p:spPr bwMode="auto">
            <a:xfrm flipH="1">
              <a:off x="1913" y="2027"/>
              <a:ext cx="3" cy="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86" name="Line 917"/>
            <p:cNvSpPr>
              <a:spLocks noChangeShapeType="1"/>
            </p:cNvSpPr>
            <p:nvPr/>
          </p:nvSpPr>
          <p:spPr bwMode="auto">
            <a:xfrm flipH="1">
              <a:off x="1933" y="2037"/>
              <a:ext cx="3" cy="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87" name="Line 918"/>
            <p:cNvSpPr>
              <a:spLocks noChangeShapeType="1"/>
            </p:cNvSpPr>
            <p:nvPr/>
          </p:nvSpPr>
          <p:spPr bwMode="auto">
            <a:xfrm flipH="1">
              <a:off x="1953" y="2046"/>
              <a:ext cx="3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88" name="Line 919"/>
            <p:cNvSpPr>
              <a:spLocks noChangeShapeType="1"/>
            </p:cNvSpPr>
            <p:nvPr/>
          </p:nvSpPr>
          <p:spPr bwMode="auto">
            <a:xfrm flipH="1">
              <a:off x="1974" y="2056"/>
              <a:ext cx="3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89" name="Line 920"/>
            <p:cNvSpPr>
              <a:spLocks noChangeShapeType="1"/>
            </p:cNvSpPr>
            <p:nvPr/>
          </p:nvSpPr>
          <p:spPr bwMode="auto">
            <a:xfrm flipH="1">
              <a:off x="1994" y="2066"/>
              <a:ext cx="3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90" name="Line 921"/>
            <p:cNvSpPr>
              <a:spLocks noChangeShapeType="1"/>
            </p:cNvSpPr>
            <p:nvPr/>
          </p:nvSpPr>
          <p:spPr bwMode="auto">
            <a:xfrm flipH="1">
              <a:off x="2035" y="2086"/>
              <a:ext cx="3" cy="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91" name="Line 922"/>
            <p:cNvSpPr>
              <a:spLocks noChangeShapeType="1"/>
            </p:cNvSpPr>
            <p:nvPr/>
          </p:nvSpPr>
          <p:spPr bwMode="auto">
            <a:xfrm>
              <a:off x="1899" y="2016"/>
              <a:ext cx="29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92" name="Line 923"/>
            <p:cNvSpPr>
              <a:spLocks noChangeShapeType="1"/>
            </p:cNvSpPr>
            <p:nvPr/>
          </p:nvSpPr>
          <p:spPr bwMode="auto">
            <a:xfrm>
              <a:off x="1920" y="2027"/>
              <a:ext cx="28" cy="2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93" name="Line 924"/>
            <p:cNvSpPr>
              <a:spLocks noChangeShapeType="1"/>
            </p:cNvSpPr>
            <p:nvPr/>
          </p:nvSpPr>
          <p:spPr bwMode="auto">
            <a:xfrm>
              <a:off x="1940" y="2036"/>
              <a:ext cx="29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94" name="Line 925"/>
            <p:cNvSpPr>
              <a:spLocks noChangeShapeType="1"/>
            </p:cNvSpPr>
            <p:nvPr/>
          </p:nvSpPr>
          <p:spPr bwMode="auto">
            <a:xfrm>
              <a:off x="1960" y="2046"/>
              <a:ext cx="29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95" name="Line 926"/>
            <p:cNvSpPr>
              <a:spLocks noChangeShapeType="1"/>
            </p:cNvSpPr>
            <p:nvPr/>
          </p:nvSpPr>
          <p:spPr bwMode="auto">
            <a:xfrm>
              <a:off x="1981" y="2056"/>
              <a:ext cx="28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96" name="Line 927"/>
            <p:cNvSpPr>
              <a:spLocks noChangeShapeType="1"/>
            </p:cNvSpPr>
            <p:nvPr/>
          </p:nvSpPr>
          <p:spPr bwMode="auto">
            <a:xfrm>
              <a:off x="2001" y="2066"/>
              <a:ext cx="29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97" name="Line 928"/>
            <p:cNvSpPr>
              <a:spLocks noChangeShapeType="1"/>
            </p:cNvSpPr>
            <p:nvPr/>
          </p:nvSpPr>
          <p:spPr bwMode="auto">
            <a:xfrm>
              <a:off x="2042" y="2086"/>
              <a:ext cx="28" cy="2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98" name="Line 929"/>
            <p:cNvSpPr>
              <a:spLocks noChangeShapeType="1"/>
            </p:cNvSpPr>
            <p:nvPr/>
          </p:nvSpPr>
          <p:spPr bwMode="auto">
            <a:xfrm flipH="1">
              <a:off x="2018" y="2076"/>
              <a:ext cx="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699" name="Line 930"/>
            <p:cNvSpPr>
              <a:spLocks noChangeShapeType="1"/>
            </p:cNvSpPr>
            <p:nvPr/>
          </p:nvSpPr>
          <p:spPr bwMode="auto">
            <a:xfrm flipH="1">
              <a:off x="2014" y="2076"/>
              <a:ext cx="4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00" name="Line 931"/>
            <p:cNvSpPr>
              <a:spLocks noChangeShapeType="1"/>
            </p:cNvSpPr>
            <p:nvPr/>
          </p:nvSpPr>
          <p:spPr bwMode="auto">
            <a:xfrm>
              <a:off x="2021" y="2076"/>
              <a:ext cx="29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01" name="Line 932"/>
            <p:cNvSpPr>
              <a:spLocks noChangeShapeType="1"/>
            </p:cNvSpPr>
            <p:nvPr/>
          </p:nvSpPr>
          <p:spPr bwMode="auto">
            <a:xfrm flipH="1">
              <a:off x="2058" y="2096"/>
              <a:ext cx="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02" name="Line 933"/>
            <p:cNvSpPr>
              <a:spLocks noChangeShapeType="1"/>
            </p:cNvSpPr>
            <p:nvPr/>
          </p:nvSpPr>
          <p:spPr bwMode="auto">
            <a:xfrm flipH="1">
              <a:off x="2079" y="2106"/>
              <a:ext cx="3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03" name="Line 934"/>
            <p:cNvSpPr>
              <a:spLocks noChangeShapeType="1"/>
            </p:cNvSpPr>
            <p:nvPr/>
          </p:nvSpPr>
          <p:spPr bwMode="auto">
            <a:xfrm flipH="1">
              <a:off x="2099" y="2116"/>
              <a:ext cx="4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04" name="Line 935"/>
            <p:cNvSpPr>
              <a:spLocks noChangeShapeType="1"/>
            </p:cNvSpPr>
            <p:nvPr/>
          </p:nvSpPr>
          <p:spPr bwMode="auto">
            <a:xfrm flipH="1">
              <a:off x="2055" y="2096"/>
              <a:ext cx="3" cy="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05" name="Line 936"/>
            <p:cNvSpPr>
              <a:spLocks noChangeShapeType="1"/>
            </p:cNvSpPr>
            <p:nvPr/>
          </p:nvSpPr>
          <p:spPr bwMode="auto">
            <a:xfrm flipH="1">
              <a:off x="2075" y="2106"/>
              <a:ext cx="4" cy="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06" name="Line 937"/>
            <p:cNvSpPr>
              <a:spLocks noChangeShapeType="1"/>
            </p:cNvSpPr>
            <p:nvPr/>
          </p:nvSpPr>
          <p:spPr bwMode="auto">
            <a:xfrm flipH="1">
              <a:off x="2096" y="2116"/>
              <a:ext cx="3" cy="2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07" name="Line 938"/>
            <p:cNvSpPr>
              <a:spLocks noChangeShapeType="1"/>
            </p:cNvSpPr>
            <p:nvPr/>
          </p:nvSpPr>
          <p:spPr bwMode="auto">
            <a:xfrm>
              <a:off x="2062" y="2096"/>
              <a:ext cx="29" cy="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08" name="Line 939"/>
            <p:cNvSpPr>
              <a:spLocks noChangeShapeType="1"/>
            </p:cNvSpPr>
            <p:nvPr/>
          </p:nvSpPr>
          <p:spPr bwMode="auto">
            <a:xfrm>
              <a:off x="2082" y="2106"/>
              <a:ext cx="29" cy="2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09" name="Line 940"/>
            <p:cNvSpPr>
              <a:spLocks noChangeShapeType="1"/>
            </p:cNvSpPr>
            <p:nvPr/>
          </p:nvSpPr>
          <p:spPr bwMode="auto">
            <a:xfrm>
              <a:off x="2103" y="2116"/>
              <a:ext cx="28" cy="26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10" name="Line 941"/>
            <p:cNvSpPr>
              <a:spLocks noChangeShapeType="1"/>
            </p:cNvSpPr>
            <p:nvPr/>
          </p:nvSpPr>
          <p:spPr bwMode="auto">
            <a:xfrm flipH="1" flipV="1">
              <a:off x="1923" y="2080"/>
              <a:ext cx="38" cy="10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11" name="Line 942"/>
            <p:cNvSpPr>
              <a:spLocks noChangeShapeType="1"/>
            </p:cNvSpPr>
            <p:nvPr/>
          </p:nvSpPr>
          <p:spPr bwMode="auto">
            <a:xfrm flipH="1" flipV="1">
              <a:off x="2009" y="2122"/>
              <a:ext cx="38" cy="105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12" name="Line 943"/>
            <p:cNvSpPr>
              <a:spLocks noChangeShapeType="1"/>
            </p:cNvSpPr>
            <p:nvPr/>
          </p:nvSpPr>
          <p:spPr bwMode="auto">
            <a:xfrm flipH="1" flipV="1">
              <a:off x="2074" y="2204"/>
              <a:ext cx="15" cy="4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13" name="Line 944"/>
            <p:cNvSpPr>
              <a:spLocks noChangeShapeType="1"/>
            </p:cNvSpPr>
            <p:nvPr/>
          </p:nvSpPr>
          <p:spPr bwMode="auto">
            <a:xfrm flipH="1">
              <a:off x="1889" y="2080"/>
              <a:ext cx="34" cy="7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14" name="Line 945"/>
            <p:cNvSpPr>
              <a:spLocks noChangeShapeType="1"/>
            </p:cNvSpPr>
            <p:nvPr/>
          </p:nvSpPr>
          <p:spPr bwMode="auto">
            <a:xfrm flipH="1">
              <a:off x="1975" y="2122"/>
              <a:ext cx="34" cy="7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15" name="Line 946"/>
            <p:cNvSpPr>
              <a:spLocks noChangeShapeType="1"/>
            </p:cNvSpPr>
            <p:nvPr/>
          </p:nvSpPr>
          <p:spPr bwMode="auto">
            <a:xfrm flipH="1">
              <a:off x="2059" y="2163"/>
              <a:ext cx="34" cy="7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16" name="Line 947"/>
            <p:cNvSpPr>
              <a:spLocks noChangeShapeType="1"/>
            </p:cNvSpPr>
            <p:nvPr/>
          </p:nvSpPr>
          <p:spPr bwMode="auto">
            <a:xfrm flipH="1">
              <a:off x="1846" y="2100"/>
              <a:ext cx="14" cy="2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17" name="Line 948"/>
            <p:cNvSpPr>
              <a:spLocks noChangeShapeType="1"/>
            </p:cNvSpPr>
            <p:nvPr/>
          </p:nvSpPr>
          <p:spPr bwMode="auto">
            <a:xfrm>
              <a:off x="1803" y="2075"/>
              <a:ext cx="29" cy="4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18" name="Line 949"/>
            <p:cNvSpPr>
              <a:spLocks noChangeShapeType="1"/>
            </p:cNvSpPr>
            <p:nvPr/>
          </p:nvSpPr>
          <p:spPr bwMode="auto">
            <a:xfrm flipH="1">
              <a:off x="2104" y="2182"/>
              <a:ext cx="36" cy="7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19" name="Line 950"/>
            <p:cNvSpPr>
              <a:spLocks noChangeShapeType="1"/>
            </p:cNvSpPr>
            <p:nvPr/>
          </p:nvSpPr>
          <p:spPr bwMode="auto">
            <a:xfrm flipV="1">
              <a:off x="1838" y="2009"/>
              <a:ext cx="24" cy="2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20" name="Line 951"/>
            <p:cNvSpPr>
              <a:spLocks noChangeShapeType="1"/>
            </p:cNvSpPr>
            <p:nvPr/>
          </p:nvSpPr>
          <p:spPr bwMode="auto">
            <a:xfrm flipV="1">
              <a:off x="1880" y="2030"/>
              <a:ext cx="25" cy="2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21" name="Line 952"/>
            <p:cNvSpPr>
              <a:spLocks noChangeShapeType="1"/>
            </p:cNvSpPr>
            <p:nvPr/>
          </p:nvSpPr>
          <p:spPr bwMode="auto">
            <a:xfrm flipV="1">
              <a:off x="1923" y="2051"/>
              <a:ext cx="25" cy="2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22" name="Line 953"/>
            <p:cNvSpPr>
              <a:spLocks noChangeShapeType="1"/>
            </p:cNvSpPr>
            <p:nvPr/>
          </p:nvSpPr>
          <p:spPr bwMode="auto">
            <a:xfrm flipV="1">
              <a:off x="1965" y="2072"/>
              <a:ext cx="25" cy="28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23" name="Line 954"/>
            <p:cNvSpPr>
              <a:spLocks noChangeShapeType="1"/>
            </p:cNvSpPr>
            <p:nvPr/>
          </p:nvSpPr>
          <p:spPr bwMode="auto">
            <a:xfrm flipV="1">
              <a:off x="2009" y="2093"/>
              <a:ext cx="25" cy="2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24" name="Line 955"/>
            <p:cNvSpPr>
              <a:spLocks noChangeShapeType="1"/>
            </p:cNvSpPr>
            <p:nvPr/>
          </p:nvSpPr>
          <p:spPr bwMode="auto">
            <a:xfrm flipV="1">
              <a:off x="2051" y="2113"/>
              <a:ext cx="24" cy="2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25" name="Line 956"/>
            <p:cNvSpPr>
              <a:spLocks noChangeShapeType="1"/>
            </p:cNvSpPr>
            <p:nvPr/>
          </p:nvSpPr>
          <p:spPr bwMode="auto">
            <a:xfrm flipV="1">
              <a:off x="2093" y="2134"/>
              <a:ext cx="25" cy="2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26" name="Line 957"/>
            <p:cNvSpPr>
              <a:spLocks noChangeShapeType="1"/>
            </p:cNvSpPr>
            <p:nvPr/>
          </p:nvSpPr>
          <p:spPr bwMode="auto">
            <a:xfrm>
              <a:off x="2148" y="2134"/>
              <a:ext cx="22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27" name="Line 958"/>
            <p:cNvSpPr>
              <a:spLocks noChangeShapeType="1"/>
            </p:cNvSpPr>
            <p:nvPr/>
          </p:nvSpPr>
          <p:spPr bwMode="auto">
            <a:xfrm flipV="1">
              <a:off x="2126" y="2132"/>
              <a:ext cx="7" cy="3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28" name="Freeform 959"/>
            <p:cNvSpPr>
              <a:spLocks/>
            </p:cNvSpPr>
            <p:nvPr/>
          </p:nvSpPr>
          <p:spPr bwMode="auto">
            <a:xfrm>
              <a:off x="2133" y="2132"/>
              <a:ext cx="3" cy="1"/>
            </a:xfrm>
            <a:custGeom>
              <a:avLst/>
              <a:gdLst>
                <a:gd name="T0" fmla="*/ 0 w 15"/>
                <a:gd name="T1" fmla="*/ 1 h 2"/>
                <a:gd name="T2" fmla="*/ 0 w 15"/>
                <a:gd name="T3" fmla="*/ 1 h 2"/>
                <a:gd name="T4" fmla="*/ 0 w 15"/>
                <a:gd name="T5" fmla="*/ 0 h 2"/>
                <a:gd name="T6" fmla="*/ 0 w 15"/>
                <a:gd name="T7" fmla="*/ 1 h 2"/>
                <a:gd name="T8" fmla="*/ 0 w 15"/>
                <a:gd name="T9" fmla="*/ 1 h 2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5" h="2">
                  <a:moveTo>
                    <a:pt x="15" y="1"/>
                  </a:moveTo>
                  <a:lnTo>
                    <a:pt x="12" y="1"/>
                  </a:lnTo>
                  <a:lnTo>
                    <a:pt x="7" y="0"/>
                  </a:lnTo>
                  <a:lnTo>
                    <a:pt x="4" y="1"/>
                  </a:lnTo>
                  <a:lnTo>
                    <a:pt x="0" y="2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29" name="Line 960"/>
            <p:cNvSpPr>
              <a:spLocks noChangeShapeType="1"/>
            </p:cNvSpPr>
            <p:nvPr/>
          </p:nvSpPr>
          <p:spPr bwMode="auto">
            <a:xfrm>
              <a:off x="2136" y="2132"/>
              <a:ext cx="14" cy="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30" name="Line 961"/>
            <p:cNvSpPr>
              <a:spLocks noChangeShapeType="1"/>
            </p:cNvSpPr>
            <p:nvPr/>
          </p:nvSpPr>
          <p:spPr bwMode="auto">
            <a:xfrm flipH="1">
              <a:off x="2172" y="2174"/>
              <a:ext cx="80" cy="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31" name="Line 962"/>
            <p:cNvSpPr>
              <a:spLocks noChangeShapeType="1"/>
            </p:cNvSpPr>
            <p:nvPr/>
          </p:nvSpPr>
          <p:spPr bwMode="auto">
            <a:xfrm>
              <a:off x="2126" y="2211"/>
              <a:ext cx="23" cy="11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32" name="Line 963"/>
            <p:cNvSpPr>
              <a:spLocks noChangeShapeType="1"/>
            </p:cNvSpPr>
            <p:nvPr/>
          </p:nvSpPr>
          <p:spPr bwMode="auto">
            <a:xfrm>
              <a:off x="2198" y="2230"/>
              <a:ext cx="1" cy="8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33" name="Freeform 964"/>
            <p:cNvSpPr>
              <a:spLocks/>
            </p:cNvSpPr>
            <p:nvPr/>
          </p:nvSpPr>
          <p:spPr bwMode="auto">
            <a:xfrm>
              <a:off x="2057" y="1964"/>
              <a:ext cx="22" cy="42"/>
            </a:xfrm>
            <a:custGeom>
              <a:avLst/>
              <a:gdLst>
                <a:gd name="T0" fmla="*/ 0 w 85"/>
                <a:gd name="T1" fmla="*/ 0 h 168"/>
                <a:gd name="T2" fmla="*/ 0 w 85"/>
                <a:gd name="T3" fmla="*/ 0 h 168"/>
                <a:gd name="T4" fmla="*/ 0 w 85"/>
                <a:gd name="T5" fmla="*/ 0 h 168"/>
                <a:gd name="T6" fmla="*/ 0 w 85"/>
                <a:gd name="T7" fmla="*/ 0 h 168"/>
                <a:gd name="T8" fmla="*/ 0 w 85"/>
                <a:gd name="T9" fmla="*/ 0 h 168"/>
                <a:gd name="T10" fmla="*/ 0 w 85"/>
                <a:gd name="T11" fmla="*/ 0 h 168"/>
                <a:gd name="T12" fmla="*/ 0 w 85"/>
                <a:gd name="T13" fmla="*/ 0 h 168"/>
                <a:gd name="T14" fmla="*/ 0 w 85"/>
                <a:gd name="T15" fmla="*/ 0 h 168"/>
                <a:gd name="T16" fmla="*/ 0 w 85"/>
                <a:gd name="T17" fmla="*/ 0 h 168"/>
                <a:gd name="T18" fmla="*/ 0 w 85"/>
                <a:gd name="T19" fmla="*/ 0 h 168"/>
                <a:gd name="T20" fmla="*/ 0 w 85"/>
                <a:gd name="T21" fmla="*/ 0 h 168"/>
                <a:gd name="T22" fmla="*/ 0 w 85"/>
                <a:gd name="T23" fmla="*/ 0 h 168"/>
                <a:gd name="T24" fmla="*/ 0 w 85"/>
                <a:gd name="T25" fmla="*/ 0 h 168"/>
                <a:gd name="T26" fmla="*/ 0 w 85"/>
                <a:gd name="T27" fmla="*/ 0 h 168"/>
                <a:gd name="T28" fmla="*/ 0 w 85"/>
                <a:gd name="T29" fmla="*/ 0 h 168"/>
                <a:gd name="T30" fmla="*/ 0 w 85"/>
                <a:gd name="T31" fmla="*/ 0 h 168"/>
                <a:gd name="T32" fmla="*/ 0 w 85"/>
                <a:gd name="T33" fmla="*/ 0 h 168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5" h="168">
                  <a:moveTo>
                    <a:pt x="4" y="0"/>
                  </a:moveTo>
                  <a:lnTo>
                    <a:pt x="1" y="14"/>
                  </a:lnTo>
                  <a:lnTo>
                    <a:pt x="0" y="26"/>
                  </a:lnTo>
                  <a:lnTo>
                    <a:pt x="0" y="38"/>
                  </a:lnTo>
                  <a:lnTo>
                    <a:pt x="1" y="52"/>
                  </a:lnTo>
                  <a:lnTo>
                    <a:pt x="4" y="64"/>
                  </a:lnTo>
                  <a:lnTo>
                    <a:pt x="7" y="75"/>
                  </a:lnTo>
                  <a:lnTo>
                    <a:pt x="10" y="87"/>
                  </a:lnTo>
                  <a:lnTo>
                    <a:pt x="15" y="99"/>
                  </a:lnTo>
                  <a:lnTo>
                    <a:pt x="21" y="110"/>
                  </a:lnTo>
                  <a:lnTo>
                    <a:pt x="28" y="120"/>
                  </a:lnTo>
                  <a:lnTo>
                    <a:pt x="35" y="130"/>
                  </a:lnTo>
                  <a:lnTo>
                    <a:pt x="44" y="139"/>
                  </a:lnTo>
                  <a:lnTo>
                    <a:pt x="53" y="148"/>
                  </a:lnTo>
                  <a:lnTo>
                    <a:pt x="63" y="156"/>
                  </a:lnTo>
                  <a:lnTo>
                    <a:pt x="74" y="163"/>
                  </a:lnTo>
                  <a:lnTo>
                    <a:pt x="85" y="168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34" name="Line 965"/>
            <p:cNvSpPr>
              <a:spLocks noChangeShapeType="1"/>
            </p:cNvSpPr>
            <p:nvPr/>
          </p:nvSpPr>
          <p:spPr bwMode="auto">
            <a:xfrm flipH="1" flipV="1">
              <a:off x="1802" y="1942"/>
              <a:ext cx="27" cy="2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35" name="Line 966"/>
            <p:cNvSpPr>
              <a:spLocks noChangeShapeType="1"/>
            </p:cNvSpPr>
            <p:nvPr/>
          </p:nvSpPr>
          <p:spPr bwMode="auto">
            <a:xfrm flipV="1">
              <a:off x="1806" y="1971"/>
              <a:ext cx="23" cy="49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36" name="Line 967"/>
            <p:cNvSpPr>
              <a:spLocks noChangeShapeType="1"/>
            </p:cNvSpPr>
            <p:nvPr/>
          </p:nvSpPr>
          <p:spPr bwMode="auto">
            <a:xfrm>
              <a:off x="2252" y="2090"/>
              <a:ext cx="1" cy="227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37" name="Line 968"/>
            <p:cNvSpPr>
              <a:spLocks noChangeShapeType="1"/>
            </p:cNvSpPr>
            <p:nvPr/>
          </p:nvSpPr>
          <p:spPr bwMode="auto">
            <a:xfrm>
              <a:off x="1851" y="1999"/>
              <a:ext cx="22" cy="20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38" name="Freeform 969"/>
            <p:cNvSpPr>
              <a:spLocks/>
            </p:cNvSpPr>
            <p:nvPr/>
          </p:nvSpPr>
          <p:spPr bwMode="auto">
            <a:xfrm>
              <a:off x="1843" y="1978"/>
              <a:ext cx="8" cy="21"/>
            </a:xfrm>
            <a:custGeom>
              <a:avLst/>
              <a:gdLst>
                <a:gd name="T0" fmla="*/ 0 w 34"/>
                <a:gd name="T1" fmla="*/ 0 h 83"/>
                <a:gd name="T2" fmla="*/ 0 w 34"/>
                <a:gd name="T3" fmla="*/ 0 h 83"/>
                <a:gd name="T4" fmla="*/ 0 w 34"/>
                <a:gd name="T5" fmla="*/ 0 h 83"/>
                <a:gd name="T6" fmla="*/ 0 w 34"/>
                <a:gd name="T7" fmla="*/ 0 h 83"/>
                <a:gd name="T8" fmla="*/ 0 w 34"/>
                <a:gd name="T9" fmla="*/ 0 h 83"/>
                <a:gd name="T10" fmla="*/ 0 w 34"/>
                <a:gd name="T11" fmla="*/ 0 h 83"/>
                <a:gd name="T12" fmla="*/ 0 w 34"/>
                <a:gd name="T13" fmla="*/ 0 h 83"/>
                <a:gd name="T14" fmla="*/ 0 w 34"/>
                <a:gd name="T15" fmla="*/ 0 h 83"/>
                <a:gd name="T16" fmla="*/ 0 w 34"/>
                <a:gd name="T17" fmla="*/ 0 h 83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34" h="83">
                  <a:moveTo>
                    <a:pt x="0" y="0"/>
                  </a:moveTo>
                  <a:lnTo>
                    <a:pt x="0" y="11"/>
                  </a:lnTo>
                  <a:lnTo>
                    <a:pt x="1" y="23"/>
                  </a:lnTo>
                  <a:lnTo>
                    <a:pt x="5" y="35"/>
                  </a:lnTo>
                  <a:lnTo>
                    <a:pt x="8" y="45"/>
                  </a:lnTo>
                  <a:lnTo>
                    <a:pt x="12" y="56"/>
                  </a:lnTo>
                  <a:lnTo>
                    <a:pt x="19" y="66"/>
                  </a:lnTo>
                  <a:lnTo>
                    <a:pt x="26" y="75"/>
                  </a:lnTo>
                  <a:lnTo>
                    <a:pt x="34" y="83"/>
                  </a:lnTo>
                </a:path>
              </a:pathLst>
            </a:custGeom>
            <a:noFill/>
            <a:ln w="4763">
              <a:solidFill>
                <a:srgbClr val="00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39" name="Line 970"/>
            <p:cNvSpPr>
              <a:spLocks noChangeShapeType="1"/>
            </p:cNvSpPr>
            <p:nvPr/>
          </p:nvSpPr>
          <p:spPr bwMode="auto">
            <a:xfrm>
              <a:off x="2079" y="2006"/>
              <a:ext cx="173" cy="84"/>
            </a:xfrm>
            <a:prstGeom prst="line">
              <a:avLst/>
            </a:prstGeom>
            <a:noFill/>
            <a:ln w="4763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40" name="Line 971"/>
            <p:cNvSpPr>
              <a:spLocks noChangeShapeType="1"/>
            </p:cNvSpPr>
            <p:nvPr/>
          </p:nvSpPr>
          <p:spPr bwMode="auto">
            <a:xfrm>
              <a:off x="1509" y="2802"/>
              <a:ext cx="10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41" name="Line 972"/>
            <p:cNvSpPr>
              <a:spLocks noChangeShapeType="1"/>
            </p:cNvSpPr>
            <p:nvPr/>
          </p:nvSpPr>
          <p:spPr bwMode="auto">
            <a:xfrm flipH="1">
              <a:off x="1509" y="2695"/>
              <a:ext cx="107" cy="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42" name="Line 973"/>
            <p:cNvSpPr>
              <a:spLocks noChangeShapeType="1"/>
            </p:cNvSpPr>
            <p:nvPr/>
          </p:nvSpPr>
          <p:spPr bwMode="auto">
            <a:xfrm>
              <a:off x="1509" y="2695"/>
              <a:ext cx="1" cy="10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43" name="Line 974"/>
            <p:cNvSpPr>
              <a:spLocks noChangeShapeType="1"/>
            </p:cNvSpPr>
            <p:nvPr/>
          </p:nvSpPr>
          <p:spPr bwMode="auto">
            <a:xfrm flipV="1">
              <a:off x="1616" y="2695"/>
              <a:ext cx="1" cy="107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44" name="Line 975"/>
            <p:cNvSpPr>
              <a:spLocks noChangeShapeType="1"/>
            </p:cNvSpPr>
            <p:nvPr/>
          </p:nvSpPr>
          <p:spPr bwMode="auto">
            <a:xfrm flipV="1">
              <a:off x="1509" y="2708"/>
              <a:ext cx="54" cy="40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45" name="Line 976"/>
            <p:cNvSpPr>
              <a:spLocks noChangeShapeType="1"/>
            </p:cNvSpPr>
            <p:nvPr/>
          </p:nvSpPr>
          <p:spPr bwMode="auto">
            <a:xfrm>
              <a:off x="1563" y="2708"/>
              <a:ext cx="1" cy="8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46" name="Line 977"/>
            <p:cNvSpPr>
              <a:spLocks noChangeShapeType="1"/>
            </p:cNvSpPr>
            <p:nvPr/>
          </p:nvSpPr>
          <p:spPr bwMode="auto">
            <a:xfrm flipV="1">
              <a:off x="1563" y="2748"/>
              <a:ext cx="53" cy="41"/>
            </a:xfrm>
            <a:prstGeom prst="line">
              <a:avLst/>
            </a:prstGeom>
            <a:noFill/>
            <a:ln w="6350">
              <a:solidFill>
                <a:srgbClr val="0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47" name="Freeform 978"/>
            <p:cNvSpPr>
              <a:spLocks/>
            </p:cNvSpPr>
            <p:nvPr/>
          </p:nvSpPr>
          <p:spPr bwMode="auto">
            <a:xfrm>
              <a:off x="3649" y="771"/>
              <a:ext cx="167" cy="68"/>
            </a:xfrm>
            <a:custGeom>
              <a:avLst/>
              <a:gdLst>
                <a:gd name="T0" fmla="*/ 1 w 668"/>
                <a:gd name="T1" fmla="*/ 0 h 269"/>
                <a:gd name="T2" fmla="*/ 1 w 668"/>
                <a:gd name="T3" fmla="*/ 0 h 269"/>
                <a:gd name="T4" fmla="*/ 1 w 668"/>
                <a:gd name="T5" fmla="*/ 0 h 269"/>
                <a:gd name="T6" fmla="*/ 0 w 668"/>
                <a:gd name="T7" fmla="*/ 0 h 269"/>
                <a:gd name="T8" fmla="*/ 0 w 668"/>
                <a:gd name="T9" fmla="*/ 0 h 269"/>
                <a:gd name="T10" fmla="*/ 1 w 668"/>
                <a:gd name="T11" fmla="*/ 0 h 269"/>
                <a:gd name="T12" fmla="*/ 1 w 668"/>
                <a:gd name="T13" fmla="*/ 0 h 269"/>
                <a:gd name="T14" fmla="*/ 1 w 668"/>
                <a:gd name="T15" fmla="*/ 0 h 2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8" h="269">
                  <a:moveTo>
                    <a:pt x="668" y="134"/>
                  </a:moveTo>
                  <a:lnTo>
                    <a:pt x="409" y="0"/>
                  </a:lnTo>
                  <a:lnTo>
                    <a:pt x="409" y="89"/>
                  </a:lnTo>
                  <a:lnTo>
                    <a:pt x="0" y="89"/>
                  </a:lnTo>
                  <a:lnTo>
                    <a:pt x="0" y="181"/>
                  </a:lnTo>
                  <a:lnTo>
                    <a:pt x="409" y="181"/>
                  </a:lnTo>
                  <a:lnTo>
                    <a:pt x="409" y="269"/>
                  </a:lnTo>
                  <a:lnTo>
                    <a:pt x="668" y="134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48" name="Freeform 979"/>
            <p:cNvSpPr>
              <a:spLocks/>
            </p:cNvSpPr>
            <p:nvPr/>
          </p:nvSpPr>
          <p:spPr bwMode="auto">
            <a:xfrm>
              <a:off x="3649" y="771"/>
              <a:ext cx="167" cy="68"/>
            </a:xfrm>
            <a:custGeom>
              <a:avLst/>
              <a:gdLst>
                <a:gd name="T0" fmla="*/ 1 w 668"/>
                <a:gd name="T1" fmla="*/ 0 h 269"/>
                <a:gd name="T2" fmla="*/ 1 w 668"/>
                <a:gd name="T3" fmla="*/ 0 h 269"/>
                <a:gd name="T4" fmla="*/ 1 w 668"/>
                <a:gd name="T5" fmla="*/ 0 h 269"/>
                <a:gd name="T6" fmla="*/ 0 w 668"/>
                <a:gd name="T7" fmla="*/ 0 h 269"/>
                <a:gd name="T8" fmla="*/ 0 w 668"/>
                <a:gd name="T9" fmla="*/ 0 h 269"/>
                <a:gd name="T10" fmla="*/ 1 w 668"/>
                <a:gd name="T11" fmla="*/ 0 h 269"/>
                <a:gd name="T12" fmla="*/ 1 w 668"/>
                <a:gd name="T13" fmla="*/ 0 h 269"/>
                <a:gd name="T14" fmla="*/ 1 w 668"/>
                <a:gd name="T15" fmla="*/ 0 h 2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8" h="269">
                  <a:moveTo>
                    <a:pt x="668" y="134"/>
                  </a:moveTo>
                  <a:lnTo>
                    <a:pt x="409" y="0"/>
                  </a:lnTo>
                  <a:lnTo>
                    <a:pt x="409" y="89"/>
                  </a:lnTo>
                  <a:lnTo>
                    <a:pt x="0" y="89"/>
                  </a:lnTo>
                  <a:lnTo>
                    <a:pt x="0" y="181"/>
                  </a:lnTo>
                  <a:lnTo>
                    <a:pt x="409" y="181"/>
                  </a:lnTo>
                  <a:lnTo>
                    <a:pt x="409" y="269"/>
                  </a:lnTo>
                  <a:lnTo>
                    <a:pt x="668" y="134"/>
                  </a:lnTo>
                  <a:close/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49" name="Freeform 980"/>
            <p:cNvSpPr>
              <a:spLocks/>
            </p:cNvSpPr>
            <p:nvPr/>
          </p:nvSpPr>
          <p:spPr bwMode="auto">
            <a:xfrm>
              <a:off x="4356" y="1110"/>
              <a:ext cx="68" cy="168"/>
            </a:xfrm>
            <a:custGeom>
              <a:avLst/>
              <a:gdLst>
                <a:gd name="T0" fmla="*/ 0 w 269"/>
                <a:gd name="T1" fmla="*/ 1 h 670"/>
                <a:gd name="T2" fmla="*/ 0 w 269"/>
                <a:gd name="T3" fmla="*/ 1 h 670"/>
                <a:gd name="T4" fmla="*/ 0 w 269"/>
                <a:gd name="T5" fmla="*/ 1 h 670"/>
                <a:gd name="T6" fmla="*/ 0 w 269"/>
                <a:gd name="T7" fmla="*/ 0 h 670"/>
                <a:gd name="T8" fmla="*/ 0 w 269"/>
                <a:gd name="T9" fmla="*/ 0 h 670"/>
                <a:gd name="T10" fmla="*/ 0 w 269"/>
                <a:gd name="T11" fmla="*/ 1 h 670"/>
                <a:gd name="T12" fmla="*/ 0 w 269"/>
                <a:gd name="T13" fmla="*/ 1 h 670"/>
                <a:gd name="T14" fmla="*/ 0 w 269"/>
                <a:gd name="T15" fmla="*/ 1 h 6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670">
                  <a:moveTo>
                    <a:pt x="136" y="670"/>
                  </a:moveTo>
                  <a:lnTo>
                    <a:pt x="269" y="410"/>
                  </a:lnTo>
                  <a:lnTo>
                    <a:pt x="181" y="410"/>
                  </a:lnTo>
                  <a:lnTo>
                    <a:pt x="181" y="0"/>
                  </a:lnTo>
                  <a:lnTo>
                    <a:pt x="89" y="0"/>
                  </a:lnTo>
                  <a:lnTo>
                    <a:pt x="89" y="410"/>
                  </a:lnTo>
                  <a:lnTo>
                    <a:pt x="0" y="410"/>
                  </a:lnTo>
                  <a:lnTo>
                    <a:pt x="136" y="67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50" name="Freeform 981"/>
            <p:cNvSpPr>
              <a:spLocks/>
            </p:cNvSpPr>
            <p:nvPr/>
          </p:nvSpPr>
          <p:spPr bwMode="auto">
            <a:xfrm>
              <a:off x="4356" y="1110"/>
              <a:ext cx="68" cy="168"/>
            </a:xfrm>
            <a:custGeom>
              <a:avLst/>
              <a:gdLst>
                <a:gd name="T0" fmla="*/ 0 w 269"/>
                <a:gd name="T1" fmla="*/ 1 h 670"/>
                <a:gd name="T2" fmla="*/ 0 w 269"/>
                <a:gd name="T3" fmla="*/ 1 h 670"/>
                <a:gd name="T4" fmla="*/ 0 w 269"/>
                <a:gd name="T5" fmla="*/ 1 h 670"/>
                <a:gd name="T6" fmla="*/ 0 w 269"/>
                <a:gd name="T7" fmla="*/ 0 h 670"/>
                <a:gd name="T8" fmla="*/ 0 w 269"/>
                <a:gd name="T9" fmla="*/ 0 h 670"/>
                <a:gd name="T10" fmla="*/ 0 w 269"/>
                <a:gd name="T11" fmla="*/ 1 h 670"/>
                <a:gd name="T12" fmla="*/ 0 w 269"/>
                <a:gd name="T13" fmla="*/ 1 h 670"/>
                <a:gd name="T14" fmla="*/ 0 w 269"/>
                <a:gd name="T15" fmla="*/ 1 h 6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670">
                  <a:moveTo>
                    <a:pt x="136" y="670"/>
                  </a:moveTo>
                  <a:lnTo>
                    <a:pt x="269" y="410"/>
                  </a:lnTo>
                  <a:lnTo>
                    <a:pt x="181" y="410"/>
                  </a:lnTo>
                  <a:lnTo>
                    <a:pt x="181" y="0"/>
                  </a:lnTo>
                  <a:lnTo>
                    <a:pt x="89" y="0"/>
                  </a:lnTo>
                  <a:lnTo>
                    <a:pt x="89" y="410"/>
                  </a:lnTo>
                  <a:lnTo>
                    <a:pt x="0" y="410"/>
                  </a:lnTo>
                  <a:lnTo>
                    <a:pt x="136" y="670"/>
                  </a:lnTo>
                  <a:close/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51" name="Freeform 982"/>
            <p:cNvSpPr>
              <a:spLocks/>
            </p:cNvSpPr>
            <p:nvPr/>
          </p:nvSpPr>
          <p:spPr bwMode="auto">
            <a:xfrm>
              <a:off x="4628" y="978"/>
              <a:ext cx="93" cy="68"/>
            </a:xfrm>
            <a:custGeom>
              <a:avLst/>
              <a:gdLst>
                <a:gd name="T0" fmla="*/ 1 w 371"/>
                <a:gd name="T1" fmla="*/ 0 h 270"/>
                <a:gd name="T2" fmla="*/ 0 w 371"/>
                <a:gd name="T3" fmla="*/ 0 h 270"/>
                <a:gd name="T4" fmla="*/ 0 w 371"/>
                <a:gd name="T5" fmla="*/ 0 h 270"/>
                <a:gd name="T6" fmla="*/ 0 w 371"/>
                <a:gd name="T7" fmla="*/ 0 h 270"/>
                <a:gd name="T8" fmla="*/ 0 w 371"/>
                <a:gd name="T9" fmla="*/ 0 h 270"/>
                <a:gd name="T10" fmla="*/ 0 w 371"/>
                <a:gd name="T11" fmla="*/ 0 h 270"/>
                <a:gd name="T12" fmla="*/ 0 w 371"/>
                <a:gd name="T13" fmla="*/ 0 h 270"/>
                <a:gd name="T14" fmla="*/ 1 w 371"/>
                <a:gd name="T15" fmla="*/ 0 h 2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1" h="270">
                  <a:moveTo>
                    <a:pt x="371" y="133"/>
                  </a:moveTo>
                  <a:lnTo>
                    <a:pt x="226" y="0"/>
                  </a:lnTo>
                  <a:lnTo>
                    <a:pt x="226" y="90"/>
                  </a:lnTo>
                  <a:lnTo>
                    <a:pt x="0" y="90"/>
                  </a:lnTo>
                  <a:lnTo>
                    <a:pt x="0" y="180"/>
                  </a:lnTo>
                  <a:lnTo>
                    <a:pt x="226" y="180"/>
                  </a:lnTo>
                  <a:lnTo>
                    <a:pt x="226" y="270"/>
                  </a:lnTo>
                  <a:lnTo>
                    <a:pt x="371" y="133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52" name="Freeform 983"/>
            <p:cNvSpPr>
              <a:spLocks/>
            </p:cNvSpPr>
            <p:nvPr/>
          </p:nvSpPr>
          <p:spPr bwMode="auto">
            <a:xfrm>
              <a:off x="4628" y="978"/>
              <a:ext cx="93" cy="68"/>
            </a:xfrm>
            <a:custGeom>
              <a:avLst/>
              <a:gdLst>
                <a:gd name="T0" fmla="*/ 1 w 371"/>
                <a:gd name="T1" fmla="*/ 0 h 270"/>
                <a:gd name="T2" fmla="*/ 0 w 371"/>
                <a:gd name="T3" fmla="*/ 0 h 270"/>
                <a:gd name="T4" fmla="*/ 0 w 371"/>
                <a:gd name="T5" fmla="*/ 0 h 270"/>
                <a:gd name="T6" fmla="*/ 0 w 371"/>
                <a:gd name="T7" fmla="*/ 0 h 270"/>
                <a:gd name="T8" fmla="*/ 0 w 371"/>
                <a:gd name="T9" fmla="*/ 0 h 270"/>
                <a:gd name="T10" fmla="*/ 0 w 371"/>
                <a:gd name="T11" fmla="*/ 0 h 270"/>
                <a:gd name="T12" fmla="*/ 0 w 371"/>
                <a:gd name="T13" fmla="*/ 0 h 270"/>
                <a:gd name="T14" fmla="*/ 1 w 371"/>
                <a:gd name="T15" fmla="*/ 0 h 2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371" h="270">
                  <a:moveTo>
                    <a:pt x="371" y="133"/>
                  </a:moveTo>
                  <a:lnTo>
                    <a:pt x="226" y="0"/>
                  </a:lnTo>
                  <a:lnTo>
                    <a:pt x="226" y="90"/>
                  </a:lnTo>
                  <a:lnTo>
                    <a:pt x="0" y="90"/>
                  </a:lnTo>
                  <a:lnTo>
                    <a:pt x="0" y="180"/>
                  </a:lnTo>
                  <a:lnTo>
                    <a:pt x="226" y="180"/>
                  </a:lnTo>
                  <a:lnTo>
                    <a:pt x="226" y="270"/>
                  </a:lnTo>
                  <a:lnTo>
                    <a:pt x="371" y="133"/>
                  </a:lnTo>
                  <a:close/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53" name="Freeform 984"/>
            <p:cNvSpPr>
              <a:spLocks/>
            </p:cNvSpPr>
            <p:nvPr/>
          </p:nvSpPr>
          <p:spPr bwMode="auto">
            <a:xfrm>
              <a:off x="4572" y="1793"/>
              <a:ext cx="67" cy="167"/>
            </a:xfrm>
            <a:custGeom>
              <a:avLst/>
              <a:gdLst>
                <a:gd name="T0" fmla="*/ 0 w 269"/>
                <a:gd name="T1" fmla="*/ 0 h 670"/>
                <a:gd name="T2" fmla="*/ 0 w 269"/>
                <a:gd name="T3" fmla="*/ 0 h 670"/>
                <a:gd name="T4" fmla="*/ 0 w 269"/>
                <a:gd name="T5" fmla="*/ 0 h 670"/>
                <a:gd name="T6" fmla="*/ 0 w 269"/>
                <a:gd name="T7" fmla="*/ 0 h 670"/>
                <a:gd name="T8" fmla="*/ 0 w 269"/>
                <a:gd name="T9" fmla="*/ 0 h 670"/>
                <a:gd name="T10" fmla="*/ 0 w 269"/>
                <a:gd name="T11" fmla="*/ 0 h 670"/>
                <a:gd name="T12" fmla="*/ 0 w 269"/>
                <a:gd name="T13" fmla="*/ 0 h 670"/>
                <a:gd name="T14" fmla="*/ 0 w 269"/>
                <a:gd name="T15" fmla="*/ 0 h 6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670">
                  <a:moveTo>
                    <a:pt x="135" y="670"/>
                  </a:moveTo>
                  <a:lnTo>
                    <a:pt x="269" y="410"/>
                  </a:lnTo>
                  <a:lnTo>
                    <a:pt x="180" y="410"/>
                  </a:lnTo>
                  <a:lnTo>
                    <a:pt x="180" y="0"/>
                  </a:lnTo>
                  <a:lnTo>
                    <a:pt x="88" y="0"/>
                  </a:lnTo>
                  <a:lnTo>
                    <a:pt x="88" y="410"/>
                  </a:lnTo>
                  <a:lnTo>
                    <a:pt x="0" y="410"/>
                  </a:lnTo>
                  <a:lnTo>
                    <a:pt x="135" y="67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54" name="Freeform 985"/>
            <p:cNvSpPr>
              <a:spLocks/>
            </p:cNvSpPr>
            <p:nvPr/>
          </p:nvSpPr>
          <p:spPr bwMode="auto">
            <a:xfrm>
              <a:off x="4572" y="1793"/>
              <a:ext cx="67" cy="167"/>
            </a:xfrm>
            <a:custGeom>
              <a:avLst/>
              <a:gdLst>
                <a:gd name="T0" fmla="*/ 0 w 269"/>
                <a:gd name="T1" fmla="*/ 0 h 670"/>
                <a:gd name="T2" fmla="*/ 0 w 269"/>
                <a:gd name="T3" fmla="*/ 0 h 670"/>
                <a:gd name="T4" fmla="*/ 0 w 269"/>
                <a:gd name="T5" fmla="*/ 0 h 670"/>
                <a:gd name="T6" fmla="*/ 0 w 269"/>
                <a:gd name="T7" fmla="*/ 0 h 670"/>
                <a:gd name="T8" fmla="*/ 0 w 269"/>
                <a:gd name="T9" fmla="*/ 0 h 670"/>
                <a:gd name="T10" fmla="*/ 0 w 269"/>
                <a:gd name="T11" fmla="*/ 0 h 670"/>
                <a:gd name="T12" fmla="*/ 0 w 269"/>
                <a:gd name="T13" fmla="*/ 0 h 670"/>
                <a:gd name="T14" fmla="*/ 0 w 269"/>
                <a:gd name="T15" fmla="*/ 0 h 6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670">
                  <a:moveTo>
                    <a:pt x="135" y="670"/>
                  </a:moveTo>
                  <a:lnTo>
                    <a:pt x="269" y="410"/>
                  </a:lnTo>
                  <a:lnTo>
                    <a:pt x="180" y="410"/>
                  </a:lnTo>
                  <a:lnTo>
                    <a:pt x="180" y="0"/>
                  </a:lnTo>
                  <a:lnTo>
                    <a:pt x="88" y="0"/>
                  </a:lnTo>
                  <a:lnTo>
                    <a:pt x="88" y="410"/>
                  </a:lnTo>
                  <a:lnTo>
                    <a:pt x="0" y="410"/>
                  </a:lnTo>
                  <a:lnTo>
                    <a:pt x="135" y="670"/>
                  </a:lnTo>
                  <a:close/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55" name="Freeform 986"/>
            <p:cNvSpPr>
              <a:spLocks/>
            </p:cNvSpPr>
            <p:nvPr/>
          </p:nvSpPr>
          <p:spPr bwMode="auto">
            <a:xfrm>
              <a:off x="4922" y="1993"/>
              <a:ext cx="68" cy="167"/>
            </a:xfrm>
            <a:custGeom>
              <a:avLst/>
              <a:gdLst>
                <a:gd name="T0" fmla="*/ 0 w 269"/>
                <a:gd name="T1" fmla="*/ 1 h 668"/>
                <a:gd name="T2" fmla="*/ 0 w 269"/>
                <a:gd name="T3" fmla="*/ 1 h 668"/>
                <a:gd name="T4" fmla="*/ 0 w 269"/>
                <a:gd name="T5" fmla="*/ 1 h 668"/>
                <a:gd name="T6" fmla="*/ 0 w 269"/>
                <a:gd name="T7" fmla="*/ 0 h 668"/>
                <a:gd name="T8" fmla="*/ 0 w 269"/>
                <a:gd name="T9" fmla="*/ 0 h 668"/>
                <a:gd name="T10" fmla="*/ 0 w 269"/>
                <a:gd name="T11" fmla="*/ 1 h 668"/>
                <a:gd name="T12" fmla="*/ 0 w 269"/>
                <a:gd name="T13" fmla="*/ 1 h 668"/>
                <a:gd name="T14" fmla="*/ 0 w 269"/>
                <a:gd name="T15" fmla="*/ 1 h 6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668">
                  <a:moveTo>
                    <a:pt x="136" y="668"/>
                  </a:moveTo>
                  <a:lnTo>
                    <a:pt x="269" y="410"/>
                  </a:lnTo>
                  <a:lnTo>
                    <a:pt x="181" y="410"/>
                  </a:lnTo>
                  <a:lnTo>
                    <a:pt x="181" y="0"/>
                  </a:lnTo>
                  <a:lnTo>
                    <a:pt x="89" y="0"/>
                  </a:lnTo>
                  <a:lnTo>
                    <a:pt x="89" y="410"/>
                  </a:lnTo>
                  <a:lnTo>
                    <a:pt x="0" y="410"/>
                  </a:lnTo>
                  <a:lnTo>
                    <a:pt x="136" y="668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56" name="Freeform 987"/>
            <p:cNvSpPr>
              <a:spLocks/>
            </p:cNvSpPr>
            <p:nvPr/>
          </p:nvSpPr>
          <p:spPr bwMode="auto">
            <a:xfrm>
              <a:off x="4922" y="1993"/>
              <a:ext cx="68" cy="167"/>
            </a:xfrm>
            <a:custGeom>
              <a:avLst/>
              <a:gdLst>
                <a:gd name="T0" fmla="*/ 0 w 269"/>
                <a:gd name="T1" fmla="*/ 1 h 668"/>
                <a:gd name="T2" fmla="*/ 0 w 269"/>
                <a:gd name="T3" fmla="*/ 1 h 668"/>
                <a:gd name="T4" fmla="*/ 0 w 269"/>
                <a:gd name="T5" fmla="*/ 1 h 668"/>
                <a:gd name="T6" fmla="*/ 0 w 269"/>
                <a:gd name="T7" fmla="*/ 0 h 668"/>
                <a:gd name="T8" fmla="*/ 0 w 269"/>
                <a:gd name="T9" fmla="*/ 0 h 668"/>
                <a:gd name="T10" fmla="*/ 0 w 269"/>
                <a:gd name="T11" fmla="*/ 1 h 668"/>
                <a:gd name="T12" fmla="*/ 0 w 269"/>
                <a:gd name="T13" fmla="*/ 1 h 668"/>
                <a:gd name="T14" fmla="*/ 0 w 269"/>
                <a:gd name="T15" fmla="*/ 1 h 6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668">
                  <a:moveTo>
                    <a:pt x="136" y="668"/>
                  </a:moveTo>
                  <a:lnTo>
                    <a:pt x="269" y="410"/>
                  </a:lnTo>
                  <a:lnTo>
                    <a:pt x="181" y="410"/>
                  </a:lnTo>
                  <a:lnTo>
                    <a:pt x="181" y="0"/>
                  </a:lnTo>
                  <a:lnTo>
                    <a:pt x="89" y="0"/>
                  </a:lnTo>
                  <a:lnTo>
                    <a:pt x="89" y="410"/>
                  </a:lnTo>
                  <a:lnTo>
                    <a:pt x="0" y="410"/>
                  </a:lnTo>
                  <a:lnTo>
                    <a:pt x="136" y="668"/>
                  </a:lnTo>
                  <a:close/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57" name="Freeform 988"/>
            <p:cNvSpPr>
              <a:spLocks/>
            </p:cNvSpPr>
            <p:nvPr/>
          </p:nvSpPr>
          <p:spPr bwMode="auto">
            <a:xfrm>
              <a:off x="2987" y="2055"/>
              <a:ext cx="67" cy="117"/>
            </a:xfrm>
            <a:custGeom>
              <a:avLst/>
              <a:gdLst>
                <a:gd name="T0" fmla="*/ 0 w 269"/>
                <a:gd name="T1" fmla="*/ 0 h 470"/>
                <a:gd name="T2" fmla="*/ 0 w 269"/>
                <a:gd name="T3" fmla="*/ 0 h 470"/>
                <a:gd name="T4" fmla="*/ 0 w 269"/>
                <a:gd name="T5" fmla="*/ 0 h 470"/>
                <a:gd name="T6" fmla="*/ 0 w 269"/>
                <a:gd name="T7" fmla="*/ 0 h 470"/>
                <a:gd name="T8" fmla="*/ 0 w 269"/>
                <a:gd name="T9" fmla="*/ 0 h 470"/>
                <a:gd name="T10" fmla="*/ 0 w 269"/>
                <a:gd name="T11" fmla="*/ 0 h 470"/>
                <a:gd name="T12" fmla="*/ 0 w 269"/>
                <a:gd name="T13" fmla="*/ 0 h 470"/>
                <a:gd name="T14" fmla="*/ 0 w 269"/>
                <a:gd name="T15" fmla="*/ 0 h 4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470">
                  <a:moveTo>
                    <a:pt x="136" y="470"/>
                  </a:moveTo>
                  <a:lnTo>
                    <a:pt x="269" y="210"/>
                  </a:lnTo>
                  <a:lnTo>
                    <a:pt x="180" y="210"/>
                  </a:lnTo>
                  <a:lnTo>
                    <a:pt x="180" y="0"/>
                  </a:lnTo>
                  <a:lnTo>
                    <a:pt x="89" y="0"/>
                  </a:lnTo>
                  <a:lnTo>
                    <a:pt x="89" y="210"/>
                  </a:lnTo>
                  <a:lnTo>
                    <a:pt x="0" y="210"/>
                  </a:lnTo>
                  <a:lnTo>
                    <a:pt x="136" y="470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58" name="Freeform 989"/>
            <p:cNvSpPr>
              <a:spLocks/>
            </p:cNvSpPr>
            <p:nvPr/>
          </p:nvSpPr>
          <p:spPr bwMode="auto">
            <a:xfrm>
              <a:off x="2987" y="2055"/>
              <a:ext cx="67" cy="117"/>
            </a:xfrm>
            <a:custGeom>
              <a:avLst/>
              <a:gdLst>
                <a:gd name="T0" fmla="*/ 0 w 269"/>
                <a:gd name="T1" fmla="*/ 0 h 470"/>
                <a:gd name="T2" fmla="*/ 0 w 269"/>
                <a:gd name="T3" fmla="*/ 0 h 470"/>
                <a:gd name="T4" fmla="*/ 0 w 269"/>
                <a:gd name="T5" fmla="*/ 0 h 470"/>
                <a:gd name="T6" fmla="*/ 0 w 269"/>
                <a:gd name="T7" fmla="*/ 0 h 470"/>
                <a:gd name="T8" fmla="*/ 0 w 269"/>
                <a:gd name="T9" fmla="*/ 0 h 470"/>
                <a:gd name="T10" fmla="*/ 0 w 269"/>
                <a:gd name="T11" fmla="*/ 0 h 470"/>
                <a:gd name="T12" fmla="*/ 0 w 269"/>
                <a:gd name="T13" fmla="*/ 0 h 470"/>
                <a:gd name="T14" fmla="*/ 0 w 269"/>
                <a:gd name="T15" fmla="*/ 0 h 4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470">
                  <a:moveTo>
                    <a:pt x="136" y="470"/>
                  </a:moveTo>
                  <a:lnTo>
                    <a:pt x="269" y="210"/>
                  </a:lnTo>
                  <a:lnTo>
                    <a:pt x="180" y="210"/>
                  </a:lnTo>
                  <a:lnTo>
                    <a:pt x="180" y="0"/>
                  </a:lnTo>
                  <a:lnTo>
                    <a:pt x="89" y="0"/>
                  </a:lnTo>
                  <a:lnTo>
                    <a:pt x="89" y="210"/>
                  </a:lnTo>
                  <a:lnTo>
                    <a:pt x="0" y="210"/>
                  </a:lnTo>
                  <a:lnTo>
                    <a:pt x="136" y="470"/>
                  </a:lnTo>
                  <a:close/>
                </a:path>
              </a:pathLst>
            </a:custGeom>
            <a:noFill/>
            <a:ln w="6350">
              <a:solidFill>
                <a:srgbClr val="FF0000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59" name="Freeform 990"/>
            <p:cNvSpPr>
              <a:spLocks/>
            </p:cNvSpPr>
            <p:nvPr/>
          </p:nvSpPr>
          <p:spPr bwMode="auto">
            <a:xfrm>
              <a:off x="2449" y="3281"/>
              <a:ext cx="167" cy="67"/>
            </a:xfrm>
            <a:custGeom>
              <a:avLst/>
              <a:gdLst>
                <a:gd name="T0" fmla="*/ 0 w 669"/>
                <a:gd name="T1" fmla="*/ 0 h 270"/>
                <a:gd name="T2" fmla="*/ 0 w 669"/>
                <a:gd name="T3" fmla="*/ 0 h 270"/>
                <a:gd name="T4" fmla="*/ 0 w 669"/>
                <a:gd name="T5" fmla="*/ 0 h 270"/>
                <a:gd name="T6" fmla="*/ 0 w 669"/>
                <a:gd name="T7" fmla="*/ 0 h 270"/>
                <a:gd name="T8" fmla="*/ 0 w 669"/>
                <a:gd name="T9" fmla="*/ 0 h 270"/>
                <a:gd name="T10" fmla="*/ 0 w 669"/>
                <a:gd name="T11" fmla="*/ 0 h 270"/>
                <a:gd name="T12" fmla="*/ 0 w 669"/>
                <a:gd name="T13" fmla="*/ 0 h 270"/>
                <a:gd name="T14" fmla="*/ 0 w 669"/>
                <a:gd name="T15" fmla="*/ 0 h 2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9" h="270">
                  <a:moveTo>
                    <a:pt x="0" y="137"/>
                  </a:moveTo>
                  <a:lnTo>
                    <a:pt x="260" y="270"/>
                  </a:lnTo>
                  <a:lnTo>
                    <a:pt x="260" y="180"/>
                  </a:lnTo>
                  <a:lnTo>
                    <a:pt x="669" y="180"/>
                  </a:lnTo>
                  <a:lnTo>
                    <a:pt x="669" y="90"/>
                  </a:lnTo>
                  <a:lnTo>
                    <a:pt x="260" y="90"/>
                  </a:lnTo>
                  <a:lnTo>
                    <a:pt x="260" y="0"/>
                  </a:lnTo>
                  <a:lnTo>
                    <a:pt x="0" y="137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60" name="Freeform 991"/>
            <p:cNvSpPr>
              <a:spLocks/>
            </p:cNvSpPr>
            <p:nvPr/>
          </p:nvSpPr>
          <p:spPr bwMode="auto">
            <a:xfrm>
              <a:off x="2449" y="3281"/>
              <a:ext cx="167" cy="67"/>
            </a:xfrm>
            <a:custGeom>
              <a:avLst/>
              <a:gdLst>
                <a:gd name="T0" fmla="*/ 0 w 669"/>
                <a:gd name="T1" fmla="*/ 0 h 270"/>
                <a:gd name="T2" fmla="*/ 0 w 669"/>
                <a:gd name="T3" fmla="*/ 0 h 270"/>
                <a:gd name="T4" fmla="*/ 0 w 669"/>
                <a:gd name="T5" fmla="*/ 0 h 270"/>
                <a:gd name="T6" fmla="*/ 0 w 669"/>
                <a:gd name="T7" fmla="*/ 0 h 270"/>
                <a:gd name="T8" fmla="*/ 0 w 669"/>
                <a:gd name="T9" fmla="*/ 0 h 270"/>
                <a:gd name="T10" fmla="*/ 0 w 669"/>
                <a:gd name="T11" fmla="*/ 0 h 270"/>
                <a:gd name="T12" fmla="*/ 0 w 669"/>
                <a:gd name="T13" fmla="*/ 0 h 270"/>
                <a:gd name="T14" fmla="*/ 0 w 669"/>
                <a:gd name="T15" fmla="*/ 0 h 27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9" h="270">
                  <a:moveTo>
                    <a:pt x="0" y="137"/>
                  </a:moveTo>
                  <a:lnTo>
                    <a:pt x="260" y="270"/>
                  </a:lnTo>
                  <a:lnTo>
                    <a:pt x="260" y="180"/>
                  </a:lnTo>
                  <a:lnTo>
                    <a:pt x="669" y="180"/>
                  </a:lnTo>
                  <a:lnTo>
                    <a:pt x="669" y="90"/>
                  </a:lnTo>
                  <a:lnTo>
                    <a:pt x="260" y="90"/>
                  </a:lnTo>
                  <a:lnTo>
                    <a:pt x="260" y="0"/>
                  </a:lnTo>
                  <a:lnTo>
                    <a:pt x="0" y="137"/>
                  </a:lnTo>
                  <a:close/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61" name="Freeform 992"/>
            <p:cNvSpPr>
              <a:spLocks/>
            </p:cNvSpPr>
            <p:nvPr/>
          </p:nvSpPr>
          <p:spPr bwMode="auto">
            <a:xfrm>
              <a:off x="3619" y="3596"/>
              <a:ext cx="68" cy="167"/>
            </a:xfrm>
            <a:custGeom>
              <a:avLst/>
              <a:gdLst>
                <a:gd name="T0" fmla="*/ 0 w 269"/>
                <a:gd name="T1" fmla="*/ 0 h 669"/>
                <a:gd name="T2" fmla="*/ 0 w 269"/>
                <a:gd name="T3" fmla="*/ 0 h 669"/>
                <a:gd name="T4" fmla="*/ 0 w 269"/>
                <a:gd name="T5" fmla="*/ 0 h 669"/>
                <a:gd name="T6" fmla="*/ 0 w 269"/>
                <a:gd name="T7" fmla="*/ 0 h 669"/>
                <a:gd name="T8" fmla="*/ 0 w 269"/>
                <a:gd name="T9" fmla="*/ 0 h 669"/>
                <a:gd name="T10" fmla="*/ 0 w 269"/>
                <a:gd name="T11" fmla="*/ 0 h 669"/>
                <a:gd name="T12" fmla="*/ 0 w 269"/>
                <a:gd name="T13" fmla="*/ 0 h 669"/>
                <a:gd name="T14" fmla="*/ 0 w 269"/>
                <a:gd name="T15" fmla="*/ 0 h 6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669">
                  <a:moveTo>
                    <a:pt x="135" y="669"/>
                  </a:moveTo>
                  <a:lnTo>
                    <a:pt x="269" y="409"/>
                  </a:lnTo>
                  <a:lnTo>
                    <a:pt x="180" y="409"/>
                  </a:lnTo>
                  <a:lnTo>
                    <a:pt x="180" y="0"/>
                  </a:lnTo>
                  <a:lnTo>
                    <a:pt x="88" y="0"/>
                  </a:lnTo>
                  <a:lnTo>
                    <a:pt x="88" y="409"/>
                  </a:lnTo>
                  <a:lnTo>
                    <a:pt x="0" y="409"/>
                  </a:lnTo>
                  <a:lnTo>
                    <a:pt x="135" y="669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62" name="Freeform 993"/>
            <p:cNvSpPr>
              <a:spLocks/>
            </p:cNvSpPr>
            <p:nvPr/>
          </p:nvSpPr>
          <p:spPr bwMode="auto">
            <a:xfrm>
              <a:off x="3619" y="3596"/>
              <a:ext cx="68" cy="167"/>
            </a:xfrm>
            <a:custGeom>
              <a:avLst/>
              <a:gdLst>
                <a:gd name="T0" fmla="*/ 0 w 269"/>
                <a:gd name="T1" fmla="*/ 0 h 669"/>
                <a:gd name="T2" fmla="*/ 0 w 269"/>
                <a:gd name="T3" fmla="*/ 0 h 669"/>
                <a:gd name="T4" fmla="*/ 0 w 269"/>
                <a:gd name="T5" fmla="*/ 0 h 669"/>
                <a:gd name="T6" fmla="*/ 0 w 269"/>
                <a:gd name="T7" fmla="*/ 0 h 669"/>
                <a:gd name="T8" fmla="*/ 0 w 269"/>
                <a:gd name="T9" fmla="*/ 0 h 669"/>
                <a:gd name="T10" fmla="*/ 0 w 269"/>
                <a:gd name="T11" fmla="*/ 0 h 669"/>
                <a:gd name="T12" fmla="*/ 0 w 269"/>
                <a:gd name="T13" fmla="*/ 0 h 669"/>
                <a:gd name="T14" fmla="*/ 0 w 269"/>
                <a:gd name="T15" fmla="*/ 0 h 6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669">
                  <a:moveTo>
                    <a:pt x="135" y="669"/>
                  </a:moveTo>
                  <a:lnTo>
                    <a:pt x="269" y="409"/>
                  </a:lnTo>
                  <a:lnTo>
                    <a:pt x="180" y="409"/>
                  </a:lnTo>
                  <a:lnTo>
                    <a:pt x="180" y="0"/>
                  </a:lnTo>
                  <a:lnTo>
                    <a:pt x="88" y="0"/>
                  </a:lnTo>
                  <a:lnTo>
                    <a:pt x="88" y="409"/>
                  </a:lnTo>
                  <a:lnTo>
                    <a:pt x="0" y="409"/>
                  </a:lnTo>
                  <a:lnTo>
                    <a:pt x="135" y="669"/>
                  </a:lnTo>
                  <a:close/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63" name="Freeform 994"/>
            <p:cNvSpPr>
              <a:spLocks/>
            </p:cNvSpPr>
            <p:nvPr/>
          </p:nvSpPr>
          <p:spPr bwMode="auto">
            <a:xfrm>
              <a:off x="4155" y="3596"/>
              <a:ext cx="67" cy="167"/>
            </a:xfrm>
            <a:custGeom>
              <a:avLst/>
              <a:gdLst>
                <a:gd name="T0" fmla="*/ 0 w 269"/>
                <a:gd name="T1" fmla="*/ 0 h 669"/>
                <a:gd name="T2" fmla="*/ 0 w 269"/>
                <a:gd name="T3" fmla="*/ 0 h 669"/>
                <a:gd name="T4" fmla="*/ 0 w 269"/>
                <a:gd name="T5" fmla="*/ 0 h 669"/>
                <a:gd name="T6" fmla="*/ 0 w 269"/>
                <a:gd name="T7" fmla="*/ 0 h 669"/>
                <a:gd name="T8" fmla="*/ 0 w 269"/>
                <a:gd name="T9" fmla="*/ 0 h 669"/>
                <a:gd name="T10" fmla="*/ 0 w 269"/>
                <a:gd name="T11" fmla="*/ 0 h 669"/>
                <a:gd name="T12" fmla="*/ 0 w 269"/>
                <a:gd name="T13" fmla="*/ 0 h 669"/>
                <a:gd name="T14" fmla="*/ 0 w 269"/>
                <a:gd name="T15" fmla="*/ 0 h 6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669">
                  <a:moveTo>
                    <a:pt x="135" y="669"/>
                  </a:moveTo>
                  <a:lnTo>
                    <a:pt x="269" y="409"/>
                  </a:lnTo>
                  <a:lnTo>
                    <a:pt x="180" y="409"/>
                  </a:lnTo>
                  <a:lnTo>
                    <a:pt x="180" y="0"/>
                  </a:lnTo>
                  <a:lnTo>
                    <a:pt x="88" y="0"/>
                  </a:lnTo>
                  <a:lnTo>
                    <a:pt x="88" y="409"/>
                  </a:lnTo>
                  <a:lnTo>
                    <a:pt x="0" y="409"/>
                  </a:lnTo>
                  <a:lnTo>
                    <a:pt x="135" y="669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64" name="Freeform 995"/>
            <p:cNvSpPr>
              <a:spLocks/>
            </p:cNvSpPr>
            <p:nvPr/>
          </p:nvSpPr>
          <p:spPr bwMode="auto">
            <a:xfrm>
              <a:off x="4155" y="3596"/>
              <a:ext cx="67" cy="167"/>
            </a:xfrm>
            <a:custGeom>
              <a:avLst/>
              <a:gdLst>
                <a:gd name="T0" fmla="*/ 0 w 269"/>
                <a:gd name="T1" fmla="*/ 0 h 669"/>
                <a:gd name="T2" fmla="*/ 0 w 269"/>
                <a:gd name="T3" fmla="*/ 0 h 669"/>
                <a:gd name="T4" fmla="*/ 0 w 269"/>
                <a:gd name="T5" fmla="*/ 0 h 669"/>
                <a:gd name="T6" fmla="*/ 0 w 269"/>
                <a:gd name="T7" fmla="*/ 0 h 669"/>
                <a:gd name="T8" fmla="*/ 0 w 269"/>
                <a:gd name="T9" fmla="*/ 0 h 669"/>
                <a:gd name="T10" fmla="*/ 0 w 269"/>
                <a:gd name="T11" fmla="*/ 0 h 669"/>
                <a:gd name="T12" fmla="*/ 0 w 269"/>
                <a:gd name="T13" fmla="*/ 0 h 669"/>
                <a:gd name="T14" fmla="*/ 0 w 269"/>
                <a:gd name="T15" fmla="*/ 0 h 6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669">
                  <a:moveTo>
                    <a:pt x="135" y="669"/>
                  </a:moveTo>
                  <a:lnTo>
                    <a:pt x="269" y="409"/>
                  </a:lnTo>
                  <a:lnTo>
                    <a:pt x="180" y="409"/>
                  </a:lnTo>
                  <a:lnTo>
                    <a:pt x="180" y="0"/>
                  </a:lnTo>
                  <a:lnTo>
                    <a:pt x="88" y="0"/>
                  </a:lnTo>
                  <a:lnTo>
                    <a:pt x="88" y="409"/>
                  </a:lnTo>
                  <a:lnTo>
                    <a:pt x="0" y="409"/>
                  </a:lnTo>
                  <a:lnTo>
                    <a:pt x="135" y="669"/>
                  </a:lnTo>
                  <a:close/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65" name="Freeform 996"/>
            <p:cNvSpPr>
              <a:spLocks/>
            </p:cNvSpPr>
            <p:nvPr/>
          </p:nvSpPr>
          <p:spPr bwMode="auto">
            <a:xfrm>
              <a:off x="4075" y="3596"/>
              <a:ext cx="67" cy="168"/>
            </a:xfrm>
            <a:custGeom>
              <a:avLst/>
              <a:gdLst>
                <a:gd name="T0" fmla="*/ 0 w 268"/>
                <a:gd name="T1" fmla="*/ 0 h 669"/>
                <a:gd name="T2" fmla="*/ 0 w 268"/>
                <a:gd name="T3" fmla="*/ 0 h 669"/>
                <a:gd name="T4" fmla="*/ 0 w 268"/>
                <a:gd name="T5" fmla="*/ 0 h 669"/>
                <a:gd name="T6" fmla="*/ 0 w 268"/>
                <a:gd name="T7" fmla="*/ 1 h 669"/>
                <a:gd name="T8" fmla="*/ 0 w 268"/>
                <a:gd name="T9" fmla="*/ 1 h 669"/>
                <a:gd name="T10" fmla="*/ 0 w 268"/>
                <a:gd name="T11" fmla="*/ 0 h 669"/>
                <a:gd name="T12" fmla="*/ 0 w 268"/>
                <a:gd name="T13" fmla="*/ 0 h 669"/>
                <a:gd name="T14" fmla="*/ 0 w 268"/>
                <a:gd name="T15" fmla="*/ 0 h 6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8" h="669">
                  <a:moveTo>
                    <a:pt x="133" y="0"/>
                  </a:moveTo>
                  <a:lnTo>
                    <a:pt x="0" y="259"/>
                  </a:lnTo>
                  <a:lnTo>
                    <a:pt x="88" y="259"/>
                  </a:lnTo>
                  <a:lnTo>
                    <a:pt x="88" y="669"/>
                  </a:lnTo>
                  <a:lnTo>
                    <a:pt x="180" y="669"/>
                  </a:lnTo>
                  <a:lnTo>
                    <a:pt x="180" y="259"/>
                  </a:lnTo>
                  <a:lnTo>
                    <a:pt x="268" y="25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66" name="Freeform 997"/>
            <p:cNvSpPr>
              <a:spLocks/>
            </p:cNvSpPr>
            <p:nvPr/>
          </p:nvSpPr>
          <p:spPr bwMode="auto">
            <a:xfrm>
              <a:off x="4075" y="3596"/>
              <a:ext cx="67" cy="168"/>
            </a:xfrm>
            <a:custGeom>
              <a:avLst/>
              <a:gdLst>
                <a:gd name="T0" fmla="*/ 0 w 268"/>
                <a:gd name="T1" fmla="*/ 0 h 669"/>
                <a:gd name="T2" fmla="*/ 0 w 268"/>
                <a:gd name="T3" fmla="*/ 0 h 669"/>
                <a:gd name="T4" fmla="*/ 0 w 268"/>
                <a:gd name="T5" fmla="*/ 0 h 669"/>
                <a:gd name="T6" fmla="*/ 0 w 268"/>
                <a:gd name="T7" fmla="*/ 1 h 669"/>
                <a:gd name="T8" fmla="*/ 0 w 268"/>
                <a:gd name="T9" fmla="*/ 1 h 669"/>
                <a:gd name="T10" fmla="*/ 0 w 268"/>
                <a:gd name="T11" fmla="*/ 0 h 669"/>
                <a:gd name="T12" fmla="*/ 0 w 268"/>
                <a:gd name="T13" fmla="*/ 0 h 669"/>
                <a:gd name="T14" fmla="*/ 0 w 268"/>
                <a:gd name="T15" fmla="*/ 0 h 6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8" h="669">
                  <a:moveTo>
                    <a:pt x="133" y="0"/>
                  </a:moveTo>
                  <a:lnTo>
                    <a:pt x="0" y="259"/>
                  </a:lnTo>
                  <a:lnTo>
                    <a:pt x="88" y="259"/>
                  </a:lnTo>
                  <a:lnTo>
                    <a:pt x="88" y="669"/>
                  </a:lnTo>
                  <a:lnTo>
                    <a:pt x="180" y="669"/>
                  </a:lnTo>
                  <a:lnTo>
                    <a:pt x="180" y="259"/>
                  </a:lnTo>
                  <a:lnTo>
                    <a:pt x="268" y="259"/>
                  </a:lnTo>
                  <a:lnTo>
                    <a:pt x="133" y="0"/>
                  </a:lnTo>
                  <a:close/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67" name="Rectangle 998"/>
            <p:cNvSpPr>
              <a:spLocks noChangeArrowheads="1"/>
            </p:cNvSpPr>
            <p:nvPr/>
          </p:nvSpPr>
          <p:spPr bwMode="auto">
            <a:xfrm>
              <a:off x="4681" y="2492"/>
              <a:ext cx="26" cy="12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68" name="Freeform 999"/>
            <p:cNvSpPr>
              <a:spLocks/>
            </p:cNvSpPr>
            <p:nvPr/>
          </p:nvSpPr>
          <p:spPr bwMode="auto">
            <a:xfrm>
              <a:off x="3540" y="3596"/>
              <a:ext cx="67" cy="168"/>
            </a:xfrm>
            <a:custGeom>
              <a:avLst/>
              <a:gdLst>
                <a:gd name="T0" fmla="*/ 0 w 268"/>
                <a:gd name="T1" fmla="*/ 0 h 669"/>
                <a:gd name="T2" fmla="*/ 0 w 268"/>
                <a:gd name="T3" fmla="*/ 0 h 669"/>
                <a:gd name="T4" fmla="*/ 0 w 268"/>
                <a:gd name="T5" fmla="*/ 0 h 669"/>
                <a:gd name="T6" fmla="*/ 0 w 268"/>
                <a:gd name="T7" fmla="*/ 1 h 669"/>
                <a:gd name="T8" fmla="*/ 0 w 268"/>
                <a:gd name="T9" fmla="*/ 1 h 669"/>
                <a:gd name="T10" fmla="*/ 0 w 268"/>
                <a:gd name="T11" fmla="*/ 0 h 669"/>
                <a:gd name="T12" fmla="*/ 0 w 268"/>
                <a:gd name="T13" fmla="*/ 0 h 669"/>
                <a:gd name="T14" fmla="*/ 0 w 268"/>
                <a:gd name="T15" fmla="*/ 0 h 6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8" h="669">
                  <a:moveTo>
                    <a:pt x="133" y="0"/>
                  </a:moveTo>
                  <a:lnTo>
                    <a:pt x="0" y="259"/>
                  </a:lnTo>
                  <a:lnTo>
                    <a:pt x="88" y="259"/>
                  </a:lnTo>
                  <a:lnTo>
                    <a:pt x="88" y="669"/>
                  </a:lnTo>
                  <a:lnTo>
                    <a:pt x="180" y="669"/>
                  </a:lnTo>
                  <a:lnTo>
                    <a:pt x="180" y="259"/>
                  </a:lnTo>
                  <a:lnTo>
                    <a:pt x="268" y="259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69" name="Freeform 1000"/>
            <p:cNvSpPr>
              <a:spLocks/>
            </p:cNvSpPr>
            <p:nvPr/>
          </p:nvSpPr>
          <p:spPr bwMode="auto">
            <a:xfrm>
              <a:off x="3540" y="3596"/>
              <a:ext cx="67" cy="168"/>
            </a:xfrm>
            <a:custGeom>
              <a:avLst/>
              <a:gdLst>
                <a:gd name="T0" fmla="*/ 0 w 268"/>
                <a:gd name="T1" fmla="*/ 0 h 669"/>
                <a:gd name="T2" fmla="*/ 0 w 268"/>
                <a:gd name="T3" fmla="*/ 0 h 669"/>
                <a:gd name="T4" fmla="*/ 0 w 268"/>
                <a:gd name="T5" fmla="*/ 0 h 669"/>
                <a:gd name="T6" fmla="*/ 0 w 268"/>
                <a:gd name="T7" fmla="*/ 1 h 669"/>
                <a:gd name="T8" fmla="*/ 0 w 268"/>
                <a:gd name="T9" fmla="*/ 1 h 669"/>
                <a:gd name="T10" fmla="*/ 0 w 268"/>
                <a:gd name="T11" fmla="*/ 0 h 669"/>
                <a:gd name="T12" fmla="*/ 0 w 268"/>
                <a:gd name="T13" fmla="*/ 0 h 669"/>
                <a:gd name="T14" fmla="*/ 0 w 268"/>
                <a:gd name="T15" fmla="*/ 0 h 6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8" h="669">
                  <a:moveTo>
                    <a:pt x="133" y="0"/>
                  </a:moveTo>
                  <a:lnTo>
                    <a:pt x="0" y="259"/>
                  </a:lnTo>
                  <a:lnTo>
                    <a:pt x="88" y="259"/>
                  </a:lnTo>
                  <a:lnTo>
                    <a:pt x="88" y="669"/>
                  </a:lnTo>
                  <a:lnTo>
                    <a:pt x="180" y="669"/>
                  </a:lnTo>
                  <a:lnTo>
                    <a:pt x="180" y="259"/>
                  </a:lnTo>
                  <a:lnTo>
                    <a:pt x="268" y="259"/>
                  </a:lnTo>
                  <a:lnTo>
                    <a:pt x="133" y="0"/>
                  </a:lnTo>
                  <a:close/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70" name="Freeform 1001"/>
            <p:cNvSpPr>
              <a:spLocks/>
            </p:cNvSpPr>
            <p:nvPr/>
          </p:nvSpPr>
          <p:spPr bwMode="auto">
            <a:xfrm>
              <a:off x="3887" y="3114"/>
              <a:ext cx="67" cy="167"/>
            </a:xfrm>
            <a:custGeom>
              <a:avLst/>
              <a:gdLst>
                <a:gd name="T0" fmla="*/ 0 w 269"/>
                <a:gd name="T1" fmla="*/ 1 h 668"/>
                <a:gd name="T2" fmla="*/ 0 w 269"/>
                <a:gd name="T3" fmla="*/ 1 h 668"/>
                <a:gd name="T4" fmla="*/ 0 w 269"/>
                <a:gd name="T5" fmla="*/ 1 h 668"/>
                <a:gd name="T6" fmla="*/ 0 w 269"/>
                <a:gd name="T7" fmla="*/ 0 h 668"/>
                <a:gd name="T8" fmla="*/ 0 w 269"/>
                <a:gd name="T9" fmla="*/ 0 h 668"/>
                <a:gd name="T10" fmla="*/ 0 w 269"/>
                <a:gd name="T11" fmla="*/ 1 h 668"/>
                <a:gd name="T12" fmla="*/ 0 w 269"/>
                <a:gd name="T13" fmla="*/ 1 h 668"/>
                <a:gd name="T14" fmla="*/ 0 w 269"/>
                <a:gd name="T15" fmla="*/ 1 h 6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668">
                  <a:moveTo>
                    <a:pt x="135" y="668"/>
                  </a:moveTo>
                  <a:lnTo>
                    <a:pt x="269" y="408"/>
                  </a:lnTo>
                  <a:lnTo>
                    <a:pt x="180" y="408"/>
                  </a:lnTo>
                  <a:lnTo>
                    <a:pt x="180" y="0"/>
                  </a:lnTo>
                  <a:lnTo>
                    <a:pt x="88" y="0"/>
                  </a:lnTo>
                  <a:lnTo>
                    <a:pt x="88" y="408"/>
                  </a:lnTo>
                  <a:lnTo>
                    <a:pt x="0" y="408"/>
                  </a:lnTo>
                  <a:lnTo>
                    <a:pt x="135" y="66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71" name="Freeform 1002"/>
            <p:cNvSpPr>
              <a:spLocks/>
            </p:cNvSpPr>
            <p:nvPr/>
          </p:nvSpPr>
          <p:spPr bwMode="auto">
            <a:xfrm>
              <a:off x="3887" y="3114"/>
              <a:ext cx="67" cy="167"/>
            </a:xfrm>
            <a:custGeom>
              <a:avLst/>
              <a:gdLst>
                <a:gd name="T0" fmla="*/ 0 w 269"/>
                <a:gd name="T1" fmla="*/ 1 h 668"/>
                <a:gd name="T2" fmla="*/ 0 w 269"/>
                <a:gd name="T3" fmla="*/ 1 h 668"/>
                <a:gd name="T4" fmla="*/ 0 w 269"/>
                <a:gd name="T5" fmla="*/ 1 h 668"/>
                <a:gd name="T6" fmla="*/ 0 w 269"/>
                <a:gd name="T7" fmla="*/ 0 h 668"/>
                <a:gd name="T8" fmla="*/ 0 w 269"/>
                <a:gd name="T9" fmla="*/ 0 h 668"/>
                <a:gd name="T10" fmla="*/ 0 w 269"/>
                <a:gd name="T11" fmla="*/ 1 h 668"/>
                <a:gd name="T12" fmla="*/ 0 w 269"/>
                <a:gd name="T13" fmla="*/ 1 h 668"/>
                <a:gd name="T14" fmla="*/ 0 w 269"/>
                <a:gd name="T15" fmla="*/ 1 h 6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668">
                  <a:moveTo>
                    <a:pt x="135" y="668"/>
                  </a:moveTo>
                  <a:lnTo>
                    <a:pt x="269" y="408"/>
                  </a:lnTo>
                  <a:lnTo>
                    <a:pt x="180" y="408"/>
                  </a:lnTo>
                  <a:lnTo>
                    <a:pt x="180" y="0"/>
                  </a:lnTo>
                  <a:lnTo>
                    <a:pt x="88" y="0"/>
                  </a:lnTo>
                  <a:lnTo>
                    <a:pt x="88" y="408"/>
                  </a:lnTo>
                  <a:lnTo>
                    <a:pt x="0" y="408"/>
                  </a:lnTo>
                  <a:lnTo>
                    <a:pt x="135" y="668"/>
                  </a:lnTo>
                  <a:close/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72" name="Freeform 1003"/>
            <p:cNvSpPr>
              <a:spLocks/>
            </p:cNvSpPr>
            <p:nvPr/>
          </p:nvSpPr>
          <p:spPr bwMode="auto">
            <a:xfrm>
              <a:off x="3078" y="3114"/>
              <a:ext cx="67" cy="167"/>
            </a:xfrm>
            <a:custGeom>
              <a:avLst/>
              <a:gdLst>
                <a:gd name="T0" fmla="*/ 0 w 270"/>
                <a:gd name="T1" fmla="*/ 1 h 668"/>
                <a:gd name="T2" fmla="*/ 0 w 270"/>
                <a:gd name="T3" fmla="*/ 1 h 668"/>
                <a:gd name="T4" fmla="*/ 0 w 270"/>
                <a:gd name="T5" fmla="*/ 1 h 668"/>
                <a:gd name="T6" fmla="*/ 0 w 270"/>
                <a:gd name="T7" fmla="*/ 0 h 668"/>
                <a:gd name="T8" fmla="*/ 0 w 270"/>
                <a:gd name="T9" fmla="*/ 0 h 668"/>
                <a:gd name="T10" fmla="*/ 0 w 270"/>
                <a:gd name="T11" fmla="*/ 1 h 668"/>
                <a:gd name="T12" fmla="*/ 0 w 270"/>
                <a:gd name="T13" fmla="*/ 1 h 668"/>
                <a:gd name="T14" fmla="*/ 0 w 270"/>
                <a:gd name="T15" fmla="*/ 1 h 6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0" h="668">
                  <a:moveTo>
                    <a:pt x="136" y="668"/>
                  </a:moveTo>
                  <a:lnTo>
                    <a:pt x="270" y="408"/>
                  </a:lnTo>
                  <a:lnTo>
                    <a:pt x="181" y="408"/>
                  </a:lnTo>
                  <a:lnTo>
                    <a:pt x="181" y="0"/>
                  </a:lnTo>
                  <a:lnTo>
                    <a:pt x="89" y="0"/>
                  </a:lnTo>
                  <a:lnTo>
                    <a:pt x="89" y="408"/>
                  </a:lnTo>
                  <a:lnTo>
                    <a:pt x="0" y="408"/>
                  </a:lnTo>
                  <a:lnTo>
                    <a:pt x="136" y="66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73" name="Freeform 1004"/>
            <p:cNvSpPr>
              <a:spLocks/>
            </p:cNvSpPr>
            <p:nvPr/>
          </p:nvSpPr>
          <p:spPr bwMode="auto">
            <a:xfrm>
              <a:off x="3078" y="3114"/>
              <a:ext cx="67" cy="167"/>
            </a:xfrm>
            <a:custGeom>
              <a:avLst/>
              <a:gdLst>
                <a:gd name="T0" fmla="*/ 0 w 270"/>
                <a:gd name="T1" fmla="*/ 1 h 668"/>
                <a:gd name="T2" fmla="*/ 0 w 270"/>
                <a:gd name="T3" fmla="*/ 1 h 668"/>
                <a:gd name="T4" fmla="*/ 0 w 270"/>
                <a:gd name="T5" fmla="*/ 1 h 668"/>
                <a:gd name="T6" fmla="*/ 0 w 270"/>
                <a:gd name="T7" fmla="*/ 0 h 668"/>
                <a:gd name="T8" fmla="*/ 0 w 270"/>
                <a:gd name="T9" fmla="*/ 0 h 668"/>
                <a:gd name="T10" fmla="*/ 0 w 270"/>
                <a:gd name="T11" fmla="*/ 1 h 668"/>
                <a:gd name="T12" fmla="*/ 0 w 270"/>
                <a:gd name="T13" fmla="*/ 1 h 668"/>
                <a:gd name="T14" fmla="*/ 0 w 270"/>
                <a:gd name="T15" fmla="*/ 1 h 6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70" h="668">
                  <a:moveTo>
                    <a:pt x="136" y="668"/>
                  </a:moveTo>
                  <a:lnTo>
                    <a:pt x="270" y="408"/>
                  </a:lnTo>
                  <a:lnTo>
                    <a:pt x="181" y="408"/>
                  </a:lnTo>
                  <a:lnTo>
                    <a:pt x="181" y="0"/>
                  </a:lnTo>
                  <a:lnTo>
                    <a:pt x="89" y="0"/>
                  </a:lnTo>
                  <a:lnTo>
                    <a:pt x="89" y="408"/>
                  </a:lnTo>
                  <a:lnTo>
                    <a:pt x="0" y="408"/>
                  </a:lnTo>
                  <a:lnTo>
                    <a:pt x="136" y="668"/>
                  </a:lnTo>
                  <a:close/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74" name="Freeform 1005"/>
            <p:cNvSpPr>
              <a:spLocks/>
            </p:cNvSpPr>
            <p:nvPr/>
          </p:nvSpPr>
          <p:spPr bwMode="auto">
            <a:xfrm>
              <a:off x="2449" y="3356"/>
              <a:ext cx="167" cy="67"/>
            </a:xfrm>
            <a:custGeom>
              <a:avLst/>
              <a:gdLst>
                <a:gd name="T0" fmla="*/ 0 w 669"/>
                <a:gd name="T1" fmla="*/ 0 h 269"/>
                <a:gd name="T2" fmla="*/ 0 w 669"/>
                <a:gd name="T3" fmla="*/ 0 h 269"/>
                <a:gd name="T4" fmla="*/ 0 w 669"/>
                <a:gd name="T5" fmla="*/ 0 h 269"/>
                <a:gd name="T6" fmla="*/ 0 w 669"/>
                <a:gd name="T7" fmla="*/ 0 h 269"/>
                <a:gd name="T8" fmla="*/ 0 w 669"/>
                <a:gd name="T9" fmla="*/ 0 h 269"/>
                <a:gd name="T10" fmla="*/ 0 w 669"/>
                <a:gd name="T11" fmla="*/ 0 h 269"/>
                <a:gd name="T12" fmla="*/ 0 w 669"/>
                <a:gd name="T13" fmla="*/ 0 h 269"/>
                <a:gd name="T14" fmla="*/ 0 w 669"/>
                <a:gd name="T15" fmla="*/ 0 h 2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9" h="269">
                  <a:moveTo>
                    <a:pt x="0" y="136"/>
                  </a:moveTo>
                  <a:lnTo>
                    <a:pt x="260" y="269"/>
                  </a:lnTo>
                  <a:lnTo>
                    <a:pt x="260" y="181"/>
                  </a:lnTo>
                  <a:lnTo>
                    <a:pt x="669" y="181"/>
                  </a:lnTo>
                  <a:lnTo>
                    <a:pt x="669" y="89"/>
                  </a:lnTo>
                  <a:lnTo>
                    <a:pt x="260" y="89"/>
                  </a:lnTo>
                  <a:lnTo>
                    <a:pt x="260" y="0"/>
                  </a:lnTo>
                  <a:lnTo>
                    <a:pt x="0" y="136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75" name="Freeform 1006"/>
            <p:cNvSpPr>
              <a:spLocks/>
            </p:cNvSpPr>
            <p:nvPr/>
          </p:nvSpPr>
          <p:spPr bwMode="auto">
            <a:xfrm>
              <a:off x="2449" y="3356"/>
              <a:ext cx="167" cy="67"/>
            </a:xfrm>
            <a:custGeom>
              <a:avLst/>
              <a:gdLst>
                <a:gd name="T0" fmla="*/ 0 w 669"/>
                <a:gd name="T1" fmla="*/ 0 h 269"/>
                <a:gd name="T2" fmla="*/ 0 w 669"/>
                <a:gd name="T3" fmla="*/ 0 h 269"/>
                <a:gd name="T4" fmla="*/ 0 w 669"/>
                <a:gd name="T5" fmla="*/ 0 h 269"/>
                <a:gd name="T6" fmla="*/ 0 w 669"/>
                <a:gd name="T7" fmla="*/ 0 h 269"/>
                <a:gd name="T8" fmla="*/ 0 w 669"/>
                <a:gd name="T9" fmla="*/ 0 h 269"/>
                <a:gd name="T10" fmla="*/ 0 w 669"/>
                <a:gd name="T11" fmla="*/ 0 h 269"/>
                <a:gd name="T12" fmla="*/ 0 w 669"/>
                <a:gd name="T13" fmla="*/ 0 h 269"/>
                <a:gd name="T14" fmla="*/ 0 w 669"/>
                <a:gd name="T15" fmla="*/ 0 h 26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69" h="269">
                  <a:moveTo>
                    <a:pt x="0" y="136"/>
                  </a:moveTo>
                  <a:lnTo>
                    <a:pt x="260" y="269"/>
                  </a:lnTo>
                  <a:lnTo>
                    <a:pt x="260" y="181"/>
                  </a:lnTo>
                  <a:lnTo>
                    <a:pt x="669" y="181"/>
                  </a:lnTo>
                  <a:lnTo>
                    <a:pt x="669" y="89"/>
                  </a:lnTo>
                  <a:lnTo>
                    <a:pt x="260" y="89"/>
                  </a:lnTo>
                  <a:lnTo>
                    <a:pt x="260" y="0"/>
                  </a:lnTo>
                  <a:lnTo>
                    <a:pt x="0" y="136"/>
                  </a:lnTo>
                  <a:close/>
                </a:path>
              </a:pathLst>
            </a:custGeom>
            <a:noFill/>
            <a:ln w="4763">
              <a:solidFill>
                <a:srgbClr val="0000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de-DE"/>
            </a:p>
          </p:txBody>
        </p:sp>
        <p:sp>
          <p:nvSpPr>
            <p:cNvPr id="19776" name="Freeform 1007"/>
            <p:cNvSpPr>
              <a:spLocks/>
            </p:cNvSpPr>
            <p:nvPr/>
          </p:nvSpPr>
          <p:spPr bwMode="auto">
            <a:xfrm>
              <a:off x="2051" y="860"/>
              <a:ext cx="67" cy="167"/>
            </a:xfrm>
            <a:custGeom>
              <a:avLst/>
              <a:gdLst>
                <a:gd name="T0" fmla="*/ 0 w 269"/>
                <a:gd name="T1" fmla="*/ 1 h 668"/>
                <a:gd name="T2" fmla="*/ 0 w 269"/>
                <a:gd name="T3" fmla="*/ 1 h 668"/>
                <a:gd name="T4" fmla="*/ 0 w 269"/>
                <a:gd name="T5" fmla="*/ 1 h 668"/>
                <a:gd name="T6" fmla="*/ 0 w 269"/>
                <a:gd name="T7" fmla="*/ 0 h 668"/>
                <a:gd name="T8" fmla="*/ 0 w 269"/>
                <a:gd name="T9" fmla="*/ 0 h 668"/>
                <a:gd name="T10" fmla="*/ 0 w 269"/>
                <a:gd name="T11" fmla="*/ 1 h 668"/>
                <a:gd name="T12" fmla="*/ 0 w 269"/>
                <a:gd name="T13" fmla="*/ 1 h 668"/>
                <a:gd name="T14" fmla="*/ 0 w 269"/>
                <a:gd name="T15" fmla="*/ 1 h 668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269" h="668">
                  <a:moveTo>
                    <a:pt x="136" y="668"/>
                  </a:moveTo>
                  <a:lnTo>
                    <a:pt x="269" y="408"/>
                  </a:lnTo>
                  <a:lnTo>
                    <a:pt x="181" y="408"/>
                  </a:lnTo>
                  <a:lnTo>
                    <a:pt x="181" y="0"/>
                  </a:lnTo>
                  <a:lnTo>
                    <a:pt x="89" y="0"/>
                  </a:lnTo>
                  <a:lnTo>
                    <a:pt x="89" y="408"/>
                  </a:lnTo>
                  <a:lnTo>
                    <a:pt x="0" y="408"/>
                  </a:lnTo>
                  <a:lnTo>
                    <a:pt x="136" y="668"/>
                  </a:lnTo>
                  <a:close/>
                </a:path>
              </a:pathLst>
            </a:custGeom>
            <a:solidFill>
              <a:srgbClr val="0000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19467" name="Freeform 1008"/>
          <p:cNvSpPr>
            <a:spLocks/>
          </p:cNvSpPr>
          <p:nvPr/>
        </p:nvSpPr>
        <p:spPr bwMode="auto">
          <a:xfrm>
            <a:off x="3255963" y="1365250"/>
            <a:ext cx="106362" cy="265113"/>
          </a:xfrm>
          <a:custGeom>
            <a:avLst/>
            <a:gdLst>
              <a:gd name="T0" fmla="*/ 2147483647 w 269"/>
              <a:gd name="T1" fmla="*/ 2147483647 h 668"/>
              <a:gd name="T2" fmla="*/ 2147483647 w 269"/>
              <a:gd name="T3" fmla="*/ 2147483647 h 668"/>
              <a:gd name="T4" fmla="*/ 2147483647 w 269"/>
              <a:gd name="T5" fmla="*/ 2147483647 h 668"/>
              <a:gd name="T6" fmla="*/ 2147483647 w 269"/>
              <a:gd name="T7" fmla="*/ 0 h 668"/>
              <a:gd name="T8" fmla="*/ 2147483647 w 269"/>
              <a:gd name="T9" fmla="*/ 0 h 668"/>
              <a:gd name="T10" fmla="*/ 2147483647 w 269"/>
              <a:gd name="T11" fmla="*/ 2147483647 h 668"/>
              <a:gd name="T12" fmla="*/ 0 w 269"/>
              <a:gd name="T13" fmla="*/ 2147483647 h 668"/>
              <a:gd name="T14" fmla="*/ 2147483647 w 269"/>
              <a:gd name="T15" fmla="*/ 2147483647 h 668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69" h="668">
                <a:moveTo>
                  <a:pt x="136" y="668"/>
                </a:moveTo>
                <a:lnTo>
                  <a:pt x="269" y="408"/>
                </a:lnTo>
                <a:lnTo>
                  <a:pt x="181" y="408"/>
                </a:lnTo>
                <a:lnTo>
                  <a:pt x="181" y="0"/>
                </a:lnTo>
                <a:lnTo>
                  <a:pt x="89" y="0"/>
                </a:lnTo>
                <a:lnTo>
                  <a:pt x="89" y="408"/>
                </a:lnTo>
                <a:lnTo>
                  <a:pt x="0" y="408"/>
                </a:lnTo>
                <a:lnTo>
                  <a:pt x="136" y="668"/>
                </a:lnTo>
                <a:close/>
              </a:path>
            </a:pathLst>
          </a:custGeom>
          <a:noFill/>
          <a:ln w="4763">
            <a:solidFill>
              <a:srgbClr val="0000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8" name="Freeform 1009"/>
          <p:cNvSpPr>
            <a:spLocks/>
          </p:cNvSpPr>
          <p:nvPr/>
        </p:nvSpPr>
        <p:spPr bwMode="auto">
          <a:xfrm>
            <a:off x="4135438" y="5121275"/>
            <a:ext cx="266700" cy="107950"/>
          </a:xfrm>
          <a:custGeom>
            <a:avLst/>
            <a:gdLst>
              <a:gd name="T0" fmla="*/ 0 w 670"/>
              <a:gd name="T1" fmla="*/ 2147483647 h 269"/>
              <a:gd name="T2" fmla="*/ 2147483647 w 670"/>
              <a:gd name="T3" fmla="*/ 2147483647 h 269"/>
              <a:gd name="T4" fmla="*/ 2147483647 w 670"/>
              <a:gd name="T5" fmla="*/ 2147483647 h 269"/>
              <a:gd name="T6" fmla="*/ 2147483647 w 670"/>
              <a:gd name="T7" fmla="*/ 2147483647 h 269"/>
              <a:gd name="T8" fmla="*/ 2147483647 w 670"/>
              <a:gd name="T9" fmla="*/ 2147483647 h 269"/>
              <a:gd name="T10" fmla="*/ 2147483647 w 670"/>
              <a:gd name="T11" fmla="*/ 2147483647 h 269"/>
              <a:gd name="T12" fmla="*/ 2147483647 w 670"/>
              <a:gd name="T13" fmla="*/ 0 h 269"/>
              <a:gd name="T14" fmla="*/ 0 w 670"/>
              <a:gd name="T15" fmla="*/ 2147483647 h 2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70" h="269">
                <a:moveTo>
                  <a:pt x="0" y="135"/>
                </a:moveTo>
                <a:lnTo>
                  <a:pt x="260" y="269"/>
                </a:lnTo>
                <a:lnTo>
                  <a:pt x="260" y="180"/>
                </a:lnTo>
                <a:lnTo>
                  <a:pt x="670" y="180"/>
                </a:lnTo>
                <a:lnTo>
                  <a:pt x="670" y="88"/>
                </a:lnTo>
                <a:lnTo>
                  <a:pt x="260" y="88"/>
                </a:lnTo>
                <a:lnTo>
                  <a:pt x="260" y="0"/>
                </a:lnTo>
                <a:lnTo>
                  <a:pt x="0" y="1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69" name="Freeform 1010"/>
          <p:cNvSpPr>
            <a:spLocks/>
          </p:cNvSpPr>
          <p:nvPr/>
        </p:nvSpPr>
        <p:spPr bwMode="auto">
          <a:xfrm>
            <a:off x="4135438" y="5121275"/>
            <a:ext cx="266700" cy="107950"/>
          </a:xfrm>
          <a:custGeom>
            <a:avLst/>
            <a:gdLst>
              <a:gd name="T0" fmla="*/ 0 w 670"/>
              <a:gd name="T1" fmla="*/ 2147483647 h 269"/>
              <a:gd name="T2" fmla="*/ 2147483647 w 670"/>
              <a:gd name="T3" fmla="*/ 2147483647 h 269"/>
              <a:gd name="T4" fmla="*/ 2147483647 w 670"/>
              <a:gd name="T5" fmla="*/ 2147483647 h 269"/>
              <a:gd name="T6" fmla="*/ 2147483647 w 670"/>
              <a:gd name="T7" fmla="*/ 2147483647 h 269"/>
              <a:gd name="T8" fmla="*/ 2147483647 w 670"/>
              <a:gd name="T9" fmla="*/ 2147483647 h 269"/>
              <a:gd name="T10" fmla="*/ 2147483647 w 670"/>
              <a:gd name="T11" fmla="*/ 2147483647 h 269"/>
              <a:gd name="T12" fmla="*/ 2147483647 w 670"/>
              <a:gd name="T13" fmla="*/ 0 h 269"/>
              <a:gd name="T14" fmla="*/ 0 w 670"/>
              <a:gd name="T15" fmla="*/ 2147483647 h 2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670" h="269">
                <a:moveTo>
                  <a:pt x="0" y="135"/>
                </a:moveTo>
                <a:lnTo>
                  <a:pt x="260" y="269"/>
                </a:lnTo>
                <a:lnTo>
                  <a:pt x="260" y="180"/>
                </a:lnTo>
                <a:lnTo>
                  <a:pt x="670" y="180"/>
                </a:lnTo>
                <a:lnTo>
                  <a:pt x="670" y="88"/>
                </a:lnTo>
                <a:lnTo>
                  <a:pt x="260" y="88"/>
                </a:lnTo>
                <a:lnTo>
                  <a:pt x="260" y="0"/>
                </a:lnTo>
                <a:lnTo>
                  <a:pt x="0" y="135"/>
                </a:lnTo>
                <a:close/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70" name="Freeform 1011"/>
          <p:cNvSpPr>
            <a:spLocks/>
          </p:cNvSpPr>
          <p:nvPr/>
        </p:nvSpPr>
        <p:spPr bwMode="auto">
          <a:xfrm>
            <a:off x="2427288" y="4464050"/>
            <a:ext cx="106362" cy="155575"/>
          </a:xfrm>
          <a:custGeom>
            <a:avLst/>
            <a:gdLst>
              <a:gd name="T0" fmla="*/ 2147483647 w 270"/>
              <a:gd name="T1" fmla="*/ 0 h 394"/>
              <a:gd name="T2" fmla="*/ 0 w 270"/>
              <a:gd name="T3" fmla="*/ 2147483647 h 394"/>
              <a:gd name="T4" fmla="*/ 2147483647 w 270"/>
              <a:gd name="T5" fmla="*/ 2147483647 h 394"/>
              <a:gd name="T6" fmla="*/ 2147483647 w 270"/>
              <a:gd name="T7" fmla="*/ 2147483647 h 394"/>
              <a:gd name="T8" fmla="*/ 2147483647 w 270"/>
              <a:gd name="T9" fmla="*/ 2147483647 h 394"/>
              <a:gd name="T10" fmla="*/ 2147483647 w 270"/>
              <a:gd name="T11" fmla="*/ 2147483647 h 394"/>
              <a:gd name="T12" fmla="*/ 2147483647 w 270"/>
              <a:gd name="T13" fmla="*/ 2147483647 h 394"/>
              <a:gd name="T14" fmla="*/ 2147483647 w 270"/>
              <a:gd name="T15" fmla="*/ 0 h 3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70" h="394">
                <a:moveTo>
                  <a:pt x="129" y="0"/>
                </a:moveTo>
                <a:lnTo>
                  <a:pt x="0" y="236"/>
                </a:lnTo>
                <a:lnTo>
                  <a:pt x="90" y="236"/>
                </a:lnTo>
                <a:lnTo>
                  <a:pt x="90" y="394"/>
                </a:lnTo>
                <a:lnTo>
                  <a:pt x="182" y="389"/>
                </a:lnTo>
                <a:lnTo>
                  <a:pt x="182" y="236"/>
                </a:lnTo>
                <a:lnTo>
                  <a:pt x="270" y="236"/>
                </a:lnTo>
                <a:lnTo>
                  <a:pt x="129" y="0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71" name="Freeform 1012"/>
          <p:cNvSpPr>
            <a:spLocks/>
          </p:cNvSpPr>
          <p:nvPr/>
        </p:nvSpPr>
        <p:spPr bwMode="auto">
          <a:xfrm>
            <a:off x="2427288" y="4464050"/>
            <a:ext cx="106362" cy="155575"/>
          </a:xfrm>
          <a:custGeom>
            <a:avLst/>
            <a:gdLst>
              <a:gd name="T0" fmla="*/ 2147483647 w 270"/>
              <a:gd name="T1" fmla="*/ 0 h 394"/>
              <a:gd name="T2" fmla="*/ 0 w 270"/>
              <a:gd name="T3" fmla="*/ 2147483647 h 394"/>
              <a:gd name="T4" fmla="*/ 2147483647 w 270"/>
              <a:gd name="T5" fmla="*/ 2147483647 h 394"/>
              <a:gd name="T6" fmla="*/ 2147483647 w 270"/>
              <a:gd name="T7" fmla="*/ 2147483647 h 394"/>
              <a:gd name="T8" fmla="*/ 2147483647 w 270"/>
              <a:gd name="T9" fmla="*/ 2147483647 h 394"/>
              <a:gd name="T10" fmla="*/ 2147483647 w 270"/>
              <a:gd name="T11" fmla="*/ 2147483647 h 394"/>
              <a:gd name="T12" fmla="*/ 2147483647 w 270"/>
              <a:gd name="T13" fmla="*/ 2147483647 h 394"/>
              <a:gd name="T14" fmla="*/ 2147483647 w 270"/>
              <a:gd name="T15" fmla="*/ 0 h 39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70" h="394">
                <a:moveTo>
                  <a:pt x="129" y="0"/>
                </a:moveTo>
                <a:lnTo>
                  <a:pt x="0" y="236"/>
                </a:lnTo>
                <a:lnTo>
                  <a:pt x="90" y="236"/>
                </a:lnTo>
                <a:lnTo>
                  <a:pt x="90" y="394"/>
                </a:lnTo>
                <a:lnTo>
                  <a:pt x="182" y="389"/>
                </a:lnTo>
                <a:lnTo>
                  <a:pt x="182" y="236"/>
                </a:lnTo>
                <a:lnTo>
                  <a:pt x="270" y="236"/>
                </a:lnTo>
                <a:lnTo>
                  <a:pt x="129" y="0"/>
                </a:lnTo>
                <a:close/>
              </a:path>
            </a:pathLst>
          </a:custGeom>
          <a:noFill/>
          <a:ln w="6350">
            <a:solidFill>
              <a:srgbClr val="FF0000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72" name="Rectangle 1013"/>
          <p:cNvSpPr>
            <a:spLocks noChangeArrowheads="1"/>
          </p:cNvSpPr>
          <p:nvPr/>
        </p:nvSpPr>
        <p:spPr bwMode="auto">
          <a:xfrm>
            <a:off x="2565400" y="43481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73" name="Rectangle 1014"/>
          <p:cNvSpPr>
            <a:spLocks noChangeArrowheads="1"/>
          </p:cNvSpPr>
          <p:nvPr/>
        </p:nvSpPr>
        <p:spPr bwMode="auto">
          <a:xfrm>
            <a:off x="2587625" y="43481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74" name="Rectangle 1015"/>
          <p:cNvSpPr>
            <a:spLocks noChangeArrowheads="1"/>
          </p:cNvSpPr>
          <p:nvPr/>
        </p:nvSpPr>
        <p:spPr bwMode="auto">
          <a:xfrm>
            <a:off x="2609850" y="43481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75" name="Rectangle 1016"/>
          <p:cNvSpPr>
            <a:spLocks noChangeArrowheads="1"/>
          </p:cNvSpPr>
          <p:nvPr/>
        </p:nvSpPr>
        <p:spPr bwMode="auto">
          <a:xfrm>
            <a:off x="2632075" y="4348163"/>
            <a:ext cx="4763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76" name="Rectangle 1017"/>
          <p:cNvSpPr>
            <a:spLocks noChangeArrowheads="1"/>
          </p:cNvSpPr>
          <p:nvPr/>
        </p:nvSpPr>
        <p:spPr bwMode="auto">
          <a:xfrm>
            <a:off x="2652713" y="43481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77" name="Rectangle 1018"/>
          <p:cNvSpPr>
            <a:spLocks noChangeArrowheads="1"/>
          </p:cNvSpPr>
          <p:nvPr/>
        </p:nvSpPr>
        <p:spPr bwMode="auto">
          <a:xfrm>
            <a:off x="2674938" y="43481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78" name="Rectangle 1019"/>
          <p:cNvSpPr>
            <a:spLocks noChangeArrowheads="1"/>
          </p:cNvSpPr>
          <p:nvPr/>
        </p:nvSpPr>
        <p:spPr bwMode="auto">
          <a:xfrm>
            <a:off x="2697163" y="4348163"/>
            <a:ext cx="4762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79" name="Rectangle 1020"/>
          <p:cNvSpPr>
            <a:spLocks noChangeArrowheads="1"/>
          </p:cNvSpPr>
          <p:nvPr/>
        </p:nvSpPr>
        <p:spPr bwMode="auto">
          <a:xfrm>
            <a:off x="2719388" y="4348163"/>
            <a:ext cx="4762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80" name="Rectangle 1021"/>
          <p:cNvSpPr>
            <a:spLocks noChangeArrowheads="1"/>
          </p:cNvSpPr>
          <p:nvPr/>
        </p:nvSpPr>
        <p:spPr bwMode="auto">
          <a:xfrm>
            <a:off x="2720975" y="3017838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81" name="Rectangle 1022"/>
          <p:cNvSpPr>
            <a:spLocks noChangeArrowheads="1"/>
          </p:cNvSpPr>
          <p:nvPr/>
        </p:nvSpPr>
        <p:spPr bwMode="auto">
          <a:xfrm>
            <a:off x="2720975" y="30400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82" name="Rectangle 1023"/>
          <p:cNvSpPr>
            <a:spLocks noChangeArrowheads="1"/>
          </p:cNvSpPr>
          <p:nvPr/>
        </p:nvSpPr>
        <p:spPr bwMode="auto">
          <a:xfrm>
            <a:off x="2720975" y="3062288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83" name="Rectangle 1024"/>
          <p:cNvSpPr>
            <a:spLocks noChangeArrowheads="1"/>
          </p:cNvSpPr>
          <p:nvPr/>
        </p:nvSpPr>
        <p:spPr bwMode="auto">
          <a:xfrm>
            <a:off x="2720975" y="3082925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84" name="Rectangle 1025"/>
          <p:cNvSpPr>
            <a:spLocks noChangeArrowheads="1"/>
          </p:cNvSpPr>
          <p:nvPr/>
        </p:nvSpPr>
        <p:spPr bwMode="auto">
          <a:xfrm>
            <a:off x="2720975" y="3105150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85" name="Rectangle 1026"/>
          <p:cNvSpPr>
            <a:spLocks noChangeArrowheads="1"/>
          </p:cNvSpPr>
          <p:nvPr/>
        </p:nvSpPr>
        <p:spPr bwMode="auto">
          <a:xfrm>
            <a:off x="2720975" y="3127375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86" name="Rectangle 1027"/>
          <p:cNvSpPr>
            <a:spLocks noChangeArrowheads="1"/>
          </p:cNvSpPr>
          <p:nvPr/>
        </p:nvSpPr>
        <p:spPr bwMode="auto">
          <a:xfrm>
            <a:off x="2720975" y="3149600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87" name="Rectangle 1028"/>
          <p:cNvSpPr>
            <a:spLocks noChangeArrowheads="1"/>
          </p:cNvSpPr>
          <p:nvPr/>
        </p:nvSpPr>
        <p:spPr bwMode="auto">
          <a:xfrm>
            <a:off x="2720975" y="3170238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88" name="Rectangle 1029"/>
          <p:cNvSpPr>
            <a:spLocks noChangeArrowheads="1"/>
          </p:cNvSpPr>
          <p:nvPr/>
        </p:nvSpPr>
        <p:spPr bwMode="auto">
          <a:xfrm>
            <a:off x="2720975" y="31924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89" name="Rectangle 1030"/>
          <p:cNvSpPr>
            <a:spLocks noChangeArrowheads="1"/>
          </p:cNvSpPr>
          <p:nvPr/>
        </p:nvSpPr>
        <p:spPr bwMode="auto">
          <a:xfrm>
            <a:off x="2720975" y="3214688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90" name="Rectangle 1031"/>
          <p:cNvSpPr>
            <a:spLocks noChangeArrowheads="1"/>
          </p:cNvSpPr>
          <p:nvPr/>
        </p:nvSpPr>
        <p:spPr bwMode="auto">
          <a:xfrm>
            <a:off x="2720975" y="323691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91" name="Rectangle 1032"/>
          <p:cNvSpPr>
            <a:spLocks noChangeArrowheads="1"/>
          </p:cNvSpPr>
          <p:nvPr/>
        </p:nvSpPr>
        <p:spPr bwMode="auto">
          <a:xfrm>
            <a:off x="2720975" y="3257550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92" name="Rectangle 1033"/>
          <p:cNvSpPr>
            <a:spLocks noChangeArrowheads="1"/>
          </p:cNvSpPr>
          <p:nvPr/>
        </p:nvSpPr>
        <p:spPr bwMode="auto">
          <a:xfrm>
            <a:off x="2720975" y="3279775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93" name="Rectangle 1034"/>
          <p:cNvSpPr>
            <a:spLocks noChangeArrowheads="1"/>
          </p:cNvSpPr>
          <p:nvPr/>
        </p:nvSpPr>
        <p:spPr bwMode="auto">
          <a:xfrm>
            <a:off x="2720975" y="3302000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94" name="Rectangle 1035"/>
          <p:cNvSpPr>
            <a:spLocks noChangeArrowheads="1"/>
          </p:cNvSpPr>
          <p:nvPr/>
        </p:nvSpPr>
        <p:spPr bwMode="auto">
          <a:xfrm>
            <a:off x="2720975" y="3322638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95" name="Rectangle 1036"/>
          <p:cNvSpPr>
            <a:spLocks noChangeArrowheads="1"/>
          </p:cNvSpPr>
          <p:nvPr/>
        </p:nvSpPr>
        <p:spPr bwMode="auto">
          <a:xfrm>
            <a:off x="2720975" y="3344863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96" name="Rectangle 1037"/>
          <p:cNvSpPr>
            <a:spLocks noChangeArrowheads="1"/>
          </p:cNvSpPr>
          <p:nvPr/>
        </p:nvSpPr>
        <p:spPr bwMode="auto">
          <a:xfrm>
            <a:off x="2720975" y="3367088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97" name="Rectangle 1038"/>
          <p:cNvSpPr>
            <a:spLocks noChangeArrowheads="1"/>
          </p:cNvSpPr>
          <p:nvPr/>
        </p:nvSpPr>
        <p:spPr bwMode="auto">
          <a:xfrm>
            <a:off x="2720975" y="338931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98" name="Rectangle 1039"/>
          <p:cNvSpPr>
            <a:spLocks noChangeArrowheads="1"/>
          </p:cNvSpPr>
          <p:nvPr/>
        </p:nvSpPr>
        <p:spPr bwMode="auto">
          <a:xfrm>
            <a:off x="2720975" y="3409950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499" name="Rectangle 1040"/>
          <p:cNvSpPr>
            <a:spLocks noChangeArrowheads="1"/>
          </p:cNvSpPr>
          <p:nvPr/>
        </p:nvSpPr>
        <p:spPr bwMode="auto">
          <a:xfrm>
            <a:off x="2720975" y="3432175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00" name="Rectangle 1041"/>
          <p:cNvSpPr>
            <a:spLocks noChangeArrowheads="1"/>
          </p:cNvSpPr>
          <p:nvPr/>
        </p:nvSpPr>
        <p:spPr bwMode="auto">
          <a:xfrm>
            <a:off x="2720975" y="3454400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01" name="Rectangle 1042"/>
          <p:cNvSpPr>
            <a:spLocks noChangeArrowheads="1"/>
          </p:cNvSpPr>
          <p:nvPr/>
        </p:nvSpPr>
        <p:spPr bwMode="auto">
          <a:xfrm>
            <a:off x="2720975" y="3475038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02" name="Rectangle 1043"/>
          <p:cNvSpPr>
            <a:spLocks noChangeArrowheads="1"/>
          </p:cNvSpPr>
          <p:nvPr/>
        </p:nvSpPr>
        <p:spPr bwMode="auto">
          <a:xfrm>
            <a:off x="2720975" y="3497263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03" name="Rectangle 1044"/>
          <p:cNvSpPr>
            <a:spLocks noChangeArrowheads="1"/>
          </p:cNvSpPr>
          <p:nvPr/>
        </p:nvSpPr>
        <p:spPr bwMode="auto">
          <a:xfrm>
            <a:off x="2720975" y="3519488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04" name="Rectangle 1045"/>
          <p:cNvSpPr>
            <a:spLocks noChangeArrowheads="1"/>
          </p:cNvSpPr>
          <p:nvPr/>
        </p:nvSpPr>
        <p:spPr bwMode="auto">
          <a:xfrm>
            <a:off x="2720975" y="3540125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05" name="Rectangle 1046"/>
          <p:cNvSpPr>
            <a:spLocks noChangeArrowheads="1"/>
          </p:cNvSpPr>
          <p:nvPr/>
        </p:nvSpPr>
        <p:spPr bwMode="auto">
          <a:xfrm>
            <a:off x="2720975" y="3562350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06" name="Rectangle 1047"/>
          <p:cNvSpPr>
            <a:spLocks noChangeArrowheads="1"/>
          </p:cNvSpPr>
          <p:nvPr/>
        </p:nvSpPr>
        <p:spPr bwMode="auto">
          <a:xfrm>
            <a:off x="2720975" y="3584575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07" name="Rectangle 1048"/>
          <p:cNvSpPr>
            <a:spLocks noChangeArrowheads="1"/>
          </p:cNvSpPr>
          <p:nvPr/>
        </p:nvSpPr>
        <p:spPr bwMode="auto">
          <a:xfrm>
            <a:off x="2720975" y="3606800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08" name="Rectangle 1049"/>
          <p:cNvSpPr>
            <a:spLocks noChangeArrowheads="1"/>
          </p:cNvSpPr>
          <p:nvPr/>
        </p:nvSpPr>
        <p:spPr bwMode="auto">
          <a:xfrm>
            <a:off x="2720975" y="3627438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09" name="Rectangle 1050"/>
          <p:cNvSpPr>
            <a:spLocks noChangeArrowheads="1"/>
          </p:cNvSpPr>
          <p:nvPr/>
        </p:nvSpPr>
        <p:spPr bwMode="auto">
          <a:xfrm>
            <a:off x="2720975" y="3649663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10" name="Rectangle 1051"/>
          <p:cNvSpPr>
            <a:spLocks noChangeArrowheads="1"/>
          </p:cNvSpPr>
          <p:nvPr/>
        </p:nvSpPr>
        <p:spPr bwMode="auto">
          <a:xfrm>
            <a:off x="2720975" y="3671888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11" name="Rectangle 1052"/>
          <p:cNvSpPr>
            <a:spLocks noChangeArrowheads="1"/>
          </p:cNvSpPr>
          <p:nvPr/>
        </p:nvSpPr>
        <p:spPr bwMode="auto">
          <a:xfrm>
            <a:off x="2720975" y="3692525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12" name="Rectangle 1053"/>
          <p:cNvSpPr>
            <a:spLocks noChangeArrowheads="1"/>
          </p:cNvSpPr>
          <p:nvPr/>
        </p:nvSpPr>
        <p:spPr bwMode="auto">
          <a:xfrm>
            <a:off x="2720975" y="3714750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13" name="Rectangle 1054"/>
          <p:cNvSpPr>
            <a:spLocks noChangeArrowheads="1"/>
          </p:cNvSpPr>
          <p:nvPr/>
        </p:nvSpPr>
        <p:spPr bwMode="auto">
          <a:xfrm>
            <a:off x="2720975" y="3736975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14" name="Rectangle 1055"/>
          <p:cNvSpPr>
            <a:spLocks noChangeArrowheads="1"/>
          </p:cNvSpPr>
          <p:nvPr/>
        </p:nvSpPr>
        <p:spPr bwMode="auto">
          <a:xfrm>
            <a:off x="2720975" y="3759200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15" name="Rectangle 1056"/>
          <p:cNvSpPr>
            <a:spLocks noChangeArrowheads="1"/>
          </p:cNvSpPr>
          <p:nvPr/>
        </p:nvSpPr>
        <p:spPr bwMode="auto">
          <a:xfrm>
            <a:off x="2720975" y="3779838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16" name="Rectangle 1057"/>
          <p:cNvSpPr>
            <a:spLocks noChangeArrowheads="1"/>
          </p:cNvSpPr>
          <p:nvPr/>
        </p:nvSpPr>
        <p:spPr bwMode="auto">
          <a:xfrm>
            <a:off x="2720975" y="38020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17" name="Rectangle 1058"/>
          <p:cNvSpPr>
            <a:spLocks noChangeArrowheads="1"/>
          </p:cNvSpPr>
          <p:nvPr/>
        </p:nvSpPr>
        <p:spPr bwMode="auto">
          <a:xfrm>
            <a:off x="2720975" y="3824288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18" name="Rectangle 1059"/>
          <p:cNvSpPr>
            <a:spLocks noChangeArrowheads="1"/>
          </p:cNvSpPr>
          <p:nvPr/>
        </p:nvSpPr>
        <p:spPr bwMode="auto">
          <a:xfrm>
            <a:off x="2720975" y="3844925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19" name="Rectangle 1060"/>
          <p:cNvSpPr>
            <a:spLocks noChangeArrowheads="1"/>
          </p:cNvSpPr>
          <p:nvPr/>
        </p:nvSpPr>
        <p:spPr bwMode="auto">
          <a:xfrm>
            <a:off x="2720975" y="3867150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20" name="Rectangle 1061"/>
          <p:cNvSpPr>
            <a:spLocks noChangeArrowheads="1"/>
          </p:cNvSpPr>
          <p:nvPr/>
        </p:nvSpPr>
        <p:spPr bwMode="auto">
          <a:xfrm>
            <a:off x="2720975" y="3889375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21" name="Rectangle 1062"/>
          <p:cNvSpPr>
            <a:spLocks noChangeArrowheads="1"/>
          </p:cNvSpPr>
          <p:nvPr/>
        </p:nvSpPr>
        <p:spPr bwMode="auto">
          <a:xfrm>
            <a:off x="2720975" y="3911600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22" name="Rectangle 1063"/>
          <p:cNvSpPr>
            <a:spLocks noChangeArrowheads="1"/>
          </p:cNvSpPr>
          <p:nvPr/>
        </p:nvSpPr>
        <p:spPr bwMode="auto">
          <a:xfrm>
            <a:off x="2720975" y="3932238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23" name="Rectangle 1064"/>
          <p:cNvSpPr>
            <a:spLocks noChangeArrowheads="1"/>
          </p:cNvSpPr>
          <p:nvPr/>
        </p:nvSpPr>
        <p:spPr bwMode="auto">
          <a:xfrm>
            <a:off x="2720975" y="39544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24" name="Rectangle 1065"/>
          <p:cNvSpPr>
            <a:spLocks noChangeArrowheads="1"/>
          </p:cNvSpPr>
          <p:nvPr/>
        </p:nvSpPr>
        <p:spPr bwMode="auto">
          <a:xfrm>
            <a:off x="2720975" y="3976688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25" name="Rectangle 1066"/>
          <p:cNvSpPr>
            <a:spLocks noChangeArrowheads="1"/>
          </p:cNvSpPr>
          <p:nvPr/>
        </p:nvSpPr>
        <p:spPr bwMode="auto">
          <a:xfrm>
            <a:off x="2720975" y="399891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26" name="Rectangle 1067"/>
          <p:cNvSpPr>
            <a:spLocks noChangeArrowheads="1"/>
          </p:cNvSpPr>
          <p:nvPr/>
        </p:nvSpPr>
        <p:spPr bwMode="auto">
          <a:xfrm>
            <a:off x="2720975" y="4019550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27" name="Rectangle 1068"/>
          <p:cNvSpPr>
            <a:spLocks noChangeArrowheads="1"/>
          </p:cNvSpPr>
          <p:nvPr/>
        </p:nvSpPr>
        <p:spPr bwMode="auto">
          <a:xfrm>
            <a:off x="2720975" y="4041775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28" name="Rectangle 1069"/>
          <p:cNvSpPr>
            <a:spLocks noChangeArrowheads="1"/>
          </p:cNvSpPr>
          <p:nvPr/>
        </p:nvSpPr>
        <p:spPr bwMode="auto">
          <a:xfrm>
            <a:off x="2720975" y="4064000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29" name="Rectangle 1070"/>
          <p:cNvSpPr>
            <a:spLocks noChangeArrowheads="1"/>
          </p:cNvSpPr>
          <p:nvPr/>
        </p:nvSpPr>
        <p:spPr bwMode="auto">
          <a:xfrm>
            <a:off x="2720975" y="4084638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30" name="Rectangle 1071"/>
          <p:cNvSpPr>
            <a:spLocks noChangeArrowheads="1"/>
          </p:cNvSpPr>
          <p:nvPr/>
        </p:nvSpPr>
        <p:spPr bwMode="auto">
          <a:xfrm>
            <a:off x="2720975" y="4106863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31" name="Rectangle 1072"/>
          <p:cNvSpPr>
            <a:spLocks noChangeArrowheads="1"/>
          </p:cNvSpPr>
          <p:nvPr/>
        </p:nvSpPr>
        <p:spPr bwMode="auto">
          <a:xfrm>
            <a:off x="2720975" y="4129088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32" name="Rectangle 1073"/>
          <p:cNvSpPr>
            <a:spLocks noChangeArrowheads="1"/>
          </p:cNvSpPr>
          <p:nvPr/>
        </p:nvSpPr>
        <p:spPr bwMode="auto">
          <a:xfrm>
            <a:off x="2720975" y="415131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33" name="Rectangle 1074"/>
          <p:cNvSpPr>
            <a:spLocks noChangeArrowheads="1"/>
          </p:cNvSpPr>
          <p:nvPr/>
        </p:nvSpPr>
        <p:spPr bwMode="auto">
          <a:xfrm>
            <a:off x="2720975" y="4171950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34" name="Rectangle 1075"/>
          <p:cNvSpPr>
            <a:spLocks noChangeArrowheads="1"/>
          </p:cNvSpPr>
          <p:nvPr/>
        </p:nvSpPr>
        <p:spPr bwMode="auto">
          <a:xfrm>
            <a:off x="2720975" y="4194175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35" name="Rectangle 1076"/>
          <p:cNvSpPr>
            <a:spLocks noChangeArrowheads="1"/>
          </p:cNvSpPr>
          <p:nvPr/>
        </p:nvSpPr>
        <p:spPr bwMode="auto">
          <a:xfrm>
            <a:off x="2720975" y="4216400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36" name="Rectangle 1077"/>
          <p:cNvSpPr>
            <a:spLocks noChangeArrowheads="1"/>
          </p:cNvSpPr>
          <p:nvPr/>
        </p:nvSpPr>
        <p:spPr bwMode="auto">
          <a:xfrm>
            <a:off x="2720975" y="4237038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37" name="Rectangle 1078"/>
          <p:cNvSpPr>
            <a:spLocks noChangeArrowheads="1"/>
          </p:cNvSpPr>
          <p:nvPr/>
        </p:nvSpPr>
        <p:spPr bwMode="auto">
          <a:xfrm>
            <a:off x="2720975" y="4259263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38" name="Rectangle 1079"/>
          <p:cNvSpPr>
            <a:spLocks noChangeArrowheads="1"/>
          </p:cNvSpPr>
          <p:nvPr/>
        </p:nvSpPr>
        <p:spPr bwMode="auto">
          <a:xfrm>
            <a:off x="2720975" y="4281488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39" name="Rectangle 1080"/>
          <p:cNvSpPr>
            <a:spLocks noChangeArrowheads="1"/>
          </p:cNvSpPr>
          <p:nvPr/>
        </p:nvSpPr>
        <p:spPr bwMode="auto">
          <a:xfrm>
            <a:off x="2720975" y="430371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40" name="Rectangle 1081"/>
          <p:cNvSpPr>
            <a:spLocks noChangeArrowheads="1"/>
          </p:cNvSpPr>
          <p:nvPr/>
        </p:nvSpPr>
        <p:spPr bwMode="auto">
          <a:xfrm>
            <a:off x="2720975" y="4324350"/>
            <a:ext cx="6350" cy="6350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41" name="Rectangle 1082"/>
          <p:cNvSpPr>
            <a:spLocks noChangeArrowheads="1"/>
          </p:cNvSpPr>
          <p:nvPr/>
        </p:nvSpPr>
        <p:spPr bwMode="auto">
          <a:xfrm>
            <a:off x="2720975" y="4346575"/>
            <a:ext cx="6350" cy="4763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42" name="Rectangle 1083"/>
          <p:cNvSpPr>
            <a:spLocks noChangeArrowheads="1"/>
          </p:cNvSpPr>
          <p:nvPr/>
        </p:nvSpPr>
        <p:spPr bwMode="auto">
          <a:xfrm>
            <a:off x="1984375" y="4348163"/>
            <a:ext cx="4763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43" name="Rectangle 1084"/>
          <p:cNvSpPr>
            <a:spLocks noChangeArrowheads="1"/>
          </p:cNvSpPr>
          <p:nvPr/>
        </p:nvSpPr>
        <p:spPr bwMode="auto">
          <a:xfrm>
            <a:off x="2005013" y="43481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44" name="Rectangle 1085"/>
          <p:cNvSpPr>
            <a:spLocks noChangeArrowheads="1"/>
          </p:cNvSpPr>
          <p:nvPr/>
        </p:nvSpPr>
        <p:spPr bwMode="auto">
          <a:xfrm>
            <a:off x="2027238" y="4348163"/>
            <a:ext cx="4762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45" name="Rectangle 1086"/>
          <p:cNvSpPr>
            <a:spLocks noChangeArrowheads="1"/>
          </p:cNvSpPr>
          <p:nvPr/>
        </p:nvSpPr>
        <p:spPr bwMode="auto">
          <a:xfrm>
            <a:off x="2049463" y="4348163"/>
            <a:ext cx="4762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46" name="Rectangle 1087"/>
          <p:cNvSpPr>
            <a:spLocks noChangeArrowheads="1"/>
          </p:cNvSpPr>
          <p:nvPr/>
        </p:nvSpPr>
        <p:spPr bwMode="auto">
          <a:xfrm>
            <a:off x="2070100" y="43481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47" name="Rectangle 1088"/>
          <p:cNvSpPr>
            <a:spLocks noChangeArrowheads="1"/>
          </p:cNvSpPr>
          <p:nvPr/>
        </p:nvSpPr>
        <p:spPr bwMode="auto">
          <a:xfrm>
            <a:off x="2092325" y="43481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48" name="Rectangle 1089"/>
          <p:cNvSpPr>
            <a:spLocks noChangeArrowheads="1"/>
          </p:cNvSpPr>
          <p:nvPr/>
        </p:nvSpPr>
        <p:spPr bwMode="auto">
          <a:xfrm>
            <a:off x="2114550" y="4348163"/>
            <a:ext cx="4763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49" name="Rectangle 1090"/>
          <p:cNvSpPr>
            <a:spLocks noChangeArrowheads="1"/>
          </p:cNvSpPr>
          <p:nvPr/>
        </p:nvSpPr>
        <p:spPr bwMode="auto">
          <a:xfrm>
            <a:off x="2136775" y="4348163"/>
            <a:ext cx="4763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0" name="Rectangle 1091"/>
          <p:cNvSpPr>
            <a:spLocks noChangeArrowheads="1"/>
          </p:cNvSpPr>
          <p:nvPr/>
        </p:nvSpPr>
        <p:spPr bwMode="auto">
          <a:xfrm>
            <a:off x="2157413" y="43481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1" name="Rectangle 1092"/>
          <p:cNvSpPr>
            <a:spLocks noChangeArrowheads="1"/>
          </p:cNvSpPr>
          <p:nvPr/>
        </p:nvSpPr>
        <p:spPr bwMode="auto">
          <a:xfrm>
            <a:off x="2179638" y="4348163"/>
            <a:ext cx="4762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2" name="Rectangle 1093"/>
          <p:cNvSpPr>
            <a:spLocks noChangeArrowheads="1"/>
          </p:cNvSpPr>
          <p:nvPr/>
        </p:nvSpPr>
        <p:spPr bwMode="auto">
          <a:xfrm>
            <a:off x="2201863" y="4348163"/>
            <a:ext cx="4762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3" name="Rectangle 1094"/>
          <p:cNvSpPr>
            <a:spLocks noChangeArrowheads="1"/>
          </p:cNvSpPr>
          <p:nvPr/>
        </p:nvSpPr>
        <p:spPr bwMode="auto">
          <a:xfrm>
            <a:off x="2224088" y="4348163"/>
            <a:ext cx="4762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4" name="Rectangle 1095"/>
          <p:cNvSpPr>
            <a:spLocks noChangeArrowheads="1"/>
          </p:cNvSpPr>
          <p:nvPr/>
        </p:nvSpPr>
        <p:spPr bwMode="auto">
          <a:xfrm>
            <a:off x="2244725" y="43481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5" name="Rectangle 1096"/>
          <p:cNvSpPr>
            <a:spLocks noChangeArrowheads="1"/>
          </p:cNvSpPr>
          <p:nvPr/>
        </p:nvSpPr>
        <p:spPr bwMode="auto">
          <a:xfrm>
            <a:off x="2266950" y="4348163"/>
            <a:ext cx="4763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6" name="Rectangle 1097"/>
          <p:cNvSpPr>
            <a:spLocks noChangeArrowheads="1"/>
          </p:cNvSpPr>
          <p:nvPr/>
        </p:nvSpPr>
        <p:spPr bwMode="auto">
          <a:xfrm>
            <a:off x="2289175" y="4348163"/>
            <a:ext cx="4763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7" name="Rectangle 1098"/>
          <p:cNvSpPr>
            <a:spLocks noChangeArrowheads="1"/>
          </p:cNvSpPr>
          <p:nvPr/>
        </p:nvSpPr>
        <p:spPr bwMode="auto">
          <a:xfrm>
            <a:off x="2309813" y="43481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8" name="Rectangle 1099"/>
          <p:cNvSpPr>
            <a:spLocks noChangeArrowheads="1"/>
          </p:cNvSpPr>
          <p:nvPr/>
        </p:nvSpPr>
        <p:spPr bwMode="auto">
          <a:xfrm>
            <a:off x="2332038" y="4348163"/>
            <a:ext cx="6350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59" name="Rectangle 1100"/>
          <p:cNvSpPr>
            <a:spLocks noChangeArrowheads="1"/>
          </p:cNvSpPr>
          <p:nvPr/>
        </p:nvSpPr>
        <p:spPr bwMode="auto">
          <a:xfrm>
            <a:off x="2354263" y="4348163"/>
            <a:ext cx="4762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60" name="Rectangle 1101"/>
          <p:cNvSpPr>
            <a:spLocks noChangeArrowheads="1"/>
          </p:cNvSpPr>
          <p:nvPr/>
        </p:nvSpPr>
        <p:spPr bwMode="auto">
          <a:xfrm>
            <a:off x="2376488" y="4348163"/>
            <a:ext cx="4762" cy="4762"/>
          </a:xfrm>
          <a:prstGeom prst="rect">
            <a:avLst/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61" name="Freeform 1102"/>
          <p:cNvSpPr>
            <a:spLocks/>
          </p:cNvSpPr>
          <p:nvPr/>
        </p:nvSpPr>
        <p:spPr bwMode="auto">
          <a:xfrm>
            <a:off x="2425700" y="3898900"/>
            <a:ext cx="106363" cy="265113"/>
          </a:xfrm>
          <a:custGeom>
            <a:avLst/>
            <a:gdLst>
              <a:gd name="T0" fmla="*/ 2147483647 w 269"/>
              <a:gd name="T1" fmla="*/ 0 h 669"/>
              <a:gd name="T2" fmla="*/ 0 w 269"/>
              <a:gd name="T3" fmla="*/ 2147483647 h 669"/>
              <a:gd name="T4" fmla="*/ 2147483647 w 269"/>
              <a:gd name="T5" fmla="*/ 2147483647 h 669"/>
              <a:gd name="T6" fmla="*/ 2147483647 w 269"/>
              <a:gd name="T7" fmla="*/ 2147483647 h 669"/>
              <a:gd name="T8" fmla="*/ 2147483647 w 269"/>
              <a:gd name="T9" fmla="*/ 2147483647 h 669"/>
              <a:gd name="T10" fmla="*/ 2147483647 w 269"/>
              <a:gd name="T11" fmla="*/ 2147483647 h 669"/>
              <a:gd name="T12" fmla="*/ 2147483647 w 269"/>
              <a:gd name="T13" fmla="*/ 2147483647 h 669"/>
              <a:gd name="T14" fmla="*/ 2147483647 w 269"/>
              <a:gd name="T15" fmla="*/ 0 h 669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269" h="669">
                <a:moveTo>
                  <a:pt x="133" y="0"/>
                </a:moveTo>
                <a:lnTo>
                  <a:pt x="0" y="260"/>
                </a:lnTo>
                <a:lnTo>
                  <a:pt x="88" y="260"/>
                </a:lnTo>
                <a:lnTo>
                  <a:pt x="88" y="669"/>
                </a:lnTo>
                <a:lnTo>
                  <a:pt x="180" y="669"/>
                </a:lnTo>
                <a:lnTo>
                  <a:pt x="180" y="260"/>
                </a:lnTo>
                <a:lnTo>
                  <a:pt x="269" y="260"/>
                </a:lnTo>
                <a:lnTo>
                  <a:pt x="133" y="0"/>
                </a:lnTo>
                <a:close/>
              </a:path>
            </a:pathLst>
          </a:cu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19562" name="Text Box 1104"/>
          <p:cNvSpPr txBox="1">
            <a:spLocks noChangeArrowheads="1"/>
          </p:cNvSpPr>
          <p:nvPr/>
        </p:nvSpPr>
        <p:spPr bwMode="auto">
          <a:xfrm>
            <a:off x="3505200" y="1268760"/>
            <a:ext cx="10668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de-DE" sz="1400" dirty="0"/>
              <a:t>Boiler</a:t>
            </a:r>
          </a:p>
        </p:txBody>
      </p:sp>
      <p:sp>
        <p:nvSpPr>
          <p:cNvPr id="19563" name="Text Box 1105"/>
          <p:cNvSpPr txBox="1">
            <a:spLocks noChangeArrowheads="1"/>
          </p:cNvSpPr>
          <p:nvPr/>
        </p:nvSpPr>
        <p:spPr bwMode="auto">
          <a:xfrm>
            <a:off x="4800600" y="1295400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de-DE" sz="1200" b="0" dirty="0" err="1" smtClean="0"/>
              <a:t>Superheated</a:t>
            </a:r>
            <a:r>
              <a:rPr lang="de-DE" sz="1200" b="0" dirty="0" smtClean="0"/>
              <a:t> </a:t>
            </a:r>
            <a:r>
              <a:rPr lang="de-DE" sz="1200" b="0" dirty="0" err="1" smtClean="0"/>
              <a:t>steam</a:t>
            </a:r>
            <a:endParaRPr lang="de-DE" sz="1200" b="0" dirty="0"/>
          </a:p>
        </p:txBody>
      </p:sp>
      <p:sp>
        <p:nvSpPr>
          <p:cNvPr id="19564" name="Text Box 1108"/>
          <p:cNvSpPr txBox="1">
            <a:spLocks noChangeArrowheads="1"/>
          </p:cNvSpPr>
          <p:nvPr/>
        </p:nvSpPr>
        <p:spPr bwMode="auto">
          <a:xfrm>
            <a:off x="2438400" y="4876800"/>
            <a:ext cx="990600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de-DE" sz="1100" b="0" dirty="0" err="1" smtClean="0"/>
              <a:t>Feedwater</a:t>
            </a:r>
            <a:r>
              <a:rPr lang="de-DE" sz="1100" b="0" dirty="0" smtClean="0"/>
              <a:t> </a:t>
            </a:r>
            <a:r>
              <a:rPr lang="de-DE" sz="1100" b="0" dirty="0" err="1" smtClean="0"/>
              <a:t>pumps</a:t>
            </a:r>
            <a:endParaRPr lang="de-DE" sz="1100" b="0" dirty="0"/>
          </a:p>
        </p:txBody>
      </p:sp>
      <p:sp>
        <p:nvSpPr>
          <p:cNvPr id="19565" name="Text Box 1109"/>
          <p:cNvSpPr txBox="1">
            <a:spLocks noChangeArrowheads="1"/>
          </p:cNvSpPr>
          <p:nvPr/>
        </p:nvSpPr>
        <p:spPr bwMode="auto">
          <a:xfrm>
            <a:off x="1295400" y="3949700"/>
            <a:ext cx="457200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endParaRPr lang="de-DE" sz="1000" b="0"/>
          </a:p>
        </p:txBody>
      </p:sp>
      <p:sp>
        <p:nvSpPr>
          <p:cNvPr id="19566" name="Text Box 1112"/>
          <p:cNvSpPr txBox="1">
            <a:spLocks noChangeArrowheads="1"/>
          </p:cNvSpPr>
          <p:nvPr/>
        </p:nvSpPr>
        <p:spPr bwMode="auto">
          <a:xfrm>
            <a:off x="5292080" y="6032321"/>
            <a:ext cx="1898104" cy="276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de-DE" sz="1200" dirty="0" err="1"/>
              <a:t>Local</a:t>
            </a:r>
            <a:r>
              <a:rPr lang="de-DE" sz="1200" dirty="0"/>
              <a:t> </a:t>
            </a:r>
            <a:r>
              <a:rPr lang="de-DE" sz="1200" dirty="0" err="1" smtClean="0"/>
              <a:t>heatingsystem</a:t>
            </a:r>
            <a:endParaRPr lang="de-DE" sz="1200" dirty="0"/>
          </a:p>
        </p:txBody>
      </p:sp>
      <p:sp>
        <p:nvSpPr>
          <p:cNvPr id="19567" name="Text Box 1116"/>
          <p:cNvSpPr txBox="1">
            <a:spLocks noChangeArrowheads="1"/>
          </p:cNvSpPr>
          <p:nvPr/>
        </p:nvSpPr>
        <p:spPr bwMode="auto">
          <a:xfrm>
            <a:off x="6876256" y="3341383"/>
            <a:ext cx="2033376" cy="307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de-DE" sz="1400" dirty="0" smtClean="0"/>
              <a:t>Air </a:t>
            </a:r>
            <a:r>
              <a:rPr lang="de-DE" sz="1400" dirty="0" err="1" smtClean="0"/>
              <a:t>cooled</a:t>
            </a:r>
            <a:r>
              <a:rPr lang="de-DE" sz="1400" dirty="0" smtClean="0"/>
              <a:t> </a:t>
            </a:r>
            <a:r>
              <a:rPr lang="de-DE" sz="1400" dirty="0" err="1" smtClean="0"/>
              <a:t>condenser</a:t>
            </a:r>
            <a:endParaRPr lang="de-DE" sz="1400" dirty="0"/>
          </a:p>
        </p:txBody>
      </p:sp>
      <p:sp>
        <p:nvSpPr>
          <p:cNvPr id="19568" name="Text Box 1117"/>
          <p:cNvSpPr txBox="1">
            <a:spLocks noChangeArrowheads="1"/>
          </p:cNvSpPr>
          <p:nvPr/>
        </p:nvSpPr>
        <p:spPr bwMode="auto">
          <a:xfrm>
            <a:off x="7391400" y="2362200"/>
            <a:ext cx="1752600" cy="4154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de-DE" sz="1100" dirty="0"/>
              <a:t>Generator</a:t>
            </a:r>
            <a:r>
              <a:rPr lang="de-DE" sz="1000" b="0" dirty="0"/>
              <a:t/>
            </a:r>
            <a:br>
              <a:rPr lang="de-DE" sz="1000" b="0" dirty="0"/>
            </a:br>
            <a:endParaRPr lang="de-DE" sz="1000" b="0" dirty="0"/>
          </a:p>
        </p:txBody>
      </p:sp>
      <p:sp>
        <p:nvSpPr>
          <p:cNvPr id="19569" name="Text Box 1118"/>
          <p:cNvSpPr txBox="1">
            <a:spLocks noChangeArrowheads="1"/>
          </p:cNvSpPr>
          <p:nvPr/>
        </p:nvSpPr>
        <p:spPr bwMode="auto">
          <a:xfrm>
            <a:off x="6553200" y="1268760"/>
            <a:ext cx="3168352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de-DE" sz="1400" dirty="0" err="1" smtClean="0"/>
              <a:t>Extraction</a:t>
            </a:r>
            <a:r>
              <a:rPr lang="de-DE" sz="1400" dirty="0" smtClean="0"/>
              <a:t> </a:t>
            </a:r>
            <a:r>
              <a:rPr lang="de-DE" sz="1400" dirty="0" err="1" smtClean="0"/>
              <a:t>condensing</a:t>
            </a:r>
            <a:r>
              <a:rPr lang="de-DE" sz="1400" dirty="0" smtClean="0"/>
              <a:t/>
            </a:r>
            <a:br>
              <a:rPr lang="de-DE" sz="1400" dirty="0" smtClean="0"/>
            </a:br>
            <a:r>
              <a:rPr lang="de-DE" sz="1400" dirty="0" smtClean="0"/>
              <a:t> </a:t>
            </a:r>
            <a:r>
              <a:rPr lang="de-DE" sz="1400" dirty="0" err="1" smtClean="0"/>
              <a:t>turbine</a:t>
            </a:r>
            <a:endParaRPr lang="de-DE" sz="1400" dirty="0"/>
          </a:p>
        </p:txBody>
      </p:sp>
      <p:sp>
        <p:nvSpPr>
          <p:cNvPr id="19570" name="Line 1121"/>
          <p:cNvSpPr>
            <a:spLocks noChangeShapeType="1"/>
          </p:cNvSpPr>
          <p:nvPr/>
        </p:nvSpPr>
        <p:spPr bwMode="auto">
          <a:xfrm>
            <a:off x="7086600" y="2438400"/>
            <a:ext cx="0" cy="2286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9571" name="Rectangle 1122"/>
          <p:cNvSpPr>
            <a:spLocks noChangeArrowheads="1"/>
          </p:cNvSpPr>
          <p:nvPr/>
        </p:nvSpPr>
        <p:spPr bwMode="auto">
          <a:xfrm>
            <a:off x="5943600" y="2667000"/>
            <a:ext cx="1219200" cy="152400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rgbClr val="99FFCC"/>
              </a:gs>
            </a:gsLst>
            <a:lin ang="5400000" scaled="1"/>
          </a:gra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9572" name="Line 1124"/>
          <p:cNvSpPr>
            <a:spLocks noChangeShapeType="1"/>
          </p:cNvSpPr>
          <p:nvPr/>
        </p:nvSpPr>
        <p:spPr bwMode="auto">
          <a:xfrm>
            <a:off x="6096000" y="2819400"/>
            <a:ext cx="0" cy="762000"/>
          </a:xfrm>
          <a:prstGeom prst="line">
            <a:avLst/>
          </a:prstGeom>
          <a:noFill/>
          <a:ln w="222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9573" name="Rectangle 1125"/>
          <p:cNvSpPr>
            <a:spLocks noChangeArrowheads="1"/>
          </p:cNvSpPr>
          <p:nvPr/>
        </p:nvSpPr>
        <p:spPr bwMode="auto">
          <a:xfrm>
            <a:off x="1981200" y="4267200"/>
            <a:ext cx="228600" cy="228600"/>
          </a:xfrm>
          <a:prstGeom prst="rect">
            <a:avLst/>
          </a:prstGeom>
          <a:solidFill>
            <a:srgbClr val="00008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19574" name="Line 1126"/>
          <p:cNvSpPr>
            <a:spLocks noChangeShapeType="1"/>
          </p:cNvSpPr>
          <p:nvPr/>
        </p:nvSpPr>
        <p:spPr bwMode="auto">
          <a:xfrm flipV="1">
            <a:off x="2057400" y="4419600"/>
            <a:ext cx="0" cy="304800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9575" name="Line 1128"/>
          <p:cNvSpPr>
            <a:spLocks noChangeShapeType="1"/>
          </p:cNvSpPr>
          <p:nvPr/>
        </p:nvSpPr>
        <p:spPr bwMode="auto">
          <a:xfrm flipV="1">
            <a:off x="2057400" y="3886200"/>
            <a:ext cx="0" cy="381000"/>
          </a:xfrm>
          <a:prstGeom prst="line">
            <a:avLst/>
          </a:prstGeom>
          <a:noFill/>
          <a:ln w="19050">
            <a:solidFill>
              <a:srgbClr val="0000FF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19576" name="Rectangle 1129"/>
          <p:cNvSpPr>
            <a:spLocks noGrp="1" noChangeArrowheads="1"/>
          </p:cNvSpPr>
          <p:nvPr>
            <p:ph type="title" idx="4294967295"/>
          </p:nvPr>
        </p:nvSpPr>
        <p:spPr/>
        <p:txBody>
          <a:bodyPr/>
          <a:lstStyle/>
          <a:p>
            <a:r>
              <a:rPr lang="de-DE" sz="2000" smtClean="0"/>
              <a:t>Energy Recovery</a:t>
            </a:r>
            <a:endParaRPr lang="de-DE" smtClean="0"/>
          </a:p>
        </p:txBody>
      </p:sp>
      <p:sp>
        <p:nvSpPr>
          <p:cNvPr id="1120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  <p:sp>
        <p:nvSpPr>
          <p:cNvPr id="1121" name="Text Box 1105"/>
          <p:cNvSpPr txBox="1">
            <a:spLocks noChangeArrowheads="1"/>
          </p:cNvSpPr>
          <p:nvPr/>
        </p:nvSpPr>
        <p:spPr bwMode="auto">
          <a:xfrm>
            <a:off x="5073352" y="2915734"/>
            <a:ext cx="2667000" cy="274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de-DE" sz="1200" b="0" dirty="0" smtClean="0"/>
              <a:t>Low </a:t>
            </a:r>
            <a:r>
              <a:rPr lang="de-DE" sz="1200" b="0" dirty="0" err="1" smtClean="0"/>
              <a:t>pressure</a:t>
            </a:r>
            <a:r>
              <a:rPr lang="de-DE" sz="1200" b="0" dirty="0" smtClean="0"/>
              <a:t> </a:t>
            </a:r>
            <a:r>
              <a:rPr lang="de-DE" sz="1200" b="0" dirty="0" err="1" smtClean="0"/>
              <a:t>steam</a:t>
            </a:r>
            <a:endParaRPr lang="de-DE" sz="1200" b="0" dirty="0"/>
          </a:p>
        </p:txBody>
      </p:sp>
      <p:sp>
        <p:nvSpPr>
          <p:cNvPr id="1122" name="Text Box 1112"/>
          <p:cNvSpPr txBox="1">
            <a:spLocks noChangeArrowheads="1"/>
          </p:cNvSpPr>
          <p:nvPr/>
        </p:nvSpPr>
        <p:spPr bwMode="auto">
          <a:xfrm>
            <a:off x="7105979" y="5030689"/>
            <a:ext cx="153828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de-DE" sz="1100" b="0" dirty="0" err="1" smtClean="0"/>
              <a:t>Condensate</a:t>
            </a:r>
            <a:r>
              <a:rPr lang="de-DE" sz="1100" b="0" dirty="0" smtClean="0"/>
              <a:t> </a:t>
            </a:r>
            <a:r>
              <a:rPr lang="de-DE" sz="1100" b="0" dirty="0" err="1" smtClean="0"/>
              <a:t>system</a:t>
            </a:r>
            <a:endParaRPr lang="de-DE" sz="1100" b="0" dirty="0"/>
          </a:p>
        </p:txBody>
      </p:sp>
      <p:sp>
        <p:nvSpPr>
          <p:cNvPr id="1123" name="Text Box 1112"/>
          <p:cNvSpPr txBox="1">
            <a:spLocks noChangeArrowheads="1"/>
          </p:cNvSpPr>
          <p:nvPr/>
        </p:nvSpPr>
        <p:spPr bwMode="auto">
          <a:xfrm>
            <a:off x="1090225" y="5661248"/>
            <a:ext cx="153828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de-DE" sz="1100" b="0" dirty="0" err="1" smtClean="0"/>
              <a:t>Feedwater</a:t>
            </a:r>
            <a:r>
              <a:rPr lang="de-DE" sz="1100" b="0" dirty="0" smtClean="0"/>
              <a:t> </a:t>
            </a:r>
            <a:r>
              <a:rPr lang="de-DE" sz="1100" b="0" dirty="0" err="1" smtClean="0"/>
              <a:t>system</a:t>
            </a:r>
            <a:endParaRPr lang="de-DE" sz="1100" b="0" dirty="0"/>
          </a:p>
        </p:txBody>
      </p:sp>
      <p:sp>
        <p:nvSpPr>
          <p:cNvPr id="1124" name="Text Box 1112"/>
          <p:cNvSpPr txBox="1">
            <a:spLocks noChangeArrowheads="1"/>
          </p:cNvSpPr>
          <p:nvPr/>
        </p:nvSpPr>
        <p:spPr bwMode="auto">
          <a:xfrm>
            <a:off x="2593181" y="4319518"/>
            <a:ext cx="1538288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100000"/>
              </a:lnSpc>
              <a:spcBef>
                <a:spcPct val="50000"/>
              </a:spcBef>
            </a:pPr>
            <a:r>
              <a:rPr lang="de-DE" sz="1100" b="0" dirty="0" smtClean="0"/>
              <a:t>Primary </a:t>
            </a:r>
            <a:r>
              <a:rPr lang="de-DE" sz="1100" b="0" dirty="0" err="1" smtClean="0"/>
              <a:t>air</a:t>
            </a:r>
            <a:r>
              <a:rPr lang="de-DE" sz="1100" b="0" dirty="0" smtClean="0"/>
              <a:t> </a:t>
            </a:r>
            <a:r>
              <a:rPr lang="de-DE" sz="1100" b="0" dirty="0" err="1" smtClean="0"/>
              <a:t>preheater</a:t>
            </a:r>
            <a:endParaRPr lang="de-DE" sz="1100" b="0" dirty="0"/>
          </a:p>
        </p:txBody>
      </p:sp>
      <p:sp>
        <p:nvSpPr>
          <p:cNvPr id="1125" name="Text Box 1108"/>
          <p:cNvSpPr txBox="1">
            <a:spLocks noChangeArrowheads="1"/>
          </p:cNvSpPr>
          <p:nvPr/>
        </p:nvSpPr>
        <p:spPr bwMode="auto">
          <a:xfrm>
            <a:off x="3227212" y="5661248"/>
            <a:ext cx="1153222" cy="2616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r>
              <a:rPr lang="de-DE" sz="1100" b="0" dirty="0" err="1" smtClean="0"/>
              <a:t>Feedwater</a:t>
            </a:r>
            <a:r>
              <a:rPr lang="de-DE" sz="1100" b="0" dirty="0" smtClean="0"/>
              <a:t> tank</a:t>
            </a:r>
            <a:endParaRPr lang="de-DE" sz="1100" b="0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03777F2-E4C7-4B25-B41D-657ACA62743E}" type="slidenum">
              <a:rPr lang="en-GB" sz="1000" b="0" smtClean="0">
                <a:solidFill>
                  <a:schemeClr val="bg1"/>
                </a:solidFill>
              </a:rPr>
              <a:pPr/>
              <a:t>2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3075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5F8810C-782C-41A2-8AE7-A191343AF6BA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3077" name="Rectangle 2"/>
          <p:cNvSpPr>
            <a:spLocks noGrp="1" noChangeArrowheads="1"/>
          </p:cNvSpPr>
          <p:nvPr>
            <p:ph type="title"/>
          </p:nvPr>
        </p:nvSpPr>
        <p:spPr>
          <a:xfrm>
            <a:off x="-18391" y="404664"/>
            <a:ext cx="9144000" cy="914400"/>
          </a:xfrm>
        </p:spPr>
        <p:txBody>
          <a:bodyPr anchorCtr="1"/>
          <a:lstStyle/>
          <a:p>
            <a:pPr algn="l"/>
            <a:r>
              <a:rPr lang="en-GB" dirty="0" smtClean="0"/>
              <a:t>Contents</a:t>
            </a:r>
          </a:p>
        </p:txBody>
      </p:sp>
      <p:sp>
        <p:nvSpPr>
          <p:cNvPr id="3078" name="Rectangle 3"/>
          <p:cNvSpPr>
            <a:spLocks noChangeArrowheads="1"/>
          </p:cNvSpPr>
          <p:nvPr/>
        </p:nvSpPr>
        <p:spPr bwMode="auto">
          <a:xfrm>
            <a:off x="1449908" y="2132856"/>
            <a:ext cx="6516687" cy="26490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630238" indent="-630238">
              <a:buClr>
                <a:schemeClr val="tx1"/>
              </a:buClr>
              <a:buFontTx/>
              <a:buAutoNum type="arabicPeriod"/>
            </a:pPr>
            <a:r>
              <a:rPr lang="en-GB" dirty="0"/>
              <a:t>MARTIN </a:t>
            </a:r>
            <a:r>
              <a:rPr lang="en-GB" dirty="0" smtClean="0"/>
              <a:t>company / References</a:t>
            </a:r>
            <a:endParaRPr lang="en-GB" dirty="0"/>
          </a:p>
          <a:p>
            <a:pPr marL="630238" indent="-630238">
              <a:buClr>
                <a:schemeClr val="tx1"/>
              </a:buClr>
              <a:buFontTx/>
              <a:buAutoNum type="arabicPeriod"/>
            </a:pPr>
            <a:endParaRPr lang="en-GB" dirty="0"/>
          </a:p>
          <a:p>
            <a:pPr marL="630238" indent="-630238">
              <a:buClr>
                <a:schemeClr val="tx1"/>
              </a:buClr>
              <a:buFontTx/>
              <a:buAutoNum type="arabicPeriod"/>
            </a:pPr>
            <a:r>
              <a:rPr lang="en-GB" dirty="0"/>
              <a:t>Typical </a:t>
            </a:r>
            <a:r>
              <a:rPr lang="en-GB" dirty="0" err="1"/>
              <a:t>WtE</a:t>
            </a:r>
            <a:r>
              <a:rPr lang="en-GB" dirty="0"/>
              <a:t> plant</a:t>
            </a:r>
          </a:p>
          <a:p>
            <a:pPr marL="630238" indent="-630238">
              <a:buClr>
                <a:schemeClr val="tx1"/>
              </a:buClr>
              <a:buFontTx/>
              <a:buAutoNum type="arabicPeriod"/>
            </a:pPr>
            <a:endParaRPr lang="en-GB" dirty="0"/>
          </a:p>
          <a:p>
            <a:pPr marL="630238" indent="-630238">
              <a:buClr>
                <a:schemeClr val="tx1"/>
              </a:buClr>
              <a:buFontTx/>
              <a:buAutoNum type="arabicPeriod"/>
            </a:pPr>
            <a:r>
              <a:rPr lang="en-GB" dirty="0"/>
              <a:t>The </a:t>
            </a:r>
            <a:r>
              <a:rPr lang="en-GB" dirty="0" smtClean="0"/>
              <a:t>MARTIN </a:t>
            </a:r>
            <a:r>
              <a:rPr lang="en-GB" dirty="0"/>
              <a:t>combustion system</a:t>
            </a:r>
          </a:p>
          <a:p>
            <a:pPr marL="630238" indent="-630238">
              <a:buClr>
                <a:schemeClr val="tx1"/>
              </a:buClr>
              <a:buFontTx/>
              <a:buAutoNum type="arabicPeriod"/>
            </a:pPr>
            <a:endParaRPr lang="en-GB" dirty="0"/>
          </a:p>
          <a:p>
            <a:pPr marL="630238" indent="-630238">
              <a:buClr>
                <a:schemeClr val="tx1"/>
              </a:buClr>
              <a:buFontTx/>
              <a:buAutoNum type="arabicPeriod"/>
            </a:pPr>
            <a:r>
              <a:rPr lang="en-GB" dirty="0" smtClean="0"/>
              <a:t>Summary</a:t>
            </a:r>
            <a:endParaRPr lang="en-GB" dirty="0"/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1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FCAC92C-256A-4949-9D3F-6A62393304D2}" type="slidenum">
              <a:rPr lang="de-DE"/>
              <a:pPr/>
              <a:t>20</a:t>
            </a:fld>
            <a:endParaRPr lang="de-DE"/>
          </a:p>
        </p:txBody>
      </p:sp>
      <p:sp>
        <p:nvSpPr>
          <p:cNvPr id="267291" name="Freeform 2075"/>
          <p:cNvSpPr>
            <a:spLocks/>
          </p:cNvSpPr>
          <p:nvPr/>
        </p:nvSpPr>
        <p:spPr bwMode="auto">
          <a:xfrm>
            <a:off x="3695700" y="3403600"/>
            <a:ext cx="5486400" cy="2540000"/>
          </a:xfrm>
          <a:custGeom>
            <a:avLst/>
            <a:gdLst>
              <a:gd name="T0" fmla="*/ 1224 w 3456"/>
              <a:gd name="T1" fmla="*/ 1600 h 1600"/>
              <a:gd name="T2" fmla="*/ 2376 w 3456"/>
              <a:gd name="T3" fmla="*/ 1168 h 1600"/>
              <a:gd name="T4" fmla="*/ 3336 w 3456"/>
              <a:gd name="T5" fmla="*/ 1072 h 1600"/>
              <a:gd name="T6" fmla="*/ 3096 w 3456"/>
              <a:gd name="T7" fmla="*/ 544 h 1600"/>
              <a:gd name="T8" fmla="*/ 2376 w 3456"/>
              <a:gd name="T9" fmla="*/ 496 h 1600"/>
              <a:gd name="T10" fmla="*/ 360 w 3456"/>
              <a:gd name="T11" fmla="*/ 496 h 1600"/>
              <a:gd name="T12" fmla="*/ 216 w 3456"/>
              <a:gd name="T13" fmla="*/ 64 h 1600"/>
              <a:gd name="T14" fmla="*/ 264 w 3456"/>
              <a:gd name="T15" fmla="*/ 112 h 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</a:cxnLst>
            <a:rect l="0" t="0" r="r" b="b"/>
            <a:pathLst>
              <a:path w="3456" h="1600">
                <a:moveTo>
                  <a:pt x="1224" y="1600"/>
                </a:moveTo>
                <a:cubicBezTo>
                  <a:pt x="1624" y="1428"/>
                  <a:pt x="2024" y="1256"/>
                  <a:pt x="2376" y="1168"/>
                </a:cubicBezTo>
                <a:cubicBezTo>
                  <a:pt x="2728" y="1080"/>
                  <a:pt x="3216" y="1176"/>
                  <a:pt x="3336" y="1072"/>
                </a:cubicBezTo>
                <a:cubicBezTo>
                  <a:pt x="3456" y="968"/>
                  <a:pt x="3256" y="640"/>
                  <a:pt x="3096" y="544"/>
                </a:cubicBezTo>
                <a:cubicBezTo>
                  <a:pt x="2936" y="448"/>
                  <a:pt x="2832" y="504"/>
                  <a:pt x="2376" y="496"/>
                </a:cubicBezTo>
                <a:cubicBezTo>
                  <a:pt x="1920" y="488"/>
                  <a:pt x="720" y="568"/>
                  <a:pt x="360" y="496"/>
                </a:cubicBezTo>
                <a:cubicBezTo>
                  <a:pt x="0" y="424"/>
                  <a:pt x="232" y="128"/>
                  <a:pt x="216" y="64"/>
                </a:cubicBezTo>
                <a:cubicBezTo>
                  <a:pt x="200" y="0"/>
                  <a:pt x="232" y="56"/>
                  <a:pt x="264" y="112"/>
                </a:cubicBezTo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>
                <a:solidFill>
                  <a:schemeClr val="tx1"/>
                </a:solidFill>
                <a:prstDash val="solid"/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0" y="549956"/>
            <a:ext cx="9144000" cy="914400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5pPr>
            <a:lvl6pPr marL="457200"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6pPr>
            <a:lvl7pPr marL="914400"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7pPr>
            <a:lvl8pPr marL="1371600"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8pPr>
            <a:lvl9pPr marL="1828800" algn="ctr" rtl="0" eaLnBrk="0" fontAlgn="base" hangingPunct="0">
              <a:spcBef>
                <a:spcPct val="0"/>
              </a:spcBef>
              <a:spcAft>
                <a:spcPct val="0"/>
              </a:spcAft>
              <a:defRPr sz="2200" b="1" u="sng">
                <a:solidFill>
                  <a:srgbClr val="1A4C84"/>
                </a:solidFill>
                <a:latin typeface="Arial Black" pitchFamily="34" charset="0"/>
              </a:defRPr>
            </a:lvl9pPr>
          </a:lstStyle>
          <a:p>
            <a:r>
              <a:rPr lang="en-GB" dirty="0" smtClean="0"/>
              <a:t>Horizontal Section </a:t>
            </a:r>
            <a:r>
              <a:rPr lang="en-GB" dirty="0" err="1" smtClean="0"/>
              <a:t>WtE</a:t>
            </a:r>
            <a:r>
              <a:rPr lang="en-GB" dirty="0" smtClean="0"/>
              <a:t> Plant</a:t>
            </a:r>
          </a:p>
        </p:txBody>
      </p:sp>
      <p:pic>
        <p:nvPicPr>
          <p:cNvPr id="12" name="Picture 2060" descr="Lageplan_7B159D9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21" t="62697" r="37820" b="34736"/>
          <a:stretch/>
        </p:blipFill>
        <p:spPr bwMode="auto">
          <a:xfrm>
            <a:off x="7145623" y="4440627"/>
            <a:ext cx="792088" cy="14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060" descr="Lageplan_7B159D9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3" t="15996" r="40080" b="76360"/>
          <a:stretch/>
        </p:blipFill>
        <p:spPr bwMode="auto">
          <a:xfrm rot="16200000">
            <a:off x="7095909" y="2911231"/>
            <a:ext cx="207444" cy="6840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Rechteck 13"/>
          <p:cNvSpPr/>
          <p:nvPr/>
        </p:nvSpPr>
        <p:spPr bwMode="auto">
          <a:xfrm>
            <a:off x="3923928" y="4423705"/>
            <a:ext cx="504819" cy="5135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0000" tIns="46800" rIns="90000" bIns="4680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342900" marR="0" indent="-342900" algn="l" defTabSz="914400" rtl="0" eaLnBrk="0" fontAlgn="base" latinLnBrk="0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de-DE" sz="2000" b="1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  <p:pic>
        <p:nvPicPr>
          <p:cNvPr id="30" name="Picture 2060" descr="Lageplan_7B159D90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23" t="15996" r="40080" b="76360"/>
          <a:stretch/>
        </p:blipFill>
        <p:spPr bwMode="auto">
          <a:xfrm rot="19724337">
            <a:off x="5798689" y="4526538"/>
            <a:ext cx="236947" cy="6311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Fußzeilenplatzhalter 3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</p:spPr>
        <p:txBody>
          <a:bodyPr/>
          <a:lstStyle/>
          <a:p>
            <a:r>
              <a:rPr lang="ru-RU" sz="1200" b="0" dirty="0" smtClean="0"/>
              <a:t>БЪЛГАРСКИ  ЕНЕРГИЕН  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 smtClean="0"/>
              <a:t>14 </a:t>
            </a:r>
            <a:r>
              <a:rPr lang="en-US" sz="1200" b="0" dirty="0" smtClean="0"/>
              <a:t>November</a:t>
            </a:r>
            <a:r>
              <a:rPr lang="ru-RU" sz="1200" b="0" dirty="0" smtClean="0"/>
              <a:t> 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 smtClean="0"/>
          </a:p>
          <a:p>
            <a:endParaRPr lang="en-US" sz="1200" b="0" dirty="0" smtClean="0"/>
          </a:p>
        </p:txBody>
      </p:sp>
      <p:grpSp>
        <p:nvGrpSpPr>
          <p:cNvPr id="267266" name="Gruppieren 267265"/>
          <p:cNvGrpSpPr/>
          <p:nvPr/>
        </p:nvGrpSpPr>
        <p:grpSpPr>
          <a:xfrm>
            <a:off x="1115616" y="1124744"/>
            <a:ext cx="7488832" cy="5080460"/>
            <a:chOff x="1115616" y="1124744"/>
            <a:chExt cx="7488832" cy="5080460"/>
          </a:xfrm>
        </p:grpSpPr>
        <p:grpSp>
          <p:nvGrpSpPr>
            <p:cNvPr id="267265" name="Gruppieren 267264"/>
            <p:cNvGrpSpPr/>
            <p:nvPr/>
          </p:nvGrpSpPr>
          <p:grpSpPr>
            <a:xfrm>
              <a:off x="1115616" y="1124744"/>
              <a:ext cx="7488832" cy="5080460"/>
              <a:chOff x="1115616" y="1124744"/>
              <a:chExt cx="7488832" cy="5080460"/>
            </a:xfrm>
          </p:grpSpPr>
          <p:grpSp>
            <p:nvGrpSpPr>
              <p:cNvPr id="267264" name="Gruppieren 267263"/>
              <p:cNvGrpSpPr/>
              <p:nvPr/>
            </p:nvGrpSpPr>
            <p:grpSpPr>
              <a:xfrm>
                <a:off x="1115616" y="1124744"/>
                <a:ext cx="7488832" cy="5080460"/>
                <a:chOff x="1115616" y="1124744"/>
                <a:chExt cx="7488832" cy="5080460"/>
              </a:xfrm>
            </p:grpSpPr>
            <p:grpSp>
              <p:nvGrpSpPr>
                <p:cNvPr id="26" name="Gruppieren 25"/>
                <p:cNvGrpSpPr/>
                <p:nvPr/>
              </p:nvGrpSpPr>
              <p:grpSpPr>
                <a:xfrm>
                  <a:off x="1115616" y="1124744"/>
                  <a:ext cx="7488832" cy="5080460"/>
                  <a:chOff x="1403648" y="1340768"/>
                  <a:chExt cx="7200800" cy="4864436"/>
                </a:xfrm>
              </p:grpSpPr>
              <p:grpSp>
                <p:nvGrpSpPr>
                  <p:cNvPr id="24" name="Gruppieren 23"/>
                  <p:cNvGrpSpPr/>
                  <p:nvPr/>
                </p:nvGrpSpPr>
                <p:grpSpPr>
                  <a:xfrm>
                    <a:off x="1403648" y="1340768"/>
                    <a:ext cx="7200800" cy="4864436"/>
                    <a:chOff x="1403648" y="1515422"/>
                    <a:chExt cx="7009753" cy="4689782"/>
                  </a:xfrm>
                </p:grpSpPr>
                <p:pic>
                  <p:nvPicPr>
                    <p:cNvPr id="267276" name="Picture 2060" descr="Lageplan_7B159D9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19235" t="6676" r="1375" b="28963"/>
                    <a:stretch/>
                  </p:blipFill>
                  <p:spPr bwMode="auto">
                    <a:xfrm>
                      <a:off x="1403648" y="1515422"/>
                      <a:ext cx="7009753" cy="468978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8" name="Picture 2060" descr="Lageplan_7B159D9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5421" t="62697" r="37820" b="34736"/>
                    <a:stretch/>
                  </p:blipFill>
                  <p:spPr bwMode="auto">
                    <a:xfrm>
                      <a:off x="2339752" y="1844824"/>
                      <a:ext cx="1231369" cy="28803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9" name="Picture 2060" descr="Lageplan_7B159D9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5421" t="62697" r="37820" b="34736"/>
                    <a:stretch/>
                  </p:blipFill>
                  <p:spPr bwMode="auto">
                    <a:xfrm>
                      <a:off x="6508983" y="1988840"/>
                      <a:ext cx="1231369" cy="14050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0" name="Picture 2060" descr="Lageplan_7B159D9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5421" t="62697" r="37820" b="34736"/>
                    <a:stretch/>
                  </p:blipFill>
                  <p:spPr bwMode="auto">
                    <a:xfrm>
                      <a:off x="7596337" y="5661248"/>
                      <a:ext cx="792088" cy="14050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1" name="Picture 2060" descr="Lageplan_7B159D9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5421" t="62697" r="37820" b="34736"/>
                    <a:stretch/>
                  </p:blipFill>
                  <p:spPr bwMode="auto">
                    <a:xfrm>
                      <a:off x="6728623" y="5873349"/>
                      <a:ext cx="792088" cy="14050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3" name="Picture 2060" descr="Lageplan_7B159D9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5421" t="62697" r="37820" b="34736"/>
                    <a:stretch/>
                  </p:blipFill>
                  <p:spPr bwMode="auto">
                    <a:xfrm rot="3561309">
                      <a:off x="5001653" y="5127326"/>
                      <a:ext cx="792088" cy="255921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" name="Rechteck 1"/>
                    <p:cNvSpPr/>
                    <p:nvPr/>
                  </p:nvSpPr>
                  <p:spPr bwMode="auto">
                    <a:xfrm>
                      <a:off x="6737126" y="3496701"/>
                      <a:ext cx="934858" cy="212254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>
                      <a:noFill/>
                    </a:ln>
                    <a:effectLst/>
                    <a:extLst/>
                  </p:spPr>
                  <p:txBody>
                    <a:bodyPr vert="horz" wrap="square" lIns="90000" tIns="46800" rIns="90000" bIns="4680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342900" marR="0" indent="-34290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de-DE" sz="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Administration </a:t>
                      </a:r>
                    </a:p>
                  </p:txBody>
                </p:sp>
                <p:sp>
                  <p:nvSpPr>
                    <p:cNvPr id="15" name="Rechteck 14"/>
                    <p:cNvSpPr/>
                    <p:nvPr/>
                  </p:nvSpPr>
                  <p:spPr bwMode="auto">
                    <a:xfrm rot="19714768">
                      <a:off x="3785869" y="3978258"/>
                      <a:ext cx="918705" cy="222276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>
                      <a:noFill/>
                    </a:ln>
                    <a:effectLst/>
                    <a:extLst/>
                  </p:spPr>
                  <p:txBody>
                    <a:bodyPr vert="horz" wrap="square" lIns="90000" tIns="46800" rIns="90000" bIns="4680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342900" marR="0" indent="-34290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pic>
                  <p:nvPicPr>
                    <p:cNvPr id="16" name="Picture 2060" descr="Lageplan_7B159D9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30263" t="51900" r="63473" b="42259"/>
                    <a:stretch/>
                  </p:blipFill>
                  <p:spPr bwMode="auto">
                    <a:xfrm>
                      <a:off x="2299623" y="4423705"/>
                      <a:ext cx="760209" cy="593932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18" name="Picture 2060" descr="Lageplan_7B159D9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1467" t="46228" r="52884" b="47954"/>
                    <a:stretch/>
                  </p:blipFill>
                  <p:spPr bwMode="auto">
                    <a:xfrm>
                      <a:off x="3130547" y="3999755"/>
                      <a:ext cx="498764" cy="42395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3" name="Textfeld 2"/>
                    <p:cNvSpPr txBox="1"/>
                    <p:nvPr/>
                  </p:nvSpPr>
                  <p:spPr>
                    <a:xfrm rot="19849901">
                      <a:off x="2336607" y="4364022"/>
                      <a:ext cx="1050288" cy="244682"/>
                    </a:xfrm>
                    <a:prstGeom prst="rect">
                      <a:avLst/>
                    </a:prstGeom>
                    <a:solidFill>
                      <a:schemeClr val="accent3">
                        <a:lumMod val="75000"/>
                      </a:schemeClr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900" dirty="0" err="1" smtClean="0"/>
                        <a:t>Waste</a:t>
                      </a:r>
                      <a:r>
                        <a:rPr lang="de-DE" sz="900" dirty="0" smtClean="0"/>
                        <a:t> Handling</a:t>
                      </a:r>
                      <a:endParaRPr lang="de-DE" sz="900" dirty="0"/>
                    </a:p>
                  </p:txBody>
                </p:sp>
                <p:pic>
                  <p:nvPicPr>
                    <p:cNvPr id="19" name="Picture 2060" descr="Lageplan_7B159D9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51823" t="15996" r="40080" b="76360"/>
                    <a:stretch/>
                  </p:blipFill>
                  <p:spPr bwMode="auto">
                    <a:xfrm rot="19724337">
                      <a:off x="4620531" y="4502024"/>
                      <a:ext cx="236947" cy="631173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4" name="Textfeld 3"/>
                    <p:cNvSpPr txBox="1"/>
                    <p:nvPr/>
                  </p:nvSpPr>
                  <p:spPr>
                    <a:xfrm rot="19843918">
                      <a:off x="3541757" y="3354484"/>
                      <a:ext cx="883575" cy="244682"/>
                    </a:xfrm>
                    <a:prstGeom prst="rect">
                      <a:avLst/>
                    </a:prstGeom>
                    <a:solidFill>
                      <a:srgbClr val="D2E1F4"/>
                    </a:solidFill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900" dirty="0" smtClean="0"/>
                        <a:t>Boiler </a:t>
                      </a:r>
                      <a:r>
                        <a:rPr lang="de-DE" sz="900" dirty="0" err="1" smtClean="0"/>
                        <a:t>house</a:t>
                      </a:r>
                      <a:endParaRPr lang="de-DE" sz="900" dirty="0"/>
                    </a:p>
                  </p:txBody>
                </p:sp>
                <p:sp>
                  <p:nvSpPr>
                    <p:cNvPr id="23" name="Rechteck 22"/>
                    <p:cNvSpPr/>
                    <p:nvPr/>
                  </p:nvSpPr>
                  <p:spPr bwMode="auto">
                    <a:xfrm rot="14285479">
                      <a:off x="3795056" y="4540434"/>
                      <a:ext cx="975070" cy="360061"/>
                    </a:xfrm>
                    <a:prstGeom prst="rect">
                      <a:avLst/>
                    </a:prstGeom>
                    <a:solidFill>
                      <a:srgbClr val="FFC000"/>
                    </a:solidFill>
                    <a:ln>
                      <a:noFill/>
                    </a:ln>
                    <a:effectLst/>
                    <a:extLst/>
                  </p:spPr>
                  <p:txBody>
                    <a:bodyPr vert="horz" wrap="square" lIns="90000" tIns="46800" rIns="90000" bIns="46800" numCol="1" rtlCol="0" anchor="t" anchorCtr="0" compatLnSpc="1">
                      <a:prstTxWarp prst="textNoShape">
                        <a:avLst/>
                      </a:prstTxWarp>
                      <a:spAutoFit/>
                    </a:bodyPr>
                    <a:lstStyle/>
                    <a:p>
                      <a:pPr marL="342900" marR="0" indent="-342900" algn="l" defTabSz="914400" rtl="0" eaLnBrk="0" fontAlgn="base" latinLnBrk="0" hangingPunct="0">
                        <a:lnSpc>
                          <a:spcPct val="110000"/>
                        </a:lnSpc>
                        <a:spcBef>
                          <a:spcPct val="1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de-DE" sz="20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p:txBody>
                </p:sp>
                <p:sp>
                  <p:nvSpPr>
                    <p:cNvPr id="17" name="Textfeld 16"/>
                    <p:cNvSpPr txBox="1"/>
                    <p:nvPr/>
                  </p:nvSpPr>
                  <p:spPr>
                    <a:xfrm rot="19795436">
                      <a:off x="5443589" y="4079732"/>
                      <a:ext cx="908877" cy="227755"/>
                    </a:xfrm>
                    <a:prstGeom prst="rect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</p:spPr>
                  <p:txBody>
                    <a:bodyPr wrap="square" rtlCol="0">
                      <a:spAutoFit/>
                    </a:bodyPr>
                    <a:lstStyle/>
                    <a:p>
                      <a:r>
                        <a:rPr lang="de-DE" sz="800" dirty="0" err="1" smtClean="0"/>
                        <a:t>Turbinehouse</a:t>
                      </a:r>
                      <a:endParaRPr lang="de-DE" sz="800" dirty="0"/>
                    </a:p>
                  </p:txBody>
                </p:sp>
                <p:pic>
                  <p:nvPicPr>
                    <p:cNvPr id="25" name="Picture 2060" descr="Lageplan_7B159D9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66174" t="18782" r="32508" b="78793"/>
                    <a:stretch/>
                  </p:blipFill>
                  <p:spPr bwMode="auto">
                    <a:xfrm rot="19760052">
                      <a:off x="5146100" y="3019600"/>
                      <a:ext cx="513891" cy="25186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sp>
                  <p:nvSpPr>
                    <p:cNvPr id="21" name="Textfeld 20"/>
                    <p:cNvSpPr txBox="1"/>
                    <p:nvPr/>
                  </p:nvSpPr>
                  <p:spPr>
                    <a:xfrm rot="19851642">
                      <a:off x="4687009" y="3029118"/>
                      <a:ext cx="1178528" cy="232821"/>
                    </a:xfrm>
                    <a:prstGeom prst="rect">
                      <a:avLst/>
                    </a:prstGeom>
                    <a:noFill/>
                  </p:spPr>
                  <p:txBody>
                    <a:bodyPr wrap="none" rtlCol="0">
                      <a:spAutoFit/>
                    </a:bodyPr>
                    <a:lstStyle/>
                    <a:p>
                      <a:r>
                        <a:rPr lang="de-DE" sz="900" dirty="0" err="1" smtClean="0"/>
                        <a:t>Fluegas</a:t>
                      </a:r>
                      <a:r>
                        <a:rPr lang="de-DE" sz="900" dirty="0" smtClean="0"/>
                        <a:t> </a:t>
                      </a:r>
                      <a:r>
                        <a:rPr lang="de-DE" sz="900" dirty="0" err="1" smtClean="0"/>
                        <a:t>treatment</a:t>
                      </a:r>
                      <a:endParaRPr lang="de-DE" sz="900" dirty="0"/>
                    </a:p>
                  </p:txBody>
                </p:sp>
                <p:pic>
                  <p:nvPicPr>
                    <p:cNvPr id="27" name="Picture 2060" descr="Lageplan_7B159D9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75277" t="6675" r="6239" b="90212"/>
                    <a:stretch/>
                  </p:blipFill>
                  <p:spPr bwMode="auto">
                    <a:xfrm>
                      <a:off x="5220072" y="1515422"/>
                      <a:ext cx="1632064" cy="226755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1" name="Picture 2060" descr="Lageplan_7B159D9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5421" t="62697" r="37820" b="34736"/>
                    <a:stretch/>
                  </p:blipFill>
                  <p:spPr bwMode="auto">
                    <a:xfrm rot="3561309">
                      <a:off x="5761037" y="4538654"/>
                      <a:ext cx="659674" cy="213139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  <p:pic>
                  <p:nvPicPr>
                    <p:cNvPr id="32" name="Picture 2060" descr="Lageplan_7B159D90"/>
                    <p:cNvPicPr>
                      <a:picLocks noChangeAspect="1" noChangeArrowheads="1"/>
                    </p:cNvPicPr>
                    <p:nvPr/>
                  </p:nvPicPr>
                  <p:blipFill rotWithShape="1"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srcRect l="45421" t="62697" r="37820" b="34736"/>
                    <a:stretch/>
                  </p:blipFill>
                  <p:spPr bwMode="auto">
                    <a:xfrm rot="5400000">
                      <a:off x="5912176" y="4669054"/>
                      <a:ext cx="792088" cy="127960"/>
                    </a:xfrm>
                    <a:prstGeom prst="rect">
                      <a:avLst/>
                    </a:prstGeom>
                    <a:noFill/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</p:pic>
              </p:grpSp>
              <p:pic>
                <p:nvPicPr>
                  <p:cNvPr id="35" name="Picture 2060" descr="Lageplan_7B159D90"/>
                  <p:cNvPicPr>
                    <a:picLocks noChangeAspect="1" noChangeArrowheads="1"/>
                  </p:cNvPicPr>
                  <p:nvPr/>
                </p:nvPicPr>
                <p:blipFill rotWithShape="1"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srcRect l="51823" t="15996" r="40080" b="76360"/>
                  <a:stretch/>
                </p:blipFill>
                <p:spPr bwMode="auto">
                  <a:xfrm rot="19724337">
                    <a:off x="5904587" y="4439335"/>
                    <a:ext cx="243405" cy="654679"/>
                  </a:xfrm>
                  <a:prstGeom prst="rect">
                    <a:avLst/>
                  </a:prstGeom>
                  <a:noFill/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</p:pic>
            </p:grpSp>
            <p:pic>
              <p:nvPicPr>
                <p:cNvPr id="37" name="Picture 2060" descr="Lageplan_7B159D90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51823" t="15996" r="40080" b="76360"/>
                <a:stretch/>
              </p:blipFill>
              <p:spPr bwMode="auto">
                <a:xfrm>
                  <a:off x="6936479" y="2890646"/>
                  <a:ext cx="714268" cy="2573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pic>
              <p:nvPicPr>
                <p:cNvPr id="38" name="Picture 2060" descr="Lageplan_7B159D90"/>
                <p:cNvPicPr>
                  <a:picLocks noChangeAspect="1" noChangeArrowheads="1"/>
                </p:cNvPicPr>
                <p:nvPr/>
              </p:nvPicPr>
              <p:blipFill rotWithShape="1"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5421" t="62697" r="37820" b="34736"/>
                <a:stretch/>
              </p:blipFill>
              <p:spPr bwMode="auto">
                <a:xfrm>
                  <a:off x="7118096" y="4275299"/>
                  <a:ext cx="982296" cy="124167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</p:grpSp>
          <p:sp>
            <p:nvSpPr>
              <p:cNvPr id="40" name="Textfeld 39"/>
              <p:cNvSpPr txBox="1"/>
              <p:nvPr/>
            </p:nvSpPr>
            <p:spPr>
              <a:xfrm rot="19795436">
                <a:off x="3632348" y="3716240"/>
                <a:ext cx="1061566" cy="363176"/>
              </a:xfrm>
              <a:prstGeom prst="rect">
                <a:avLst/>
              </a:prstGeom>
              <a:solidFill>
                <a:srgbClr val="FCCD04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de-DE" sz="800" dirty="0" err="1" smtClean="0"/>
                  <a:t>Control</a:t>
                </a:r>
                <a:r>
                  <a:rPr lang="de-DE" sz="800" dirty="0" smtClean="0"/>
                  <a:t>+</a:t>
                </a:r>
                <a:br>
                  <a:rPr lang="de-DE" sz="800" dirty="0" smtClean="0"/>
                </a:br>
                <a:r>
                  <a:rPr lang="de-DE" sz="800" dirty="0" err="1" smtClean="0"/>
                  <a:t>Switchgearrooms</a:t>
                </a:r>
                <a:endParaRPr lang="de-DE" sz="800" dirty="0"/>
              </a:p>
            </p:txBody>
          </p:sp>
          <p:pic>
            <p:nvPicPr>
              <p:cNvPr id="41" name="Picture 2060" descr="Lageplan_7B159D90"/>
              <p:cNvPicPr>
                <a:picLocks noChangeAspect="1" noChangeArrowheads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5421" t="62697" r="37820" b="34736"/>
              <a:stretch/>
            </p:blipFill>
            <p:spPr bwMode="auto">
              <a:xfrm rot="19621795">
                <a:off x="4611860" y="3453090"/>
                <a:ext cx="389851" cy="123955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44" name="Picture 2060" descr="Lageplan_7B159D90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421" t="62697" r="37820" b="34736"/>
            <a:stretch/>
          </p:blipFill>
          <p:spPr bwMode="auto">
            <a:xfrm rot="19621795">
              <a:off x="3130731" y="1571697"/>
              <a:ext cx="352588" cy="1121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43" name="Datumsplatzhalter 2"/>
          <p:cNvSpPr>
            <a:spLocks noGrp="1"/>
          </p:cNvSpPr>
          <p:nvPr>
            <p:ph type="dt" sz="quarter" idx="11"/>
          </p:nvPr>
        </p:nvSpPr>
        <p:spPr>
          <a:xfrm>
            <a:off x="0" y="6400800"/>
            <a:ext cx="1905000" cy="457200"/>
          </a:xfrm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D788715-F89A-4E44-9D0A-5E8179BA0CF3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6" name="Textfeld 5"/>
          <p:cNvSpPr txBox="1"/>
          <p:nvPr/>
        </p:nvSpPr>
        <p:spPr>
          <a:xfrm>
            <a:off x="6457146" y="2337149"/>
            <a:ext cx="1941557" cy="227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err="1" smtClean="0"/>
              <a:t>Processwater</a:t>
            </a:r>
            <a:r>
              <a:rPr lang="de-DE" sz="800" dirty="0" smtClean="0"/>
              <a:t>, </a:t>
            </a:r>
            <a:r>
              <a:rPr lang="de-DE" sz="800" dirty="0" err="1" smtClean="0"/>
              <a:t>water</a:t>
            </a:r>
            <a:r>
              <a:rPr lang="de-DE" sz="800" dirty="0" smtClean="0"/>
              <a:t> </a:t>
            </a:r>
            <a:r>
              <a:rPr lang="de-DE" sz="800" dirty="0" err="1" smtClean="0"/>
              <a:t>for</a:t>
            </a:r>
            <a:r>
              <a:rPr lang="de-DE" sz="800" dirty="0" smtClean="0"/>
              <a:t> </a:t>
            </a:r>
            <a:r>
              <a:rPr lang="de-DE" sz="800" dirty="0" err="1" smtClean="0"/>
              <a:t>fire</a:t>
            </a:r>
            <a:r>
              <a:rPr lang="de-DE" sz="800" dirty="0" smtClean="0"/>
              <a:t> </a:t>
            </a:r>
            <a:r>
              <a:rPr lang="de-DE" sz="800" dirty="0" err="1" smtClean="0"/>
              <a:t>fighting</a:t>
            </a:r>
            <a:endParaRPr lang="de-DE" sz="800" dirty="0"/>
          </a:p>
        </p:txBody>
      </p:sp>
      <p:sp>
        <p:nvSpPr>
          <p:cNvPr id="45" name="Textfeld 44"/>
          <p:cNvSpPr txBox="1"/>
          <p:nvPr/>
        </p:nvSpPr>
        <p:spPr>
          <a:xfrm rot="3593531">
            <a:off x="3786400" y="4552613"/>
            <a:ext cx="809837" cy="2172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800" dirty="0" smtClean="0"/>
              <a:t>Storage </a:t>
            </a:r>
            <a:r>
              <a:rPr lang="de-DE" sz="800" dirty="0" err="1" smtClean="0"/>
              <a:t>area</a:t>
            </a:r>
            <a:endParaRPr lang="de-DE" sz="800" dirty="0"/>
          </a:p>
        </p:txBody>
      </p:sp>
    </p:spTree>
    <p:extLst>
      <p:ext uri="{BB962C8B-B14F-4D97-AF65-F5344CB8AC3E}">
        <p14:creationId xmlns:p14="http://schemas.microsoft.com/office/powerpoint/2010/main" val="4514547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46C9F88-0D41-419A-8DF9-F0A7A82CA250}" type="slidenum">
              <a:rPr lang="en-GB" sz="1000" b="0" smtClean="0">
                <a:solidFill>
                  <a:schemeClr val="bg1"/>
                </a:solidFill>
              </a:rPr>
              <a:pPr/>
              <a:t>21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21507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7505E2E-68D8-482C-A820-A5CC19796F59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7338"/>
            <a:ext cx="9144000" cy="914400"/>
          </a:xfrm>
        </p:spPr>
        <p:txBody>
          <a:bodyPr anchorCtr="1"/>
          <a:lstStyle/>
          <a:p>
            <a:pPr algn="l">
              <a:buClr>
                <a:srgbClr val="000000"/>
              </a:buClr>
              <a:defRPr/>
            </a:pPr>
            <a:r>
              <a:rPr lang="en-GB" sz="2000" kern="1200" dirty="0">
                <a:solidFill>
                  <a:srgbClr val="CCCCFF"/>
                </a:solidFill>
                <a:latin typeface="Arial" charset="0"/>
                <a:ea typeface="+mn-ea"/>
                <a:cs typeface="+mn-cs"/>
              </a:rPr>
              <a:t>Contents</a:t>
            </a:r>
          </a:p>
        </p:txBody>
      </p:sp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1471613" y="2636838"/>
            <a:ext cx="6516687" cy="301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630238" indent="-630238">
              <a:buClr>
                <a:srgbClr val="000000"/>
              </a:buClr>
              <a:buFontTx/>
              <a:buAutoNum type="arabicPeriod"/>
              <a:defRPr/>
            </a:pPr>
            <a:r>
              <a:rPr lang="en-GB" dirty="0">
                <a:solidFill>
                  <a:srgbClr val="CCCCFF"/>
                </a:solidFill>
              </a:rPr>
              <a:t>MARTIN company</a:t>
            </a:r>
          </a:p>
          <a:p>
            <a:pPr marL="630238" indent="-630238">
              <a:buClr>
                <a:schemeClr val="tx1"/>
              </a:buClr>
              <a:buFontTx/>
              <a:buAutoNum type="arabicPeriod"/>
              <a:defRPr/>
            </a:pPr>
            <a:endParaRPr lang="en-GB" dirty="0">
              <a:solidFill>
                <a:srgbClr val="CCCCFF"/>
              </a:solidFill>
            </a:endParaRPr>
          </a:p>
          <a:p>
            <a:pPr marL="630238" indent="-630238">
              <a:buClr>
                <a:schemeClr val="tx1"/>
              </a:buClr>
              <a:buFontTx/>
              <a:buAutoNum type="arabicPeriod"/>
              <a:defRPr/>
            </a:pPr>
            <a:r>
              <a:rPr lang="en-GB" dirty="0">
                <a:solidFill>
                  <a:srgbClr val="CCCCFF"/>
                </a:solidFill>
              </a:rPr>
              <a:t>Typical </a:t>
            </a:r>
            <a:r>
              <a:rPr lang="en-GB" dirty="0" err="1">
                <a:solidFill>
                  <a:srgbClr val="CCCCFF"/>
                </a:solidFill>
              </a:rPr>
              <a:t>WtE</a:t>
            </a:r>
            <a:r>
              <a:rPr lang="en-GB" dirty="0">
                <a:solidFill>
                  <a:srgbClr val="CCCCFF"/>
                </a:solidFill>
              </a:rPr>
              <a:t> plant</a:t>
            </a:r>
          </a:p>
          <a:p>
            <a:pPr marL="630238" indent="-630238">
              <a:buClr>
                <a:schemeClr val="tx1"/>
              </a:buClr>
              <a:buFontTx/>
              <a:buAutoNum type="arabicPeriod"/>
              <a:defRPr/>
            </a:pPr>
            <a:endParaRPr lang="en-GB" dirty="0"/>
          </a:p>
          <a:p>
            <a:pPr marL="630238" indent="-630238">
              <a:buClr>
                <a:srgbClr val="000000"/>
              </a:buClr>
              <a:buFontTx/>
              <a:buAutoNum type="arabicPeriod"/>
              <a:defRPr/>
            </a:pPr>
            <a:r>
              <a:rPr lang="en-GB" dirty="0"/>
              <a:t>The Martin combustion system</a:t>
            </a:r>
          </a:p>
          <a:p>
            <a:pPr marL="630238" indent="-630238">
              <a:buClr>
                <a:srgbClr val="000000"/>
              </a:buClr>
              <a:buFontTx/>
              <a:buAutoNum type="arabicPeriod"/>
              <a:defRPr/>
            </a:pPr>
            <a:endParaRPr lang="en-GB" dirty="0">
              <a:solidFill>
                <a:srgbClr val="CCCCFF"/>
              </a:solidFill>
            </a:endParaRPr>
          </a:p>
          <a:p>
            <a:pPr marL="630238" indent="-630238">
              <a:buClr>
                <a:srgbClr val="000000"/>
              </a:buClr>
              <a:buFontTx/>
              <a:buAutoNum type="arabicPeriod"/>
              <a:defRPr/>
            </a:pPr>
            <a:r>
              <a:rPr lang="en-GB" dirty="0" smtClean="0">
                <a:solidFill>
                  <a:srgbClr val="CCCCFF"/>
                </a:solidFill>
              </a:rPr>
              <a:t>Summary</a:t>
            </a:r>
            <a:endParaRPr lang="en-GB" dirty="0">
              <a:solidFill>
                <a:srgbClr val="CCCCFF"/>
              </a:solidFill>
            </a:endParaRPr>
          </a:p>
          <a:p>
            <a:pPr>
              <a:buClr>
                <a:schemeClr val="tx1"/>
              </a:buClr>
              <a:defRPr/>
            </a:pPr>
            <a:endParaRPr lang="en-GB" dirty="0"/>
          </a:p>
        </p:txBody>
      </p:sp>
      <p:sp>
        <p:nvSpPr>
          <p:cNvPr id="21511" name="Rechteck 1"/>
          <p:cNvSpPr>
            <a:spLocks noChangeArrowheads="1"/>
          </p:cNvSpPr>
          <p:nvPr/>
        </p:nvSpPr>
        <p:spPr bwMode="auto">
          <a:xfrm>
            <a:off x="1116013" y="476250"/>
            <a:ext cx="66960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GB" dirty="0">
                <a:solidFill>
                  <a:srgbClr val="CCCCFF"/>
                </a:solidFill>
              </a:rPr>
              <a:t>Modern Technology for Waste treatment</a:t>
            </a:r>
            <a:br>
              <a:rPr lang="en-GB" dirty="0">
                <a:solidFill>
                  <a:srgbClr val="CCCCFF"/>
                </a:solidFill>
              </a:rPr>
            </a:br>
            <a:r>
              <a:rPr lang="en-GB" dirty="0" smtClean="0">
                <a:solidFill>
                  <a:srgbClr val="CCCCFF"/>
                </a:solidFill>
              </a:rPr>
              <a:t>MARTIN WTE System</a:t>
            </a:r>
            <a:endParaRPr lang="de-DE" dirty="0">
              <a:solidFill>
                <a:srgbClr val="CCCCFF"/>
              </a:solidFill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2355A98-14EE-4B67-B35D-2862848E30B5}" type="slidenum">
              <a:rPr lang="de-DE" sz="1000" b="0" smtClean="0">
                <a:solidFill>
                  <a:schemeClr val="bg1"/>
                </a:solidFill>
              </a:rPr>
              <a:pPr/>
              <a:t>22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22531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4044E8D-551F-4318-80BB-6191FC7D1086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22533" name="Rectangle 105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MARTIN reverse-acting grate system</a:t>
            </a:r>
          </a:p>
        </p:txBody>
      </p:sp>
      <p:sp>
        <p:nvSpPr>
          <p:cNvPr id="22534" name="Rectangle 1057"/>
          <p:cNvSpPr>
            <a:spLocks noGrp="1" noChangeArrowheads="1"/>
          </p:cNvSpPr>
          <p:nvPr>
            <p:ph type="body" idx="1"/>
          </p:nvPr>
        </p:nvSpPr>
        <p:spPr>
          <a:xfrm>
            <a:off x="323850" y="1955800"/>
            <a:ext cx="4392613" cy="3726278"/>
          </a:xfrm>
        </p:spPr>
        <p:txBody>
          <a:bodyPr/>
          <a:lstStyle/>
          <a:p>
            <a:pPr marL="381000" indent="-381000"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Feed hopper</a:t>
            </a:r>
          </a:p>
          <a:p>
            <a:pPr marL="381000" indent="-381000"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Feeder</a:t>
            </a:r>
          </a:p>
          <a:p>
            <a:pPr marL="381000" indent="-381000"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MARTIN reverse-acting grate </a:t>
            </a:r>
            <a:r>
              <a:rPr lang="en-US" dirty="0" err="1" smtClean="0">
                <a:solidFill>
                  <a:srgbClr val="000000"/>
                </a:solidFill>
              </a:rPr>
              <a:t>Vario</a:t>
            </a:r>
            <a:endParaRPr lang="en-US" dirty="0" smtClean="0">
              <a:solidFill>
                <a:srgbClr val="000000"/>
              </a:solidFill>
            </a:endParaRPr>
          </a:p>
          <a:p>
            <a:pPr marL="381000" indent="-381000"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MARTIN discharger</a:t>
            </a:r>
          </a:p>
          <a:p>
            <a:pPr marL="381000" indent="-381000"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Furnace</a:t>
            </a:r>
          </a:p>
          <a:p>
            <a:pPr marL="381000" indent="-381000"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Primary air preheater</a:t>
            </a:r>
          </a:p>
          <a:p>
            <a:pPr marL="381000" indent="-381000"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Primary air</a:t>
            </a:r>
          </a:p>
          <a:p>
            <a:pPr marL="381000" indent="-381000">
              <a:buFontTx/>
              <a:buAutoNum type="arabicPeriod"/>
            </a:pPr>
            <a:r>
              <a:rPr lang="en-US" dirty="0" smtClean="0">
                <a:solidFill>
                  <a:srgbClr val="000000"/>
                </a:solidFill>
              </a:rPr>
              <a:t>Secondary air</a:t>
            </a:r>
          </a:p>
          <a:p>
            <a:pPr marL="381000" indent="-381000"/>
            <a:r>
              <a:rPr lang="en-US" dirty="0" smtClean="0">
                <a:solidFill>
                  <a:srgbClr val="000000"/>
                </a:solidFill>
              </a:rPr>
              <a:t>9.	IR camera</a:t>
            </a:r>
          </a:p>
        </p:txBody>
      </p:sp>
      <p:pic>
        <p:nvPicPr>
          <p:cNvPr id="22535" name="Picture 1125" descr="Bild 1 Feuerung - Vario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69" t="14455" r="30818" b="26"/>
          <a:stretch>
            <a:fillRect/>
          </a:stretch>
        </p:blipFill>
        <p:spPr bwMode="auto">
          <a:xfrm>
            <a:off x="4918075" y="1196975"/>
            <a:ext cx="3686175" cy="515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6" name="Group 1126"/>
          <p:cNvGrpSpPr>
            <a:grpSpLocks/>
          </p:cNvGrpSpPr>
          <p:nvPr/>
        </p:nvGrpSpPr>
        <p:grpSpPr bwMode="auto">
          <a:xfrm>
            <a:off x="5580063" y="5589588"/>
            <a:ext cx="330200" cy="325437"/>
            <a:chOff x="2592" y="2791"/>
            <a:chExt cx="208" cy="205"/>
          </a:xfrm>
        </p:grpSpPr>
        <p:sp>
          <p:nvSpPr>
            <p:cNvPr id="22561" name="Oval 1127"/>
            <p:cNvSpPr>
              <a:spLocks noChangeArrowheads="1"/>
            </p:cNvSpPr>
            <p:nvPr/>
          </p:nvSpPr>
          <p:spPr bwMode="auto">
            <a:xfrm>
              <a:off x="2616" y="2814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87144" name="Text Box 1128"/>
            <p:cNvSpPr txBox="1">
              <a:spLocks noChangeArrowheads="1"/>
            </p:cNvSpPr>
            <p:nvPr/>
          </p:nvSpPr>
          <p:spPr bwMode="auto">
            <a:xfrm>
              <a:off x="2592" y="2791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>
                <a:spcBef>
                  <a:spcPct val="50000"/>
                </a:spcBef>
                <a:defRPr/>
              </a:pPr>
              <a:r>
                <a:rPr lang="de-DE" sz="140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6</a:t>
              </a:r>
            </a:p>
          </p:txBody>
        </p:sp>
      </p:grpSp>
      <p:grpSp>
        <p:nvGrpSpPr>
          <p:cNvPr id="22537" name="Group 1129"/>
          <p:cNvGrpSpPr>
            <a:grpSpLocks/>
          </p:cNvGrpSpPr>
          <p:nvPr/>
        </p:nvGrpSpPr>
        <p:grpSpPr bwMode="auto">
          <a:xfrm>
            <a:off x="5435600" y="2311400"/>
            <a:ext cx="330200" cy="325438"/>
            <a:chOff x="2809" y="2499"/>
            <a:chExt cx="208" cy="205"/>
          </a:xfrm>
        </p:grpSpPr>
        <p:sp>
          <p:nvSpPr>
            <p:cNvPr id="22559" name="Oval 1130"/>
            <p:cNvSpPr>
              <a:spLocks noChangeArrowheads="1"/>
            </p:cNvSpPr>
            <p:nvPr/>
          </p:nvSpPr>
          <p:spPr bwMode="auto">
            <a:xfrm>
              <a:off x="2833" y="2523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2560" name="Text Box 1131"/>
            <p:cNvSpPr txBox="1">
              <a:spLocks noChangeArrowheads="1"/>
            </p:cNvSpPr>
            <p:nvPr/>
          </p:nvSpPr>
          <p:spPr bwMode="auto">
            <a:xfrm>
              <a:off x="2809" y="2499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/>
                <a:t>1</a:t>
              </a:r>
            </a:p>
          </p:txBody>
        </p:sp>
      </p:grpSp>
      <p:grpSp>
        <p:nvGrpSpPr>
          <p:cNvPr id="22538" name="Group 1132"/>
          <p:cNvGrpSpPr>
            <a:grpSpLocks/>
          </p:cNvGrpSpPr>
          <p:nvPr/>
        </p:nvGrpSpPr>
        <p:grpSpPr bwMode="auto">
          <a:xfrm>
            <a:off x="5435600" y="3751263"/>
            <a:ext cx="330200" cy="325437"/>
            <a:chOff x="2378" y="2839"/>
            <a:chExt cx="208" cy="205"/>
          </a:xfrm>
        </p:grpSpPr>
        <p:sp>
          <p:nvSpPr>
            <p:cNvPr id="22557" name="Oval 1133"/>
            <p:cNvSpPr>
              <a:spLocks noChangeArrowheads="1"/>
            </p:cNvSpPr>
            <p:nvPr/>
          </p:nvSpPr>
          <p:spPr bwMode="auto">
            <a:xfrm>
              <a:off x="2402" y="2863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87150" name="Text Box 1134"/>
            <p:cNvSpPr txBox="1">
              <a:spLocks noChangeArrowheads="1"/>
            </p:cNvSpPr>
            <p:nvPr/>
          </p:nvSpPr>
          <p:spPr bwMode="auto">
            <a:xfrm>
              <a:off x="2378" y="2839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de-DE" sz="140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2</a:t>
              </a:r>
            </a:p>
          </p:txBody>
        </p:sp>
      </p:grpSp>
      <p:grpSp>
        <p:nvGrpSpPr>
          <p:cNvPr id="22539" name="Group 1135"/>
          <p:cNvGrpSpPr>
            <a:grpSpLocks/>
          </p:cNvGrpSpPr>
          <p:nvPr/>
        </p:nvGrpSpPr>
        <p:grpSpPr bwMode="auto">
          <a:xfrm>
            <a:off x="6732588" y="4543425"/>
            <a:ext cx="330200" cy="325438"/>
            <a:chOff x="3014" y="2923"/>
            <a:chExt cx="208" cy="205"/>
          </a:xfrm>
        </p:grpSpPr>
        <p:sp>
          <p:nvSpPr>
            <p:cNvPr id="22555" name="Oval 1136"/>
            <p:cNvSpPr>
              <a:spLocks noChangeArrowheads="1"/>
            </p:cNvSpPr>
            <p:nvPr/>
          </p:nvSpPr>
          <p:spPr bwMode="auto">
            <a:xfrm>
              <a:off x="3038" y="2947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87153" name="Text Box 1137"/>
            <p:cNvSpPr txBox="1">
              <a:spLocks noChangeArrowheads="1"/>
            </p:cNvSpPr>
            <p:nvPr/>
          </p:nvSpPr>
          <p:spPr bwMode="auto">
            <a:xfrm>
              <a:off x="3014" y="2923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de-DE" sz="140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3</a:t>
              </a:r>
            </a:p>
          </p:txBody>
        </p:sp>
      </p:grpSp>
      <p:grpSp>
        <p:nvGrpSpPr>
          <p:cNvPr id="22540" name="Group 1138"/>
          <p:cNvGrpSpPr>
            <a:grpSpLocks/>
          </p:cNvGrpSpPr>
          <p:nvPr/>
        </p:nvGrpSpPr>
        <p:grpSpPr bwMode="auto">
          <a:xfrm>
            <a:off x="7451725" y="5983288"/>
            <a:ext cx="330200" cy="325437"/>
            <a:chOff x="3165" y="3479"/>
            <a:chExt cx="208" cy="205"/>
          </a:xfrm>
        </p:grpSpPr>
        <p:sp>
          <p:nvSpPr>
            <p:cNvPr id="22553" name="Oval 1139"/>
            <p:cNvSpPr>
              <a:spLocks noChangeArrowheads="1"/>
            </p:cNvSpPr>
            <p:nvPr/>
          </p:nvSpPr>
          <p:spPr bwMode="auto">
            <a:xfrm>
              <a:off x="3189" y="3502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87156" name="Text Box 1140"/>
            <p:cNvSpPr txBox="1">
              <a:spLocks noChangeArrowheads="1"/>
            </p:cNvSpPr>
            <p:nvPr/>
          </p:nvSpPr>
          <p:spPr bwMode="auto">
            <a:xfrm>
              <a:off x="3165" y="3479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de-DE" sz="140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4</a:t>
              </a:r>
            </a:p>
          </p:txBody>
        </p:sp>
      </p:grpSp>
      <p:grpSp>
        <p:nvGrpSpPr>
          <p:cNvPr id="22541" name="Group 1141"/>
          <p:cNvGrpSpPr>
            <a:grpSpLocks/>
          </p:cNvGrpSpPr>
          <p:nvPr/>
        </p:nvGrpSpPr>
        <p:grpSpPr bwMode="auto">
          <a:xfrm>
            <a:off x="6834188" y="2527300"/>
            <a:ext cx="330200" cy="325438"/>
            <a:chOff x="3195" y="2476"/>
            <a:chExt cx="208" cy="205"/>
          </a:xfrm>
        </p:grpSpPr>
        <p:sp>
          <p:nvSpPr>
            <p:cNvPr id="22551" name="Oval 1142"/>
            <p:cNvSpPr>
              <a:spLocks noChangeArrowheads="1"/>
            </p:cNvSpPr>
            <p:nvPr/>
          </p:nvSpPr>
          <p:spPr bwMode="auto">
            <a:xfrm>
              <a:off x="3219" y="2500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2552" name="Text Box 1143"/>
            <p:cNvSpPr txBox="1">
              <a:spLocks noChangeArrowheads="1"/>
            </p:cNvSpPr>
            <p:nvPr/>
          </p:nvSpPr>
          <p:spPr bwMode="auto">
            <a:xfrm>
              <a:off x="3195" y="2476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/>
                <a:t>5</a:t>
              </a:r>
            </a:p>
          </p:txBody>
        </p:sp>
      </p:grpSp>
      <p:grpSp>
        <p:nvGrpSpPr>
          <p:cNvPr id="22542" name="Group 1144"/>
          <p:cNvGrpSpPr>
            <a:grpSpLocks/>
          </p:cNvGrpSpPr>
          <p:nvPr/>
        </p:nvGrpSpPr>
        <p:grpSpPr bwMode="auto">
          <a:xfrm>
            <a:off x="6516688" y="5013325"/>
            <a:ext cx="330200" cy="325438"/>
            <a:chOff x="2991" y="3452"/>
            <a:chExt cx="208" cy="205"/>
          </a:xfrm>
        </p:grpSpPr>
        <p:sp>
          <p:nvSpPr>
            <p:cNvPr id="22549" name="Oval 1145"/>
            <p:cNvSpPr>
              <a:spLocks noChangeArrowheads="1"/>
            </p:cNvSpPr>
            <p:nvPr/>
          </p:nvSpPr>
          <p:spPr bwMode="auto">
            <a:xfrm>
              <a:off x="3015" y="3475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87162" name="Text Box 1146"/>
            <p:cNvSpPr txBox="1">
              <a:spLocks noChangeArrowheads="1"/>
            </p:cNvSpPr>
            <p:nvPr/>
          </p:nvSpPr>
          <p:spPr bwMode="auto">
            <a:xfrm>
              <a:off x="2991" y="3452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de-DE" sz="140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7</a:t>
              </a:r>
            </a:p>
          </p:txBody>
        </p:sp>
      </p:grpSp>
      <p:grpSp>
        <p:nvGrpSpPr>
          <p:cNvPr id="22543" name="Group 1147"/>
          <p:cNvGrpSpPr>
            <a:grpSpLocks/>
          </p:cNvGrpSpPr>
          <p:nvPr/>
        </p:nvGrpSpPr>
        <p:grpSpPr bwMode="auto">
          <a:xfrm>
            <a:off x="6978650" y="3608388"/>
            <a:ext cx="330200" cy="325437"/>
            <a:chOff x="3224" y="2841"/>
            <a:chExt cx="208" cy="205"/>
          </a:xfrm>
        </p:grpSpPr>
        <p:sp>
          <p:nvSpPr>
            <p:cNvPr id="22547" name="Oval 1148"/>
            <p:cNvSpPr>
              <a:spLocks noChangeArrowheads="1"/>
            </p:cNvSpPr>
            <p:nvPr/>
          </p:nvSpPr>
          <p:spPr bwMode="auto">
            <a:xfrm>
              <a:off x="3248" y="2864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87165" name="Text Box 1149"/>
            <p:cNvSpPr txBox="1">
              <a:spLocks noChangeArrowheads="1"/>
            </p:cNvSpPr>
            <p:nvPr/>
          </p:nvSpPr>
          <p:spPr bwMode="auto">
            <a:xfrm>
              <a:off x="3224" y="2841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1pPr>
              <a:lvl2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2pPr>
              <a:lvl3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3pPr>
              <a:lvl4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4pPr>
              <a:lvl5pPr>
                <a:spcBef>
                  <a:spcPct val="0"/>
                </a:spcBef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5pPr>
              <a:lvl6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6pPr>
              <a:lvl7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7pPr>
              <a:lvl8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8pPr>
              <a:lvl9pPr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>
                <a:spcBef>
                  <a:spcPct val="50000"/>
                </a:spcBef>
                <a:defRPr/>
              </a:pPr>
              <a:r>
                <a:rPr lang="de-DE" sz="1400" smtClean="0">
                  <a:effectLst>
                    <a:outerShdw blurRad="38100" dist="38100" dir="2700000" algn="tl">
                      <a:srgbClr val="C0C0C0"/>
                    </a:outerShdw>
                  </a:effectLst>
                  <a:latin typeface="Arial" charset="0"/>
                </a:rPr>
                <a:t>8</a:t>
              </a:r>
            </a:p>
          </p:txBody>
        </p:sp>
      </p:grpSp>
      <p:grpSp>
        <p:nvGrpSpPr>
          <p:cNvPr id="22544" name="Group 1150"/>
          <p:cNvGrpSpPr>
            <a:grpSpLocks/>
          </p:cNvGrpSpPr>
          <p:nvPr/>
        </p:nvGrpSpPr>
        <p:grpSpPr bwMode="auto">
          <a:xfrm>
            <a:off x="6516688" y="1196975"/>
            <a:ext cx="330200" cy="325438"/>
            <a:chOff x="2809" y="2499"/>
            <a:chExt cx="208" cy="205"/>
          </a:xfrm>
        </p:grpSpPr>
        <p:sp>
          <p:nvSpPr>
            <p:cNvPr id="22545" name="Oval 1151"/>
            <p:cNvSpPr>
              <a:spLocks noChangeArrowheads="1"/>
            </p:cNvSpPr>
            <p:nvPr/>
          </p:nvSpPr>
          <p:spPr bwMode="auto">
            <a:xfrm>
              <a:off x="2833" y="2523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22546" name="Text Box 1152"/>
            <p:cNvSpPr txBox="1">
              <a:spLocks noChangeArrowheads="1"/>
            </p:cNvSpPr>
            <p:nvPr/>
          </p:nvSpPr>
          <p:spPr bwMode="auto">
            <a:xfrm>
              <a:off x="2809" y="2499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/>
                <a:t>9</a:t>
              </a:r>
            </a:p>
          </p:txBody>
        </p:sp>
      </p:grpSp>
      <p:sp>
        <p:nvSpPr>
          <p:cNvPr id="34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A814AB92-525B-4000-BEFD-D03D12253E52}" type="slidenum">
              <a:rPr lang="de-DE" sz="1000" b="0" smtClean="0">
                <a:solidFill>
                  <a:schemeClr val="bg1"/>
                </a:solidFill>
              </a:rPr>
              <a:pPr/>
              <a:t>23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23555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9854900-1C43-478C-B5BF-5F888D5F9FAC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23557" name="Rectangle 6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MARTIN reverse-acting grate Vario</a:t>
            </a:r>
          </a:p>
        </p:txBody>
      </p:sp>
      <p:pic>
        <p:nvPicPr>
          <p:cNvPr id="23558" name="Picture 8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619"/>
          <a:stretch>
            <a:fillRect/>
          </a:stretch>
        </p:blipFill>
        <p:spPr bwMode="auto">
          <a:xfrm>
            <a:off x="5580063" y="3798888"/>
            <a:ext cx="3240087" cy="222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23559" name="Rectangle 10"/>
          <p:cNvSpPr>
            <a:spLocks noChangeArrowheads="1"/>
          </p:cNvSpPr>
          <p:nvPr/>
        </p:nvSpPr>
        <p:spPr bwMode="auto">
          <a:xfrm>
            <a:off x="107950" y="1700213"/>
            <a:ext cx="5256213" cy="42148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342900" indent="-342900">
              <a:lnSpc>
                <a:spcPct val="145000"/>
              </a:lnSpc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Stoking motion acts against the direction of the waste flow</a:t>
            </a:r>
          </a:p>
          <a:p>
            <a:pPr marL="342900" indent="-342900">
              <a:lnSpc>
                <a:spcPct val="145000"/>
              </a:lnSpc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Evenly covered grate surface</a:t>
            </a:r>
          </a:p>
          <a:p>
            <a:pPr marL="342900" indent="-342900">
              <a:lnSpc>
                <a:spcPct val="145000"/>
              </a:lnSpc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Protection against intense heat radiation</a:t>
            </a:r>
          </a:p>
          <a:p>
            <a:pPr marL="342900" indent="-342900">
              <a:lnSpc>
                <a:spcPct val="145000"/>
              </a:lnSpc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Protection against thermal wear</a:t>
            </a:r>
          </a:p>
          <a:p>
            <a:pPr marL="342900" indent="-342900">
              <a:lnSpc>
                <a:spcPct val="145000"/>
              </a:lnSpc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Long service lives</a:t>
            </a:r>
          </a:p>
          <a:p>
            <a:pPr marL="342900" indent="-342900">
              <a:lnSpc>
                <a:spcPct val="145000"/>
              </a:lnSpc>
              <a:buFontTx/>
              <a:buChar char="•"/>
            </a:pPr>
            <a:r>
              <a:rPr lang="en-US">
                <a:solidFill>
                  <a:srgbClr val="000000"/>
                </a:solidFill>
              </a:rPr>
              <a:t>Highly effective agitating motion and mixing of the fuel</a:t>
            </a:r>
          </a:p>
        </p:txBody>
      </p:sp>
      <p:pic>
        <p:nvPicPr>
          <p:cNvPr id="23560" name="Picture 12" descr="MARTIN Rückschub-Rost Vario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341438"/>
            <a:ext cx="3240087" cy="230028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3CA31D95-AF4F-4834-BAEA-369B06F615FA}" type="slidenum">
              <a:rPr lang="de-DE" sz="1000" b="0" smtClean="0">
                <a:solidFill>
                  <a:schemeClr val="bg1"/>
                </a:solidFill>
              </a:rPr>
              <a:pPr/>
              <a:t>24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24579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4805369-C56D-4C3D-A73F-B72405CC0737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pic>
        <p:nvPicPr>
          <p:cNvPr id="24581" name="Picture 5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575" y="1412875"/>
            <a:ext cx="6911975" cy="4867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582" name="Rectangle 5"/>
          <p:cNvSpPr>
            <a:spLocks noGrp="1" noChangeArrowheads="1"/>
          </p:cNvSpPr>
          <p:nvPr>
            <p:ph type="title"/>
          </p:nvPr>
        </p:nvSpPr>
        <p:spPr>
          <a:xfrm>
            <a:off x="0" y="371475"/>
            <a:ext cx="9144000" cy="914400"/>
          </a:xfrm>
          <a:noFill/>
        </p:spPr>
        <p:txBody>
          <a:bodyPr/>
          <a:lstStyle/>
          <a:p>
            <a:r>
              <a:rPr lang="en-US" smtClean="0"/>
              <a:t>Mixing phases of the fuel</a:t>
            </a:r>
            <a:br>
              <a:rPr lang="en-US" smtClean="0"/>
            </a:br>
            <a:r>
              <a:rPr lang="en-US" smtClean="0"/>
              <a:t>on the reverse-acting grate Vario</a:t>
            </a:r>
          </a:p>
        </p:txBody>
      </p:sp>
      <p:sp>
        <p:nvSpPr>
          <p:cNvPr id="24583" name="AutoShape 43"/>
          <p:cNvSpPr>
            <a:spLocks noChangeAspect="1" noChangeArrowheads="1" noTextEdit="1"/>
          </p:cNvSpPr>
          <p:nvPr/>
        </p:nvSpPr>
        <p:spPr bwMode="auto">
          <a:xfrm>
            <a:off x="5881688" y="2478088"/>
            <a:ext cx="561975" cy="1887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de-DE"/>
          </a:p>
        </p:txBody>
      </p:sp>
      <p:grpSp>
        <p:nvGrpSpPr>
          <p:cNvPr id="24584" name="Group 52"/>
          <p:cNvGrpSpPr>
            <a:grpSpLocks/>
          </p:cNvGrpSpPr>
          <p:nvPr/>
        </p:nvGrpSpPr>
        <p:grpSpPr bwMode="auto">
          <a:xfrm>
            <a:off x="6089650" y="2349500"/>
            <a:ext cx="1866900" cy="715963"/>
            <a:chOff x="3836" y="1525"/>
            <a:chExt cx="1176" cy="451"/>
          </a:xfrm>
        </p:grpSpPr>
        <p:sp>
          <p:nvSpPr>
            <p:cNvPr id="24595" name="Rectangle 18"/>
            <p:cNvSpPr>
              <a:spLocks noChangeArrowheads="1"/>
            </p:cNvSpPr>
            <p:nvPr/>
          </p:nvSpPr>
          <p:spPr bwMode="auto">
            <a:xfrm>
              <a:off x="4014" y="1525"/>
              <a:ext cx="998" cy="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113AA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marL="342900" indent="-342900">
                <a:buSzPct val="100000"/>
              </a:pPr>
              <a:r>
                <a:rPr lang="en-US" sz="1200" b="0">
                  <a:solidFill>
                    <a:srgbClr val="FFFFFF"/>
                  </a:solidFill>
                  <a:latin typeface="Arial Black" pitchFamily="34" charset="0"/>
                </a:rPr>
                <a:t>Pushing motion </a:t>
              </a:r>
            </a:p>
            <a:p>
              <a:pPr marL="342900" indent="-342900">
                <a:buSzPct val="100000"/>
              </a:pPr>
              <a:r>
                <a:rPr lang="en-US" sz="1200" b="0">
                  <a:solidFill>
                    <a:srgbClr val="FFFFFF"/>
                  </a:solidFill>
                  <a:latin typeface="Arial Black" pitchFamily="34" charset="0"/>
                </a:rPr>
                <a:t>of the grate steps</a:t>
              </a:r>
            </a:p>
          </p:txBody>
        </p:sp>
        <p:sp>
          <p:nvSpPr>
            <p:cNvPr id="24596" name="Freeform 45"/>
            <p:cNvSpPr>
              <a:spLocks/>
            </p:cNvSpPr>
            <p:nvPr/>
          </p:nvSpPr>
          <p:spPr bwMode="auto">
            <a:xfrm>
              <a:off x="3836" y="1567"/>
              <a:ext cx="131" cy="179"/>
            </a:xfrm>
            <a:custGeom>
              <a:avLst/>
              <a:gdLst>
                <a:gd name="T0" fmla="*/ 268973 w 22"/>
                <a:gd name="T1" fmla="*/ 0 h 30"/>
                <a:gd name="T2" fmla="*/ 0 w 22"/>
                <a:gd name="T3" fmla="*/ 1081208 h 30"/>
                <a:gd name="T4" fmla="*/ 0 w 22"/>
                <a:gd name="T5" fmla="*/ 1626084 h 30"/>
                <a:gd name="T6" fmla="*/ 0 w 22"/>
                <a:gd name="T7" fmla="*/ 2434758 h 30"/>
                <a:gd name="T8" fmla="*/ 268973 w 22"/>
                <a:gd name="T9" fmla="*/ 2979813 h 30"/>
                <a:gd name="T10" fmla="*/ 268973 w 22"/>
                <a:gd name="T11" fmla="*/ 3517249 h 30"/>
                <a:gd name="T12" fmla="*/ 531812 w 22"/>
                <a:gd name="T13" fmla="*/ 4060842 h 30"/>
                <a:gd name="T14" fmla="*/ 1069800 w 22"/>
                <a:gd name="T15" fmla="*/ 5097652 h 30"/>
                <a:gd name="T16" fmla="*/ 1601612 w 22"/>
                <a:gd name="T17" fmla="*/ 4287688 h 30"/>
                <a:gd name="T18" fmla="*/ 2141046 w 22"/>
                <a:gd name="T19" fmla="*/ 5368932 h 30"/>
                <a:gd name="T20" fmla="*/ 2410019 w 22"/>
                <a:gd name="T21" fmla="*/ 5913772 h 30"/>
                <a:gd name="T22" fmla="*/ 2941873 w 22"/>
                <a:gd name="T23" fmla="*/ 6178859 h 30"/>
                <a:gd name="T24" fmla="*/ 3166699 w 22"/>
                <a:gd name="T25" fmla="*/ 6722452 h 30"/>
                <a:gd name="T26" fmla="*/ 3698553 w 22"/>
                <a:gd name="T27" fmla="*/ 6994980 h 30"/>
                <a:gd name="T28" fmla="*/ 4236713 w 22"/>
                <a:gd name="T29" fmla="*/ 7532410 h 30"/>
                <a:gd name="T30" fmla="*/ 5037498 w 22"/>
                <a:gd name="T31" fmla="*/ 8076217 h 30"/>
                <a:gd name="T32" fmla="*/ 5839599 w 22"/>
                <a:gd name="T33" fmla="*/ 6451208 h 30"/>
                <a:gd name="T34" fmla="*/ 5037498 w 22"/>
                <a:gd name="T35" fmla="*/ 6178859 h 30"/>
                <a:gd name="T36" fmla="*/ 4499338 w 22"/>
                <a:gd name="T37" fmla="*/ 5913772 h 30"/>
                <a:gd name="T38" fmla="*/ 3967734 w 22"/>
                <a:gd name="T39" fmla="*/ 5641459 h 30"/>
                <a:gd name="T40" fmla="*/ 3428300 w 22"/>
                <a:gd name="T41" fmla="*/ 5097652 h 30"/>
                <a:gd name="T42" fmla="*/ 2941873 w 22"/>
                <a:gd name="T43" fmla="*/ 4560216 h 30"/>
                <a:gd name="T44" fmla="*/ 2672686 w 22"/>
                <a:gd name="T45" fmla="*/ 4060842 h 30"/>
                <a:gd name="T46" fmla="*/ 2410019 w 22"/>
                <a:gd name="T47" fmla="*/ 3517249 h 30"/>
                <a:gd name="T48" fmla="*/ 2941873 w 22"/>
                <a:gd name="T49" fmla="*/ 3252162 h 30"/>
                <a:gd name="T50" fmla="*/ 2141046 w 22"/>
                <a:gd name="T51" fmla="*/ 2434758 h 30"/>
                <a:gd name="T52" fmla="*/ 1601612 w 22"/>
                <a:gd name="T53" fmla="*/ 1898605 h 30"/>
                <a:gd name="T54" fmla="*/ 1069800 w 22"/>
                <a:gd name="T55" fmla="*/ 1626084 h 30"/>
                <a:gd name="T56" fmla="*/ 800821 w 22"/>
                <a:gd name="T57" fmla="*/ 1353556 h 30"/>
                <a:gd name="T58" fmla="*/ 531812 w 22"/>
                <a:gd name="T59" fmla="*/ 808680 h 30"/>
                <a:gd name="T60" fmla="*/ 268973 w 22"/>
                <a:gd name="T61" fmla="*/ 0 h 3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2" h="30">
                  <a:moveTo>
                    <a:pt x="1" y="0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1" y="11"/>
                  </a:lnTo>
                  <a:lnTo>
                    <a:pt x="1" y="13"/>
                  </a:lnTo>
                  <a:lnTo>
                    <a:pt x="2" y="15"/>
                  </a:lnTo>
                  <a:lnTo>
                    <a:pt x="4" y="19"/>
                  </a:lnTo>
                  <a:lnTo>
                    <a:pt x="6" y="16"/>
                  </a:lnTo>
                  <a:lnTo>
                    <a:pt x="8" y="20"/>
                  </a:lnTo>
                  <a:lnTo>
                    <a:pt x="9" y="22"/>
                  </a:lnTo>
                  <a:lnTo>
                    <a:pt x="11" y="23"/>
                  </a:lnTo>
                  <a:lnTo>
                    <a:pt x="12" y="25"/>
                  </a:lnTo>
                  <a:lnTo>
                    <a:pt x="14" y="26"/>
                  </a:lnTo>
                  <a:lnTo>
                    <a:pt x="16" y="28"/>
                  </a:lnTo>
                  <a:lnTo>
                    <a:pt x="19" y="30"/>
                  </a:lnTo>
                  <a:lnTo>
                    <a:pt x="22" y="24"/>
                  </a:lnTo>
                  <a:lnTo>
                    <a:pt x="19" y="23"/>
                  </a:lnTo>
                  <a:lnTo>
                    <a:pt x="17" y="22"/>
                  </a:lnTo>
                  <a:lnTo>
                    <a:pt x="15" y="21"/>
                  </a:lnTo>
                  <a:lnTo>
                    <a:pt x="13" y="19"/>
                  </a:lnTo>
                  <a:lnTo>
                    <a:pt x="11" y="17"/>
                  </a:lnTo>
                  <a:lnTo>
                    <a:pt x="10" y="15"/>
                  </a:lnTo>
                  <a:lnTo>
                    <a:pt x="9" y="13"/>
                  </a:lnTo>
                  <a:lnTo>
                    <a:pt x="11" y="12"/>
                  </a:lnTo>
                  <a:lnTo>
                    <a:pt x="8" y="9"/>
                  </a:lnTo>
                  <a:lnTo>
                    <a:pt x="6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4585" name="Group 54"/>
          <p:cNvGrpSpPr>
            <a:grpSpLocks/>
          </p:cNvGrpSpPr>
          <p:nvPr/>
        </p:nvGrpSpPr>
        <p:grpSpPr bwMode="auto">
          <a:xfrm>
            <a:off x="5891213" y="3587750"/>
            <a:ext cx="2046287" cy="846138"/>
            <a:chOff x="3711" y="2305"/>
            <a:chExt cx="1289" cy="533"/>
          </a:xfrm>
        </p:grpSpPr>
        <p:sp>
          <p:nvSpPr>
            <p:cNvPr id="24591" name="Rectangle 20"/>
            <p:cNvSpPr>
              <a:spLocks noChangeArrowheads="1"/>
            </p:cNvSpPr>
            <p:nvPr/>
          </p:nvSpPr>
          <p:spPr bwMode="auto">
            <a:xfrm>
              <a:off x="4014" y="2387"/>
              <a:ext cx="986" cy="45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 marL="342900" indent="-342900">
                <a:buSzPct val="100000"/>
              </a:pPr>
              <a:r>
                <a:rPr lang="en-US" sz="1200" b="0">
                  <a:solidFill>
                    <a:srgbClr val="FFFFFF"/>
                  </a:solidFill>
                  <a:latin typeface="Arial Black" pitchFamily="34" charset="0"/>
                </a:rPr>
                <a:t>Stoking motion </a:t>
              </a:r>
            </a:p>
            <a:p>
              <a:pPr marL="342900" indent="-342900">
                <a:buSzPct val="100000"/>
              </a:pPr>
              <a:r>
                <a:rPr lang="en-US" sz="1200" b="0">
                  <a:solidFill>
                    <a:srgbClr val="FFFFFF"/>
                  </a:solidFill>
                  <a:latin typeface="Arial Black" pitchFamily="34" charset="0"/>
                </a:rPr>
                <a:t>of the waste layer</a:t>
              </a:r>
            </a:p>
          </p:txBody>
        </p:sp>
        <p:sp>
          <p:nvSpPr>
            <p:cNvPr id="24592" name="Freeform 46"/>
            <p:cNvSpPr>
              <a:spLocks/>
            </p:cNvSpPr>
            <p:nvPr/>
          </p:nvSpPr>
          <p:spPr bwMode="auto">
            <a:xfrm>
              <a:off x="3729" y="2561"/>
              <a:ext cx="131" cy="178"/>
            </a:xfrm>
            <a:custGeom>
              <a:avLst/>
              <a:gdLst>
                <a:gd name="T0" fmla="*/ 0 w 22"/>
                <a:gd name="T1" fmla="*/ 0 h 30"/>
                <a:gd name="T2" fmla="*/ 0 w 22"/>
                <a:gd name="T3" fmla="*/ 1044830 h 30"/>
                <a:gd name="T4" fmla="*/ 0 w 22"/>
                <a:gd name="T5" fmla="*/ 1573918 h 30"/>
                <a:gd name="T6" fmla="*/ 0 w 22"/>
                <a:gd name="T7" fmla="*/ 2308957 h 30"/>
                <a:gd name="T8" fmla="*/ 0 w 22"/>
                <a:gd name="T9" fmla="*/ 2838044 h 30"/>
                <a:gd name="T10" fmla="*/ 268973 w 22"/>
                <a:gd name="T11" fmla="*/ 3361073 h 30"/>
                <a:gd name="T12" fmla="*/ 268973 w 22"/>
                <a:gd name="T13" fmla="*/ 3882874 h 30"/>
                <a:gd name="T14" fmla="*/ 800821 w 22"/>
                <a:gd name="T15" fmla="*/ 4926441 h 30"/>
                <a:gd name="T16" fmla="*/ 1340225 w 22"/>
                <a:gd name="T17" fmla="*/ 4146872 h 30"/>
                <a:gd name="T18" fmla="*/ 1871859 w 22"/>
                <a:gd name="T19" fmla="*/ 4926441 h 30"/>
                <a:gd name="T20" fmla="*/ 2410019 w 22"/>
                <a:gd name="T21" fmla="*/ 5456762 h 30"/>
                <a:gd name="T22" fmla="*/ 2672686 w 22"/>
                <a:gd name="T23" fmla="*/ 5934063 h 30"/>
                <a:gd name="T24" fmla="*/ 2941873 w 22"/>
                <a:gd name="T25" fmla="*/ 6455864 h 30"/>
                <a:gd name="T26" fmla="*/ 3428300 w 22"/>
                <a:gd name="T27" fmla="*/ 6720918 h 30"/>
                <a:gd name="T28" fmla="*/ 4236713 w 22"/>
                <a:gd name="T29" fmla="*/ 7242684 h 30"/>
                <a:gd name="T30" fmla="*/ 4768525 w 22"/>
                <a:gd name="T31" fmla="*/ 7765713 h 30"/>
                <a:gd name="T32" fmla="*/ 5839599 w 22"/>
                <a:gd name="T33" fmla="*/ 6199325 h 30"/>
                <a:gd name="T34" fmla="*/ 5037498 w 22"/>
                <a:gd name="T35" fmla="*/ 5934063 h 30"/>
                <a:gd name="T36" fmla="*/ 4499338 w 22"/>
                <a:gd name="T37" fmla="*/ 5713468 h 30"/>
                <a:gd name="T38" fmla="*/ 3967734 w 22"/>
                <a:gd name="T39" fmla="*/ 5456762 h 30"/>
                <a:gd name="T40" fmla="*/ 3166699 w 22"/>
                <a:gd name="T41" fmla="*/ 4926441 h 30"/>
                <a:gd name="T42" fmla="*/ 2941873 w 22"/>
                <a:gd name="T43" fmla="*/ 4404640 h 30"/>
                <a:gd name="T44" fmla="*/ 2410019 w 22"/>
                <a:gd name="T45" fmla="*/ 3882874 h 30"/>
                <a:gd name="T46" fmla="*/ 2141046 w 22"/>
                <a:gd name="T47" fmla="*/ 3361073 h 30"/>
                <a:gd name="T48" fmla="*/ 2941873 w 22"/>
                <a:gd name="T49" fmla="*/ 3095806 h 30"/>
                <a:gd name="T50" fmla="*/ 1871859 w 22"/>
                <a:gd name="T51" fmla="*/ 2308957 h 30"/>
                <a:gd name="T52" fmla="*/ 1340225 w 22"/>
                <a:gd name="T53" fmla="*/ 1830629 h 30"/>
                <a:gd name="T54" fmla="*/ 1069800 w 22"/>
                <a:gd name="T55" fmla="*/ 1573918 h 30"/>
                <a:gd name="T56" fmla="*/ 800821 w 22"/>
                <a:gd name="T57" fmla="*/ 1308828 h 30"/>
                <a:gd name="T58" fmla="*/ 531812 w 22"/>
                <a:gd name="T59" fmla="*/ 787069 h 30"/>
                <a:gd name="T60" fmla="*/ 0 w 22"/>
                <a:gd name="T61" fmla="*/ 0 h 30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2" h="30">
                  <a:moveTo>
                    <a:pt x="0" y="0"/>
                  </a:moveTo>
                  <a:lnTo>
                    <a:pt x="0" y="4"/>
                  </a:lnTo>
                  <a:lnTo>
                    <a:pt x="0" y="6"/>
                  </a:lnTo>
                  <a:lnTo>
                    <a:pt x="0" y="9"/>
                  </a:lnTo>
                  <a:lnTo>
                    <a:pt x="0" y="11"/>
                  </a:lnTo>
                  <a:lnTo>
                    <a:pt x="1" y="13"/>
                  </a:lnTo>
                  <a:lnTo>
                    <a:pt x="1" y="15"/>
                  </a:lnTo>
                  <a:lnTo>
                    <a:pt x="3" y="19"/>
                  </a:lnTo>
                  <a:lnTo>
                    <a:pt x="5" y="16"/>
                  </a:lnTo>
                  <a:lnTo>
                    <a:pt x="7" y="19"/>
                  </a:lnTo>
                  <a:lnTo>
                    <a:pt x="9" y="21"/>
                  </a:lnTo>
                  <a:lnTo>
                    <a:pt x="10" y="23"/>
                  </a:lnTo>
                  <a:lnTo>
                    <a:pt x="11" y="25"/>
                  </a:lnTo>
                  <a:lnTo>
                    <a:pt x="13" y="26"/>
                  </a:lnTo>
                  <a:lnTo>
                    <a:pt x="16" y="28"/>
                  </a:lnTo>
                  <a:lnTo>
                    <a:pt x="18" y="30"/>
                  </a:lnTo>
                  <a:lnTo>
                    <a:pt x="22" y="24"/>
                  </a:lnTo>
                  <a:lnTo>
                    <a:pt x="19" y="23"/>
                  </a:lnTo>
                  <a:lnTo>
                    <a:pt x="17" y="22"/>
                  </a:lnTo>
                  <a:lnTo>
                    <a:pt x="15" y="21"/>
                  </a:lnTo>
                  <a:lnTo>
                    <a:pt x="12" y="19"/>
                  </a:lnTo>
                  <a:lnTo>
                    <a:pt x="11" y="17"/>
                  </a:lnTo>
                  <a:lnTo>
                    <a:pt x="9" y="15"/>
                  </a:lnTo>
                  <a:lnTo>
                    <a:pt x="8" y="13"/>
                  </a:lnTo>
                  <a:lnTo>
                    <a:pt x="11" y="12"/>
                  </a:lnTo>
                  <a:lnTo>
                    <a:pt x="7" y="9"/>
                  </a:lnTo>
                  <a:lnTo>
                    <a:pt x="5" y="7"/>
                  </a:lnTo>
                  <a:lnTo>
                    <a:pt x="4" y="6"/>
                  </a:lnTo>
                  <a:lnTo>
                    <a:pt x="3" y="5"/>
                  </a:lnTo>
                  <a:lnTo>
                    <a:pt x="2" y="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593" name="Freeform 47"/>
            <p:cNvSpPr>
              <a:spLocks/>
            </p:cNvSpPr>
            <p:nvPr/>
          </p:nvSpPr>
          <p:spPr bwMode="auto">
            <a:xfrm>
              <a:off x="3711" y="2376"/>
              <a:ext cx="131" cy="167"/>
            </a:xfrm>
            <a:custGeom>
              <a:avLst/>
              <a:gdLst>
                <a:gd name="T0" fmla="*/ 5839599 w 22"/>
                <a:gd name="T1" fmla="*/ 0 h 28"/>
                <a:gd name="T2" fmla="*/ 4768525 w 22"/>
                <a:gd name="T3" fmla="*/ 0 h 28"/>
                <a:gd name="T4" fmla="*/ 4236713 w 22"/>
                <a:gd name="T5" fmla="*/ 271989 h 28"/>
                <a:gd name="T6" fmla="*/ 3698553 w 22"/>
                <a:gd name="T7" fmla="*/ 542947 h 28"/>
                <a:gd name="T8" fmla="*/ 3166699 w 22"/>
                <a:gd name="T9" fmla="*/ 807290 h 28"/>
                <a:gd name="T10" fmla="*/ 2672686 w 22"/>
                <a:gd name="T11" fmla="*/ 1351513 h 28"/>
                <a:gd name="T12" fmla="*/ 2410019 w 22"/>
                <a:gd name="T13" fmla="*/ 1622220 h 28"/>
                <a:gd name="T14" fmla="*/ 1340225 w 22"/>
                <a:gd name="T15" fmla="*/ 2158803 h 28"/>
                <a:gd name="T16" fmla="*/ 2410019 w 22"/>
                <a:gd name="T17" fmla="*/ 2430792 h 28"/>
                <a:gd name="T18" fmla="*/ 1601612 w 22"/>
                <a:gd name="T19" fmla="*/ 3508998 h 28"/>
                <a:gd name="T20" fmla="*/ 1340225 w 22"/>
                <a:gd name="T21" fmla="*/ 4007583 h 28"/>
                <a:gd name="T22" fmla="*/ 1069800 w 22"/>
                <a:gd name="T23" fmla="*/ 4544165 h 28"/>
                <a:gd name="T24" fmla="*/ 800821 w 22"/>
                <a:gd name="T25" fmla="*/ 4814908 h 28"/>
                <a:gd name="T26" fmla="*/ 531812 w 22"/>
                <a:gd name="T27" fmla="*/ 5629809 h 28"/>
                <a:gd name="T28" fmla="*/ 268973 w 22"/>
                <a:gd name="T29" fmla="*/ 6438375 h 28"/>
                <a:gd name="T30" fmla="*/ 0 w 22"/>
                <a:gd name="T31" fmla="*/ 7245874 h 28"/>
                <a:gd name="T32" fmla="*/ 1871859 w 22"/>
                <a:gd name="T33" fmla="*/ 7516616 h 28"/>
                <a:gd name="T34" fmla="*/ 1871859 w 22"/>
                <a:gd name="T35" fmla="*/ 6709332 h 28"/>
                <a:gd name="T36" fmla="*/ 1871859 w 22"/>
                <a:gd name="T37" fmla="*/ 6166386 h 28"/>
                <a:gd name="T38" fmla="*/ 1871859 w 22"/>
                <a:gd name="T39" fmla="*/ 5359102 h 28"/>
                <a:gd name="T40" fmla="*/ 2410019 w 22"/>
                <a:gd name="T41" fmla="*/ 4544165 h 28"/>
                <a:gd name="T42" fmla="*/ 2672686 w 22"/>
                <a:gd name="T43" fmla="*/ 4007583 h 28"/>
                <a:gd name="T44" fmla="*/ 2941873 w 22"/>
                <a:gd name="T45" fmla="*/ 3508998 h 28"/>
                <a:gd name="T46" fmla="*/ 3166699 w 22"/>
                <a:gd name="T47" fmla="*/ 2973697 h 28"/>
                <a:gd name="T48" fmla="*/ 3967734 w 22"/>
                <a:gd name="T49" fmla="*/ 3781023 h 28"/>
                <a:gd name="T50" fmla="*/ 4236713 w 22"/>
                <a:gd name="T51" fmla="*/ 2430792 h 28"/>
                <a:gd name="T52" fmla="*/ 4499338 w 22"/>
                <a:gd name="T53" fmla="*/ 1894424 h 28"/>
                <a:gd name="T54" fmla="*/ 4768525 w 22"/>
                <a:gd name="T55" fmla="*/ 1351513 h 28"/>
                <a:gd name="T56" fmla="*/ 5037498 w 22"/>
                <a:gd name="T57" fmla="*/ 1079488 h 28"/>
                <a:gd name="T58" fmla="*/ 5307751 w 22"/>
                <a:gd name="T59" fmla="*/ 542947 h 28"/>
                <a:gd name="T60" fmla="*/ 5839599 w 22"/>
                <a:gd name="T61" fmla="*/ 0 h 28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2" h="28">
                  <a:moveTo>
                    <a:pt x="22" y="0"/>
                  </a:moveTo>
                  <a:lnTo>
                    <a:pt x="18" y="0"/>
                  </a:lnTo>
                  <a:lnTo>
                    <a:pt x="16" y="1"/>
                  </a:lnTo>
                  <a:lnTo>
                    <a:pt x="14" y="2"/>
                  </a:lnTo>
                  <a:lnTo>
                    <a:pt x="12" y="3"/>
                  </a:lnTo>
                  <a:lnTo>
                    <a:pt x="10" y="5"/>
                  </a:lnTo>
                  <a:lnTo>
                    <a:pt x="9" y="6"/>
                  </a:lnTo>
                  <a:lnTo>
                    <a:pt x="5" y="8"/>
                  </a:lnTo>
                  <a:lnTo>
                    <a:pt x="9" y="9"/>
                  </a:lnTo>
                  <a:lnTo>
                    <a:pt x="6" y="13"/>
                  </a:lnTo>
                  <a:lnTo>
                    <a:pt x="5" y="15"/>
                  </a:lnTo>
                  <a:lnTo>
                    <a:pt x="4" y="17"/>
                  </a:lnTo>
                  <a:lnTo>
                    <a:pt x="3" y="18"/>
                  </a:lnTo>
                  <a:lnTo>
                    <a:pt x="2" y="21"/>
                  </a:lnTo>
                  <a:lnTo>
                    <a:pt x="1" y="24"/>
                  </a:lnTo>
                  <a:lnTo>
                    <a:pt x="0" y="27"/>
                  </a:lnTo>
                  <a:lnTo>
                    <a:pt x="7" y="28"/>
                  </a:lnTo>
                  <a:lnTo>
                    <a:pt x="7" y="25"/>
                  </a:lnTo>
                  <a:lnTo>
                    <a:pt x="7" y="23"/>
                  </a:lnTo>
                  <a:lnTo>
                    <a:pt x="7" y="20"/>
                  </a:lnTo>
                  <a:lnTo>
                    <a:pt x="9" y="17"/>
                  </a:lnTo>
                  <a:lnTo>
                    <a:pt x="10" y="15"/>
                  </a:lnTo>
                  <a:lnTo>
                    <a:pt x="11" y="13"/>
                  </a:lnTo>
                  <a:lnTo>
                    <a:pt x="12" y="11"/>
                  </a:lnTo>
                  <a:lnTo>
                    <a:pt x="15" y="14"/>
                  </a:lnTo>
                  <a:lnTo>
                    <a:pt x="16" y="9"/>
                  </a:lnTo>
                  <a:lnTo>
                    <a:pt x="17" y="7"/>
                  </a:lnTo>
                  <a:lnTo>
                    <a:pt x="18" y="5"/>
                  </a:lnTo>
                  <a:lnTo>
                    <a:pt x="19" y="4"/>
                  </a:lnTo>
                  <a:lnTo>
                    <a:pt x="20" y="2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594" name="Freeform 48"/>
            <p:cNvSpPr>
              <a:spLocks/>
            </p:cNvSpPr>
            <p:nvPr/>
          </p:nvSpPr>
          <p:spPr bwMode="auto">
            <a:xfrm>
              <a:off x="3842" y="2305"/>
              <a:ext cx="208" cy="71"/>
            </a:xfrm>
            <a:custGeom>
              <a:avLst/>
              <a:gdLst>
                <a:gd name="T0" fmla="*/ 9161586 w 35"/>
                <a:gd name="T1" fmla="*/ 2015944 h 12"/>
                <a:gd name="T2" fmla="*/ 8368422 w 35"/>
                <a:gd name="T3" fmla="*/ 1290390 h 12"/>
                <a:gd name="T4" fmla="*/ 7843288 w 35"/>
                <a:gd name="T5" fmla="*/ 1029417 h 12"/>
                <a:gd name="T6" fmla="*/ 7316875 w 35"/>
                <a:gd name="T7" fmla="*/ 775687 h 12"/>
                <a:gd name="T8" fmla="*/ 6826566 w 35"/>
                <a:gd name="T9" fmla="*/ 514709 h 12"/>
                <a:gd name="T10" fmla="*/ 6300189 w 35"/>
                <a:gd name="T11" fmla="*/ 260978 h 12"/>
                <a:gd name="T12" fmla="*/ 5773783 w 35"/>
                <a:gd name="T13" fmla="*/ 260978 h 12"/>
                <a:gd name="T14" fmla="*/ 4714891 w 35"/>
                <a:gd name="T15" fmla="*/ 0 h 12"/>
                <a:gd name="T16" fmla="*/ 4981891 w 35"/>
                <a:gd name="T17" fmla="*/ 775687 h 12"/>
                <a:gd name="T18" fmla="*/ 3921519 w 35"/>
                <a:gd name="T19" fmla="*/ 775687 h 12"/>
                <a:gd name="T20" fmla="*/ 3395148 w 35"/>
                <a:gd name="T21" fmla="*/ 775687 h 12"/>
                <a:gd name="T22" fmla="*/ 2601985 w 35"/>
                <a:gd name="T23" fmla="*/ 775687 h 12"/>
                <a:gd name="T24" fmla="*/ 2112941 w 35"/>
                <a:gd name="T25" fmla="*/ 775687 h 12"/>
                <a:gd name="T26" fmla="*/ 1586535 w 35"/>
                <a:gd name="T27" fmla="*/ 1029417 h 12"/>
                <a:gd name="T28" fmla="*/ 793371 w 35"/>
                <a:gd name="T29" fmla="*/ 1290390 h 12"/>
                <a:gd name="T30" fmla="*/ 0 w 35"/>
                <a:gd name="T31" fmla="*/ 1762214 h 12"/>
                <a:gd name="T32" fmla="*/ 793371 w 35"/>
                <a:gd name="T33" fmla="*/ 3045362 h 12"/>
                <a:gd name="T34" fmla="*/ 1586535 w 35"/>
                <a:gd name="T35" fmla="*/ 2530653 h 12"/>
                <a:gd name="T36" fmla="*/ 1853500 w 35"/>
                <a:gd name="T37" fmla="*/ 2276923 h 12"/>
                <a:gd name="T38" fmla="*/ 2601985 w 35"/>
                <a:gd name="T39" fmla="*/ 2015944 h 12"/>
                <a:gd name="T40" fmla="*/ 3395148 w 35"/>
                <a:gd name="T41" fmla="*/ 1762214 h 12"/>
                <a:gd name="T42" fmla="*/ 3921519 w 35"/>
                <a:gd name="T43" fmla="*/ 1762214 h 12"/>
                <a:gd name="T44" fmla="*/ 4447925 w 35"/>
                <a:gd name="T45" fmla="*/ 1762214 h 12"/>
                <a:gd name="T46" fmla="*/ 5241303 w 35"/>
                <a:gd name="T47" fmla="*/ 1762214 h 12"/>
                <a:gd name="T48" fmla="*/ 4981891 w 35"/>
                <a:gd name="T49" fmla="*/ 2530653 h 12"/>
                <a:gd name="T50" fmla="*/ 6033403 w 35"/>
                <a:gd name="T51" fmla="*/ 2276923 h 12"/>
                <a:gd name="T52" fmla="*/ 6826566 w 35"/>
                <a:gd name="T53" fmla="*/ 2015944 h 12"/>
                <a:gd name="T54" fmla="*/ 7316875 w 35"/>
                <a:gd name="T55" fmla="*/ 2015944 h 12"/>
                <a:gd name="T56" fmla="*/ 7843288 w 35"/>
                <a:gd name="T57" fmla="*/ 1762214 h 12"/>
                <a:gd name="T58" fmla="*/ 8102693 w 35"/>
                <a:gd name="T59" fmla="*/ 1762214 h 12"/>
                <a:gd name="T60" fmla="*/ 9161586 w 35"/>
                <a:gd name="T61" fmla="*/ 2015944 h 12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35" h="12">
                  <a:moveTo>
                    <a:pt x="35" y="8"/>
                  </a:moveTo>
                  <a:lnTo>
                    <a:pt x="32" y="5"/>
                  </a:lnTo>
                  <a:lnTo>
                    <a:pt x="30" y="4"/>
                  </a:lnTo>
                  <a:lnTo>
                    <a:pt x="28" y="3"/>
                  </a:lnTo>
                  <a:lnTo>
                    <a:pt x="26" y="2"/>
                  </a:lnTo>
                  <a:lnTo>
                    <a:pt x="24" y="1"/>
                  </a:lnTo>
                  <a:lnTo>
                    <a:pt x="22" y="1"/>
                  </a:lnTo>
                  <a:lnTo>
                    <a:pt x="18" y="0"/>
                  </a:lnTo>
                  <a:lnTo>
                    <a:pt x="19" y="3"/>
                  </a:lnTo>
                  <a:lnTo>
                    <a:pt x="15" y="3"/>
                  </a:lnTo>
                  <a:lnTo>
                    <a:pt x="13" y="3"/>
                  </a:lnTo>
                  <a:lnTo>
                    <a:pt x="10" y="3"/>
                  </a:lnTo>
                  <a:lnTo>
                    <a:pt x="8" y="3"/>
                  </a:lnTo>
                  <a:lnTo>
                    <a:pt x="6" y="4"/>
                  </a:lnTo>
                  <a:lnTo>
                    <a:pt x="3" y="5"/>
                  </a:lnTo>
                  <a:lnTo>
                    <a:pt x="0" y="7"/>
                  </a:lnTo>
                  <a:lnTo>
                    <a:pt x="3" y="12"/>
                  </a:lnTo>
                  <a:lnTo>
                    <a:pt x="6" y="10"/>
                  </a:lnTo>
                  <a:lnTo>
                    <a:pt x="7" y="9"/>
                  </a:lnTo>
                  <a:lnTo>
                    <a:pt x="10" y="8"/>
                  </a:lnTo>
                  <a:lnTo>
                    <a:pt x="13" y="7"/>
                  </a:lnTo>
                  <a:lnTo>
                    <a:pt x="15" y="7"/>
                  </a:lnTo>
                  <a:lnTo>
                    <a:pt x="17" y="7"/>
                  </a:lnTo>
                  <a:lnTo>
                    <a:pt x="20" y="7"/>
                  </a:lnTo>
                  <a:lnTo>
                    <a:pt x="19" y="10"/>
                  </a:lnTo>
                  <a:lnTo>
                    <a:pt x="23" y="9"/>
                  </a:lnTo>
                  <a:lnTo>
                    <a:pt x="26" y="8"/>
                  </a:lnTo>
                  <a:lnTo>
                    <a:pt x="28" y="8"/>
                  </a:lnTo>
                  <a:lnTo>
                    <a:pt x="30" y="7"/>
                  </a:lnTo>
                  <a:lnTo>
                    <a:pt x="31" y="7"/>
                  </a:lnTo>
                  <a:lnTo>
                    <a:pt x="35" y="8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grpSp>
        <p:nvGrpSpPr>
          <p:cNvPr id="24586" name="Group 53"/>
          <p:cNvGrpSpPr>
            <a:grpSpLocks/>
          </p:cNvGrpSpPr>
          <p:nvPr/>
        </p:nvGrpSpPr>
        <p:grpSpPr bwMode="auto">
          <a:xfrm>
            <a:off x="6011863" y="3068638"/>
            <a:ext cx="1606550" cy="577850"/>
            <a:chOff x="3800" y="1972"/>
            <a:chExt cx="1012" cy="364"/>
          </a:xfrm>
        </p:grpSpPr>
        <p:sp>
          <p:nvSpPr>
            <p:cNvPr id="24587" name="Rectangle 19"/>
            <p:cNvSpPr>
              <a:spLocks noChangeArrowheads="1"/>
            </p:cNvSpPr>
            <p:nvPr/>
          </p:nvSpPr>
          <p:spPr bwMode="auto">
            <a:xfrm>
              <a:off x="4014" y="2024"/>
              <a:ext cx="798" cy="31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0000" tIns="46800" rIns="90000" bIns="46800">
              <a:spAutoFit/>
            </a:bodyPr>
            <a:lstStyle/>
            <a:p>
              <a:pPr marL="342900" indent="-342900">
                <a:buSzPct val="100000"/>
              </a:pPr>
              <a:r>
                <a:rPr lang="en-US" sz="1200" b="0">
                  <a:solidFill>
                    <a:srgbClr val="FFFFFF"/>
                  </a:solidFill>
                  <a:latin typeface="Arial Black" pitchFamily="34" charset="0"/>
                </a:rPr>
                <a:t>Gravitational</a:t>
              </a:r>
              <a:br>
                <a:rPr lang="en-US" sz="1200" b="0">
                  <a:solidFill>
                    <a:srgbClr val="FFFFFF"/>
                  </a:solidFill>
                  <a:latin typeface="Arial Black" pitchFamily="34" charset="0"/>
                </a:rPr>
              </a:br>
              <a:r>
                <a:rPr lang="en-US" sz="1200" b="0">
                  <a:solidFill>
                    <a:srgbClr val="FFFFFF"/>
                  </a:solidFill>
                  <a:latin typeface="Arial Black" pitchFamily="34" charset="0"/>
                </a:rPr>
                <a:t> force</a:t>
              </a:r>
            </a:p>
          </p:txBody>
        </p:sp>
        <p:sp>
          <p:nvSpPr>
            <p:cNvPr id="24588" name="Freeform 49"/>
            <p:cNvSpPr>
              <a:spLocks/>
            </p:cNvSpPr>
            <p:nvPr/>
          </p:nvSpPr>
          <p:spPr bwMode="auto">
            <a:xfrm>
              <a:off x="3836" y="1978"/>
              <a:ext cx="154" cy="148"/>
            </a:xfrm>
            <a:custGeom>
              <a:avLst/>
              <a:gdLst>
                <a:gd name="T0" fmla="*/ 6648725 w 26"/>
                <a:gd name="T1" fmla="*/ 6369683 h 25"/>
                <a:gd name="T2" fmla="*/ 6648725 w 26"/>
                <a:gd name="T3" fmla="*/ 5598278 h 25"/>
                <a:gd name="T4" fmla="*/ 6648725 w 26"/>
                <a:gd name="T5" fmla="*/ 4820875 h 25"/>
                <a:gd name="T6" fmla="*/ 6393956 w 26"/>
                <a:gd name="T7" fmla="*/ 4348033 h 25"/>
                <a:gd name="T8" fmla="*/ 6130693 w 26"/>
                <a:gd name="T9" fmla="*/ 3832046 h 25"/>
                <a:gd name="T10" fmla="*/ 5875917 w 26"/>
                <a:gd name="T11" fmla="*/ 3316266 h 25"/>
                <a:gd name="T12" fmla="*/ 5613673 w 26"/>
                <a:gd name="T13" fmla="*/ 2799260 h 25"/>
                <a:gd name="T14" fmla="*/ 5095641 w 26"/>
                <a:gd name="T15" fmla="*/ 2021615 h 25"/>
                <a:gd name="T16" fmla="*/ 4621641 w 26"/>
                <a:gd name="T17" fmla="*/ 2799260 h 25"/>
                <a:gd name="T18" fmla="*/ 3841358 w 26"/>
                <a:gd name="T19" fmla="*/ 2021615 h 25"/>
                <a:gd name="T20" fmla="*/ 3586589 w 26"/>
                <a:gd name="T21" fmla="*/ 1548808 h 25"/>
                <a:gd name="T22" fmla="*/ 3069611 w 26"/>
                <a:gd name="T23" fmla="*/ 1294651 h 25"/>
                <a:gd name="T24" fmla="*/ 2544068 w 26"/>
                <a:gd name="T25" fmla="*/ 1033028 h 25"/>
                <a:gd name="T26" fmla="*/ 2027084 w 26"/>
                <a:gd name="T27" fmla="*/ 515780 h 25"/>
                <a:gd name="T28" fmla="*/ 1297296 w 26"/>
                <a:gd name="T29" fmla="*/ 261623 h 25"/>
                <a:gd name="T30" fmla="*/ 518246 w 26"/>
                <a:gd name="T31" fmla="*/ 0 h 25"/>
                <a:gd name="T32" fmla="*/ 0 w 26"/>
                <a:gd name="T33" fmla="*/ 1767457 h 25"/>
                <a:gd name="T34" fmla="*/ 780277 w 26"/>
                <a:gd name="T35" fmla="*/ 1767457 h 25"/>
                <a:gd name="T36" fmla="*/ 1297296 w 26"/>
                <a:gd name="T37" fmla="*/ 1767457 h 25"/>
                <a:gd name="T38" fmla="*/ 2027084 w 26"/>
                <a:gd name="T39" fmla="*/ 2021615 h 25"/>
                <a:gd name="T40" fmla="*/ 2806312 w 26"/>
                <a:gd name="T41" fmla="*/ 2537638 h 25"/>
                <a:gd name="T42" fmla="*/ 3324345 w 26"/>
                <a:gd name="T43" fmla="*/ 2799260 h 25"/>
                <a:gd name="T44" fmla="*/ 3586589 w 26"/>
                <a:gd name="T45" fmla="*/ 3053418 h 25"/>
                <a:gd name="T46" fmla="*/ 4104657 w 26"/>
                <a:gd name="T47" fmla="*/ 3570423 h 25"/>
                <a:gd name="T48" fmla="*/ 3324345 w 26"/>
                <a:gd name="T49" fmla="*/ 4086410 h 25"/>
                <a:gd name="T50" fmla="*/ 4359604 w 26"/>
                <a:gd name="T51" fmla="*/ 4602190 h 25"/>
                <a:gd name="T52" fmla="*/ 5095641 w 26"/>
                <a:gd name="T53" fmla="*/ 4820875 h 25"/>
                <a:gd name="T54" fmla="*/ 5351642 w 26"/>
                <a:gd name="T55" fmla="*/ 5082498 h 25"/>
                <a:gd name="T56" fmla="*/ 5875917 w 26"/>
                <a:gd name="T57" fmla="*/ 5336655 h 25"/>
                <a:gd name="T58" fmla="*/ 6130693 w 26"/>
                <a:gd name="T59" fmla="*/ 5853903 h 25"/>
                <a:gd name="T60" fmla="*/ 6648725 w 26"/>
                <a:gd name="T61" fmla="*/ 6369683 h 25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26" h="25">
                  <a:moveTo>
                    <a:pt x="26" y="25"/>
                  </a:moveTo>
                  <a:lnTo>
                    <a:pt x="26" y="22"/>
                  </a:lnTo>
                  <a:lnTo>
                    <a:pt x="26" y="19"/>
                  </a:lnTo>
                  <a:lnTo>
                    <a:pt x="25" y="17"/>
                  </a:lnTo>
                  <a:lnTo>
                    <a:pt x="24" y="15"/>
                  </a:lnTo>
                  <a:lnTo>
                    <a:pt x="23" y="13"/>
                  </a:lnTo>
                  <a:lnTo>
                    <a:pt x="22" y="11"/>
                  </a:lnTo>
                  <a:lnTo>
                    <a:pt x="20" y="8"/>
                  </a:lnTo>
                  <a:lnTo>
                    <a:pt x="18" y="11"/>
                  </a:lnTo>
                  <a:lnTo>
                    <a:pt x="15" y="8"/>
                  </a:lnTo>
                  <a:lnTo>
                    <a:pt x="14" y="6"/>
                  </a:lnTo>
                  <a:lnTo>
                    <a:pt x="12" y="5"/>
                  </a:lnTo>
                  <a:lnTo>
                    <a:pt x="10" y="4"/>
                  </a:lnTo>
                  <a:lnTo>
                    <a:pt x="8" y="2"/>
                  </a:lnTo>
                  <a:lnTo>
                    <a:pt x="5" y="1"/>
                  </a:lnTo>
                  <a:lnTo>
                    <a:pt x="2" y="0"/>
                  </a:lnTo>
                  <a:lnTo>
                    <a:pt x="0" y="7"/>
                  </a:lnTo>
                  <a:lnTo>
                    <a:pt x="3" y="7"/>
                  </a:lnTo>
                  <a:lnTo>
                    <a:pt x="5" y="7"/>
                  </a:lnTo>
                  <a:lnTo>
                    <a:pt x="8" y="8"/>
                  </a:lnTo>
                  <a:lnTo>
                    <a:pt x="11" y="10"/>
                  </a:lnTo>
                  <a:lnTo>
                    <a:pt x="13" y="11"/>
                  </a:lnTo>
                  <a:lnTo>
                    <a:pt x="14" y="12"/>
                  </a:lnTo>
                  <a:lnTo>
                    <a:pt x="16" y="14"/>
                  </a:lnTo>
                  <a:lnTo>
                    <a:pt x="13" y="16"/>
                  </a:lnTo>
                  <a:lnTo>
                    <a:pt x="17" y="18"/>
                  </a:lnTo>
                  <a:lnTo>
                    <a:pt x="20" y="19"/>
                  </a:lnTo>
                  <a:lnTo>
                    <a:pt x="21" y="20"/>
                  </a:lnTo>
                  <a:lnTo>
                    <a:pt x="23" y="21"/>
                  </a:lnTo>
                  <a:lnTo>
                    <a:pt x="24" y="23"/>
                  </a:lnTo>
                  <a:lnTo>
                    <a:pt x="26" y="25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589" name="Freeform 50"/>
            <p:cNvSpPr>
              <a:spLocks/>
            </p:cNvSpPr>
            <p:nvPr/>
          </p:nvSpPr>
          <p:spPr bwMode="auto">
            <a:xfrm>
              <a:off x="3806" y="2007"/>
              <a:ext cx="71" cy="203"/>
            </a:xfrm>
            <a:custGeom>
              <a:avLst/>
              <a:gdLst>
                <a:gd name="T0" fmla="*/ 514709 w 12"/>
                <a:gd name="T1" fmla="*/ 9195273 h 34"/>
                <a:gd name="T2" fmla="*/ 1029417 w 12"/>
                <a:gd name="T3" fmla="*/ 8648934 h 34"/>
                <a:gd name="T4" fmla="*/ 1544120 w 12"/>
                <a:gd name="T5" fmla="*/ 8111295 h 34"/>
                <a:gd name="T6" fmla="*/ 1762214 w 12"/>
                <a:gd name="T7" fmla="*/ 7564950 h 34"/>
                <a:gd name="T8" fmla="*/ 2276923 w 12"/>
                <a:gd name="T9" fmla="*/ 7018576 h 34"/>
                <a:gd name="T10" fmla="*/ 2530653 w 12"/>
                <a:gd name="T11" fmla="*/ 6479688 h 34"/>
                <a:gd name="T12" fmla="*/ 2530653 w 12"/>
                <a:gd name="T13" fmla="*/ 5933314 h 34"/>
                <a:gd name="T14" fmla="*/ 3045362 w 12"/>
                <a:gd name="T15" fmla="*/ 4848046 h 34"/>
                <a:gd name="T16" fmla="*/ 2015944 w 12"/>
                <a:gd name="T17" fmla="*/ 5121111 h 34"/>
                <a:gd name="T18" fmla="*/ 2276923 w 12"/>
                <a:gd name="T19" fmla="*/ 4074168 h 34"/>
                <a:gd name="T20" fmla="*/ 2276923 w 12"/>
                <a:gd name="T21" fmla="*/ 3535239 h 34"/>
                <a:gd name="T22" fmla="*/ 2276923 w 12"/>
                <a:gd name="T23" fmla="*/ 2715621 h 34"/>
                <a:gd name="T24" fmla="*/ 2276923 w 12"/>
                <a:gd name="T25" fmla="*/ 2178196 h 34"/>
                <a:gd name="T26" fmla="*/ 2015944 w 12"/>
                <a:gd name="T27" fmla="*/ 1631642 h 34"/>
                <a:gd name="T28" fmla="*/ 1762214 w 12"/>
                <a:gd name="T29" fmla="*/ 811988 h 34"/>
                <a:gd name="T30" fmla="*/ 1544120 w 12"/>
                <a:gd name="T31" fmla="*/ 0 h 34"/>
                <a:gd name="T32" fmla="*/ 0 w 12"/>
                <a:gd name="T33" fmla="*/ 546375 h 34"/>
                <a:gd name="T34" fmla="*/ 514709 w 12"/>
                <a:gd name="T35" fmla="*/ 1358542 h 34"/>
                <a:gd name="T36" fmla="*/ 775687 w 12"/>
                <a:gd name="T37" fmla="*/ 1904916 h 34"/>
                <a:gd name="T38" fmla="*/ 1029417 w 12"/>
                <a:gd name="T39" fmla="*/ 2443595 h 34"/>
                <a:gd name="T40" fmla="*/ 1029417 w 12"/>
                <a:gd name="T41" fmla="*/ 3535239 h 34"/>
                <a:gd name="T42" fmla="*/ 1029417 w 12"/>
                <a:gd name="T43" fmla="*/ 4074168 h 34"/>
                <a:gd name="T44" fmla="*/ 1029417 w 12"/>
                <a:gd name="T45" fmla="*/ 4620543 h 34"/>
                <a:gd name="T46" fmla="*/ 1029417 w 12"/>
                <a:gd name="T47" fmla="*/ 5121111 h 34"/>
                <a:gd name="T48" fmla="*/ 260978 w 12"/>
                <a:gd name="T49" fmla="*/ 4848046 h 34"/>
                <a:gd name="T50" fmla="*/ 514709 w 12"/>
                <a:gd name="T51" fmla="*/ 6206373 h 34"/>
                <a:gd name="T52" fmla="*/ 775687 w 12"/>
                <a:gd name="T53" fmla="*/ 6752962 h 34"/>
                <a:gd name="T54" fmla="*/ 775687 w 12"/>
                <a:gd name="T55" fmla="*/ 7564950 h 34"/>
                <a:gd name="T56" fmla="*/ 775687 w 12"/>
                <a:gd name="T57" fmla="*/ 7838230 h 34"/>
                <a:gd name="T58" fmla="*/ 514709 w 12"/>
                <a:gd name="T59" fmla="*/ 8384569 h 34"/>
                <a:gd name="T60" fmla="*/ 514709 w 12"/>
                <a:gd name="T61" fmla="*/ 9195273 h 3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12" h="34">
                  <a:moveTo>
                    <a:pt x="2" y="34"/>
                  </a:moveTo>
                  <a:lnTo>
                    <a:pt x="4" y="32"/>
                  </a:lnTo>
                  <a:lnTo>
                    <a:pt x="6" y="30"/>
                  </a:lnTo>
                  <a:lnTo>
                    <a:pt x="7" y="28"/>
                  </a:lnTo>
                  <a:lnTo>
                    <a:pt x="9" y="26"/>
                  </a:lnTo>
                  <a:lnTo>
                    <a:pt x="10" y="24"/>
                  </a:lnTo>
                  <a:lnTo>
                    <a:pt x="10" y="22"/>
                  </a:lnTo>
                  <a:lnTo>
                    <a:pt x="12" y="18"/>
                  </a:lnTo>
                  <a:lnTo>
                    <a:pt x="8" y="19"/>
                  </a:lnTo>
                  <a:lnTo>
                    <a:pt x="9" y="15"/>
                  </a:lnTo>
                  <a:lnTo>
                    <a:pt x="9" y="13"/>
                  </a:lnTo>
                  <a:lnTo>
                    <a:pt x="9" y="10"/>
                  </a:lnTo>
                  <a:lnTo>
                    <a:pt x="9" y="8"/>
                  </a:lnTo>
                  <a:lnTo>
                    <a:pt x="8" y="6"/>
                  </a:lnTo>
                  <a:lnTo>
                    <a:pt x="7" y="3"/>
                  </a:lnTo>
                  <a:lnTo>
                    <a:pt x="6" y="0"/>
                  </a:lnTo>
                  <a:lnTo>
                    <a:pt x="0" y="2"/>
                  </a:lnTo>
                  <a:lnTo>
                    <a:pt x="2" y="5"/>
                  </a:lnTo>
                  <a:lnTo>
                    <a:pt x="3" y="7"/>
                  </a:lnTo>
                  <a:lnTo>
                    <a:pt x="4" y="9"/>
                  </a:lnTo>
                  <a:lnTo>
                    <a:pt x="4" y="13"/>
                  </a:lnTo>
                  <a:lnTo>
                    <a:pt x="4" y="15"/>
                  </a:lnTo>
                  <a:lnTo>
                    <a:pt x="4" y="17"/>
                  </a:lnTo>
                  <a:lnTo>
                    <a:pt x="4" y="19"/>
                  </a:lnTo>
                  <a:lnTo>
                    <a:pt x="1" y="18"/>
                  </a:lnTo>
                  <a:lnTo>
                    <a:pt x="2" y="23"/>
                  </a:lnTo>
                  <a:lnTo>
                    <a:pt x="3" y="25"/>
                  </a:lnTo>
                  <a:lnTo>
                    <a:pt x="3" y="28"/>
                  </a:lnTo>
                  <a:lnTo>
                    <a:pt x="3" y="29"/>
                  </a:lnTo>
                  <a:lnTo>
                    <a:pt x="2" y="31"/>
                  </a:lnTo>
                  <a:lnTo>
                    <a:pt x="2" y="34"/>
                  </a:lnTo>
                  <a:close/>
                </a:path>
              </a:pathLst>
            </a:custGeom>
            <a:solidFill>
              <a:srgbClr val="FFFFFF"/>
            </a:solidFill>
            <a:ln w="0">
              <a:solidFill>
                <a:srgbClr val="25221E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  <p:sp>
          <p:nvSpPr>
            <p:cNvPr id="24590" name="Oval 51"/>
            <p:cNvSpPr>
              <a:spLocks noChangeArrowheads="1"/>
            </p:cNvSpPr>
            <p:nvPr/>
          </p:nvSpPr>
          <p:spPr bwMode="auto">
            <a:xfrm>
              <a:off x="3800" y="1972"/>
              <a:ext cx="48" cy="41"/>
            </a:xfrm>
            <a:prstGeom prst="ellipse">
              <a:avLst/>
            </a:prstGeom>
            <a:solidFill>
              <a:srgbClr val="FFFFFF"/>
            </a:solidFill>
            <a:ln w="0">
              <a:solidFill>
                <a:srgbClr val="25221E"/>
              </a:solidFill>
              <a:round/>
              <a:headEnd/>
              <a:tailEnd/>
            </a:ln>
          </p:spPr>
          <p:txBody>
            <a:bodyPr/>
            <a:lstStyle/>
            <a:p>
              <a:endParaRPr lang="de-DE"/>
            </a:p>
          </p:txBody>
        </p:sp>
      </p:grpSp>
      <p:sp>
        <p:nvSpPr>
          <p:cNvPr id="20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3E9C456-25FF-4120-AEF3-6D95E686DF35}" type="slidenum">
              <a:rPr lang="en-GB" sz="1000" b="0" smtClean="0">
                <a:solidFill>
                  <a:schemeClr val="bg1"/>
                </a:solidFill>
              </a:rPr>
              <a:pPr/>
              <a:t>25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25603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3423F32-FCF0-416C-BF49-BB4540DD3BF3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25605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434975"/>
            <a:ext cx="9145588" cy="730250"/>
          </a:xfrm>
          <a:noFill/>
        </p:spPr>
        <p:txBody>
          <a:bodyPr/>
          <a:lstStyle/>
          <a:p>
            <a:r>
              <a:rPr lang="en-GB" smtClean="0"/>
              <a:t>Furnace with 5 runs</a:t>
            </a:r>
          </a:p>
        </p:txBody>
      </p:sp>
      <p:pic>
        <p:nvPicPr>
          <p:cNvPr id="25606" name="Picture 5" descr="Rostfoto_Wels_klei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8238" y="1266825"/>
            <a:ext cx="6840537" cy="4806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E9633CD-FF7A-471A-81D6-6056F28A32E5}" type="slidenum">
              <a:rPr lang="de-DE" sz="1000" b="0" smtClean="0">
                <a:solidFill>
                  <a:schemeClr val="bg1"/>
                </a:solidFill>
              </a:rPr>
              <a:pPr/>
              <a:t>26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26627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1E26243-9F24-4312-B47E-FE941C709550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26629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Underfire air distribution system</a:t>
            </a:r>
          </a:p>
        </p:txBody>
      </p:sp>
      <p:pic>
        <p:nvPicPr>
          <p:cNvPr id="26630" name="Picture 4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262063"/>
            <a:ext cx="7789863" cy="4687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31" name="Rectangle 5"/>
          <p:cNvSpPr>
            <a:spLocks noChangeArrowheads="1"/>
          </p:cNvSpPr>
          <p:nvPr/>
        </p:nvSpPr>
        <p:spPr bwMode="auto">
          <a:xfrm>
            <a:off x="1109663" y="3197225"/>
            <a:ext cx="693737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200">
                <a:solidFill>
                  <a:srgbClr val="FFFFFF"/>
                </a:solidFill>
              </a:rPr>
              <a:t>Hydraulic</a:t>
            </a:r>
            <a:endParaRPr lang="en-US"/>
          </a:p>
        </p:txBody>
      </p:sp>
      <p:sp>
        <p:nvSpPr>
          <p:cNvPr id="26632" name="Rectangle 6"/>
          <p:cNvSpPr>
            <a:spLocks noChangeArrowheads="1"/>
          </p:cNvSpPr>
          <p:nvPr/>
        </p:nvSpPr>
        <p:spPr bwMode="auto">
          <a:xfrm>
            <a:off x="1138238" y="3365500"/>
            <a:ext cx="646112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200">
                <a:solidFill>
                  <a:srgbClr val="FFFFFF"/>
                </a:solidFill>
              </a:rPr>
              <a:t>pumping</a:t>
            </a:r>
            <a:endParaRPr lang="en-US"/>
          </a:p>
        </p:txBody>
      </p:sp>
      <p:sp>
        <p:nvSpPr>
          <p:cNvPr id="26633" name="Rectangle 7"/>
          <p:cNvSpPr>
            <a:spLocks noChangeArrowheads="1"/>
          </p:cNvSpPr>
          <p:nvPr/>
        </p:nvSpPr>
        <p:spPr bwMode="auto">
          <a:xfrm>
            <a:off x="1214438" y="3541713"/>
            <a:ext cx="500062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200">
                <a:solidFill>
                  <a:srgbClr val="FFFFFF"/>
                </a:solidFill>
              </a:rPr>
              <a:t>station</a:t>
            </a:r>
            <a:endParaRPr lang="en-US"/>
          </a:p>
        </p:txBody>
      </p:sp>
      <p:sp>
        <p:nvSpPr>
          <p:cNvPr id="26634" name="Rectangle 8"/>
          <p:cNvSpPr>
            <a:spLocks noChangeArrowheads="1"/>
          </p:cNvSpPr>
          <p:nvPr/>
        </p:nvSpPr>
        <p:spPr bwMode="auto">
          <a:xfrm>
            <a:off x="338138" y="4776788"/>
            <a:ext cx="1176337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200">
                <a:solidFill>
                  <a:srgbClr val="24211D"/>
                </a:solidFill>
              </a:rPr>
              <a:t>Underfire air fan</a:t>
            </a:r>
            <a:endParaRPr lang="en-US"/>
          </a:p>
        </p:txBody>
      </p:sp>
      <p:sp>
        <p:nvSpPr>
          <p:cNvPr id="26635" name="Rectangle 9"/>
          <p:cNvSpPr>
            <a:spLocks noChangeArrowheads="1"/>
          </p:cNvSpPr>
          <p:nvPr/>
        </p:nvSpPr>
        <p:spPr bwMode="auto">
          <a:xfrm>
            <a:off x="2176463" y="4776788"/>
            <a:ext cx="94615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200">
                <a:solidFill>
                  <a:srgbClr val="24211D"/>
                </a:solidFill>
              </a:rPr>
              <a:t>Air preheater</a:t>
            </a:r>
            <a:endParaRPr lang="en-US"/>
          </a:p>
        </p:txBody>
      </p:sp>
      <p:sp>
        <p:nvSpPr>
          <p:cNvPr id="26636" name="Rectangle 10"/>
          <p:cNvSpPr>
            <a:spLocks noChangeArrowheads="1"/>
          </p:cNvSpPr>
          <p:nvPr/>
        </p:nvSpPr>
        <p:spPr bwMode="auto">
          <a:xfrm>
            <a:off x="6562725" y="4756150"/>
            <a:ext cx="1196975" cy="20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200">
                <a:solidFill>
                  <a:srgbClr val="24211D"/>
                </a:solidFill>
              </a:rPr>
              <a:t>UFA control unit</a:t>
            </a:r>
            <a:endParaRPr lang="en-US"/>
          </a:p>
        </p:txBody>
      </p:sp>
      <p:sp>
        <p:nvSpPr>
          <p:cNvPr id="26637" name="Rectangle 11"/>
          <p:cNvSpPr>
            <a:spLocks noChangeArrowheads="1"/>
          </p:cNvSpPr>
          <p:nvPr/>
        </p:nvSpPr>
        <p:spPr bwMode="auto">
          <a:xfrm>
            <a:off x="7342188" y="3211513"/>
            <a:ext cx="863600" cy="20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marL="342900" indent="-342900"/>
            <a:r>
              <a:rPr lang="en-US" sz="1200">
                <a:solidFill>
                  <a:srgbClr val="24211D"/>
                </a:solidFill>
              </a:rPr>
              <a:t>Clinker weir</a:t>
            </a:r>
            <a:endParaRPr lang="en-US"/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2FA8E83-5B0F-466E-B850-26DC6A89E880}" type="slidenum">
              <a:rPr lang="de-DE" sz="1000" b="0">
                <a:solidFill>
                  <a:schemeClr val="bg1"/>
                </a:solidFill>
              </a:rPr>
              <a:pPr/>
              <a:t>27</a:t>
            </a:fld>
            <a:endParaRPr lang="de-DE" sz="1000" b="0">
              <a:solidFill>
                <a:schemeClr val="bg1"/>
              </a:solidFill>
            </a:endParaRPr>
          </a:p>
        </p:txBody>
      </p:sp>
      <p:sp>
        <p:nvSpPr>
          <p:cNvPr id="11267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7228819C-A1AA-4D10-9D83-DD92FECC9A34}" type="datetime1">
              <a:rPr lang="de-DE" sz="1000" b="0">
                <a:solidFill>
                  <a:schemeClr val="bg1"/>
                </a:solidFill>
              </a:rPr>
              <a:pPr/>
              <a:t>13.11.2011</a:t>
            </a:fld>
            <a:endParaRPr lang="de-DE" sz="1000" b="0">
              <a:solidFill>
                <a:schemeClr val="bg1"/>
              </a:solidFill>
            </a:endParaRPr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Underfire air supply and relative stroke</a:t>
            </a:r>
          </a:p>
        </p:txBody>
      </p:sp>
      <p:graphicFrame>
        <p:nvGraphicFramePr>
          <p:cNvPr id="11270" name="Object 7"/>
          <p:cNvGraphicFramePr>
            <a:graphicFrameLocks noChangeAspect="1"/>
          </p:cNvGraphicFramePr>
          <p:nvPr/>
        </p:nvGraphicFramePr>
        <p:xfrm>
          <a:off x="4725988" y="3284538"/>
          <a:ext cx="4167187" cy="26114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6" name="CorelDRAW" r:id="rId3" imgW="4330065" imgH="2712482" progId="CorelDRAW.Graphic.10">
                  <p:embed/>
                </p:oleObj>
              </mc:Choice>
              <mc:Fallback>
                <p:oleObj name="CorelDRAW" r:id="rId3" imgW="4330065" imgH="2712482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725988" y="3284538"/>
                        <a:ext cx="4167187" cy="26114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1271" name="Object 8"/>
          <p:cNvGraphicFramePr>
            <a:graphicFrameLocks noChangeAspect="1"/>
          </p:cNvGraphicFramePr>
          <p:nvPr/>
        </p:nvGraphicFramePr>
        <p:xfrm>
          <a:off x="250825" y="1628775"/>
          <a:ext cx="4140200" cy="25939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27" name="CorelDRAW" r:id="rId5" imgW="4329589" imgH="2712244" progId="CorelDraw.Graphic.10">
                  <p:embed/>
                </p:oleObj>
              </mc:Choice>
              <mc:Fallback>
                <p:oleObj name="CorelDRAW" r:id="rId5" imgW="4329589" imgH="2712244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0825" y="1628775"/>
                        <a:ext cx="4140200" cy="25939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40218454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Foliennummernplatzhalter 5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5A6AB83-FC46-447C-9385-3F67CC968B67}" type="slidenum">
              <a:rPr lang="de-DE" sz="1000" b="0" smtClean="0">
                <a:solidFill>
                  <a:schemeClr val="bg1"/>
                </a:solidFill>
              </a:rPr>
              <a:pPr/>
              <a:t>28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27651" name="Datumsplatzhalter 6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85FBAC59-7527-4788-BD2F-52EDFC930687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27653" name="Rectangle 5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MARTIN reverse-acting grate Vario</a:t>
            </a:r>
            <a:br>
              <a:rPr lang="en-US" smtClean="0"/>
            </a:br>
            <a:r>
              <a:rPr lang="en-US" smtClean="0"/>
              <a:t>Modular design in runs (1 - 8 runs)</a:t>
            </a:r>
          </a:p>
        </p:txBody>
      </p:sp>
      <p:pic>
        <p:nvPicPr>
          <p:cNvPr id="27654" name="Picture 45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513" y="1414463"/>
            <a:ext cx="3455987" cy="2446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5" name="Picture 4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48000"/>
            <a:ext cx="4716463" cy="333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7656" name="Picture 4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8400" y="2538413"/>
            <a:ext cx="5435600" cy="3843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25B15A0F-0BCA-448F-9731-E26A548DB646}" type="slidenum">
              <a:rPr lang="de-DE" sz="1000" b="0" smtClean="0">
                <a:solidFill>
                  <a:schemeClr val="bg1"/>
                </a:solidFill>
              </a:rPr>
              <a:pPr/>
              <a:t>29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28675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8D3AF74-DFDE-496D-8D46-C9FDC5198355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de-DE" sz="1000" b="0" smtClean="0">
              <a:solidFill>
                <a:schemeClr val="bg1"/>
              </a:solidFill>
            </a:endParaRPr>
          </a:p>
        </p:txBody>
      </p:sp>
      <p:sp>
        <p:nvSpPr>
          <p:cNvPr id="2867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  <p:sp>
        <p:nvSpPr>
          <p:cNvPr id="28677" name="Rectangle 10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Positioning of overfire air nozzles</a:t>
            </a:r>
          </a:p>
        </p:txBody>
      </p:sp>
      <p:sp>
        <p:nvSpPr>
          <p:cNvPr id="28678" name="Text Box 7"/>
          <p:cNvSpPr txBox="1">
            <a:spLocks noChangeArrowheads="1"/>
          </p:cNvSpPr>
          <p:nvPr/>
        </p:nvSpPr>
        <p:spPr bwMode="auto">
          <a:xfrm>
            <a:off x="4167188" y="1143000"/>
            <a:ext cx="411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100000"/>
              </a:lnSpc>
              <a:spcBef>
                <a:spcPct val="50000"/>
              </a:spcBef>
            </a:pPr>
            <a:endParaRPr kumimoji="1" lang="de-DE" sz="2400" b="0">
              <a:latin typeface="Times New Roman" pitchFamily="18" charset="0"/>
            </a:endParaRPr>
          </a:p>
        </p:txBody>
      </p:sp>
      <p:pic>
        <p:nvPicPr>
          <p:cNvPr id="28679" name="Picture 25" descr="Bild 1 Feuerung - Vario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359" r="45111" b="14458"/>
          <a:stretch>
            <a:fillRect/>
          </a:stretch>
        </p:blipFill>
        <p:spPr bwMode="auto">
          <a:xfrm>
            <a:off x="373063" y="1412875"/>
            <a:ext cx="4127500" cy="496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80" name="Picture 27" descr="sekundaerluf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76825" y="1254125"/>
            <a:ext cx="3335338" cy="469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81" name="Line 28"/>
          <p:cNvSpPr>
            <a:spLocks noChangeShapeType="1"/>
          </p:cNvSpPr>
          <p:nvPr/>
        </p:nvSpPr>
        <p:spPr bwMode="auto">
          <a:xfrm flipV="1">
            <a:off x="4284663" y="3049588"/>
            <a:ext cx="719137" cy="14589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8682" name="Line 29"/>
          <p:cNvSpPr>
            <a:spLocks noChangeShapeType="1"/>
          </p:cNvSpPr>
          <p:nvPr/>
        </p:nvSpPr>
        <p:spPr bwMode="auto">
          <a:xfrm flipH="1" flipV="1">
            <a:off x="3924300" y="4508500"/>
            <a:ext cx="3603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8683" name="Line 30"/>
          <p:cNvSpPr>
            <a:spLocks noChangeShapeType="1"/>
          </p:cNvSpPr>
          <p:nvPr/>
        </p:nvSpPr>
        <p:spPr bwMode="auto">
          <a:xfrm flipV="1">
            <a:off x="4284663" y="1773238"/>
            <a:ext cx="742950" cy="2447925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  <p:sp>
        <p:nvSpPr>
          <p:cNvPr id="28684" name="Line 31"/>
          <p:cNvSpPr>
            <a:spLocks noChangeShapeType="1"/>
          </p:cNvSpPr>
          <p:nvPr/>
        </p:nvSpPr>
        <p:spPr bwMode="auto">
          <a:xfrm flipH="1" flipV="1">
            <a:off x="3924300" y="4221163"/>
            <a:ext cx="360363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endParaRPr lang="de-DE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A07EE3D-856E-45C6-9CC5-191674EE9064}" type="slidenum">
              <a:rPr lang="en-GB" sz="1000" b="0" smtClean="0">
                <a:solidFill>
                  <a:schemeClr val="bg1"/>
                </a:solidFill>
              </a:rPr>
              <a:pPr/>
              <a:t>3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4099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854FB29-A4F5-494A-AE57-93B850994A79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4101" name="Rectangle 3079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Company profile</a:t>
            </a:r>
          </a:p>
        </p:txBody>
      </p:sp>
      <p:pic>
        <p:nvPicPr>
          <p:cNvPr id="4102" name="Picture 5" descr="Hausfot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275" y="1431925"/>
            <a:ext cx="6248400" cy="466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3" name="Rectangle 6"/>
          <p:cNvSpPr>
            <a:spLocks noChangeArrowheads="1"/>
          </p:cNvSpPr>
          <p:nvPr/>
        </p:nvSpPr>
        <p:spPr bwMode="auto">
          <a:xfrm>
            <a:off x="2314575" y="1484313"/>
            <a:ext cx="454818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4104" name="Rectangle 7"/>
          <p:cNvSpPr>
            <a:spLocks noChangeArrowheads="1"/>
          </p:cNvSpPr>
          <p:nvPr/>
        </p:nvSpPr>
        <p:spPr bwMode="auto">
          <a:xfrm>
            <a:off x="2327275" y="2011363"/>
            <a:ext cx="792163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4105" name="Rectangle 8"/>
          <p:cNvSpPr>
            <a:spLocks noChangeArrowheads="1"/>
          </p:cNvSpPr>
          <p:nvPr/>
        </p:nvSpPr>
        <p:spPr bwMode="auto">
          <a:xfrm>
            <a:off x="2327275" y="2565400"/>
            <a:ext cx="2592388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4106" name="Rectangle 9"/>
          <p:cNvSpPr>
            <a:spLocks noChangeArrowheads="1"/>
          </p:cNvSpPr>
          <p:nvPr/>
        </p:nvSpPr>
        <p:spPr bwMode="auto">
          <a:xfrm>
            <a:off x="2327275" y="3117850"/>
            <a:ext cx="2232025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4107" name="Rectangle 10"/>
          <p:cNvSpPr>
            <a:spLocks noChangeArrowheads="1"/>
          </p:cNvSpPr>
          <p:nvPr/>
        </p:nvSpPr>
        <p:spPr bwMode="auto">
          <a:xfrm>
            <a:off x="2327275" y="3667125"/>
            <a:ext cx="2879725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4108" name="Rectangle 11"/>
          <p:cNvSpPr>
            <a:spLocks noChangeArrowheads="1"/>
          </p:cNvSpPr>
          <p:nvPr/>
        </p:nvSpPr>
        <p:spPr bwMode="auto">
          <a:xfrm>
            <a:off x="2327275" y="4211638"/>
            <a:ext cx="2749550" cy="381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4109" name="Rectangle 12"/>
          <p:cNvSpPr>
            <a:spLocks noChangeArrowheads="1"/>
          </p:cNvSpPr>
          <p:nvPr/>
        </p:nvSpPr>
        <p:spPr bwMode="auto">
          <a:xfrm>
            <a:off x="2327275" y="4816475"/>
            <a:ext cx="3887788" cy="10795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 anchor="ctr">
            <a:spAutoFit/>
          </a:bodyPr>
          <a:lstStyle/>
          <a:p>
            <a:endParaRPr lang="de-DE"/>
          </a:p>
        </p:txBody>
      </p:sp>
      <p:sp>
        <p:nvSpPr>
          <p:cNvPr id="4110" name="Rectangle 13"/>
          <p:cNvSpPr txBox="1">
            <a:spLocks noChangeArrowheads="1"/>
          </p:cNvSpPr>
          <p:nvPr/>
        </p:nvSpPr>
        <p:spPr bwMode="auto">
          <a:xfrm>
            <a:off x="395288" y="1484313"/>
            <a:ext cx="7546975" cy="473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 marL="342900" indent="-342900"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lnSpc>
                <a:spcPct val="90000"/>
              </a:lnSpc>
            </a:pPr>
            <a:r>
              <a:rPr lang="de-DE" sz="1800"/>
              <a:t>Foundation:	1925 (as Josef Martin Feuerungsbau)</a:t>
            </a:r>
          </a:p>
          <a:p>
            <a:pPr>
              <a:lnSpc>
                <a:spcPct val="90000"/>
              </a:lnSpc>
            </a:pPr>
            <a:endParaRPr lang="de-DE" sz="1800"/>
          </a:p>
          <a:p>
            <a:pPr>
              <a:lnSpc>
                <a:spcPct val="90000"/>
              </a:lnSpc>
            </a:pPr>
            <a:r>
              <a:rPr lang="de-DE" sz="1800"/>
              <a:t>Legal form:	GmbH</a:t>
            </a:r>
          </a:p>
          <a:p>
            <a:pPr>
              <a:lnSpc>
                <a:spcPct val="90000"/>
              </a:lnSpc>
            </a:pPr>
            <a:endParaRPr lang="de-DE" sz="1800"/>
          </a:p>
          <a:p>
            <a:pPr>
              <a:lnSpc>
                <a:spcPct val="90000"/>
              </a:lnSpc>
            </a:pPr>
            <a:r>
              <a:rPr lang="de-DE" sz="1800"/>
              <a:t>Owner:		Martin family (100%)</a:t>
            </a:r>
          </a:p>
          <a:p>
            <a:pPr>
              <a:lnSpc>
                <a:spcPct val="90000"/>
              </a:lnSpc>
            </a:pPr>
            <a:endParaRPr lang="de-DE" sz="1800"/>
          </a:p>
          <a:p>
            <a:pPr>
              <a:lnSpc>
                <a:spcPct val="90000"/>
              </a:lnSpc>
            </a:pPr>
            <a:r>
              <a:rPr lang="de-DE" sz="1800"/>
              <a:t>Nom capital:	10 million Euro</a:t>
            </a:r>
          </a:p>
          <a:p>
            <a:pPr>
              <a:lnSpc>
                <a:spcPct val="90000"/>
              </a:lnSpc>
            </a:pPr>
            <a:endParaRPr lang="de-DE" sz="1800"/>
          </a:p>
          <a:p>
            <a:pPr>
              <a:lnSpc>
                <a:spcPct val="90000"/>
              </a:lnSpc>
            </a:pPr>
            <a:r>
              <a:rPr lang="de-DE" sz="1800"/>
              <a:t>Employees:	220 (about 150 engineers)</a:t>
            </a:r>
          </a:p>
          <a:p>
            <a:pPr>
              <a:lnSpc>
                <a:spcPct val="90000"/>
              </a:lnSpc>
            </a:pPr>
            <a:endParaRPr lang="de-DE" sz="1800"/>
          </a:p>
          <a:p>
            <a:pPr>
              <a:lnSpc>
                <a:spcPct val="90000"/>
              </a:lnSpc>
            </a:pPr>
            <a:r>
              <a:rPr lang="de-DE" sz="1800"/>
              <a:t>Turnover:	approx 75 million Euro</a:t>
            </a:r>
          </a:p>
          <a:p>
            <a:pPr>
              <a:lnSpc>
                <a:spcPct val="90000"/>
              </a:lnSpc>
            </a:pPr>
            <a:endParaRPr lang="de-DE" sz="1800"/>
          </a:p>
          <a:p>
            <a:pPr>
              <a:lnSpc>
                <a:spcPct val="90000"/>
              </a:lnSpc>
            </a:pPr>
            <a:r>
              <a:rPr lang="de-DE" sz="1800"/>
              <a:t>Locations:	MARTIN GmbH in München, DE</a:t>
            </a:r>
          </a:p>
          <a:p>
            <a:pPr>
              <a:lnSpc>
                <a:spcPct val="90000"/>
              </a:lnSpc>
            </a:pPr>
            <a:r>
              <a:rPr lang="de-DE" sz="1800"/>
              <a:t>			MARTIN AG in Wettingen, CH</a:t>
            </a:r>
          </a:p>
          <a:p>
            <a:pPr>
              <a:lnSpc>
                <a:spcPct val="90000"/>
              </a:lnSpc>
            </a:pPr>
            <a:r>
              <a:rPr lang="de-DE" sz="1800"/>
              <a:t>			MARTIN Kesselservice AG, CH</a:t>
            </a:r>
          </a:p>
          <a:p>
            <a:pPr>
              <a:lnSpc>
                <a:spcPct val="90000"/>
              </a:lnSpc>
            </a:pPr>
            <a:r>
              <a:rPr lang="de-DE" sz="1800"/>
              <a:t>			MARTIN Services SAS in Lyon, FR</a:t>
            </a:r>
          </a:p>
          <a:p>
            <a:pPr>
              <a:lnSpc>
                <a:spcPct val="90000"/>
              </a:lnSpc>
            </a:pPr>
            <a:r>
              <a:rPr lang="de-DE" sz="1800"/>
              <a:t>			</a:t>
            </a:r>
          </a:p>
        </p:txBody>
      </p:sp>
      <p:sp>
        <p:nvSpPr>
          <p:cNvPr id="1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91AA1A8D-08BD-49B8-8CB5-5E010363FB4F}" type="slidenum">
              <a:rPr lang="de-DE" sz="1000" b="0">
                <a:solidFill>
                  <a:schemeClr val="bg1"/>
                </a:solidFill>
              </a:rPr>
              <a:pPr/>
              <a:t>30</a:t>
            </a:fld>
            <a:endParaRPr lang="de-DE" sz="1000" b="0">
              <a:solidFill>
                <a:schemeClr val="bg1"/>
              </a:solidFill>
            </a:endParaRPr>
          </a:p>
        </p:txBody>
      </p:sp>
      <p:sp>
        <p:nvSpPr>
          <p:cNvPr id="16387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01409FD6-9F54-4202-9C82-CC628619F989}" type="datetime1">
              <a:rPr lang="de-DE" sz="1000" b="0">
                <a:solidFill>
                  <a:schemeClr val="bg1"/>
                </a:solidFill>
              </a:rPr>
              <a:pPr/>
              <a:t>13.11.2011</a:t>
            </a:fld>
            <a:endParaRPr lang="de-DE" sz="1000" b="0">
              <a:solidFill>
                <a:schemeClr val="bg1"/>
              </a:solidFill>
            </a:endParaRPr>
          </a:p>
        </p:txBody>
      </p:sp>
      <p:sp>
        <p:nvSpPr>
          <p:cNvPr id="16389" name="Rectangle 5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MARTIN discharger</a:t>
            </a:r>
          </a:p>
        </p:txBody>
      </p:sp>
      <p:sp>
        <p:nvSpPr>
          <p:cNvPr id="1639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498475" y="1484313"/>
            <a:ext cx="3352800" cy="4383087"/>
          </a:xfrm>
        </p:spPr>
        <p:txBody>
          <a:bodyPr/>
          <a:lstStyle/>
          <a:p>
            <a:pPr marL="381000" indent="-381000">
              <a:buFontTx/>
              <a:buAutoNum type="arabicPeriod"/>
            </a:pPr>
            <a:r>
              <a:rPr lang="en-US" smtClean="0">
                <a:solidFill>
                  <a:srgbClr val="000000"/>
                </a:solidFill>
              </a:rPr>
              <a:t>Ash pit slide gate</a:t>
            </a:r>
          </a:p>
          <a:p>
            <a:pPr marL="381000" indent="-381000">
              <a:buFontTx/>
              <a:buAutoNum type="arabicPeriod"/>
            </a:pPr>
            <a:r>
              <a:rPr lang="en-US" smtClean="0">
                <a:solidFill>
                  <a:srgbClr val="000000"/>
                </a:solidFill>
              </a:rPr>
              <a:t>Connecting piece</a:t>
            </a:r>
          </a:p>
          <a:p>
            <a:pPr marL="381000" indent="-381000">
              <a:buFontTx/>
              <a:buAutoNum type="arabicPeriod"/>
            </a:pPr>
            <a:r>
              <a:rPr lang="en-US" smtClean="0">
                <a:solidFill>
                  <a:srgbClr val="000000"/>
                </a:solidFill>
              </a:rPr>
              <a:t>Inlet section</a:t>
            </a:r>
          </a:p>
          <a:p>
            <a:pPr marL="381000" indent="-381000">
              <a:buFontTx/>
              <a:buAutoNum type="arabicPeriod"/>
            </a:pPr>
            <a:r>
              <a:rPr lang="en-US" smtClean="0">
                <a:solidFill>
                  <a:srgbClr val="000000"/>
                </a:solidFill>
              </a:rPr>
              <a:t>Drive shaft </a:t>
            </a:r>
          </a:p>
          <a:p>
            <a:pPr marL="381000" indent="-381000">
              <a:buFontTx/>
              <a:buAutoNum type="arabicPeriod"/>
            </a:pPr>
            <a:r>
              <a:rPr lang="en-US" smtClean="0">
                <a:solidFill>
                  <a:srgbClr val="000000"/>
                </a:solidFill>
              </a:rPr>
              <a:t>Electrically controlled level measurement device</a:t>
            </a:r>
          </a:p>
          <a:p>
            <a:pPr marL="381000" indent="-381000">
              <a:buFontTx/>
              <a:buAutoNum type="arabicPeriod"/>
            </a:pPr>
            <a:r>
              <a:rPr lang="en-US" smtClean="0">
                <a:solidFill>
                  <a:srgbClr val="000000"/>
                </a:solidFill>
              </a:rPr>
              <a:t>Water level</a:t>
            </a:r>
          </a:p>
          <a:p>
            <a:pPr marL="381000" indent="-381000">
              <a:buFontTx/>
              <a:buAutoNum type="arabicPeriod"/>
            </a:pPr>
            <a:r>
              <a:rPr lang="en-US" smtClean="0">
                <a:solidFill>
                  <a:srgbClr val="000000"/>
                </a:solidFill>
              </a:rPr>
              <a:t>Discharging ram </a:t>
            </a:r>
          </a:p>
          <a:p>
            <a:pPr marL="381000" indent="-381000">
              <a:buFontTx/>
              <a:buAutoNum type="arabicPeriod"/>
            </a:pPr>
            <a:r>
              <a:rPr lang="en-US" smtClean="0">
                <a:solidFill>
                  <a:srgbClr val="000000"/>
                </a:solidFill>
              </a:rPr>
              <a:t>Discharger tub</a:t>
            </a:r>
          </a:p>
          <a:p>
            <a:pPr marL="381000" indent="-381000">
              <a:buFontTx/>
              <a:buAutoNum type="arabicPeriod"/>
            </a:pPr>
            <a:r>
              <a:rPr lang="en-US" smtClean="0">
                <a:solidFill>
                  <a:srgbClr val="000000"/>
                </a:solidFill>
              </a:rPr>
              <a:t>Outlet chute</a:t>
            </a:r>
          </a:p>
          <a:p>
            <a:pPr marL="381000" indent="-381000">
              <a:buFontTx/>
              <a:buAutoNum type="arabicPeriod"/>
            </a:pPr>
            <a:r>
              <a:rPr lang="en-US" smtClean="0">
                <a:solidFill>
                  <a:srgbClr val="000000"/>
                </a:solidFill>
              </a:rPr>
              <a:t>Drop-off edge</a:t>
            </a:r>
          </a:p>
        </p:txBody>
      </p:sp>
      <p:pic>
        <p:nvPicPr>
          <p:cNvPr id="16391" name="Picture 642" descr="Bild 6 Entschlacker - ASS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2492375"/>
            <a:ext cx="5038725" cy="245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6392" name="Group 643"/>
          <p:cNvGrpSpPr>
            <a:grpSpLocks/>
          </p:cNvGrpSpPr>
          <p:nvPr/>
        </p:nvGrpSpPr>
        <p:grpSpPr bwMode="auto">
          <a:xfrm>
            <a:off x="6588125" y="2565400"/>
            <a:ext cx="330200" cy="325438"/>
            <a:chOff x="2809" y="2499"/>
            <a:chExt cx="208" cy="205"/>
          </a:xfrm>
        </p:grpSpPr>
        <p:sp>
          <p:nvSpPr>
            <p:cNvPr id="16420" name="Oval 644"/>
            <p:cNvSpPr>
              <a:spLocks noChangeArrowheads="1"/>
            </p:cNvSpPr>
            <p:nvPr/>
          </p:nvSpPr>
          <p:spPr bwMode="auto">
            <a:xfrm>
              <a:off x="2833" y="2523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16421" name="Text Box 645"/>
            <p:cNvSpPr txBox="1">
              <a:spLocks noChangeArrowheads="1"/>
            </p:cNvSpPr>
            <p:nvPr/>
          </p:nvSpPr>
          <p:spPr bwMode="auto">
            <a:xfrm>
              <a:off x="2809" y="2499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/>
                <a:t>1</a:t>
              </a:r>
            </a:p>
          </p:txBody>
        </p:sp>
      </p:grpSp>
      <p:grpSp>
        <p:nvGrpSpPr>
          <p:cNvPr id="16393" name="Group 646"/>
          <p:cNvGrpSpPr>
            <a:grpSpLocks/>
          </p:cNvGrpSpPr>
          <p:nvPr/>
        </p:nvGrpSpPr>
        <p:grpSpPr bwMode="auto">
          <a:xfrm>
            <a:off x="6372225" y="2997200"/>
            <a:ext cx="330200" cy="325438"/>
            <a:chOff x="2809" y="2499"/>
            <a:chExt cx="208" cy="205"/>
          </a:xfrm>
        </p:grpSpPr>
        <p:sp>
          <p:nvSpPr>
            <p:cNvPr id="16418" name="Oval 647"/>
            <p:cNvSpPr>
              <a:spLocks noChangeArrowheads="1"/>
            </p:cNvSpPr>
            <p:nvPr/>
          </p:nvSpPr>
          <p:spPr bwMode="auto">
            <a:xfrm>
              <a:off x="2833" y="2523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16419" name="Text Box 648"/>
            <p:cNvSpPr txBox="1">
              <a:spLocks noChangeArrowheads="1"/>
            </p:cNvSpPr>
            <p:nvPr/>
          </p:nvSpPr>
          <p:spPr bwMode="auto">
            <a:xfrm>
              <a:off x="2809" y="2499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/>
                <a:t>2</a:t>
              </a:r>
            </a:p>
          </p:txBody>
        </p:sp>
      </p:grpSp>
      <p:grpSp>
        <p:nvGrpSpPr>
          <p:cNvPr id="16394" name="Group 649"/>
          <p:cNvGrpSpPr>
            <a:grpSpLocks/>
          </p:cNvGrpSpPr>
          <p:nvPr/>
        </p:nvGrpSpPr>
        <p:grpSpPr bwMode="auto">
          <a:xfrm>
            <a:off x="6372225" y="3789363"/>
            <a:ext cx="330200" cy="325437"/>
            <a:chOff x="2809" y="2499"/>
            <a:chExt cx="208" cy="205"/>
          </a:xfrm>
        </p:grpSpPr>
        <p:sp>
          <p:nvSpPr>
            <p:cNvPr id="16416" name="Oval 650"/>
            <p:cNvSpPr>
              <a:spLocks noChangeArrowheads="1"/>
            </p:cNvSpPr>
            <p:nvPr/>
          </p:nvSpPr>
          <p:spPr bwMode="auto">
            <a:xfrm>
              <a:off x="2833" y="2523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16417" name="Text Box 651"/>
            <p:cNvSpPr txBox="1">
              <a:spLocks noChangeArrowheads="1"/>
            </p:cNvSpPr>
            <p:nvPr/>
          </p:nvSpPr>
          <p:spPr bwMode="auto">
            <a:xfrm>
              <a:off x="2809" y="2499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/>
                <a:t>3</a:t>
              </a:r>
            </a:p>
          </p:txBody>
        </p:sp>
      </p:grpSp>
      <p:grpSp>
        <p:nvGrpSpPr>
          <p:cNvPr id="16395" name="Group 652"/>
          <p:cNvGrpSpPr>
            <a:grpSpLocks/>
          </p:cNvGrpSpPr>
          <p:nvPr/>
        </p:nvGrpSpPr>
        <p:grpSpPr bwMode="auto">
          <a:xfrm>
            <a:off x="5754688" y="3390900"/>
            <a:ext cx="330200" cy="325438"/>
            <a:chOff x="2809" y="2499"/>
            <a:chExt cx="208" cy="205"/>
          </a:xfrm>
        </p:grpSpPr>
        <p:sp>
          <p:nvSpPr>
            <p:cNvPr id="16414" name="Oval 653"/>
            <p:cNvSpPr>
              <a:spLocks noChangeArrowheads="1"/>
            </p:cNvSpPr>
            <p:nvPr/>
          </p:nvSpPr>
          <p:spPr bwMode="auto">
            <a:xfrm>
              <a:off x="2833" y="2523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16415" name="Text Box 654"/>
            <p:cNvSpPr txBox="1">
              <a:spLocks noChangeArrowheads="1"/>
            </p:cNvSpPr>
            <p:nvPr/>
          </p:nvSpPr>
          <p:spPr bwMode="auto">
            <a:xfrm>
              <a:off x="2809" y="2499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/>
                <a:t>4</a:t>
              </a:r>
            </a:p>
          </p:txBody>
        </p:sp>
      </p:grpSp>
      <p:grpSp>
        <p:nvGrpSpPr>
          <p:cNvPr id="16396" name="Group 655"/>
          <p:cNvGrpSpPr>
            <a:grpSpLocks/>
          </p:cNvGrpSpPr>
          <p:nvPr/>
        </p:nvGrpSpPr>
        <p:grpSpPr bwMode="auto">
          <a:xfrm>
            <a:off x="5364163" y="3608388"/>
            <a:ext cx="330200" cy="325437"/>
            <a:chOff x="2809" y="2499"/>
            <a:chExt cx="208" cy="205"/>
          </a:xfrm>
        </p:grpSpPr>
        <p:sp>
          <p:nvSpPr>
            <p:cNvPr id="16412" name="Oval 656"/>
            <p:cNvSpPr>
              <a:spLocks noChangeArrowheads="1"/>
            </p:cNvSpPr>
            <p:nvPr/>
          </p:nvSpPr>
          <p:spPr bwMode="auto">
            <a:xfrm>
              <a:off x="2833" y="2523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16413" name="Text Box 657"/>
            <p:cNvSpPr txBox="1">
              <a:spLocks noChangeArrowheads="1"/>
            </p:cNvSpPr>
            <p:nvPr/>
          </p:nvSpPr>
          <p:spPr bwMode="auto">
            <a:xfrm>
              <a:off x="2809" y="2499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/>
                <a:t>5</a:t>
              </a:r>
            </a:p>
          </p:txBody>
        </p:sp>
      </p:grpSp>
      <p:grpSp>
        <p:nvGrpSpPr>
          <p:cNvPr id="16397" name="Group 658"/>
          <p:cNvGrpSpPr>
            <a:grpSpLocks/>
          </p:cNvGrpSpPr>
          <p:nvPr/>
        </p:nvGrpSpPr>
        <p:grpSpPr bwMode="auto">
          <a:xfrm>
            <a:off x="4932363" y="3860800"/>
            <a:ext cx="330200" cy="325438"/>
            <a:chOff x="2809" y="2499"/>
            <a:chExt cx="208" cy="205"/>
          </a:xfrm>
        </p:grpSpPr>
        <p:sp>
          <p:nvSpPr>
            <p:cNvPr id="16410" name="Oval 659"/>
            <p:cNvSpPr>
              <a:spLocks noChangeArrowheads="1"/>
            </p:cNvSpPr>
            <p:nvPr/>
          </p:nvSpPr>
          <p:spPr bwMode="auto">
            <a:xfrm>
              <a:off x="2833" y="2523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16411" name="Text Box 660"/>
            <p:cNvSpPr txBox="1">
              <a:spLocks noChangeArrowheads="1"/>
            </p:cNvSpPr>
            <p:nvPr/>
          </p:nvSpPr>
          <p:spPr bwMode="auto">
            <a:xfrm>
              <a:off x="2809" y="2499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/>
                <a:t>6</a:t>
              </a:r>
            </a:p>
          </p:txBody>
        </p:sp>
      </p:grpSp>
      <p:grpSp>
        <p:nvGrpSpPr>
          <p:cNvPr id="16398" name="Group 661"/>
          <p:cNvGrpSpPr>
            <a:grpSpLocks/>
          </p:cNvGrpSpPr>
          <p:nvPr/>
        </p:nvGrpSpPr>
        <p:grpSpPr bwMode="auto">
          <a:xfrm>
            <a:off x="7019925" y="4437063"/>
            <a:ext cx="330200" cy="325437"/>
            <a:chOff x="2809" y="2499"/>
            <a:chExt cx="208" cy="205"/>
          </a:xfrm>
        </p:grpSpPr>
        <p:sp>
          <p:nvSpPr>
            <p:cNvPr id="16408" name="Oval 662"/>
            <p:cNvSpPr>
              <a:spLocks noChangeArrowheads="1"/>
            </p:cNvSpPr>
            <p:nvPr/>
          </p:nvSpPr>
          <p:spPr bwMode="auto">
            <a:xfrm>
              <a:off x="2833" y="2523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16409" name="Text Box 663"/>
            <p:cNvSpPr txBox="1">
              <a:spLocks noChangeArrowheads="1"/>
            </p:cNvSpPr>
            <p:nvPr/>
          </p:nvSpPr>
          <p:spPr bwMode="auto">
            <a:xfrm>
              <a:off x="2809" y="2499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/>
                <a:t>8</a:t>
              </a:r>
            </a:p>
          </p:txBody>
        </p:sp>
      </p:grpSp>
      <p:grpSp>
        <p:nvGrpSpPr>
          <p:cNvPr id="16399" name="Group 664"/>
          <p:cNvGrpSpPr>
            <a:grpSpLocks/>
          </p:cNvGrpSpPr>
          <p:nvPr/>
        </p:nvGrpSpPr>
        <p:grpSpPr bwMode="auto">
          <a:xfrm>
            <a:off x="6257925" y="4398963"/>
            <a:ext cx="330200" cy="325437"/>
            <a:chOff x="2809" y="2499"/>
            <a:chExt cx="208" cy="205"/>
          </a:xfrm>
        </p:grpSpPr>
        <p:sp>
          <p:nvSpPr>
            <p:cNvPr id="16406" name="Oval 665"/>
            <p:cNvSpPr>
              <a:spLocks noChangeArrowheads="1"/>
            </p:cNvSpPr>
            <p:nvPr/>
          </p:nvSpPr>
          <p:spPr bwMode="auto">
            <a:xfrm>
              <a:off x="2833" y="2523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16407" name="Text Box 666"/>
            <p:cNvSpPr txBox="1">
              <a:spLocks noChangeArrowheads="1"/>
            </p:cNvSpPr>
            <p:nvPr/>
          </p:nvSpPr>
          <p:spPr bwMode="auto">
            <a:xfrm>
              <a:off x="2809" y="2499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/>
                <a:t>7</a:t>
              </a:r>
            </a:p>
          </p:txBody>
        </p:sp>
      </p:grpSp>
      <p:grpSp>
        <p:nvGrpSpPr>
          <p:cNvPr id="16400" name="Group 667"/>
          <p:cNvGrpSpPr>
            <a:grpSpLocks/>
          </p:cNvGrpSpPr>
          <p:nvPr/>
        </p:nvGrpSpPr>
        <p:grpSpPr bwMode="auto">
          <a:xfrm>
            <a:off x="8129588" y="3175000"/>
            <a:ext cx="330200" cy="325438"/>
            <a:chOff x="2809" y="2499"/>
            <a:chExt cx="208" cy="205"/>
          </a:xfrm>
        </p:grpSpPr>
        <p:sp>
          <p:nvSpPr>
            <p:cNvPr id="16404" name="Oval 668"/>
            <p:cNvSpPr>
              <a:spLocks noChangeArrowheads="1"/>
            </p:cNvSpPr>
            <p:nvPr/>
          </p:nvSpPr>
          <p:spPr bwMode="auto">
            <a:xfrm>
              <a:off x="2833" y="2523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16405" name="Text Box 669"/>
            <p:cNvSpPr txBox="1">
              <a:spLocks noChangeArrowheads="1"/>
            </p:cNvSpPr>
            <p:nvPr/>
          </p:nvSpPr>
          <p:spPr bwMode="auto">
            <a:xfrm>
              <a:off x="2809" y="2499"/>
              <a:ext cx="208" cy="20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/>
                <a:t>9</a:t>
              </a:r>
            </a:p>
          </p:txBody>
        </p:sp>
      </p:grpSp>
      <p:grpSp>
        <p:nvGrpSpPr>
          <p:cNvPr id="16401" name="Group 670"/>
          <p:cNvGrpSpPr>
            <a:grpSpLocks/>
          </p:cNvGrpSpPr>
          <p:nvPr/>
        </p:nvGrpSpPr>
        <p:grpSpPr bwMode="auto">
          <a:xfrm>
            <a:off x="8604250" y="3573463"/>
            <a:ext cx="431800" cy="325437"/>
            <a:chOff x="2809" y="2511"/>
            <a:chExt cx="208" cy="182"/>
          </a:xfrm>
        </p:grpSpPr>
        <p:sp>
          <p:nvSpPr>
            <p:cNvPr id="16402" name="Oval 671"/>
            <p:cNvSpPr>
              <a:spLocks noChangeArrowheads="1"/>
            </p:cNvSpPr>
            <p:nvPr/>
          </p:nvSpPr>
          <p:spPr bwMode="auto">
            <a:xfrm>
              <a:off x="2833" y="2523"/>
              <a:ext cx="159" cy="159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>
              <a:spAutoFit/>
            </a:bodyPr>
            <a:lstStyle/>
            <a:p>
              <a:endParaRPr lang="de-DE"/>
            </a:p>
          </p:txBody>
        </p:sp>
        <p:sp>
          <p:nvSpPr>
            <p:cNvPr id="16403" name="Text Box 672"/>
            <p:cNvSpPr txBox="1">
              <a:spLocks noChangeArrowheads="1"/>
            </p:cNvSpPr>
            <p:nvPr/>
          </p:nvSpPr>
          <p:spPr bwMode="auto">
            <a:xfrm>
              <a:off x="2809" y="2511"/>
              <a:ext cx="208" cy="18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 anchor="ctr" anchorCtr="1">
              <a:spAutoFit/>
            </a:bodyPr>
            <a:lstStyle>
              <a:lvl1pPr marL="342900" indent="-3429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de-DE" sz="1400"/>
                <a:t>10</a:t>
              </a:r>
            </a:p>
          </p:txBody>
        </p:sp>
      </p:grpSp>
      <p:sp>
        <p:nvSpPr>
          <p:cNvPr id="3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321435154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67FFBC8E-2047-4D3C-988D-18FB6298D22C}" type="slidenum">
              <a:rPr lang="de-DE" sz="1000" b="0">
                <a:solidFill>
                  <a:schemeClr val="bg1"/>
                </a:solidFill>
              </a:rPr>
              <a:pPr/>
              <a:t>31</a:t>
            </a:fld>
            <a:endParaRPr lang="de-DE" sz="1000" b="0">
              <a:solidFill>
                <a:schemeClr val="bg1"/>
              </a:solidFill>
            </a:endParaRPr>
          </a:p>
        </p:txBody>
      </p:sp>
      <p:sp>
        <p:nvSpPr>
          <p:cNvPr id="17411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DD54160A-8B0B-4CB9-85BA-848F64D70CEE}" type="datetime1">
              <a:rPr lang="de-DE" sz="1000" b="0">
                <a:solidFill>
                  <a:schemeClr val="bg1"/>
                </a:solidFill>
              </a:rPr>
              <a:pPr/>
              <a:t>13.11.2011</a:t>
            </a:fld>
            <a:endParaRPr lang="de-DE" sz="1000" b="0">
              <a:solidFill>
                <a:schemeClr val="bg1"/>
              </a:solidFill>
            </a:endParaRPr>
          </a:p>
        </p:txBody>
      </p:sp>
      <p:sp>
        <p:nvSpPr>
          <p:cNvPr id="17413" name="Rectangle 5"/>
          <p:cNvSpPr>
            <a:spLocks noGrp="1" noChangeArrowheads="1"/>
          </p:cNvSpPr>
          <p:nvPr>
            <p:ph type="title"/>
          </p:nvPr>
        </p:nvSpPr>
        <p:spPr>
          <a:xfrm>
            <a:off x="73025" y="211138"/>
            <a:ext cx="8459788" cy="914400"/>
          </a:xfrm>
          <a:noFill/>
        </p:spPr>
        <p:txBody>
          <a:bodyPr/>
          <a:lstStyle/>
          <a:p>
            <a:pPr algn="l"/>
            <a:r>
              <a:rPr lang="en-US" smtClean="0"/>
              <a:t>MARTIN combustion control system with IR camera</a:t>
            </a:r>
          </a:p>
        </p:txBody>
      </p:sp>
      <p:pic>
        <p:nvPicPr>
          <p:cNvPr id="17414" name="Picture 33" descr="00-000082-H8056_englisch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13" y="931863"/>
            <a:ext cx="7989887" cy="544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33859134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5558473-EA39-41C7-BF15-17E49BBDB8FD}" type="slidenum">
              <a:rPr lang="de-DE" sz="1000" b="0">
                <a:solidFill>
                  <a:schemeClr val="bg1"/>
                </a:solidFill>
              </a:rPr>
              <a:pPr/>
              <a:t>32</a:t>
            </a:fld>
            <a:endParaRPr lang="de-DE" sz="1000" b="0">
              <a:solidFill>
                <a:schemeClr val="bg1"/>
              </a:solidFill>
            </a:endParaRPr>
          </a:p>
        </p:txBody>
      </p:sp>
      <p:sp>
        <p:nvSpPr>
          <p:cNvPr id="18435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300EDA8-3F85-4F67-A231-223C9111E2F3}" type="datetime1">
              <a:rPr lang="de-DE" sz="1000" b="0">
                <a:solidFill>
                  <a:schemeClr val="bg1"/>
                </a:solidFill>
              </a:rPr>
              <a:pPr/>
              <a:t>13.11.2011</a:t>
            </a:fld>
            <a:endParaRPr lang="de-DE" sz="1000" b="0">
              <a:solidFill>
                <a:schemeClr val="bg1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>
          <a:xfrm>
            <a:off x="252413" y="412750"/>
            <a:ext cx="8567737" cy="771525"/>
          </a:xfrm>
          <a:noFill/>
        </p:spPr>
        <p:txBody>
          <a:bodyPr/>
          <a:lstStyle/>
          <a:p>
            <a:pPr algn="l"/>
            <a:r>
              <a:rPr lang="en-US" dirty="0" smtClean="0"/>
              <a:t>Features of the MARTIN reverse-acting grate 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1520" y="908720"/>
            <a:ext cx="8748713" cy="5116210"/>
          </a:xfrm>
        </p:spPr>
        <p:txBody>
          <a:bodyPr/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200" dirty="0" smtClean="0">
                <a:solidFill>
                  <a:srgbClr val="000000"/>
                </a:solidFill>
              </a:rPr>
              <a:t>Variable grate speed in each drive zone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200" dirty="0" smtClean="0">
                <a:solidFill>
                  <a:srgbClr val="000000"/>
                </a:solidFill>
              </a:rPr>
              <a:t>Independent </a:t>
            </a:r>
            <a:r>
              <a:rPr lang="en-US" sz="2200" dirty="0" err="1" smtClean="0">
                <a:solidFill>
                  <a:srgbClr val="000000"/>
                </a:solidFill>
              </a:rPr>
              <a:t>undergrate</a:t>
            </a:r>
            <a:r>
              <a:rPr lang="en-US" sz="2200" dirty="0" smtClean="0">
                <a:solidFill>
                  <a:srgbClr val="000000"/>
                </a:solidFill>
              </a:rPr>
              <a:t> air zones for 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defined combustion air supply 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200" dirty="0" smtClean="0">
                <a:solidFill>
                  <a:srgbClr val="000000"/>
                </a:solidFill>
              </a:rPr>
              <a:t>Compact, modular design,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easily </a:t>
            </a:r>
            <a:r>
              <a:rPr lang="en-US" sz="2200" dirty="0">
                <a:solidFill>
                  <a:srgbClr val="000000"/>
                </a:solidFill>
              </a:rPr>
              <a:t>accessible and easy to maintain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200" dirty="0" smtClean="0">
                <a:solidFill>
                  <a:srgbClr val="000000"/>
                </a:solidFill>
              </a:rPr>
              <a:t>Excellent </a:t>
            </a:r>
            <a:r>
              <a:rPr lang="en-US" sz="2200" dirty="0">
                <a:solidFill>
                  <a:srgbClr val="000000"/>
                </a:solidFill>
              </a:rPr>
              <a:t>characteristics with regard </a:t>
            </a:r>
            <a:r>
              <a:rPr lang="en-US" sz="2200" dirty="0" smtClean="0">
                <a:solidFill>
                  <a:srgbClr val="000000"/>
                </a:solidFill>
              </a:rPr>
              <a:t>to</a:t>
            </a:r>
            <a:br>
              <a:rPr lang="en-US" sz="2200" dirty="0" smtClean="0">
                <a:solidFill>
                  <a:srgbClr val="000000"/>
                </a:solidFill>
              </a:rPr>
            </a:br>
            <a:r>
              <a:rPr lang="en-US" sz="2200" dirty="0" smtClean="0">
                <a:solidFill>
                  <a:srgbClr val="000000"/>
                </a:solidFill>
              </a:rPr>
              <a:t>mixing and burnout </a:t>
            </a:r>
            <a:r>
              <a:rPr lang="en-US" sz="2200" dirty="0">
                <a:solidFill>
                  <a:srgbClr val="000000"/>
                </a:solidFill>
              </a:rPr>
              <a:t>of solids and </a:t>
            </a:r>
            <a:r>
              <a:rPr lang="en-US" sz="2200" dirty="0" smtClean="0">
                <a:solidFill>
                  <a:srgbClr val="000000"/>
                </a:solidFill>
              </a:rPr>
              <a:t>gases	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</a:rPr>
              <a:t>Service life of grate bars exceeds 50,000 hours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200" dirty="0" smtClean="0">
                <a:solidFill>
                  <a:srgbClr val="000000"/>
                </a:solidFill>
              </a:rPr>
              <a:t>High availability 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200" dirty="0" smtClean="0">
                <a:solidFill>
                  <a:srgbClr val="000000"/>
                </a:solidFill>
              </a:rPr>
              <a:t>Bottom </a:t>
            </a:r>
            <a:r>
              <a:rPr lang="en-US" sz="2200" dirty="0">
                <a:solidFill>
                  <a:srgbClr val="000000"/>
                </a:solidFill>
              </a:rPr>
              <a:t>ash can be recycled (metals and building materials)</a:t>
            </a:r>
          </a:p>
          <a:p>
            <a:pPr>
              <a:spcBef>
                <a:spcPts val="600"/>
              </a:spcBef>
              <a:buFont typeface="Wingdings" pitchFamily="2" charset="2"/>
              <a:buChar char="ü"/>
            </a:pPr>
            <a:r>
              <a:rPr lang="en-US" sz="2200" dirty="0">
                <a:solidFill>
                  <a:srgbClr val="000000"/>
                </a:solidFill>
              </a:rPr>
              <a:t>System has been proven in over 550 lines world </a:t>
            </a:r>
            <a:r>
              <a:rPr lang="en-US" sz="2200" dirty="0" smtClean="0">
                <a:solidFill>
                  <a:srgbClr val="000000"/>
                </a:solidFill>
              </a:rPr>
              <a:t>wide</a:t>
            </a:r>
            <a:endParaRPr lang="en-US" sz="2200" dirty="0">
              <a:solidFill>
                <a:srgbClr val="000000"/>
              </a:solidFill>
            </a:endParaRP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2959270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46C9F88-0D41-419A-8DF9-F0A7A82CA250}" type="slidenum">
              <a:rPr lang="en-GB" sz="1000" b="0" smtClean="0">
                <a:solidFill>
                  <a:schemeClr val="bg1"/>
                </a:solidFill>
              </a:rPr>
              <a:pPr/>
              <a:t>33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21507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7505E2E-68D8-482C-A820-A5CC19796F59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4101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57338"/>
            <a:ext cx="9144000" cy="914400"/>
          </a:xfrm>
        </p:spPr>
        <p:txBody>
          <a:bodyPr anchorCtr="1"/>
          <a:lstStyle/>
          <a:p>
            <a:pPr algn="l">
              <a:buClr>
                <a:srgbClr val="000000"/>
              </a:buClr>
              <a:defRPr/>
            </a:pPr>
            <a:r>
              <a:rPr lang="en-GB" sz="2000" kern="1200" dirty="0">
                <a:solidFill>
                  <a:srgbClr val="CCCCFF"/>
                </a:solidFill>
                <a:latin typeface="Arial" charset="0"/>
                <a:ea typeface="+mn-ea"/>
                <a:cs typeface="+mn-cs"/>
              </a:rPr>
              <a:t>Contents</a:t>
            </a:r>
          </a:p>
        </p:txBody>
      </p:sp>
      <p:sp>
        <p:nvSpPr>
          <p:cNvPr id="257027" name="Rectangle 3"/>
          <p:cNvSpPr>
            <a:spLocks noChangeArrowheads="1"/>
          </p:cNvSpPr>
          <p:nvPr/>
        </p:nvSpPr>
        <p:spPr bwMode="auto">
          <a:xfrm>
            <a:off x="1471613" y="2636838"/>
            <a:ext cx="6516687" cy="3018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/>
          <a:p>
            <a:pPr marL="630238" indent="-630238">
              <a:buClr>
                <a:srgbClr val="000000"/>
              </a:buClr>
              <a:buFontTx/>
              <a:buAutoNum type="arabicPeriod"/>
              <a:defRPr/>
            </a:pPr>
            <a:r>
              <a:rPr lang="en-GB" dirty="0">
                <a:solidFill>
                  <a:srgbClr val="CCCCFF"/>
                </a:solidFill>
              </a:rPr>
              <a:t>MARTIN company</a:t>
            </a:r>
          </a:p>
          <a:p>
            <a:pPr marL="630238" indent="-630238">
              <a:buClr>
                <a:schemeClr val="tx1"/>
              </a:buClr>
              <a:buFontTx/>
              <a:buAutoNum type="arabicPeriod"/>
              <a:defRPr/>
            </a:pPr>
            <a:endParaRPr lang="en-GB" dirty="0">
              <a:solidFill>
                <a:srgbClr val="CCCCFF"/>
              </a:solidFill>
            </a:endParaRPr>
          </a:p>
          <a:p>
            <a:pPr marL="630238" indent="-630238">
              <a:buClr>
                <a:schemeClr val="tx1"/>
              </a:buClr>
              <a:buFontTx/>
              <a:buAutoNum type="arabicPeriod"/>
              <a:defRPr/>
            </a:pPr>
            <a:r>
              <a:rPr lang="en-GB" dirty="0">
                <a:solidFill>
                  <a:srgbClr val="CCCCFF"/>
                </a:solidFill>
              </a:rPr>
              <a:t>Typical </a:t>
            </a:r>
            <a:r>
              <a:rPr lang="en-GB" dirty="0" err="1">
                <a:solidFill>
                  <a:srgbClr val="CCCCFF"/>
                </a:solidFill>
              </a:rPr>
              <a:t>WtE</a:t>
            </a:r>
            <a:r>
              <a:rPr lang="en-GB" dirty="0">
                <a:solidFill>
                  <a:srgbClr val="CCCCFF"/>
                </a:solidFill>
              </a:rPr>
              <a:t> plant</a:t>
            </a:r>
          </a:p>
          <a:p>
            <a:pPr marL="630238" indent="-630238">
              <a:buClr>
                <a:schemeClr val="tx1"/>
              </a:buClr>
              <a:buFontTx/>
              <a:buAutoNum type="arabicPeriod"/>
              <a:defRPr/>
            </a:pPr>
            <a:endParaRPr lang="en-GB" dirty="0"/>
          </a:p>
          <a:p>
            <a:pPr marL="630238" indent="-630238">
              <a:buClr>
                <a:srgbClr val="000000"/>
              </a:buClr>
              <a:buFontTx/>
              <a:buAutoNum type="arabicPeriod"/>
              <a:defRPr/>
            </a:pPr>
            <a:r>
              <a:rPr lang="en-GB" dirty="0">
                <a:solidFill>
                  <a:srgbClr val="CCCCFF"/>
                </a:solidFill>
              </a:rPr>
              <a:t>The Martin combustion system</a:t>
            </a:r>
          </a:p>
          <a:p>
            <a:pPr marL="630238" indent="-630238">
              <a:buClr>
                <a:srgbClr val="000000"/>
              </a:buClr>
              <a:buFontTx/>
              <a:buAutoNum type="arabicPeriod"/>
              <a:defRPr/>
            </a:pPr>
            <a:endParaRPr lang="en-GB" dirty="0">
              <a:solidFill>
                <a:srgbClr val="CCCCFF"/>
              </a:solidFill>
            </a:endParaRPr>
          </a:p>
          <a:p>
            <a:pPr marL="630238" indent="-630238">
              <a:buClr>
                <a:srgbClr val="000000"/>
              </a:buClr>
              <a:buFontTx/>
              <a:buAutoNum type="arabicPeriod"/>
              <a:defRPr/>
            </a:pPr>
            <a:r>
              <a:rPr lang="en-GB" dirty="0" smtClean="0"/>
              <a:t>Summary</a:t>
            </a:r>
            <a:endParaRPr lang="en-GB" dirty="0"/>
          </a:p>
          <a:p>
            <a:pPr>
              <a:buClr>
                <a:schemeClr val="tx1"/>
              </a:buClr>
              <a:defRPr/>
            </a:pPr>
            <a:endParaRPr lang="en-GB" dirty="0"/>
          </a:p>
        </p:txBody>
      </p:sp>
      <p:sp>
        <p:nvSpPr>
          <p:cNvPr id="21511" name="Rechteck 1"/>
          <p:cNvSpPr>
            <a:spLocks noChangeArrowheads="1"/>
          </p:cNvSpPr>
          <p:nvPr/>
        </p:nvSpPr>
        <p:spPr bwMode="auto">
          <a:xfrm>
            <a:off x="1116013" y="476250"/>
            <a:ext cx="6696075" cy="7694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buClr>
                <a:srgbClr val="000000"/>
              </a:buClr>
            </a:pPr>
            <a:r>
              <a:rPr lang="en-GB" dirty="0">
                <a:solidFill>
                  <a:srgbClr val="CCCCFF"/>
                </a:solidFill>
              </a:rPr>
              <a:t>Modern Technology for Waste treatment</a:t>
            </a:r>
            <a:br>
              <a:rPr lang="en-GB" dirty="0">
                <a:solidFill>
                  <a:srgbClr val="CCCCFF"/>
                </a:solidFill>
              </a:rPr>
            </a:br>
            <a:r>
              <a:rPr lang="en-GB" dirty="0" smtClean="0">
                <a:solidFill>
                  <a:srgbClr val="CCCCFF"/>
                </a:solidFill>
              </a:rPr>
              <a:t>MARTIN WTE System</a:t>
            </a:r>
            <a:endParaRPr lang="de-DE" dirty="0">
              <a:solidFill>
                <a:srgbClr val="CCCCFF"/>
              </a:solidFill>
            </a:endParaRPr>
          </a:p>
        </p:txBody>
      </p:sp>
      <p:sp>
        <p:nvSpPr>
          <p:cNvPr id="7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30307463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15558473-EA39-41C7-BF15-17E49BBDB8FD}" type="slidenum">
              <a:rPr lang="de-DE" sz="1000" b="0">
                <a:solidFill>
                  <a:schemeClr val="bg1"/>
                </a:solidFill>
              </a:rPr>
              <a:pPr/>
              <a:t>34</a:t>
            </a:fld>
            <a:endParaRPr lang="de-DE" sz="1000" b="0">
              <a:solidFill>
                <a:schemeClr val="bg1"/>
              </a:solidFill>
            </a:endParaRPr>
          </a:p>
        </p:txBody>
      </p:sp>
      <p:sp>
        <p:nvSpPr>
          <p:cNvPr id="18435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fld id="{2300EDA8-3F85-4F67-A231-223C9111E2F3}" type="datetime1">
              <a:rPr lang="de-DE" sz="1000" b="0">
                <a:solidFill>
                  <a:schemeClr val="bg1"/>
                </a:solidFill>
              </a:rPr>
              <a:pPr/>
              <a:t>13.11.2011</a:t>
            </a:fld>
            <a:endParaRPr lang="de-DE" sz="1000" b="0">
              <a:solidFill>
                <a:schemeClr val="bg1"/>
              </a:solidFill>
            </a:endParaRPr>
          </a:p>
        </p:txBody>
      </p:sp>
      <p:sp>
        <p:nvSpPr>
          <p:cNvPr id="18437" name="Rectangle 5"/>
          <p:cNvSpPr>
            <a:spLocks noGrp="1" noChangeArrowheads="1"/>
          </p:cNvSpPr>
          <p:nvPr>
            <p:ph type="title"/>
          </p:nvPr>
        </p:nvSpPr>
        <p:spPr>
          <a:xfrm>
            <a:off x="3419872" y="476672"/>
            <a:ext cx="2376264" cy="771525"/>
          </a:xfrm>
          <a:noFill/>
        </p:spPr>
        <p:txBody>
          <a:bodyPr/>
          <a:lstStyle/>
          <a:p>
            <a:pPr algn="l"/>
            <a:r>
              <a:rPr lang="en-US" dirty="0" smtClean="0"/>
              <a:t>Summary </a:t>
            </a:r>
          </a:p>
        </p:txBody>
      </p:sp>
      <p:sp>
        <p:nvSpPr>
          <p:cNvPr id="18438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251520" y="908720"/>
            <a:ext cx="8748713" cy="4957384"/>
          </a:xfrm>
        </p:spPr>
        <p:txBody>
          <a:bodyPr/>
          <a:lstStyle/>
          <a:p>
            <a:endParaRPr lang="en-US" dirty="0" smtClean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en-GB" sz="2400" dirty="0" smtClean="0"/>
              <a:t>MARTIN is the most experienced and specialised company in the market of planning and construction of Waste to Energy plants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en-GB" sz="2400" dirty="0" smtClean="0"/>
              <a:t>Technologies of MARTIN have  proven </a:t>
            </a:r>
            <a:r>
              <a:rPr lang="en-GB" sz="2400" dirty="0"/>
              <a:t>successful for </a:t>
            </a:r>
            <a:r>
              <a:rPr lang="en-GB" sz="2400" dirty="0" smtClean="0"/>
              <a:t>decades globally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000000"/>
                </a:solidFill>
              </a:rPr>
              <a:t>As independent mid-sized company flexible in the market</a:t>
            </a:r>
            <a:endParaRPr lang="en-US" sz="2400" dirty="0">
              <a:solidFill>
                <a:srgbClr val="000000"/>
              </a:solidFill>
            </a:endParaRP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000000"/>
                </a:solidFill>
              </a:rPr>
              <a:t>System is high sophisticated and robust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000000"/>
                </a:solidFill>
              </a:rPr>
              <a:t>System with low emissions and residues are recyclable </a:t>
            </a:r>
          </a:p>
          <a:p>
            <a:pPr>
              <a:spcBef>
                <a:spcPts val="600"/>
              </a:spcBef>
              <a:buFont typeface="Wingdings" pitchFamily="2" charset="2"/>
              <a:buChar char="v"/>
            </a:pPr>
            <a:r>
              <a:rPr lang="en-US" sz="2400" dirty="0" smtClean="0">
                <a:solidFill>
                  <a:srgbClr val="000000"/>
                </a:solidFill>
              </a:rPr>
              <a:t>System with a high flexibility and reliability </a:t>
            </a:r>
          </a:p>
        </p:txBody>
      </p:sp>
      <p:sp>
        <p:nvSpPr>
          <p:cNvPr id="8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41256337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CD7BE13-6F21-4266-BB74-B32F6E4EF2F6}" type="slidenum">
              <a:rPr lang="en-GB" sz="1000" b="0" smtClean="0">
                <a:solidFill>
                  <a:schemeClr val="bg1"/>
                </a:solidFill>
              </a:rPr>
              <a:pPr/>
              <a:t>35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37891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C2A25467-1656-4DE5-B26E-70291E327E50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pic>
        <p:nvPicPr>
          <p:cNvPr id="37893" name="Picture 3" descr="Comic2008-A4-200dpi-RG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08050"/>
            <a:ext cx="9144000" cy="5062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4" name="Rectangle 4"/>
          <p:cNvSpPr>
            <a:spLocks noChangeArrowheads="1"/>
          </p:cNvSpPr>
          <p:nvPr/>
        </p:nvSpPr>
        <p:spPr bwMode="auto">
          <a:xfrm>
            <a:off x="1717675" y="5970588"/>
            <a:ext cx="5688013" cy="32702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0000" tIns="46800" rIns="90000" bIns="0">
            <a:spAutoFit/>
          </a:bodyPr>
          <a:lstStyle/>
          <a:p>
            <a:pPr marL="342900" indent="-342900" algn="ctr"/>
            <a:r>
              <a:rPr lang="en-GB" sz="800" b="0"/>
              <a:t>MARTIN</a:t>
            </a:r>
            <a:r>
              <a:rPr lang="en-GB" sz="800" b="0" baseline="50000"/>
              <a:t>®</a:t>
            </a:r>
            <a:r>
              <a:rPr lang="en-GB" sz="800" b="0"/>
              <a:t>, MARTIN Rückschub</a:t>
            </a:r>
            <a:r>
              <a:rPr lang="en-GB" sz="800" b="0" baseline="50000"/>
              <a:t>®</a:t>
            </a:r>
            <a:r>
              <a:rPr lang="en-GB" sz="800" b="0"/>
              <a:t> and SYNCOM</a:t>
            </a:r>
            <a:r>
              <a:rPr lang="en-GB" sz="800" b="0" baseline="50000"/>
              <a:t>®</a:t>
            </a:r>
            <a:r>
              <a:rPr lang="en-GB" sz="800" b="0"/>
              <a:t> are registered trademarks in selected countries.</a:t>
            </a:r>
          </a:p>
          <a:p>
            <a:pPr marL="342900" indent="-342900" algn="ctr"/>
            <a:r>
              <a:rPr lang="en-GB" sz="800" b="0"/>
              <a:t>The MARTIN technologies described in this presentation are protected by numerous patents in many countries.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title"/>
          </p:nvPr>
        </p:nvSpPr>
        <p:spPr>
          <a:xfrm>
            <a:off x="1907704" y="260648"/>
            <a:ext cx="6840760" cy="771525"/>
          </a:xfrm>
          <a:noFill/>
        </p:spPr>
        <p:txBody>
          <a:bodyPr/>
          <a:lstStyle/>
          <a:p>
            <a:pPr algn="l"/>
            <a:r>
              <a:rPr lang="en-US" dirty="0" smtClean="0"/>
              <a:t>Thank you for your attention !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Foliennummernplatzhalter 4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0329F42B-D081-42F7-A03D-929CC1A690DB}" type="slidenum">
              <a:rPr lang="en-GB" sz="1000" b="0" smtClean="0">
                <a:solidFill>
                  <a:schemeClr val="bg1"/>
                </a:solidFill>
              </a:rPr>
              <a:pPr/>
              <a:t>4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5123" name="Datumsplatzhalter 5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F6CF7349-17D1-4527-8EBD-D06DDDADE9F8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5125" name="Rectangle 10"/>
          <p:cNvSpPr>
            <a:spLocks noChangeArrowheads="1"/>
          </p:cNvSpPr>
          <p:nvPr/>
        </p:nvSpPr>
        <p:spPr bwMode="auto">
          <a:xfrm>
            <a:off x="0" y="26035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GB" sz="2200" u="sng">
                <a:solidFill>
                  <a:srgbClr val="1A4C84"/>
                </a:solidFill>
                <a:latin typeface="Arial Black" pitchFamily="34" charset="0"/>
              </a:rPr>
              <a:t>Tradition and progress since 1925</a:t>
            </a:r>
          </a:p>
        </p:txBody>
      </p:sp>
      <p:grpSp>
        <p:nvGrpSpPr>
          <p:cNvPr id="5126" name="Group 14"/>
          <p:cNvGrpSpPr>
            <a:grpSpLocks/>
          </p:cNvGrpSpPr>
          <p:nvPr/>
        </p:nvGrpSpPr>
        <p:grpSpPr bwMode="auto">
          <a:xfrm>
            <a:off x="374650" y="1557338"/>
            <a:ext cx="8518525" cy="4535487"/>
            <a:chOff x="236" y="981"/>
            <a:chExt cx="5366" cy="2857"/>
          </a:xfrm>
        </p:grpSpPr>
        <p:graphicFrame>
          <p:nvGraphicFramePr>
            <p:cNvPr id="5127" name="Object 4"/>
            <p:cNvGraphicFramePr>
              <a:graphicFrameLocks noChangeAspect="1"/>
            </p:cNvGraphicFramePr>
            <p:nvPr/>
          </p:nvGraphicFramePr>
          <p:xfrm>
            <a:off x="3357" y="1117"/>
            <a:ext cx="2245" cy="272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53" name="Image" r:id="rId3" imgW="4905048" imgH="5947053" progId="Photoshop.Image.4">
                    <p:embed/>
                  </p:oleObj>
                </mc:Choice>
                <mc:Fallback>
                  <p:oleObj name="Image" r:id="rId3" imgW="4905048" imgH="5947053" progId="Photoshop.Image.4">
                    <p:embed/>
                    <p:pic>
                      <p:nvPicPr>
                        <p:cNvPr id="0" name="Object 4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3357" y="1117"/>
                          <a:ext cx="2245" cy="2721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pSp>
          <p:nvGrpSpPr>
            <p:cNvPr id="5128" name="Group 5"/>
            <p:cNvGrpSpPr>
              <a:grpSpLocks/>
            </p:cNvGrpSpPr>
            <p:nvPr/>
          </p:nvGrpSpPr>
          <p:grpSpPr bwMode="auto">
            <a:xfrm>
              <a:off x="236" y="3021"/>
              <a:ext cx="2780" cy="817"/>
              <a:chOff x="236" y="3021"/>
              <a:chExt cx="2780" cy="817"/>
            </a:xfrm>
          </p:grpSpPr>
          <p:pic>
            <p:nvPicPr>
              <p:cNvPr id="5130" name="Picture 6" descr="W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637" y="3021"/>
                <a:ext cx="670" cy="8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1" name="Picture 7" descr="Dr"/>
              <p:cNvPicPr>
                <a:picLocks noChangeAspect="1" noChangeArrowheads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0" y="3021"/>
                <a:ext cx="588" cy="81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2" name="Picture 8" descr="Josef Martin"/>
              <p:cNvPicPr>
                <a:picLocks noChangeAspect="1" noChangeArrowheads="1"/>
              </p:cNvPicPr>
              <p:nvPr/>
            </p:nvPicPr>
            <p:blipFill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57"/>
              <a:stretch>
                <a:fillRect/>
              </a:stretch>
            </p:blipFill>
            <p:spPr bwMode="auto">
              <a:xfrm>
                <a:off x="236" y="3025"/>
                <a:ext cx="609" cy="81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33" name="Picture 9" descr="SD775-03_72dpi_internet"/>
              <p:cNvPicPr>
                <a:picLocks noChangeAspect="1" noChangeArrowheads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434" y="3021"/>
                <a:ext cx="582" cy="8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29" name="Rectangle 12"/>
            <p:cNvSpPr>
              <a:spLocks noChangeArrowheads="1"/>
            </p:cNvSpPr>
            <p:nvPr/>
          </p:nvSpPr>
          <p:spPr bwMode="auto">
            <a:xfrm>
              <a:off x="340" y="981"/>
              <a:ext cx="2767" cy="184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0000" tIns="46800" rIns="90000" bIns="46800">
              <a:spAutoFit/>
            </a:bodyPr>
            <a:lstStyle/>
            <a:p>
              <a:pPr>
                <a:buFontTx/>
                <a:buChar char="•"/>
              </a:pPr>
              <a:r>
                <a:rPr lang="en-GB" dirty="0"/>
                <a:t>Third generation family business</a:t>
              </a:r>
            </a:p>
            <a:p>
              <a:pPr>
                <a:buFontTx/>
                <a:buChar char="•"/>
              </a:pPr>
              <a:r>
                <a:rPr lang="en-GB" dirty="0"/>
                <a:t> Entirely independent</a:t>
              </a:r>
            </a:p>
            <a:p>
              <a:pPr>
                <a:buFontTx/>
                <a:buChar char="•"/>
              </a:pPr>
              <a:r>
                <a:rPr lang="en-GB" dirty="0"/>
                <a:t> MARTIN technologies have  </a:t>
              </a:r>
              <a:br>
                <a:rPr lang="en-GB" dirty="0"/>
              </a:br>
              <a:r>
                <a:rPr lang="en-GB" dirty="0"/>
                <a:t>  proven successful for decades</a:t>
              </a:r>
            </a:p>
            <a:p>
              <a:pPr>
                <a:buFontTx/>
                <a:buChar char="•"/>
              </a:pPr>
              <a:r>
                <a:rPr lang="en-GB" dirty="0"/>
                <a:t> Extensive experience base</a:t>
              </a:r>
            </a:p>
            <a:p>
              <a:pPr>
                <a:buFontTx/>
                <a:buChar char="•"/>
              </a:pPr>
              <a:r>
                <a:rPr lang="en-GB" dirty="0"/>
                <a:t> Innovative development activity</a:t>
              </a:r>
            </a:p>
            <a:p>
              <a:pPr>
                <a:buFontTx/>
                <a:buChar char="•"/>
              </a:pPr>
              <a:r>
                <a:rPr lang="en-GB" dirty="0"/>
                <a:t> References and contacts   </a:t>
              </a:r>
              <a:br>
                <a:rPr lang="en-GB" dirty="0"/>
              </a:br>
              <a:r>
                <a:rPr lang="en-GB" dirty="0"/>
                <a:t>  worldwide</a:t>
              </a:r>
            </a:p>
          </p:txBody>
        </p:sp>
      </p:grpSp>
      <p:sp>
        <p:nvSpPr>
          <p:cNvPr id="14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F7666DA-C326-46FA-9F42-B805D02A8E43}" type="slidenum">
              <a:rPr lang="en-GB" sz="1000" b="0" smtClean="0">
                <a:solidFill>
                  <a:schemeClr val="bg1"/>
                </a:solidFill>
              </a:rPr>
              <a:pPr/>
              <a:t>5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6147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D1AC079-42E6-4666-85FE-B8BF6EE788A7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grpSp>
        <p:nvGrpSpPr>
          <p:cNvPr id="6149" name="Group 3"/>
          <p:cNvGrpSpPr>
            <a:grpSpLocks/>
          </p:cNvGrpSpPr>
          <p:nvPr/>
        </p:nvGrpSpPr>
        <p:grpSpPr bwMode="auto">
          <a:xfrm>
            <a:off x="323850" y="5084763"/>
            <a:ext cx="8443913" cy="1222375"/>
            <a:chOff x="204" y="3129"/>
            <a:chExt cx="5319" cy="844"/>
          </a:xfrm>
        </p:grpSpPr>
        <p:pic>
          <p:nvPicPr>
            <p:cNvPr id="6152" name="Picture 4" descr="fairfax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4" y="3129"/>
              <a:ext cx="1062" cy="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3" name="Picture 5" descr="48_klein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24" y="3129"/>
              <a:ext cx="885" cy="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4" name="Picture 6" descr="Bresci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81" y="3129"/>
              <a:ext cx="1298" cy="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5" name="Picture 7" descr="TokyoMinato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7" y="3129"/>
              <a:ext cx="1121" cy="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156" name="Picture 8" descr="goeteborg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61" y="3129"/>
              <a:ext cx="1062" cy="8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6150" name="Rectangle 12"/>
          <p:cNvSpPr>
            <a:spLocks noGrp="1" noChangeArrowheads="1"/>
          </p:cNvSpPr>
          <p:nvPr>
            <p:ph type="body" idx="1"/>
          </p:nvPr>
        </p:nvSpPr>
        <p:spPr>
          <a:xfrm>
            <a:off x="684213" y="1268413"/>
            <a:ext cx="7264400" cy="3633945"/>
          </a:xfrm>
          <a:noFill/>
        </p:spPr>
        <p:txBody>
          <a:bodyPr/>
          <a:lstStyle/>
          <a:p>
            <a:pPr>
              <a:buFontTx/>
              <a:buChar char="•"/>
            </a:pPr>
            <a:r>
              <a:rPr lang="en-GB" dirty="0" smtClean="0"/>
              <a:t>MARTIN is an engineering company</a:t>
            </a:r>
          </a:p>
          <a:p>
            <a:pPr>
              <a:buFontTx/>
              <a:buChar char="•"/>
            </a:pPr>
            <a:r>
              <a:rPr lang="en-GB" dirty="0" smtClean="0"/>
              <a:t>MARTIN does not have its own manufacturing facilities</a:t>
            </a:r>
          </a:p>
          <a:p>
            <a:pPr>
              <a:buFontTx/>
              <a:buChar char="•"/>
            </a:pPr>
            <a:r>
              <a:rPr lang="en-GB" dirty="0" smtClean="0"/>
              <a:t>MARTIN is highly specialised in waste incineration</a:t>
            </a:r>
          </a:p>
          <a:p>
            <a:pPr>
              <a:buFontTx/>
              <a:buChar char="•"/>
            </a:pPr>
            <a:r>
              <a:rPr lang="en-GB" dirty="0" smtClean="0"/>
              <a:t>MARTIN acts as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General contractor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Consortium leader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Contractor for stoker / boiler units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Engineering provider for cooperation partners</a:t>
            </a:r>
          </a:p>
          <a:p>
            <a:pPr lvl="1">
              <a:buFont typeface="Wingdings" pitchFamily="2" charset="2"/>
              <a:buChar char="Ø"/>
            </a:pPr>
            <a:r>
              <a:rPr lang="en-GB" dirty="0" smtClean="0"/>
              <a:t>Engineering provider for license partners</a:t>
            </a:r>
            <a:br>
              <a:rPr lang="en-GB" dirty="0" smtClean="0"/>
            </a:br>
            <a:endParaRPr lang="en-GB" dirty="0" smtClean="0"/>
          </a:p>
          <a:p>
            <a:pPr>
              <a:buFontTx/>
              <a:buChar char="•"/>
            </a:pPr>
            <a:r>
              <a:rPr lang="en-GB" dirty="0" smtClean="0"/>
              <a:t>MARTIN is active worldwide</a:t>
            </a:r>
          </a:p>
        </p:txBody>
      </p:sp>
      <p:sp>
        <p:nvSpPr>
          <p:cNvPr id="6151" name="Rectangle 14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 anchorCtr="1"/>
          <a:lstStyle/>
          <a:p>
            <a:r>
              <a:rPr lang="en-GB" dirty="0" smtClean="0"/>
              <a:t>MARTIN GmbH</a:t>
            </a:r>
          </a:p>
        </p:txBody>
      </p:sp>
      <p:sp>
        <p:nvSpPr>
          <p:cNvPr id="13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641D62FA-980C-4531-83DF-12D02993F69E}" type="slidenum">
              <a:rPr lang="en-GB" sz="1000" b="0" smtClean="0">
                <a:solidFill>
                  <a:schemeClr val="bg1"/>
                </a:solidFill>
              </a:rPr>
              <a:pPr/>
              <a:t>6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8195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D8C58130-18C1-4C89-B031-BB6007CB8B88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819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Cooperation partners</a:t>
            </a:r>
          </a:p>
        </p:txBody>
      </p:sp>
      <p:pic>
        <p:nvPicPr>
          <p:cNvPr id="8198" name="Picture 16" descr="Weltkarte_bla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060700"/>
            <a:ext cx="41783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199" name="Group 17"/>
          <p:cNvGrpSpPr>
            <a:grpSpLocks/>
          </p:cNvGrpSpPr>
          <p:nvPr/>
        </p:nvGrpSpPr>
        <p:grpSpPr bwMode="auto">
          <a:xfrm>
            <a:off x="107950" y="2330450"/>
            <a:ext cx="2376488" cy="1385888"/>
            <a:chOff x="68" y="1468"/>
            <a:chExt cx="1497" cy="873"/>
          </a:xfrm>
        </p:grpSpPr>
        <p:sp>
          <p:nvSpPr>
            <p:cNvPr id="8206" name="Text Box 18"/>
            <p:cNvSpPr txBox="1">
              <a:spLocks noChangeArrowheads="1"/>
            </p:cNvSpPr>
            <p:nvPr/>
          </p:nvSpPr>
          <p:spPr bwMode="auto">
            <a:xfrm>
              <a:off x="68" y="1560"/>
              <a:ext cx="1497" cy="7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endParaRPr lang="de-DE" sz="1600" b="0"/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sz="1600" b="0"/>
                <a:t>COVANTA Energy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sz="1600" b="0"/>
                <a:t>Morristown, New Jersey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sz="1600" b="0"/>
                <a:t>USA</a:t>
              </a:r>
            </a:p>
          </p:txBody>
        </p:sp>
        <p:pic>
          <p:nvPicPr>
            <p:cNvPr id="8207" name="Picture 19" descr="covanta"/>
            <p:cNvPicPr>
              <a:picLocks noChangeAspect="1" noChangeArrowheads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31" y="1468"/>
              <a:ext cx="725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0" name="Group 20"/>
          <p:cNvGrpSpPr>
            <a:grpSpLocks/>
          </p:cNvGrpSpPr>
          <p:nvPr/>
        </p:nvGrpSpPr>
        <p:grpSpPr bwMode="auto">
          <a:xfrm>
            <a:off x="2627313" y="1273175"/>
            <a:ext cx="2819400" cy="1579563"/>
            <a:chOff x="1882" y="757"/>
            <a:chExt cx="1776" cy="995"/>
          </a:xfrm>
        </p:grpSpPr>
        <p:sp>
          <p:nvSpPr>
            <p:cNvPr id="8204" name="Text Box 21"/>
            <p:cNvSpPr txBox="1">
              <a:spLocks noChangeArrowheads="1"/>
            </p:cNvSpPr>
            <p:nvPr/>
          </p:nvSpPr>
          <p:spPr bwMode="auto">
            <a:xfrm>
              <a:off x="1882" y="771"/>
              <a:ext cx="1776" cy="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endParaRPr lang="de-DE" sz="1600" b="0">
                <a:solidFill>
                  <a:srgbClr val="0000FF"/>
                </a:solidFill>
              </a:endParaRP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sz="1600" b="0"/>
                <a:t>Constructions I</a:t>
              </a:r>
              <a:r>
                <a:rPr lang="de-DE" sz="1600" b="0">
                  <a:solidFill>
                    <a:schemeClr val="tx2"/>
                  </a:solidFill>
                </a:rPr>
                <a:t>ndustrielle</a:t>
              </a:r>
              <a:r>
                <a:rPr lang="de-DE" sz="1600" b="0"/>
                <a:t>s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sz="1600" b="0"/>
                <a:t>de la Méditerranée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sz="1600" b="0"/>
                <a:t>Paris and La Seyne-sur-Mer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sz="1600" b="0"/>
                <a:t>FRANCE</a:t>
              </a:r>
              <a:endParaRPr lang="de-DE" sz="2400" b="0">
                <a:latin typeface="Times New Roman" pitchFamily="18" charset="0"/>
              </a:endParaRPr>
            </a:p>
          </p:txBody>
        </p:sp>
        <p:pic>
          <p:nvPicPr>
            <p:cNvPr id="8205" name="Picture 22" descr="cnim"/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337" y="757"/>
              <a:ext cx="862" cy="17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8201" name="Group 23"/>
          <p:cNvGrpSpPr>
            <a:grpSpLocks/>
          </p:cNvGrpSpPr>
          <p:nvPr/>
        </p:nvGrpSpPr>
        <p:grpSpPr bwMode="auto">
          <a:xfrm>
            <a:off x="5364163" y="1989138"/>
            <a:ext cx="3743325" cy="1689100"/>
            <a:chOff x="3393" y="1423"/>
            <a:chExt cx="2358" cy="1064"/>
          </a:xfrm>
        </p:grpSpPr>
        <p:sp>
          <p:nvSpPr>
            <p:cNvPr id="8202" name="Text Box 24"/>
            <p:cNvSpPr txBox="1">
              <a:spLocks noChangeArrowheads="1"/>
            </p:cNvSpPr>
            <p:nvPr/>
          </p:nvSpPr>
          <p:spPr bwMode="auto">
            <a:xfrm>
              <a:off x="3393" y="1506"/>
              <a:ext cx="2358" cy="9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66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defRPr sz="2000" b="1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defRPr sz="2000" b="1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defRPr sz="2000" b="1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lnSpc>
                  <a:spcPct val="110000"/>
                </a:lnSpc>
                <a:spcBef>
                  <a:spcPct val="10000"/>
                </a:spcBef>
                <a:spcAft>
                  <a:spcPct val="0"/>
                </a:spcAft>
                <a:defRPr sz="2000" b="1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endParaRPr lang="de-DE" sz="1600" b="0">
                <a:solidFill>
                  <a:srgbClr val="FF0000"/>
                </a:solidFill>
              </a:endParaRP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sz="1600" b="0"/>
                <a:t>Mitsubishi Heavy Industries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sz="1600" b="0">
                  <a:latin typeface="Arial Narrow" pitchFamily="34" charset="0"/>
                </a:rPr>
                <a:t>Environmental &amp; Chemical Engineering Co., Ltd.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sz="1600" b="0"/>
                <a:t>Tokyo and Yokohama</a:t>
              </a:r>
            </a:p>
            <a:p>
              <a:pPr algn="ctr">
                <a:lnSpc>
                  <a:spcPct val="80000"/>
                </a:lnSpc>
                <a:spcBef>
                  <a:spcPct val="50000"/>
                </a:spcBef>
              </a:pPr>
              <a:r>
                <a:rPr lang="de-DE" sz="1600" b="0"/>
                <a:t>JAPAN</a:t>
              </a:r>
            </a:p>
          </p:txBody>
        </p:sp>
        <p:pic>
          <p:nvPicPr>
            <p:cNvPr id="8203" name="Picture 25" descr="mhi"/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78" y="1423"/>
              <a:ext cx="1399" cy="24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6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9CBCF300-7FA2-4DE1-9F67-F5EF9DB5785C}" type="slidenum">
              <a:rPr lang="en-GB" sz="1000" b="0" smtClean="0">
                <a:solidFill>
                  <a:schemeClr val="bg1"/>
                </a:solidFill>
              </a:rPr>
              <a:pPr/>
              <a:t>7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9219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5374A7C3-37F0-4CB2-9395-1CE1EB0AE95A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922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Licence partners</a:t>
            </a:r>
          </a:p>
        </p:txBody>
      </p:sp>
      <p:pic>
        <p:nvPicPr>
          <p:cNvPr id="9222" name="Picture 4" descr="Weltkarte_blau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388" y="3060700"/>
            <a:ext cx="4178300" cy="238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3" name="Text Box 5"/>
          <p:cNvSpPr txBox="1">
            <a:spLocks noChangeArrowheads="1"/>
          </p:cNvSpPr>
          <p:nvPr/>
        </p:nvSpPr>
        <p:spPr bwMode="auto">
          <a:xfrm>
            <a:off x="5651500" y="2420938"/>
            <a:ext cx="3165475" cy="1058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25000"/>
              </a:spcBef>
            </a:pPr>
            <a:r>
              <a:rPr lang="en-GB" sz="1600" b="0"/>
              <a:t>Chongqing Sanfeng Covanta</a:t>
            </a:r>
          </a:p>
          <a:p>
            <a:pPr algn="ctr">
              <a:lnSpc>
                <a:spcPct val="80000"/>
              </a:lnSpc>
              <a:spcBef>
                <a:spcPct val="25000"/>
              </a:spcBef>
            </a:pPr>
            <a:r>
              <a:rPr lang="en-GB" sz="1600" b="0"/>
              <a:t> Environmental Industry Co., Ltd. </a:t>
            </a:r>
          </a:p>
          <a:p>
            <a:pPr algn="ctr">
              <a:lnSpc>
                <a:spcPct val="80000"/>
              </a:lnSpc>
              <a:spcBef>
                <a:spcPct val="25000"/>
              </a:spcBef>
            </a:pPr>
            <a:r>
              <a:rPr lang="en-GB" sz="1600" b="0" u="sng"/>
              <a:t>Chongqing</a:t>
            </a:r>
          </a:p>
          <a:p>
            <a:pPr algn="ctr">
              <a:lnSpc>
                <a:spcPct val="80000"/>
              </a:lnSpc>
              <a:spcBef>
                <a:spcPct val="25000"/>
              </a:spcBef>
            </a:pPr>
            <a:r>
              <a:rPr lang="en-GB" sz="1600" b="0"/>
              <a:t>China</a:t>
            </a:r>
          </a:p>
        </p:txBody>
      </p:sp>
      <p:sp>
        <p:nvSpPr>
          <p:cNvPr id="9224" name="Text Box 6"/>
          <p:cNvSpPr txBox="1">
            <a:spLocks noChangeArrowheads="1"/>
          </p:cNvSpPr>
          <p:nvPr/>
        </p:nvSpPr>
        <p:spPr bwMode="auto">
          <a:xfrm>
            <a:off x="5984875" y="4291013"/>
            <a:ext cx="3124200" cy="801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66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GB" sz="1600" b="0"/>
              <a:t>Sumitomo Heavy Industries, Ltd.</a:t>
            </a:r>
          </a:p>
          <a:p>
            <a:pPr algn="ctr">
              <a:lnSpc>
                <a:spcPct val="80000"/>
              </a:lnSpc>
              <a:spcBef>
                <a:spcPct val="25000"/>
              </a:spcBef>
            </a:pPr>
            <a:r>
              <a:rPr lang="en-GB" sz="1600" b="0" u="sng"/>
              <a:t>Tokyo</a:t>
            </a:r>
          </a:p>
          <a:p>
            <a:pPr algn="ctr">
              <a:lnSpc>
                <a:spcPct val="80000"/>
              </a:lnSpc>
              <a:spcBef>
                <a:spcPct val="25000"/>
              </a:spcBef>
            </a:pPr>
            <a:r>
              <a:rPr lang="en-GB" sz="1600" b="0"/>
              <a:t>Japan</a:t>
            </a:r>
          </a:p>
        </p:txBody>
      </p:sp>
      <p:pic>
        <p:nvPicPr>
          <p:cNvPr id="9225" name="Picture 7" descr="sanfengcovanta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325" y="1916113"/>
            <a:ext cx="2114550" cy="496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6" name="Picture 8" descr="Sumitomo2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1550" y="3946525"/>
            <a:ext cx="2944813" cy="295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Foliennummernplatzhalter 6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ECD7F528-1682-4C02-8E62-19AD09CF81E8}" type="slidenum">
              <a:rPr lang="en-GB" sz="1000" b="0" smtClean="0">
                <a:solidFill>
                  <a:schemeClr val="bg1"/>
                </a:solidFill>
              </a:rPr>
              <a:pPr/>
              <a:t>8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36867" name="Datumsplatzhalter 7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8D6E064-0F24-435D-98B9-782734E3EE6D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graphicFrame>
        <p:nvGraphicFramePr>
          <p:cNvPr id="246792" name="Object 8"/>
          <p:cNvGraphicFramePr>
            <a:graphicFrameLocks noChangeAspect="1"/>
          </p:cNvGraphicFramePr>
          <p:nvPr/>
        </p:nvGraphicFramePr>
        <p:xfrm>
          <a:off x="604838" y="1684338"/>
          <a:ext cx="13176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0" name="CorelDRAW" r:id="rId3" imgW="1649175" imgH="1714860" progId="CorelDraw.Graphic.10">
                  <p:embed/>
                </p:oleObj>
              </mc:Choice>
              <mc:Fallback>
                <p:oleObj name="CorelDRAW" r:id="rId3" imgW="1649175" imgH="1714860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4838" y="1684338"/>
                        <a:ext cx="131762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46793" name="Object 9"/>
          <p:cNvGraphicFramePr>
            <a:graphicFrameLocks noChangeAspect="1"/>
          </p:cNvGraphicFramePr>
          <p:nvPr/>
        </p:nvGraphicFramePr>
        <p:xfrm>
          <a:off x="7358063" y="1684338"/>
          <a:ext cx="1317625" cy="1371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8991" name="CorelDRAW" r:id="rId5" imgW="1649175" imgH="1714860" progId="CorelDraw.Graphic.10">
                  <p:embed/>
                </p:oleObj>
              </mc:Choice>
              <mc:Fallback>
                <p:oleObj name="CorelDRAW" r:id="rId5" imgW="1649175" imgH="1714860" progId="CorelDraw.Graphic.10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358063" y="1684338"/>
                        <a:ext cx="1317625" cy="1371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pSp>
        <p:nvGrpSpPr>
          <p:cNvPr id="246804" name="Group 20"/>
          <p:cNvGrpSpPr>
            <a:grpSpLocks/>
          </p:cNvGrpSpPr>
          <p:nvPr/>
        </p:nvGrpSpPr>
        <p:grpSpPr bwMode="auto">
          <a:xfrm>
            <a:off x="687388" y="4495800"/>
            <a:ext cx="7832725" cy="1381125"/>
            <a:chOff x="433" y="2832"/>
            <a:chExt cx="4934" cy="870"/>
          </a:xfrm>
        </p:grpSpPr>
        <p:graphicFrame>
          <p:nvGraphicFramePr>
            <p:cNvPr id="36878" name="Object 10"/>
            <p:cNvGraphicFramePr>
              <a:graphicFrameLocks noChangeAspect="1"/>
            </p:cNvGraphicFramePr>
            <p:nvPr/>
          </p:nvGraphicFramePr>
          <p:xfrm>
            <a:off x="433" y="2832"/>
            <a:ext cx="902" cy="8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92" name="CorelDRAW" r:id="rId7" imgW="1716941" imgH="1647176" progId="CorelDraw.Graphic.10">
                    <p:embed/>
                  </p:oleObj>
                </mc:Choice>
                <mc:Fallback>
                  <p:oleObj name="CorelDRAW" r:id="rId7" imgW="1716941" imgH="1647176" progId="CorelDraw.Graphic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8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33" y="2832"/>
                          <a:ext cx="902" cy="8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graphicFrame>
          <p:nvGraphicFramePr>
            <p:cNvPr id="36879" name="Object 11"/>
            <p:cNvGraphicFramePr>
              <a:graphicFrameLocks noChangeAspect="1"/>
            </p:cNvGraphicFramePr>
            <p:nvPr/>
          </p:nvGraphicFramePr>
          <p:xfrm>
            <a:off x="4465" y="2836"/>
            <a:ext cx="902" cy="86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93" name="CorelDRAW" r:id="rId9" imgW="1716941" imgH="1647176" progId="CorelDraw.Graphic.10">
                    <p:embed/>
                  </p:oleObj>
                </mc:Choice>
                <mc:Fallback>
                  <p:oleObj name="CorelDRAW" r:id="rId9" imgW="1716941" imgH="1647176" progId="CorelDraw.Graphic.10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10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465" y="2836"/>
                          <a:ext cx="902" cy="86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/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46796" name="Rectangle 12"/>
          <p:cNvSpPr>
            <a:spLocks noChangeArrowheads="1"/>
          </p:cNvSpPr>
          <p:nvPr/>
        </p:nvSpPr>
        <p:spPr bwMode="auto">
          <a:xfrm>
            <a:off x="0" y="260350"/>
            <a:ext cx="9144000" cy="914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 anchorCtr="1"/>
          <a:lstStyle/>
          <a:p>
            <a:pPr algn="ctr">
              <a:lnSpc>
                <a:spcPct val="100000"/>
              </a:lnSpc>
              <a:spcBef>
                <a:spcPct val="0"/>
              </a:spcBef>
            </a:pPr>
            <a:r>
              <a:rPr lang="en-GB" sz="2200" u="sng">
                <a:solidFill>
                  <a:srgbClr val="1A4C84"/>
                </a:solidFill>
                <a:latin typeface="Arial Black" pitchFamily="34" charset="0"/>
              </a:rPr>
              <a:t>Worldwide cooperation</a:t>
            </a:r>
          </a:p>
        </p:txBody>
      </p:sp>
      <p:pic>
        <p:nvPicPr>
          <p:cNvPr id="246799" name="Picture 15" descr="Hände_blau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3350" y="2420938"/>
            <a:ext cx="3960813" cy="259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800" name="Rectangle 16"/>
          <p:cNvSpPr>
            <a:spLocks noChangeArrowheads="1"/>
          </p:cNvSpPr>
          <p:nvPr/>
        </p:nvSpPr>
        <p:spPr bwMode="auto">
          <a:xfrm>
            <a:off x="2093913" y="1268413"/>
            <a:ext cx="5130800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342900" indent="-342900" algn="ctr"/>
            <a:r>
              <a:rPr lang="en-GB"/>
              <a:t>Well-known companies have placed their</a:t>
            </a:r>
          </a:p>
          <a:p>
            <a:pPr marL="342900" indent="-342900" algn="ctr"/>
            <a:r>
              <a:rPr lang="en-GB"/>
              <a:t>trust in MARTIN know-how for decades</a:t>
            </a:r>
          </a:p>
        </p:txBody>
      </p:sp>
      <p:sp>
        <p:nvSpPr>
          <p:cNvPr id="246801" name="Rectangle 17"/>
          <p:cNvSpPr>
            <a:spLocks noChangeArrowheads="1"/>
          </p:cNvSpPr>
          <p:nvPr/>
        </p:nvSpPr>
        <p:spPr bwMode="auto">
          <a:xfrm>
            <a:off x="46038" y="3355975"/>
            <a:ext cx="267652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342900" indent="-342900" algn="ctr"/>
            <a:r>
              <a:rPr lang="en-GB"/>
              <a:t>Close to the market</a:t>
            </a:r>
          </a:p>
          <a:p>
            <a:pPr marL="342900" indent="-342900" algn="ctr"/>
            <a:r>
              <a:rPr lang="en-GB"/>
              <a:t>via regional partners</a:t>
            </a:r>
          </a:p>
        </p:txBody>
      </p:sp>
      <p:sp>
        <p:nvSpPr>
          <p:cNvPr id="246802" name="Rectangle 18"/>
          <p:cNvSpPr>
            <a:spLocks noChangeArrowheads="1"/>
          </p:cNvSpPr>
          <p:nvPr/>
        </p:nvSpPr>
        <p:spPr bwMode="auto">
          <a:xfrm>
            <a:off x="7540625" y="3355975"/>
            <a:ext cx="1508125" cy="792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342900" indent="-342900" algn="ctr"/>
            <a:r>
              <a:rPr lang="en-GB" dirty="0"/>
              <a:t>Worldwide</a:t>
            </a:r>
          </a:p>
          <a:p>
            <a:pPr marL="342900" indent="-342900" algn="ctr"/>
            <a:r>
              <a:rPr lang="en-GB" dirty="0"/>
              <a:t>experience</a:t>
            </a:r>
          </a:p>
        </p:txBody>
      </p:sp>
      <p:sp>
        <p:nvSpPr>
          <p:cNvPr id="246803" name="Rectangle 19"/>
          <p:cNvSpPr>
            <a:spLocks noChangeArrowheads="1"/>
          </p:cNvSpPr>
          <p:nvPr/>
        </p:nvSpPr>
        <p:spPr bwMode="auto">
          <a:xfrm>
            <a:off x="2867025" y="5300663"/>
            <a:ext cx="3590925" cy="792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90000" tIns="46800" rIns="90000" bIns="46800">
            <a:spAutoFit/>
          </a:bodyPr>
          <a:lstStyle/>
          <a:p>
            <a:pPr marL="342900" indent="-342900" algn="ctr"/>
            <a:r>
              <a:rPr lang="en-GB"/>
              <a:t>Our partners are our clients,</a:t>
            </a:r>
          </a:p>
          <a:p>
            <a:pPr marL="342900" indent="-342900" algn="ctr"/>
            <a:r>
              <a:rPr lang="en-GB"/>
              <a:t>Our clients are our partners</a:t>
            </a:r>
          </a:p>
        </p:txBody>
      </p:sp>
      <p:sp>
        <p:nvSpPr>
          <p:cNvPr id="15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  <p:extLst>
      <p:ext uri="{BB962C8B-B14F-4D97-AF65-F5344CB8AC3E}">
        <p14:creationId xmlns:p14="http://schemas.microsoft.com/office/powerpoint/2010/main" val="41990969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46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467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468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467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46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46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46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2468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2468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796" grpId="0"/>
      <p:bldP spid="246800" grpId="0"/>
      <p:bldP spid="246801" grpId="0"/>
      <p:bldP spid="246802" grpId="0"/>
      <p:bldP spid="24680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Foliennummernplatzhalter 3"/>
          <p:cNvSpPr>
            <a:spLocks noGrp="1"/>
          </p:cNvSpPr>
          <p:nvPr>
            <p:ph type="sldNum" sz="quarter" idx="10"/>
          </p:nvPr>
        </p:nvSpPr>
        <p:spPr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1C768516-1DA8-4AE8-A4AF-39731B98DD57}" type="slidenum">
              <a:rPr lang="en-GB" sz="1000" b="0" smtClean="0">
                <a:solidFill>
                  <a:schemeClr val="bg1"/>
                </a:solidFill>
              </a:rPr>
              <a:pPr/>
              <a:t>9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sp>
        <p:nvSpPr>
          <p:cNvPr id="10243" name="Datumsplatzhalter 4"/>
          <p:cNvSpPr>
            <a:spLocks noGrp="1"/>
          </p:cNvSpPr>
          <p:nvPr>
            <p:ph type="dt" sz="quarter" idx="11"/>
          </p:nvPr>
        </p:nvSpPr>
        <p:spPr>
          <a:noFill/>
        </p:spPr>
        <p:txBody>
          <a:bodyPr/>
          <a:lstStyle>
            <a:lvl1pPr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tabLst>
                <a:tab pos="284163" algn="l"/>
              </a:tabLs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fld id="{B900796B-89E3-4766-9CB3-D818680752CB}" type="datetime1">
              <a:rPr lang="de-DE" sz="1000" b="0" smtClean="0">
                <a:solidFill>
                  <a:schemeClr val="bg1"/>
                </a:solidFill>
              </a:rPr>
              <a:pPr/>
              <a:t>13.11.2011</a:t>
            </a:fld>
            <a:endParaRPr lang="en-GB" sz="1000" b="0" smtClean="0">
              <a:solidFill>
                <a:schemeClr val="bg1"/>
              </a:solidFill>
            </a:endParaRPr>
          </a:p>
        </p:txBody>
      </p:sp>
      <p:pic>
        <p:nvPicPr>
          <p:cNvPr id="217090" name="Picture 2" descr="Weltkarte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150" y="3132138"/>
            <a:ext cx="7056438" cy="206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7091" name="Text Box 3"/>
          <p:cNvSpPr txBox="1">
            <a:spLocks noChangeArrowheads="1"/>
          </p:cNvSpPr>
          <p:nvPr/>
        </p:nvSpPr>
        <p:spPr bwMode="auto">
          <a:xfrm>
            <a:off x="6324600" y="6022975"/>
            <a:ext cx="1600200" cy="214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>
              <a:lnSpc>
                <a:spcPct val="100000"/>
              </a:lnSpc>
              <a:spcBef>
                <a:spcPct val="50000"/>
              </a:spcBef>
            </a:pPr>
            <a:r>
              <a:rPr lang="en-GB" sz="800"/>
              <a:t>Status: 23 February 2011</a:t>
            </a:r>
          </a:p>
        </p:txBody>
      </p:sp>
      <p:sp>
        <p:nvSpPr>
          <p:cNvPr id="217092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474663"/>
            <a:ext cx="9144000" cy="668337"/>
          </a:xfrm>
        </p:spPr>
        <p:txBody>
          <a:bodyPr/>
          <a:lstStyle/>
          <a:p>
            <a:r>
              <a:rPr lang="en-GB" smtClean="0"/>
              <a:t>MARTIN plants in 31 countries worldwide</a:t>
            </a:r>
          </a:p>
        </p:txBody>
      </p:sp>
      <p:sp>
        <p:nvSpPr>
          <p:cNvPr id="217093" name="Text Box 5"/>
          <p:cNvSpPr txBox="1">
            <a:spLocks noChangeArrowheads="1"/>
          </p:cNvSpPr>
          <p:nvPr/>
        </p:nvSpPr>
        <p:spPr bwMode="auto">
          <a:xfrm>
            <a:off x="2843213" y="1239838"/>
            <a:ext cx="2087562" cy="8937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600">
                <a:solidFill>
                  <a:schemeClr val="accent2"/>
                </a:solidFill>
              </a:rPr>
              <a:t>Europe </a:t>
            </a:r>
            <a:r>
              <a:rPr lang="en-GB" sz="1200"/>
              <a:t>in 20 countries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200"/>
              <a:t>214 plants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200"/>
              <a:t>352 lines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200"/>
              <a:t>110,725 Mg/d throughput</a:t>
            </a:r>
          </a:p>
        </p:txBody>
      </p:sp>
      <p:sp>
        <p:nvSpPr>
          <p:cNvPr id="217094" name="Text Box 6"/>
          <p:cNvSpPr txBox="1">
            <a:spLocks noChangeArrowheads="1"/>
          </p:cNvSpPr>
          <p:nvPr/>
        </p:nvSpPr>
        <p:spPr bwMode="auto">
          <a:xfrm>
            <a:off x="6227763" y="1557338"/>
            <a:ext cx="2017712" cy="893762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600">
                <a:solidFill>
                  <a:schemeClr val="accent2"/>
                </a:solidFill>
              </a:rPr>
              <a:t>Asia </a:t>
            </a:r>
            <a:r>
              <a:rPr lang="en-GB" sz="1200"/>
              <a:t>in 8 countries</a:t>
            </a:r>
            <a:endParaRPr lang="en-GB" sz="1200">
              <a:solidFill>
                <a:schemeClr val="accent2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200"/>
              <a:t>126 plants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200"/>
              <a:t>288 lines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200"/>
              <a:t>76,286 Mg/d throughput</a:t>
            </a:r>
          </a:p>
        </p:txBody>
      </p:sp>
      <p:sp>
        <p:nvSpPr>
          <p:cNvPr id="217095" name="Text Box 7"/>
          <p:cNvSpPr txBox="1">
            <a:spLocks noChangeArrowheads="1"/>
          </p:cNvSpPr>
          <p:nvPr/>
        </p:nvSpPr>
        <p:spPr bwMode="auto">
          <a:xfrm>
            <a:off x="107950" y="2085975"/>
            <a:ext cx="2663825" cy="893763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600">
                <a:solidFill>
                  <a:schemeClr val="accent2"/>
                </a:solidFill>
              </a:rPr>
              <a:t>North America </a:t>
            </a:r>
            <a:r>
              <a:rPr lang="en-GB" sz="1200"/>
              <a:t>in 2 countries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200"/>
              <a:t>34 plants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200"/>
              <a:t>75 lines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200"/>
              <a:t>32,312 Mg/d throughput</a:t>
            </a:r>
          </a:p>
        </p:txBody>
      </p:sp>
      <p:sp>
        <p:nvSpPr>
          <p:cNvPr id="217096" name="Line 8"/>
          <p:cNvSpPr>
            <a:spLocks noChangeShapeType="1"/>
          </p:cNvSpPr>
          <p:nvPr/>
        </p:nvSpPr>
        <p:spPr bwMode="auto">
          <a:xfrm flipH="1" flipV="1">
            <a:off x="2771775" y="2746375"/>
            <a:ext cx="287338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7097" name="Line 9"/>
          <p:cNvSpPr>
            <a:spLocks noChangeShapeType="1"/>
          </p:cNvSpPr>
          <p:nvPr/>
        </p:nvSpPr>
        <p:spPr bwMode="auto">
          <a:xfrm flipV="1">
            <a:off x="7254875" y="2454275"/>
            <a:ext cx="0" cy="360363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7098" name="Line 10"/>
          <p:cNvSpPr>
            <a:spLocks noChangeShapeType="1"/>
          </p:cNvSpPr>
          <p:nvPr/>
        </p:nvSpPr>
        <p:spPr bwMode="auto">
          <a:xfrm flipH="1">
            <a:off x="2700338" y="4221163"/>
            <a:ext cx="5032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sp>
        <p:nvSpPr>
          <p:cNvPr id="217099" name="Text Box 11"/>
          <p:cNvSpPr txBox="1">
            <a:spLocks noChangeArrowheads="1"/>
          </p:cNvSpPr>
          <p:nvPr/>
        </p:nvSpPr>
        <p:spPr bwMode="auto">
          <a:xfrm>
            <a:off x="1392238" y="5614988"/>
            <a:ext cx="6419850" cy="4064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dirty="0">
                <a:solidFill>
                  <a:schemeClr val="accent2"/>
                </a:solidFill>
              </a:rPr>
              <a:t>Total:  </a:t>
            </a:r>
            <a:r>
              <a:rPr lang="en-GB" sz="1600" dirty="0"/>
              <a:t>376 Plants         719 Lines        219,923 Mg/d throughput</a:t>
            </a:r>
          </a:p>
        </p:txBody>
      </p:sp>
      <p:graphicFrame>
        <p:nvGraphicFramePr>
          <p:cNvPr id="217100" name="Object 12"/>
          <p:cNvGraphicFramePr>
            <a:graphicFrameLocks noChangeAspect="1"/>
          </p:cNvGraphicFramePr>
          <p:nvPr/>
        </p:nvGraphicFramePr>
        <p:xfrm>
          <a:off x="7164388" y="2667000"/>
          <a:ext cx="190500" cy="1266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1" name="CorelDRAW" r:id="rId4" imgW="161280" imgH="1324440" progId="CorelDraw.Graphic.10">
                  <p:embed/>
                </p:oleObj>
              </mc:Choice>
              <mc:Fallback>
                <p:oleObj name="CorelDRAW" r:id="rId4" imgW="161280" imgH="1324440" progId="CorelDraw.Graphic.10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164388" y="2667000"/>
                        <a:ext cx="190500" cy="12668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101" name="Line 13"/>
          <p:cNvSpPr>
            <a:spLocks noChangeShapeType="1"/>
          </p:cNvSpPr>
          <p:nvPr/>
        </p:nvSpPr>
        <p:spPr bwMode="auto">
          <a:xfrm flipV="1">
            <a:off x="4932363" y="1552575"/>
            <a:ext cx="287337" cy="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de-DE"/>
          </a:p>
        </p:txBody>
      </p:sp>
      <p:graphicFrame>
        <p:nvGraphicFramePr>
          <p:cNvPr id="217102" name="Object 14"/>
          <p:cNvGraphicFramePr>
            <a:graphicFrameLocks noChangeAspect="1"/>
          </p:cNvGraphicFramePr>
          <p:nvPr/>
        </p:nvGraphicFramePr>
        <p:xfrm>
          <a:off x="3157538" y="4106863"/>
          <a:ext cx="190500" cy="258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2" name="CorelDRAW" r:id="rId6" imgW="161280" imgH="371520" progId="CorelDraw.Graphic.10">
                  <p:embed/>
                </p:oleObj>
              </mc:Choice>
              <mc:Fallback>
                <p:oleObj name="CorelDRAW" r:id="rId6" imgW="161280" imgH="371520" progId="CorelDraw.Graphic.10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7538" y="4106863"/>
                        <a:ext cx="190500" cy="258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7103" name="Object 15"/>
          <p:cNvGraphicFramePr>
            <a:graphicFrameLocks noChangeAspect="1"/>
          </p:cNvGraphicFramePr>
          <p:nvPr/>
        </p:nvGraphicFramePr>
        <p:xfrm>
          <a:off x="3013075" y="2662238"/>
          <a:ext cx="190500" cy="8969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3" name="CorelDRAW" r:id="rId8" imgW="161280" imgH="763560" progId="CorelDraw.Graphic.10">
                  <p:embed/>
                </p:oleObj>
              </mc:Choice>
              <mc:Fallback>
                <p:oleObj name="CorelDRAW" r:id="rId8" imgW="161280" imgH="763560" progId="CorelDraw.Graphic.10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13075" y="2662238"/>
                        <a:ext cx="190500" cy="89693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17104" name="Object 16"/>
          <p:cNvGraphicFramePr>
            <a:graphicFrameLocks noChangeAspect="1"/>
          </p:cNvGraphicFramePr>
          <p:nvPr/>
        </p:nvGraphicFramePr>
        <p:xfrm>
          <a:off x="5173663" y="1479550"/>
          <a:ext cx="190500" cy="2309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4" name="CorelDRAW" r:id="rId10" imgW="161280" imgH="2274120" progId="CorelDraw.Graphic.10">
                  <p:embed/>
                </p:oleObj>
              </mc:Choice>
              <mc:Fallback>
                <p:oleObj name="CorelDRAW" r:id="rId10" imgW="161280" imgH="2274120" progId="CorelDraw.Graphic.10">
                  <p:embed/>
                  <p:pic>
                    <p:nvPicPr>
                      <p:cNvPr id="0" name="Object 1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73663" y="1479550"/>
                        <a:ext cx="190500" cy="23098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7105" name="Text Box 17"/>
          <p:cNvSpPr txBox="1">
            <a:spLocks noChangeArrowheads="1"/>
          </p:cNvSpPr>
          <p:nvPr/>
        </p:nvSpPr>
        <p:spPr bwMode="auto">
          <a:xfrm>
            <a:off x="107950" y="4119563"/>
            <a:ext cx="2592388" cy="8937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600">
                <a:solidFill>
                  <a:schemeClr val="accent2"/>
                </a:solidFill>
              </a:rPr>
              <a:t>South America </a:t>
            </a:r>
            <a:r>
              <a:rPr lang="en-GB" sz="1200"/>
              <a:t>in 1 country</a:t>
            </a:r>
            <a:endParaRPr lang="en-GB" sz="1200">
              <a:solidFill>
                <a:schemeClr val="accent2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200"/>
              <a:t>2 plants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200"/>
              <a:t>4 lines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</a:pPr>
            <a:r>
              <a:rPr lang="en-GB" sz="1200"/>
              <a:t>600 Mg/d throughput</a:t>
            </a:r>
          </a:p>
        </p:txBody>
      </p:sp>
      <p:sp>
        <p:nvSpPr>
          <p:cNvPr id="22" name="Fußzeilenplatzhalter 5"/>
          <p:cNvSpPr>
            <a:spLocks noGrp="1"/>
          </p:cNvSpPr>
          <p:nvPr>
            <p:ph type="ftr" sz="quarter" idx="12"/>
          </p:nvPr>
        </p:nvSpPr>
        <p:spPr>
          <a:xfrm>
            <a:off x="2085975" y="6345238"/>
            <a:ext cx="4953000" cy="457200"/>
          </a:xfrm>
          <a:noFill/>
        </p:spPr>
        <p:txBody>
          <a:bodyPr/>
          <a:lstStyle>
            <a:lvl1pPr>
              <a:defRPr sz="2000" b="1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 sz="2000" b="1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 sz="2000" b="1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 sz="2000" b="1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 sz="2000" b="1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lnSpc>
                <a:spcPct val="110000"/>
              </a:lnSpc>
              <a:spcBef>
                <a:spcPct val="10000"/>
              </a:spcBef>
              <a:spcAft>
                <a:spcPct val="0"/>
              </a:spcAft>
              <a:defRPr sz="2000" b="1">
                <a:solidFill>
                  <a:schemeClr val="tx1"/>
                </a:solidFill>
                <a:latin typeface="Arial" charset="0"/>
              </a:defRPr>
            </a:lvl9pPr>
          </a:lstStyle>
          <a:p>
            <a:r>
              <a:rPr lang="ru-RU" sz="1200" b="0" dirty="0"/>
              <a:t>БЪЛГАРСКИ  ЕНЕРГИЕН  </a:t>
            </a:r>
            <a:r>
              <a:rPr lang="ru-RU" sz="1200" b="0" dirty="0" smtClean="0"/>
              <a:t>ФОРУМ</a:t>
            </a:r>
            <a:r>
              <a:rPr lang="de-DE" sz="1200" b="0" dirty="0" smtClean="0"/>
              <a:t/>
            </a:r>
            <a:br>
              <a:rPr lang="de-DE" sz="1200" b="0" dirty="0" smtClean="0"/>
            </a:br>
            <a:r>
              <a:rPr lang="ru-RU" sz="1200" b="0" dirty="0"/>
              <a:t>14 </a:t>
            </a:r>
            <a:r>
              <a:rPr lang="en-US" sz="1200" b="0" dirty="0"/>
              <a:t>November</a:t>
            </a:r>
            <a:r>
              <a:rPr lang="ru-RU" sz="1200" b="0" dirty="0"/>
              <a:t> </a:t>
            </a:r>
            <a:r>
              <a:rPr lang="ru-RU" sz="1200" b="0" dirty="0" smtClean="0"/>
              <a:t>2011</a:t>
            </a:r>
            <a:r>
              <a:rPr lang="de-DE" sz="1200" b="0" dirty="0" smtClean="0"/>
              <a:t>, </a:t>
            </a:r>
            <a:r>
              <a:rPr lang="en-US" sz="1200" b="0" dirty="0" smtClean="0"/>
              <a:t>Sofia</a:t>
            </a:r>
            <a:endParaRPr lang="de-DE" sz="1200" b="0" dirty="0"/>
          </a:p>
          <a:p>
            <a:endParaRPr lang="en-US" sz="1200" b="0" dirty="0" smtClean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prism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17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17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1000"/>
                                        <p:tgtEl>
                                          <p:spTgt spid="217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2170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2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1000"/>
                                        <p:tgtEl>
                                          <p:spTgt spid="217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217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3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1000"/>
                                        <p:tgtEl>
                                          <p:spTgt spid="217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2000"/>
                                        <p:tgtEl>
                                          <p:spTgt spid="2170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000"/>
                                        <p:tgtEl>
                                          <p:spTgt spid="217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2000"/>
                                        <p:tgtEl>
                                          <p:spTgt spid="217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6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0"/>
                                        <p:tgtEl>
                                          <p:spTgt spid="2170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7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217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7091" grpId="0"/>
      <p:bldP spid="217092" grpId="0" autoUpdateAnimBg="0"/>
      <p:bldP spid="217093" grpId="0" animBg="1"/>
      <p:bldP spid="217094" grpId="0" animBg="1"/>
      <p:bldP spid="217095" grpId="0" animBg="1"/>
      <p:bldP spid="217096" grpId="0" animBg="1"/>
      <p:bldP spid="217097" grpId="0" animBg="1"/>
      <p:bldP spid="217098" grpId="0" animBg="1"/>
      <p:bldP spid="217099" grpId="0" animBg="1"/>
      <p:bldP spid="217101" grpId="0" animBg="1"/>
      <p:bldP spid="217105" grpId="0" animBg="1"/>
    </p:bldLst>
  </p:timing>
</p:sld>
</file>

<file path=ppt/theme/theme1.xml><?xml version="1.0" encoding="utf-8"?>
<a:theme xmlns:a="http://schemas.openxmlformats.org/drawingml/2006/main" name="Test2010a">
  <a:themeElements>
    <a:clrScheme name="Test2010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Test2010a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10000"/>
          </a:lnSpc>
          <a:spcBef>
            <a:spcPct val="10000"/>
          </a:spcBef>
          <a:spcAft>
            <a:spcPct val="0"/>
          </a:spcAft>
          <a:buClrTx/>
          <a:buSzTx/>
          <a:buFontTx/>
          <a:buNone/>
          <a:tabLst/>
          <a:defRPr kumimoji="0" lang="de-DE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0000" tIns="46800" rIns="90000" bIns="46800" numCol="1" anchor="t" anchorCtr="0" compatLnSpc="1">
        <a:prstTxWarp prst="textNoShape">
          <a:avLst/>
        </a:prstTxWarp>
        <a:spAutoFit/>
      </a:bodyPr>
      <a:lstStyle>
        <a:defPPr marL="342900" marR="0" indent="-342900" algn="l" defTabSz="914400" rtl="0" eaLnBrk="0" fontAlgn="base" latinLnBrk="0" hangingPunct="0">
          <a:lnSpc>
            <a:spcPct val="110000"/>
          </a:lnSpc>
          <a:spcBef>
            <a:spcPct val="10000"/>
          </a:spcBef>
          <a:spcAft>
            <a:spcPct val="0"/>
          </a:spcAft>
          <a:buClrTx/>
          <a:buSzTx/>
          <a:buFontTx/>
          <a:buNone/>
          <a:tabLst/>
          <a:defRPr kumimoji="0" lang="de-DE" sz="20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Test2010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2010a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est2010a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2010a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2010a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2010a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est2010a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Vorlage englisch - MARTIN-Präsentation</Template>
  <TotalTime>0</TotalTime>
  <Words>898</Words>
  <Application>Microsoft Office PowerPoint</Application>
  <PresentationFormat>Bildschirmpräsentation (4:3)</PresentationFormat>
  <Paragraphs>376</Paragraphs>
  <Slides>35</Slides>
  <Notes>3</Notes>
  <HiddenSlides>0</HiddenSlides>
  <MMClips>0</MMClips>
  <ScaleCrop>false</ScaleCrop>
  <HeadingPairs>
    <vt:vector size="6" baseType="variant">
      <vt:variant>
        <vt:lpstr>Design</vt:lpstr>
      </vt:variant>
      <vt:variant>
        <vt:i4>1</vt:i4>
      </vt:variant>
      <vt:variant>
        <vt:lpstr>Eingebettete OLE-Server</vt:lpstr>
      </vt:variant>
      <vt:variant>
        <vt:i4>3</vt:i4>
      </vt:variant>
      <vt:variant>
        <vt:lpstr>Folientitel</vt:lpstr>
      </vt:variant>
      <vt:variant>
        <vt:i4>35</vt:i4>
      </vt:variant>
    </vt:vector>
  </HeadingPairs>
  <TitlesOfParts>
    <vt:vector size="39" baseType="lpstr">
      <vt:lpstr>Test2010a</vt:lpstr>
      <vt:lpstr>Image</vt:lpstr>
      <vt:lpstr>CorelDRAW</vt:lpstr>
      <vt:lpstr>Photo Editor Photo</vt:lpstr>
      <vt:lpstr>The MARTIN WTE System</vt:lpstr>
      <vt:lpstr>Contents</vt:lpstr>
      <vt:lpstr>Company profile</vt:lpstr>
      <vt:lpstr>PowerPoint-Präsentation</vt:lpstr>
      <vt:lpstr>MARTIN GmbH</vt:lpstr>
      <vt:lpstr>Cooperation partners</vt:lpstr>
      <vt:lpstr>Licence partners</vt:lpstr>
      <vt:lpstr>PowerPoint-Präsentation</vt:lpstr>
      <vt:lpstr>MARTIN plants in 31 countries worldwide</vt:lpstr>
      <vt:lpstr>Global market share of WtE plants using  MARTIN systems</vt:lpstr>
      <vt:lpstr>Zella-Mehlis (DE)</vt:lpstr>
      <vt:lpstr>Mainz (DE)</vt:lpstr>
      <vt:lpstr>Coburg (DE)</vt:lpstr>
      <vt:lpstr>Wien Spittelau (AT)</vt:lpstr>
      <vt:lpstr>Brescia (IT)</vt:lpstr>
      <vt:lpstr>Amsterdam (NL)</vt:lpstr>
      <vt:lpstr>Contents</vt:lpstr>
      <vt:lpstr>PowerPoint-Präsentation</vt:lpstr>
      <vt:lpstr>Energy Recovery</vt:lpstr>
      <vt:lpstr>PowerPoint-Präsentation</vt:lpstr>
      <vt:lpstr>Contents</vt:lpstr>
      <vt:lpstr>MARTIN reverse-acting grate system</vt:lpstr>
      <vt:lpstr>MARTIN reverse-acting grate Vario</vt:lpstr>
      <vt:lpstr>Mixing phases of the fuel on the reverse-acting grate Vario</vt:lpstr>
      <vt:lpstr>Furnace with 5 runs</vt:lpstr>
      <vt:lpstr>Underfire air distribution system</vt:lpstr>
      <vt:lpstr>Underfire air supply and relative stroke</vt:lpstr>
      <vt:lpstr>MARTIN reverse-acting grate Vario Modular design in runs (1 - 8 runs)</vt:lpstr>
      <vt:lpstr>Positioning of overfire air nozzles</vt:lpstr>
      <vt:lpstr>MARTIN discharger</vt:lpstr>
      <vt:lpstr>MARTIN combustion control system with IR camera</vt:lpstr>
      <vt:lpstr>Features of the MARTIN reverse-acting grate </vt:lpstr>
      <vt:lpstr>Contents</vt:lpstr>
      <vt:lpstr>Summary </vt:lpstr>
      <vt:lpstr>Thank you for your attention !</vt:lpstr>
    </vt:vector>
  </TitlesOfParts>
  <Company>Martin GmbH für Umwelt und Energie Technik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Firmenpräsentation</dc:title>
  <dc:creator>bogdansk</dc:creator>
  <cp:lastModifiedBy> </cp:lastModifiedBy>
  <cp:revision>308</cp:revision>
  <cp:lastPrinted>2011-06-17T12:07:08Z</cp:lastPrinted>
  <dcterms:created xsi:type="dcterms:W3CDTF">2003-06-16T06:50:38Z</dcterms:created>
  <dcterms:modified xsi:type="dcterms:W3CDTF">2011-11-13T17:14:06Z</dcterms:modified>
</cp:coreProperties>
</file>