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Default Extension="tiff" ContentType="image/tiff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2" r:id="rId2"/>
  </p:sldMasterIdLst>
  <p:notesMasterIdLst>
    <p:notesMasterId r:id="rId25"/>
  </p:notesMasterIdLst>
  <p:sldIdLst>
    <p:sldId id="256" r:id="rId3"/>
    <p:sldId id="376" r:id="rId4"/>
    <p:sldId id="384" r:id="rId5"/>
    <p:sldId id="387" r:id="rId6"/>
    <p:sldId id="398" r:id="rId7"/>
    <p:sldId id="399" r:id="rId8"/>
    <p:sldId id="400" r:id="rId9"/>
    <p:sldId id="401" r:id="rId10"/>
    <p:sldId id="407" r:id="rId11"/>
    <p:sldId id="408" r:id="rId12"/>
    <p:sldId id="409" r:id="rId13"/>
    <p:sldId id="410" r:id="rId14"/>
    <p:sldId id="411" r:id="rId15"/>
    <p:sldId id="412" r:id="rId16"/>
    <p:sldId id="413" r:id="rId17"/>
    <p:sldId id="415" r:id="rId18"/>
    <p:sldId id="416" r:id="rId19"/>
    <p:sldId id="403" r:id="rId20"/>
    <p:sldId id="404" r:id="rId21"/>
    <p:sldId id="405" r:id="rId22"/>
    <p:sldId id="406" r:id="rId23"/>
    <p:sldId id="317" r:id="rId24"/>
  </p:sldIdLst>
  <p:sldSz cx="10691813" cy="7559675"/>
  <p:notesSz cx="7099300" cy="10234613"/>
  <p:defaultTextStyle>
    <a:defPPr>
      <a:defRPr lang="en-GB"/>
    </a:defPPr>
    <a:lvl1pPr algn="l" defTabSz="449263" rtl="0" fontAlgn="base" hangingPunct="0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pitchFamily="2" charset="2"/>
      <a:defRPr kern="1200">
        <a:solidFill>
          <a:schemeClr val="bg1"/>
        </a:solidFill>
        <a:latin typeface="Arial" charset="0"/>
        <a:ea typeface="MS Gothic" charset="-128"/>
        <a:cs typeface="+mn-cs"/>
      </a:defRPr>
    </a:lvl1pPr>
    <a:lvl2pPr marL="430213" indent="-215900" algn="l" defTabSz="449263" rtl="0" fontAlgn="base" hangingPunct="0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pitchFamily="2" charset="2"/>
      <a:defRPr kern="1200">
        <a:solidFill>
          <a:schemeClr val="bg1"/>
        </a:solidFill>
        <a:latin typeface="Arial" charset="0"/>
        <a:ea typeface="MS Gothic" charset="-128"/>
        <a:cs typeface="+mn-cs"/>
      </a:defRPr>
    </a:lvl2pPr>
    <a:lvl3pPr marL="646113" indent="-215900" algn="l" defTabSz="449263" rtl="0" fontAlgn="base" hangingPunct="0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pitchFamily="2" charset="2"/>
      <a:defRPr kern="1200">
        <a:solidFill>
          <a:schemeClr val="bg1"/>
        </a:solidFill>
        <a:latin typeface="Arial" charset="0"/>
        <a:ea typeface="MS Gothic" charset="-128"/>
        <a:cs typeface="+mn-cs"/>
      </a:defRPr>
    </a:lvl3pPr>
    <a:lvl4pPr marL="862013" indent="-214313" algn="l" defTabSz="449263" rtl="0" fontAlgn="base" hangingPunct="0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pitchFamily="2" charset="2"/>
      <a:defRPr kern="1200">
        <a:solidFill>
          <a:schemeClr val="bg1"/>
        </a:solidFill>
        <a:latin typeface="Arial" charset="0"/>
        <a:ea typeface="MS Gothic" charset="-128"/>
        <a:cs typeface="+mn-cs"/>
      </a:defRPr>
    </a:lvl4pPr>
    <a:lvl5pPr marL="1077913" indent="-215900" algn="l" defTabSz="449263" rtl="0" fontAlgn="base" hangingPunct="0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pitchFamily="2" charset="2"/>
      <a:defRPr kern="1200">
        <a:solidFill>
          <a:schemeClr val="bg1"/>
        </a:solidFill>
        <a:latin typeface="Arial" charset="0"/>
        <a:ea typeface="MS Gothic" charset="-128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MS Gothic" charset="-128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MS Gothic" charset="-128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MS Gothic" charset="-128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MS Gothic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F75221"/>
    <a:srgbClr val="FFCC66"/>
    <a:srgbClr val="428CC6"/>
    <a:srgbClr val="F7BD0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6116" autoAdjust="0"/>
    <p:restoredTop sz="94372" autoAdjust="0"/>
  </p:normalViewPr>
  <p:slideViewPr>
    <p:cSldViewPr snapToGrid="0" snapToObjects="1">
      <p:cViewPr>
        <p:scale>
          <a:sx n="50" d="100"/>
          <a:sy n="50" d="100"/>
        </p:scale>
        <p:origin x="-1020" y="-42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lIns="91429" tIns="45715" rIns="91429" bIns="45715" anchor="ctr"/>
          <a:lstStyle/>
          <a:p>
            <a:endParaRPr lang="de-DE"/>
          </a:p>
        </p:txBody>
      </p:sp>
      <p:sp>
        <p:nvSpPr>
          <p:cNvPr id="205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838200" y="777875"/>
            <a:ext cx="5419725" cy="3833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sp>
      <p:sp>
        <p:nvSpPr>
          <p:cNvPr id="2051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709614" y="4860925"/>
            <a:ext cx="5676900" cy="4603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DE" smtClean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078163" cy="509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tabLst>
                <a:tab pos="0" algn="l"/>
                <a:tab pos="447621" algn="l"/>
                <a:tab pos="896829" algn="l"/>
                <a:tab pos="1346038" algn="l"/>
                <a:tab pos="1795247" algn="l"/>
                <a:tab pos="2244454" algn="l"/>
                <a:tab pos="2693663" algn="l"/>
                <a:tab pos="3142871" algn="l"/>
                <a:tab pos="3592080" algn="l"/>
                <a:tab pos="4041287" algn="l"/>
                <a:tab pos="4490496" algn="l"/>
                <a:tab pos="4939705" algn="l"/>
                <a:tab pos="5388913" algn="l"/>
                <a:tab pos="5838121" algn="l"/>
                <a:tab pos="6287329" algn="l"/>
                <a:tab pos="6736537" algn="l"/>
                <a:tab pos="7185747" algn="l"/>
                <a:tab pos="7634954" algn="l"/>
                <a:tab pos="8084163" algn="l"/>
                <a:tab pos="8533370" algn="l"/>
                <a:tab pos="8982580" algn="l"/>
              </a:tabLst>
              <a:defRPr sz="13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endParaRPr lang="en-GB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4017964" y="0"/>
            <a:ext cx="3078162" cy="509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0000"/>
              </a:lnSpc>
              <a:tabLst>
                <a:tab pos="0" algn="l"/>
                <a:tab pos="447621" algn="l"/>
                <a:tab pos="896829" algn="l"/>
                <a:tab pos="1346038" algn="l"/>
                <a:tab pos="1795247" algn="l"/>
                <a:tab pos="2244454" algn="l"/>
                <a:tab pos="2693663" algn="l"/>
                <a:tab pos="3142871" algn="l"/>
                <a:tab pos="3592080" algn="l"/>
                <a:tab pos="4041287" algn="l"/>
                <a:tab pos="4490496" algn="l"/>
                <a:tab pos="4939705" algn="l"/>
                <a:tab pos="5388913" algn="l"/>
                <a:tab pos="5838121" algn="l"/>
                <a:tab pos="6287329" algn="l"/>
                <a:tab pos="6736537" algn="l"/>
                <a:tab pos="7185747" algn="l"/>
                <a:tab pos="7634954" algn="l"/>
                <a:tab pos="8084163" algn="l"/>
                <a:tab pos="8533370" algn="l"/>
                <a:tab pos="8982580" algn="l"/>
              </a:tabLst>
              <a:defRPr sz="13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endParaRPr lang="en-GB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0" y="9723439"/>
            <a:ext cx="3078163" cy="5095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tabLst>
                <a:tab pos="0" algn="l"/>
                <a:tab pos="447621" algn="l"/>
                <a:tab pos="896829" algn="l"/>
                <a:tab pos="1346038" algn="l"/>
                <a:tab pos="1795247" algn="l"/>
                <a:tab pos="2244454" algn="l"/>
                <a:tab pos="2693663" algn="l"/>
                <a:tab pos="3142871" algn="l"/>
                <a:tab pos="3592080" algn="l"/>
                <a:tab pos="4041287" algn="l"/>
                <a:tab pos="4490496" algn="l"/>
                <a:tab pos="4939705" algn="l"/>
                <a:tab pos="5388913" algn="l"/>
                <a:tab pos="5838121" algn="l"/>
                <a:tab pos="6287329" algn="l"/>
                <a:tab pos="6736537" algn="l"/>
                <a:tab pos="7185747" algn="l"/>
                <a:tab pos="7634954" algn="l"/>
                <a:tab pos="8084163" algn="l"/>
                <a:tab pos="8533370" algn="l"/>
                <a:tab pos="8982580" algn="l"/>
              </a:tabLst>
              <a:defRPr sz="13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endParaRPr lang="en-GB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4017964" y="9723439"/>
            <a:ext cx="3078162" cy="5095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0000"/>
              </a:lnSpc>
              <a:tabLst>
                <a:tab pos="0" algn="l"/>
                <a:tab pos="447621" algn="l"/>
                <a:tab pos="896829" algn="l"/>
                <a:tab pos="1346038" algn="l"/>
                <a:tab pos="1795247" algn="l"/>
                <a:tab pos="2244454" algn="l"/>
                <a:tab pos="2693663" algn="l"/>
                <a:tab pos="3142871" algn="l"/>
                <a:tab pos="3592080" algn="l"/>
                <a:tab pos="4041287" algn="l"/>
                <a:tab pos="4490496" algn="l"/>
                <a:tab pos="4939705" algn="l"/>
                <a:tab pos="5388913" algn="l"/>
                <a:tab pos="5838121" algn="l"/>
                <a:tab pos="6287329" algn="l"/>
                <a:tab pos="6736537" algn="l"/>
                <a:tab pos="7185747" algn="l"/>
                <a:tab pos="7634954" algn="l"/>
                <a:tab pos="8084163" algn="l"/>
                <a:tab pos="8533370" algn="l"/>
                <a:tab pos="8982580" algn="l"/>
              </a:tabLst>
              <a:defRPr sz="13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fld id="{2EFA930B-01A5-4C4F-B426-E5DF99FF8FEA}" type="slidenum">
              <a:rPr lang="en-GB"/>
              <a:pPr/>
              <a:t>‹Nr.›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8681F37-30A1-45DB-BB8D-C24F7CBE7CC2}" type="slidenum">
              <a:rPr lang="en-GB"/>
              <a:pPr/>
              <a:t>1</a:t>
            </a:fld>
            <a:endParaRPr lang="en-GB" dirty="0"/>
          </a:p>
        </p:txBody>
      </p:sp>
      <p:sp>
        <p:nvSpPr>
          <p:cNvPr id="70657" name="Text Box 1"/>
          <p:cNvSpPr txBox="1">
            <a:spLocks noChangeArrowheads="1"/>
          </p:cNvSpPr>
          <p:nvPr/>
        </p:nvSpPr>
        <p:spPr bwMode="auto">
          <a:xfrm>
            <a:off x="1104900" y="812801"/>
            <a:ext cx="5345113" cy="40084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429" tIns="45715" rIns="91429" bIns="45715" anchor="ctr"/>
          <a:lstStyle/>
          <a:p>
            <a:endParaRPr lang="de-DE" dirty="0"/>
          </a:p>
        </p:txBody>
      </p:sp>
      <p:sp>
        <p:nvSpPr>
          <p:cNvPr id="7065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55651" y="5078414"/>
            <a:ext cx="6010275" cy="477678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727523" y="4670928"/>
            <a:ext cx="5829924" cy="5393763"/>
          </a:xfrm>
        </p:spPr>
        <p:txBody>
          <a:bodyPr>
            <a:noAutofit/>
          </a:bodyPr>
          <a:lstStyle/>
          <a:p>
            <a:endParaRPr lang="de-DE" sz="10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927CA5-A1AC-4833-8BA4-95A7B2DDE621}" type="slidenum">
              <a:rPr lang="de-DE" smtClean="0"/>
              <a:pPr/>
              <a:t>13</a:t>
            </a:fld>
            <a:endParaRPr lang="de-D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727523" y="4670928"/>
            <a:ext cx="5829924" cy="5393763"/>
          </a:xfrm>
        </p:spPr>
        <p:txBody>
          <a:bodyPr>
            <a:noAutofit/>
          </a:bodyPr>
          <a:lstStyle/>
          <a:p>
            <a:endParaRPr lang="de-DE" sz="10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927CA5-A1AC-4833-8BA4-95A7B2DDE621}" type="slidenum">
              <a:rPr lang="de-DE" smtClean="0"/>
              <a:pPr/>
              <a:t>14</a:t>
            </a:fld>
            <a:endParaRPr lang="de-D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727523" y="4670928"/>
            <a:ext cx="5829924" cy="5393763"/>
          </a:xfrm>
        </p:spPr>
        <p:txBody>
          <a:bodyPr>
            <a:noAutofit/>
          </a:bodyPr>
          <a:lstStyle/>
          <a:p>
            <a:endParaRPr lang="de-DE" sz="10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927CA5-A1AC-4833-8BA4-95A7B2DDE621}" type="slidenum">
              <a:rPr lang="de-DE" smtClean="0"/>
              <a:pPr/>
              <a:t>15</a:t>
            </a:fld>
            <a:endParaRPr lang="de-D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727523" y="4670928"/>
            <a:ext cx="5829924" cy="5393763"/>
          </a:xfrm>
        </p:spPr>
        <p:txBody>
          <a:bodyPr>
            <a:noAutofit/>
          </a:bodyPr>
          <a:lstStyle/>
          <a:p>
            <a:endParaRPr lang="de-DE" sz="10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927CA5-A1AC-4833-8BA4-95A7B2DDE621}" type="slidenum">
              <a:rPr lang="de-DE" smtClean="0"/>
              <a:pPr/>
              <a:t>16</a:t>
            </a:fld>
            <a:endParaRPr lang="de-D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727523" y="4670928"/>
            <a:ext cx="5829924" cy="5393763"/>
          </a:xfrm>
        </p:spPr>
        <p:txBody>
          <a:bodyPr>
            <a:noAutofit/>
          </a:bodyPr>
          <a:lstStyle/>
          <a:p>
            <a:endParaRPr lang="de-DE" sz="10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927CA5-A1AC-4833-8BA4-95A7B2DDE621}" type="slidenum">
              <a:rPr lang="de-DE" smtClean="0"/>
              <a:pPr/>
              <a:t>17</a:t>
            </a:fld>
            <a:endParaRPr lang="de-D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8681F37-30A1-45DB-BB8D-C24F7CBE7CC2}" type="slidenum">
              <a:rPr lang="en-GB"/>
              <a:pPr/>
              <a:t>22</a:t>
            </a:fld>
            <a:endParaRPr lang="en-GB"/>
          </a:p>
        </p:txBody>
      </p:sp>
      <p:sp>
        <p:nvSpPr>
          <p:cNvPr id="70657" name="Text Box 1"/>
          <p:cNvSpPr txBox="1">
            <a:spLocks noChangeArrowheads="1"/>
          </p:cNvSpPr>
          <p:nvPr/>
        </p:nvSpPr>
        <p:spPr bwMode="auto">
          <a:xfrm>
            <a:off x="1104900" y="812801"/>
            <a:ext cx="5345113" cy="40084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429" tIns="45715" rIns="91429" bIns="45715" anchor="ctr"/>
          <a:lstStyle/>
          <a:p>
            <a:endParaRPr lang="de-DE"/>
          </a:p>
        </p:txBody>
      </p:sp>
      <p:sp>
        <p:nvSpPr>
          <p:cNvPr id="7065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55651" y="5078414"/>
            <a:ext cx="6010275" cy="477678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080657B-FEE4-4AA2-9595-3A5392F47CA3}" type="slidenum">
              <a:rPr lang="en-GB"/>
              <a:pPr/>
              <a:t>2</a:t>
            </a:fld>
            <a:endParaRPr lang="en-GB"/>
          </a:p>
        </p:txBody>
      </p:sp>
      <p:sp>
        <p:nvSpPr>
          <p:cNvPr id="716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836613" y="777875"/>
            <a:ext cx="5424487" cy="38354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09613" y="4860925"/>
            <a:ext cx="5678487" cy="451485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82CBEE3-3422-4D12-B7B5-386B331D86E7}" type="slidenum">
              <a:rPr lang="en-GB"/>
              <a:pPr/>
              <a:t>4</a:t>
            </a:fld>
            <a:endParaRPr lang="en-GB"/>
          </a:p>
        </p:txBody>
      </p:sp>
      <p:sp>
        <p:nvSpPr>
          <p:cNvPr id="829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836613" y="777875"/>
            <a:ext cx="5424487" cy="38354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09613" y="4860925"/>
            <a:ext cx="5678487" cy="451485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D28E211-CDBF-4F58-AB34-28B168D480F6}" type="slidenum">
              <a:rPr lang="en-GB"/>
              <a:pPr/>
              <a:t>5</a:t>
            </a:fld>
            <a:endParaRPr lang="en-GB"/>
          </a:p>
        </p:txBody>
      </p:sp>
      <p:sp>
        <p:nvSpPr>
          <p:cNvPr id="2252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638175" y="869950"/>
            <a:ext cx="6070600" cy="42941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33428" y="5080001"/>
            <a:ext cx="5878513" cy="515461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dirty="0" smtClean="0"/>
          </a:p>
        </p:txBody>
      </p:sp>
      <p:sp>
        <p:nvSpPr>
          <p:cNvPr id="21508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57FC107E-1B15-4BE3-87F0-05E63D1C0529}" type="slidenum">
              <a:rPr lang="de-DE"/>
              <a:pPr/>
              <a:t>6</a:t>
            </a:fld>
            <a:endParaRPr 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727523" y="4670928"/>
            <a:ext cx="5829924" cy="5393763"/>
          </a:xfrm>
        </p:spPr>
        <p:txBody>
          <a:bodyPr>
            <a:noAutofit/>
          </a:bodyPr>
          <a:lstStyle/>
          <a:p>
            <a:endParaRPr lang="de-DE" sz="10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927CA5-A1AC-4833-8BA4-95A7B2DDE621}" type="slidenum">
              <a:rPr lang="de-DE" smtClean="0"/>
              <a:pPr/>
              <a:t>9</a:t>
            </a:fld>
            <a:endParaRPr lang="de-D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727523" y="4670928"/>
            <a:ext cx="5829924" cy="5393763"/>
          </a:xfrm>
        </p:spPr>
        <p:txBody>
          <a:bodyPr>
            <a:noAutofit/>
          </a:bodyPr>
          <a:lstStyle/>
          <a:p>
            <a:endParaRPr lang="de-DE" sz="10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927CA5-A1AC-4833-8BA4-95A7B2DDE621}" type="slidenum">
              <a:rPr lang="de-DE" smtClean="0"/>
              <a:pPr/>
              <a:t>10</a:t>
            </a:fld>
            <a:endParaRPr lang="de-D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727523" y="4670928"/>
            <a:ext cx="5829924" cy="5393763"/>
          </a:xfrm>
        </p:spPr>
        <p:txBody>
          <a:bodyPr>
            <a:noAutofit/>
          </a:bodyPr>
          <a:lstStyle/>
          <a:p>
            <a:endParaRPr lang="de-DE" sz="10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927CA5-A1AC-4833-8BA4-95A7B2DDE621}" type="slidenum">
              <a:rPr lang="de-DE" smtClean="0"/>
              <a:pPr/>
              <a:t>11</a:t>
            </a:fld>
            <a:endParaRPr lang="de-D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727523" y="4670928"/>
            <a:ext cx="5829924" cy="5393763"/>
          </a:xfrm>
        </p:spPr>
        <p:txBody>
          <a:bodyPr>
            <a:noAutofit/>
          </a:bodyPr>
          <a:lstStyle/>
          <a:p>
            <a:endParaRPr lang="de-DE" sz="10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927CA5-A1AC-4833-8BA4-95A7B2DDE621}" type="slidenum">
              <a:rPr lang="de-DE" smtClean="0"/>
              <a:pPr/>
              <a:t>12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01688" y="2347913"/>
            <a:ext cx="9088437" cy="162083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603375" y="4283075"/>
            <a:ext cx="7485063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372350" y="520700"/>
            <a:ext cx="2363788" cy="66770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79400" y="520700"/>
            <a:ext cx="6940550" cy="66770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el, ClipArt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79400" y="520700"/>
            <a:ext cx="9456738" cy="896938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ClipArt-Platzhalter 2"/>
          <p:cNvSpPr>
            <a:spLocks noGrp="1"/>
          </p:cNvSpPr>
          <p:nvPr>
            <p:ph type="clipArt" sz="half" idx="1"/>
          </p:nvPr>
        </p:nvSpPr>
        <p:spPr>
          <a:xfrm>
            <a:off x="347663" y="1628775"/>
            <a:ext cx="4337050" cy="5568950"/>
          </a:xfrm>
        </p:spPr>
        <p:txBody>
          <a:bodyPr/>
          <a:lstStyle/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837113" y="1628775"/>
            <a:ext cx="4337050" cy="556895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 rot="16200000">
            <a:off x="9826287" y="6203568"/>
            <a:ext cx="707703" cy="147178"/>
          </a:xfrm>
          <a:prstGeom prst="rect">
            <a:avLst/>
          </a:prstGeom>
        </p:spPr>
        <p:txBody>
          <a:bodyPr lIns="91422" tIns="45711" rIns="91422" bIns="45711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05/2009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 rot="16200000">
            <a:off x="7596249" y="4721707"/>
            <a:ext cx="4927660" cy="169563"/>
          </a:xfrm>
          <a:prstGeom prst="rect">
            <a:avLst/>
          </a:prstGeom>
        </p:spPr>
        <p:txBody>
          <a:bodyPr lIns="91422" tIns="45711" rIns="91422" bIns="45711"/>
          <a:lstStyle/>
          <a:p>
            <a:r>
              <a:rPr lang="de-DE" smtClean="0"/>
              <a:t>Erfolgreich im Brennwertgeschäft</a:t>
            </a:r>
            <a:endParaRPr lang="de-DE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4"/>
          </p:nvPr>
        </p:nvSpPr>
        <p:spPr>
          <a:xfrm rot="16200000">
            <a:off x="9813854" y="6816581"/>
            <a:ext cx="733996" cy="167975"/>
          </a:xfrm>
          <a:prstGeom prst="rect">
            <a:avLst/>
          </a:prstGeom>
        </p:spPr>
        <p:txBody>
          <a:bodyPr vert="horz" lIns="99549" tIns="49775" rIns="99549" bIns="49775" rtlCol="0" anchor="ctr"/>
          <a:lstStyle>
            <a:lvl1pPr algn="l">
              <a:defRPr sz="7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smtClean="0"/>
              <a:t>Vorlage </a:t>
            </a:r>
            <a:fld id="{DADFEA48-2D48-4EF5-B029-0B8993B9B72D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in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285569" y="1281503"/>
            <a:ext cx="9466595" cy="5555569"/>
          </a:xfrm>
        </p:spPr>
        <p:txBody>
          <a:bodyPr>
            <a:noAutofit/>
          </a:bodyPr>
          <a:lstStyle>
            <a:lvl1pPr marL="179964" indent="-179964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800" baseline="0"/>
            </a:lvl1pPr>
            <a:lvl2pPr marL="359928" indent="-179964">
              <a:spcBef>
                <a:spcPts val="0"/>
              </a:spcBef>
              <a:spcAft>
                <a:spcPts val="600"/>
              </a:spcAft>
              <a:buFont typeface="Symbol" pitchFamily="18" charset="2"/>
              <a:buChar char="-"/>
              <a:defRPr sz="1800" baseline="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 smtClean="0"/>
              <a:t>Erste Ebene durch Klicken bearbeiten</a:t>
            </a:r>
          </a:p>
          <a:p>
            <a:pPr lvl="1"/>
            <a:r>
              <a:rPr lang="de-DE" dirty="0" smtClean="0"/>
              <a:t>zweite Ebene durch Klicken bearbeiten</a:t>
            </a:r>
          </a:p>
        </p:txBody>
      </p:sp>
      <p:sp>
        <p:nvSpPr>
          <p:cNvPr id="10" name="Inhaltsplatzhalter 2"/>
          <p:cNvSpPr>
            <a:spLocks noGrp="1"/>
          </p:cNvSpPr>
          <p:nvPr>
            <p:ph idx="13" hasCustomPrompt="1"/>
          </p:nvPr>
        </p:nvSpPr>
        <p:spPr>
          <a:xfrm>
            <a:off x="272872" y="728363"/>
            <a:ext cx="9463408" cy="396834"/>
          </a:xfrm>
        </p:spPr>
        <p:txBody>
          <a:bodyPr>
            <a:noAutofit/>
          </a:bodyPr>
          <a:lstStyle>
            <a:lvl1pPr>
              <a:buNone/>
              <a:defRPr sz="2000" baseline="0"/>
            </a:lvl1pPr>
          </a:lstStyle>
          <a:p>
            <a:pPr lvl="0"/>
            <a:r>
              <a:rPr lang="de-DE" dirty="0" smtClean="0"/>
              <a:t>Überschrift 2, 20 normal</a:t>
            </a:r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4"/>
          </p:nvPr>
        </p:nvSpPr>
        <p:spPr>
          <a:xfrm rot="16200000">
            <a:off x="9826287" y="6203568"/>
            <a:ext cx="707703" cy="147178"/>
          </a:xfrm>
          <a:prstGeom prst="rect">
            <a:avLst/>
          </a:prstGeom>
        </p:spPr>
        <p:txBody>
          <a:bodyPr lIns="91422" tIns="45711" rIns="91422" bIns="45711"/>
          <a:lstStyle/>
          <a:p>
            <a:r>
              <a:rPr lang="de-DE" smtClean="0">
                <a:solidFill>
                  <a:schemeClr val="tx1"/>
                </a:solidFill>
              </a:rPr>
              <a:t>10.02.2009</a:t>
            </a:r>
            <a:endParaRPr lang="de-DE">
              <a:solidFill>
                <a:schemeClr val="tx1"/>
              </a:solidFill>
            </a:endParaRPr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5"/>
          </p:nvPr>
        </p:nvSpPr>
        <p:spPr>
          <a:xfrm rot="16200000">
            <a:off x="9813854" y="6816581"/>
            <a:ext cx="733996" cy="167975"/>
          </a:xfrm>
          <a:prstGeom prst="rect">
            <a:avLst/>
          </a:prstGeom>
        </p:spPr>
        <p:txBody>
          <a:bodyPr lIns="91422" tIns="45711" rIns="91422" bIns="45711"/>
          <a:lstStyle/>
          <a:p>
            <a:r>
              <a:rPr lang="de-DE" dirty="0" smtClean="0"/>
              <a:t>Chart </a:t>
            </a:r>
            <a:fld id="{DADFEA48-2D48-4EF5-B029-0B8993B9B72D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>
          <a:xfrm rot="16200000">
            <a:off x="7596249" y="4721707"/>
            <a:ext cx="4927660" cy="169563"/>
          </a:xfrm>
          <a:prstGeom prst="rect">
            <a:avLst/>
          </a:prstGeom>
        </p:spPr>
        <p:txBody>
          <a:bodyPr lIns="91422" tIns="45711" rIns="91422" bIns="45711"/>
          <a:lstStyle/>
          <a:p>
            <a:r>
              <a:rPr lang="de-DE" smtClean="0"/>
              <a:t>Check-up Vertrieb 2009</a:t>
            </a:r>
            <a:endParaRPr lang="de-DE" dirty="0"/>
          </a:p>
        </p:txBody>
      </p:sp>
      <p:sp>
        <p:nvSpPr>
          <p:cNvPr id="13" name="Titel 12"/>
          <p:cNvSpPr>
            <a:spLocks noGrp="1"/>
          </p:cNvSpPr>
          <p:nvPr>
            <p:ph type="title" hasCustomPrompt="1"/>
          </p:nvPr>
        </p:nvSpPr>
        <p:spPr/>
        <p:txBody>
          <a:bodyPr anchor="t" anchorCtr="0"/>
          <a:lstStyle>
            <a:lvl1pPr>
              <a:defRPr/>
            </a:lvl1pPr>
          </a:lstStyle>
          <a:p>
            <a:r>
              <a:rPr lang="de-DE" dirty="0" smtClean="0"/>
              <a:t>Überschrift 1, 22 fett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4910" y="303150"/>
            <a:ext cx="8607786" cy="775293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latin typeface="+mn-lt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01688" y="2347913"/>
            <a:ext cx="9088437" cy="162083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603375" y="4283075"/>
            <a:ext cx="7485063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68C8D-2489-4502-B346-94D4F3FB6281}" type="datetimeFigureOut">
              <a:rPr lang="de-DE" smtClean="0"/>
              <a:pPr/>
              <a:t>13.11.2011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1005D-C997-4234-97D2-90BB27E9C91A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68C8D-2489-4502-B346-94D4F3FB6281}" type="datetimeFigureOut">
              <a:rPr lang="de-DE" smtClean="0"/>
              <a:pPr/>
              <a:t>13.11.2011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1005D-C997-4234-97D2-90BB27E9C91A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4550" y="4857750"/>
            <a:ext cx="90884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44550" y="3203575"/>
            <a:ext cx="90884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68C8D-2489-4502-B346-94D4F3FB6281}" type="datetimeFigureOut">
              <a:rPr lang="de-DE" smtClean="0"/>
              <a:pPr/>
              <a:t>13.11.2011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1005D-C997-4234-97D2-90BB27E9C91A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34988" y="1763713"/>
            <a:ext cx="4733925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421313" y="1763713"/>
            <a:ext cx="4735512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68C8D-2489-4502-B346-94D4F3FB6281}" type="datetimeFigureOut">
              <a:rPr lang="de-DE" smtClean="0"/>
              <a:pPr/>
              <a:t>13.11.2011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1005D-C997-4234-97D2-90BB27E9C91A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34988" y="1692275"/>
            <a:ext cx="4724400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34988" y="2397125"/>
            <a:ext cx="4724400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430838" y="1692275"/>
            <a:ext cx="4725987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430838" y="2397125"/>
            <a:ext cx="4725987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68C8D-2489-4502-B346-94D4F3FB6281}" type="datetimeFigureOut">
              <a:rPr lang="de-DE" smtClean="0"/>
              <a:pPr/>
              <a:t>13.11.2011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1005D-C997-4234-97D2-90BB27E9C91A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68C8D-2489-4502-B346-94D4F3FB6281}" type="datetimeFigureOut">
              <a:rPr lang="de-DE" smtClean="0"/>
              <a:pPr/>
              <a:t>13.11.2011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1005D-C997-4234-97D2-90BB27E9C91A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68C8D-2489-4502-B346-94D4F3FB6281}" type="datetimeFigureOut">
              <a:rPr lang="de-DE" smtClean="0"/>
              <a:pPr/>
              <a:t>13.11.2011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1005D-C997-4234-97D2-90BB27E9C91A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4988" y="301625"/>
            <a:ext cx="3517900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179888" y="301625"/>
            <a:ext cx="5976937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34988" y="1581150"/>
            <a:ext cx="3517900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68C8D-2489-4502-B346-94D4F3FB6281}" type="datetimeFigureOut">
              <a:rPr lang="de-DE" smtClean="0"/>
              <a:pPr/>
              <a:t>13.11.2011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1005D-C997-4234-97D2-90BB27E9C91A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95500" y="5291138"/>
            <a:ext cx="6415088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095500" y="674688"/>
            <a:ext cx="6415088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095500" y="5916613"/>
            <a:ext cx="6415088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68C8D-2489-4502-B346-94D4F3FB6281}" type="datetimeFigureOut">
              <a:rPr lang="de-DE" smtClean="0"/>
              <a:pPr/>
              <a:t>13.11.2011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1005D-C997-4234-97D2-90BB27E9C91A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68C8D-2489-4502-B346-94D4F3FB6281}" type="datetimeFigureOut">
              <a:rPr lang="de-DE" smtClean="0"/>
              <a:pPr/>
              <a:t>13.11.2011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1005D-C997-4234-97D2-90BB27E9C91A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751763" y="303213"/>
            <a:ext cx="2405062" cy="6450012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34988" y="303213"/>
            <a:ext cx="7064375" cy="6450012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68C8D-2489-4502-B346-94D4F3FB6281}" type="datetimeFigureOut">
              <a:rPr lang="de-DE" smtClean="0"/>
              <a:pPr/>
              <a:t>13.11.2011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1005D-C997-4234-97D2-90BB27E9C91A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4550" y="4857750"/>
            <a:ext cx="90884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44550" y="3203575"/>
            <a:ext cx="90884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47663" y="1628775"/>
            <a:ext cx="4337050" cy="5568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837113" y="1628775"/>
            <a:ext cx="4337050" cy="5568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21837" cy="1258887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34988" y="1692275"/>
            <a:ext cx="4724400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34988" y="2397125"/>
            <a:ext cx="4724400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430838" y="1692275"/>
            <a:ext cx="4725987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430838" y="2397125"/>
            <a:ext cx="4725987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4988" y="301625"/>
            <a:ext cx="3517900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179888" y="301625"/>
            <a:ext cx="5976937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34988" y="1581150"/>
            <a:ext cx="3517900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95500" y="5291138"/>
            <a:ext cx="6415088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095500" y="674688"/>
            <a:ext cx="6415088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095500" y="5916613"/>
            <a:ext cx="6415088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7663" y="1628775"/>
            <a:ext cx="8826500" cy="5568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Klicken Sie, um die Formate des Gliederungstextes zu bearbeiten</a:t>
            </a:r>
          </a:p>
          <a:p>
            <a:pPr lvl="1"/>
            <a:r>
              <a:rPr lang="en-GB" smtClean="0"/>
              <a:t>Zweite Gliederungsebene</a:t>
            </a:r>
          </a:p>
          <a:p>
            <a:pPr lvl="2"/>
            <a:r>
              <a:rPr lang="en-GB" smtClean="0"/>
              <a:t>Dritte Gliederungsebene</a:t>
            </a:r>
          </a:p>
          <a:p>
            <a:pPr lvl="3"/>
            <a:r>
              <a:rPr lang="en-GB" smtClean="0"/>
              <a:t>Vierte Gliederungsebene</a:t>
            </a:r>
          </a:p>
          <a:p>
            <a:pPr lvl="4"/>
            <a:r>
              <a:rPr lang="en-GB" smtClean="0"/>
              <a:t>Fünfte Gliederungsebene</a:t>
            </a:r>
          </a:p>
          <a:p>
            <a:pPr lvl="4"/>
            <a:r>
              <a:rPr lang="en-GB" smtClean="0"/>
              <a:t>Sechste Gliederungsebene</a:t>
            </a:r>
          </a:p>
          <a:p>
            <a:pPr lvl="4"/>
            <a:r>
              <a:rPr lang="en-GB" smtClean="0"/>
              <a:t>Siebente Gliederungsebene</a:t>
            </a:r>
          </a:p>
          <a:p>
            <a:pPr lvl="4"/>
            <a:r>
              <a:rPr lang="en-GB" smtClean="0"/>
              <a:t>Achte Gliederungsebene</a:t>
            </a:r>
          </a:p>
          <a:p>
            <a:pPr lvl="4"/>
            <a:r>
              <a:rPr lang="en-GB" smtClean="0"/>
              <a:t>Neunte Gliederungsebene</a:t>
            </a:r>
          </a:p>
        </p:txBody>
      </p:sp>
      <p:sp>
        <p:nvSpPr>
          <p:cNvPr id="1026" name="AutoShape 2"/>
          <p:cNvSpPr>
            <a:spLocks noChangeArrowheads="1"/>
          </p:cNvSpPr>
          <p:nvPr/>
        </p:nvSpPr>
        <p:spPr bwMode="auto">
          <a:xfrm>
            <a:off x="360363" y="612775"/>
            <a:ext cx="9126537" cy="6588125"/>
          </a:xfrm>
          <a:prstGeom prst="roundRect">
            <a:avLst>
              <a:gd name="adj" fmla="val 23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10098088" y="576263"/>
            <a:ext cx="328612" cy="15478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028" name="Line 4"/>
          <p:cNvSpPr>
            <a:spLocks noChangeShapeType="1"/>
          </p:cNvSpPr>
          <p:nvPr/>
        </p:nvSpPr>
        <p:spPr bwMode="auto">
          <a:xfrm>
            <a:off x="9828213" y="585788"/>
            <a:ext cx="1587" cy="6615112"/>
          </a:xfrm>
          <a:prstGeom prst="line">
            <a:avLst/>
          </a:prstGeom>
          <a:noFill/>
          <a:ln w="9360">
            <a:solidFill>
              <a:srgbClr val="999999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 rot="16200000">
            <a:off x="9224963" y="6280150"/>
            <a:ext cx="1733550" cy="104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700" dirty="0" smtClean="0">
                <a:solidFill>
                  <a:srgbClr val="000000"/>
                </a:solidFill>
              </a:rPr>
              <a:t>Company Profile </a:t>
            </a:r>
            <a:endParaRPr lang="en-GB" sz="700" dirty="0">
              <a:solidFill>
                <a:srgbClr val="000000"/>
              </a:solidFill>
            </a:endParaRPr>
          </a:p>
        </p:txBody>
      </p:sp>
      <p:sp>
        <p:nvSpPr>
          <p:cNvPr id="1030" name="Text Box 6"/>
          <p:cNvSpPr txBox="1">
            <a:spLocks noChangeArrowheads="1"/>
          </p:cNvSpPr>
          <p:nvPr/>
        </p:nvSpPr>
        <p:spPr bwMode="auto">
          <a:xfrm rot="16200000">
            <a:off x="8335963" y="5256212"/>
            <a:ext cx="3778250" cy="104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700" dirty="0" err="1">
                <a:solidFill>
                  <a:srgbClr val="000000"/>
                </a:solidFill>
              </a:rPr>
              <a:t>Vorlage</a:t>
            </a:r>
            <a:r>
              <a:rPr lang="en-GB" sz="700" dirty="0">
                <a:solidFill>
                  <a:srgbClr val="000000"/>
                </a:solidFill>
              </a:rPr>
              <a:t> </a:t>
            </a:r>
            <a:fld id="{BE181D5F-4FD2-43B4-991A-BF4AA5D10305}" type="slidenum">
              <a:rPr lang="en-GB" sz="700">
                <a:solidFill>
                  <a:srgbClr val="000000"/>
                </a:solidFill>
              </a:rPr>
              <a: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‹Nr.›</a:t>
            </a:fld>
            <a:r>
              <a:rPr lang="en-GB" sz="700" dirty="0">
                <a:solidFill>
                  <a:srgbClr val="000000"/>
                </a:solidFill>
              </a:rPr>
              <a:t> </a:t>
            </a:r>
            <a:r>
              <a:rPr lang="en-GB" sz="700" b="1" dirty="0">
                <a:solidFill>
                  <a:srgbClr val="000000"/>
                </a:solidFill>
              </a:rPr>
              <a:t>   </a:t>
            </a:r>
            <a:r>
              <a:rPr lang="en-GB" sz="700" b="0" dirty="0" smtClean="0">
                <a:solidFill>
                  <a:srgbClr val="000000"/>
                </a:solidFill>
              </a:rPr>
              <a:t>09</a:t>
            </a:r>
            <a:r>
              <a:rPr lang="en-GB" sz="700" dirty="0" smtClean="0">
                <a:solidFill>
                  <a:srgbClr val="000000"/>
                </a:solidFill>
              </a:rPr>
              <a:t>/2011   </a:t>
            </a:r>
            <a:r>
              <a:rPr lang="en-GB" sz="700" dirty="0">
                <a:solidFill>
                  <a:srgbClr val="000000"/>
                </a:solidFill>
              </a:rPr>
              <a:t>© Viessmann Werke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279400" y="520700"/>
            <a:ext cx="9456738" cy="896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Klicken Sie, um das Format des Titeltextes zu bearbeiten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74" r:id="rId14"/>
    <p:sldLayoutId id="2147483675" r:id="rId15"/>
    <p:sldLayoutId id="2147483676" r:id="rId16"/>
  </p:sldLayoutIdLst>
  <p:txStyles>
    <p:titleStyle>
      <a:lvl1pPr algn="l" defTabSz="449263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2200" b="1">
          <a:solidFill>
            <a:srgbClr val="000000"/>
          </a:solidFill>
          <a:latin typeface="+mj-lt"/>
          <a:ea typeface="+mj-ea"/>
          <a:cs typeface="+mj-cs"/>
        </a:defRPr>
      </a:lvl1pPr>
      <a:lvl2pPr marL="431800" indent="-215900" algn="l" defTabSz="449263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2200" b="1">
          <a:solidFill>
            <a:srgbClr val="000000"/>
          </a:solidFill>
          <a:latin typeface="Arial" charset="0"/>
          <a:ea typeface="MS Gothic" charset="-128"/>
        </a:defRPr>
      </a:lvl2pPr>
      <a:lvl3pPr marL="647700" indent="-215900" algn="l" defTabSz="449263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2200" b="1">
          <a:solidFill>
            <a:srgbClr val="000000"/>
          </a:solidFill>
          <a:latin typeface="Arial" charset="0"/>
          <a:ea typeface="MS Gothic" charset="-128"/>
        </a:defRPr>
      </a:lvl3pPr>
      <a:lvl4pPr marL="863600" indent="-215900" algn="l" defTabSz="449263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2200" b="1">
          <a:solidFill>
            <a:srgbClr val="000000"/>
          </a:solidFill>
          <a:latin typeface="Arial" charset="0"/>
          <a:ea typeface="MS Gothic" charset="-128"/>
        </a:defRPr>
      </a:lvl4pPr>
      <a:lvl5pPr marL="1079500" indent="-215900" algn="l" defTabSz="449263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2200" b="1">
          <a:solidFill>
            <a:srgbClr val="000000"/>
          </a:solidFill>
          <a:latin typeface="Arial" charset="0"/>
          <a:ea typeface="MS Gothic" charset="-128"/>
        </a:defRPr>
      </a:lvl5pPr>
      <a:lvl6pPr marL="1536700" indent="-215900" algn="l" defTabSz="449263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2200" b="1">
          <a:solidFill>
            <a:srgbClr val="000000"/>
          </a:solidFill>
          <a:latin typeface="Arial" charset="0"/>
          <a:ea typeface="MS Gothic" charset="-128"/>
        </a:defRPr>
      </a:lvl6pPr>
      <a:lvl7pPr marL="1993900" indent="-215900" algn="l" defTabSz="449263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2200" b="1">
          <a:solidFill>
            <a:srgbClr val="000000"/>
          </a:solidFill>
          <a:latin typeface="Arial" charset="0"/>
          <a:ea typeface="MS Gothic" charset="-128"/>
        </a:defRPr>
      </a:lvl7pPr>
      <a:lvl8pPr marL="2451100" indent="-215900" algn="l" defTabSz="449263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2200" b="1">
          <a:solidFill>
            <a:srgbClr val="000000"/>
          </a:solidFill>
          <a:latin typeface="Arial" charset="0"/>
          <a:ea typeface="MS Gothic" charset="-128"/>
        </a:defRPr>
      </a:lvl8pPr>
      <a:lvl9pPr marL="2908300" indent="-215900" algn="l" defTabSz="449263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2200" b="1">
          <a:solidFill>
            <a:srgbClr val="000000"/>
          </a:solidFill>
          <a:latin typeface="Arial" charset="0"/>
          <a:ea typeface="MS Gothic" charset="-128"/>
        </a:defRPr>
      </a:lvl9pPr>
    </p:titleStyle>
    <p:bodyStyle>
      <a:lvl1pPr marL="430213" indent="-323850" algn="l" defTabSz="449263" rtl="0" fontAlgn="base" hangingPunct="0">
        <a:lnSpc>
          <a:spcPct val="87000"/>
        </a:lnSpc>
        <a:spcBef>
          <a:spcPct val="0"/>
        </a:spcBef>
        <a:spcAft>
          <a:spcPts val="1413"/>
        </a:spcAft>
        <a:buClr>
          <a:srgbClr val="000000"/>
        </a:buClr>
        <a:buSzPct val="45000"/>
        <a:buFont typeface="Wingdings" pitchFamily="2" charset="2"/>
        <a:buChar char="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862013" indent="-285750" algn="l" defTabSz="449263" rtl="0" fontAlgn="base" hangingPunct="0">
        <a:lnSpc>
          <a:spcPct val="87000"/>
        </a:lnSpc>
        <a:spcBef>
          <a:spcPct val="0"/>
        </a:spcBef>
        <a:spcAft>
          <a:spcPts val="1138"/>
        </a:spcAft>
        <a:buClr>
          <a:srgbClr val="000000"/>
        </a:buClr>
        <a:buSzPct val="75000"/>
        <a:buFont typeface="Symbol" pitchFamily="18" charset="2"/>
        <a:buChar char=""/>
        <a:defRPr sz="2800">
          <a:solidFill>
            <a:srgbClr val="000000"/>
          </a:solidFill>
          <a:latin typeface="+mn-lt"/>
          <a:ea typeface="+mn-ea"/>
        </a:defRPr>
      </a:lvl2pPr>
      <a:lvl3pPr marL="1293813" indent="-215900" algn="l" defTabSz="449263" rtl="0" fontAlgn="base" hangingPunct="0">
        <a:lnSpc>
          <a:spcPct val="87000"/>
        </a:lnSpc>
        <a:spcBef>
          <a:spcPct val="0"/>
        </a:spcBef>
        <a:spcAft>
          <a:spcPts val="850"/>
        </a:spcAft>
        <a:buClr>
          <a:srgbClr val="000000"/>
        </a:buClr>
        <a:buSzPct val="45000"/>
        <a:buFont typeface="Wingdings" pitchFamily="2" charset="2"/>
        <a:buChar char=""/>
        <a:defRPr sz="2400">
          <a:solidFill>
            <a:srgbClr val="000000"/>
          </a:solidFill>
          <a:latin typeface="+mn-lt"/>
          <a:ea typeface="+mn-ea"/>
        </a:defRPr>
      </a:lvl3pPr>
      <a:lvl4pPr marL="1725613" indent="-214313" algn="l" defTabSz="449263" rtl="0" fontAlgn="base" hangingPunct="0">
        <a:lnSpc>
          <a:spcPct val="87000"/>
        </a:lnSpc>
        <a:spcBef>
          <a:spcPct val="0"/>
        </a:spcBef>
        <a:spcAft>
          <a:spcPts val="575"/>
        </a:spcAft>
        <a:buClr>
          <a:srgbClr val="000000"/>
        </a:buClr>
        <a:buSzPct val="75000"/>
        <a:buFont typeface="Symbol" pitchFamily="18" charset="2"/>
        <a:buChar char=""/>
        <a:defRPr sz="2000">
          <a:solidFill>
            <a:srgbClr val="000000"/>
          </a:solidFill>
          <a:latin typeface="+mn-lt"/>
          <a:ea typeface="+mn-ea"/>
        </a:defRPr>
      </a:lvl4pPr>
      <a:lvl5pPr marL="2157413" indent="-215900" algn="l" defTabSz="449263" rtl="0" fontAlgn="base" hangingPunct="0">
        <a:lnSpc>
          <a:spcPct val="87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pitchFamily="2" charset="2"/>
        <a:buChar char=""/>
        <a:defRPr sz="2000">
          <a:solidFill>
            <a:srgbClr val="000000"/>
          </a:solidFill>
          <a:latin typeface="+mn-lt"/>
          <a:ea typeface="+mn-ea"/>
        </a:defRPr>
      </a:lvl5pPr>
      <a:lvl6pPr marL="2614613" indent="-215900" algn="l" defTabSz="449263" rtl="0" fontAlgn="base" hangingPunct="0">
        <a:lnSpc>
          <a:spcPct val="87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pitchFamily="2" charset="2"/>
        <a:buChar char=""/>
        <a:defRPr sz="2000">
          <a:solidFill>
            <a:srgbClr val="000000"/>
          </a:solidFill>
          <a:latin typeface="+mn-lt"/>
          <a:ea typeface="+mn-ea"/>
        </a:defRPr>
      </a:lvl6pPr>
      <a:lvl7pPr marL="3071813" indent="-215900" algn="l" defTabSz="449263" rtl="0" fontAlgn="base" hangingPunct="0">
        <a:lnSpc>
          <a:spcPct val="87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pitchFamily="2" charset="2"/>
        <a:buChar char=""/>
        <a:defRPr sz="2000">
          <a:solidFill>
            <a:srgbClr val="000000"/>
          </a:solidFill>
          <a:latin typeface="+mn-lt"/>
          <a:ea typeface="+mn-ea"/>
        </a:defRPr>
      </a:lvl7pPr>
      <a:lvl8pPr marL="3529013" indent="-215900" algn="l" defTabSz="449263" rtl="0" fontAlgn="base" hangingPunct="0">
        <a:lnSpc>
          <a:spcPct val="87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pitchFamily="2" charset="2"/>
        <a:buChar char=""/>
        <a:defRPr sz="2000">
          <a:solidFill>
            <a:srgbClr val="000000"/>
          </a:solidFill>
          <a:latin typeface="+mn-lt"/>
          <a:ea typeface="+mn-ea"/>
        </a:defRPr>
      </a:lvl8pPr>
      <a:lvl9pPr marL="3986213" indent="-215900" algn="l" defTabSz="449263" rtl="0" fontAlgn="base" hangingPunct="0">
        <a:lnSpc>
          <a:spcPct val="87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pitchFamily="2" charset="2"/>
        <a:buChar char="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21837" cy="12588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34988" y="1763713"/>
            <a:ext cx="9621837" cy="4989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34988" y="7007225"/>
            <a:ext cx="2493962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368C8D-2489-4502-B346-94D4F3FB6281}" type="datetimeFigureOut">
              <a:rPr lang="de-DE" smtClean="0"/>
              <a:pPr/>
              <a:t>13.11.2011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652838" y="7007225"/>
            <a:ext cx="3386137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662863" y="7007225"/>
            <a:ext cx="2493962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31005D-C997-4234-97D2-90BB27E9C91A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jpeg"/><Relationship Id="rId7" Type="http://schemas.openxmlformats.org/officeDocument/2006/relationships/image" Target="../media/image115.gif"/><Relationship Id="rId2" Type="http://schemas.openxmlformats.org/officeDocument/2006/relationships/image" Target="../media/image111.jpeg"/><Relationship Id="rId1" Type="http://schemas.openxmlformats.org/officeDocument/2006/relationships/slideLayout" Target="../slideLayouts/slideLayout16.xml"/><Relationship Id="rId6" Type="http://schemas.openxmlformats.org/officeDocument/2006/relationships/hyperlink" Target="http://www.markrichey.com/" TargetMode="External"/><Relationship Id="rId5" Type="http://schemas.openxmlformats.org/officeDocument/2006/relationships/image" Target="../media/image114.jpeg"/><Relationship Id="rId4" Type="http://schemas.openxmlformats.org/officeDocument/2006/relationships/image" Target="../media/image11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19.png"/><Relationship Id="rId4" Type="http://schemas.openxmlformats.org/officeDocument/2006/relationships/image" Target="../media/image1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iessmann.cn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eg"/><Relationship Id="rId2" Type="http://schemas.openxmlformats.org/officeDocument/2006/relationships/hyperlink" Target="http://www.energieagentur-lippe.de/pages/images/Bilder_Logos_Inhalt/Referenzen/Holzheizkraftwerk_Hoevelhof__3d_1.jpg" TargetMode="Externa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22.jpeg"/><Relationship Id="rId5" Type="http://schemas.openxmlformats.org/officeDocument/2006/relationships/image" Target="../media/image121.gif"/><Relationship Id="rId4" Type="http://schemas.openxmlformats.org/officeDocument/2006/relationships/image" Target="../media/image1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2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hyperlink" Target="mailto:KofM@viessmann.vom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18" Type="http://schemas.openxmlformats.org/officeDocument/2006/relationships/image" Target="../media/image28.png"/><Relationship Id="rId26" Type="http://schemas.openxmlformats.org/officeDocument/2006/relationships/image" Target="../media/image36.png"/><Relationship Id="rId3" Type="http://schemas.openxmlformats.org/officeDocument/2006/relationships/image" Target="../media/image13.jpeg"/><Relationship Id="rId21" Type="http://schemas.openxmlformats.org/officeDocument/2006/relationships/image" Target="../media/image31.png"/><Relationship Id="rId34" Type="http://schemas.openxmlformats.org/officeDocument/2006/relationships/image" Target="../media/image44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17" Type="http://schemas.openxmlformats.org/officeDocument/2006/relationships/image" Target="../media/image27.png"/><Relationship Id="rId25" Type="http://schemas.openxmlformats.org/officeDocument/2006/relationships/image" Target="../media/image35.png"/><Relationship Id="rId33" Type="http://schemas.openxmlformats.org/officeDocument/2006/relationships/image" Target="../media/image43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6.png"/><Relationship Id="rId20" Type="http://schemas.openxmlformats.org/officeDocument/2006/relationships/image" Target="../media/image30.png"/><Relationship Id="rId29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24" Type="http://schemas.openxmlformats.org/officeDocument/2006/relationships/image" Target="../media/image34.png"/><Relationship Id="rId32" Type="http://schemas.openxmlformats.org/officeDocument/2006/relationships/image" Target="../media/image42.pn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23" Type="http://schemas.openxmlformats.org/officeDocument/2006/relationships/image" Target="../media/image33.png"/><Relationship Id="rId28" Type="http://schemas.openxmlformats.org/officeDocument/2006/relationships/image" Target="../media/image38.png"/><Relationship Id="rId10" Type="http://schemas.openxmlformats.org/officeDocument/2006/relationships/image" Target="../media/image20.png"/><Relationship Id="rId19" Type="http://schemas.openxmlformats.org/officeDocument/2006/relationships/image" Target="../media/image29.png"/><Relationship Id="rId31" Type="http://schemas.openxmlformats.org/officeDocument/2006/relationships/image" Target="../media/image41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Relationship Id="rId22" Type="http://schemas.openxmlformats.org/officeDocument/2006/relationships/image" Target="../media/image32.png"/><Relationship Id="rId27" Type="http://schemas.openxmlformats.org/officeDocument/2006/relationships/image" Target="../media/image37.png"/><Relationship Id="rId30" Type="http://schemas.openxmlformats.org/officeDocument/2006/relationships/image" Target="../media/image40.png"/><Relationship Id="rId35" Type="http://schemas.openxmlformats.org/officeDocument/2006/relationships/image" Target="../media/image4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13" Type="http://schemas.openxmlformats.org/officeDocument/2006/relationships/image" Target="../media/image56.tiff"/><Relationship Id="rId18" Type="http://schemas.openxmlformats.org/officeDocument/2006/relationships/image" Target="../media/image61.tiff"/><Relationship Id="rId26" Type="http://schemas.openxmlformats.org/officeDocument/2006/relationships/image" Target="../media/image69.tiff"/><Relationship Id="rId3" Type="http://schemas.openxmlformats.org/officeDocument/2006/relationships/image" Target="../media/image46.jpeg"/><Relationship Id="rId21" Type="http://schemas.openxmlformats.org/officeDocument/2006/relationships/image" Target="../media/image64.tiff"/><Relationship Id="rId7" Type="http://schemas.openxmlformats.org/officeDocument/2006/relationships/image" Target="../media/image50.jpeg"/><Relationship Id="rId12" Type="http://schemas.openxmlformats.org/officeDocument/2006/relationships/image" Target="../media/image55.tiff"/><Relationship Id="rId17" Type="http://schemas.openxmlformats.org/officeDocument/2006/relationships/image" Target="../media/image60.tiff"/><Relationship Id="rId25" Type="http://schemas.openxmlformats.org/officeDocument/2006/relationships/image" Target="../media/image68.tiff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59.tiff"/><Relationship Id="rId20" Type="http://schemas.openxmlformats.org/officeDocument/2006/relationships/image" Target="../media/image63.tiff"/><Relationship Id="rId29" Type="http://schemas.openxmlformats.org/officeDocument/2006/relationships/image" Target="../media/image72.tiff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9.jpeg"/><Relationship Id="rId11" Type="http://schemas.openxmlformats.org/officeDocument/2006/relationships/image" Target="../media/image54.tiff"/><Relationship Id="rId24" Type="http://schemas.openxmlformats.org/officeDocument/2006/relationships/image" Target="../media/image67.tiff"/><Relationship Id="rId5" Type="http://schemas.openxmlformats.org/officeDocument/2006/relationships/image" Target="../media/image48.jpeg"/><Relationship Id="rId15" Type="http://schemas.openxmlformats.org/officeDocument/2006/relationships/image" Target="../media/image58.tiff"/><Relationship Id="rId23" Type="http://schemas.openxmlformats.org/officeDocument/2006/relationships/image" Target="../media/image66.tiff"/><Relationship Id="rId28" Type="http://schemas.openxmlformats.org/officeDocument/2006/relationships/image" Target="../media/image71.tiff"/><Relationship Id="rId10" Type="http://schemas.openxmlformats.org/officeDocument/2006/relationships/image" Target="../media/image53.jpeg"/><Relationship Id="rId19" Type="http://schemas.openxmlformats.org/officeDocument/2006/relationships/image" Target="../media/image62.tiff"/><Relationship Id="rId31" Type="http://schemas.openxmlformats.org/officeDocument/2006/relationships/image" Target="../media/image74.jpeg"/><Relationship Id="rId4" Type="http://schemas.openxmlformats.org/officeDocument/2006/relationships/image" Target="../media/image47.jpeg"/><Relationship Id="rId9" Type="http://schemas.openxmlformats.org/officeDocument/2006/relationships/image" Target="../media/image52.jpeg"/><Relationship Id="rId14" Type="http://schemas.openxmlformats.org/officeDocument/2006/relationships/image" Target="../media/image57.tiff"/><Relationship Id="rId22" Type="http://schemas.openxmlformats.org/officeDocument/2006/relationships/image" Target="../media/image65.tiff"/><Relationship Id="rId27" Type="http://schemas.openxmlformats.org/officeDocument/2006/relationships/image" Target="../media/image70.tiff"/><Relationship Id="rId30" Type="http://schemas.openxmlformats.org/officeDocument/2006/relationships/image" Target="../media/image73.tif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jpeg"/><Relationship Id="rId3" Type="http://schemas.openxmlformats.org/officeDocument/2006/relationships/image" Target="../media/image75.jpeg"/><Relationship Id="rId7" Type="http://schemas.openxmlformats.org/officeDocument/2006/relationships/image" Target="../media/image7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78.jpeg"/><Relationship Id="rId5" Type="http://schemas.openxmlformats.org/officeDocument/2006/relationships/image" Target="../media/image77.jpeg"/><Relationship Id="rId4" Type="http://schemas.openxmlformats.org/officeDocument/2006/relationships/image" Target="../media/image76.jpeg"/><Relationship Id="rId9" Type="http://schemas.openxmlformats.org/officeDocument/2006/relationships/image" Target="../media/image8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jpeg"/><Relationship Id="rId3" Type="http://schemas.openxmlformats.org/officeDocument/2006/relationships/image" Target="../media/image83.jpeg"/><Relationship Id="rId7" Type="http://schemas.openxmlformats.org/officeDocument/2006/relationships/image" Target="../media/image86.jpe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85.jpeg"/><Relationship Id="rId5" Type="http://schemas.openxmlformats.org/officeDocument/2006/relationships/image" Target="../media/image81.jpeg"/><Relationship Id="rId4" Type="http://schemas.openxmlformats.org/officeDocument/2006/relationships/image" Target="../media/image8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jpeg"/><Relationship Id="rId3" Type="http://schemas.openxmlformats.org/officeDocument/2006/relationships/image" Target="../media/image81.jpeg"/><Relationship Id="rId7" Type="http://schemas.openxmlformats.org/officeDocument/2006/relationships/image" Target="../media/image90.jpeg"/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5.jpeg"/><Relationship Id="rId11" Type="http://schemas.openxmlformats.org/officeDocument/2006/relationships/image" Target="../media/image87.jpeg"/><Relationship Id="rId5" Type="http://schemas.openxmlformats.org/officeDocument/2006/relationships/image" Target="../media/image89.jpeg"/><Relationship Id="rId10" Type="http://schemas.openxmlformats.org/officeDocument/2006/relationships/image" Target="../media/image92.jpeg"/><Relationship Id="rId4" Type="http://schemas.openxmlformats.org/officeDocument/2006/relationships/image" Target="../media/image80.jpeg"/><Relationship Id="rId9" Type="http://schemas.openxmlformats.org/officeDocument/2006/relationships/image" Target="../media/image8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13" Type="http://schemas.openxmlformats.org/officeDocument/2006/relationships/image" Target="../media/image101.wmf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96.png"/><Relationship Id="rId12" Type="http://schemas.openxmlformats.org/officeDocument/2006/relationships/image" Target="../media/image100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5.png"/><Relationship Id="rId11" Type="http://schemas.openxmlformats.org/officeDocument/2006/relationships/hyperlink" Target="http://www.energieagentur-lippe.de/pages/images/Bilder_Logos_Inhalt/Referenzen/Holzheizkraftwerk_Hoevelhof__3d_1.jpg" TargetMode="External"/><Relationship Id="rId5" Type="http://schemas.openxmlformats.org/officeDocument/2006/relationships/image" Target="../media/image94.png"/><Relationship Id="rId10" Type="http://schemas.openxmlformats.org/officeDocument/2006/relationships/image" Target="../media/image99.jpeg"/><Relationship Id="rId4" Type="http://schemas.openxmlformats.org/officeDocument/2006/relationships/oleObject" Target="../embeddings/oleObject1.bin"/><Relationship Id="rId9" Type="http://schemas.openxmlformats.org/officeDocument/2006/relationships/image" Target="../media/image98.jpeg"/><Relationship Id="rId14" Type="http://schemas.openxmlformats.org/officeDocument/2006/relationships/image" Target="../media/image10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898525" y="6561138"/>
            <a:ext cx="1139825" cy="4333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3074" name="AutoShape 2"/>
          <p:cNvSpPr>
            <a:spLocks noChangeArrowheads="1"/>
          </p:cNvSpPr>
          <p:nvPr/>
        </p:nvSpPr>
        <p:spPr bwMode="auto">
          <a:xfrm>
            <a:off x="9499600" y="0"/>
            <a:ext cx="1192213" cy="7559675"/>
          </a:xfrm>
          <a:prstGeom prst="roundRect">
            <a:avLst>
              <a:gd name="adj" fmla="val 130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4813" y="2014538"/>
            <a:ext cx="9431337" cy="2311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5" name="Rechteck 4"/>
          <p:cNvSpPr/>
          <p:nvPr/>
        </p:nvSpPr>
        <p:spPr>
          <a:xfrm>
            <a:off x="404813" y="4969420"/>
            <a:ext cx="8246887" cy="167206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chemeClr val="tx1"/>
                </a:solidFill>
              </a:rPr>
              <a:t>Possibilities and limits of energetic use of biomass</a:t>
            </a:r>
            <a:endParaRPr lang="de-DE" sz="2000" dirty="0" smtClean="0">
              <a:solidFill>
                <a:schemeClr val="tx1"/>
              </a:solidFill>
            </a:endParaRPr>
          </a:p>
          <a:p>
            <a:endParaRPr lang="de-DE" sz="1400" b="1" u="sng" dirty="0" smtClean="0"/>
          </a:p>
          <a:p>
            <a:r>
              <a:rPr lang="en-GB" sz="1400" b="1" dirty="0" err="1" smtClean="0">
                <a:solidFill>
                  <a:srgbClr val="000000"/>
                </a:solidFill>
                <a:cs typeface="Arial" charset="0"/>
              </a:rPr>
              <a:t>Viessmann</a:t>
            </a:r>
            <a:r>
              <a:rPr lang="en-GB" sz="1400" b="1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GB" sz="1400" b="1" dirty="0" err="1" smtClean="0">
                <a:solidFill>
                  <a:srgbClr val="000000"/>
                </a:solidFill>
                <a:cs typeface="Arial" charset="0"/>
              </a:rPr>
              <a:t>Bioenergy</a:t>
            </a:r>
            <a:r>
              <a:rPr lang="en-GB" sz="1400" b="1" dirty="0" smtClean="0">
                <a:solidFill>
                  <a:srgbClr val="000000"/>
                </a:solidFill>
                <a:cs typeface="Arial" charset="0"/>
              </a:rPr>
              <a:t/>
            </a:r>
            <a:br>
              <a:rPr lang="en-GB" sz="1400" b="1" dirty="0" smtClean="0">
                <a:solidFill>
                  <a:srgbClr val="000000"/>
                </a:solidFill>
                <a:cs typeface="Arial" charset="0"/>
              </a:rPr>
            </a:br>
            <a:r>
              <a:rPr lang="en-GB" sz="1400" b="1" dirty="0" smtClean="0">
                <a:solidFill>
                  <a:srgbClr val="000000"/>
                </a:solidFill>
                <a:cs typeface="Arial" charset="0"/>
              </a:rPr>
              <a:t>Dipl. </a:t>
            </a:r>
            <a:r>
              <a:rPr lang="en-GB" sz="1400" b="1" dirty="0" err="1" smtClean="0">
                <a:solidFill>
                  <a:srgbClr val="000000"/>
                </a:solidFill>
                <a:cs typeface="Arial" charset="0"/>
              </a:rPr>
              <a:t>Ing</a:t>
            </a:r>
            <a:r>
              <a:rPr lang="en-GB" sz="1400" b="1" dirty="0" smtClean="0">
                <a:solidFill>
                  <a:srgbClr val="000000"/>
                </a:solidFill>
                <a:cs typeface="Arial" charset="0"/>
              </a:rPr>
              <a:t>. Markus </a:t>
            </a:r>
            <a:r>
              <a:rPr lang="en-GB" sz="1400" b="1" dirty="0" err="1" smtClean="0">
                <a:solidFill>
                  <a:srgbClr val="000000"/>
                </a:solidFill>
                <a:cs typeface="Arial" charset="0"/>
              </a:rPr>
              <a:t>Kornfehl</a:t>
            </a:r>
            <a:endParaRPr lang="en-GB" sz="1400" b="1" dirty="0" smtClean="0">
              <a:solidFill>
                <a:srgbClr val="000000"/>
              </a:solidFill>
              <a:cs typeface="Arial" charset="0"/>
            </a:endParaRPr>
          </a:p>
          <a:p>
            <a:r>
              <a:rPr lang="en-GB" sz="1400" b="1" dirty="0" smtClean="0">
                <a:solidFill>
                  <a:srgbClr val="000000"/>
                </a:solidFill>
                <a:cs typeface="Arial" charset="0"/>
              </a:rPr>
              <a:t/>
            </a:r>
            <a:br>
              <a:rPr lang="en-GB" sz="1400" b="1" dirty="0" smtClean="0">
                <a:solidFill>
                  <a:srgbClr val="000000"/>
                </a:solidFill>
                <a:cs typeface="Arial" charset="0"/>
              </a:rPr>
            </a:br>
            <a:r>
              <a:rPr lang="en-GB" sz="1400" b="1" dirty="0" err="1" smtClean="0">
                <a:solidFill>
                  <a:srgbClr val="000000"/>
                </a:solidFill>
                <a:cs typeface="Arial" charset="0"/>
              </a:rPr>
              <a:t>Köb</a:t>
            </a:r>
            <a:r>
              <a:rPr lang="en-GB" sz="1400" b="1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GB" sz="1400" b="1" dirty="0" err="1" smtClean="0">
                <a:solidFill>
                  <a:srgbClr val="000000"/>
                </a:solidFill>
                <a:cs typeface="Arial" charset="0"/>
              </a:rPr>
              <a:t>Holheizsysteme</a:t>
            </a:r>
            <a:endParaRPr lang="en-GB" sz="1400" b="1" dirty="0" smtClean="0">
              <a:solidFill>
                <a:srgbClr val="000000"/>
              </a:solidFill>
              <a:cs typeface="Arial" charset="0"/>
            </a:endParaRPr>
          </a:p>
          <a:p>
            <a:r>
              <a:rPr lang="en-GB" sz="1400" b="1" dirty="0" err="1" smtClean="0">
                <a:solidFill>
                  <a:srgbClr val="000000"/>
                </a:solidFill>
                <a:cs typeface="Arial" charset="0"/>
              </a:rPr>
              <a:t>Mawera</a:t>
            </a:r>
            <a:r>
              <a:rPr lang="en-GB" sz="1400" b="1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GB" sz="1400" b="1" dirty="0" err="1" smtClean="0">
                <a:solidFill>
                  <a:srgbClr val="000000"/>
                </a:solidFill>
                <a:cs typeface="Arial" charset="0"/>
              </a:rPr>
              <a:t>Holzfeuerungsanlagen</a:t>
            </a:r>
            <a:endParaRPr lang="en-GB" sz="1400" b="1" dirty="0" smtClean="0">
              <a:solidFill>
                <a:srgbClr val="000000"/>
              </a:solidFill>
              <a:cs typeface="Arial" charset="0"/>
            </a:endParaRPr>
          </a:p>
          <a:p>
            <a:r>
              <a:rPr lang="en-GB" sz="1400" b="1" dirty="0" smtClean="0">
                <a:solidFill>
                  <a:srgbClr val="000000"/>
                </a:solidFill>
                <a:cs typeface="Arial" charset="0"/>
              </a:rPr>
              <a:t>Austria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>
          <a:xfrm>
            <a:off x="270096" y="360175"/>
            <a:ext cx="8855670" cy="647936"/>
          </a:xfrm>
        </p:spPr>
        <p:txBody>
          <a:bodyPr anchor="t"/>
          <a:lstStyle/>
          <a:p>
            <a:r>
              <a:rPr lang="de-DE" sz="1800" dirty="0" err="1" smtClean="0">
                <a:solidFill>
                  <a:schemeClr val="tx1"/>
                </a:solidFill>
              </a:rPr>
              <a:t>Example</a:t>
            </a:r>
            <a:r>
              <a:rPr lang="de-DE" sz="1800" dirty="0" smtClean="0">
                <a:solidFill>
                  <a:schemeClr val="tx1"/>
                </a:solidFill>
              </a:rPr>
              <a:t>: FSR6000 ORC powerplant (1000 </a:t>
            </a:r>
            <a:r>
              <a:rPr lang="de-DE" sz="1800" dirty="0" err="1" smtClean="0">
                <a:solidFill>
                  <a:schemeClr val="tx1"/>
                </a:solidFill>
              </a:rPr>
              <a:t>kW</a:t>
            </a:r>
            <a:r>
              <a:rPr lang="de-DE" sz="1800" dirty="0" smtClean="0">
                <a:solidFill>
                  <a:schemeClr val="tx1"/>
                </a:solidFill>
              </a:rPr>
              <a:t> </a:t>
            </a:r>
            <a:r>
              <a:rPr lang="de-DE" sz="1800" dirty="0" err="1" smtClean="0">
                <a:solidFill>
                  <a:schemeClr val="tx1"/>
                </a:solidFill>
              </a:rPr>
              <a:t>electric</a:t>
            </a:r>
            <a:r>
              <a:rPr lang="de-DE" sz="1800" dirty="0" smtClean="0">
                <a:solidFill>
                  <a:schemeClr val="tx1"/>
                </a:solidFill>
              </a:rPr>
              <a:t>) in </a:t>
            </a:r>
            <a:r>
              <a:rPr lang="de-DE" sz="1800" dirty="0" err="1" smtClean="0">
                <a:solidFill>
                  <a:schemeClr val="tx1"/>
                </a:solidFill>
              </a:rPr>
              <a:t>Olang</a:t>
            </a:r>
            <a:r>
              <a:rPr lang="de-DE" sz="1800" dirty="0" smtClean="0">
                <a:solidFill>
                  <a:schemeClr val="tx1"/>
                </a:solidFill>
              </a:rPr>
              <a:t> – </a:t>
            </a:r>
            <a:r>
              <a:rPr lang="de-DE" sz="1800" dirty="0" err="1" smtClean="0">
                <a:solidFill>
                  <a:schemeClr val="tx1"/>
                </a:solidFill>
              </a:rPr>
              <a:t>Italy</a:t>
            </a:r>
            <a:r>
              <a:rPr lang="de-DE" sz="1800" dirty="0" smtClean="0">
                <a:solidFill>
                  <a:schemeClr val="tx1"/>
                </a:solidFill>
              </a:rPr>
              <a:t/>
            </a:r>
            <a:br>
              <a:rPr lang="de-DE" sz="1800" dirty="0" smtClean="0">
                <a:solidFill>
                  <a:schemeClr val="tx1"/>
                </a:solidFill>
              </a:rPr>
            </a:br>
            <a:r>
              <a:rPr lang="de-DE" sz="1800" dirty="0" err="1" smtClean="0">
                <a:solidFill>
                  <a:schemeClr val="tx1"/>
                </a:solidFill>
              </a:rPr>
              <a:t>build</a:t>
            </a:r>
            <a:r>
              <a:rPr lang="de-DE" sz="1800" dirty="0" smtClean="0">
                <a:solidFill>
                  <a:schemeClr val="tx1"/>
                </a:solidFill>
              </a:rPr>
              <a:t> </a:t>
            </a:r>
            <a:r>
              <a:rPr lang="de-DE" sz="1800" dirty="0" err="1" smtClean="0">
                <a:solidFill>
                  <a:schemeClr val="tx1"/>
                </a:solidFill>
              </a:rPr>
              <a:t>up</a:t>
            </a:r>
            <a:endParaRPr lang="de-DE" sz="1800" dirty="0"/>
          </a:p>
        </p:txBody>
      </p:sp>
      <p:pic>
        <p:nvPicPr>
          <p:cNvPr id="41" name="Picture 9" descr="Schubstangen (7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1437" y="1216540"/>
            <a:ext cx="7588801" cy="5691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>
          <a:xfrm>
            <a:off x="270096" y="360175"/>
            <a:ext cx="8855670" cy="647936"/>
          </a:xfrm>
        </p:spPr>
        <p:txBody>
          <a:bodyPr anchor="t"/>
          <a:lstStyle/>
          <a:p>
            <a:r>
              <a:rPr lang="de-DE" sz="1800" dirty="0" err="1" smtClean="0">
                <a:solidFill>
                  <a:schemeClr val="tx1"/>
                </a:solidFill>
              </a:rPr>
              <a:t>Example</a:t>
            </a:r>
            <a:r>
              <a:rPr lang="de-DE" sz="1800" dirty="0" smtClean="0">
                <a:solidFill>
                  <a:schemeClr val="tx1"/>
                </a:solidFill>
              </a:rPr>
              <a:t>: FSR6000 ORC powerplant (1000 </a:t>
            </a:r>
            <a:r>
              <a:rPr lang="de-DE" sz="1800" dirty="0" err="1" smtClean="0">
                <a:solidFill>
                  <a:schemeClr val="tx1"/>
                </a:solidFill>
              </a:rPr>
              <a:t>kW</a:t>
            </a:r>
            <a:r>
              <a:rPr lang="de-DE" sz="1800" dirty="0" smtClean="0">
                <a:solidFill>
                  <a:schemeClr val="tx1"/>
                </a:solidFill>
              </a:rPr>
              <a:t> </a:t>
            </a:r>
            <a:r>
              <a:rPr lang="de-DE" sz="1800" dirty="0" err="1" smtClean="0">
                <a:solidFill>
                  <a:schemeClr val="tx1"/>
                </a:solidFill>
              </a:rPr>
              <a:t>electric</a:t>
            </a:r>
            <a:r>
              <a:rPr lang="de-DE" sz="1800" dirty="0" smtClean="0">
                <a:solidFill>
                  <a:schemeClr val="tx1"/>
                </a:solidFill>
              </a:rPr>
              <a:t>) in </a:t>
            </a:r>
            <a:r>
              <a:rPr lang="de-DE" sz="1800" dirty="0" err="1" smtClean="0">
                <a:solidFill>
                  <a:schemeClr val="tx1"/>
                </a:solidFill>
              </a:rPr>
              <a:t>Olang</a:t>
            </a:r>
            <a:r>
              <a:rPr lang="de-DE" sz="1800" dirty="0" smtClean="0">
                <a:solidFill>
                  <a:schemeClr val="tx1"/>
                </a:solidFill>
              </a:rPr>
              <a:t> – </a:t>
            </a:r>
            <a:r>
              <a:rPr lang="de-DE" sz="1800" dirty="0" err="1" smtClean="0">
                <a:solidFill>
                  <a:schemeClr val="tx1"/>
                </a:solidFill>
              </a:rPr>
              <a:t>Italy</a:t>
            </a:r>
            <a:r>
              <a:rPr lang="de-DE" sz="1800" dirty="0" smtClean="0">
                <a:solidFill>
                  <a:schemeClr val="tx1"/>
                </a:solidFill>
              </a:rPr>
              <a:t/>
            </a:r>
            <a:br>
              <a:rPr lang="de-DE" sz="1800" dirty="0" smtClean="0">
                <a:solidFill>
                  <a:schemeClr val="tx1"/>
                </a:solidFill>
              </a:rPr>
            </a:br>
            <a:r>
              <a:rPr lang="de-DE" sz="1800" dirty="0" err="1" smtClean="0">
                <a:solidFill>
                  <a:schemeClr val="tx1"/>
                </a:solidFill>
              </a:rPr>
              <a:t>build</a:t>
            </a:r>
            <a:r>
              <a:rPr lang="de-DE" sz="1800" dirty="0" smtClean="0">
                <a:solidFill>
                  <a:schemeClr val="tx1"/>
                </a:solidFill>
              </a:rPr>
              <a:t> </a:t>
            </a:r>
            <a:r>
              <a:rPr lang="de-DE" sz="1800" dirty="0" err="1" smtClean="0">
                <a:solidFill>
                  <a:schemeClr val="tx1"/>
                </a:solidFill>
              </a:rPr>
              <a:t>up</a:t>
            </a:r>
            <a:endParaRPr lang="de-DE" sz="1800" dirty="0"/>
          </a:p>
        </p:txBody>
      </p:sp>
      <p:pic>
        <p:nvPicPr>
          <p:cNvPr id="4" name="Picture 5" descr="Schubstangen (1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7203" y="1008111"/>
            <a:ext cx="8032020" cy="6023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>
          <a:xfrm>
            <a:off x="270096" y="360175"/>
            <a:ext cx="8855670" cy="647936"/>
          </a:xfrm>
        </p:spPr>
        <p:txBody>
          <a:bodyPr anchor="t"/>
          <a:lstStyle/>
          <a:p>
            <a:r>
              <a:rPr lang="de-DE" sz="1800" dirty="0" err="1" smtClean="0">
                <a:solidFill>
                  <a:schemeClr val="tx1"/>
                </a:solidFill>
              </a:rPr>
              <a:t>Example</a:t>
            </a:r>
            <a:r>
              <a:rPr lang="de-DE" sz="1800" dirty="0" smtClean="0">
                <a:solidFill>
                  <a:schemeClr val="tx1"/>
                </a:solidFill>
              </a:rPr>
              <a:t>: FSR6000 ORC powerplant (1000 </a:t>
            </a:r>
            <a:r>
              <a:rPr lang="de-DE" sz="1800" dirty="0" err="1" smtClean="0">
                <a:solidFill>
                  <a:schemeClr val="tx1"/>
                </a:solidFill>
              </a:rPr>
              <a:t>kW</a:t>
            </a:r>
            <a:r>
              <a:rPr lang="de-DE" sz="1800" dirty="0" smtClean="0">
                <a:solidFill>
                  <a:schemeClr val="tx1"/>
                </a:solidFill>
              </a:rPr>
              <a:t> </a:t>
            </a:r>
            <a:r>
              <a:rPr lang="de-DE" sz="1800" dirty="0" err="1" smtClean="0">
                <a:solidFill>
                  <a:schemeClr val="tx1"/>
                </a:solidFill>
              </a:rPr>
              <a:t>electric</a:t>
            </a:r>
            <a:r>
              <a:rPr lang="de-DE" sz="1800" dirty="0" smtClean="0">
                <a:solidFill>
                  <a:schemeClr val="tx1"/>
                </a:solidFill>
              </a:rPr>
              <a:t>) in </a:t>
            </a:r>
            <a:r>
              <a:rPr lang="de-DE" sz="1800" dirty="0" err="1" smtClean="0">
                <a:solidFill>
                  <a:schemeClr val="tx1"/>
                </a:solidFill>
              </a:rPr>
              <a:t>Olang</a:t>
            </a:r>
            <a:r>
              <a:rPr lang="de-DE" sz="1800" dirty="0" smtClean="0">
                <a:solidFill>
                  <a:schemeClr val="tx1"/>
                </a:solidFill>
              </a:rPr>
              <a:t> – </a:t>
            </a:r>
            <a:r>
              <a:rPr lang="de-DE" sz="1800" dirty="0" err="1" smtClean="0">
                <a:solidFill>
                  <a:schemeClr val="tx1"/>
                </a:solidFill>
              </a:rPr>
              <a:t>Italy</a:t>
            </a:r>
            <a:r>
              <a:rPr lang="de-DE" sz="1800" dirty="0" smtClean="0">
                <a:solidFill>
                  <a:schemeClr val="tx1"/>
                </a:solidFill>
              </a:rPr>
              <a:t/>
            </a:r>
            <a:br>
              <a:rPr lang="de-DE" sz="1800" dirty="0" smtClean="0">
                <a:solidFill>
                  <a:schemeClr val="tx1"/>
                </a:solidFill>
              </a:rPr>
            </a:br>
            <a:r>
              <a:rPr lang="de-DE" sz="1800" dirty="0" err="1" smtClean="0">
                <a:solidFill>
                  <a:schemeClr val="tx1"/>
                </a:solidFill>
              </a:rPr>
              <a:t>build</a:t>
            </a:r>
            <a:r>
              <a:rPr lang="de-DE" sz="1800" dirty="0" smtClean="0">
                <a:solidFill>
                  <a:schemeClr val="tx1"/>
                </a:solidFill>
              </a:rPr>
              <a:t> </a:t>
            </a:r>
            <a:r>
              <a:rPr lang="de-DE" sz="1800" dirty="0" err="1" smtClean="0">
                <a:solidFill>
                  <a:schemeClr val="tx1"/>
                </a:solidFill>
              </a:rPr>
              <a:t>up</a:t>
            </a:r>
            <a:endParaRPr lang="de-DE" sz="1800" dirty="0"/>
          </a:p>
        </p:txBody>
      </p:sp>
      <p:pic>
        <p:nvPicPr>
          <p:cNvPr id="5" name="Picture 6" descr="Feuerbox (1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6746" y="1008111"/>
            <a:ext cx="7758842" cy="5819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>
          <a:xfrm>
            <a:off x="270096" y="360175"/>
            <a:ext cx="8855670" cy="647936"/>
          </a:xfrm>
        </p:spPr>
        <p:txBody>
          <a:bodyPr anchor="t"/>
          <a:lstStyle/>
          <a:p>
            <a:r>
              <a:rPr lang="de-DE" sz="1800" dirty="0" err="1" smtClean="0">
                <a:solidFill>
                  <a:schemeClr val="tx1"/>
                </a:solidFill>
              </a:rPr>
              <a:t>Example</a:t>
            </a:r>
            <a:r>
              <a:rPr lang="de-DE" sz="1800" dirty="0" smtClean="0">
                <a:solidFill>
                  <a:schemeClr val="tx1"/>
                </a:solidFill>
              </a:rPr>
              <a:t>: FSR6000 ORC powerplant (1000 </a:t>
            </a:r>
            <a:r>
              <a:rPr lang="de-DE" sz="1800" dirty="0" err="1" smtClean="0">
                <a:solidFill>
                  <a:schemeClr val="tx1"/>
                </a:solidFill>
              </a:rPr>
              <a:t>kW</a:t>
            </a:r>
            <a:r>
              <a:rPr lang="de-DE" sz="1800" dirty="0" smtClean="0">
                <a:solidFill>
                  <a:schemeClr val="tx1"/>
                </a:solidFill>
              </a:rPr>
              <a:t> </a:t>
            </a:r>
            <a:r>
              <a:rPr lang="de-DE" sz="1800" dirty="0" err="1" smtClean="0">
                <a:solidFill>
                  <a:schemeClr val="tx1"/>
                </a:solidFill>
              </a:rPr>
              <a:t>electric</a:t>
            </a:r>
            <a:r>
              <a:rPr lang="de-DE" sz="1800" dirty="0" smtClean="0">
                <a:solidFill>
                  <a:schemeClr val="tx1"/>
                </a:solidFill>
              </a:rPr>
              <a:t>) in </a:t>
            </a:r>
            <a:r>
              <a:rPr lang="de-DE" sz="1800" dirty="0" err="1" smtClean="0">
                <a:solidFill>
                  <a:schemeClr val="tx1"/>
                </a:solidFill>
              </a:rPr>
              <a:t>Olang</a:t>
            </a:r>
            <a:r>
              <a:rPr lang="de-DE" sz="1800" dirty="0" smtClean="0">
                <a:solidFill>
                  <a:schemeClr val="tx1"/>
                </a:solidFill>
              </a:rPr>
              <a:t> – </a:t>
            </a:r>
            <a:r>
              <a:rPr lang="de-DE" sz="1800" dirty="0" err="1" smtClean="0">
                <a:solidFill>
                  <a:schemeClr val="tx1"/>
                </a:solidFill>
              </a:rPr>
              <a:t>Italy</a:t>
            </a:r>
            <a:r>
              <a:rPr lang="de-DE" sz="1800" dirty="0" smtClean="0">
                <a:solidFill>
                  <a:schemeClr val="tx1"/>
                </a:solidFill>
              </a:rPr>
              <a:t/>
            </a:r>
            <a:br>
              <a:rPr lang="de-DE" sz="1800" dirty="0" smtClean="0">
                <a:solidFill>
                  <a:schemeClr val="tx1"/>
                </a:solidFill>
              </a:rPr>
            </a:br>
            <a:r>
              <a:rPr lang="de-DE" sz="1800" dirty="0" err="1" smtClean="0">
                <a:solidFill>
                  <a:schemeClr val="tx1"/>
                </a:solidFill>
              </a:rPr>
              <a:t>build</a:t>
            </a:r>
            <a:r>
              <a:rPr lang="de-DE" sz="1800" dirty="0" smtClean="0">
                <a:solidFill>
                  <a:schemeClr val="tx1"/>
                </a:solidFill>
              </a:rPr>
              <a:t> </a:t>
            </a:r>
            <a:r>
              <a:rPr lang="de-DE" sz="1800" dirty="0" err="1" smtClean="0">
                <a:solidFill>
                  <a:schemeClr val="tx1"/>
                </a:solidFill>
              </a:rPr>
              <a:t>up</a:t>
            </a:r>
            <a:endParaRPr lang="de-DE" sz="1800" dirty="0"/>
          </a:p>
        </p:txBody>
      </p:sp>
      <p:pic>
        <p:nvPicPr>
          <p:cNvPr id="4" name="Picture 5" descr="Feuerbox (4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9589" y="1008111"/>
            <a:ext cx="7993062" cy="59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>
          <a:xfrm>
            <a:off x="270096" y="360175"/>
            <a:ext cx="8855670" cy="647936"/>
          </a:xfrm>
        </p:spPr>
        <p:txBody>
          <a:bodyPr anchor="t"/>
          <a:lstStyle/>
          <a:p>
            <a:r>
              <a:rPr lang="de-DE" sz="1800" dirty="0" err="1" smtClean="0">
                <a:solidFill>
                  <a:schemeClr val="tx1"/>
                </a:solidFill>
              </a:rPr>
              <a:t>Example</a:t>
            </a:r>
            <a:r>
              <a:rPr lang="de-DE" sz="1800" dirty="0" smtClean="0">
                <a:solidFill>
                  <a:schemeClr val="tx1"/>
                </a:solidFill>
              </a:rPr>
              <a:t>: FSR6000 ORC powerplant (1000 </a:t>
            </a:r>
            <a:r>
              <a:rPr lang="de-DE" sz="1800" dirty="0" err="1" smtClean="0">
                <a:solidFill>
                  <a:schemeClr val="tx1"/>
                </a:solidFill>
              </a:rPr>
              <a:t>kW</a:t>
            </a:r>
            <a:r>
              <a:rPr lang="de-DE" sz="1800" dirty="0" smtClean="0">
                <a:solidFill>
                  <a:schemeClr val="tx1"/>
                </a:solidFill>
              </a:rPr>
              <a:t> </a:t>
            </a:r>
            <a:r>
              <a:rPr lang="de-DE" sz="1800" dirty="0" err="1" smtClean="0">
                <a:solidFill>
                  <a:schemeClr val="tx1"/>
                </a:solidFill>
              </a:rPr>
              <a:t>electric</a:t>
            </a:r>
            <a:r>
              <a:rPr lang="de-DE" sz="1800" dirty="0" smtClean="0">
                <a:solidFill>
                  <a:schemeClr val="tx1"/>
                </a:solidFill>
              </a:rPr>
              <a:t>) in </a:t>
            </a:r>
            <a:r>
              <a:rPr lang="de-DE" sz="1800" dirty="0" err="1" smtClean="0">
                <a:solidFill>
                  <a:schemeClr val="tx1"/>
                </a:solidFill>
              </a:rPr>
              <a:t>Olang</a:t>
            </a:r>
            <a:r>
              <a:rPr lang="de-DE" sz="1800" dirty="0" smtClean="0">
                <a:solidFill>
                  <a:schemeClr val="tx1"/>
                </a:solidFill>
              </a:rPr>
              <a:t> – </a:t>
            </a:r>
            <a:r>
              <a:rPr lang="de-DE" sz="1800" dirty="0" err="1" smtClean="0">
                <a:solidFill>
                  <a:schemeClr val="tx1"/>
                </a:solidFill>
              </a:rPr>
              <a:t>Italy</a:t>
            </a:r>
            <a:r>
              <a:rPr lang="de-DE" sz="1800" dirty="0" smtClean="0">
                <a:solidFill>
                  <a:schemeClr val="tx1"/>
                </a:solidFill>
              </a:rPr>
              <a:t/>
            </a:r>
            <a:br>
              <a:rPr lang="de-DE" sz="1800" dirty="0" smtClean="0">
                <a:solidFill>
                  <a:schemeClr val="tx1"/>
                </a:solidFill>
              </a:rPr>
            </a:br>
            <a:r>
              <a:rPr lang="de-DE" sz="1800" dirty="0" err="1" smtClean="0">
                <a:solidFill>
                  <a:schemeClr val="tx1"/>
                </a:solidFill>
              </a:rPr>
              <a:t>build</a:t>
            </a:r>
            <a:r>
              <a:rPr lang="de-DE" sz="1800" dirty="0" smtClean="0">
                <a:solidFill>
                  <a:schemeClr val="tx1"/>
                </a:solidFill>
              </a:rPr>
              <a:t> </a:t>
            </a:r>
            <a:r>
              <a:rPr lang="de-DE" sz="1800" dirty="0" err="1" smtClean="0">
                <a:solidFill>
                  <a:schemeClr val="tx1"/>
                </a:solidFill>
              </a:rPr>
              <a:t>up</a:t>
            </a:r>
            <a:endParaRPr lang="de-DE" sz="1800" dirty="0"/>
          </a:p>
        </p:txBody>
      </p:sp>
      <p:pic>
        <p:nvPicPr>
          <p:cNvPr id="6" name="Picture 6" descr="Stahlbau (7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20155" y="1008111"/>
            <a:ext cx="3874639" cy="5834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>
          <a:xfrm>
            <a:off x="270096" y="360175"/>
            <a:ext cx="8855670" cy="647936"/>
          </a:xfrm>
        </p:spPr>
        <p:txBody>
          <a:bodyPr anchor="t"/>
          <a:lstStyle/>
          <a:p>
            <a:r>
              <a:rPr lang="de-DE" sz="1800" dirty="0" err="1" smtClean="0">
                <a:solidFill>
                  <a:schemeClr val="tx1"/>
                </a:solidFill>
              </a:rPr>
              <a:t>Example</a:t>
            </a:r>
            <a:r>
              <a:rPr lang="de-DE" sz="1800" dirty="0" smtClean="0">
                <a:solidFill>
                  <a:schemeClr val="tx1"/>
                </a:solidFill>
              </a:rPr>
              <a:t>: FSR6000 ORC powerplant (1000 </a:t>
            </a:r>
            <a:r>
              <a:rPr lang="de-DE" sz="1800" dirty="0" err="1" smtClean="0">
                <a:solidFill>
                  <a:schemeClr val="tx1"/>
                </a:solidFill>
              </a:rPr>
              <a:t>kW</a:t>
            </a:r>
            <a:r>
              <a:rPr lang="de-DE" sz="1800" dirty="0" smtClean="0">
                <a:solidFill>
                  <a:schemeClr val="tx1"/>
                </a:solidFill>
              </a:rPr>
              <a:t> </a:t>
            </a:r>
            <a:r>
              <a:rPr lang="de-DE" sz="1800" dirty="0" err="1" smtClean="0">
                <a:solidFill>
                  <a:schemeClr val="tx1"/>
                </a:solidFill>
              </a:rPr>
              <a:t>electric</a:t>
            </a:r>
            <a:r>
              <a:rPr lang="de-DE" sz="1800" dirty="0" smtClean="0">
                <a:solidFill>
                  <a:schemeClr val="tx1"/>
                </a:solidFill>
              </a:rPr>
              <a:t>) in </a:t>
            </a:r>
            <a:r>
              <a:rPr lang="de-DE" sz="1800" dirty="0" err="1" smtClean="0">
                <a:solidFill>
                  <a:schemeClr val="tx1"/>
                </a:solidFill>
              </a:rPr>
              <a:t>Olang</a:t>
            </a:r>
            <a:r>
              <a:rPr lang="de-DE" sz="1800" dirty="0" smtClean="0">
                <a:solidFill>
                  <a:schemeClr val="tx1"/>
                </a:solidFill>
              </a:rPr>
              <a:t> – </a:t>
            </a:r>
            <a:r>
              <a:rPr lang="de-DE" sz="1800" dirty="0" err="1" smtClean="0">
                <a:solidFill>
                  <a:schemeClr val="tx1"/>
                </a:solidFill>
              </a:rPr>
              <a:t>Italy</a:t>
            </a:r>
            <a:r>
              <a:rPr lang="de-DE" sz="1800" dirty="0" smtClean="0">
                <a:solidFill>
                  <a:schemeClr val="tx1"/>
                </a:solidFill>
              </a:rPr>
              <a:t/>
            </a:r>
            <a:br>
              <a:rPr lang="de-DE" sz="1800" dirty="0" smtClean="0">
                <a:solidFill>
                  <a:schemeClr val="tx1"/>
                </a:solidFill>
              </a:rPr>
            </a:br>
            <a:r>
              <a:rPr lang="de-DE" sz="1800" dirty="0" err="1" smtClean="0">
                <a:solidFill>
                  <a:schemeClr val="tx1"/>
                </a:solidFill>
              </a:rPr>
              <a:t>build</a:t>
            </a:r>
            <a:r>
              <a:rPr lang="de-DE" sz="1800" dirty="0" smtClean="0">
                <a:solidFill>
                  <a:schemeClr val="tx1"/>
                </a:solidFill>
              </a:rPr>
              <a:t> </a:t>
            </a:r>
            <a:r>
              <a:rPr lang="de-DE" sz="1800" dirty="0" err="1" smtClean="0">
                <a:solidFill>
                  <a:schemeClr val="tx1"/>
                </a:solidFill>
              </a:rPr>
              <a:t>up</a:t>
            </a:r>
            <a:endParaRPr lang="de-DE" sz="1800" dirty="0"/>
          </a:p>
        </p:txBody>
      </p:sp>
      <p:pic>
        <p:nvPicPr>
          <p:cNvPr id="4" name="Picture 6" descr="Übergang_mon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826" y="1172948"/>
            <a:ext cx="8064500" cy="535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>
          <a:xfrm>
            <a:off x="270096" y="360175"/>
            <a:ext cx="8855670" cy="647936"/>
          </a:xfrm>
        </p:spPr>
        <p:txBody>
          <a:bodyPr anchor="t"/>
          <a:lstStyle/>
          <a:p>
            <a:r>
              <a:rPr lang="de-DE" sz="1800" dirty="0" err="1" smtClean="0">
                <a:solidFill>
                  <a:schemeClr val="tx1"/>
                </a:solidFill>
              </a:rPr>
              <a:t>Example</a:t>
            </a:r>
            <a:r>
              <a:rPr lang="de-DE" sz="1800" dirty="0" smtClean="0">
                <a:solidFill>
                  <a:schemeClr val="tx1"/>
                </a:solidFill>
              </a:rPr>
              <a:t>: FSR6000 ORC powerplant (1000 </a:t>
            </a:r>
            <a:r>
              <a:rPr lang="de-DE" sz="1800" dirty="0" err="1" smtClean="0">
                <a:solidFill>
                  <a:schemeClr val="tx1"/>
                </a:solidFill>
              </a:rPr>
              <a:t>kW</a:t>
            </a:r>
            <a:r>
              <a:rPr lang="de-DE" sz="1800" dirty="0" smtClean="0">
                <a:solidFill>
                  <a:schemeClr val="tx1"/>
                </a:solidFill>
              </a:rPr>
              <a:t> </a:t>
            </a:r>
            <a:r>
              <a:rPr lang="de-DE" sz="1800" dirty="0" err="1" smtClean="0">
                <a:solidFill>
                  <a:schemeClr val="tx1"/>
                </a:solidFill>
              </a:rPr>
              <a:t>electric</a:t>
            </a:r>
            <a:r>
              <a:rPr lang="de-DE" sz="1800" dirty="0" smtClean="0">
                <a:solidFill>
                  <a:schemeClr val="tx1"/>
                </a:solidFill>
              </a:rPr>
              <a:t>) in </a:t>
            </a:r>
            <a:r>
              <a:rPr lang="de-DE" sz="1800" dirty="0" err="1" smtClean="0">
                <a:solidFill>
                  <a:schemeClr val="tx1"/>
                </a:solidFill>
              </a:rPr>
              <a:t>Olang</a:t>
            </a:r>
            <a:r>
              <a:rPr lang="de-DE" sz="1800" dirty="0" smtClean="0">
                <a:solidFill>
                  <a:schemeClr val="tx1"/>
                </a:solidFill>
              </a:rPr>
              <a:t> – </a:t>
            </a:r>
            <a:r>
              <a:rPr lang="de-DE" sz="1800" dirty="0" err="1" smtClean="0">
                <a:solidFill>
                  <a:schemeClr val="tx1"/>
                </a:solidFill>
              </a:rPr>
              <a:t>Italy</a:t>
            </a:r>
            <a:r>
              <a:rPr lang="de-DE" sz="1800" dirty="0" smtClean="0">
                <a:solidFill>
                  <a:schemeClr val="tx1"/>
                </a:solidFill>
              </a:rPr>
              <a:t/>
            </a:r>
            <a:br>
              <a:rPr lang="de-DE" sz="1800" dirty="0" smtClean="0">
                <a:solidFill>
                  <a:schemeClr val="tx1"/>
                </a:solidFill>
              </a:rPr>
            </a:br>
            <a:r>
              <a:rPr lang="de-DE" sz="1800" dirty="0" err="1" smtClean="0">
                <a:solidFill>
                  <a:schemeClr val="tx1"/>
                </a:solidFill>
              </a:rPr>
              <a:t>build</a:t>
            </a:r>
            <a:r>
              <a:rPr lang="de-DE" sz="1800" dirty="0" smtClean="0">
                <a:solidFill>
                  <a:schemeClr val="tx1"/>
                </a:solidFill>
              </a:rPr>
              <a:t> </a:t>
            </a:r>
            <a:r>
              <a:rPr lang="de-DE" sz="1800" dirty="0" err="1" smtClean="0">
                <a:solidFill>
                  <a:schemeClr val="tx1"/>
                </a:solidFill>
              </a:rPr>
              <a:t>up</a:t>
            </a:r>
            <a:endParaRPr lang="de-DE" sz="1800" dirty="0"/>
          </a:p>
        </p:txBody>
      </p:sp>
      <p:pic>
        <p:nvPicPr>
          <p:cNvPr id="4" name="Picture 343" descr="E:\Eigene Dateien\Adoratec\Aufträge\05L013 Bokholt\Bilder\Transport AD315.2.jpg"/>
          <p:cNvPicPr>
            <a:picLocks noChangeAspect="1" noChangeArrowheads="1"/>
          </p:cNvPicPr>
          <p:nvPr/>
        </p:nvPicPr>
        <p:blipFill>
          <a:blip r:embed="rId3" cstate="print"/>
          <a:srcRect t="16125" r="5103" b="13180"/>
          <a:stretch>
            <a:fillRect/>
          </a:stretch>
        </p:blipFill>
        <p:spPr bwMode="auto">
          <a:xfrm>
            <a:off x="1235259" y="1556952"/>
            <a:ext cx="7890507" cy="4156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>
          <a:xfrm>
            <a:off x="270096" y="360175"/>
            <a:ext cx="8855670" cy="647936"/>
          </a:xfrm>
        </p:spPr>
        <p:txBody>
          <a:bodyPr anchor="t"/>
          <a:lstStyle/>
          <a:p>
            <a:r>
              <a:rPr lang="de-DE" sz="1800" dirty="0" err="1" smtClean="0">
                <a:solidFill>
                  <a:schemeClr val="tx1"/>
                </a:solidFill>
              </a:rPr>
              <a:t>Example</a:t>
            </a:r>
            <a:r>
              <a:rPr lang="de-DE" sz="1800" dirty="0" smtClean="0">
                <a:solidFill>
                  <a:schemeClr val="tx1"/>
                </a:solidFill>
              </a:rPr>
              <a:t>: FSR6000 ORC powerplant (1000 </a:t>
            </a:r>
            <a:r>
              <a:rPr lang="de-DE" sz="1800" dirty="0" err="1" smtClean="0">
                <a:solidFill>
                  <a:schemeClr val="tx1"/>
                </a:solidFill>
              </a:rPr>
              <a:t>kW</a:t>
            </a:r>
            <a:r>
              <a:rPr lang="de-DE" sz="1800" dirty="0" smtClean="0">
                <a:solidFill>
                  <a:schemeClr val="tx1"/>
                </a:solidFill>
              </a:rPr>
              <a:t> </a:t>
            </a:r>
            <a:r>
              <a:rPr lang="de-DE" sz="1800" dirty="0" err="1" smtClean="0">
                <a:solidFill>
                  <a:schemeClr val="tx1"/>
                </a:solidFill>
              </a:rPr>
              <a:t>electric</a:t>
            </a:r>
            <a:r>
              <a:rPr lang="de-DE" sz="1800" dirty="0" smtClean="0">
                <a:solidFill>
                  <a:schemeClr val="tx1"/>
                </a:solidFill>
              </a:rPr>
              <a:t>) in </a:t>
            </a:r>
            <a:r>
              <a:rPr lang="de-DE" sz="1800" dirty="0" err="1" smtClean="0">
                <a:solidFill>
                  <a:schemeClr val="tx1"/>
                </a:solidFill>
              </a:rPr>
              <a:t>Olang</a:t>
            </a:r>
            <a:r>
              <a:rPr lang="de-DE" sz="1800" dirty="0" smtClean="0">
                <a:solidFill>
                  <a:schemeClr val="tx1"/>
                </a:solidFill>
              </a:rPr>
              <a:t> – </a:t>
            </a:r>
            <a:r>
              <a:rPr lang="de-DE" sz="1800" dirty="0" err="1" smtClean="0">
                <a:solidFill>
                  <a:schemeClr val="tx1"/>
                </a:solidFill>
              </a:rPr>
              <a:t>Italy</a:t>
            </a:r>
            <a:r>
              <a:rPr lang="de-DE" sz="1800" dirty="0" smtClean="0">
                <a:solidFill>
                  <a:schemeClr val="tx1"/>
                </a:solidFill>
              </a:rPr>
              <a:t/>
            </a:r>
            <a:br>
              <a:rPr lang="de-DE" sz="1800" dirty="0" smtClean="0">
                <a:solidFill>
                  <a:schemeClr val="tx1"/>
                </a:solidFill>
              </a:rPr>
            </a:br>
            <a:r>
              <a:rPr lang="de-DE" sz="1800" dirty="0" err="1" smtClean="0">
                <a:solidFill>
                  <a:schemeClr val="tx1"/>
                </a:solidFill>
              </a:rPr>
              <a:t>build</a:t>
            </a:r>
            <a:r>
              <a:rPr lang="de-DE" sz="1800" dirty="0" smtClean="0">
                <a:solidFill>
                  <a:schemeClr val="tx1"/>
                </a:solidFill>
              </a:rPr>
              <a:t> </a:t>
            </a:r>
            <a:r>
              <a:rPr lang="de-DE" sz="1800" dirty="0" err="1" smtClean="0">
                <a:solidFill>
                  <a:schemeClr val="tx1"/>
                </a:solidFill>
              </a:rPr>
              <a:t>up</a:t>
            </a:r>
            <a:endParaRPr lang="de-DE" sz="1800" dirty="0"/>
          </a:p>
        </p:txBody>
      </p:sp>
      <p:pic>
        <p:nvPicPr>
          <p:cNvPr id="4" name="Picture 5" descr="Anheizen (4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0259" y="849656"/>
            <a:ext cx="6696075" cy="619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Example</a:t>
            </a:r>
            <a:r>
              <a:rPr lang="de-DE" dirty="0" smtClean="0"/>
              <a:t>: FU 700 RIA </a:t>
            </a:r>
            <a:br>
              <a:rPr lang="de-DE" dirty="0" smtClean="0"/>
            </a:br>
            <a:r>
              <a:rPr lang="de-DE" dirty="0" smtClean="0"/>
              <a:t>Richey </a:t>
            </a:r>
            <a:r>
              <a:rPr lang="de-DE" dirty="0" err="1" smtClean="0"/>
              <a:t>Woodworking</a:t>
            </a:r>
            <a:r>
              <a:rPr lang="de-DE" dirty="0" smtClean="0"/>
              <a:t>, Massachusetts/USA</a:t>
            </a:r>
            <a:endParaRPr lang="de-DE" dirty="0"/>
          </a:p>
        </p:txBody>
      </p:sp>
      <p:pic>
        <p:nvPicPr>
          <p:cNvPr id="43012" name="Picture 4" descr="0803FDMRICH5_op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8738" y="1339788"/>
            <a:ext cx="3912837" cy="5207311"/>
          </a:xfrm>
          <a:prstGeom prst="rect">
            <a:avLst/>
          </a:prstGeom>
          <a:noFill/>
        </p:spPr>
      </p:pic>
      <p:pic>
        <p:nvPicPr>
          <p:cNvPr id="43018" name="Picture 10" descr="0803FDMRICH8_op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3118" y="3661243"/>
            <a:ext cx="1774387" cy="2365703"/>
          </a:xfrm>
          <a:prstGeom prst="rect">
            <a:avLst/>
          </a:prstGeom>
          <a:noFill/>
        </p:spPr>
      </p:pic>
      <p:pic>
        <p:nvPicPr>
          <p:cNvPr id="43020" name="Picture 12" descr="0803FDMRICH2_op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17395" y="1110031"/>
            <a:ext cx="3800143" cy="257012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43016" name="Picture 8" descr="0803FDMRICH6_op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69702" y="2465646"/>
            <a:ext cx="1900698" cy="142370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43022" name="Picture 14" descr="Mark Richey Woodworking logo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437322" y="1353904"/>
            <a:ext cx="1199972" cy="1009439"/>
          </a:xfrm>
          <a:prstGeom prst="rect">
            <a:avLst/>
          </a:prstGeom>
          <a:noFill/>
        </p:spPr>
      </p:pic>
      <p:sp>
        <p:nvSpPr>
          <p:cNvPr id="3" name="Rechteck 2"/>
          <p:cNvSpPr/>
          <p:nvPr/>
        </p:nvSpPr>
        <p:spPr bwMode="auto">
          <a:xfrm>
            <a:off x="636429" y="1872026"/>
            <a:ext cx="2665053" cy="3815622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22" tIns="45711" rIns="91422" bIns="45711" numCol="1" rtlCol="0" anchor="t" anchorCtr="0" compatLnSpc="1">
            <a:prstTxWarp prst="textNoShape">
              <a:avLst/>
            </a:prstTxWarp>
          </a:bodyPr>
          <a:lstStyle/>
          <a:p>
            <a:pPr marL="182526" indent="-182526">
              <a:spcBef>
                <a:spcPts val="1200"/>
              </a:spcBef>
              <a:buFont typeface="Wingdings" pitchFamily="2" charset="2"/>
              <a:buChar char="§"/>
            </a:pPr>
            <a:r>
              <a:rPr lang="de-DE" sz="1400" b="1" dirty="0" err="1" smtClean="0">
                <a:solidFill>
                  <a:schemeClr val="tx1"/>
                </a:solidFill>
              </a:rPr>
              <a:t>environment</a:t>
            </a:r>
            <a:r>
              <a:rPr lang="de-DE" sz="1400" b="1" dirty="0" smtClean="0">
                <a:solidFill>
                  <a:schemeClr val="tx1"/>
                </a:solidFill>
              </a:rPr>
              <a:t>:</a:t>
            </a:r>
            <a:br>
              <a:rPr lang="de-DE" sz="1400" b="1" dirty="0" smtClean="0">
                <a:solidFill>
                  <a:schemeClr val="tx1"/>
                </a:solidFill>
              </a:rPr>
            </a:br>
            <a:r>
              <a:rPr lang="de-DE" sz="1400" b="1" dirty="0" err="1" smtClean="0">
                <a:solidFill>
                  <a:schemeClr val="tx1"/>
                </a:solidFill>
              </a:rPr>
              <a:t>furniture</a:t>
            </a:r>
            <a:r>
              <a:rPr lang="de-DE" sz="1400" b="1" dirty="0" smtClean="0">
                <a:solidFill>
                  <a:schemeClr val="tx1"/>
                </a:solidFill>
              </a:rPr>
              <a:t> </a:t>
            </a:r>
            <a:r>
              <a:rPr lang="de-DE" sz="1400" b="1" dirty="0" err="1" smtClean="0">
                <a:solidFill>
                  <a:schemeClr val="tx1"/>
                </a:solidFill>
              </a:rPr>
              <a:t>industry</a:t>
            </a:r>
            <a:r>
              <a:rPr lang="de-DE" sz="1400" b="1" dirty="0" smtClean="0">
                <a:solidFill>
                  <a:schemeClr val="tx1"/>
                </a:solidFill>
              </a:rPr>
              <a:t> – </a:t>
            </a:r>
            <a:r>
              <a:rPr lang="de-DE" sz="1400" b="1" dirty="0" err="1" smtClean="0">
                <a:solidFill>
                  <a:schemeClr val="tx1"/>
                </a:solidFill>
              </a:rPr>
              <a:t>heating</a:t>
            </a:r>
            <a:r>
              <a:rPr lang="de-DE" sz="1400" b="1" dirty="0" smtClean="0">
                <a:solidFill>
                  <a:schemeClr val="tx1"/>
                </a:solidFill>
              </a:rPr>
              <a:t> </a:t>
            </a:r>
            <a:r>
              <a:rPr lang="de-DE" sz="1400" b="1" dirty="0" err="1" smtClean="0">
                <a:solidFill>
                  <a:schemeClr val="tx1"/>
                </a:solidFill>
              </a:rPr>
              <a:t>and</a:t>
            </a:r>
            <a:r>
              <a:rPr lang="de-DE" sz="1400" b="1" dirty="0" smtClean="0">
                <a:solidFill>
                  <a:schemeClr val="tx1"/>
                </a:solidFill>
              </a:rPr>
              <a:t> </a:t>
            </a:r>
            <a:r>
              <a:rPr lang="de-DE" sz="1400" b="1" dirty="0" err="1" smtClean="0">
                <a:solidFill>
                  <a:schemeClr val="tx1"/>
                </a:solidFill>
              </a:rPr>
              <a:t>process</a:t>
            </a:r>
            <a:r>
              <a:rPr lang="de-DE" sz="1400" b="1" dirty="0" smtClean="0">
                <a:solidFill>
                  <a:schemeClr val="tx1"/>
                </a:solidFill>
              </a:rPr>
              <a:t> </a:t>
            </a:r>
            <a:r>
              <a:rPr lang="de-DE" sz="1400" b="1" dirty="0" err="1" smtClean="0">
                <a:solidFill>
                  <a:schemeClr val="tx1"/>
                </a:solidFill>
              </a:rPr>
              <a:t>energy</a:t>
            </a:r>
            <a:endParaRPr lang="de-DE" sz="1400" b="1" dirty="0" smtClean="0">
              <a:solidFill>
                <a:schemeClr val="tx1"/>
              </a:solidFill>
            </a:endParaRPr>
          </a:p>
          <a:p>
            <a:pPr marL="182526" indent="-182526">
              <a:spcBef>
                <a:spcPts val="1200"/>
              </a:spcBef>
              <a:buFont typeface="Wingdings" pitchFamily="2" charset="2"/>
              <a:buChar char="§"/>
            </a:pPr>
            <a:r>
              <a:rPr lang="de-DE" sz="1400" b="1" dirty="0" err="1" smtClean="0">
                <a:solidFill>
                  <a:schemeClr val="tx1"/>
                </a:solidFill>
              </a:rPr>
              <a:t>Underfeet</a:t>
            </a:r>
            <a:r>
              <a:rPr lang="de-DE" sz="1400" b="1" dirty="0" smtClean="0">
                <a:solidFill>
                  <a:schemeClr val="tx1"/>
                </a:solidFill>
              </a:rPr>
              <a:t> Stocker</a:t>
            </a:r>
            <a:br>
              <a:rPr lang="de-DE" sz="1400" b="1" dirty="0" smtClean="0">
                <a:solidFill>
                  <a:schemeClr val="tx1"/>
                </a:solidFill>
              </a:rPr>
            </a:br>
            <a:r>
              <a:rPr lang="de-DE" sz="1400" b="1" dirty="0" smtClean="0">
                <a:solidFill>
                  <a:schemeClr val="tx1"/>
                </a:solidFill>
              </a:rPr>
              <a:t>FU 700 RIA (0,8 MW)</a:t>
            </a:r>
          </a:p>
          <a:p>
            <a:pPr marL="182526" indent="-182526">
              <a:spcBef>
                <a:spcPts val="1200"/>
              </a:spcBef>
              <a:buFont typeface="Wingdings" pitchFamily="2" charset="2"/>
              <a:buChar char="§"/>
            </a:pPr>
            <a:r>
              <a:rPr lang="de-DE" sz="1400" b="1" dirty="0" err="1" smtClean="0">
                <a:solidFill>
                  <a:schemeClr val="tx1"/>
                </a:solidFill>
              </a:rPr>
              <a:t>controls</a:t>
            </a:r>
            <a:r>
              <a:rPr lang="de-DE" sz="1400" b="1" dirty="0" smtClean="0">
                <a:solidFill>
                  <a:schemeClr val="tx1"/>
                </a:solidFill>
              </a:rPr>
              <a:t>:</a:t>
            </a:r>
            <a:br>
              <a:rPr lang="de-DE" sz="1400" b="1" dirty="0" smtClean="0">
                <a:solidFill>
                  <a:schemeClr val="tx1"/>
                </a:solidFill>
              </a:rPr>
            </a:br>
            <a:r>
              <a:rPr lang="de-DE" sz="1400" b="1" dirty="0" err="1" smtClean="0">
                <a:solidFill>
                  <a:schemeClr val="tx1"/>
                </a:solidFill>
              </a:rPr>
              <a:t>Mawera</a:t>
            </a:r>
            <a:r>
              <a:rPr lang="de-DE" sz="1400" b="1" dirty="0" smtClean="0">
                <a:solidFill>
                  <a:schemeClr val="tx1"/>
                </a:solidFill>
              </a:rPr>
              <a:t> </a:t>
            </a:r>
            <a:r>
              <a:rPr lang="de-DE" sz="1400" b="1" dirty="0" err="1" smtClean="0">
                <a:solidFill>
                  <a:schemeClr val="tx1"/>
                </a:solidFill>
              </a:rPr>
              <a:t>Logic</a:t>
            </a:r>
            <a:r>
              <a:rPr lang="de-DE" sz="1400" b="1" dirty="0" smtClean="0">
                <a:solidFill>
                  <a:schemeClr val="tx1"/>
                </a:solidFill>
              </a:rPr>
              <a:t> </a:t>
            </a:r>
            <a:r>
              <a:rPr lang="de-DE" sz="1400" b="1" dirty="0" err="1" smtClean="0">
                <a:solidFill>
                  <a:schemeClr val="tx1"/>
                </a:solidFill>
              </a:rPr>
              <a:t>and</a:t>
            </a:r>
            <a:r>
              <a:rPr lang="de-DE" sz="1400" b="1" dirty="0" smtClean="0">
                <a:solidFill>
                  <a:schemeClr val="tx1"/>
                </a:solidFill>
              </a:rPr>
              <a:t> remote </a:t>
            </a:r>
            <a:r>
              <a:rPr lang="de-DE" sz="1400" b="1" dirty="0" err="1" smtClean="0">
                <a:solidFill>
                  <a:schemeClr val="tx1"/>
                </a:solidFill>
              </a:rPr>
              <a:t>control</a:t>
            </a:r>
            <a:endParaRPr lang="de-DE" sz="1400" b="1" dirty="0" smtClean="0">
              <a:solidFill>
                <a:schemeClr val="tx1"/>
              </a:solidFill>
            </a:endParaRPr>
          </a:p>
          <a:p>
            <a:pPr marL="182526" indent="-182526">
              <a:spcBef>
                <a:spcPts val="1200"/>
              </a:spcBef>
              <a:buFont typeface="Wingdings" pitchFamily="2" charset="2"/>
              <a:buChar char="§"/>
            </a:pPr>
            <a:r>
              <a:rPr lang="de-DE" sz="1400" b="1" dirty="0" err="1" smtClean="0">
                <a:solidFill>
                  <a:schemeClr val="tx1"/>
                </a:solidFill>
              </a:rPr>
              <a:t>Heated</a:t>
            </a:r>
            <a:r>
              <a:rPr lang="de-DE" sz="1400" b="1" dirty="0" smtClean="0">
                <a:solidFill>
                  <a:schemeClr val="tx1"/>
                </a:solidFill>
              </a:rPr>
              <a:t> </a:t>
            </a:r>
            <a:r>
              <a:rPr lang="de-DE" sz="1400" b="1" dirty="0" err="1" smtClean="0">
                <a:solidFill>
                  <a:schemeClr val="tx1"/>
                </a:solidFill>
              </a:rPr>
              <a:t>area</a:t>
            </a:r>
            <a:r>
              <a:rPr lang="de-DE" sz="1400" b="1" dirty="0" smtClean="0">
                <a:solidFill>
                  <a:schemeClr val="tx1"/>
                </a:solidFill>
              </a:rPr>
              <a:t>:</a:t>
            </a:r>
            <a:br>
              <a:rPr lang="de-DE" sz="1400" b="1" dirty="0" smtClean="0">
                <a:solidFill>
                  <a:schemeClr val="tx1"/>
                </a:solidFill>
              </a:rPr>
            </a:br>
            <a:r>
              <a:rPr lang="de-DE" sz="1400" b="1" dirty="0" smtClean="0">
                <a:solidFill>
                  <a:schemeClr val="tx1"/>
                </a:solidFill>
              </a:rPr>
              <a:t>9.000 m2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Example</a:t>
            </a:r>
            <a:r>
              <a:rPr lang="de-DE" dirty="0" smtClean="0"/>
              <a:t>: FSB 3300</a:t>
            </a:r>
            <a:br>
              <a:rPr lang="de-DE" dirty="0" smtClean="0"/>
            </a:br>
            <a:r>
              <a:rPr lang="de-DE" dirty="0" err="1" smtClean="0"/>
              <a:t>Nahwärme</a:t>
            </a:r>
            <a:r>
              <a:rPr lang="de-DE" dirty="0" smtClean="0"/>
              <a:t> </a:t>
            </a:r>
            <a:r>
              <a:rPr lang="de-DE" dirty="0" err="1" smtClean="0"/>
              <a:t>Götzis</a:t>
            </a:r>
            <a:r>
              <a:rPr lang="de-DE" dirty="0" smtClean="0"/>
              <a:t>, Vorarlberg/Österreich</a:t>
            </a:r>
            <a:endParaRPr lang="de-DE" dirty="0"/>
          </a:p>
        </p:txBody>
      </p:sp>
      <p:sp>
        <p:nvSpPr>
          <p:cNvPr id="3" name="Rechteck 2"/>
          <p:cNvSpPr/>
          <p:nvPr/>
        </p:nvSpPr>
        <p:spPr bwMode="auto">
          <a:xfrm>
            <a:off x="636429" y="1772044"/>
            <a:ext cx="2665053" cy="4782198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22" tIns="45711" rIns="91422" bIns="45711" numCol="1" rtlCol="0" anchor="t" anchorCtr="0" compatLnSpc="1">
            <a:prstTxWarp prst="textNoShape">
              <a:avLst/>
            </a:prstTxWarp>
          </a:bodyPr>
          <a:lstStyle/>
          <a:p>
            <a:pPr marL="182526" indent="-182526">
              <a:spcBef>
                <a:spcPts val="1200"/>
              </a:spcBef>
              <a:buFont typeface="Wingdings" pitchFamily="2" charset="2"/>
              <a:buChar char="§"/>
            </a:pPr>
            <a:r>
              <a:rPr lang="de-DE" sz="1400" b="1" dirty="0" err="1" smtClean="0">
                <a:solidFill>
                  <a:schemeClr val="tx1"/>
                </a:solidFill>
              </a:rPr>
              <a:t>environment</a:t>
            </a:r>
            <a:r>
              <a:rPr lang="de-DE" sz="1400" b="1" dirty="0" smtClean="0">
                <a:solidFill>
                  <a:schemeClr val="tx1"/>
                </a:solidFill>
              </a:rPr>
              <a:t>:</a:t>
            </a:r>
            <a:br>
              <a:rPr lang="de-DE" sz="1400" b="1" dirty="0" smtClean="0">
                <a:solidFill>
                  <a:schemeClr val="tx1"/>
                </a:solidFill>
              </a:rPr>
            </a:br>
            <a:r>
              <a:rPr lang="de-DE" sz="1400" b="1" dirty="0" err="1" smtClean="0">
                <a:solidFill>
                  <a:schemeClr val="tx1"/>
                </a:solidFill>
              </a:rPr>
              <a:t>district</a:t>
            </a:r>
            <a:r>
              <a:rPr lang="de-DE" sz="1400" b="1" dirty="0" smtClean="0">
                <a:solidFill>
                  <a:schemeClr val="tx1"/>
                </a:solidFill>
              </a:rPr>
              <a:t> </a:t>
            </a:r>
            <a:r>
              <a:rPr lang="de-DE" sz="1400" b="1" dirty="0" err="1" smtClean="0">
                <a:solidFill>
                  <a:schemeClr val="tx1"/>
                </a:solidFill>
              </a:rPr>
              <a:t>heating</a:t>
            </a:r>
            <a:r>
              <a:rPr lang="de-DE" sz="1400" b="1" dirty="0" smtClean="0">
                <a:solidFill>
                  <a:schemeClr val="tx1"/>
                </a:solidFill>
              </a:rPr>
              <a:t> </a:t>
            </a:r>
            <a:r>
              <a:rPr lang="de-DE" sz="1400" b="1" dirty="0" err="1" smtClean="0">
                <a:solidFill>
                  <a:schemeClr val="tx1"/>
                </a:solidFill>
              </a:rPr>
              <a:t>network</a:t>
            </a:r>
            <a:r>
              <a:rPr lang="de-DE" sz="1400" b="1" dirty="0" smtClean="0">
                <a:solidFill>
                  <a:schemeClr val="tx1"/>
                </a:solidFill>
              </a:rPr>
              <a:t> 150 </a:t>
            </a:r>
            <a:r>
              <a:rPr lang="de-DE" sz="1400" b="1" dirty="0" err="1" smtClean="0">
                <a:solidFill>
                  <a:schemeClr val="tx1"/>
                </a:solidFill>
              </a:rPr>
              <a:t>consumers</a:t>
            </a:r>
            <a:r>
              <a:rPr lang="de-DE" sz="1400" b="1" dirty="0" smtClean="0">
                <a:solidFill>
                  <a:schemeClr val="tx1"/>
                </a:solidFill>
              </a:rPr>
              <a:t>, </a:t>
            </a:r>
            <a:r>
              <a:rPr lang="de-DE" sz="1400" b="1" dirty="0" err="1" smtClean="0">
                <a:solidFill>
                  <a:schemeClr val="tx1"/>
                </a:solidFill>
              </a:rPr>
              <a:t>lenght</a:t>
            </a:r>
            <a:r>
              <a:rPr lang="de-DE" sz="1400" b="1" dirty="0" smtClean="0">
                <a:solidFill>
                  <a:schemeClr val="tx1"/>
                </a:solidFill>
              </a:rPr>
              <a:t> </a:t>
            </a:r>
            <a:r>
              <a:rPr lang="de-DE" sz="1400" b="1" dirty="0" err="1" smtClean="0">
                <a:solidFill>
                  <a:schemeClr val="tx1"/>
                </a:solidFill>
              </a:rPr>
              <a:t>of</a:t>
            </a:r>
            <a:r>
              <a:rPr lang="de-DE" sz="1400" b="1" dirty="0" smtClean="0">
                <a:solidFill>
                  <a:schemeClr val="tx1"/>
                </a:solidFill>
              </a:rPr>
              <a:t> </a:t>
            </a:r>
            <a:r>
              <a:rPr lang="de-DE" sz="1400" b="1" dirty="0" err="1" smtClean="0">
                <a:solidFill>
                  <a:schemeClr val="tx1"/>
                </a:solidFill>
              </a:rPr>
              <a:t>net</a:t>
            </a:r>
            <a:r>
              <a:rPr lang="de-DE" sz="1400" b="1" dirty="0" smtClean="0">
                <a:solidFill>
                  <a:schemeClr val="tx1"/>
                </a:solidFill>
              </a:rPr>
              <a:t> 8 km</a:t>
            </a:r>
          </a:p>
          <a:p>
            <a:pPr marL="182526" indent="-182526">
              <a:spcBef>
                <a:spcPts val="1200"/>
              </a:spcBef>
              <a:buFont typeface="Wingdings" pitchFamily="2" charset="2"/>
              <a:buChar char="§"/>
            </a:pPr>
            <a:r>
              <a:rPr lang="de-DE" sz="1400" b="1" dirty="0" err="1" smtClean="0">
                <a:solidFill>
                  <a:schemeClr val="tx1"/>
                </a:solidFill>
              </a:rPr>
              <a:t>Biomass</a:t>
            </a:r>
            <a:r>
              <a:rPr lang="de-DE" sz="1400" b="1" dirty="0" smtClean="0">
                <a:solidFill>
                  <a:schemeClr val="tx1"/>
                </a:solidFill>
              </a:rPr>
              <a:t> System (power):</a:t>
            </a:r>
            <a:br>
              <a:rPr lang="de-DE" sz="1400" b="1" dirty="0" smtClean="0">
                <a:solidFill>
                  <a:schemeClr val="tx1"/>
                </a:solidFill>
              </a:rPr>
            </a:br>
            <a:r>
              <a:rPr lang="de-DE" sz="1400" b="1" dirty="0" err="1" smtClean="0">
                <a:solidFill>
                  <a:schemeClr val="tx1"/>
                </a:solidFill>
              </a:rPr>
              <a:t>firebox</a:t>
            </a:r>
            <a:r>
              <a:rPr lang="de-DE" sz="1400" b="1" dirty="0" smtClean="0">
                <a:solidFill>
                  <a:schemeClr val="tx1"/>
                </a:solidFill>
              </a:rPr>
              <a:t> </a:t>
            </a:r>
            <a:r>
              <a:rPr lang="de-DE" sz="1400" b="1" dirty="0" err="1" smtClean="0">
                <a:solidFill>
                  <a:schemeClr val="tx1"/>
                </a:solidFill>
              </a:rPr>
              <a:t>with</a:t>
            </a:r>
            <a:r>
              <a:rPr lang="de-DE" sz="1400" b="1" dirty="0" smtClean="0">
                <a:solidFill>
                  <a:schemeClr val="tx1"/>
                </a:solidFill>
              </a:rPr>
              <a:t> </a:t>
            </a:r>
            <a:r>
              <a:rPr lang="de-DE" sz="1400" b="1" dirty="0" err="1" smtClean="0">
                <a:solidFill>
                  <a:schemeClr val="tx1"/>
                </a:solidFill>
              </a:rPr>
              <a:t>moving</a:t>
            </a:r>
            <a:r>
              <a:rPr lang="de-DE" sz="1400" b="1" dirty="0" smtClean="0">
                <a:solidFill>
                  <a:schemeClr val="tx1"/>
                </a:solidFill>
              </a:rPr>
              <a:t> grate FSB 3300 (3,3 MW)</a:t>
            </a:r>
          </a:p>
          <a:p>
            <a:pPr marL="182526" indent="-182526">
              <a:spcBef>
                <a:spcPts val="1200"/>
              </a:spcBef>
              <a:buFont typeface="Wingdings" pitchFamily="2" charset="2"/>
              <a:buChar char="§"/>
            </a:pPr>
            <a:r>
              <a:rPr lang="de-DE" sz="1400" b="1" dirty="0" err="1" smtClean="0">
                <a:solidFill>
                  <a:schemeClr val="tx1"/>
                </a:solidFill>
              </a:rPr>
              <a:t>controls</a:t>
            </a:r>
            <a:r>
              <a:rPr lang="de-DE" sz="1400" b="1" dirty="0" smtClean="0">
                <a:solidFill>
                  <a:schemeClr val="tx1"/>
                </a:solidFill>
              </a:rPr>
              <a:t>:</a:t>
            </a:r>
            <a:br>
              <a:rPr lang="de-DE" sz="1400" b="1" dirty="0" smtClean="0">
                <a:solidFill>
                  <a:schemeClr val="tx1"/>
                </a:solidFill>
              </a:rPr>
            </a:br>
            <a:r>
              <a:rPr lang="de-DE" sz="1400" b="1" dirty="0" err="1" smtClean="0">
                <a:solidFill>
                  <a:schemeClr val="tx1"/>
                </a:solidFill>
              </a:rPr>
              <a:t>MaVis</a:t>
            </a:r>
            <a:r>
              <a:rPr lang="de-DE" sz="1400" b="1" dirty="0" smtClean="0">
                <a:solidFill>
                  <a:schemeClr val="tx1"/>
                </a:solidFill>
              </a:rPr>
              <a:t> mit Fernwartung</a:t>
            </a:r>
          </a:p>
          <a:p>
            <a:pPr marL="182526" indent="-182526">
              <a:spcBef>
                <a:spcPts val="1200"/>
              </a:spcBef>
              <a:buFont typeface="Wingdings" pitchFamily="2" charset="2"/>
              <a:buChar char="§"/>
            </a:pPr>
            <a:r>
              <a:rPr lang="de-DE" sz="1400" b="1" dirty="0" smtClean="0">
                <a:solidFill>
                  <a:schemeClr val="tx1"/>
                </a:solidFill>
              </a:rPr>
              <a:t>Fuel </a:t>
            </a:r>
            <a:r>
              <a:rPr lang="de-DE" sz="1400" b="1" dirty="0" err="1" smtClean="0">
                <a:solidFill>
                  <a:schemeClr val="tx1"/>
                </a:solidFill>
              </a:rPr>
              <a:t>consumption</a:t>
            </a:r>
            <a:r>
              <a:rPr lang="de-DE" sz="1400" b="1" dirty="0" smtClean="0">
                <a:solidFill>
                  <a:schemeClr val="tx1"/>
                </a:solidFill>
              </a:rPr>
              <a:t> p.a.:</a:t>
            </a:r>
            <a:br>
              <a:rPr lang="de-DE" sz="1400" b="1" dirty="0" smtClean="0">
                <a:solidFill>
                  <a:schemeClr val="tx1"/>
                </a:solidFill>
              </a:rPr>
            </a:br>
            <a:r>
              <a:rPr lang="de-DE" sz="1400" b="1" dirty="0" smtClean="0">
                <a:solidFill>
                  <a:schemeClr val="tx1"/>
                </a:solidFill>
              </a:rPr>
              <a:t>18.000 m3</a:t>
            </a:r>
          </a:p>
          <a:p>
            <a:pPr marL="182526" indent="-182526">
              <a:spcBef>
                <a:spcPts val="1200"/>
              </a:spcBef>
              <a:buFont typeface="Wingdings" pitchFamily="2" charset="2"/>
              <a:buChar char="§"/>
            </a:pPr>
            <a:r>
              <a:rPr lang="de-DE" sz="1400" b="1" dirty="0" smtClean="0">
                <a:solidFill>
                  <a:schemeClr val="tx1"/>
                </a:solidFill>
              </a:rPr>
              <a:t>Multivalent </a:t>
            </a:r>
            <a:r>
              <a:rPr lang="de-DE" sz="1400" b="1" dirty="0" err="1" smtClean="0">
                <a:solidFill>
                  <a:schemeClr val="tx1"/>
                </a:solidFill>
              </a:rPr>
              <a:t>system</a:t>
            </a:r>
            <a:r>
              <a:rPr lang="de-DE" sz="1400" b="1" dirty="0" smtClean="0">
                <a:solidFill>
                  <a:schemeClr val="tx1"/>
                </a:solidFill>
              </a:rPr>
              <a:t>:</a:t>
            </a:r>
            <a:br>
              <a:rPr lang="de-DE" sz="1400" b="1" dirty="0" smtClean="0">
                <a:solidFill>
                  <a:schemeClr val="tx1"/>
                </a:solidFill>
              </a:rPr>
            </a:br>
            <a:r>
              <a:rPr lang="de-DE" sz="1400" b="1" dirty="0" err="1" smtClean="0">
                <a:solidFill>
                  <a:schemeClr val="tx1"/>
                </a:solidFill>
              </a:rPr>
              <a:t>oilboiler</a:t>
            </a:r>
            <a:r>
              <a:rPr lang="de-DE" sz="1400" b="1" dirty="0" smtClean="0">
                <a:solidFill>
                  <a:schemeClr val="tx1"/>
                </a:solidFill>
              </a:rPr>
              <a:t> (3,7 MW)</a:t>
            </a:r>
            <a:br>
              <a:rPr lang="de-DE" sz="1400" b="1" dirty="0" smtClean="0">
                <a:solidFill>
                  <a:schemeClr val="tx1"/>
                </a:solidFill>
              </a:rPr>
            </a:br>
            <a:r>
              <a:rPr lang="de-DE" sz="1400" b="1" dirty="0" smtClean="0">
                <a:solidFill>
                  <a:schemeClr val="tx1"/>
                </a:solidFill>
              </a:rPr>
              <a:t>BHKW (0,1 MW)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8401" y="1235373"/>
            <a:ext cx="3038082" cy="2073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1035" y="2110629"/>
            <a:ext cx="3369968" cy="437932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95630" y="3273872"/>
            <a:ext cx="1952335" cy="1342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08607" y="5580263"/>
            <a:ext cx="3248277" cy="1648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265752" y="493404"/>
            <a:ext cx="9458325" cy="898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en-GB" sz="2200" b="1" dirty="0">
                <a:solidFill>
                  <a:srgbClr val="000000"/>
                </a:solidFill>
              </a:rPr>
              <a:t>Viessmann </a:t>
            </a:r>
            <a:r>
              <a:rPr lang="en-GB" sz="2200" b="1" dirty="0" smtClean="0">
                <a:solidFill>
                  <a:srgbClr val="000000"/>
                </a:solidFill>
              </a:rPr>
              <a:t>Group </a:t>
            </a:r>
            <a:endParaRPr lang="en-GB" sz="2200" b="1" dirty="0">
              <a:solidFill>
                <a:srgbClr val="000000"/>
              </a:solidFill>
            </a:endParaRP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6469063" y="1574800"/>
            <a:ext cx="3180710" cy="4318000"/>
          </a:xfrm>
          <a:prstGeom prst="rect">
            <a:avLst/>
          </a:prstGeom>
          <a:solidFill>
            <a:srgbClr val="EAEAEA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360000" y="1574799"/>
            <a:ext cx="6066199" cy="4321175"/>
          </a:xfrm>
          <a:prstGeom prst="rect">
            <a:avLst/>
          </a:prstGeom>
          <a:solidFill>
            <a:srgbClr val="EAEAEA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360000" y="5932488"/>
            <a:ext cx="9294493" cy="1267187"/>
          </a:xfrm>
          <a:prstGeom prst="rect">
            <a:avLst/>
          </a:prstGeom>
          <a:solidFill>
            <a:srgbClr val="EAEAEA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669925" y="1574800"/>
            <a:ext cx="5953125" cy="4633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marL="173038" indent="-173038">
              <a:spcBef>
                <a:spcPts val="675"/>
              </a:spcBef>
              <a:buClr>
                <a:srgbClr val="4C4C4C"/>
              </a:buClr>
              <a:tabLst>
                <a:tab pos="173038" algn="l"/>
                <a:tab pos="620713" algn="l"/>
                <a:tab pos="1069975" algn="l"/>
                <a:tab pos="1519238" algn="l"/>
                <a:tab pos="1968500" algn="l"/>
                <a:tab pos="2417763" algn="l"/>
                <a:tab pos="2867025" algn="l"/>
                <a:tab pos="3316288" algn="l"/>
                <a:tab pos="3765550" algn="l"/>
                <a:tab pos="4214813" algn="l"/>
                <a:tab pos="4664075" algn="l"/>
                <a:tab pos="5113338" algn="l"/>
                <a:tab pos="5562600" algn="l"/>
                <a:tab pos="6011863" algn="l"/>
                <a:tab pos="6461125" algn="l"/>
                <a:tab pos="6910388" algn="l"/>
                <a:tab pos="7359650" algn="l"/>
                <a:tab pos="7808913" algn="l"/>
                <a:tab pos="8258175" algn="l"/>
                <a:tab pos="8707438" algn="l"/>
                <a:tab pos="9156700" algn="l"/>
              </a:tabLst>
            </a:pPr>
            <a:endParaRPr lang="de-DE" dirty="0" smtClean="0">
              <a:solidFill>
                <a:srgbClr val="4C4C4C"/>
              </a:solidFill>
            </a:endParaRPr>
          </a:p>
          <a:p>
            <a:pPr marL="173038" indent="-173038">
              <a:spcBef>
                <a:spcPts val="675"/>
              </a:spcBef>
              <a:buClr>
                <a:srgbClr val="4C4C4C"/>
              </a:buClr>
              <a:buSzPct val="100000"/>
              <a:buFont typeface="Wingdings" pitchFamily="2" charset="2"/>
              <a:buChar char="§"/>
              <a:tabLst>
                <a:tab pos="173038" algn="l"/>
                <a:tab pos="620713" algn="l"/>
                <a:tab pos="1069975" algn="l"/>
                <a:tab pos="1519238" algn="l"/>
                <a:tab pos="1968500" algn="l"/>
                <a:tab pos="2417763" algn="l"/>
                <a:tab pos="2867025" algn="l"/>
                <a:tab pos="3316288" algn="l"/>
                <a:tab pos="3765550" algn="l"/>
                <a:tab pos="4214813" algn="l"/>
                <a:tab pos="4664075" algn="l"/>
                <a:tab pos="5113338" algn="l"/>
                <a:tab pos="5562600" algn="l"/>
                <a:tab pos="6011863" algn="l"/>
                <a:tab pos="6461125" algn="l"/>
                <a:tab pos="6910388" algn="l"/>
                <a:tab pos="7359650" algn="l"/>
                <a:tab pos="7808913" algn="l"/>
                <a:tab pos="8258175" algn="l"/>
                <a:tab pos="8707438" algn="l"/>
                <a:tab pos="9156700" algn="l"/>
              </a:tabLst>
            </a:pPr>
            <a:r>
              <a:rPr lang="de-DE" dirty="0" err="1" smtClean="0">
                <a:solidFill>
                  <a:srgbClr val="4C4C4C"/>
                </a:solidFill>
              </a:rPr>
              <a:t>Workforce</a:t>
            </a:r>
            <a:r>
              <a:rPr lang="de-DE" dirty="0" smtClean="0">
                <a:solidFill>
                  <a:srgbClr val="4C4C4C"/>
                </a:solidFill>
              </a:rPr>
              <a:t>:					9,400</a:t>
            </a:r>
            <a:br>
              <a:rPr lang="de-DE" dirty="0" smtClean="0">
                <a:solidFill>
                  <a:srgbClr val="4C4C4C"/>
                </a:solidFill>
              </a:rPr>
            </a:br>
            <a:r>
              <a:rPr lang="de-DE" dirty="0" smtClean="0">
                <a:solidFill>
                  <a:srgbClr val="4C4C4C"/>
                </a:solidFill>
              </a:rPr>
              <a:t/>
            </a:r>
            <a:br>
              <a:rPr lang="de-DE" dirty="0" smtClean="0">
                <a:solidFill>
                  <a:srgbClr val="4C4C4C"/>
                </a:solidFill>
              </a:rPr>
            </a:br>
            <a:endParaRPr lang="de-DE" dirty="0" smtClean="0">
              <a:solidFill>
                <a:srgbClr val="4C4C4C"/>
              </a:solidFill>
            </a:endParaRPr>
          </a:p>
          <a:p>
            <a:pPr marL="173038" indent="-173038">
              <a:spcBef>
                <a:spcPts val="675"/>
              </a:spcBef>
              <a:buClr>
                <a:srgbClr val="4C4C4C"/>
              </a:buClr>
              <a:buSzPct val="100000"/>
              <a:buFont typeface="Wingdings" pitchFamily="2" charset="2"/>
              <a:buChar char="§"/>
              <a:tabLst>
                <a:tab pos="173038" algn="l"/>
                <a:tab pos="620713" algn="l"/>
                <a:tab pos="1069975" algn="l"/>
                <a:tab pos="1519238" algn="l"/>
                <a:tab pos="1968500" algn="l"/>
                <a:tab pos="2417763" algn="l"/>
                <a:tab pos="2867025" algn="l"/>
                <a:tab pos="3316288" algn="l"/>
                <a:tab pos="3765550" algn="l"/>
                <a:tab pos="4214813" algn="l"/>
                <a:tab pos="4664075" algn="l"/>
                <a:tab pos="5113338" algn="l"/>
                <a:tab pos="5562600" algn="l"/>
                <a:tab pos="6011863" algn="l"/>
                <a:tab pos="6461125" algn="l"/>
                <a:tab pos="6910388" algn="l"/>
                <a:tab pos="7359650" algn="l"/>
                <a:tab pos="7808913" algn="l"/>
                <a:tab pos="8258175" algn="l"/>
                <a:tab pos="8707438" algn="l"/>
                <a:tab pos="9156700" algn="l"/>
              </a:tabLst>
            </a:pPr>
            <a:r>
              <a:rPr lang="de-DE" dirty="0" err="1" smtClean="0">
                <a:solidFill>
                  <a:srgbClr val="4C4C4C"/>
                </a:solidFill>
              </a:rPr>
              <a:t>Turnover</a:t>
            </a:r>
            <a:r>
              <a:rPr lang="de-DE" dirty="0" smtClean="0">
                <a:solidFill>
                  <a:srgbClr val="4C4C4C"/>
                </a:solidFill>
              </a:rPr>
              <a:t>:					</a:t>
            </a:r>
            <a:r>
              <a:rPr lang="de-DE" dirty="0" err="1" smtClean="0">
                <a:solidFill>
                  <a:srgbClr val="4C4C4C"/>
                </a:solidFill>
              </a:rPr>
              <a:t>approx</a:t>
            </a:r>
            <a:r>
              <a:rPr lang="de-DE" dirty="0" smtClean="0">
                <a:solidFill>
                  <a:srgbClr val="4C4C4C"/>
                </a:solidFill>
              </a:rPr>
              <a:t>. 1.7 </a:t>
            </a:r>
            <a:r>
              <a:rPr lang="de-DE" dirty="0" err="1" smtClean="0">
                <a:solidFill>
                  <a:srgbClr val="4C4C4C"/>
                </a:solidFill>
              </a:rPr>
              <a:t>Bil</a:t>
            </a:r>
            <a:r>
              <a:rPr lang="de-DE" dirty="0" smtClean="0">
                <a:solidFill>
                  <a:srgbClr val="4C4C4C"/>
                </a:solidFill>
              </a:rPr>
              <a:t>. Euro</a:t>
            </a:r>
            <a:br>
              <a:rPr lang="de-DE" dirty="0" smtClean="0">
                <a:solidFill>
                  <a:srgbClr val="4C4C4C"/>
                </a:solidFill>
              </a:rPr>
            </a:br>
            <a:r>
              <a:rPr lang="de-DE" dirty="0" smtClean="0">
                <a:solidFill>
                  <a:srgbClr val="4C4C4C"/>
                </a:solidFill>
              </a:rPr>
              <a:t/>
            </a:r>
            <a:br>
              <a:rPr lang="de-DE" dirty="0" smtClean="0">
                <a:solidFill>
                  <a:srgbClr val="4C4C4C"/>
                </a:solidFill>
              </a:rPr>
            </a:br>
            <a:endParaRPr lang="de-DE" dirty="0" smtClean="0">
              <a:solidFill>
                <a:srgbClr val="4C4C4C"/>
              </a:solidFill>
            </a:endParaRPr>
          </a:p>
          <a:p>
            <a:pPr marL="173038" indent="-173038">
              <a:spcBef>
                <a:spcPts val="675"/>
              </a:spcBef>
              <a:buClr>
                <a:srgbClr val="4C4C4C"/>
              </a:buClr>
              <a:buSzPct val="100000"/>
              <a:buFont typeface="Wingdings" pitchFamily="2" charset="2"/>
              <a:buChar char="§"/>
              <a:tabLst>
                <a:tab pos="173038" algn="l"/>
                <a:tab pos="620713" algn="l"/>
                <a:tab pos="1069975" algn="l"/>
                <a:tab pos="1519238" algn="l"/>
                <a:tab pos="1968500" algn="l"/>
                <a:tab pos="2417763" algn="l"/>
                <a:tab pos="2867025" algn="l"/>
                <a:tab pos="3316288" algn="l"/>
                <a:tab pos="3765550" algn="l"/>
                <a:tab pos="4214813" algn="l"/>
                <a:tab pos="4664075" algn="l"/>
                <a:tab pos="5113338" algn="l"/>
                <a:tab pos="5562600" algn="l"/>
                <a:tab pos="6011863" algn="l"/>
                <a:tab pos="6461125" algn="l"/>
                <a:tab pos="6910388" algn="l"/>
                <a:tab pos="7359650" algn="l"/>
                <a:tab pos="7808913" algn="l"/>
                <a:tab pos="8258175" algn="l"/>
                <a:tab pos="8707438" algn="l"/>
                <a:tab pos="9156700" algn="l"/>
              </a:tabLst>
            </a:pPr>
            <a:r>
              <a:rPr lang="de-DE" dirty="0" smtClean="0">
                <a:solidFill>
                  <a:srgbClr val="4C4C4C"/>
                </a:solidFill>
              </a:rPr>
              <a:t>Export-</a:t>
            </a:r>
            <a:r>
              <a:rPr lang="de-DE" dirty="0" err="1" smtClean="0">
                <a:solidFill>
                  <a:srgbClr val="4C4C4C"/>
                </a:solidFill>
              </a:rPr>
              <a:t>share</a:t>
            </a:r>
            <a:r>
              <a:rPr lang="de-DE" dirty="0" smtClean="0">
                <a:solidFill>
                  <a:srgbClr val="4C4C4C"/>
                </a:solidFill>
              </a:rPr>
              <a:t>:				56 % </a:t>
            </a:r>
            <a:br>
              <a:rPr lang="de-DE" dirty="0" smtClean="0">
                <a:solidFill>
                  <a:srgbClr val="4C4C4C"/>
                </a:solidFill>
              </a:rPr>
            </a:br>
            <a:r>
              <a:rPr lang="de-DE" dirty="0" smtClean="0">
                <a:solidFill>
                  <a:srgbClr val="4C4C4C"/>
                </a:solidFill>
              </a:rPr>
              <a:t/>
            </a:r>
            <a:br>
              <a:rPr lang="de-DE" dirty="0" smtClean="0">
                <a:solidFill>
                  <a:srgbClr val="4C4C4C"/>
                </a:solidFill>
              </a:rPr>
            </a:br>
            <a:endParaRPr lang="de-DE" dirty="0" smtClean="0">
              <a:solidFill>
                <a:srgbClr val="4C4C4C"/>
              </a:solidFill>
            </a:endParaRPr>
          </a:p>
          <a:p>
            <a:pPr marL="173038" indent="-173038">
              <a:spcBef>
                <a:spcPts val="675"/>
              </a:spcBef>
              <a:buClr>
                <a:srgbClr val="4C4C4C"/>
              </a:buClr>
              <a:buSzPct val="100000"/>
              <a:buFont typeface="Wingdings" pitchFamily="2" charset="2"/>
              <a:buChar char="§"/>
              <a:tabLst>
                <a:tab pos="173038" algn="l"/>
                <a:tab pos="620713" algn="l"/>
                <a:tab pos="1069975" algn="l"/>
                <a:tab pos="1519238" algn="l"/>
                <a:tab pos="1968500" algn="l"/>
                <a:tab pos="2417763" algn="l"/>
                <a:tab pos="2867025" algn="l"/>
                <a:tab pos="3316288" algn="l"/>
                <a:tab pos="3765550" algn="l"/>
                <a:tab pos="4214813" algn="l"/>
                <a:tab pos="4664075" algn="l"/>
                <a:tab pos="5113338" algn="l"/>
                <a:tab pos="5562600" algn="l"/>
                <a:tab pos="6011863" algn="l"/>
                <a:tab pos="6461125" algn="l"/>
                <a:tab pos="6910388" algn="l"/>
                <a:tab pos="7359650" algn="l"/>
                <a:tab pos="7808913" algn="l"/>
                <a:tab pos="8258175" algn="l"/>
                <a:tab pos="8707438" algn="l"/>
                <a:tab pos="9156700" algn="l"/>
              </a:tabLst>
            </a:pPr>
            <a:r>
              <a:rPr lang="de-DE" dirty="0" err="1" smtClean="0">
                <a:solidFill>
                  <a:srgbClr val="4C4C4C"/>
                </a:solidFill>
              </a:rPr>
              <a:t>Founded</a:t>
            </a:r>
            <a:r>
              <a:rPr lang="de-DE" dirty="0" smtClean="0">
                <a:solidFill>
                  <a:srgbClr val="4C4C4C"/>
                </a:solidFill>
              </a:rPr>
              <a:t>:					1917</a:t>
            </a:r>
            <a:br>
              <a:rPr lang="de-DE" dirty="0" smtClean="0">
                <a:solidFill>
                  <a:srgbClr val="4C4C4C"/>
                </a:solidFill>
              </a:rPr>
            </a:br>
            <a:r>
              <a:rPr lang="de-DE" dirty="0" smtClean="0">
                <a:solidFill>
                  <a:srgbClr val="4C4C4C"/>
                </a:solidFill>
              </a:rPr>
              <a:t/>
            </a:r>
            <a:br>
              <a:rPr lang="de-DE" dirty="0" smtClean="0">
                <a:solidFill>
                  <a:srgbClr val="4C4C4C"/>
                </a:solidFill>
              </a:rPr>
            </a:br>
            <a:endParaRPr lang="de-DE" dirty="0" smtClean="0">
              <a:solidFill>
                <a:srgbClr val="4C4C4C"/>
              </a:solidFill>
            </a:endParaRPr>
          </a:p>
          <a:p>
            <a:pPr marL="173038" indent="-173038">
              <a:spcBef>
                <a:spcPts val="675"/>
              </a:spcBef>
              <a:buClr>
                <a:srgbClr val="4C4C4C"/>
              </a:buClr>
              <a:buSzPct val="100000"/>
              <a:buFont typeface="Wingdings" pitchFamily="2" charset="2"/>
              <a:buChar char="§"/>
              <a:tabLst>
                <a:tab pos="173038" algn="l"/>
                <a:tab pos="620713" algn="l"/>
                <a:tab pos="1069975" algn="l"/>
                <a:tab pos="1519238" algn="l"/>
                <a:tab pos="1968500" algn="l"/>
                <a:tab pos="2417763" algn="l"/>
                <a:tab pos="2867025" algn="l"/>
                <a:tab pos="3316288" algn="l"/>
                <a:tab pos="3765550" algn="l"/>
                <a:tab pos="4214813" algn="l"/>
                <a:tab pos="4664075" algn="l"/>
                <a:tab pos="5113338" algn="l"/>
                <a:tab pos="5562600" algn="l"/>
                <a:tab pos="6011863" algn="l"/>
                <a:tab pos="6461125" algn="l"/>
                <a:tab pos="6910388" algn="l"/>
                <a:tab pos="7359650" algn="l"/>
                <a:tab pos="7808913" algn="l"/>
                <a:tab pos="8258175" algn="l"/>
                <a:tab pos="8707438" algn="l"/>
                <a:tab pos="9156700" algn="l"/>
              </a:tabLst>
            </a:pPr>
            <a:r>
              <a:rPr lang="de-DE" dirty="0" err="1" smtClean="0">
                <a:solidFill>
                  <a:srgbClr val="4C4C4C"/>
                </a:solidFill>
              </a:rPr>
              <a:t>Headquarters</a:t>
            </a:r>
            <a:r>
              <a:rPr lang="de-DE" dirty="0" smtClean="0">
                <a:solidFill>
                  <a:srgbClr val="4C4C4C"/>
                </a:solidFill>
              </a:rPr>
              <a:t>: 				</a:t>
            </a:r>
            <a:r>
              <a:rPr lang="de-DE" dirty="0" err="1" smtClean="0">
                <a:solidFill>
                  <a:srgbClr val="4C4C4C"/>
                </a:solidFill>
              </a:rPr>
              <a:t>Allendorf</a:t>
            </a:r>
            <a:r>
              <a:rPr lang="de-DE" dirty="0" smtClean="0">
                <a:solidFill>
                  <a:srgbClr val="4C4C4C"/>
                </a:solidFill>
              </a:rPr>
              <a:t> (Eder) </a:t>
            </a:r>
            <a:br>
              <a:rPr lang="de-DE" dirty="0" smtClean="0">
                <a:solidFill>
                  <a:srgbClr val="4C4C4C"/>
                </a:solidFill>
              </a:rPr>
            </a:br>
            <a:r>
              <a:rPr lang="de-DE" dirty="0" smtClean="0">
                <a:solidFill>
                  <a:srgbClr val="4C4C4C"/>
                </a:solidFill>
              </a:rPr>
              <a:t/>
            </a:r>
            <a:br>
              <a:rPr lang="de-DE" dirty="0" smtClean="0">
                <a:solidFill>
                  <a:srgbClr val="4C4C4C"/>
                </a:solidFill>
              </a:rPr>
            </a:br>
            <a:endParaRPr lang="de-DE" dirty="0" smtClean="0">
              <a:solidFill>
                <a:srgbClr val="4C4C4C"/>
              </a:solidFill>
            </a:endParaRPr>
          </a:p>
          <a:p>
            <a:pPr marL="173038" indent="-173038">
              <a:lnSpc>
                <a:spcPct val="83000"/>
              </a:lnSpc>
              <a:spcBef>
                <a:spcPts val="600"/>
              </a:spcBef>
              <a:buClr>
                <a:srgbClr val="4C4C4C"/>
              </a:buClr>
              <a:buFont typeface="Monotype Sorts" charset="2"/>
              <a:buNone/>
              <a:tabLst>
                <a:tab pos="173038" algn="l"/>
                <a:tab pos="620713" algn="l"/>
                <a:tab pos="1069975" algn="l"/>
                <a:tab pos="1519238" algn="l"/>
                <a:tab pos="1968500" algn="l"/>
                <a:tab pos="2417763" algn="l"/>
                <a:tab pos="2867025" algn="l"/>
                <a:tab pos="3316288" algn="l"/>
                <a:tab pos="3765550" algn="l"/>
                <a:tab pos="4214813" algn="l"/>
                <a:tab pos="4664075" algn="l"/>
                <a:tab pos="5113338" algn="l"/>
                <a:tab pos="5562600" algn="l"/>
                <a:tab pos="6011863" algn="l"/>
                <a:tab pos="6461125" algn="l"/>
                <a:tab pos="6910388" algn="l"/>
                <a:tab pos="7359650" algn="l"/>
                <a:tab pos="7808913" algn="l"/>
                <a:tab pos="8258175" algn="l"/>
                <a:tab pos="8707438" algn="l"/>
                <a:tab pos="9156700" algn="l"/>
              </a:tabLst>
            </a:pPr>
            <a:endParaRPr lang="de-DE" dirty="0" smtClean="0">
              <a:solidFill>
                <a:srgbClr val="4C4C4C"/>
              </a:solidFill>
            </a:endParaRPr>
          </a:p>
          <a:p>
            <a:pPr marL="173038" indent="-173038">
              <a:lnSpc>
                <a:spcPct val="83000"/>
              </a:lnSpc>
              <a:spcBef>
                <a:spcPts val="600"/>
              </a:spcBef>
              <a:buClr>
                <a:srgbClr val="4C4C4C"/>
              </a:buClr>
              <a:buFont typeface="Monotype Sorts" charset="2"/>
              <a:buNone/>
              <a:tabLst>
                <a:tab pos="173038" algn="l"/>
                <a:tab pos="620713" algn="l"/>
                <a:tab pos="1069975" algn="l"/>
                <a:tab pos="1519238" algn="l"/>
                <a:tab pos="1968500" algn="l"/>
                <a:tab pos="2417763" algn="l"/>
                <a:tab pos="2867025" algn="l"/>
                <a:tab pos="3316288" algn="l"/>
                <a:tab pos="3765550" algn="l"/>
                <a:tab pos="4214813" algn="l"/>
                <a:tab pos="4664075" algn="l"/>
                <a:tab pos="5113338" algn="l"/>
                <a:tab pos="5562600" algn="l"/>
                <a:tab pos="6011863" algn="l"/>
                <a:tab pos="6461125" algn="l"/>
                <a:tab pos="6910388" algn="l"/>
                <a:tab pos="7359650" algn="l"/>
                <a:tab pos="7808913" algn="l"/>
                <a:tab pos="8258175" algn="l"/>
                <a:tab pos="8707438" algn="l"/>
                <a:tab pos="9156700" algn="l"/>
              </a:tabLst>
            </a:pPr>
            <a:endParaRPr lang="de-DE" dirty="0">
              <a:solidFill>
                <a:srgbClr val="4C4C4C"/>
              </a:solidFill>
            </a:endParaRPr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611368" y="6172526"/>
            <a:ext cx="8859326" cy="936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>
              <a:lnSpc>
                <a:spcPct val="93000"/>
              </a:lnSpc>
              <a:buClr>
                <a:schemeClr val="tx1">
                  <a:lumMod val="65000"/>
                  <a:lumOff val="35000"/>
                </a:schemeClr>
              </a:buCl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dirty="0" smtClean="0">
                <a:solidFill>
                  <a:srgbClr val="4D4D4D"/>
                </a:solidFill>
              </a:rPr>
              <a:t>The Viessmann Group </a:t>
            </a:r>
            <a:r>
              <a:rPr lang="de-DE" dirty="0" err="1" smtClean="0">
                <a:solidFill>
                  <a:srgbClr val="4D4D4D"/>
                </a:solidFill>
              </a:rPr>
              <a:t>is</a:t>
            </a:r>
            <a:r>
              <a:rPr lang="de-DE" dirty="0" smtClean="0">
                <a:solidFill>
                  <a:srgbClr val="4D4D4D"/>
                </a:solidFill>
              </a:rPr>
              <a:t> </a:t>
            </a:r>
            <a:r>
              <a:rPr lang="de-DE" dirty="0" err="1" smtClean="0">
                <a:solidFill>
                  <a:srgbClr val="4D4D4D"/>
                </a:solidFill>
              </a:rPr>
              <a:t>one</a:t>
            </a:r>
            <a:r>
              <a:rPr lang="de-DE" dirty="0" smtClean="0">
                <a:solidFill>
                  <a:srgbClr val="4D4D4D"/>
                </a:solidFill>
              </a:rPr>
              <a:t> </a:t>
            </a:r>
            <a:r>
              <a:rPr lang="de-DE" dirty="0" err="1" smtClean="0">
                <a:solidFill>
                  <a:srgbClr val="4D4D4D"/>
                </a:solidFill>
              </a:rPr>
              <a:t>of</a:t>
            </a:r>
            <a:r>
              <a:rPr lang="de-DE" dirty="0" smtClean="0">
                <a:solidFill>
                  <a:srgbClr val="4D4D4D"/>
                </a:solidFill>
              </a:rPr>
              <a:t> </a:t>
            </a:r>
            <a:r>
              <a:rPr lang="de-DE" dirty="0" err="1" smtClean="0">
                <a:solidFill>
                  <a:srgbClr val="4D4D4D"/>
                </a:solidFill>
              </a:rPr>
              <a:t>the</a:t>
            </a:r>
            <a:r>
              <a:rPr lang="de-DE" dirty="0" smtClean="0">
                <a:solidFill>
                  <a:srgbClr val="4D4D4D"/>
                </a:solidFill>
              </a:rPr>
              <a:t> </a:t>
            </a:r>
            <a:r>
              <a:rPr lang="de-DE" dirty="0" err="1" smtClean="0">
                <a:solidFill>
                  <a:srgbClr val="4D4D4D"/>
                </a:solidFill>
              </a:rPr>
              <a:t>internationally</a:t>
            </a:r>
            <a:r>
              <a:rPr lang="de-DE" dirty="0" smtClean="0">
                <a:solidFill>
                  <a:srgbClr val="4D4D4D"/>
                </a:solidFill>
              </a:rPr>
              <a:t> </a:t>
            </a:r>
            <a:r>
              <a:rPr lang="de-DE" dirty="0" err="1" smtClean="0">
                <a:solidFill>
                  <a:srgbClr val="4D4D4D"/>
                </a:solidFill>
              </a:rPr>
              <a:t>leading</a:t>
            </a:r>
            <a:r>
              <a:rPr lang="de-DE" dirty="0" smtClean="0">
                <a:solidFill>
                  <a:srgbClr val="4D4D4D"/>
                </a:solidFill>
              </a:rPr>
              <a:t> </a:t>
            </a:r>
            <a:r>
              <a:rPr lang="de-DE" dirty="0" err="1" smtClean="0">
                <a:solidFill>
                  <a:srgbClr val="4D4D4D"/>
                </a:solidFill>
              </a:rPr>
              <a:t>manufacturers</a:t>
            </a:r>
            <a:r>
              <a:rPr lang="de-DE" dirty="0" smtClean="0">
                <a:solidFill>
                  <a:srgbClr val="4D4D4D"/>
                </a:solidFill>
              </a:rPr>
              <a:t> </a:t>
            </a:r>
            <a:r>
              <a:rPr lang="de-DE" dirty="0" err="1" smtClean="0">
                <a:solidFill>
                  <a:srgbClr val="4D4D4D"/>
                </a:solidFill>
              </a:rPr>
              <a:t>of</a:t>
            </a:r>
            <a:r>
              <a:rPr lang="de-DE" dirty="0" smtClean="0">
                <a:solidFill>
                  <a:srgbClr val="4D4D4D"/>
                </a:solidFill>
              </a:rPr>
              <a:t> </a:t>
            </a:r>
            <a:r>
              <a:rPr lang="de-DE" dirty="0" err="1" smtClean="0">
                <a:solidFill>
                  <a:srgbClr val="4D4D4D"/>
                </a:solidFill>
              </a:rPr>
              <a:t>heating</a:t>
            </a:r>
            <a:r>
              <a:rPr lang="de-DE" dirty="0" smtClean="0">
                <a:solidFill>
                  <a:srgbClr val="4D4D4D"/>
                </a:solidFill>
              </a:rPr>
              <a:t> </a:t>
            </a:r>
            <a:r>
              <a:rPr lang="de-DE" dirty="0" err="1" smtClean="0">
                <a:solidFill>
                  <a:srgbClr val="4D4D4D"/>
                </a:solidFill>
              </a:rPr>
              <a:t>technology</a:t>
            </a:r>
            <a:r>
              <a:rPr lang="de-DE" dirty="0" smtClean="0">
                <a:solidFill>
                  <a:srgbClr val="4D4D4D"/>
                </a:solidFill>
              </a:rPr>
              <a:t> </a:t>
            </a:r>
            <a:r>
              <a:rPr lang="de-DE" dirty="0" err="1" smtClean="0">
                <a:solidFill>
                  <a:srgbClr val="4D4D4D"/>
                </a:solidFill>
              </a:rPr>
              <a:t>systems</a:t>
            </a:r>
            <a:r>
              <a:rPr lang="de-DE" dirty="0" smtClean="0">
                <a:solidFill>
                  <a:srgbClr val="4D4D4D"/>
                </a:solidFill>
              </a:rPr>
              <a:t>. </a:t>
            </a:r>
            <a:endParaRPr lang="de-DE" dirty="0">
              <a:solidFill>
                <a:srgbClr val="4D4D4D"/>
              </a:solidFill>
            </a:endParaRPr>
          </a:p>
        </p:txBody>
      </p:sp>
      <p:pic>
        <p:nvPicPr>
          <p:cNvPr id="16386" name="Picture 2" descr="http://www.viessmann.com/com/etc/medialib/internet-global/images/com/laenderflaggen.Par.50752.Image.gif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500" y="-4283075"/>
            <a:ext cx="285750" cy="190500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 l="22009" r="23659"/>
          <a:stretch>
            <a:fillRect/>
          </a:stretch>
        </p:blipFill>
        <p:spPr bwMode="auto">
          <a:xfrm>
            <a:off x="6472093" y="1589088"/>
            <a:ext cx="3182400" cy="3889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4" name="Picture 6" descr="http://www.energieagentur-lippe.de/pages/images/Bilder_Logos_Inhalt/Referenzen/Holzheizkraftwerk_Hoevelhof__3d_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4314" y="2222472"/>
            <a:ext cx="4887775" cy="4161688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Example</a:t>
            </a:r>
            <a:r>
              <a:rPr lang="de-DE" dirty="0" smtClean="0"/>
              <a:t>: FSR 7000 (CHP)</a:t>
            </a:r>
            <a:br>
              <a:rPr lang="de-DE" dirty="0" smtClean="0"/>
            </a:br>
            <a:r>
              <a:rPr lang="de-DE" dirty="0" smtClean="0"/>
              <a:t>Holzheizkraftwerk </a:t>
            </a:r>
            <a:r>
              <a:rPr lang="de-DE" dirty="0" err="1" smtClean="0"/>
              <a:t>Hövelhof</a:t>
            </a:r>
            <a:r>
              <a:rPr lang="de-DE" dirty="0" smtClean="0"/>
              <a:t>, Germany</a:t>
            </a:r>
            <a:endParaRPr lang="de-DE" dirty="0"/>
          </a:p>
        </p:txBody>
      </p:sp>
      <p:sp>
        <p:nvSpPr>
          <p:cNvPr id="3" name="Rechteck 2"/>
          <p:cNvSpPr/>
          <p:nvPr/>
        </p:nvSpPr>
        <p:spPr bwMode="auto">
          <a:xfrm>
            <a:off x="447265" y="1787807"/>
            <a:ext cx="2665053" cy="4095587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22" tIns="45711" rIns="91422" bIns="45711" numCol="1" rtlCol="0" anchor="t" anchorCtr="0" compatLnSpc="1">
            <a:prstTxWarp prst="textNoShape">
              <a:avLst/>
            </a:prstTxWarp>
          </a:bodyPr>
          <a:lstStyle/>
          <a:p>
            <a:pPr marL="182526" indent="-182526">
              <a:spcBef>
                <a:spcPts val="1200"/>
              </a:spcBef>
              <a:buFont typeface="Wingdings" pitchFamily="2" charset="2"/>
              <a:buChar char="§"/>
            </a:pPr>
            <a:r>
              <a:rPr lang="de-DE" sz="1400" b="1" dirty="0" err="1" smtClean="0">
                <a:solidFill>
                  <a:schemeClr val="tx1"/>
                </a:solidFill>
              </a:rPr>
              <a:t>environment</a:t>
            </a:r>
            <a:r>
              <a:rPr lang="de-DE" sz="1400" b="1" dirty="0" smtClean="0">
                <a:solidFill>
                  <a:schemeClr val="tx1"/>
                </a:solidFill>
              </a:rPr>
              <a:t>:</a:t>
            </a:r>
            <a:br>
              <a:rPr lang="de-DE" sz="1400" b="1" dirty="0" smtClean="0">
                <a:solidFill>
                  <a:schemeClr val="tx1"/>
                </a:solidFill>
              </a:rPr>
            </a:br>
            <a:r>
              <a:rPr lang="de-DE" sz="1400" b="1" dirty="0" err="1" smtClean="0">
                <a:solidFill>
                  <a:schemeClr val="tx1"/>
                </a:solidFill>
              </a:rPr>
              <a:t>process</a:t>
            </a:r>
            <a:r>
              <a:rPr lang="de-DE" sz="1400" b="1" dirty="0" smtClean="0">
                <a:solidFill>
                  <a:schemeClr val="tx1"/>
                </a:solidFill>
              </a:rPr>
              <a:t> </a:t>
            </a:r>
            <a:r>
              <a:rPr lang="de-DE" sz="1400" b="1" dirty="0" err="1" smtClean="0">
                <a:solidFill>
                  <a:schemeClr val="tx1"/>
                </a:solidFill>
              </a:rPr>
              <a:t>heat</a:t>
            </a:r>
            <a:endParaRPr lang="de-DE" sz="1400" b="1" dirty="0" smtClean="0">
              <a:solidFill>
                <a:schemeClr val="tx1"/>
              </a:solidFill>
            </a:endParaRPr>
          </a:p>
          <a:p>
            <a:pPr marL="182526" indent="-182526">
              <a:spcBef>
                <a:spcPts val="1200"/>
              </a:spcBef>
              <a:buFont typeface="Wingdings" pitchFamily="2" charset="2"/>
              <a:buChar char="§"/>
            </a:pPr>
            <a:r>
              <a:rPr lang="de-DE" sz="1400" b="1" dirty="0" err="1" smtClean="0">
                <a:solidFill>
                  <a:schemeClr val="tx1"/>
                </a:solidFill>
              </a:rPr>
              <a:t>Biomass</a:t>
            </a:r>
            <a:r>
              <a:rPr lang="de-DE" sz="1400" b="1" dirty="0" smtClean="0">
                <a:solidFill>
                  <a:schemeClr val="tx1"/>
                </a:solidFill>
              </a:rPr>
              <a:t> System (power):</a:t>
            </a:r>
            <a:br>
              <a:rPr lang="de-DE" sz="1400" b="1" dirty="0" smtClean="0">
                <a:solidFill>
                  <a:schemeClr val="tx1"/>
                </a:solidFill>
              </a:rPr>
            </a:br>
            <a:r>
              <a:rPr lang="de-DE" sz="1400" b="1" dirty="0" err="1" smtClean="0">
                <a:solidFill>
                  <a:schemeClr val="tx1"/>
                </a:solidFill>
              </a:rPr>
              <a:t>firebox</a:t>
            </a:r>
            <a:r>
              <a:rPr lang="de-DE" sz="1400" b="1" dirty="0" smtClean="0">
                <a:solidFill>
                  <a:schemeClr val="tx1"/>
                </a:solidFill>
              </a:rPr>
              <a:t> </a:t>
            </a:r>
            <a:r>
              <a:rPr lang="de-DE" sz="1400" b="1" dirty="0" err="1" smtClean="0">
                <a:solidFill>
                  <a:schemeClr val="tx1"/>
                </a:solidFill>
              </a:rPr>
              <a:t>with</a:t>
            </a:r>
            <a:r>
              <a:rPr lang="de-DE" sz="1400" b="1" dirty="0" smtClean="0">
                <a:solidFill>
                  <a:schemeClr val="tx1"/>
                </a:solidFill>
              </a:rPr>
              <a:t> </a:t>
            </a:r>
            <a:r>
              <a:rPr lang="de-DE" sz="1400" b="1" dirty="0" err="1" smtClean="0">
                <a:solidFill>
                  <a:schemeClr val="tx1"/>
                </a:solidFill>
              </a:rPr>
              <a:t>moving</a:t>
            </a:r>
            <a:r>
              <a:rPr lang="de-DE" sz="1400" b="1" dirty="0" smtClean="0">
                <a:solidFill>
                  <a:schemeClr val="tx1"/>
                </a:solidFill>
              </a:rPr>
              <a:t> grate FSB 7000 (6,5 MW)</a:t>
            </a:r>
          </a:p>
          <a:p>
            <a:pPr marL="182526" indent="-182526">
              <a:spcBef>
                <a:spcPts val="1200"/>
              </a:spcBef>
              <a:buFont typeface="Wingdings" pitchFamily="2" charset="2"/>
              <a:buChar char="§"/>
            </a:pPr>
            <a:r>
              <a:rPr lang="de-DE" sz="1400" b="1" dirty="0" err="1" smtClean="0">
                <a:solidFill>
                  <a:schemeClr val="tx1"/>
                </a:solidFill>
              </a:rPr>
              <a:t>controls</a:t>
            </a:r>
            <a:r>
              <a:rPr lang="de-DE" sz="1400" b="1" dirty="0" smtClean="0">
                <a:solidFill>
                  <a:schemeClr val="tx1"/>
                </a:solidFill>
              </a:rPr>
              <a:t>:</a:t>
            </a:r>
            <a:br>
              <a:rPr lang="de-DE" sz="1400" b="1" dirty="0" smtClean="0">
                <a:solidFill>
                  <a:schemeClr val="tx1"/>
                </a:solidFill>
              </a:rPr>
            </a:br>
            <a:r>
              <a:rPr lang="de-DE" sz="1400" b="1" dirty="0" err="1" smtClean="0">
                <a:solidFill>
                  <a:schemeClr val="tx1"/>
                </a:solidFill>
              </a:rPr>
              <a:t>MaVis</a:t>
            </a:r>
            <a:r>
              <a:rPr lang="de-DE" sz="1400" b="1" dirty="0" smtClean="0">
                <a:solidFill>
                  <a:schemeClr val="tx1"/>
                </a:solidFill>
              </a:rPr>
              <a:t> </a:t>
            </a:r>
            <a:r>
              <a:rPr lang="de-DE" sz="1400" b="1" dirty="0" err="1" smtClean="0">
                <a:solidFill>
                  <a:schemeClr val="tx1"/>
                </a:solidFill>
              </a:rPr>
              <a:t>with</a:t>
            </a:r>
            <a:r>
              <a:rPr lang="de-DE" sz="1400" b="1" dirty="0" smtClean="0">
                <a:solidFill>
                  <a:schemeClr val="tx1"/>
                </a:solidFill>
              </a:rPr>
              <a:t> remote </a:t>
            </a:r>
            <a:r>
              <a:rPr lang="de-DE" sz="1400" b="1" dirty="0" err="1" smtClean="0">
                <a:solidFill>
                  <a:schemeClr val="tx1"/>
                </a:solidFill>
              </a:rPr>
              <a:t>control</a:t>
            </a:r>
            <a:endParaRPr lang="de-DE" sz="1400" b="1" dirty="0" smtClean="0">
              <a:solidFill>
                <a:schemeClr val="tx1"/>
              </a:solidFill>
            </a:endParaRPr>
          </a:p>
          <a:p>
            <a:pPr marL="182526" indent="-182526">
              <a:spcBef>
                <a:spcPts val="1200"/>
              </a:spcBef>
              <a:buFont typeface="Wingdings" pitchFamily="2" charset="2"/>
              <a:buChar char="§"/>
            </a:pPr>
            <a:r>
              <a:rPr lang="de-DE" sz="1400" b="1" dirty="0" smtClean="0">
                <a:solidFill>
                  <a:schemeClr val="tx1"/>
                </a:solidFill>
              </a:rPr>
              <a:t>Fuel </a:t>
            </a:r>
            <a:r>
              <a:rPr lang="de-DE" sz="1400" b="1" dirty="0" err="1" smtClean="0">
                <a:solidFill>
                  <a:schemeClr val="tx1"/>
                </a:solidFill>
              </a:rPr>
              <a:t>consumption</a:t>
            </a:r>
            <a:r>
              <a:rPr lang="de-DE" sz="1400" b="1" dirty="0" smtClean="0">
                <a:solidFill>
                  <a:schemeClr val="tx1"/>
                </a:solidFill>
              </a:rPr>
              <a:t> p.a.: </a:t>
            </a:r>
            <a:br>
              <a:rPr lang="de-DE" sz="1400" b="1" dirty="0" smtClean="0">
                <a:solidFill>
                  <a:schemeClr val="tx1"/>
                </a:solidFill>
              </a:rPr>
            </a:br>
            <a:r>
              <a:rPr lang="de-DE" sz="1400" b="1" dirty="0" smtClean="0">
                <a:solidFill>
                  <a:schemeClr val="tx1"/>
                </a:solidFill>
              </a:rPr>
              <a:t>10.500 </a:t>
            </a:r>
            <a:r>
              <a:rPr lang="de-DE" sz="1400" b="1" dirty="0" err="1" smtClean="0">
                <a:solidFill>
                  <a:schemeClr val="tx1"/>
                </a:solidFill>
              </a:rPr>
              <a:t>tons</a:t>
            </a:r>
            <a:endParaRPr lang="de-DE" sz="1400" b="1" dirty="0" smtClean="0">
              <a:solidFill>
                <a:schemeClr val="tx1"/>
              </a:solidFill>
            </a:endParaRPr>
          </a:p>
          <a:p>
            <a:pPr marL="182526" indent="-182526">
              <a:spcBef>
                <a:spcPts val="1200"/>
              </a:spcBef>
              <a:buFont typeface="Wingdings" pitchFamily="2" charset="2"/>
              <a:buChar char="§"/>
            </a:pPr>
            <a:r>
              <a:rPr lang="de-DE" sz="1400" b="1" dirty="0" smtClean="0">
                <a:solidFill>
                  <a:schemeClr val="tx1"/>
                </a:solidFill>
              </a:rPr>
              <a:t>ORC-</a:t>
            </a:r>
            <a:r>
              <a:rPr lang="de-DE" sz="1400" b="1" dirty="0" err="1" smtClean="0">
                <a:solidFill>
                  <a:schemeClr val="tx1"/>
                </a:solidFill>
              </a:rPr>
              <a:t>modul</a:t>
            </a:r>
            <a:r>
              <a:rPr lang="de-DE" sz="1400" b="1" dirty="0" smtClean="0">
                <a:solidFill>
                  <a:schemeClr val="tx1"/>
                </a:solidFill>
              </a:rPr>
              <a:t> (0,8 MW </a:t>
            </a:r>
            <a:r>
              <a:rPr lang="de-DE" sz="1400" b="1" dirty="0" err="1" smtClean="0">
                <a:solidFill>
                  <a:schemeClr val="tx1"/>
                </a:solidFill>
              </a:rPr>
              <a:t>electric</a:t>
            </a:r>
            <a:r>
              <a:rPr lang="de-DE" sz="1400" b="1" dirty="0" smtClean="0">
                <a:solidFill>
                  <a:schemeClr val="tx1"/>
                </a:solidFill>
              </a:rPr>
              <a:t> </a:t>
            </a:r>
            <a:r>
              <a:rPr lang="de-DE" sz="1400" b="1" dirty="0" err="1" smtClean="0">
                <a:solidFill>
                  <a:schemeClr val="tx1"/>
                </a:solidFill>
              </a:rPr>
              <a:t>energy</a:t>
            </a:r>
            <a:r>
              <a:rPr lang="de-DE" sz="1400" b="1" dirty="0" smtClean="0">
                <a:solidFill>
                  <a:schemeClr val="tx1"/>
                </a:solidFill>
              </a:rPr>
              <a:t>)</a:t>
            </a:r>
          </a:p>
        </p:txBody>
      </p:sp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3044" y="5240051"/>
            <a:ext cx="2490409" cy="1378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6" name="Picture 8" descr="http://www.energieagentur-lippe.de/pages/images/Bilder_Logos_Inhalt/Referenzen/orc-hoevelhof3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88301" y="1808550"/>
            <a:ext cx="2187757" cy="442274"/>
          </a:xfrm>
          <a:prstGeom prst="rect">
            <a:avLst/>
          </a:prstGeom>
          <a:noFill/>
        </p:spPr>
      </p:pic>
      <p:pic>
        <p:nvPicPr>
          <p:cNvPr id="78858" name="Picture 10" descr="http://www.energieagentur-lippe.de/pages/images/Bilder_Logos_Inhalt/Referenzen/orc-hoevelhof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24150" y="755408"/>
            <a:ext cx="2628836" cy="393706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1842" name="Object 2"/>
          <p:cNvGraphicFramePr>
            <a:graphicFrameLocks noChangeAspect="1"/>
          </p:cNvGraphicFramePr>
          <p:nvPr/>
        </p:nvGraphicFramePr>
        <p:xfrm>
          <a:off x="267975" y="1243513"/>
          <a:ext cx="8937722" cy="6316162"/>
        </p:xfrm>
        <a:graphic>
          <a:graphicData uri="http://schemas.openxmlformats.org/presentationml/2006/ole">
            <p:oleObj spid="_x0000_s1026" name="Acrobat Document" r:id="rId3" imgW="32080200" imgH="22669500" progId="AcroExch.Document.7">
              <p:embed/>
            </p:oleObj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Example</a:t>
            </a:r>
            <a:r>
              <a:rPr lang="de-DE" dirty="0" smtClean="0"/>
              <a:t>: FSR 10.000 </a:t>
            </a:r>
            <a:r>
              <a:rPr lang="de-DE" dirty="0" err="1" smtClean="0"/>
              <a:t>sarurated</a:t>
            </a:r>
            <a:r>
              <a:rPr lang="de-DE" dirty="0" smtClean="0"/>
              <a:t> </a:t>
            </a:r>
            <a:r>
              <a:rPr lang="de-DE" dirty="0" err="1" smtClean="0"/>
              <a:t>steam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Maritza </a:t>
            </a:r>
            <a:r>
              <a:rPr lang="de-DE" dirty="0" err="1" smtClean="0"/>
              <a:t>Olio</a:t>
            </a:r>
            <a:r>
              <a:rPr lang="de-DE" dirty="0" smtClean="0"/>
              <a:t>, </a:t>
            </a:r>
            <a:r>
              <a:rPr lang="de-DE" dirty="0" err="1" smtClean="0"/>
              <a:t>Bulgaria</a:t>
            </a:r>
            <a:endParaRPr lang="de-DE" dirty="0"/>
          </a:p>
        </p:txBody>
      </p:sp>
      <p:sp>
        <p:nvSpPr>
          <p:cNvPr id="3" name="Rechteck 2"/>
          <p:cNvSpPr/>
          <p:nvPr/>
        </p:nvSpPr>
        <p:spPr bwMode="auto">
          <a:xfrm>
            <a:off x="447265" y="1787807"/>
            <a:ext cx="2665053" cy="3366434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22" tIns="45711" rIns="91422" bIns="45711" numCol="1" rtlCol="0" anchor="t" anchorCtr="0" compatLnSpc="1">
            <a:prstTxWarp prst="textNoShape">
              <a:avLst/>
            </a:prstTxWarp>
          </a:bodyPr>
          <a:lstStyle/>
          <a:p>
            <a:pPr marL="182526" indent="-182526">
              <a:spcBef>
                <a:spcPts val="1200"/>
              </a:spcBef>
              <a:buFont typeface="Wingdings" pitchFamily="2" charset="2"/>
              <a:buChar char="§"/>
            </a:pPr>
            <a:r>
              <a:rPr lang="de-DE" sz="1400" dirty="0" err="1" smtClean="0">
                <a:solidFill>
                  <a:schemeClr val="tx1"/>
                </a:solidFill>
              </a:rPr>
              <a:t>environment</a:t>
            </a:r>
            <a:r>
              <a:rPr lang="de-DE" sz="1400" dirty="0" smtClean="0">
                <a:solidFill>
                  <a:schemeClr val="tx1"/>
                </a:solidFill>
              </a:rPr>
              <a:t>:</a:t>
            </a:r>
            <a:br>
              <a:rPr lang="de-DE" sz="1400" dirty="0" smtClean="0">
                <a:solidFill>
                  <a:schemeClr val="tx1"/>
                </a:solidFill>
              </a:rPr>
            </a:br>
            <a:r>
              <a:rPr lang="de-DE" sz="1400" dirty="0" err="1" smtClean="0">
                <a:solidFill>
                  <a:schemeClr val="tx1"/>
                </a:solidFill>
              </a:rPr>
              <a:t>process</a:t>
            </a:r>
            <a:r>
              <a:rPr lang="de-DE" sz="1400" dirty="0" smtClean="0">
                <a:solidFill>
                  <a:schemeClr val="tx1"/>
                </a:solidFill>
              </a:rPr>
              <a:t> </a:t>
            </a:r>
            <a:r>
              <a:rPr lang="de-DE" sz="1400" dirty="0" err="1" smtClean="0">
                <a:solidFill>
                  <a:schemeClr val="tx1"/>
                </a:solidFill>
              </a:rPr>
              <a:t>heat</a:t>
            </a:r>
            <a:endParaRPr lang="de-DE" sz="1400" dirty="0" smtClean="0">
              <a:solidFill>
                <a:schemeClr val="tx1"/>
              </a:solidFill>
            </a:endParaRPr>
          </a:p>
          <a:p>
            <a:pPr marL="182526" indent="-182526">
              <a:spcBef>
                <a:spcPts val="1200"/>
              </a:spcBef>
            </a:pPr>
            <a:r>
              <a:rPr lang="de-DE" sz="1400" dirty="0" smtClean="0">
                <a:solidFill>
                  <a:schemeClr val="tx1"/>
                </a:solidFill>
              </a:rPr>
              <a:t>	Sun </a:t>
            </a:r>
            <a:r>
              <a:rPr lang="de-DE" sz="1400" dirty="0" err="1" smtClean="0">
                <a:solidFill>
                  <a:schemeClr val="tx1"/>
                </a:solidFill>
              </a:rPr>
              <a:t>flower</a:t>
            </a:r>
            <a:r>
              <a:rPr lang="de-DE" sz="1400" dirty="0" smtClean="0">
                <a:solidFill>
                  <a:schemeClr val="tx1"/>
                </a:solidFill>
              </a:rPr>
              <a:t> </a:t>
            </a:r>
            <a:r>
              <a:rPr lang="de-DE" sz="1400" dirty="0" err="1" smtClean="0">
                <a:solidFill>
                  <a:schemeClr val="tx1"/>
                </a:solidFill>
              </a:rPr>
              <a:t>oil</a:t>
            </a:r>
            <a:r>
              <a:rPr lang="de-DE" sz="1400" dirty="0" smtClean="0">
                <a:solidFill>
                  <a:schemeClr val="tx1"/>
                </a:solidFill>
              </a:rPr>
              <a:t> </a:t>
            </a:r>
            <a:r>
              <a:rPr lang="de-DE" sz="1400" dirty="0" err="1" smtClean="0">
                <a:solidFill>
                  <a:schemeClr val="tx1"/>
                </a:solidFill>
              </a:rPr>
              <a:t>production</a:t>
            </a:r>
            <a:endParaRPr lang="de-DE" sz="1400" dirty="0" smtClean="0">
              <a:solidFill>
                <a:schemeClr val="tx1"/>
              </a:solidFill>
            </a:endParaRPr>
          </a:p>
          <a:p>
            <a:pPr marL="182526" indent="-182526">
              <a:spcBef>
                <a:spcPts val="1200"/>
              </a:spcBef>
              <a:buFont typeface="Wingdings" pitchFamily="2" charset="2"/>
              <a:buChar char="§"/>
            </a:pPr>
            <a:r>
              <a:rPr lang="de-DE" sz="1400" dirty="0" err="1" smtClean="0">
                <a:solidFill>
                  <a:schemeClr val="tx1"/>
                </a:solidFill>
              </a:rPr>
              <a:t>Biomass</a:t>
            </a:r>
            <a:r>
              <a:rPr lang="de-DE" sz="1400" dirty="0" smtClean="0">
                <a:solidFill>
                  <a:schemeClr val="tx1"/>
                </a:solidFill>
              </a:rPr>
              <a:t> System (power):</a:t>
            </a:r>
            <a:br>
              <a:rPr lang="de-DE" sz="1400" dirty="0" smtClean="0">
                <a:solidFill>
                  <a:schemeClr val="tx1"/>
                </a:solidFill>
              </a:rPr>
            </a:br>
            <a:r>
              <a:rPr lang="de-DE" sz="1400" dirty="0" err="1" smtClean="0">
                <a:solidFill>
                  <a:schemeClr val="tx1"/>
                </a:solidFill>
              </a:rPr>
              <a:t>firebox</a:t>
            </a:r>
            <a:r>
              <a:rPr lang="de-DE" sz="1400" dirty="0" smtClean="0">
                <a:solidFill>
                  <a:schemeClr val="tx1"/>
                </a:solidFill>
              </a:rPr>
              <a:t> </a:t>
            </a:r>
            <a:r>
              <a:rPr lang="de-DE" sz="1400" dirty="0" err="1" smtClean="0">
                <a:solidFill>
                  <a:schemeClr val="tx1"/>
                </a:solidFill>
              </a:rPr>
              <a:t>with</a:t>
            </a:r>
            <a:r>
              <a:rPr lang="de-DE" sz="1400" dirty="0" smtClean="0">
                <a:solidFill>
                  <a:schemeClr val="tx1"/>
                </a:solidFill>
              </a:rPr>
              <a:t> </a:t>
            </a:r>
            <a:r>
              <a:rPr lang="de-DE" sz="1400" dirty="0" err="1" smtClean="0">
                <a:solidFill>
                  <a:schemeClr val="tx1"/>
                </a:solidFill>
              </a:rPr>
              <a:t>moving</a:t>
            </a:r>
            <a:r>
              <a:rPr lang="de-DE" sz="1400" dirty="0" smtClean="0">
                <a:solidFill>
                  <a:schemeClr val="tx1"/>
                </a:solidFill>
              </a:rPr>
              <a:t> grate FSB 10000 (10 MW)</a:t>
            </a:r>
          </a:p>
          <a:p>
            <a:pPr marL="182526" indent="-182526">
              <a:spcBef>
                <a:spcPts val="1200"/>
              </a:spcBef>
              <a:buFont typeface="Wingdings" pitchFamily="2" charset="2"/>
              <a:buChar char="§"/>
            </a:pPr>
            <a:r>
              <a:rPr lang="de-DE" sz="1400" dirty="0" err="1" smtClean="0">
                <a:solidFill>
                  <a:schemeClr val="tx1"/>
                </a:solidFill>
              </a:rPr>
              <a:t>controls</a:t>
            </a:r>
            <a:r>
              <a:rPr lang="de-DE" sz="1400" dirty="0" smtClean="0">
                <a:solidFill>
                  <a:schemeClr val="tx1"/>
                </a:solidFill>
              </a:rPr>
              <a:t>:</a:t>
            </a:r>
            <a:br>
              <a:rPr lang="de-DE" sz="1400" dirty="0" smtClean="0">
                <a:solidFill>
                  <a:schemeClr val="tx1"/>
                </a:solidFill>
              </a:rPr>
            </a:br>
            <a:r>
              <a:rPr lang="de-DE" sz="1400" dirty="0" err="1" smtClean="0">
                <a:solidFill>
                  <a:schemeClr val="tx1"/>
                </a:solidFill>
              </a:rPr>
              <a:t>MaVis</a:t>
            </a:r>
            <a:r>
              <a:rPr lang="de-DE" sz="1400" dirty="0" smtClean="0">
                <a:solidFill>
                  <a:schemeClr val="tx1"/>
                </a:solidFill>
              </a:rPr>
              <a:t> </a:t>
            </a:r>
            <a:r>
              <a:rPr lang="de-DE" sz="1400" dirty="0" err="1" smtClean="0">
                <a:solidFill>
                  <a:schemeClr val="tx1"/>
                </a:solidFill>
              </a:rPr>
              <a:t>with</a:t>
            </a:r>
            <a:r>
              <a:rPr lang="de-DE" sz="1400" dirty="0" smtClean="0">
                <a:solidFill>
                  <a:schemeClr val="tx1"/>
                </a:solidFill>
              </a:rPr>
              <a:t> remote </a:t>
            </a:r>
            <a:r>
              <a:rPr lang="de-DE" sz="1400" dirty="0" err="1" smtClean="0">
                <a:solidFill>
                  <a:schemeClr val="tx1"/>
                </a:solidFill>
              </a:rPr>
              <a:t>control</a:t>
            </a:r>
            <a:endParaRPr lang="de-DE" sz="1400" dirty="0" smtClean="0">
              <a:solidFill>
                <a:schemeClr val="tx1"/>
              </a:solidFill>
            </a:endParaRPr>
          </a:p>
          <a:p>
            <a:pPr marL="182526" indent="-182526">
              <a:spcBef>
                <a:spcPts val="1200"/>
              </a:spcBef>
              <a:buFont typeface="Wingdings" pitchFamily="2" charset="2"/>
              <a:buChar char="§"/>
            </a:pPr>
            <a:r>
              <a:rPr lang="de-DE" sz="1400" dirty="0" err="1" smtClean="0">
                <a:solidFill>
                  <a:schemeClr val="tx1"/>
                </a:solidFill>
              </a:rPr>
              <a:t>Saturated</a:t>
            </a:r>
            <a:r>
              <a:rPr lang="de-DE" sz="1400" dirty="0" smtClean="0">
                <a:solidFill>
                  <a:schemeClr val="tx1"/>
                </a:solidFill>
              </a:rPr>
              <a:t> </a:t>
            </a:r>
            <a:r>
              <a:rPr lang="de-DE" sz="1400" dirty="0" err="1" smtClean="0">
                <a:solidFill>
                  <a:schemeClr val="tx1"/>
                </a:solidFill>
              </a:rPr>
              <a:t>steam</a:t>
            </a:r>
            <a:r>
              <a:rPr lang="de-DE" sz="1400" dirty="0" smtClean="0">
                <a:solidFill>
                  <a:schemeClr val="tx1"/>
                </a:solidFill>
              </a:rPr>
              <a:t> </a:t>
            </a:r>
            <a:r>
              <a:rPr lang="de-DE" sz="1400" dirty="0" err="1" smtClean="0">
                <a:solidFill>
                  <a:schemeClr val="tx1"/>
                </a:solidFill>
              </a:rPr>
              <a:t>production</a:t>
            </a:r>
            <a:r>
              <a:rPr lang="de-DE" sz="1400" dirty="0" smtClean="0">
                <a:solidFill>
                  <a:schemeClr val="tx1"/>
                </a:solidFill>
              </a:rPr>
              <a:t> </a:t>
            </a:r>
          </a:p>
          <a:p>
            <a:pPr marL="182526" indent="-182526">
              <a:spcBef>
                <a:spcPts val="1200"/>
              </a:spcBef>
            </a:pPr>
            <a:r>
              <a:rPr lang="de-DE" sz="1400" dirty="0" smtClean="0">
                <a:solidFill>
                  <a:schemeClr val="tx1"/>
                </a:solidFill>
              </a:rPr>
              <a:t>	(15,3 </a:t>
            </a:r>
            <a:r>
              <a:rPr lang="de-DE" sz="1400" dirty="0" err="1" smtClean="0">
                <a:solidFill>
                  <a:schemeClr val="tx1"/>
                </a:solidFill>
              </a:rPr>
              <a:t>to</a:t>
            </a:r>
            <a:r>
              <a:rPr lang="de-DE" sz="1400" dirty="0" smtClean="0">
                <a:solidFill>
                  <a:schemeClr val="tx1"/>
                </a:solidFill>
              </a:rPr>
              <a:t>/h, 8 bar)</a:t>
            </a:r>
          </a:p>
        </p:txBody>
      </p:sp>
      <p:pic>
        <p:nvPicPr>
          <p:cNvPr id="291843" name="Picture 3" descr="C:\Documents and Settings\Kofm\My Documents\Marketing\Dampfkesselbilder\Dampfkessel Schnitt.jpg"/>
          <p:cNvPicPr>
            <a:picLocks noChangeAspect="1" noChangeArrowheads="1"/>
          </p:cNvPicPr>
          <p:nvPr/>
        </p:nvPicPr>
        <p:blipFill>
          <a:blip r:embed="rId4" cstate="print"/>
          <a:srcRect l="16946" t="15624" r="16900"/>
          <a:stretch>
            <a:fillRect/>
          </a:stretch>
        </p:blipFill>
        <p:spPr bwMode="auto">
          <a:xfrm>
            <a:off x="5402472" y="766838"/>
            <a:ext cx="3968738" cy="284732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898525" y="6561138"/>
            <a:ext cx="1139825" cy="4333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074" name="AutoShape 2"/>
          <p:cNvSpPr>
            <a:spLocks noChangeArrowheads="1"/>
          </p:cNvSpPr>
          <p:nvPr/>
        </p:nvSpPr>
        <p:spPr bwMode="auto">
          <a:xfrm>
            <a:off x="9499600" y="0"/>
            <a:ext cx="1192213" cy="7559675"/>
          </a:xfrm>
          <a:prstGeom prst="roundRect">
            <a:avLst>
              <a:gd name="adj" fmla="val 130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4813" y="2014538"/>
            <a:ext cx="9431337" cy="2311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5" name="Textfeld 4"/>
          <p:cNvSpPr txBox="1"/>
          <p:nvPr/>
        </p:nvSpPr>
        <p:spPr>
          <a:xfrm>
            <a:off x="405549" y="4937760"/>
            <a:ext cx="3265601" cy="1056168"/>
          </a:xfrm>
          <a:prstGeom prst="rect">
            <a:avLst/>
          </a:prstGeom>
          <a:noFill/>
        </p:spPr>
        <p:txBody>
          <a:bodyPr wrap="square" lIns="91422" tIns="45711" rIns="91422" bIns="45711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Thank you for your attention!</a:t>
            </a:r>
          </a:p>
          <a:p>
            <a:endParaRPr lang="en-US" dirty="0" smtClean="0">
              <a:solidFill>
                <a:schemeClr val="tx2"/>
              </a:solidFill>
            </a:endParaRPr>
          </a:p>
          <a:p>
            <a:r>
              <a:rPr lang="en-US" dirty="0" smtClean="0">
                <a:solidFill>
                  <a:schemeClr val="tx2"/>
                </a:solidFill>
              </a:rPr>
              <a:t>DI Markus Kornfehl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Email: </a:t>
            </a:r>
            <a:r>
              <a:rPr lang="en-US" dirty="0" smtClean="0">
                <a:solidFill>
                  <a:schemeClr val="tx2"/>
                </a:solidFill>
                <a:hlinkClick r:id="rId4"/>
              </a:rPr>
              <a:t>KofM@viessmann.com</a:t>
            </a:r>
            <a:endParaRPr lang="en-US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1"/>
          <p:cNvSpPr txBox="1">
            <a:spLocks noChangeArrowheads="1"/>
          </p:cNvSpPr>
          <p:nvPr/>
        </p:nvSpPr>
        <p:spPr bwMode="auto">
          <a:xfrm>
            <a:off x="265752" y="493404"/>
            <a:ext cx="9458325" cy="898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en-US" sz="2200" b="1" dirty="0" smtClean="0">
                <a:solidFill>
                  <a:srgbClr val="000000"/>
                </a:solidFill>
              </a:rPr>
              <a:t>Acquisitions since 2006 </a:t>
            </a:r>
            <a:endParaRPr lang="en-US" sz="2200" b="1" dirty="0">
              <a:solidFill>
                <a:srgbClr val="000000"/>
              </a:solidFill>
            </a:endParaRPr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360000" y="1574799"/>
            <a:ext cx="9270582" cy="5632410"/>
          </a:xfrm>
          <a:prstGeom prst="rect">
            <a:avLst/>
          </a:prstGeom>
          <a:solidFill>
            <a:srgbClr val="EAEAEA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 dirty="0"/>
          </a:p>
        </p:txBody>
      </p:sp>
      <p:pic>
        <p:nvPicPr>
          <p:cNvPr id="16" name="Grafik 15" descr="Viessmann_MS_00267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0000" y="2994101"/>
            <a:ext cx="1981200" cy="883920"/>
          </a:xfrm>
          <a:prstGeom prst="rect">
            <a:avLst/>
          </a:prstGeom>
        </p:spPr>
      </p:pic>
      <p:pic>
        <p:nvPicPr>
          <p:cNvPr id="17" name="Grafik 16" descr="Viessmann_MS_00268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22918" y="1574799"/>
            <a:ext cx="1981200" cy="987552"/>
          </a:xfrm>
          <a:prstGeom prst="rect">
            <a:avLst/>
          </a:prstGeom>
        </p:spPr>
      </p:pic>
      <p:pic>
        <p:nvPicPr>
          <p:cNvPr id="18" name="Grafik 17" descr="Viessmann_MS_00269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0000" y="1629391"/>
            <a:ext cx="1981200" cy="938784"/>
          </a:xfrm>
          <a:prstGeom prst="rect">
            <a:avLst/>
          </a:prstGeom>
        </p:spPr>
      </p:pic>
      <p:pic>
        <p:nvPicPr>
          <p:cNvPr id="19" name="Grafik 18" descr="Viessmann_MS_00270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96220" y="4419419"/>
            <a:ext cx="1980000" cy="766452"/>
          </a:xfrm>
          <a:prstGeom prst="rect">
            <a:avLst/>
          </a:prstGeom>
        </p:spPr>
      </p:pic>
      <p:pic>
        <p:nvPicPr>
          <p:cNvPr id="20" name="Grafik 19" descr="Viessmann_MS_00271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27558" y="2980453"/>
            <a:ext cx="1981200" cy="896112"/>
          </a:xfrm>
          <a:prstGeom prst="rect">
            <a:avLst/>
          </a:prstGeom>
        </p:spPr>
      </p:pic>
      <p:pic>
        <p:nvPicPr>
          <p:cNvPr id="21" name="Grafik 20" descr="Viessmann_MS_00272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0000" y="4216713"/>
            <a:ext cx="1981200" cy="975360"/>
          </a:xfrm>
          <a:prstGeom prst="rect">
            <a:avLst/>
          </a:prstGeom>
        </p:spPr>
      </p:pic>
      <p:pic>
        <p:nvPicPr>
          <p:cNvPr id="22" name="Grafik 21" descr="Viessmann_MS_00611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78374" y="4401194"/>
            <a:ext cx="1980000" cy="801429"/>
          </a:xfrm>
          <a:prstGeom prst="rect">
            <a:avLst/>
          </a:prstGeom>
        </p:spPr>
      </p:pic>
      <p:cxnSp>
        <p:nvCxnSpPr>
          <p:cNvPr id="26" name="Gerade Verbindung 25"/>
          <p:cNvCxnSpPr/>
          <p:nvPr/>
        </p:nvCxnSpPr>
        <p:spPr bwMode="auto">
          <a:xfrm flipH="1">
            <a:off x="347103" y="5914769"/>
            <a:ext cx="9270582" cy="0"/>
          </a:xfrm>
          <a:prstGeom prst="line">
            <a:avLst/>
          </a:prstGeom>
          <a:solidFill>
            <a:srgbClr val="00B8FF"/>
          </a:solidFill>
          <a:ln w="476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7" name="Text Box 7"/>
          <p:cNvSpPr txBox="1">
            <a:spLocks noChangeArrowheads="1"/>
          </p:cNvSpPr>
          <p:nvPr/>
        </p:nvSpPr>
        <p:spPr bwMode="auto">
          <a:xfrm>
            <a:off x="513844" y="6163125"/>
            <a:ext cx="9336997" cy="936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dirty="0" smtClean="0">
                <a:solidFill>
                  <a:srgbClr val="4D4D4D"/>
                </a:solidFill>
              </a:rPr>
              <a:t>The additional </a:t>
            </a:r>
            <a:r>
              <a:rPr lang="de-DE" dirty="0" err="1" smtClean="0">
                <a:solidFill>
                  <a:srgbClr val="4D4D4D"/>
                </a:solidFill>
              </a:rPr>
              <a:t>purchase</a:t>
            </a:r>
            <a:r>
              <a:rPr lang="de-DE" dirty="0" smtClean="0">
                <a:solidFill>
                  <a:srgbClr val="4D4D4D"/>
                </a:solidFill>
              </a:rPr>
              <a:t> </a:t>
            </a:r>
            <a:r>
              <a:rPr lang="de-DE" dirty="0" err="1" smtClean="0">
                <a:solidFill>
                  <a:srgbClr val="4D4D4D"/>
                </a:solidFill>
              </a:rPr>
              <a:t>of</a:t>
            </a:r>
            <a:r>
              <a:rPr lang="de-DE" dirty="0" smtClean="0">
                <a:solidFill>
                  <a:srgbClr val="4D4D4D"/>
                </a:solidFill>
              </a:rPr>
              <a:t> </a:t>
            </a:r>
            <a:r>
              <a:rPr lang="de-DE" dirty="0" err="1" smtClean="0">
                <a:solidFill>
                  <a:srgbClr val="4D4D4D"/>
                </a:solidFill>
              </a:rPr>
              <a:t>key</a:t>
            </a:r>
            <a:r>
              <a:rPr lang="de-DE" dirty="0" smtClean="0">
                <a:solidFill>
                  <a:srgbClr val="4D4D4D"/>
                </a:solidFill>
              </a:rPr>
              <a:t> </a:t>
            </a:r>
            <a:r>
              <a:rPr lang="de-DE" dirty="0" err="1" smtClean="0">
                <a:solidFill>
                  <a:srgbClr val="4D4D4D"/>
                </a:solidFill>
              </a:rPr>
              <a:t>technologies</a:t>
            </a:r>
            <a:r>
              <a:rPr lang="de-DE" dirty="0" smtClean="0">
                <a:solidFill>
                  <a:srgbClr val="4D4D4D"/>
                </a:solidFill>
              </a:rPr>
              <a:t> </a:t>
            </a:r>
            <a:r>
              <a:rPr lang="de-DE" dirty="0" err="1" smtClean="0">
                <a:solidFill>
                  <a:srgbClr val="4D4D4D"/>
                </a:solidFill>
              </a:rPr>
              <a:t>has</a:t>
            </a:r>
            <a:r>
              <a:rPr lang="de-DE" dirty="0" smtClean="0">
                <a:solidFill>
                  <a:srgbClr val="4D4D4D"/>
                </a:solidFill>
              </a:rPr>
              <a:t> </a:t>
            </a:r>
            <a:r>
              <a:rPr lang="de-DE" dirty="0" err="1" smtClean="0">
                <a:solidFill>
                  <a:srgbClr val="4D4D4D"/>
                </a:solidFill>
              </a:rPr>
              <a:t>allowed</a:t>
            </a:r>
            <a:r>
              <a:rPr lang="de-DE" dirty="0" smtClean="0">
                <a:solidFill>
                  <a:srgbClr val="4D4D4D"/>
                </a:solidFill>
              </a:rPr>
              <a:t> </a:t>
            </a:r>
            <a:r>
              <a:rPr lang="de-DE" dirty="0" err="1" smtClean="0">
                <a:solidFill>
                  <a:srgbClr val="4D4D4D"/>
                </a:solidFill>
              </a:rPr>
              <a:t>us</a:t>
            </a:r>
            <a:r>
              <a:rPr lang="de-DE" dirty="0" smtClean="0">
                <a:solidFill>
                  <a:srgbClr val="4D4D4D"/>
                </a:solidFill>
              </a:rPr>
              <a:t> </a:t>
            </a:r>
            <a:r>
              <a:rPr lang="de-DE" dirty="0" err="1" smtClean="0">
                <a:solidFill>
                  <a:srgbClr val="4D4D4D"/>
                </a:solidFill>
              </a:rPr>
              <a:t>to</a:t>
            </a:r>
            <a:r>
              <a:rPr lang="de-DE" dirty="0" smtClean="0">
                <a:solidFill>
                  <a:srgbClr val="4D4D4D"/>
                </a:solidFill>
              </a:rPr>
              <a:t> </a:t>
            </a:r>
            <a:r>
              <a:rPr lang="de-DE" dirty="0" err="1" smtClean="0">
                <a:solidFill>
                  <a:srgbClr val="4D4D4D"/>
                </a:solidFill>
              </a:rPr>
              <a:t>broaden</a:t>
            </a:r>
            <a:r>
              <a:rPr lang="de-DE" dirty="0" smtClean="0">
                <a:solidFill>
                  <a:srgbClr val="4D4D4D"/>
                </a:solidFill>
              </a:rPr>
              <a:t> </a:t>
            </a:r>
            <a:r>
              <a:rPr lang="de-DE" dirty="0" err="1" smtClean="0">
                <a:solidFill>
                  <a:srgbClr val="4D4D4D"/>
                </a:solidFill>
              </a:rPr>
              <a:t>our</a:t>
            </a:r>
            <a:r>
              <a:rPr lang="de-DE" dirty="0" smtClean="0">
                <a:solidFill>
                  <a:srgbClr val="4D4D4D"/>
                </a:solidFill>
              </a:rPr>
              <a:t> </a:t>
            </a:r>
            <a:r>
              <a:rPr lang="de-DE" dirty="0" err="1" smtClean="0">
                <a:solidFill>
                  <a:srgbClr val="4D4D4D"/>
                </a:solidFill>
              </a:rPr>
              <a:t>technological</a:t>
            </a:r>
            <a:r>
              <a:rPr lang="de-DE" dirty="0" smtClean="0">
                <a:solidFill>
                  <a:srgbClr val="4D4D4D"/>
                </a:solidFill>
              </a:rPr>
              <a:t> </a:t>
            </a:r>
            <a:r>
              <a:rPr lang="de-DE" dirty="0" err="1" smtClean="0">
                <a:solidFill>
                  <a:srgbClr val="4D4D4D"/>
                </a:solidFill>
              </a:rPr>
              <a:t>base</a:t>
            </a:r>
            <a:r>
              <a:rPr lang="de-DE" dirty="0" smtClean="0">
                <a:solidFill>
                  <a:srgbClr val="4D4D4D"/>
                </a:solidFill>
              </a:rPr>
              <a:t> </a:t>
            </a:r>
            <a:r>
              <a:rPr lang="de-DE" dirty="0" err="1" smtClean="0">
                <a:solidFill>
                  <a:srgbClr val="4D4D4D"/>
                </a:solidFill>
              </a:rPr>
              <a:t>and</a:t>
            </a:r>
            <a:r>
              <a:rPr lang="de-DE" dirty="0" smtClean="0">
                <a:solidFill>
                  <a:srgbClr val="4D4D4D"/>
                </a:solidFill>
              </a:rPr>
              <a:t> </a:t>
            </a:r>
            <a:r>
              <a:rPr lang="de-DE" dirty="0" err="1" smtClean="0">
                <a:solidFill>
                  <a:srgbClr val="4D4D4D"/>
                </a:solidFill>
              </a:rPr>
              <a:t>has</a:t>
            </a:r>
            <a:r>
              <a:rPr lang="de-DE" dirty="0" smtClean="0">
                <a:solidFill>
                  <a:srgbClr val="4D4D4D"/>
                </a:solidFill>
              </a:rPr>
              <a:t> </a:t>
            </a:r>
            <a:r>
              <a:rPr lang="de-DE" dirty="0" err="1" smtClean="0">
                <a:solidFill>
                  <a:srgbClr val="4D4D4D"/>
                </a:solidFill>
              </a:rPr>
              <a:t>made</a:t>
            </a:r>
            <a:r>
              <a:rPr lang="de-DE" dirty="0" smtClean="0">
                <a:solidFill>
                  <a:srgbClr val="4D4D4D"/>
                </a:solidFill>
              </a:rPr>
              <a:t> </a:t>
            </a:r>
            <a:r>
              <a:rPr lang="de-DE" dirty="0" err="1" smtClean="0">
                <a:solidFill>
                  <a:srgbClr val="4D4D4D"/>
                </a:solidFill>
              </a:rPr>
              <a:t>the</a:t>
            </a:r>
            <a:r>
              <a:rPr lang="de-DE" dirty="0" smtClean="0">
                <a:solidFill>
                  <a:srgbClr val="4D4D4D"/>
                </a:solidFill>
              </a:rPr>
              <a:t> </a:t>
            </a:r>
            <a:r>
              <a:rPr lang="de-DE" dirty="0" err="1" smtClean="0">
                <a:solidFill>
                  <a:srgbClr val="4D4D4D"/>
                </a:solidFill>
              </a:rPr>
              <a:t>access</a:t>
            </a:r>
            <a:r>
              <a:rPr lang="de-DE" dirty="0" smtClean="0">
                <a:solidFill>
                  <a:srgbClr val="4D4D4D"/>
                </a:solidFill>
              </a:rPr>
              <a:t> </a:t>
            </a:r>
            <a:r>
              <a:rPr lang="de-DE" dirty="0" err="1" smtClean="0">
                <a:solidFill>
                  <a:srgbClr val="4D4D4D"/>
                </a:solidFill>
              </a:rPr>
              <a:t>to</a:t>
            </a:r>
            <a:r>
              <a:rPr lang="de-DE" dirty="0" smtClean="0">
                <a:solidFill>
                  <a:srgbClr val="4D4D4D"/>
                </a:solidFill>
              </a:rPr>
              <a:t> additional </a:t>
            </a:r>
            <a:r>
              <a:rPr lang="de-DE" dirty="0" err="1" smtClean="0">
                <a:solidFill>
                  <a:srgbClr val="4D4D4D"/>
                </a:solidFill>
              </a:rPr>
              <a:t>markets</a:t>
            </a:r>
            <a:r>
              <a:rPr lang="de-DE" dirty="0" smtClean="0">
                <a:solidFill>
                  <a:srgbClr val="4D4D4D"/>
                </a:solidFill>
              </a:rPr>
              <a:t> </a:t>
            </a:r>
            <a:r>
              <a:rPr lang="de-DE" dirty="0" err="1" smtClean="0">
                <a:solidFill>
                  <a:srgbClr val="4D4D4D"/>
                </a:solidFill>
              </a:rPr>
              <a:t>possible</a:t>
            </a:r>
            <a:r>
              <a:rPr lang="de-DE" dirty="0" smtClean="0">
                <a:solidFill>
                  <a:srgbClr val="4D4D4D"/>
                </a:solidFill>
              </a:rPr>
              <a:t>. </a:t>
            </a:r>
            <a:endParaRPr lang="de-DE" dirty="0">
              <a:solidFill>
                <a:srgbClr val="4D4D4D"/>
              </a:solidFill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89250" y="2818301"/>
            <a:ext cx="2343150" cy="1257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 3"/>
          <p:cNvSpPr>
            <a:spLocks noChangeArrowheads="1"/>
          </p:cNvSpPr>
          <p:nvPr/>
        </p:nvSpPr>
        <p:spPr bwMode="auto">
          <a:xfrm>
            <a:off x="360000" y="1574799"/>
            <a:ext cx="9270582" cy="5632410"/>
          </a:xfrm>
          <a:prstGeom prst="rect">
            <a:avLst/>
          </a:prstGeom>
          <a:solidFill>
            <a:srgbClr val="EAEAEA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 dirty="0"/>
          </a:p>
        </p:txBody>
      </p:sp>
      <p:cxnSp>
        <p:nvCxnSpPr>
          <p:cNvPr id="66" name="Gerade Verbindung 65"/>
          <p:cNvCxnSpPr/>
          <p:nvPr/>
        </p:nvCxnSpPr>
        <p:spPr bwMode="auto">
          <a:xfrm flipH="1">
            <a:off x="347103" y="5914769"/>
            <a:ext cx="9270582" cy="0"/>
          </a:xfrm>
          <a:prstGeom prst="line">
            <a:avLst/>
          </a:prstGeom>
          <a:solidFill>
            <a:srgbClr val="00B8FF"/>
          </a:solidFill>
          <a:ln w="476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300564" y="1574582"/>
            <a:ext cx="3086100" cy="265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200" b="1" dirty="0" smtClean="0">
                <a:solidFill>
                  <a:srgbClr val="4C4C4C"/>
                </a:solidFill>
              </a:rPr>
              <a:t>1.5 </a:t>
            </a:r>
            <a:r>
              <a:rPr lang="en-GB" sz="1200" b="1" dirty="0">
                <a:solidFill>
                  <a:srgbClr val="4C4C4C"/>
                </a:solidFill>
              </a:rPr>
              <a:t>kW – </a:t>
            </a:r>
            <a:r>
              <a:rPr lang="en-GB" sz="1200" b="1" dirty="0" smtClean="0">
                <a:solidFill>
                  <a:srgbClr val="4C4C4C"/>
                </a:solidFill>
              </a:rPr>
              <a:t>116,000 </a:t>
            </a:r>
            <a:r>
              <a:rPr lang="en-GB" sz="1200" b="1" dirty="0">
                <a:solidFill>
                  <a:srgbClr val="4C4C4C"/>
                </a:solidFill>
              </a:rPr>
              <a:t>kW</a:t>
            </a:r>
          </a:p>
        </p:txBody>
      </p:sp>
      <p:sp>
        <p:nvSpPr>
          <p:cNvPr id="67" name="Text Box 1"/>
          <p:cNvSpPr txBox="1">
            <a:spLocks noChangeArrowheads="1"/>
          </p:cNvSpPr>
          <p:nvPr/>
        </p:nvSpPr>
        <p:spPr bwMode="auto">
          <a:xfrm>
            <a:off x="265752" y="493404"/>
            <a:ext cx="9458325" cy="898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200" b="1" dirty="0" smtClean="0">
                <a:solidFill>
                  <a:srgbClr val="000000"/>
                </a:solidFill>
              </a:rPr>
              <a:t>Comprehensive Range</a:t>
            </a:r>
            <a:endParaRPr lang="en-GB" sz="2200" b="1" dirty="0">
              <a:solidFill>
                <a:srgbClr val="000000"/>
              </a:solidFill>
            </a:endParaRPr>
          </a:p>
        </p:txBody>
      </p:sp>
      <p:sp>
        <p:nvSpPr>
          <p:cNvPr id="68" name="Text Box 7"/>
          <p:cNvSpPr txBox="1">
            <a:spLocks noChangeArrowheads="1"/>
          </p:cNvSpPr>
          <p:nvPr/>
        </p:nvSpPr>
        <p:spPr bwMode="auto">
          <a:xfrm>
            <a:off x="513844" y="6163125"/>
            <a:ext cx="9336997" cy="936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dirty="0" smtClean="0">
                <a:solidFill>
                  <a:srgbClr val="4D4D4D"/>
                </a:solidFill>
              </a:rPr>
              <a:t>System </a:t>
            </a:r>
            <a:r>
              <a:rPr lang="de-DE" dirty="0" err="1" smtClean="0">
                <a:solidFill>
                  <a:srgbClr val="4D4D4D"/>
                </a:solidFill>
              </a:rPr>
              <a:t>solutions</a:t>
            </a:r>
            <a:r>
              <a:rPr lang="de-DE" dirty="0" smtClean="0">
                <a:solidFill>
                  <a:srgbClr val="4D4D4D"/>
                </a:solidFill>
              </a:rPr>
              <a:t> </a:t>
            </a:r>
            <a:r>
              <a:rPr lang="de-DE" dirty="0" err="1" smtClean="0">
                <a:solidFill>
                  <a:srgbClr val="4D4D4D"/>
                </a:solidFill>
              </a:rPr>
              <a:t>for</a:t>
            </a:r>
            <a:r>
              <a:rPr lang="de-DE" dirty="0" smtClean="0">
                <a:solidFill>
                  <a:srgbClr val="4D4D4D"/>
                </a:solidFill>
              </a:rPr>
              <a:t> all </a:t>
            </a:r>
            <a:r>
              <a:rPr lang="de-DE" dirty="0" err="1" smtClean="0">
                <a:solidFill>
                  <a:srgbClr val="4D4D4D"/>
                </a:solidFill>
              </a:rPr>
              <a:t>energy</a:t>
            </a:r>
            <a:r>
              <a:rPr lang="de-DE" dirty="0" smtClean="0">
                <a:solidFill>
                  <a:srgbClr val="4D4D4D"/>
                </a:solidFill>
              </a:rPr>
              <a:t> </a:t>
            </a:r>
            <a:r>
              <a:rPr lang="de-DE" dirty="0" err="1" smtClean="0">
                <a:solidFill>
                  <a:srgbClr val="4D4D4D"/>
                </a:solidFill>
              </a:rPr>
              <a:t>sources</a:t>
            </a:r>
            <a:r>
              <a:rPr lang="de-DE" dirty="0" smtClean="0">
                <a:solidFill>
                  <a:srgbClr val="4D4D4D"/>
                </a:solidFill>
              </a:rPr>
              <a:t> </a:t>
            </a:r>
            <a:r>
              <a:rPr lang="de-DE" dirty="0" err="1" smtClean="0">
                <a:solidFill>
                  <a:srgbClr val="4D4D4D"/>
                </a:solidFill>
              </a:rPr>
              <a:t>and</a:t>
            </a:r>
            <a:r>
              <a:rPr lang="de-DE" dirty="0" smtClean="0">
                <a:solidFill>
                  <a:srgbClr val="4D4D4D"/>
                </a:solidFill>
              </a:rPr>
              <a:t> </a:t>
            </a:r>
            <a:r>
              <a:rPr lang="de-DE" dirty="0" err="1" smtClean="0">
                <a:solidFill>
                  <a:srgbClr val="4D4D4D"/>
                </a:solidFill>
              </a:rPr>
              <a:t>areas</a:t>
            </a:r>
            <a:r>
              <a:rPr lang="de-DE" dirty="0" smtClean="0">
                <a:solidFill>
                  <a:srgbClr val="4D4D4D"/>
                </a:solidFill>
              </a:rPr>
              <a:t> </a:t>
            </a:r>
            <a:r>
              <a:rPr lang="de-DE" dirty="0" err="1" smtClean="0">
                <a:solidFill>
                  <a:srgbClr val="4D4D4D"/>
                </a:solidFill>
              </a:rPr>
              <a:t>of</a:t>
            </a:r>
            <a:r>
              <a:rPr lang="de-DE" dirty="0" smtClean="0">
                <a:solidFill>
                  <a:srgbClr val="4D4D4D"/>
                </a:solidFill>
              </a:rPr>
              <a:t> </a:t>
            </a:r>
            <a:r>
              <a:rPr lang="de-DE" dirty="0" err="1" smtClean="0">
                <a:solidFill>
                  <a:srgbClr val="4D4D4D"/>
                </a:solidFill>
              </a:rPr>
              <a:t>application</a:t>
            </a:r>
            <a:r>
              <a:rPr lang="de-DE" dirty="0" smtClean="0">
                <a:solidFill>
                  <a:srgbClr val="4D4D4D"/>
                </a:solidFill>
              </a:rPr>
              <a:t> in </a:t>
            </a:r>
            <a:r>
              <a:rPr lang="de-DE" dirty="0" err="1" smtClean="0">
                <a:solidFill>
                  <a:srgbClr val="4D4D4D"/>
                </a:solidFill>
              </a:rPr>
              <a:t>the</a:t>
            </a:r>
            <a:r>
              <a:rPr lang="de-DE" dirty="0" smtClean="0">
                <a:solidFill>
                  <a:srgbClr val="4D4D4D"/>
                </a:solidFill>
              </a:rPr>
              <a:t> </a:t>
            </a:r>
            <a:r>
              <a:rPr lang="de-DE" dirty="0" err="1" smtClean="0">
                <a:solidFill>
                  <a:srgbClr val="4D4D4D"/>
                </a:solidFill>
              </a:rPr>
              <a:t>field</a:t>
            </a:r>
            <a:r>
              <a:rPr lang="de-DE" dirty="0" smtClean="0">
                <a:solidFill>
                  <a:srgbClr val="4D4D4D"/>
                </a:solidFill>
              </a:rPr>
              <a:t> </a:t>
            </a:r>
            <a:r>
              <a:rPr lang="de-DE" dirty="0" err="1" smtClean="0">
                <a:solidFill>
                  <a:srgbClr val="4D4D4D"/>
                </a:solidFill>
              </a:rPr>
              <a:t>of</a:t>
            </a:r>
            <a:r>
              <a:rPr lang="de-DE" dirty="0" smtClean="0">
                <a:solidFill>
                  <a:srgbClr val="4D4D4D"/>
                </a:solidFill>
              </a:rPr>
              <a:t> </a:t>
            </a:r>
            <a:r>
              <a:rPr lang="de-DE" dirty="0" err="1" smtClean="0">
                <a:solidFill>
                  <a:srgbClr val="4D4D4D"/>
                </a:solidFill>
              </a:rPr>
              <a:t>heating</a:t>
            </a:r>
            <a:r>
              <a:rPr lang="de-DE" dirty="0" smtClean="0">
                <a:solidFill>
                  <a:srgbClr val="4D4D4D"/>
                </a:solidFill>
              </a:rPr>
              <a:t>, </a:t>
            </a:r>
            <a:r>
              <a:rPr lang="de-DE" dirty="0" err="1" smtClean="0">
                <a:solidFill>
                  <a:srgbClr val="4D4D4D"/>
                </a:solidFill>
              </a:rPr>
              <a:t>air</a:t>
            </a:r>
            <a:r>
              <a:rPr lang="de-DE" dirty="0" smtClean="0">
                <a:solidFill>
                  <a:srgbClr val="4D4D4D"/>
                </a:solidFill>
              </a:rPr>
              <a:t> </a:t>
            </a:r>
            <a:r>
              <a:rPr lang="de-DE" dirty="0" err="1" smtClean="0">
                <a:solidFill>
                  <a:srgbClr val="4D4D4D"/>
                </a:solidFill>
              </a:rPr>
              <a:t>conditioning</a:t>
            </a:r>
            <a:r>
              <a:rPr lang="de-DE" dirty="0" smtClean="0">
                <a:solidFill>
                  <a:srgbClr val="4D4D4D"/>
                </a:solidFill>
              </a:rPr>
              <a:t> </a:t>
            </a:r>
            <a:r>
              <a:rPr lang="de-DE" dirty="0" err="1" smtClean="0">
                <a:solidFill>
                  <a:srgbClr val="4D4D4D"/>
                </a:solidFill>
              </a:rPr>
              <a:t>and</a:t>
            </a:r>
            <a:r>
              <a:rPr lang="de-DE" dirty="0" smtClean="0">
                <a:solidFill>
                  <a:srgbClr val="4D4D4D"/>
                </a:solidFill>
              </a:rPr>
              <a:t> CHP. </a:t>
            </a:r>
            <a:endParaRPr lang="de-DE" dirty="0">
              <a:solidFill>
                <a:srgbClr val="4D4D4D"/>
              </a:solidFill>
            </a:endParaRPr>
          </a:p>
        </p:txBody>
      </p:sp>
      <p:sp>
        <p:nvSpPr>
          <p:cNvPr id="69" name="Rechteck 68"/>
          <p:cNvSpPr/>
          <p:nvPr/>
        </p:nvSpPr>
        <p:spPr bwMode="auto">
          <a:xfrm>
            <a:off x="362618" y="4496291"/>
            <a:ext cx="9270000" cy="129036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S Gothic" charset="-128"/>
            </a:endParaRPr>
          </a:p>
        </p:txBody>
      </p:sp>
      <p:sp>
        <p:nvSpPr>
          <p:cNvPr id="70" name="Gleichschenkliges Dreieck 69"/>
          <p:cNvSpPr/>
          <p:nvPr/>
        </p:nvSpPr>
        <p:spPr bwMode="auto">
          <a:xfrm>
            <a:off x="252248" y="1592317"/>
            <a:ext cx="9285891" cy="2902582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S Gothic" charset="-128"/>
            </a:endParaRPr>
          </a:p>
        </p:txBody>
      </p:sp>
      <p:grpSp>
        <p:nvGrpSpPr>
          <p:cNvPr id="2" name="Gruppieren 126"/>
          <p:cNvGrpSpPr/>
          <p:nvPr/>
        </p:nvGrpSpPr>
        <p:grpSpPr>
          <a:xfrm>
            <a:off x="346233" y="4630212"/>
            <a:ext cx="9270000" cy="1137875"/>
            <a:chOff x="-619" y="4630212"/>
            <a:chExt cx="9746656" cy="1137875"/>
          </a:xfrm>
        </p:grpSpPr>
        <p:pic>
          <p:nvPicPr>
            <p:cNvPr id="71" name="Picture 4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0F2F1"/>
                </a:clrFrom>
                <a:clrTo>
                  <a:srgbClr val="F0F2F1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362798" y="4878930"/>
              <a:ext cx="839690" cy="8699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2" name="Picture 7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0F1F1"/>
                </a:clrFrom>
                <a:clrTo>
                  <a:srgbClr val="F0F1F1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52944" y="5249107"/>
              <a:ext cx="413857" cy="5086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3" name="Picture 9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-619" y="4630212"/>
              <a:ext cx="276838" cy="4449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4" name="Picture 22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0F1F1"/>
                </a:clrFrom>
                <a:clrTo>
                  <a:srgbClr val="F0F1F1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843067" y="4926616"/>
              <a:ext cx="484520" cy="8330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5" name="Picture 24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409501" y="5101225"/>
              <a:ext cx="474477" cy="6496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6" name="Picture 25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926787" y="5097907"/>
              <a:ext cx="346247" cy="6540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7" name="Picture 36"/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F0F1F1"/>
                </a:clrFrom>
                <a:clrTo>
                  <a:srgbClr val="F0F1F1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224900" y="4897747"/>
              <a:ext cx="453241" cy="8561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8" name="Picture 37"/>
            <p:cNvPicPr>
              <a:picLocks noChangeAspect="1" noChangeArrowheads="1"/>
            </p:cNvPicPr>
            <p:nvPr/>
          </p:nvPicPr>
          <p:blipFill>
            <a:blip r:embed="rId10" cstate="print">
              <a:clrChange>
                <a:clrFrom>
                  <a:srgbClr val="F0F1F1"/>
                </a:clrFrom>
                <a:clrTo>
                  <a:srgbClr val="F0F1F1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735356" y="4917110"/>
              <a:ext cx="569136" cy="837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9" name="Picture 2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324614" y="5072617"/>
              <a:ext cx="269291" cy="6949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0" name="Picture 34"/>
            <p:cNvPicPr>
              <a:picLocks noChangeAspect="1" noChangeArrowheads="1"/>
            </p:cNvPicPr>
            <p:nvPr/>
          </p:nvPicPr>
          <p:blipFill>
            <a:blip r:embed="rId12" cstate="print">
              <a:clrChange>
                <a:clrFrom>
                  <a:srgbClr val="F4F4F4"/>
                </a:clrFrom>
                <a:clrTo>
                  <a:srgbClr val="F4F4F4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322275" y="5149699"/>
              <a:ext cx="499298" cy="612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1" name="Picture 43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4384961" y="5049237"/>
              <a:ext cx="774582" cy="705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" name="Picture 45"/>
            <p:cNvPicPr>
              <a:picLocks noChangeAspect="1" noChangeArrowheads="1"/>
            </p:cNvPicPr>
            <p:nvPr/>
          </p:nvPicPr>
          <p:blipFill>
            <a:blip r:embed="rId14" cstate="print">
              <a:clrChange>
                <a:clrFrom>
                  <a:srgbClr val="F0F1F1"/>
                </a:clrFrom>
                <a:clrTo>
                  <a:srgbClr val="F0F1F1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59057" y="5246682"/>
              <a:ext cx="742440" cy="4980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8" name="Picture 50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1134514" y="5225118"/>
              <a:ext cx="252162" cy="5329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2" name="Rechteck 111"/>
            <p:cNvSpPr/>
            <p:nvPr/>
          </p:nvSpPr>
          <p:spPr bwMode="auto">
            <a:xfrm>
              <a:off x="1836604" y="5213380"/>
              <a:ext cx="372694" cy="554707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MS Gothic" charset="-128"/>
              </a:endParaRPr>
            </a:p>
          </p:txBody>
        </p:sp>
        <p:pic>
          <p:nvPicPr>
            <p:cNvPr id="125" name="Picture 23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 rot="5400000">
              <a:off x="1635148" y="5000177"/>
              <a:ext cx="993042" cy="5050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6" name="Picture 2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7244324" y="4899112"/>
              <a:ext cx="2501713" cy="8669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128" name="Gerade Verbindung 127"/>
          <p:cNvCxnSpPr/>
          <p:nvPr/>
        </p:nvCxnSpPr>
        <p:spPr>
          <a:xfrm>
            <a:off x="818169" y="4565844"/>
            <a:ext cx="8460000" cy="40943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Gerade Verbindung 133"/>
          <p:cNvCxnSpPr/>
          <p:nvPr/>
        </p:nvCxnSpPr>
        <p:spPr>
          <a:xfrm>
            <a:off x="1658217" y="3997334"/>
            <a:ext cx="6681944" cy="40943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Gerade Verbindung 134"/>
          <p:cNvCxnSpPr/>
          <p:nvPr/>
        </p:nvCxnSpPr>
        <p:spPr>
          <a:xfrm>
            <a:off x="2259657" y="3533558"/>
            <a:ext cx="5416570" cy="626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Gerade Verbindung 136"/>
          <p:cNvCxnSpPr/>
          <p:nvPr/>
        </p:nvCxnSpPr>
        <p:spPr>
          <a:xfrm>
            <a:off x="3987506" y="2380393"/>
            <a:ext cx="2016000" cy="0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9" name="Grafik 138" descr="Solar.pn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4739390" y="4087009"/>
            <a:ext cx="401134" cy="445704"/>
          </a:xfrm>
          <a:prstGeom prst="rect">
            <a:avLst/>
          </a:prstGeom>
        </p:spPr>
      </p:pic>
      <p:pic>
        <p:nvPicPr>
          <p:cNvPr id="140" name="Grafik 139" descr="Gas.pn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2833126" y="4087010"/>
            <a:ext cx="218159" cy="445703"/>
          </a:xfrm>
          <a:prstGeom prst="rect">
            <a:avLst/>
          </a:prstGeom>
        </p:spPr>
      </p:pic>
      <p:pic>
        <p:nvPicPr>
          <p:cNvPr id="141" name="Grafik 140" descr="naturwärme.pn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8076250" y="4116723"/>
            <a:ext cx="329542" cy="386276"/>
          </a:xfrm>
          <a:prstGeom prst="rect">
            <a:avLst/>
          </a:prstGeom>
        </p:spPr>
      </p:pic>
      <p:pic>
        <p:nvPicPr>
          <p:cNvPr id="142" name="Grafik 141" descr="Öl.png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1462431" y="4103565"/>
            <a:ext cx="240680" cy="412592"/>
          </a:xfrm>
          <a:prstGeom prst="rect">
            <a:avLst/>
          </a:prstGeom>
        </p:spPr>
      </p:pic>
      <p:pic>
        <p:nvPicPr>
          <p:cNvPr id="143" name="Inhaltsplatzhalter 54" descr="Biomasse.png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6705065" y="4099453"/>
            <a:ext cx="427867" cy="475408"/>
          </a:xfrm>
          <a:prstGeom prst="rect">
            <a:avLst/>
          </a:prstGeom>
        </p:spPr>
      </p:pic>
      <p:cxnSp>
        <p:nvCxnSpPr>
          <p:cNvPr id="144" name="Gerade Verbindung 143"/>
          <p:cNvCxnSpPr/>
          <p:nvPr/>
        </p:nvCxnSpPr>
        <p:spPr>
          <a:xfrm>
            <a:off x="1965275" y="4010794"/>
            <a:ext cx="91" cy="561206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Gerade Verbindung 144"/>
          <p:cNvCxnSpPr/>
          <p:nvPr/>
        </p:nvCxnSpPr>
        <p:spPr>
          <a:xfrm>
            <a:off x="3943701" y="4016628"/>
            <a:ext cx="10782" cy="567247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Gerade Verbindung 145"/>
          <p:cNvCxnSpPr/>
          <p:nvPr/>
        </p:nvCxnSpPr>
        <p:spPr>
          <a:xfrm>
            <a:off x="5923966" y="4027848"/>
            <a:ext cx="0" cy="566591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Gerade Verbindung 146"/>
          <p:cNvCxnSpPr/>
          <p:nvPr/>
        </p:nvCxnSpPr>
        <p:spPr>
          <a:xfrm>
            <a:off x="7884975" y="4017986"/>
            <a:ext cx="241" cy="577765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9" name="Grafik 148" descr="nahwärme.png"/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7223971" y="3585019"/>
            <a:ext cx="375990" cy="403957"/>
          </a:xfrm>
          <a:prstGeom prst="rect">
            <a:avLst/>
          </a:prstGeom>
        </p:spPr>
      </p:pic>
      <p:pic>
        <p:nvPicPr>
          <p:cNvPr id="150" name="Grafik 149" descr="EFH.png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2255754" y="3622404"/>
            <a:ext cx="267233" cy="282769"/>
          </a:xfrm>
          <a:prstGeom prst="rect">
            <a:avLst/>
          </a:prstGeom>
        </p:spPr>
      </p:pic>
      <p:pic>
        <p:nvPicPr>
          <p:cNvPr id="151" name="Grafik 150" descr="Industrie.png"/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5540902" y="3642906"/>
            <a:ext cx="453674" cy="282769"/>
          </a:xfrm>
          <a:prstGeom prst="rect">
            <a:avLst/>
          </a:prstGeom>
        </p:spPr>
      </p:pic>
      <p:pic>
        <p:nvPicPr>
          <p:cNvPr id="152" name="Grafik 151" descr="MFH.png"/>
          <p:cNvPicPr>
            <a:picLocks noChangeAspect="1"/>
          </p:cNvPicPr>
          <p:nvPr/>
        </p:nvPicPr>
        <p:blipFill>
          <a:blip r:embed="rId26" cstate="print"/>
          <a:stretch>
            <a:fillRect/>
          </a:stretch>
        </p:blipFill>
        <p:spPr>
          <a:xfrm>
            <a:off x="3656149" y="3641937"/>
            <a:ext cx="379098" cy="282770"/>
          </a:xfrm>
          <a:prstGeom prst="rect">
            <a:avLst/>
          </a:prstGeom>
        </p:spPr>
      </p:pic>
      <p:cxnSp>
        <p:nvCxnSpPr>
          <p:cNvPr id="153" name="Gerade Verbindung 152"/>
          <p:cNvCxnSpPr/>
          <p:nvPr/>
        </p:nvCxnSpPr>
        <p:spPr>
          <a:xfrm>
            <a:off x="6822220" y="3533540"/>
            <a:ext cx="4093" cy="490725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Gerade Verbindung 153"/>
          <p:cNvCxnSpPr/>
          <p:nvPr/>
        </p:nvCxnSpPr>
        <p:spPr>
          <a:xfrm flipH="1">
            <a:off x="2937851" y="3528574"/>
            <a:ext cx="1693" cy="479750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Gerade Verbindung 154"/>
          <p:cNvCxnSpPr/>
          <p:nvPr/>
        </p:nvCxnSpPr>
        <p:spPr>
          <a:xfrm>
            <a:off x="4745010" y="3540619"/>
            <a:ext cx="894" cy="481619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7" name="Textfeld 156"/>
          <p:cNvSpPr txBox="1"/>
          <p:nvPr/>
        </p:nvSpPr>
        <p:spPr>
          <a:xfrm>
            <a:off x="5405880" y="3216779"/>
            <a:ext cx="2194081" cy="279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solidFill>
                  <a:schemeClr val="bg1">
                    <a:lumMod val="50000"/>
                  </a:schemeClr>
                </a:solidFill>
              </a:rPr>
              <a:t>Systems Engineering</a:t>
            </a:r>
            <a:endParaRPr lang="de-DE" sz="1800" dirty="0" smtClean="0"/>
          </a:p>
        </p:txBody>
      </p:sp>
      <p:sp>
        <p:nvSpPr>
          <p:cNvPr id="158" name="Textfeld 157"/>
          <p:cNvSpPr txBox="1"/>
          <p:nvPr/>
        </p:nvSpPr>
        <p:spPr>
          <a:xfrm>
            <a:off x="3140895" y="3221950"/>
            <a:ext cx="1605009" cy="279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err="1" smtClean="0">
                <a:solidFill>
                  <a:schemeClr val="bg1">
                    <a:lumMod val="50000"/>
                  </a:schemeClr>
                </a:solidFill>
              </a:rPr>
              <a:t>Broad</a:t>
            </a:r>
            <a:r>
              <a:rPr lang="de-DE" sz="1400" dirty="0" smtClean="0">
                <a:solidFill>
                  <a:schemeClr val="bg1">
                    <a:lumMod val="50000"/>
                  </a:schemeClr>
                </a:solidFill>
              </a:rPr>
              <a:t> Distribution</a:t>
            </a:r>
            <a:endParaRPr lang="de-DE" sz="1800" dirty="0" smtClean="0"/>
          </a:p>
        </p:txBody>
      </p:sp>
      <p:pic>
        <p:nvPicPr>
          <p:cNvPr id="159" name="Grafik 158" descr="Bioferm_neu.png"/>
          <p:cNvPicPr>
            <a:picLocks noChangeAspect="1"/>
          </p:cNvPicPr>
          <p:nvPr/>
        </p:nvPicPr>
        <p:blipFill>
          <a:blip r:embed="rId27" cstate="print"/>
          <a:srcRect b="52204"/>
          <a:stretch>
            <a:fillRect/>
          </a:stretch>
        </p:blipFill>
        <p:spPr>
          <a:xfrm>
            <a:off x="3770446" y="2878990"/>
            <a:ext cx="751691" cy="143586"/>
          </a:xfrm>
          <a:prstGeom prst="rect">
            <a:avLst/>
          </a:prstGeom>
        </p:spPr>
      </p:pic>
      <p:pic>
        <p:nvPicPr>
          <p:cNvPr id="160" name="Grafik 159" descr="ESS.png"/>
          <p:cNvPicPr>
            <a:picLocks noChangeAspect="1"/>
          </p:cNvPicPr>
          <p:nvPr/>
        </p:nvPicPr>
        <p:blipFill>
          <a:blip r:embed="rId28" cstate="print"/>
          <a:srcRect b="54868"/>
          <a:stretch>
            <a:fillRect/>
          </a:stretch>
        </p:blipFill>
        <p:spPr>
          <a:xfrm>
            <a:off x="2907909" y="2871133"/>
            <a:ext cx="751691" cy="159524"/>
          </a:xfrm>
          <a:prstGeom prst="rect">
            <a:avLst/>
          </a:prstGeom>
        </p:spPr>
      </p:pic>
      <p:pic>
        <p:nvPicPr>
          <p:cNvPr id="161" name="Grafik 160" descr="Köb.png"/>
          <p:cNvPicPr>
            <a:picLocks noChangeAspect="1"/>
          </p:cNvPicPr>
          <p:nvPr/>
        </p:nvPicPr>
        <p:blipFill>
          <a:blip r:embed="rId29" cstate="print"/>
          <a:srcRect b="46711"/>
          <a:stretch>
            <a:fillRect/>
          </a:stretch>
        </p:blipFill>
        <p:spPr>
          <a:xfrm>
            <a:off x="4390583" y="2520930"/>
            <a:ext cx="751691" cy="204055"/>
          </a:xfrm>
          <a:prstGeom prst="rect">
            <a:avLst/>
          </a:prstGeom>
        </p:spPr>
      </p:pic>
      <p:pic>
        <p:nvPicPr>
          <p:cNvPr id="162" name="Grafik 161" descr="KWT.png"/>
          <p:cNvPicPr>
            <a:picLocks noChangeAspect="1"/>
          </p:cNvPicPr>
          <p:nvPr/>
        </p:nvPicPr>
        <p:blipFill>
          <a:blip r:embed="rId30" cstate="print"/>
          <a:srcRect b="54022"/>
          <a:stretch>
            <a:fillRect/>
          </a:stretch>
        </p:blipFill>
        <p:spPr>
          <a:xfrm>
            <a:off x="5818204" y="2545852"/>
            <a:ext cx="751691" cy="162701"/>
          </a:xfrm>
          <a:prstGeom prst="rect">
            <a:avLst/>
          </a:prstGeom>
        </p:spPr>
      </p:pic>
      <p:pic>
        <p:nvPicPr>
          <p:cNvPr id="163" name="Grafik 162" descr="Mawera.png"/>
          <p:cNvPicPr>
            <a:picLocks noChangeAspect="1"/>
          </p:cNvPicPr>
          <p:nvPr/>
        </p:nvPicPr>
        <p:blipFill>
          <a:blip r:embed="rId31" cstate="print"/>
          <a:srcRect b="56069"/>
          <a:stretch>
            <a:fillRect/>
          </a:stretch>
        </p:blipFill>
        <p:spPr>
          <a:xfrm>
            <a:off x="4989191" y="2539004"/>
            <a:ext cx="751691" cy="161751"/>
          </a:xfrm>
          <a:prstGeom prst="rect">
            <a:avLst/>
          </a:prstGeom>
        </p:spPr>
      </p:pic>
      <p:pic>
        <p:nvPicPr>
          <p:cNvPr id="164" name="Grafik 163" descr="Vi_Logo-mit-claim-3c.png"/>
          <p:cNvPicPr>
            <a:picLocks noChangeAspect="1"/>
          </p:cNvPicPr>
          <p:nvPr/>
        </p:nvPicPr>
        <p:blipFill>
          <a:blip r:embed="rId32" cstate="print"/>
          <a:srcRect r="17877" b="26172"/>
          <a:stretch>
            <a:fillRect/>
          </a:stretch>
        </p:blipFill>
        <p:spPr>
          <a:xfrm>
            <a:off x="3496612" y="2537044"/>
            <a:ext cx="726635" cy="166023"/>
          </a:xfrm>
          <a:prstGeom prst="rect">
            <a:avLst/>
          </a:prstGeom>
        </p:spPr>
      </p:pic>
      <p:pic>
        <p:nvPicPr>
          <p:cNvPr id="165" name="Picture 3"/>
          <p:cNvPicPr>
            <a:picLocks noChangeAspect="1" noChangeArrowheads="1"/>
          </p:cNvPicPr>
          <p:nvPr/>
        </p:nvPicPr>
        <p:blipFill>
          <a:blip r:embed="rId3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1271" y="2788429"/>
            <a:ext cx="751680" cy="216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6" name="Picture 2"/>
          <p:cNvPicPr>
            <a:picLocks noChangeAspect="1" noChangeArrowheads="1"/>
          </p:cNvPicPr>
          <p:nvPr/>
        </p:nvPicPr>
        <p:blipFill>
          <a:blip r:embed="rId34" cstate="print"/>
          <a:srcRect/>
          <a:stretch>
            <a:fillRect/>
          </a:stretch>
        </p:blipFill>
        <p:spPr bwMode="auto">
          <a:xfrm>
            <a:off x="5488780" y="2870527"/>
            <a:ext cx="555498" cy="120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8" name="Grafik 167" descr="Vi_Logo-mit-claim-3c.png"/>
          <p:cNvPicPr>
            <a:picLocks noChangeAspect="1"/>
          </p:cNvPicPr>
          <p:nvPr/>
        </p:nvPicPr>
        <p:blipFill>
          <a:blip r:embed="rId32" cstate="print"/>
          <a:stretch>
            <a:fillRect/>
          </a:stretch>
        </p:blipFill>
        <p:spPr>
          <a:xfrm>
            <a:off x="4302233" y="1964919"/>
            <a:ext cx="1483200" cy="376960"/>
          </a:xfrm>
          <a:prstGeom prst="rect">
            <a:avLst/>
          </a:prstGeom>
        </p:spPr>
      </p:pic>
      <p:sp>
        <p:nvSpPr>
          <p:cNvPr id="60" name="Rechteck 59"/>
          <p:cNvSpPr/>
          <p:nvPr/>
        </p:nvSpPr>
        <p:spPr bwMode="auto">
          <a:xfrm>
            <a:off x="6044278" y="2990542"/>
            <a:ext cx="934331" cy="22623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S Gothic" charset="-128"/>
            </a:endParaRPr>
          </a:p>
        </p:txBody>
      </p:sp>
      <p:sp>
        <p:nvSpPr>
          <p:cNvPr id="62" name="Rechteck 61"/>
          <p:cNvSpPr/>
          <p:nvPr/>
        </p:nvSpPr>
        <p:spPr bwMode="auto">
          <a:xfrm>
            <a:off x="6032902" y="2992814"/>
            <a:ext cx="934331" cy="22623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S Gothic" charset="-128"/>
            </a:endParaRPr>
          </a:p>
        </p:txBody>
      </p:sp>
      <p:cxnSp>
        <p:nvCxnSpPr>
          <p:cNvPr id="136" name="Gerade Verbindung 135"/>
          <p:cNvCxnSpPr/>
          <p:nvPr/>
        </p:nvCxnSpPr>
        <p:spPr>
          <a:xfrm>
            <a:off x="3049109" y="3108872"/>
            <a:ext cx="3929500" cy="10186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" name="Picture 2"/>
          <p:cNvPicPr>
            <a:picLocks noChangeAspect="1" noChangeArrowheads="1"/>
          </p:cNvPicPr>
          <p:nvPr/>
        </p:nvPicPr>
        <p:blipFill>
          <a:blip r:embed="rId35" cstate="print"/>
          <a:srcRect/>
          <a:stretch>
            <a:fillRect/>
          </a:stretch>
        </p:blipFill>
        <p:spPr bwMode="auto">
          <a:xfrm>
            <a:off x="6108065" y="2775903"/>
            <a:ext cx="684557" cy="22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2600325" y="6681789"/>
            <a:ext cx="1588" cy="465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1431" tIns="45716" rIns="91431" bIns="45716" anchor="ctr"/>
          <a:lstStyle/>
          <a:p>
            <a:endParaRPr lang="de-DE"/>
          </a:p>
        </p:txBody>
      </p:sp>
      <p:sp>
        <p:nvSpPr>
          <p:cNvPr id="11303" name="Oval 39"/>
          <p:cNvSpPr>
            <a:spLocks noChangeArrowheads="1"/>
          </p:cNvSpPr>
          <p:nvPr/>
        </p:nvSpPr>
        <p:spPr bwMode="auto">
          <a:xfrm rot="21540000">
            <a:off x="9877425" y="2832101"/>
            <a:ext cx="209550" cy="201613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1431" tIns="45716" rIns="91431" bIns="45716" anchor="ctr"/>
          <a:lstStyle/>
          <a:p>
            <a:endParaRPr lang="de-DE"/>
          </a:p>
        </p:txBody>
      </p:sp>
      <p:sp>
        <p:nvSpPr>
          <p:cNvPr id="71" name="Foliennummernplatzhalter 7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de-DE" dirty="0" smtClean="0"/>
              <a:t>Vorlage </a:t>
            </a:r>
            <a:fld id="{DADFEA48-2D48-4EF5-B029-0B8993B9B72D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73" name="Text Box 4"/>
          <p:cNvSpPr txBox="1">
            <a:spLocks noChangeArrowheads="1"/>
          </p:cNvSpPr>
          <p:nvPr/>
        </p:nvSpPr>
        <p:spPr bwMode="auto">
          <a:xfrm>
            <a:off x="369888" y="407988"/>
            <a:ext cx="10248900" cy="6048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tabLst>
                <a:tab pos="723827" algn="l"/>
                <a:tab pos="1447655" algn="l"/>
                <a:tab pos="2171483" algn="l"/>
                <a:tab pos="2895311" algn="l"/>
                <a:tab pos="3619138" algn="l"/>
                <a:tab pos="4342965" algn="l"/>
                <a:tab pos="5066793" algn="l"/>
                <a:tab pos="5790621" algn="l"/>
                <a:tab pos="6514449" algn="l"/>
                <a:tab pos="7238276" algn="l"/>
                <a:tab pos="7962103" algn="l"/>
                <a:tab pos="8685931" algn="l"/>
                <a:tab pos="9409759" algn="l"/>
                <a:tab pos="10133586" algn="l"/>
              </a:tabLst>
            </a:pPr>
            <a:r>
              <a:rPr lang="en-GB" sz="2200" b="1" dirty="0" smtClean="0">
                <a:solidFill>
                  <a:srgbClr val="000000"/>
                </a:solidFill>
                <a:ea typeface="msgothic" charset="0"/>
                <a:cs typeface="msgothic" charset="0"/>
              </a:rPr>
              <a:t>Viessmann full-range supplier for energy centrals</a:t>
            </a:r>
            <a:r>
              <a:rPr lang="en-GB" sz="2200" b="1" dirty="0">
                <a:solidFill>
                  <a:srgbClr val="000000"/>
                </a:solidFill>
                <a:ea typeface="msgothic" charset="0"/>
                <a:cs typeface="msgothic" charset="0"/>
              </a:rPr>
              <a:t/>
            </a:r>
            <a:br>
              <a:rPr lang="en-GB" sz="2200" b="1" dirty="0">
                <a:solidFill>
                  <a:srgbClr val="000000"/>
                </a:solidFill>
                <a:ea typeface="msgothic" charset="0"/>
                <a:cs typeface="msgothic" charset="0"/>
              </a:rPr>
            </a:br>
            <a:r>
              <a:rPr lang="en-GB" dirty="0" smtClean="0">
                <a:solidFill>
                  <a:srgbClr val="000000"/>
                </a:solidFill>
                <a:ea typeface="msgothic" charset="0"/>
                <a:cs typeface="msgothic" charset="0"/>
              </a:rPr>
              <a:t>Multivalent with oil/gas, solar, biomass/biogas, geothermal</a:t>
            </a:r>
            <a:endParaRPr lang="en-GB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4" name="Fußzeilenplatzhalter 8"/>
          <p:cNvSpPr>
            <a:spLocks noGrp="1"/>
          </p:cNvSpPr>
          <p:nvPr>
            <p:ph type="ftr" sz="quarter" idx="11"/>
          </p:nvPr>
        </p:nvSpPr>
        <p:spPr>
          <a:xfrm rot="16200000">
            <a:off x="7596249" y="4721707"/>
            <a:ext cx="4927660" cy="169563"/>
          </a:xfrm>
        </p:spPr>
        <p:txBody>
          <a:bodyPr/>
          <a:lstStyle/>
          <a:p>
            <a:r>
              <a:rPr lang="de-DE" dirty="0" smtClean="0"/>
              <a:t>Biomasse mittel/groß</a:t>
            </a:r>
            <a:endParaRPr lang="de-DE" dirty="0"/>
          </a:p>
        </p:txBody>
      </p:sp>
      <p:grpSp>
        <p:nvGrpSpPr>
          <p:cNvPr id="2" name="Gruppieren 16"/>
          <p:cNvGrpSpPr/>
          <p:nvPr/>
        </p:nvGrpSpPr>
        <p:grpSpPr>
          <a:xfrm>
            <a:off x="412951" y="1128699"/>
            <a:ext cx="8827145" cy="6105325"/>
            <a:chOff x="399363" y="992055"/>
            <a:chExt cx="8828455" cy="6106607"/>
          </a:xfrm>
        </p:grpSpPr>
        <p:pic>
          <p:nvPicPr>
            <p:cNvPr id="9" name="Grafik 8" descr="Bild 2.jpg"/>
            <p:cNvPicPr>
              <a:picLocks noChangeAspect="1"/>
            </p:cNvPicPr>
            <p:nvPr/>
          </p:nvPicPr>
          <p:blipFill>
            <a:blip r:embed="rId3" cstate="print"/>
            <a:srcRect l="9648" t="5159" r="9039" b="12735"/>
            <a:stretch>
              <a:fillRect/>
            </a:stretch>
          </p:blipFill>
          <p:spPr>
            <a:xfrm>
              <a:off x="399363" y="6249062"/>
              <a:ext cx="846815" cy="849600"/>
            </a:xfrm>
            <a:prstGeom prst="rect">
              <a:avLst/>
            </a:prstGeom>
          </p:spPr>
        </p:pic>
        <p:pic>
          <p:nvPicPr>
            <p:cNvPr id="10" name="Grafik 9" descr="Bild 3.jpg"/>
            <p:cNvPicPr>
              <a:picLocks noChangeAspect="1"/>
            </p:cNvPicPr>
            <p:nvPr/>
          </p:nvPicPr>
          <p:blipFill>
            <a:blip r:embed="rId4" cstate="print"/>
            <a:srcRect l="9372" t="9009" r="9564" b="13358"/>
            <a:stretch>
              <a:fillRect/>
            </a:stretch>
          </p:blipFill>
          <p:spPr>
            <a:xfrm>
              <a:off x="400335" y="2332226"/>
              <a:ext cx="846823" cy="849600"/>
            </a:xfrm>
            <a:prstGeom prst="rect">
              <a:avLst/>
            </a:prstGeom>
          </p:spPr>
        </p:pic>
        <p:pic>
          <p:nvPicPr>
            <p:cNvPr id="11" name="Grafik 10" descr="Bild 4.jpg"/>
            <p:cNvPicPr>
              <a:picLocks noChangeAspect="1"/>
            </p:cNvPicPr>
            <p:nvPr/>
          </p:nvPicPr>
          <p:blipFill>
            <a:blip r:embed="rId5" cstate="print"/>
            <a:srcRect l="7793" t="13189" r="14593" b="12982"/>
            <a:stretch>
              <a:fillRect/>
            </a:stretch>
          </p:blipFill>
          <p:spPr>
            <a:xfrm>
              <a:off x="400335" y="4941331"/>
              <a:ext cx="846823" cy="849600"/>
            </a:xfrm>
            <a:prstGeom prst="rect">
              <a:avLst/>
            </a:prstGeom>
          </p:spPr>
        </p:pic>
        <p:pic>
          <p:nvPicPr>
            <p:cNvPr id="12" name="Grafik 11" descr="Bild 1.jpg"/>
            <p:cNvPicPr>
              <a:picLocks noChangeAspect="1"/>
            </p:cNvPicPr>
            <p:nvPr/>
          </p:nvPicPr>
          <p:blipFill>
            <a:blip r:embed="rId6" cstate="print"/>
            <a:srcRect l="14793" t="11331" r="8486" b="10922"/>
            <a:stretch>
              <a:fillRect/>
            </a:stretch>
          </p:blipFill>
          <p:spPr>
            <a:xfrm>
              <a:off x="401091" y="3613378"/>
              <a:ext cx="846089" cy="849600"/>
            </a:xfrm>
            <a:prstGeom prst="rect">
              <a:avLst/>
            </a:prstGeom>
          </p:spPr>
        </p:pic>
        <p:pic>
          <p:nvPicPr>
            <p:cNvPr id="13" name="Grafik 12" descr="ÖL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865194" y="992055"/>
              <a:ext cx="885600" cy="885600"/>
            </a:xfrm>
            <a:prstGeom prst="rect">
              <a:avLst/>
            </a:prstGeom>
          </p:spPr>
        </p:pic>
        <p:pic>
          <p:nvPicPr>
            <p:cNvPr id="14" name="Grafik 13" descr="GAS.jp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454525" y="992055"/>
              <a:ext cx="885600" cy="885600"/>
            </a:xfrm>
            <a:prstGeom prst="rect">
              <a:avLst/>
            </a:prstGeom>
          </p:spPr>
        </p:pic>
        <p:pic>
          <p:nvPicPr>
            <p:cNvPr id="15" name="Grafik 14" descr="Sonne.jp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093987" y="992055"/>
              <a:ext cx="885600" cy="885600"/>
            </a:xfrm>
            <a:prstGeom prst="rect">
              <a:avLst/>
            </a:prstGeom>
          </p:spPr>
        </p:pic>
        <p:pic>
          <p:nvPicPr>
            <p:cNvPr id="16" name="Grafik 15" descr="WP.jpg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342218" y="992055"/>
              <a:ext cx="885600" cy="885600"/>
            </a:xfrm>
            <a:prstGeom prst="rect">
              <a:avLst/>
            </a:prstGeom>
          </p:spPr>
        </p:pic>
      </p:grpSp>
      <p:grpSp>
        <p:nvGrpSpPr>
          <p:cNvPr id="3" name="Gruppieren 26"/>
          <p:cNvGrpSpPr/>
          <p:nvPr/>
        </p:nvGrpSpPr>
        <p:grpSpPr>
          <a:xfrm>
            <a:off x="1613016" y="6228114"/>
            <a:ext cx="7868069" cy="1006016"/>
            <a:chOff x="1613254" y="6160780"/>
            <a:chExt cx="7869237" cy="1006227"/>
          </a:xfrm>
        </p:grpSpPr>
        <p:pic>
          <p:nvPicPr>
            <p:cNvPr id="18" name="Grafik 17" descr="4.tif"/>
            <p:cNvPicPr>
              <a:picLocks noChangeAspect="1"/>
            </p:cNvPicPr>
            <p:nvPr/>
          </p:nvPicPr>
          <p:blipFill>
            <a:blip r:embed="rId11" cstate="print"/>
            <a:srcRect r="2520"/>
            <a:stretch>
              <a:fillRect/>
            </a:stretch>
          </p:blipFill>
          <p:spPr>
            <a:xfrm>
              <a:off x="1613254" y="6171633"/>
              <a:ext cx="1360938" cy="992968"/>
            </a:xfrm>
            <a:prstGeom prst="rect">
              <a:avLst/>
            </a:prstGeom>
          </p:spPr>
        </p:pic>
        <p:pic>
          <p:nvPicPr>
            <p:cNvPr id="19" name="Grafik 18" descr="8.tif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223856" y="6160780"/>
              <a:ext cx="1377437" cy="1006227"/>
            </a:xfrm>
            <a:prstGeom prst="rect">
              <a:avLst/>
            </a:prstGeom>
          </p:spPr>
        </p:pic>
        <p:pic>
          <p:nvPicPr>
            <p:cNvPr id="20" name="Grafik 19" descr="20.tif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105747" y="6165753"/>
              <a:ext cx="1376744" cy="992968"/>
            </a:xfrm>
            <a:prstGeom prst="rect">
              <a:avLst/>
            </a:prstGeom>
          </p:spPr>
        </p:pic>
        <p:pic>
          <p:nvPicPr>
            <p:cNvPr id="21" name="Grafik 20" descr="12.tif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839074" y="6164026"/>
              <a:ext cx="1408701" cy="992968"/>
            </a:xfrm>
            <a:prstGeom prst="rect">
              <a:avLst/>
            </a:prstGeom>
          </p:spPr>
        </p:pic>
        <p:pic>
          <p:nvPicPr>
            <p:cNvPr id="22" name="Grafik 21" descr="16.tif"/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487645" y="6165753"/>
              <a:ext cx="1368502" cy="992968"/>
            </a:xfrm>
            <a:prstGeom prst="rect">
              <a:avLst/>
            </a:prstGeom>
          </p:spPr>
        </p:pic>
      </p:grpSp>
      <p:grpSp>
        <p:nvGrpSpPr>
          <p:cNvPr id="4" name="Gruppieren 32"/>
          <p:cNvGrpSpPr/>
          <p:nvPr/>
        </p:nvGrpSpPr>
        <p:grpSpPr>
          <a:xfrm>
            <a:off x="1621622" y="2306488"/>
            <a:ext cx="7855524" cy="1013318"/>
            <a:chOff x="1621862" y="2238330"/>
            <a:chExt cx="7856690" cy="1013531"/>
          </a:xfrm>
        </p:grpSpPr>
        <p:pic>
          <p:nvPicPr>
            <p:cNvPr id="24" name="Grafik 23" descr="1.tif"/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621862" y="2252042"/>
              <a:ext cx="1354156" cy="993124"/>
            </a:xfrm>
            <a:prstGeom prst="rect">
              <a:avLst/>
            </a:prstGeom>
          </p:spPr>
        </p:pic>
        <p:pic>
          <p:nvPicPr>
            <p:cNvPr id="25" name="Grafik 24" descr="5.tif"/>
            <p:cNvPicPr>
              <a:picLocks noChangeAspect="1"/>
            </p:cNvPicPr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220971" y="2243957"/>
              <a:ext cx="1371629" cy="992968"/>
            </a:xfrm>
            <a:prstGeom prst="rect">
              <a:avLst/>
            </a:prstGeom>
          </p:spPr>
        </p:pic>
        <p:pic>
          <p:nvPicPr>
            <p:cNvPr id="26" name="Grafik 25" descr="9.tif"/>
            <p:cNvPicPr>
              <a:picLocks noChangeAspect="1"/>
            </p:cNvPicPr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852308" y="2243957"/>
              <a:ext cx="1376744" cy="992968"/>
            </a:xfrm>
            <a:prstGeom prst="rect">
              <a:avLst/>
            </a:prstGeom>
          </p:spPr>
        </p:pic>
        <p:pic>
          <p:nvPicPr>
            <p:cNvPr id="27" name="Grafik 26" descr="13.tif"/>
            <p:cNvPicPr>
              <a:picLocks noChangeAspect="1"/>
            </p:cNvPicPr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6476917" y="2238330"/>
              <a:ext cx="1369188" cy="1006475"/>
            </a:xfrm>
            <a:prstGeom prst="rect">
              <a:avLst/>
            </a:prstGeom>
          </p:spPr>
        </p:pic>
        <p:pic>
          <p:nvPicPr>
            <p:cNvPr id="28" name="Grafik 27" descr="17.tif"/>
            <p:cNvPicPr>
              <a:picLocks noChangeAspect="1"/>
            </p:cNvPicPr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8103690" y="2238330"/>
              <a:ext cx="1374862" cy="1013531"/>
            </a:xfrm>
            <a:prstGeom prst="rect">
              <a:avLst/>
            </a:prstGeom>
          </p:spPr>
        </p:pic>
      </p:grpSp>
      <p:grpSp>
        <p:nvGrpSpPr>
          <p:cNvPr id="5" name="Gruppieren 38"/>
          <p:cNvGrpSpPr/>
          <p:nvPr/>
        </p:nvGrpSpPr>
        <p:grpSpPr>
          <a:xfrm>
            <a:off x="1613016" y="3594548"/>
            <a:ext cx="7855994" cy="1015271"/>
            <a:chOff x="1613254" y="3526661"/>
            <a:chExt cx="7857160" cy="1015484"/>
          </a:xfrm>
        </p:grpSpPr>
        <p:pic>
          <p:nvPicPr>
            <p:cNvPr id="30" name="Grafik 29" descr="2.tif"/>
            <p:cNvPicPr>
              <a:picLocks noChangeAspect="1"/>
            </p:cNvPicPr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613254" y="3541420"/>
              <a:ext cx="1362764" cy="992968"/>
            </a:xfrm>
            <a:prstGeom prst="rect">
              <a:avLst/>
            </a:prstGeom>
          </p:spPr>
        </p:pic>
        <p:pic>
          <p:nvPicPr>
            <p:cNvPr id="31" name="Grafik 30" descr="6.tif"/>
            <p:cNvPicPr>
              <a:picLocks noChangeAspect="1"/>
            </p:cNvPicPr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3223499" y="3541420"/>
              <a:ext cx="1364667" cy="992968"/>
            </a:xfrm>
            <a:prstGeom prst="rect">
              <a:avLst/>
            </a:prstGeom>
          </p:spPr>
        </p:pic>
        <p:pic>
          <p:nvPicPr>
            <p:cNvPr id="32" name="Grafik 31" descr="10.tif"/>
            <p:cNvPicPr>
              <a:picLocks noChangeAspect="1"/>
            </p:cNvPicPr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4845445" y="3541420"/>
              <a:ext cx="1371629" cy="992968"/>
            </a:xfrm>
            <a:prstGeom prst="rect">
              <a:avLst/>
            </a:prstGeom>
          </p:spPr>
        </p:pic>
        <p:pic>
          <p:nvPicPr>
            <p:cNvPr id="33" name="Grafik 32" descr="14.tif"/>
            <p:cNvPicPr>
              <a:picLocks noChangeAspect="1"/>
            </p:cNvPicPr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6487645" y="3535288"/>
              <a:ext cx="1376744" cy="1006857"/>
            </a:xfrm>
            <a:prstGeom prst="rect">
              <a:avLst/>
            </a:prstGeom>
          </p:spPr>
        </p:pic>
        <p:pic>
          <p:nvPicPr>
            <p:cNvPr id="34" name="Grafik 33" descr="18.tif"/>
            <p:cNvPicPr>
              <a:picLocks noChangeAspect="1"/>
            </p:cNvPicPr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8105747" y="3526661"/>
              <a:ext cx="1364667" cy="1015484"/>
            </a:xfrm>
            <a:prstGeom prst="rect">
              <a:avLst/>
            </a:prstGeom>
          </p:spPr>
        </p:pic>
      </p:grpSp>
      <p:grpSp>
        <p:nvGrpSpPr>
          <p:cNvPr id="6" name="Gruppieren 44"/>
          <p:cNvGrpSpPr/>
          <p:nvPr/>
        </p:nvGrpSpPr>
        <p:grpSpPr>
          <a:xfrm>
            <a:off x="1613015" y="4919748"/>
            <a:ext cx="7851223" cy="1013074"/>
            <a:chOff x="1613254" y="4852139"/>
            <a:chExt cx="7852388" cy="1013287"/>
          </a:xfrm>
        </p:grpSpPr>
        <p:pic>
          <p:nvPicPr>
            <p:cNvPr id="36" name="Grafik 35" descr="3.tif"/>
            <p:cNvPicPr>
              <a:picLocks noChangeAspect="1"/>
            </p:cNvPicPr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613254" y="4862906"/>
              <a:ext cx="1362764" cy="992968"/>
            </a:xfrm>
            <a:prstGeom prst="rect">
              <a:avLst/>
            </a:prstGeom>
          </p:spPr>
        </p:pic>
        <p:pic>
          <p:nvPicPr>
            <p:cNvPr id="37" name="Grafik 36" descr="11.tif"/>
            <p:cNvPicPr>
              <a:picLocks noChangeAspect="1"/>
            </p:cNvPicPr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4854545" y="4862906"/>
              <a:ext cx="1376744" cy="992968"/>
            </a:xfrm>
            <a:prstGeom prst="rect">
              <a:avLst/>
            </a:prstGeom>
          </p:spPr>
        </p:pic>
        <p:pic>
          <p:nvPicPr>
            <p:cNvPr id="38" name="Grafik 37" descr="7.tif"/>
            <p:cNvPicPr>
              <a:picLocks noChangeAspect="1"/>
            </p:cNvPicPr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3217417" y="4852139"/>
              <a:ext cx="1375269" cy="992968"/>
            </a:xfrm>
            <a:prstGeom prst="rect">
              <a:avLst/>
            </a:prstGeom>
          </p:spPr>
        </p:pic>
        <p:pic>
          <p:nvPicPr>
            <p:cNvPr id="39" name="Grafik 38" descr="15.tif"/>
            <p:cNvPicPr>
              <a:picLocks noChangeAspect="1"/>
            </p:cNvPicPr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6487645" y="4872458"/>
              <a:ext cx="1368502" cy="992968"/>
            </a:xfrm>
            <a:prstGeom prst="rect">
              <a:avLst/>
            </a:prstGeom>
          </p:spPr>
        </p:pic>
        <p:pic>
          <p:nvPicPr>
            <p:cNvPr id="40" name="Grafik 39" descr="19.tif"/>
            <p:cNvPicPr>
              <a:picLocks noChangeAspect="1"/>
            </p:cNvPicPr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8095961" y="4862906"/>
              <a:ext cx="1369681" cy="992968"/>
            </a:xfrm>
            <a:prstGeom prst="rect">
              <a:avLst/>
            </a:prstGeom>
          </p:spPr>
        </p:pic>
      </p:grpSp>
      <p:sp>
        <p:nvSpPr>
          <p:cNvPr id="41" name="Rechteck 40"/>
          <p:cNvSpPr/>
          <p:nvPr/>
        </p:nvSpPr>
        <p:spPr>
          <a:xfrm>
            <a:off x="6368325" y="3447326"/>
            <a:ext cx="1592082" cy="393496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rtlCol="0" anchor="ctr"/>
          <a:lstStyle/>
          <a:p>
            <a:pPr algn="ctr"/>
            <a:endParaRPr lang="de-DE"/>
          </a:p>
        </p:txBody>
      </p:sp>
      <p:pic>
        <p:nvPicPr>
          <p:cNvPr id="42" name="Picture 2" descr="h:\Arbeit\x\BiomasseIcon.jpg"/>
          <p:cNvPicPr>
            <a:picLocks noChangeAspect="1" noChangeArrowheads="1"/>
          </p:cNvPicPr>
          <p:nvPr/>
        </p:nvPicPr>
        <p:blipFill>
          <a:blip r:embed="rId31" cstate="print"/>
          <a:srcRect/>
          <a:stretch>
            <a:fillRect/>
          </a:stretch>
        </p:blipFill>
        <p:spPr bwMode="auto">
          <a:xfrm>
            <a:off x="6690596" y="1128176"/>
            <a:ext cx="900195" cy="90014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00" name="Grafik 25" descr="PYROTEC_280x250px_RGB.jpg"/>
          <p:cNvPicPr>
            <a:picLocks noChangeAspect="1"/>
          </p:cNvPicPr>
          <p:nvPr/>
        </p:nvPicPr>
        <p:blipFill>
          <a:blip r:embed="rId3" cstate="print"/>
          <a:srcRect l="22114" r="15297"/>
          <a:stretch>
            <a:fillRect/>
          </a:stretch>
        </p:blipFill>
        <p:spPr bwMode="auto">
          <a:xfrm>
            <a:off x="6965846" y="3138729"/>
            <a:ext cx="2209448" cy="3163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0" name="Grafik 28" descr="eco55-zentral-front_72dpi_280x250.jpg"/>
          <p:cNvPicPr>
            <a:picLocks noChangeAspect="1"/>
          </p:cNvPicPr>
          <p:nvPr/>
        </p:nvPicPr>
        <p:blipFill>
          <a:blip r:embed="rId4" cstate="print"/>
          <a:srcRect l="18022"/>
          <a:stretch>
            <a:fillRect/>
          </a:stretch>
        </p:blipFill>
        <p:spPr bwMode="auto">
          <a:xfrm>
            <a:off x="306095" y="3767247"/>
            <a:ext cx="2128782" cy="2345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Inhaltsplatzhalter 1"/>
          <p:cNvSpPr>
            <a:spLocks noGrp="1"/>
          </p:cNvSpPr>
          <p:nvPr>
            <p:ph sz="half" idx="1"/>
          </p:nvPr>
        </p:nvSpPr>
        <p:spPr>
          <a:xfrm>
            <a:off x="273009" y="1280844"/>
            <a:ext cx="10052146" cy="6278831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de-DE" dirty="0" smtClean="0">
                <a:latin typeface="V" pitchFamily="2" charset="0"/>
              </a:rPr>
              <a:t>		</a:t>
            </a:r>
            <a:endParaRPr lang="de-DE" dirty="0" smtClean="0"/>
          </a:p>
        </p:txBody>
      </p:sp>
      <p:sp>
        <p:nvSpPr>
          <p:cNvPr id="90" name="Abgerundetes Rechteck 89"/>
          <p:cNvSpPr/>
          <p:nvPr/>
        </p:nvSpPr>
        <p:spPr>
          <a:xfrm>
            <a:off x="8906141" y="7403445"/>
            <a:ext cx="1515837" cy="21426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anchor="ctr"/>
          <a:lstStyle/>
          <a:p>
            <a:pPr algn="ctr"/>
            <a:endParaRPr lang="de-DE">
              <a:solidFill>
                <a:srgbClr val="FFFFFF"/>
              </a:solidFill>
            </a:endParaRPr>
          </a:p>
        </p:txBody>
      </p:sp>
      <p:sp>
        <p:nvSpPr>
          <p:cNvPr id="12296" name="Textfeld 19"/>
          <p:cNvSpPr txBox="1">
            <a:spLocks noChangeArrowheads="1"/>
          </p:cNvSpPr>
          <p:nvPr/>
        </p:nvSpPr>
        <p:spPr bwMode="auto">
          <a:xfrm>
            <a:off x="508353" y="6525743"/>
            <a:ext cx="1507108" cy="520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2" tIns="45711" rIns="91422" bIns="45711">
            <a:spAutoFit/>
          </a:bodyPr>
          <a:lstStyle/>
          <a:p>
            <a:pPr algn="ctr"/>
            <a:r>
              <a:rPr lang="de-DE" sz="1600" b="1" dirty="0" err="1"/>
              <a:t>Pyromat</a:t>
            </a:r>
            <a:r>
              <a:rPr lang="de-DE" sz="1600" b="1" dirty="0"/>
              <a:t> </a:t>
            </a:r>
            <a:r>
              <a:rPr lang="de-DE" sz="1600" b="1" dirty="0" smtClean="0"/>
              <a:t>ECO</a:t>
            </a:r>
          </a:p>
          <a:p>
            <a:pPr algn="ctr"/>
            <a:r>
              <a:rPr lang="de-DE" sz="1600" dirty="0" smtClean="0"/>
              <a:t>40 – 170 </a:t>
            </a:r>
            <a:r>
              <a:rPr lang="de-DE" sz="1600" dirty="0" err="1" smtClean="0"/>
              <a:t>kW</a:t>
            </a:r>
            <a:endParaRPr lang="de-DE" sz="1600" dirty="0"/>
          </a:p>
        </p:txBody>
      </p:sp>
      <p:sp>
        <p:nvSpPr>
          <p:cNvPr id="12297" name="Textfeld 20"/>
          <p:cNvSpPr txBox="1">
            <a:spLocks noChangeArrowheads="1"/>
          </p:cNvSpPr>
          <p:nvPr/>
        </p:nvSpPr>
        <p:spPr bwMode="auto">
          <a:xfrm>
            <a:off x="5201832" y="6514632"/>
            <a:ext cx="1337189" cy="520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2" tIns="45711" rIns="91422" bIns="45711">
            <a:spAutoFit/>
          </a:bodyPr>
          <a:lstStyle/>
          <a:p>
            <a:pPr algn="ctr"/>
            <a:r>
              <a:rPr lang="de-DE" sz="1600" b="1" dirty="0" err="1" smtClean="0">
                <a:solidFill>
                  <a:schemeClr val="tx1"/>
                </a:solidFill>
              </a:rPr>
              <a:t>Pyrot</a:t>
            </a:r>
            <a:endParaRPr lang="de-DE" sz="1600" b="1" dirty="0" smtClean="0">
              <a:solidFill>
                <a:schemeClr val="tx1"/>
              </a:solidFill>
            </a:endParaRPr>
          </a:p>
          <a:p>
            <a:pPr algn="ctr"/>
            <a:r>
              <a:rPr lang="de-DE" sz="1600" dirty="0" smtClean="0">
                <a:solidFill>
                  <a:schemeClr val="tx1"/>
                </a:solidFill>
              </a:rPr>
              <a:t>90 – 480 </a:t>
            </a:r>
            <a:r>
              <a:rPr lang="de-DE" sz="1600" dirty="0" err="1" smtClean="0">
                <a:solidFill>
                  <a:schemeClr val="tx1"/>
                </a:solidFill>
              </a:rPr>
              <a:t>kW</a:t>
            </a:r>
            <a:endParaRPr lang="de-DE" sz="1600" dirty="0">
              <a:solidFill>
                <a:schemeClr val="tx1"/>
              </a:solidFill>
            </a:endParaRPr>
          </a:p>
        </p:txBody>
      </p:sp>
      <p:sp>
        <p:nvSpPr>
          <p:cNvPr id="12298" name="Textfeld 21"/>
          <p:cNvSpPr txBox="1">
            <a:spLocks noChangeArrowheads="1"/>
          </p:cNvSpPr>
          <p:nvPr/>
        </p:nvSpPr>
        <p:spPr bwMode="auto">
          <a:xfrm>
            <a:off x="2725862" y="6514632"/>
            <a:ext cx="1494283" cy="520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2" tIns="45711" rIns="91422" bIns="45711">
            <a:spAutoFit/>
          </a:bodyPr>
          <a:lstStyle/>
          <a:p>
            <a:pPr algn="ctr"/>
            <a:r>
              <a:rPr lang="de-DE" sz="1600" b="1" dirty="0" err="1">
                <a:solidFill>
                  <a:schemeClr val="tx1"/>
                </a:solidFill>
              </a:rPr>
              <a:t>Pyromat</a:t>
            </a:r>
            <a:r>
              <a:rPr lang="de-DE" sz="1600" b="1" dirty="0">
                <a:solidFill>
                  <a:schemeClr val="tx1"/>
                </a:solidFill>
              </a:rPr>
              <a:t> </a:t>
            </a:r>
            <a:r>
              <a:rPr lang="de-DE" sz="1600" b="1" dirty="0" smtClean="0">
                <a:solidFill>
                  <a:schemeClr val="tx1"/>
                </a:solidFill>
              </a:rPr>
              <a:t>DYN</a:t>
            </a:r>
          </a:p>
          <a:p>
            <a:pPr algn="ctr"/>
            <a:r>
              <a:rPr lang="de-DE" sz="1600" dirty="0" smtClean="0">
                <a:solidFill>
                  <a:schemeClr val="tx1"/>
                </a:solidFill>
              </a:rPr>
              <a:t>35 – 100 </a:t>
            </a:r>
            <a:r>
              <a:rPr lang="de-DE" sz="1600" dirty="0" err="1" smtClean="0">
                <a:solidFill>
                  <a:schemeClr val="tx1"/>
                </a:solidFill>
              </a:rPr>
              <a:t>kW</a:t>
            </a:r>
            <a:endParaRPr lang="de-DE" sz="1600" dirty="0">
              <a:solidFill>
                <a:schemeClr val="tx1"/>
              </a:solidFill>
            </a:endParaRPr>
          </a:p>
        </p:txBody>
      </p:sp>
      <p:sp>
        <p:nvSpPr>
          <p:cNvPr id="12299" name="Textfeld 20"/>
          <p:cNvSpPr txBox="1">
            <a:spLocks noChangeArrowheads="1"/>
          </p:cNvSpPr>
          <p:nvPr/>
        </p:nvSpPr>
        <p:spPr bwMode="auto">
          <a:xfrm>
            <a:off x="7577725" y="6493999"/>
            <a:ext cx="1564816" cy="520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2" tIns="45711" rIns="91422" bIns="45711">
            <a:spAutoFit/>
          </a:bodyPr>
          <a:lstStyle/>
          <a:p>
            <a:pPr algn="ctr"/>
            <a:r>
              <a:rPr lang="de-DE" sz="1600" b="1" dirty="0" err="1" smtClean="0">
                <a:solidFill>
                  <a:schemeClr val="tx1"/>
                </a:solidFill>
              </a:rPr>
              <a:t>Pyrotec</a:t>
            </a:r>
            <a:endParaRPr lang="de-DE" sz="1600" b="1" dirty="0" smtClean="0">
              <a:solidFill>
                <a:schemeClr val="tx1"/>
              </a:solidFill>
            </a:endParaRPr>
          </a:p>
          <a:p>
            <a:pPr algn="ctr"/>
            <a:r>
              <a:rPr lang="de-DE" sz="1600" dirty="0" smtClean="0">
                <a:solidFill>
                  <a:schemeClr val="tx1"/>
                </a:solidFill>
              </a:rPr>
              <a:t>390 – 1250 </a:t>
            </a:r>
            <a:r>
              <a:rPr lang="de-DE" sz="1600" dirty="0" err="1" smtClean="0">
                <a:solidFill>
                  <a:schemeClr val="tx1"/>
                </a:solidFill>
              </a:rPr>
              <a:t>kW</a:t>
            </a:r>
            <a:endParaRPr lang="de-DE" sz="1600" dirty="0">
              <a:solidFill>
                <a:schemeClr val="tx1"/>
              </a:solidFill>
            </a:endParaRPr>
          </a:p>
        </p:txBody>
      </p:sp>
      <p:pic>
        <p:nvPicPr>
          <p:cNvPr id="12301" name="Grafik 26" descr="pyrot_72dpi_280x250.jpg"/>
          <p:cNvPicPr>
            <a:picLocks noChangeAspect="1"/>
          </p:cNvPicPr>
          <p:nvPr/>
        </p:nvPicPr>
        <p:blipFill>
          <a:blip r:embed="rId5" cstate="print"/>
          <a:srcRect l="9894"/>
          <a:stretch>
            <a:fillRect/>
          </a:stretch>
        </p:blipFill>
        <p:spPr bwMode="auto">
          <a:xfrm>
            <a:off x="4085954" y="3184756"/>
            <a:ext cx="2950539" cy="2958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2" name="Grafik 27" descr="dyn_72dpi_RGB_280x250.jpg"/>
          <p:cNvPicPr>
            <a:picLocks noChangeAspect="1"/>
          </p:cNvPicPr>
          <p:nvPr/>
        </p:nvPicPr>
        <p:blipFill>
          <a:blip r:embed="rId6" cstate="print"/>
          <a:srcRect l="17424"/>
          <a:stretch>
            <a:fillRect/>
          </a:stretch>
        </p:blipFill>
        <p:spPr bwMode="auto">
          <a:xfrm>
            <a:off x="1782040" y="3832320"/>
            <a:ext cx="2288475" cy="248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itel 1"/>
          <p:cNvSpPr>
            <a:spLocks noGrp="1"/>
          </p:cNvSpPr>
          <p:nvPr>
            <p:ph type="title"/>
          </p:nvPr>
        </p:nvSpPr>
        <p:spPr>
          <a:xfrm>
            <a:off x="534910" y="492303"/>
            <a:ext cx="8607786" cy="775293"/>
          </a:xfrm>
        </p:spPr>
        <p:txBody>
          <a:bodyPr/>
          <a:lstStyle/>
          <a:p>
            <a:r>
              <a:rPr lang="de-DE" dirty="0" err="1" smtClean="0">
                <a:latin typeface="+mn-lt"/>
              </a:rPr>
              <a:t>Biomass</a:t>
            </a:r>
            <a:r>
              <a:rPr lang="de-DE" dirty="0" smtClean="0">
                <a:latin typeface="+mn-lt"/>
              </a:rPr>
              <a:t> </a:t>
            </a:r>
            <a:r>
              <a:rPr lang="de-DE" dirty="0" err="1" smtClean="0">
                <a:latin typeface="+mn-lt"/>
              </a:rPr>
              <a:t>furnance</a:t>
            </a:r>
            <a:r>
              <a:rPr lang="de-DE" dirty="0" smtClean="0">
                <a:latin typeface="+mn-lt"/>
              </a:rPr>
              <a:t> </a:t>
            </a:r>
            <a:r>
              <a:rPr lang="de-DE" dirty="0" err="1" smtClean="0">
                <a:latin typeface="+mn-lt"/>
              </a:rPr>
              <a:t>up</a:t>
            </a:r>
            <a:r>
              <a:rPr lang="de-DE" dirty="0" smtClean="0">
                <a:latin typeface="+mn-lt"/>
              </a:rPr>
              <a:t> </a:t>
            </a:r>
            <a:r>
              <a:rPr lang="de-DE" dirty="0" err="1" smtClean="0">
                <a:latin typeface="+mn-lt"/>
              </a:rPr>
              <a:t>to</a:t>
            </a:r>
            <a:r>
              <a:rPr lang="de-DE" dirty="0" smtClean="0">
                <a:latin typeface="+mn-lt"/>
              </a:rPr>
              <a:t> 1.250 </a:t>
            </a:r>
            <a:r>
              <a:rPr lang="de-DE" dirty="0" err="1" smtClean="0">
                <a:latin typeface="+mn-lt"/>
              </a:rPr>
              <a:t>kW</a:t>
            </a:r>
            <a:r>
              <a:rPr lang="de-DE" dirty="0" smtClean="0">
                <a:latin typeface="+mn-lt"/>
              </a:rPr>
              <a:t> </a:t>
            </a:r>
            <a:br>
              <a:rPr lang="de-DE" dirty="0" smtClean="0">
                <a:latin typeface="+mn-lt"/>
              </a:rPr>
            </a:br>
            <a:r>
              <a:rPr lang="de-DE" sz="1800" b="0" dirty="0" err="1" smtClean="0">
                <a:latin typeface="+mn-lt"/>
              </a:rPr>
              <a:t>Product</a:t>
            </a:r>
            <a:r>
              <a:rPr lang="de-DE" sz="1800" b="0" dirty="0" smtClean="0">
                <a:latin typeface="+mn-lt"/>
              </a:rPr>
              <a:t> </a:t>
            </a:r>
            <a:r>
              <a:rPr lang="de-DE" sz="1800" b="0" dirty="0" err="1" smtClean="0">
                <a:latin typeface="+mn-lt"/>
              </a:rPr>
              <a:t>range</a:t>
            </a:r>
            <a:r>
              <a:rPr lang="de-DE" dirty="0" smtClean="0"/>
              <a:t/>
            </a:r>
            <a:br>
              <a:rPr lang="de-DE" dirty="0" smtClean="0"/>
            </a:br>
            <a:endParaRPr lang="de-DE" dirty="0" smtClean="0"/>
          </a:p>
        </p:txBody>
      </p:sp>
      <p:pic>
        <p:nvPicPr>
          <p:cNvPr id="15" name="Picture 2" descr="http://www.verbrauchsartikel.de/images/scheitholz-kaufen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29968" y="1418599"/>
            <a:ext cx="1434010" cy="1054248"/>
          </a:xfrm>
          <a:prstGeom prst="rect">
            <a:avLst/>
          </a:prstGeom>
          <a:noFill/>
        </p:spPr>
      </p:pic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1576666" y="2547755"/>
            <a:ext cx="808094" cy="2797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1422" tIns="45711" rIns="91422" bIns="4571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 smtClean="0">
                <a:cs typeface="Arial" charset="0"/>
              </a:rPr>
              <a:t>Logs</a:t>
            </a:r>
            <a:endParaRPr lang="en-US" sz="1400" dirty="0">
              <a:cs typeface="Arial" charset="0"/>
            </a:endParaRPr>
          </a:p>
        </p:txBody>
      </p:sp>
      <p:pic>
        <p:nvPicPr>
          <p:cNvPr id="18" name="Picture 14" descr="Pellets_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73088" y="1450123"/>
            <a:ext cx="1519395" cy="1034556"/>
          </a:xfrm>
          <a:prstGeom prst="rect">
            <a:avLst/>
          </a:prstGeom>
          <a:noFill/>
        </p:spPr>
      </p:pic>
      <p:sp>
        <p:nvSpPr>
          <p:cNvPr id="19" name="Text Box 15"/>
          <p:cNvSpPr txBox="1">
            <a:spLocks noChangeArrowheads="1"/>
          </p:cNvSpPr>
          <p:nvPr/>
        </p:nvSpPr>
        <p:spPr bwMode="auto">
          <a:xfrm>
            <a:off x="4450819" y="2523670"/>
            <a:ext cx="741229" cy="2797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91422" tIns="45711" rIns="91422" bIns="45711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 dirty="0">
                <a:cs typeface="Arial" charset="0"/>
              </a:rPr>
              <a:t>Pellets</a:t>
            </a:r>
          </a:p>
        </p:txBody>
      </p:sp>
      <p:pic>
        <p:nvPicPr>
          <p:cNvPr id="20" name="Picture 11" descr="Hackschnitzel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30877" y="1387074"/>
            <a:ext cx="1520865" cy="1139264"/>
          </a:xfrm>
          <a:prstGeom prst="rect">
            <a:avLst/>
          </a:prstGeom>
          <a:noFill/>
        </p:spPr>
      </p:pic>
      <p:sp>
        <p:nvSpPr>
          <p:cNvPr id="21" name="Text Box 12"/>
          <p:cNvSpPr txBox="1">
            <a:spLocks noChangeArrowheads="1"/>
          </p:cNvSpPr>
          <p:nvPr/>
        </p:nvSpPr>
        <p:spPr bwMode="auto">
          <a:xfrm>
            <a:off x="6940559" y="2551917"/>
            <a:ext cx="1358699" cy="2797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1422" tIns="45711" rIns="91422" bIns="45711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 dirty="0" smtClean="0">
                <a:cs typeface="Arial" charset="0"/>
              </a:rPr>
              <a:t>Wood Chips</a:t>
            </a:r>
            <a:endParaRPr lang="de-DE" sz="1400" dirty="0">
              <a:cs typeface="Arial" charset="0"/>
            </a:endParaRPr>
          </a:p>
        </p:txBody>
      </p:sp>
      <p:sp>
        <p:nvSpPr>
          <p:cNvPr id="22" name="Pfeil nach rechts 21"/>
          <p:cNvSpPr/>
          <p:nvPr/>
        </p:nvSpPr>
        <p:spPr>
          <a:xfrm>
            <a:off x="3121109" y="1844186"/>
            <a:ext cx="204922" cy="267958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rtlCol="0" anchor="ctr"/>
          <a:lstStyle/>
          <a:p>
            <a:pPr algn="ctr"/>
            <a:endParaRPr lang="en-US"/>
          </a:p>
        </p:txBody>
      </p:sp>
      <p:sp>
        <p:nvSpPr>
          <p:cNvPr id="23" name="Pfeil nach rechts 22"/>
          <p:cNvSpPr/>
          <p:nvPr/>
        </p:nvSpPr>
        <p:spPr>
          <a:xfrm>
            <a:off x="5953311" y="1838933"/>
            <a:ext cx="204922" cy="267958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rtlCol="0" anchor="ctr"/>
          <a:lstStyle/>
          <a:p>
            <a:pPr algn="ctr"/>
            <a:endParaRPr lang="en-US"/>
          </a:p>
        </p:txBody>
      </p:sp>
      <p:sp>
        <p:nvSpPr>
          <p:cNvPr id="24" name="Textfeld 19"/>
          <p:cNvSpPr txBox="1">
            <a:spLocks noChangeArrowheads="1"/>
          </p:cNvSpPr>
          <p:nvPr/>
        </p:nvSpPr>
        <p:spPr bwMode="auto">
          <a:xfrm>
            <a:off x="508522" y="6527113"/>
            <a:ext cx="1507144" cy="520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de-DE" sz="1600" b="1" dirty="0" err="1">
                <a:solidFill>
                  <a:schemeClr val="tx1"/>
                </a:solidFill>
              </a:rPr>
              <a:t>Pyromat</a:t>
            </a:r>
            <a:r>
              <a:rPr lang="de-DE" sz="1600" b="1" dirty="0">
                <a:solidFill>
                  <a:schemeClr val="tx1"/>
                </a:solidFill>
              </a:rPr>
              <a:t> </a:t>
            </a:r>
            <a:r>
              <a:rPr lang="de-DE" sz="1600" b="1" dirty="0" smtClean="0">
                <a:solidFill>
                  <a:schemeClr val="tx1"/>
                </a:solidFill>
              </a:rPr>
              <a:t>ECO</a:t>
            </a:r>
          </a:p>
          <a:p>
            <a:pPr algn="ctr"/>
            <a:r>
              <a:rPr lang="de-DE" sz="1600" dirty="0" smtClean="0">
                <a:solidFill>
                  <a:schemeClr val="tx1"/>
                </a:solidFill>
              </a:rPr>
              <a:t>40 – 170 </a:t>
            </a:r>
            <a:r>
              <a:rPr lang="de-DE" sz="1600" dirty="0" err="1" smtClean="0">
                <a:solidFill>
                  <a:schemeClr val="tx1"/>
                </a:solidFill>
              </a:rPr>
              <a:t>kW</a:t>
            </a:r>
            <a:endParaRPr lang="de-DE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3" descr="D:\Produktbilder_100916\Produktbilder\fsb1700 beauty_mrr_400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9309" y="3243152"/>
            <a:ext cx="2663901" cy="2663736"/>
          </a:xfrm>
          <a:prstGeom prst="rect">
            <a:avLst/>
          </a:prstGeom>
          <a:noFill/>
        </p:spPr>
      </p:pic>
      <p:pic>
        <p:nvPicPr>
          <p:cNvPr id="22" name="Picture 4" descr="D:\Produktbilder_100916\Produktbilder\fsr 2100 beauty (2).jpg"/>
          <p:cNvPicPr>
            <a:picLocks noChangeAspect="1" noChangeArrowheads="1"/>
          </p:cNvPicPr>
          <p:nvPr/>
        </p:nvPicPr>
        <p:blipFill>
          <a:blip r:embed="rId3" cstate="print"/>
          <a:srcRect l="19519" r="8506"/>
          <a:stretch>
            <a:fillRect/>
          </a:stretch>
        </p:blipFill>
        <p:spPr bwMode="auto">
          <a:xfrm>
            <a:off x="4067384" y="3162217"/>
            <a:ext cx="2123921" cy="2950715"/>
          </a:xfrm>
          <a:prstGeom prst="rect">
            <a:avLst/>
          </a:prstGeom>
          <a:noFill/>
        </p:spPr>
      </p:pic>
      <p:sp>
        <p:nvSpPr>
          <p:cNvPr id="20482" name="Titel 1"/>
          <p:cNvSpPr>
            <a:spLocks noGrp="1"/>
          </p:cNvSpPr>
          <p:nvPr>
            <p:ph type="title"/>
          </p:nvPr>
        </p:nvSpPr>
        <p:spPr>
          <a:xfrm>
            <a:off x="534910" y="492303"/>
            <a:ext cx="8607786" cy="775293"/>
          </a:xfrm>
        </p:spPr>
        <p:txBody>
          <a:bodyPr/>
          <a:lstStyle/>
          <a:p>
            <a:r>
              <a:rPr lang="de-DE" sz="2200" dirty="0" err="1" smtClean="0"/>
              <a:t>Biomass</a:t>
            </a:r>
            <a:r>
              <a:rPr lang="de-DE" sz="2200" dirty="0" smtClean="0"/>
              <a:t> </a:t>
            </a:r>
            <a:r>
              <a:rPr lang="de-DE" sz="2200" dirty="0" err="1" smtClean="0"/>
              <a:t>furnace</a:t>
            </a:r>
            <a:r>
              <a:rPr lang="de-DE" sz="2200" dirty="0" smtClean="0"/>
              <a:t> </a:t>
            </a:r>
            <a:r>
              <a:rPr lang="de-DE" sz="2200" dirty="0" err="1" smtClean="0"/>
              <a:t>up</a:t>
            </a:r>
            <a:r>
              <a:rPr lang="de-DE" sz="2200" dirty="0" smtClean="0"/>
              <a:t> </a:t>
            </a:r>
            <a:r>
              <a:rPr lang="de-DE" sz="2200" dirty="0" err="1" smtClean="0"/>
              <a:t>to</a:t>
            </a:r>
            <a:r>
              <a:rPr lang="de-DE" sz="2200" dirty="0" smtClean="0"/>
              <a:t> 13.000 </a:t>
            </a:r>
            <a:r>
              <a:rPr lang="de-DE" sz="2200" dirty="0" err="1" smtClean="0"/>
              <a:t>kW</a:t>
            </a:r>
            <a:r>
              <a:rPr lang="de-DE" sz="2200" dirty="0" smtClean="0"/>
              <a:t> </a:t>
            </a:r>
            <a:br>
              <a:rPr lang="de-DE" sz="2200" dirty="0" smtClean="0"/>
            </a:br>
            <a:r>
              <a:rPr lang="de-DE" dirty="0" smtClean="0"/>
              <a:t/>
            </a:r>
            <a:br>
              <a:rPr lang="de-DE" dirty="0" smtClean="0"/>
            </a:br>
            <a:endParaRPr lang="de-DE" dirty="0" smtClean="0"/>
          </a:p>
        </p:txBody>
      </p:sp>
      <p:sp>
        <p:nvSpPr>
          <p:cNvPr id="24" name="Textfeld 19"/>
          <p:cNvSpPr txBox="1">
            <a:spLocks noChangeArrowheads="1"/>
          </p:cNvSpPr>
          <p:nvPr/>
        </p:nvSpPr>
        <p:spPr bwMode="auto">
          <a:xfrm>
            <a:off x="1064748" y="6249533"/>
            <a:ext cx="1564816" cy="520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2" tIns="45711" rIns="91422" bIns="45711">
            <a:spAutoFit/>
          </a:bodyPr>
          <a:lstStyle/>
          <a:p>
            <a:pPr algn="ctr"/>
            <a:r>
              <a:rPr lang="de-DE" sz="1600" b="1" dirty="0" err="1" smtClean="0">
                <a:solidFill>
                  <a:schemeClr val="tx1"/>
                </a:solidFill>
              </a:rPr>
              <a:t>Pyroflex</a:t>
            </a:r>
            <a:r>
              <a:rPr lang="de-DE" sz="1600" b="1" dirty="0" smtClean="0">
                <a:solidFill>
                  <a:schemeClr val="tx1"/>
                </a:solidFill>
              </a:rPr>
              <a:t> FSB</a:t>
            </a:r>
          </a:p>
          <a:p>
            <a:pPr algn="ctr"/>
            <a:r>
              <a:rPr lang="de-DE" sz="1600" dirty="0" smtClean="0">
                <a:solidFill>
                  <a:schemeClr val="tx1"/>
                </a:solidFill>
              </a:rPr>
              <a:t>180 – 1700 </a:t>
            </a:r>
            <a:r>
              <a:rPr lang="de-DE" sz="1600" dirty="0" err="1" smtClean="0">
                <a:solidFill>
                  <a:schemeClr val="tx1"/>
                </a:solidFill>
              </a:rPr>
              <a:t>kW</a:t>
            </a:r>
            <a:endParaRPr lang="de-DE" sz="1600" dirty="0">
              <a:solidFill>
                <a:schemeClr val="tx1"/>
              </a:solidFill>
            </a:endParaRPr>
          </a:p>
        </p:txBody>
      </p:sp>
      <p:sp>
        <p:nvSpPr>
          <p:cNvPr id="25" name="Textfeld 19"/>
          <p:cNvSpPr txBox="1">
            <a:spLocks noChangeArrowheads="1"/>
          </p:cNvSpPr>
          <p:nvPr/>
        </p:nvSpPr>
        <p:spPr bwMode="auto">
          <a:xfrm>
            <a:off x="4203161" y="6249533"/>
            <a:ext cx="1736336" cy="520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2" tIns="45711" rIns="91422" bIns="45711">
            <a:spAutoFit/>
          </a:bodyPr>
          <a:lstStyle/>
          <a:p>
            <a:pPr algn="ctr"/>
            <a:r>
              <a:rPr lang="de-DE" sz="1600" b="1" dirty="0" err="1" smtClean="0">
                <a:solidFill>
                  <a:schemeClr val="tx1"/>
                </a:solidFill>
              </a:rPr>
              <a:t>Pyroflex</a:t>
            </a:r>
            <a:r>
              <a:rPr lang="de-DE" sz="1600" b="1" dirty="0" smtClean="0">
                <a:solidFill>
                  <a:schemeClr val="tx1"/>
                </a:solidFill>
              </a:rPr>
              <a:t> FSR</a:t>
            </a:r>
          </a:p>
          <a:p>
            <a:pPr algn="ctr"/>
            <a:r>
              <a:rPr lang="de-DE" sz="1600" dirty="0" smtClean="0">
                <a:solidFill>
                  <a:schemeClr val="tx1"/>
                </a:solidFill>
              </a:rPr>
              <a:t>850 – 13.000 </a:t>
            </a:r>
            <a:r>
              <a:rPr lang="de-DE" sz="1600" dirty="0" err="1" smtClean="0">
                <a:solidFill>
                  <a:schemeClr val="tx1"/>
                </a:solidFill>
              </a:rPr>
              <a:t>kW</a:t>
            </a:r>
            <a:endParaRPr lang="de-DE" sz="1600" dirty="0">
              <a:solidFill>
                <a:schemeClr val="tx1"/>
              </a:solidFill>
            </a:endParaRPr>
          </a:p>
        </p:txBody>
      </p:sp>
      <p:pic>
        <p:nvPicPr>
          <p:cNvPr id="26" name="Picture 1" descr="D:\Produktbilder_100916\Produktbilder\fr 3000 beauty_20000.jpg"/>
          <p:cNvPicPr>
            <a:picLocks noChangeAspect="1" noChangeArrowheads="1"/>
          </p:cNvPicPr>
          <p:nvPr/>
        </p:nvPicPr>
        <p:blipFill>
          <a:blip r:embed="rId4" cstate="print"/>
          <a:srcRect r="11250"/>
          <a:stretch>
            <a:fillRect/>
          </a:stretch>
        </p:blipFill>
        <p:spPr bwMode="auto">
          <a:xfrm>
            <a:off x="6549626" y="3146454"/>
            <a:ext cx="2555905" cy="2879715"/>
          </a:xfrm>
          <a:prstGeom prst="rect">
            <a:avLst/>
          </a:prstGeom>
          <a:noFill/>
        </p:spPr>
      </p:pic>
      <p:sp>
        <p:nvSpPr>
          <p:cNvPr id="27" name="Textfeld 19"/>
          <p:cNvSpPr txBox="1">
            <a:spLocks noChangeArrowheads="1"/>
          </p:cNvSpPr>
          <p:nvPr/>
        </p:nvSpPr>
        <p:spPr bwMode="auto">
          <a:xfrm>
            <a:off x="7349232" y="6264048"/>
            <a:ext cx="1736336" cy="520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2" tIns="45711" rIns="91422" bIns="45711">
            <a:spAutoFit/>
          </a:bodyPr>
          <a:lstStyle/>
          <a:p>
            <a:pPr algn="ctr"/>
            <a:r>
              <a:rPr lang="de-DE" sz="1600" b="1" dirty="0" err="1" smtClean="0">
                <a:solidFill>
                  <a:schemeClr val="tx1"/>
                </a:solidFill>
              </a:rPr>
              <a:t>Pyrovent</a:t>
            </a:r>
            <a:r>
              <a:rPr lang="de-DE" sz="1600" b="1" dirty="0" smtClean="0">
                <a:solidFill>
                  <a:schemeClr val="tx1"/>
                </a:solidFill>
              </a:rPr>
              <a:t> FR</a:t>
            </a:r>
          </a:p>
          <a:p>
            <a:pPr algn="ctr"/>
            <a:r>
              <a:rPr lang="de-DE" sz="1600" dirty="0" smtClean="0">
                <a:solidFill>
                  <a:schemeClr val="tx1"/>
                </a:solidFill>
              </a:rPr>
              <a:t>850 – 13.000 </a:t>
            </a:r>
            <a:r>
              <a:rPr lang="de-DE" sz="1600" dirty="0" err="1" smtClean="0">
                <a:solidFill>
                  <a:schemeClr val="tx1"/>
                </a:solidFill>
              </a:rPr>
              <a:t>kW</a:t>
            </a:r>
            <a:endParaRPr lang="de-DE" sz="1600" dirty="0">
              <a:solidFill>
                <a:schemeClr val="tx1"/>
              </a:solidFill>
            </a:endParaRPr>
          </a:p>
        </p:txBody>
      </p:sp>
      <p:pic>
        <p:nvPicPr>
          <p:cNvPr id="11" name="Picture 11" descr="Hackschnitzel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4799" y="1559902"/>
            <a:ext cx="1614568" cy="1056633"/>
          </a:xfrm>
          <a:prstGeom prst="rect">
            <a:avLst/>
          </a:prstGeom>
          <a:noFill/>
        </p:spPr>
      </p:pic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950548" y="2772596"/>
            <a:ext cx="1358699" cy="2797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1422" tIns="45711" rIns="91422" bIns="45711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 dirty="0" smtClean="0">
                <a:solidFill>
                  <a:schemeClr val="tx1"/>
                </a:solidFill>
                <a:cs typeface="Arial" charset="0"/>
              </a:rPr>
              <a:t>Wood Chips</a:t>
            </a:r>
            <a:endParaRPr lang="de-DE" sz="1400" dirty="0">
              <a:solidFill>
                <a:schemeClr val="tx1"/>
              </a:solidFill>
              <a:cs typeface="Arial" charset="0"/>
            </a:endParaRPr>
          </a:p>
        </p:txBody>
      </p:sp>
      <p:pic>
        <p:nvPicPr>
          <p:cNvPr id="13" name="Picture 20" descr="Holz_Landschaftspfleg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22636" y="1536988"/>
            <a:ext cx="1616188" cy="1104216"/>
          </a:xfrm>
          <a:prstGeom prst="rect">
            <a:avLst/>
          </a:prstGeom>
          <a:noFill/>
        </p:spPr>
      </p:pic>
      <p:sp>
        <p:nvSpPr>
          <p:cNvPr id="14" name="Text Box 21"/>
          <p:cNvSpPr txBox="1">
            <a:spLocks noChangeArrowheads="1"/>
          </p:cNvSpPr>
          <p:nvPr/>
        </p:nvSpPr>
        <p:spPr bwMode="auto">
          <a:xfrm>
            <a:off x="2822636" y="2637966"/>
            <a:ext cx="1726309" cy="46716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1422" tIns="45711" rIns="91422" bIns="45711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 dirty="0" smtClean="0">
                <a:solidFill>
                  <a:schemeClr val="tx1"/>
                </a:solidFill>
                <a:cs typeface="Arial" charset="0"/>
              </a:rPr>
              <a:t>Wood </a:t>
            </a:r>
            <a:r>
              <a:rPr lang="de-DE" sz="1400" dirty="0" err="1" smtClean="0">
                <a:solidFill>
                  <a:schemeClr val="tx1"/>
                </a:solidFill>
                <a:cs typeface="Arial" charset="0"/>
              </a:rPr>
              <a:t>from</a:t>
            </a:r>
            <a:r>
              <a:rPr lang="de-DE" sz="1400" dirty="0" smtClean="0">
                <a:solidFill>
                  <a:schemeClr val="tx1"/>
                </a:solidFill>
                <a:cs typeface="Arial" charset="0"/>
              </a:rPr>
              <a:t> </a:t>
            </a:r>
            <a:r>
              <a:rPr lang="de-DE" sz="1400" dirty="0" err="1" smtClean="0">
                <a:solidFill>
                  <a:schemeClr val="tx1"/>
                </a:solidFill>
                <a:cs typeface="Arial" charset="0"/>
              </a:rPr>
              <a:t>Landscaping</a:t>
            </a:r>
            <a:endParaRPr lang="de-DE" sz="1400" dirty="0">
              <a:solidFill>
                <a:schemeClr val="tx1"/>
              </a:solidFill>
              <a:cs typeface="Arial" charset="0"/>
            </a:endParaRPr>
          </a:p>
        </p:txBody>
      </p:sp>
      <p:pic>
        <p:nvPicPr>
          <p:cNvPr id="16" name="Picture 29" descr="Altholz_0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21897" y="1556573"/>
            <a:ext cx="1614568" cy="1100978"/>
          </a:xfrm>
          <a:prstGeom prst="rect">
            <a:avLst/>
          </a:prstGeom>
          <a:noFill/>
        </p:spPr>
      </p:pic>
      <p:sp>
        <p:nvSpPr>
          <p:cNvPr id="18" name="Text Box 30"/>
          <p:cNvSpPr txBox="1">
            <a:spLocks noChangeArrowheads="1"/>
          </p:cNvSpPr>
          <p:nvPr/>
        </p:nvSpPr>
        <p:spPr bwMode="auto">
          <a:xfrm>
            <a:off x="4956715" y="2676980"/>
            <a:ext cx="1240481" cy="46716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91422" tIns="45711" rIns="91422" bIns="45711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 dirty="0" err="1" smtClean="0">
                <a:solidFill>
                  <a:schemeClr val="tx1"/>
                </a:solidFill>
                <a:cs typeface="Arial" charset="0"/>
              </a:rPr>
              <a:t>Construction</a:t>
            </a:r>
            <a:r>
              <a:rPr lang="de-DE" sz="1400" dirty="0" smtClean="0">
                <a:solidFill>
                  <a:schemeClr val="tx1"/>
                </a:solidFill>
                <a:cs typeface="Arial" charset="0"/>
              </a:rPr>
              <a:t> </a:t>
            </a:r>
            <a:r>
              <a:rPr lang="de-DE" sz="1400" dirty="0" err="1" smtClean="0">
                <a:solidFill>
                  <a:schemeClr val="tx1"/>
                </a:solidFill>
                <a:cs typeface="Arial" charset="0"/>
              </a:rPr>
              <a:t>remnants</a:t>
            </a:r>
            <a:endParaRPr lang="de-DE" sz="1400" dirty="0">
              <a:solidFill>
                <a:schemeClr val="tx1"/>
              </a:solidFill>
              <a:cs typeface="Arial" charset="0"/>
            </a:endParaRPr>
          </a:p>
        </p:txBody>
      </p:sp>
      <p:pic>
        <p:nvPicPr>
          <p:cNvPr id="19" name="Picture 35" descr="Saegespaene_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77751" y="1590196"/>
            <a:ext cx="1614568" cy="1100978"/>
          </a:xfrm>
          <a:prstGeom prst="rect">
            <a:avLst/>
          </a:prstGeom>
          <a:noFill/>
        </p:spPr>
      </p:pic>
      <p:sp>
        <p:nvSpPr>
          <p:cNvPr id="20" name="Text Box 36"/>
          <p:cNvSpPr txBox="1">
            <a:spLocks noChangeArrowheads="1"/>
          </p:cNvSpPr>
          <p:nvPr/>
        </p:nvSpPr>
        <p:spPr bwMode="auto">
          <a:xfrm>
            <a:off x="7805280" y="2712221"/>
            <a:ext cx="1041291" cy="57488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91422" tIns="45711" rIns="91422" bIns="45711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 dirty="0" err="1" smtClean="0">
                <a:solidFill>
                  <a:schemeClr val="tx1"/>
                </a:solidFill>
                <a:cs typeface="Arial" charset="0"/>
              </a:rPr>
              <a:t>Sawdust</a:t>
            </a:r>
            <a:endParaRPr lang="de-DE" sz="1400" dirty="0" smtClean="0">
              <a:solidFill>
                <a:schemeClr val="tx1"/>
              </a:solidFill>
              <a:cs typeface="Arial" charset="0"/>
            </a:endParaRPr>
          </a:p>
          <a:p>
            <a:pPr>
              <a:spcBef>
                <a:spcPct val="50000"/>
              </a:spcBef>
            </a:pPr>
            <a:endParaRPr lang="de-DE" sz="1400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21" name="Pfeil nach rechts 20"/>
          <p:cNvSpPr/>
          <p:nvPr/>
        </p:nvSpPr>
        <p:spPr>
          <a:xfrm>
            <a:off x="2537871" y="1970284"/>
            <a:ext cx="204922" cy="267958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rtlCol="0" anchor="ctr"/>
          <a:lstStyle/>
          <a:p>
            <a:pPr algn="ctr"/>
            <a:endParaRPr lang="en-US"/>
          </a:p>
        </p:txBody>
      </p:sp>
      <p:sp>
        <p:nvSpPr>
          <p:cNvPr id="28" name="Pfeil nach rechts 27"/>
          <p:cNvSpPr/>
          <p:nvPr/>
        </p:nvSpPr>
        <p:spPr>
          <a:xfrm>
            <a:off x="4487306" y="1965025"/>
            <a:ext cx="204922" cy="267958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rtlCol="0" anchor="ctr"/>
          <a:lstStyle/>
          <a:p>
            <a:pPr algn="ctr"/>
            <a:endParaRPr lang="en-US"/>
          </a:p>
        </p:txBody>
      </p:sp>
      <p:cxnSp>
        <p:nvCxnSpPr>
          <p:cNvPr id="30" name="Gerade Verbindung 29"/>
          <p:cNvCxnSpPr/>
          <p:nvPr/>
        </p:nvCxnSpPr>
        <p:spPr>
          <a:xfrm>
            <a:off x="6746640" y="693537"/>
            <a:ext cx="1" cy="2742624"/>
          </a:xfrm>
          <a:prstGeom prst="line">
            <a:avLst/>
          </a:prstGeom>
          <a:ln w="25400" cap="sq">
            <a:solidFill>
              <a:schemeClr val="tx1"/>
            </a:solidFill>
            <a:headEnd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feld 33"/>
          <p:cNvSpPr txBox="1"/>
          <p:nvPr/>
        </p:nvSpPr>
        <p:spPr>
          <a:xfrm>
            <a:off x="2474832" y="898440"/>
            <a:ext cx="1723512" cy="333278"/>
          </a:xfrm>
          <a:prstGeom prst="rect">
            <a:avLst/>
          </a:prstGeom>
          <a:noFill/>
        </p:spPr>
        <p:txBody>
          <a:bodyPr wrap="none" lIns="91422" tIns="45711" rIns="91422" bIns="45711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Grate </a:t>
            </a:r>
            <a:r>
              <a:rPr lang="en-US" dirty="0" err="1" smtClean="0">
                <a:solidFill>
                  <a:schemeClr val="tx1"/>
                </a:solidFill>
              </a:rPr>
              <a:t>furnance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5" name="Textfeld 34"/>
          <p:cNvSpPr txBox="1"/>
          <p:nvPr/>
        </p:nvSpPr>
        <p:spPr>
          <a:xfrm>
            <a:off x="7245962" y="893181"/>
            <a:ext cx="2056937" cy="333278"/>
          </a:xfrm>
          <a:prstGeom prst="rect">
            <a:avLst/>
          </a:prstGeom>
          <a:noFill/>
        </p:spPr>
        <p:txBody>
          <a:bodyPr wrap="none" lIns="91422" tIns="45711" rIns="91422" bIns="45711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Blowing in firebox 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358723" y="503132"/>
            <a:ext cx="8707732" cy="647564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 lIns="91422" tIns="45711" rIns="91422" bIns="45711"/>
          <a:lstStyle/>
          <a:p>
            <a:pPr defTabSz="1044366">
              <a:spcBef>
                <a:spcPct val="50000"/>
              </a:spcBef>
            </a:pPr>
            <a:r>
              <a:rPr lang="de-AT" sz="2200" b="1" dirty="0" smtClean="0">
                <a:solidFill>
                  <a:schemeClr val="tx1"/>
                </a:solidFill>
              </a:rPr>
              <a:t>Woody </a:t>
            </a:r>
            <a:r>
              <a:rPr lang="de-AT" sz="2200" b="1" dirty="0" err="1" smtClean="0">
                <a:solidFill>
                  <a:schemeClr val="tx1"/>
                </a:solidFill>
              </a:rPr>
              <a:t>Biomass</a:t>
            </a:r>
            <a:r>
              <a:rPr lang="de-AT" sz="2200" b="1" dirty="0" smtClean="0">
                <a:solidFill>
                  <a:schemeClr val="tx1"/>
                </a:solidFill>
              </a:rPr>
              <a:t> – a </a:t>
            </a:r>
            <a:r>
              <a:rPr lang="de-AT" sz="2200" b="1" dirty="0" err="1" smtClean="0">
                <a:solidFill>
                  <a:schemeClr val="tx1"/>
                </a:solidFill>
              </a:rPr>
              <a:t>vast</a:t>
            </a:r>
            <a:r>
              <a:rPr lang="de-AT" sz="2200" b="1" dirty="0" smtClean="0">
                <a:solidFill>
                  <a:schemeClr val="tx1"/>
                </a:solidFill>
              </a:rPr>
              <a:t> Field </a:t>
            </a:r>
            <a:r>
              <a:rPr lang="de-AT" sz="2200" b="1" dirty="0" err="1" smtClean="0">
                <a:solidFill>
                  <a:schemeClr val="tx1"/>
                </a:solidFill>
              </a:rPr>
              <a:t>of</a:t>
            </a:r>
            <a:r>
              <a:rPr lang="de-AT" sz="2200" b="1" dirty="0" smtClean="0">
                <a:solidFill>
                  <a:schemeClr val="tx1"/>
                </a:solidFill>
              </a:rPr>
              <a:t> </a:t>
            </a:r>
            <a:r>
              <a:rPr lang="de-AT" sz="2200" b="1" dirty="0" err="1" smtClean="0">
                <a:solidFill>
                  <a:schemeClr val="tx1"/>
                </a:solidFill>
              </a:rPr>
              <a:t>Opportunity</a:t>
            </a:r>
            <a:endParaRPr lang="de-DE" sz="2200" b="1" dirty="0">
              <a:solidFill>
                <a:schemeClr val="tx1"/>
              </a:solidFill>
            </a:endParaRP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358723" y="1330046"/>
            <a:ext cx="8707732" cy="5864581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 lIns="91422" tIns="45711" rIns="91422" bIns="45711"/>
          <a:lstStyle/>
          <a:p>
            <a:pPr defTabSz="1044366">
              <a:spcBef>
                <a:spcPct val="50000"/>
              </a:spcBef>
            </a:pPr>
            <a:endParaRPr lang="de-DE" sz="1600" dirty="0">
              <a:solidFill>
                <a:schemeClr val="tx1"/>
              </a:solidFill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025374" y="1395120"/>
            <a:ext cx="7272845" cy="6147665"/>
            <a:chOff x="158" y="686"/>
            <a:chExt cx="4491" cy="3797"/>
          </a:xfrm>
        </p:grpSpPr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408" y="709"/>
              <a:ext cx="998" cy="853"/>
              <a:chOff x="408" y="709"/>
              <a:chExt cx="998" cy="853"/>
            </a:xfrm>
          </p:grpSpPr>
          <p:pic>
            <p:nvPicPr>
              <p:cNvPr id="12296" name="Picture 8" descr="Briketts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408" y="709"/>
                <a:ext cx="998" cy="681"/>
              </a:xfrm>
              <a:prstGeom prst="rect">
                <a:avLst/>
              </a:prstGeom>
              <a:noFill/>
            </p:spPr>
          </p:pic>
          <p:sp>
            <p:nvSpPr>
              <p:cNvPr id="12297" name="Text Box 9"/>
              <p:cNvSpPr txBox="1">
                <a:spLocks noChangeArrowheads="1"/>
              </p:cNvSpPr>
              <p:nvPr/>
            </p:nvSpPr>
            <p:spPr bwMode="auto">
              <a:xfrm>
                <a:off x="527" y="1389"/>
                <a:ext cx="675" cy="173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de-DE" sz="1400" dirty="0" err="1" smtClean="0">
                    <a:solidFill>
                      <a:schemeClr val="tx1"/>
                    </a:solidFill>
                    <a:cs typeface="Arial" charset="0"/>
                  </a:rPr>
                  <a:t>Briquettes</a:t>
                </a:r>
                <a:endParaRPr lang="de-DE" sz="1400" dirty="0">
                  <a:solidFill>
                    <a:schemeClr val="tx1"/>
                  </a:solidFill>
                  <a:cs typeface="Arial" charset="0"/>
                </a:endParaRPr>
              </a:p>
            </p:txBody>
          </p:sp>
        </p:grpSp>
        <p:grpSp>
          <p:nvGrpSpPr>
            <p:cNvPr id="4" name="Group 10"/>
            <p:cNvGrpSpPr>
              <a:grpSpLocks/>
            </p:cNvGrpSpPr>
            <p:nvPr/>
          </p:nvGrpSpPr>
          <p:grpSpPr bwMode="auto">
            <a:xfrm>
              <a:off x="2903" y="1956"/>
              <a:ext cx="997" cy="922"/>
              <a:chOff x="431" y="1638"/>
              <a:chExt cx="997" cy="922"/>
            </a:xfrm>
          </p:grpSpPr>
          <p:pic>
            <p:nvPicPr>
              <p:cNvPr id="12299" name="Picture 11" descr="Hackschnitzel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31" y="1638"/>
                <a:ext cx="997" cy="747"/>
              </a:xfrm>
              <a:prstGeom prst="rect">
                <a:avLst/>
              </a:prstGeom>
              <a:noFill/>
            </p:spPr>
          </p:pic>
          <p:sp>
            <p:nvSpPr>
              <p:cNvPr id="12300" name="Text Box 12"/>
              <p:cNvSpPr txBox="1">
                <a:spLocks noChangeArrowheads="1"/>
              </p:cNvSpPr>
              <p:nvPr/>
            </p:nvSpPr>
            <p:spPr bwMode="auto">
              <a:xfrm>
                <a:off x="521" y="2387"/>
                <a:ext cx="839" cy="173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de-DE" sz="1400" dirty="0" smtClean="0">
                    <a:solidFill>
                      <a:schemeClr val="tx1"/>
                    </a:solidFill>
                    <a:cs typeface="Arial" charset="0"/>
                  </a:rPr>
                  <a:t>Wood Chips</a:t>
                </a:r>
                <a:endParaRPr lang="de-DE" sz="1400" dirty="0">
                  <a:solidFill>
                    <a:schemeClr val="tx1"/>
                  </a:solidFill>
                  <a:cs typeface="Arial" charset="0"/>
                </a:endParaRPr>
              </a:p>
            </p:txBody>
          </p:sp>
        </p:grpSp>
        <p:grpSp>
          <p:nvGrpSpPr>
            <p:cNvPr id="5" name="Group 13"/>
            <p:cNvGrpSpPr>
              <a:grpSpLocks/>
            </p:cNvGrpSpPr>
            <p:nvPr/>
          </p:nvGrpSpPr>
          <p:grpSpPr bwMode="auto">
            <a:xfrm>
              <a:off x="158" y="2296"/>
              <a:ext cx="997" cy="865"/>
              <a:chOff x="1905" y="3045"/>
              <a:chExt cx="997" cy="865"/>
            </a:xfrm>
          </p:grpSpPr>
          <p:pic>
            <p:nvPicPr>
              <p:cNvPr id="12302" name="Picture 14" descr="Pellets_1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" y="3045"/>
                <a:ext cx="997" cy="679"/>
              </a:xfrm>
              <a:prstGeom prst="rect">
                <a:avLst/>
              </a:prstGeom>
              <a:noFill/>
            </p:spPr>
          </p:pic>
          <p:sp>
            <p:nvSpPr>
              <p:cNvPr id="12303" name="Text Box 15"/>
              <p:cNvSpPr txBox="1">
                <a:spLocks noChangeArrowheads="1"/>
              </p:cNvSpPr>
              <p:nvPr/>
            </p:nvSpPr>
            <p:spPr bwMode="auto">
              <a:xfrm>
                <a:off x="2200" y="3737"/>
                <a:ext cx="499" cy="173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de-DE" sz="1400" dirty="0">
                    <a:solidFill>
                      <a:schemeClr val="tx1"/>
                    </a:solidFill>
                    <a:cs typeface="Arial" charset="0"/>
                  </a:rPr>
                  <a:t>Pellets</a:t>
                </a:r>
              </a:p>
            </p:txBody>
          </p:sp>
        </p:grpSp>
        <p:grpSp>
          <p:nvGrpSpPr>
            <p:cNvPr id="6" name="Group 16"/>
            <p:cNvGrpSpPr>
              <a:grpSpLocks/>
            </p:cNvGrpSpPr>
            <p:nvPr/>
          </p:nvGrpSpPr>
          <p:grpSpPr bwMode="auto">
            <a:xfrm>
              <a:off x="1542" y="2432"/>
              <a:ext cx="997" cy="956"/>
              <a:chOff x="1791" y="2931"/>
              <a:chExt cx="997" cy="956"/>
            </a:xfrm>
          </p:grpSpPr>
          <p:pic>
            <p:nvPicPr>
              <p:cNvPr id="12305" name="Picture 17" descr="Staub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l="11302" t="4984" r="13420" b="9644"/>
              <a:stretch>
                <a:fillRect/>
              </a:stretch>
            </p:blipFill>
            <p:spPr bwMode="auto">
              <a:xfrm>
                <a:off x="1791" y="2931"/>
                <a:ext cx="997" cy="771"/>
              </a:xfrm>
              <a:prstGeom prst="rect">
                <a:avLst/>
              </a:prstGeom>
              <a:noFill/>
            </p:spPr>
          </p:pic>
          <p:sp>
            <p:nvSpPr>
              <p:cNvPr id="12306" name="Text Box 18"/>
              <p:cNvSpPr txBox="1">
                <a:spLocks noChangeArrowheads="1"/>
              </p:cNvSpPr>
              <p:nvPr/>
            </p:nvSpPr>
            <p:spPr bwMode="auto">
              <a:xfrm>
                <a:off x="2015" y="3714"/>
                <a:ext cx="519" cy="173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de-DE" sz="1400" dirty="0" err="1" smtClean="0">
                    <a:solidFill>
                      <a:schemeClr val="tx1"/>
                    </a:solidFill>
                    <a:cs typeface="Arial" charset="0"/>
                  </a:rPr>
                  <a:t>Residue</a:t>
                </a:r>
                <a:endParaRPr lang="de-DE" sz="1400" dirty="0">
                  <a:solidFill>
                    <a:schemeClr val="tx1"/>
                  </a:solidFill>
                  <a:cs typeface="Arial" charset="0"/>
                </a:endParaRPr>
              </a:p>
            </p:txBody>
          </p:sp>
        </p:grpSp>
        <p:grpSp>
          <p:nvGrpSpPr>
            <p:cNvPr id="7" name="Group 19"/>
            <p:cNvGrpSpPr>
              <a:grpSpLocks/>
            </p:cNvGrpSpPr>
            <p:nvPr/>
          </p:nvGrpSpPr>
          <p:grpSpPr bwMode="auto">
            <a:xfrm>
              <a:off x="2358" y="686"/>
              <a:ext cx="1066" cy="969"/>
              <a:chOff x="2835" y="754"/>
              <a:chExt cx="1066" cy="969"/>
            </a:xfrm>
          </p:grpSpPr>
          <p:pic>
            <p:nvPicPr>
              <p:cNvPr id="12308" name="Picture 20" descr="Holz_Landschaftspflege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2835" y="754"/>
                <a:ext cx="998" cy="682"/>
              </a:xfrm>
              <a:prstGeom prst="rect">
                <a:avLst/>
              </a:prstGeom>
              <a:noFill/>
            </p:spPr>
          </p:pic>
          <p:sp>
            <p:nvSpPr>
              <p:cNvPr id="12309" name="Text Box 21"/>
              <p:cNvSpPr txBox="1">
                <a:spLocks noChangeArrowheads="1"/>
              </p:cNvSpPr>
              <p:nvPr/>
            </p:nvSpPr>
            <p:spPr bwMode="auto">
              <a:xfrm>
                <a:off x="2835" y="1434"/>
                <a:ext cx="1066" cy="289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de-DE" sz="1400" dirty="0" smtClean="0">
                    <a:solidFill>
                      <a:schemeClr val="tx1"/>
                    </a:solidFill>
                    <a:cs typeface="Arial" charset="0"/>
                  </a:rPr>
                  <a:t>Wood </a:t>
                </a:r>
                <a:r>
                  <a:rPr lang="de-DE" sz="1400" dirty="0" err="1" smtClean="0">
                    <a:solidFill>
                      <a:schemeClr val="tx1"/>
                    </a:solidFill>
                    <a:cs typeface="Arial" charset="0"/>
                  </a:rPr>
                  <a:t>from</a:t>
                </a:r>
                <a:r>
                  <a:rPr lang="de-DE" sz="1400" dirty="0" smtClean="0">
                    <a:solidFill>
                      <a:schemeClr val="tx1"/>
                    </a:solidFill>
                    <a:cs typeface="Arial" charset="0"/>
                  </a:rPr>
                  <a:t> </a:t>
                </a:r>
                <a:r>
                  <a:rPr lang="de-DE" sz="1400" dirty="0" err="1" smtClean="0">
                    <a:solidFill>
                      <a:schemeClr val="tx1"/>
                    </a:solidFill>
                    <a:cs typeface="Arial" charset="0"/>
                  </a:rPr>
                  <a:t>Landscaping</a:t>
                </a:r>
                <a:endParaRPr lang="de-DE" sz="1400" dirty="0">
                  <a:solidFill>
                    <a:schemeClr val="tx1"/>
                  </a:solidFill>
                  <a:cs typeface="Arial" charset="0"/>
                </a:endParaRPr>
              </a:p>
            </p:txBody>
          </p:sp>
        </p:grpSp>
        <p:grpSp>
          <p:nvGrpSpPr>
            <p:cNvPr id="8" name="Group 22"/>
            <p:cNvGrpSpPr>
              <a:grpSpLocks/>
            </p:cNvGrpSpPr>
            <p:nvPr/>
          </p:nvGrpSpPr>
          <p:grpSpPr bwMode="auto">
            <a:xfrm>
              <a:off x="1247" y="1502"/>
              <a:ext cx="1088" cy="853"/>
              <a:chOff x="3175" y="3045"/>
              <a:chExt cx="1088" cy="853"/>
            </a:xfrm>
          </p:grpSpPr>
          <p:pic>
            <p:nvPicPr>
              <p:cNvPr id="12311" name="Picture 23" descr="Rinde_zerkleinert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3175" y="3045"/>
                <a:ext cx="997" cy="680"/>
              </a:xfrm>
              <a:prstGeom prst="rect">
                <a:avLst/>
              </a:prstGeom>
              <a:noFill/>
            </p:spPr>
          </p:pic>
          <p:sp>
            <p:nvSpPr>
              <p:cNvPr id="12312" name="Text Box 24"/>
              <p:cNvSpPr txBox="1">
                <a:spLocks noChangeArrowheads="1"/>
              </p:cNvSpPr>
              <p:nvPr/>
            </p:nvSpPr>
            <p:spPr bwMode="auto">
              <a:xfrm>
                <a:off x="3220" y="3725"/>
                <a:ext cx="1043" cy="173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de-DE" sz="1400" dirty="0" err="1" smtClean="0">
                    <a:solidFill>
                      <a:schemeClr val="tx1"/>
                    </a:solidFill>
                    <a:cs typeface="Arial" charset="0"/>
                  </a:rPr>
                  <a:t>Chopped</a:t>
                </a:r>
                <a:r>
                  <a:rPr lang="de-DE" sz="1400" dirty="0" smtClean="0">
                    <a:solidFill>
                      <a:schemeClr val="tx1"/>
                    </a:solidFill>
                    <a:cs typeface="Arial" charset="0"/>
                  </a:rPr>
                  <a:t> Bark</a:t>
                </a:r>
                <a:endParaRPr lang="de-DE" sz="1400" dirty="0">
                  <a:solidFill>
                    <a:schemeClr val="tx1"/>
                  </a:solidFill>
                  <a:cs typeface="Arial" charset="0"/>
                </a:endParaRPr>
              </a:p>
            </p:txBody>
          </p:sp>
        </p:grpSp>
        <p:grpSp>
          <p:nvGrpSpPr>
            <p:cNvPr id="9" name="Group 25"/>
            <p:cNvGrpSpPr>
              <a:grpSpLocks/>
            </p:cNvGrpSpPr>
            <p:nvPr/>
          </p:nvGrpSpPr>
          <p:grpSpPr bwMode="auto">
            <a:xfrm>
              <a:off x="3651" y="1049"/>
              <a:ext cx="998" cy="854"/>
              <a:chOff x="2789" y="1842"/>
              <a:chExt cx="998" cy="854"/>
            </a:xfrm>
          </p:grpSpPr>
          <p:pic>
            <p:nvPicPr>
              <p:cNvPr id="12314" name="Picture 26" descr="MDF_Span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2789" y="1842"/>
                <a:ext cx="997" cy="679"/>
              </a:xfrm>
              <a:prstGeom prst="rect">
                <a:avLst/>
              </a:prstGeom>
              <a:noFill/>
            </p:spPr>
          </p:pic>
          <p:sp>
            <p:nvSpPr>
              <p:cNvPr id="12315" name="Text Box 27"/>
              <p:cNvSpPr txBox="1">
                <a:spLocks noChangeArrowheads="1"/>
              </p:cNvSpPr>
              <p:nvPr/>
            </p:nvSpPr>
            <p:spPr bwMode="auto">
              <a:xfrm>
                <a:off x="2789" y="2523"/>
                <a:ext cx="998" cy="173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de-DE" sz="1400" dirty="0" smtClean="0">
                    <a:solidFill>
                      <a:schemeClr val="tx1"/>
                    </a:solidFill>
                    <a:cs typeface="Arial" charset="0"/>
                  </a:rPr>
                  <a:t>Chip </a:t>
                </a:r>
                <a:r>
                  <a:rPr lang="de-DE" sz="1400" dirty="0" err="1" smtClean="0">
                    <a:solidFill>
                      <a:schemeClr val="tx1"/>
                    </a:solidFill>
                    <a:cs typeface="Arial" charset="0"/>
                  </a:rPr>
                  <a:t>boards</a:t>
                </a:r>
                <a:endParaRPr lang="de-DE" sz="1400" dirty="0">
                  <a:solidFill>
                    <a:schemeClr val="tx1"/>
                  </a:solidFill>
                  <a:cs typeface="Arial" charset="0"/>
                </a:endParaRPr>
              </a:p>
            </p:txBody>
          </p:sp>
        </p:grpSp>
        <p:grpSp>
          <p:nvGrpSpPr>
            <p:cNvPr id="10" name="Group 28"/>
            <p:cNvGrpSpPr>
              <a:grpSpLocks/>
            </p:cNvGrpSpPr>
            <p:nvPr/>
          </p:nvGrpSpPr>
          <p:grpSpPr bwMode="auto">
            <a:xfrm>
              <a:off x="3560" y="2908"/>
              <a:ext cx="997" cy="981"/>
              <a:chOff x="1859" y="3113"/>
              <a:chExt cx="997" cy="981"/>
            </a:xfrm>
          </p:grpSpPr>
          <p:pic>
            <p:nvPicPr>
              <p:cNvPr id="12317" name="Picture 29" descr="Altholz_01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1859" y="3113"/>
                <a:ext cx="997" cy="680"/>
              </a:xfrm>
              <a:prstGeom prst="rect">
                <a:avLst/>
              </a:prstGeom>
              <a:noFill/>
            </p:spPr>
          </p:pic>
          <p:sp>
            <p:nvSpPr>
              <p:cNvPr id="12318" name="Text Box 30"/>
              <p:cNvSpPr txBox="1">
                <a:spLocks noChangeArrowheads="1"/>
              </p:cNvSpPr>
              <p:nvPr/>
            </p:nvSpPr>
            <p:spPr bwMode="auto">
              <a:xfrm>
                <a:off x="2004" y="3805"/>
                <a:ext cx="766" cy="289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de-DE" sz="1400" dirty="0" err="1" smtClean="0">
                    <a:solidFill>
                      <a:schemeClr val="tx1"/>
                    </a:solidFill>
                    <a:cs typeface="Arial" charset="0"/>
                  </a:rPr>
                  <a:t>Construction</a:t>
                </a:r>
                <a:r>
                  <a:rPr lang="de-DE" sz="1400" dirty="0" smtClean="0">
                    <a:solidFill>
                      <a:schemeClr val="tx1"/>
                    </a:solidFill>
                    <a:cs typeface="Arial" charset="0"/>
                  </a:rPr>
                  <a:t> </a:t>
                </a:r>
                <a:r>
                  <a:rPr lang="de-DE" sz="1400" dirty="0" err="1" smtClean="0">
                    <a:solidFill>
                      <a:schemeClr val="tx1"/>
                    </a:solidFill>
                    <a:cs typeface="Arial" charset="0"/>
                  </a:rPr>
                  <a:t>remnants</a:t>
                </a:r>
                <a:endParaRPr lang="de-DE" sz="1400" dirty="0">
                  <a:solidFill>
                    <a:schemeClr val="tx1"/>
                  </a:solidFill>
                  <a:cs typeface="Arial" charset="0"/>
                </a:endParaRPr>
              </a:p>
            </p:txBody>
          </p:sp>
        </p:grpSp>
        <p:grpSp>
          <p:nvGrpSpPr>
            <p:cNvPr id="11" name="Group 31"/>
            <p:cNvGrpSpPr>
              <a:grpSpLocks/>
            </p:cNvGrpSpPr>
            <p:nvPr/>
          </p:nvGrpSpPr>
          <p:grpSpPr bwMode="auto">
            <a:xfrm>
              <a:off x="703" y="3436"/>
              <a:ext cx="997" cy="865"/>
              <a:chOff x="340" y="2818"/>
              <a:chExt cx="997" cy="865"/>
            </a:xfrm>
          </p:grpSpPr>
          <p:sp>
            <p:nvSpPr>
              <p:cNvPr id="12320" name="Text Box 32"/>
              <p:cNvSpPr txBox="1">
                <a:spLocks noChangeArrowheads="1"/>
              </p:cNvSpPr>
              <p:nvPr/>
            </p:nvSpPr>
            <p:spPr bwMode="auto">
              <a:xfrm>
                <a:off x="366" y="3510"/>
                <a:ext cx="926" cy="173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de-DE" sz="1400" dirty="0" smtClean="0">
                    <a:solidFill>
                      <a:schemeClr val="tx1"/>
                    </a:solidFill>
                    <a:cs typeface="Arial" charset="0"/>
                  </a:rPr>
                  <a:t>Plane </a:t>
                </a:r>
                <a:r>
                  <a:rPr lang="de-DE" sz="1400" dirty="0" err="1" smtClean="0">
                    <a:solidFill>
                      <a:schemeClr val="tx1"/>
                    </a:solidFill>
                    <a:cs typeface="Arial" charset="0"/>
                  </a:rPr>
                  <a:t>chippings</a:t>
                </a:r>
                <a:endParaRPr lang="de-DE" sz="1400" dirty="0">
                  <a:solidFill>
                    <a:schemeClr val="tx1"/>
                  </a:solidFill>
                  <a:cs typeface="Arial" charset="0"/>
                </a:endParaRPr>
              </a:p>
            </p:txBody>
          </p:sp>
          <p:pic>
            <p:nvPicPr>
              <p:cNvPr id="12321" name="Picture 33" descr="hobelspaenne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340" y="2818"/>
                <a:ext cx="997" cy="680"/>
              </a:xfrm>
              <a:prstGeom prst="rect">
                <a:avLst/>
              </a:prstGeom>
              <a:noFill/>
            </p:spPr>
          </p:pic>
        </p:grpSp>
        <p:grpSp>
          <p:nvGrpSpPr>
            <p:cNvPr id="12" name="Group 34"/>
            <p:cNvGrpSpPr>
              <a:grpSpLocks/>
            </p:cNvGrpSpPr>
            <p:nvPr/>
          </p:nvGrpSpPr>
          <p:grpSpPr bwMode="auto">
            <a:xfrm>
              <a:off x="2494" y="3435"/>
              <a:ext cx="997" cy="1048"/>
              <a:chOff x="2245" y="3203"/>
              <a:chExt cx="997" cy="1048"/>
            </a:xfrm>
          </p:grpSpPr>
          <p:pic>
            <p:nvPicPr>
              <p:cNvPr id="12323" name="Picture 35" descr="Saegespaene_1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2245" y="3203"/>
                <a:ext cx="997" cy="680"/>
              </a:xfrm>
              <a:prstGeom prst="rect">
                <a:avLst/>
              </a:prstGeom>
              <a:noFill/>
            </p:spPr>
          </p:pic>
          <p:sp>
            <p:nvSpPr>
              <p:cNvPr id="12324" name="Text Box 36"/>
              <p:cNvSpPr txBox="1">
                <a:spLocks noChangeArrowheads="1"/>
              </p:cNvSpPr>
              <p:nvPr/>
            </p:nvSpPr>
            <p:spPr bwMode="auto">
              <a:xfrm>
                <a:off x="2509" y="3896"/>
                <a:ext cx="643" cy="35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de-DE" sz="1400" dirty="0" err="1" smtClean="0">
                    <a:solidFill>
                      <a:schemeClr val="tx1"/>
                    </a:solidFill>
                    <a:cs typeface="Arial" charset="0"/>
                  </a:rPr>
                  <a:t>Sawdust</a:t>
                </a:r>
                <a:endParaRPr lang="de-DE" sz="1400" dirty="0" smtClean="0">
                  <a:solidFill>
                    <a:schemeClr val="tx1"/>
                  </a:solidFill>
                  <a:cs typeface="Arial" charset="0"/>
                </a:endParaRPr>
              </a:p>
              <a:p>
                <a:pPr>
                  <a:spcBef>
                    <a:spcPct val="50000"/>
                  </a:spcBef>
                </a:pPr>
                <a:endParaRPr lang="de-DE" sz="1400" dirty="0">
                  <a:solidFill>
                    <a:schemeClr val="tx1"/>
                  </a:solidFill>
                  <a:cs typeface="Arial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>
          <a:xfrm>
            <a:off x="270096" y="360175"/>
            <a:ext cx="8855670" cy="647936"/>
          </a:xfrm>
        </p:spPr>
        <p:txBody>
          <a:bodyPr anchor="t"/>
          <a:lstStyle/>
          <a:p>
            <a:r>
              <a:rPr lang="de-DE" sz="1800" dirty="0" err="1" smtClean="0">
                <a:solidFill>
                  <a:schemeClr val="tx1"/>
                </a:solidFill>
              </a:rPr>
              <a:t>Combined</a:t>
            </a:r>
            <a:r>
              <a:rPr lang="de-DE" sz="1800" dirty="0" smtClean="0">
                <a:solidFill>
                  <a:schemeClr val="tx1"/>
                </a:solidFill>
              </a:rPr>
              <a:t> </a:t>
            </a:r>
            <a:r>
              <a:rPr lang="de-DE" sz="1800" dirty="0" err="1" smtClean="0">
                <a:solidFill>
                  <a:schemeClr val="tx1"/>
                </a:solidFill>
              </a:rPr>
              <a:t>heat</a:t>
            </a:r>
            <a:r>
              <a:rPr lang="de-DE" sz="1800" dirty="0" smtClean="0">
                <a:solidFill>
                  <a:schemeClr val="tx1"/>
                </a:solidFill>
              </a:rPr>
              <a:t> </a:t>
            </a:r>
            <a:r>
              <a:rPr lang="de-DE" sz="1800" dirty="0" err="1" smtClean="0">
                <a:solidFill>
                  <a:schemeClr val="tx1"/>
                </a:solidFill>
              </a:rPr>
              <a:t>and</a:t>
            </a:r>
            <a:r>
              <a:rPr lang="de-DE" sz="1800" dirty="0" smtClean="0">
                <a:solidFill>
                  <a:schemeClr val="tx1"/>
                </a:solidFill>
              </a:rPr>
              <a:t> power </a:t>
            </a:r>
            <a:r>
              <a:rPr lang="de-DE" sz="1800" dirty="0" err="1" smtClean="0">
                <a:solidFill>
                  <a:schemeClr val="tx1"/>
                </a:solidFill>
              </a:rPr>
              <a:t>plants</a:t>
            </a:r>
            <a:r>
              <a:rPr lang="de-DE" sz="1800" dirty="0" smtClean="0">
                <a:solidFill>
                  <a:schemeClr val="tx1"/>
                </a:solidFill>
              </a:rPr>
              <a:t> via ORC </a:t>
            </a:r>
            <a:r>
              <a:rPr lang="de-DE" sz="1800" dirty="0" err="1" smtClean="0">
                <a:solidFill>
                  <a:schemeClr val="tx1"/>
                </a:solidFill>
              </a:rPr>
              <a:t>process</a:t>
            </a:r>
            <a:r>
              <a:rPr lang="de-DE" sz="1800" dirty="0" smtClean="0">
                <a:solidFill>
                  <a:schemeClr val="tx1"/>
                </a:solidFill>
              </a:rPr>
              <a:t/>
            </a:r>
            <a:br>
              <a:rPr lang="de-DE" sz="1800" dirty="0" smtClean="0">
                <a:solidFill>
                  <a:schemeClr val="tx1"/>
                </a:solidFill>
              </a:rPr>
            </a:br>
            <a:r>
              <a:rPr lang="de-DE" sz="1800" dirty="0" err="1" smtClean="0">
                <a:solidFill>
                  <a:schemeClr val="tx1"/>
                </a:solidFill>
              </a:rPr>
              <a:t>electrical</a:t>
            </a:r>
            <a:r>
              <a:rPr lang="de-DE" sz="1800" dirty="0" smtClean="0">
                <a:solidFill>
                  <a:schemeClr val="tx1"/>
                </a:solidFill>
              </a:rPr>
              <a:t> </a:t>
            </a:r>
            <a:r>
              <a:rPr lang="de-DE" sz="1800" dirty="0" err="1" smtClean="0">
                <a:solidFill>
                  <a:schemeClr val="tx1"/>
                </a:solidFill>
              </a:rPr>
              <a:t>output</a:t>
            </a:r>
            <a:r>
              <a:rPr lang="de-DE" sz="1800" dirty="0" smtClean="0">
                <a:solidFill>
                  <a:schemeClr val="tx1"/>
                </a:solidFill>
              </a:rPr>
              <a:t> </a:t>
            </a:r>
            <a:r>
              <a:rPr lang="de-DE" sz="1800" dirty="0" err="1" smtClean="0">
                <a:solidFill>
                  <a:schemeClr val="tx1"/>
                </a:solidFill>
              </a:rPr>
              <a:t>from</a:t>
            </a:r>
            <a:r>
              <a:rPr lang="de-DE" sz="1800" dirty="0" smtClean="0">
                <a:solidFill>
                  <a:schemeClr val="tx1"/>
                </a:solidFill>
              </a:rPr>
              <a:t> 300 </a:t>
            </a:r>
            <a:r>
              <a:rPr lang="de-DE" sz="1800" dirty="0" err="1" smtClean="0">
                <a:solidFill>
                  <a:schemeClr val="tx1"/>
                </a:solidFill>
              </a:rPr>
              <a:t>kW</a:t>
            </a:r>
            <a:r>
              <a:rPr lang="de-DE" sz="1800" dirty="0" smtClean="0">
                <a:solidFill>
                  <a:schemeClr val="tx1"/>
                </a:solidFill>
              </a:rPr>
              <a:t> </a:t>
            </a:r>
            <a:r>
              <a:rPr lang="de-DE" sz="1800" dirty="0" err="1" smtClean="0">
                <a:solidFill>
                  <a:schemeClr val="tx1"/>
                </a:solidFill>
              </a:rPr>
              <a:t>to</a:t>
            </a:r>
            <a:r>
              <a:rPr lang="de-DE" sz="1800" dirty="0" smtClean="0">
                <a:solidFill>
                  <a:schemeClr val="tx1"/>
                </a:solidFill>
              </a:rPr>
              <a:t> 2000 </a:t>
            </a:r>
            <a:r>
              <a:rPr lang="de-DE" sz="1800" dirty="0" err="1" smtClean="0">
                <a:solidFill>
                  <a:schemeClr val="tx1"/>
                </a:solidFill>
              </a:rPr>
              <a:t>kW</a:t>
            </a:r>
            <a:endParaRPr lang="de-DE" sz="1800" dirty="0"/>
          </a:p>
        </p:txBody>
      </p:sp>
      <p:grpSp>
        <p:nvGrpSpPr>
          <p:cNvPr id="2" name="Gruppieren 40"/>
          <p:cNvGrpSpPr/>
          <p:nvPr/>
        </p:nvGrpSpPr>
        <p:grpSpPr>
          <a:xfrm>
            <a:off x="126101" y="1080104"/>
            <a:ext cx="9057026" cy="6227384"/>
            <a:chOff x="126120" y="1080331"/>
            <a:chExt cx="9058370" cy="6228692"/>
          </a:xfrm>
        </p:grpSpPr>
        <p:grpSp>
          <p:nvGrpSpPr>
            <p:cNvPr id="3" name="Gruppieren 49"/>
            <p:cNvGrpSpPr/>
            <p:nvPr/>
          </p:nvGrpSpPr>
          <p:grpSpPr>
            <a:xfrm>
              <a:off x="126120" y="1080331"/>
              <a:ext cx="9058370" cy="6228692"/>
              <a:chOff x="248770" y="1260351"/>
              <a:chExt cx="8518310" cy="5706526"/>
            </a:xfrm>
          </p:grpSpPr>
          <p:sp>
            <p:nvSpPr>
              <p:cNvPr id="179203" name="Text Box 3"/>
              <p:cNvSpPr txBox="1">
                <a:spLocks noChangeArrowheads="1"/>
              </p:cNvSpPr>
              <p:nvPr/>
            </p:nvSpPr>
            <p:spPr bwMode="auto">
              <a:xfrm>
                <a:off x="248770" y="2172113"/>
                <a:ext cx="873550" cy="3173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104306" tIns="52153" rIns="104306" bIns="52153">
                <a:spAutoFit/>
              </a:bodyPr>
              <a:lstStyle/>
              <a:p>
                <a:r>
                  <a:rPr lang="de-DE" b="1">
                    <a:solidFill>
                      <a:schemeClr val="bg1"/>
                    </a:solidFill>
                    <a:latin typeface="Arial" pitchFamily="34" charset="0"/>
                  </a:rPr>
                  <a:t>BHKW</a:t>
                </a:r>
              </a:p>
            </p:txBody>
          </p:sp>
          <p:sp>
            <p:nvSpPr>
              <p:cNvPr id="179212" name="Rectangle 12"/>
              <p:cNvSpPr>
                <a:spLocks noChangeArrowheads="1"/>
              </p:cNvSpPr>
              <p:nvPr/>
            </p:nvSpPr>
            <p:spPr bwMode="auto">
              <a:xfrm>
                <a:off x="379007" y="2052439"/>
                <a:ext cx="1907353" cy="29163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de-DE" sz="2000" dirty="0"/>
              </a:p>
            </p:txBody>
          </p:sp>
          <p:graphicFrame>
            <p:nvGraphicFramePr>
              <p:cNvPr id="179213" name="Object 13"/>
              <p:cNvGraphicFramePr>
                <a:graphicFrameLocks noChangeAspect="1"/>
              </p:cNvGraphicFramePr>
              <p:nvPr/>
            </p:nvGraphicFramePr>
            <p:xfrm>
              <a:off x="6750856" y="1584387"/>
              <a:ext cx="1476164" cy="1548172"/>
            </p:xfrm>
            <a:graphic>
              <a:graphicData uri="http://schemas.openxmlformats.org/presentationml/2006/ole">
                <p:oleObj spid="_x0000_s51202" name="Bitmap" r:id="rId4" imgW="1104762" imgH="1076475" progId="PBrush">
                  <p:embed/>
                </p:oleObj>
              </a:graphicData>
            </a:graphic>
          </p:graphicFrame>
          <p:sp>
            <p:nvSpPr>
              <p:cNvPr id="179214" name="Rectangle 14"/>
              <p:cNvSpPr>
                <a:spLocks noChangeArrowheads="1"/>
              </p:cNvSpPr>
              <p:nvPr/>
            </p:nvSpPr>
            <p:spPr bwMode="auto">
              <a:xfrm>
                <a:off x="2285319" y="1584262"/>
                <a:ext cx="4463715" cy="396227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de-DE" sz="2000" dirty="0"/>
              </a:p>
            </p:txBody>
          </p:sp>
          <p:sp>
            <p:nvSpPr>
              <p:cNvPr id="179219" name="Text Box 19"/>
              <p:cNvSpPr txBox="1">
                <a:spLocks noChangeArrowheads="1"/>
              </p:cNvSpPr>
              <p:nvPr/>
            </p:nvSpPr>
            <p:spPr bwMode="auto">
              <a:xfrm>
                <a:off x="6714852" y="1260351"/>
                <a:ext cx="1764196" cy="2682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104306" tIns="52153" rIns="104306" bIns="52153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de-DE" sz="1400" b="1" dirty="0" err="1" smtClean="0">
                    <a:solidFill>
                      <a:schemeClr val="tx1"/>
                    </a:solidFill>
                    <a:latin typeface="Arial" pitchFamily="34" charset="0"/>
                  </a:rPr>
                  <a:t>Electric</a:t>
                </a:r>
                <a:r>
                  <a:rPr lang="de-DE" sz="1400" b="1" dirty="0" smtClean="0">
                    <a:solidFill>
                      <a:schemeClr val="tx1"/>
                    </a:solidFill>
                    <a:latin typeface="Arial" pitchFamily="34" charset="0"/>
                  </a:rPr>
                  <a:t> </a:t>
                </a:r>
                <a:r>
                  <a:rPr lang="de-DE" sz="1400" b="1" dirty="0" err="1" smtClean="0">
                    <a:solidFill>
                      <a:schemeClr val="tx1"/>
                    </a:solidFill>
                    <a:latin typeface="Arial" pitchFamily="34" charset="0"/>
                  </a:rPr>
                  <a:t>energy</a:t>
                </a:r>
                <a:endParaRPr lang="de-DE" sz="14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9221" name="Rectangle 21"/>
              <p:cNvSpPr>
                <a:spLocks noChangeArrowheads="1"/>
              </p:cNvSpPr>
              <p:nvPr/>
            </p:nvSpPr>
            <p:spPr bwMode="auto">
              <a:xfrm>
                <a:off x="414152" y="3852639"/>
                <a:ext cx="1908212" cy="10801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104306" tIns="52153" rIns="104306" bIns="52153"/>
              <a:lstStyle/>
              <a:p>
                <a:pPr>
                  <a:spcBef>
                    <a:spcPct val="20000"/>
                  </a:spcBef>
                  <a:buFontTx/>
                  <a:buChar char="-"/>
                </a:pPr>
                <a:r>
                  <a:rPr lang="de-DE" sz="1400" dirty="0" smtClean="0">
                    <a:solidFill>
                      <a:schemeClr val="tx1"/>
                    </a:solidFill>
                    <a:latin typeface="Arial" pitchFamily="34" charset="0"/>
                  </a:rPr>
                  <a:t>Wood </a:t>
                </a:r>
                <a:r>
                  <a:rPr lang="de-DE" sz="1400" dirty="0" err="1" smtClean="0">
                    <a:solidFill>
                      <a:schemeClr val="tx1"/>
                    </a:solidFill>
                    <a:latin typeface="Arial" pitchFamily="34" charset="0"/>
                  </a:rPr>
                  <a:t>chips</a:t>
                </a:r>
                <a:endParaRPr lang="de-DE" sz="1400" dirty="0" smtClean="0">
                  <a:solidFill>
                    <a:schemeClr val="tx1"/>
                  </a:solidFill>
                  <a:latin typeface="Arial" pitchFamily="34" charset="0"/>
                </a:endParaRPr>
              </a:p>
              <a:p>
                <a:pPr>
                  <a:spcBef>
                    <a:spcPct val="20000"/>
                  </a:spcBef>
                  <a:buFontTx/>
                  <a:buChar char="-"/>
                </a:pPr>
                <a:r>
                  <a:rPr lang="de-DE" sz="1400" dirty="0" err="1" smtClean="0">
                    <a:solidFill>
                      <a:schemeClr val="tx1"/>
                    </a:solidFill>
                    <a:latin typeface="Arial" pitchFamily="34" charset="0"/>
                  </a:rPr>
                  <a:t>dust</a:t>
                </a:r>
                <a:endParaRPr lang="de-DE" sz="1400" dirty="0" smtClean="0">
                  <a:solidFill>
                    <a:schemeClr val="tx1"/>
                  </a:solidFill>
                  <a:latin typeface="Arial" pitchFamily="34" charset="0"/>
                </a:endParaRPr>
              </a:p>
              <a:p>
                <a:pPr>
                  <a:spcBef>
                    <a:spcPct val="20000"/>
                  </a:spcBef>
                  <a:buFontTx/>
                  <a:buChar char="-"/>
                </a:pPr>
                <a:r>
                  <a:rPr lang="de-DE" sz="1400" dirty="0" err="1" smtClean="0">
                    <a:solidFill>
                      <a:schemeClr val="tx1"/>
                    </a:solidFill>
                    <a:latin typeface="Arial" pitchFamily="34" charset="0"/>
                  </a:rPr>
                  <a:t>Construction</a:t>
                </a:r>
                <a:r>
                  <a:rPr lang="de-DE" sz="1400" dirty="0" smtClean="0">
                    <a:solidFill>
                      <a:schemeClr val="tx1"/>
                    </a:solidFill>
                    <a:latin typeface="Arial" pitchFamily="34" charset="0"/>
                  </a:rPr>
                  <a:t> </a:t>
                </a:r>
                <a:r>
                  <a:rPr lang="de-DE" sz="1400" dirty="0" err="1" smtClean="0">
                    <a:solidFill>
                      <a:schemeClr val="tx1"/>
                    </a:solidFill>
                    <a:latin typeface="Arial" pitchFamily="34" charset="0"/>
                  </a:rPr>
                  <a:t>remnants</a:t>
                </a:r>
                <a:endParaRPr lang="de-DE" sz="1400" dirty="0" smtClean="0">
                  <a:solidFill>
                    <a:schemeClr val="tx1"/>
                  </a:solidFill>
                  <a:latin typeface="Arial" pitchFamily="34" charset="0"/>
                </a:endParaRPr>
              </a:p>
              <a:p>
                <a:pPr>
                  <a:spcBef>
                    <a:spcPct val="20000"/>
                  </a:spcBef>
                  <a:buFontTx/>
                  <a:buChar char="-"/>
                </a:pPr>
                <a:r>
                  <a:rPr lang="de-DE" sz="1400" dirty="0" smtClean="0">
                    <a:solidFill>
                      <a:schemeClr val="tx1"/>
                    </a:solidFill>
                    <a:latin typeface="Arial" pitchFamily="34" charset="0"/>
                  </a:rPr>
                  <a:t>Wood </a:t>
                </a:r>
                <a:r>
                  <a:rPr lang="de-DE" sz="1400" dirty="0" err="1" smtClean="0">
                    <a:solidFill>
                      <a:schemeClr val="tx1"/>
                    </a:solidFill>
                    <a:latin typeface="Arial" pitchFamily="34" charset="0"/>
                  </a:rPr>
                  <a:t>from</a:t>
                </a:r>
                <a:r>
                  <a:rPr lang="de-DE" sz="1400" dirty="0" smtClean="0">
                    <a:solidFill>
                      <a:schemeClr val="tx1"/>
                    </a:solidFill>
                    <a:latin typeface="Arial" pitchFamily="34" charset="0"/>
                  </a:rPr>
                  <a:t> </a:t>
                </a:r>
                <a:r>
                  <a:rPr lang="de-DE" sz="1400" dirty="0" err="1" smtClean="0">
                    <a:solidFill>
                      <a:schemeClr val="tx1"/>
                    </a:solidFill>
                    <a:latin typeface="Arial" pitchFamily="34" charset="0"/>
                  </a:rPr>
                  <a:t>landscaping</a:t>
                </a:r>
                <a:endParaRPr lang="de-DE" sz="1400" dirty="0">
                  <a:solidFill>
                    <a:schemeClr val="tx1"/>
                  </a:solidFill>
                  <a:latin typeface="Arial" pitchFamily="34" charset="0"/>
                </a:endParaRPr>
              </a:p>
              <a:p>
                <a:pPr>
                  <a:spcBef>
                    <a:spcPct val="20000"/>
                  </a:spcBef>
                </a:pPr>
                <a:endParaRPr lang="de-DE" sz="1400" dirty="0">
                  <a:solidFill>
                    <a:schemeClr val="tx1"/>
                  </a:solidFill>
                  <a:latin typeface="Arial" pitchFamily="34" charset="0"/>
                </a:endParaRPr>
              </a:p>
            </p:txBody>
          </p:sp>
          <p:sp>
            <p:nvSpPr>
              <p:cNvPr id="179222" name="Rectangle 22"/>
              <p:cNvSpPr>
                <a:spLocks noChangeArrowheads="1"/>
              </p:cNvSpPr>
              <p:nvPr/>
            </p:nvSpPr>
            <p:spPr bwMode="auto">
              <a:xfrm>
                <a:off x="2286359" y="5544827"/>
                <a:ext cx="5309475" cy="14220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104306" tIns="52153" rIns="104306" bIns="52153"/>
              <a:lstStyle/>
              <a:p>
                <a:pPr>
                  <a:spcBef>
                    <a:spcPct val="20000"/>
                  </a:spcBef>
                </a:pPr>
                <a:r>
                  <a:rPr lang="de-DE" sz="1400" b="1" dirty="0">
                    <a:solidFill>
                      <a:schemeClr val="tx1"/>
                    </a:solidFill>
                    <a:latin typeface="Arial" pitchFamily="34" charset="0"/>
                  </a:rPr>
                  <a:t>Anlagentechnik:</a:t>
                </a:r>
                <a:endParaRPr lang="de-DE" sz="1400" dirty="0">
                  <a:solidFill>
                    <a:schemeClr val="tx1"/>
                  </a:solidFill>
                  <a:latin typeface="Arial" pitchFamily="34" charset="0"/>
                </a:endParaRPr>
              </a:p>
              <a:p>
                <a:pPr marL="342831" indent="-342831">
                  <a:spcBef>
                    <a:spcPct val="20000"/>
                  </a:spcBef>
                  <a:spcAft>
                    <a:spcPts val="600"/>
                  </a:spcAft>
                </a:pPr>
                <a:r>
                  <a:rPr lang="de-DE" sz="1400" dirty="0" smtClean="0">
                    <a:solidFill>
                      <a:schemeClr val="tx1"/>
                    </a:solidFill>
                    <a:latin typeface="Arial" pitchFamily="34" charset="0"/>
                  </a:rPr>
                  <a:t>      </a:t>
                </a:r>
                <a:r>
                  <a:rPr lang="de-DE" sz="1400" dirty="0" err="1" smtClean="0">
                    <a:solidFill>
                      <a:schemeClr val="tx1"/>
                    </a:solidFill>
                    <a:latin typeface="Arial" pitchFamily="34" charset="0"/>
                  </a:rPr>
                  <a:t>fuel</a:t>
                </a:r>
                <a:r>
                  <a:rPr lang="de-DE" sz="1400" dirty="0" smtClean="0">
                    <a:solidFill>
                      <a:schemeClr val="tx1"/>
                    </a:solidFill>
                    <a:latin typeface="Arial" pitchFamily="34" charset="0"/>
                  </a:rPr>
                  <a:t> </a:t>
                </a:r>
                <a:r>
                  <a:rPr lang="de-DE" sz="1400" dirty="0" err="1" smtClean="0">
                    <a:solidFill>
                      <a:schemeClr val="tx1"/>
                    </a:solidFill>
                    <a:latin typeface="Arial" pitchFamily="34" charset="0"/>
                  </a:rPr>
                  <a:t>logistic</a:t>
                </a:r>
                <a:r>
                  <a:rPr lang="de-DE" sz="1400" dirty="0" smtClean="0">
                    <a:solidFill>
                      <a:schemeClr val="tx1"/>
                    </a:solidFill>
                    <a:latin typeface="Arial" pitchFamily="34" charset="0"/>
                  </a:rPr>
                  <a:t>  =&gt; </a:t>
                </a:r>
                <a:r>
                  <a:rPr lang="de-DE" sz="1400" dirty="0" err="1" smtClean="0">
                    <a:solidFill>
                      <a:schemeClr val="tx1"/>
                    </a:solidFill>
                    <a:latin typeface="Arial" pitchFamily="34" charset="0"/>
                  </a:rPr>
                  <a:t>transport</a:t>
                </a:r>
                <a:r>
                  <a:rPr lang="de-DE" sz="1400" dirty="0" smtClean="0">
                    <a:solidFill>
                      <a:schemeClr val="tx1"/>
                    </a:solidFill>
                    <a:latin typeface="Arial" pitchFamily="34" charset="0"/>
                  </a:rPr>
                  <a:t> </a:t>
                </a:r>
                <a:r>
                  <a:rPr lang="de-DE" sz="1400" dirty="0" err="1" smtClean="0">
                    <a:solidFill>
                      <a:schemeClr val="tx1"/>
                    </a:solidFill>
                    <a:latin typeface="Arial" pitchFamily="34" charset="0"/>
                  </a:rPr>
                  <a:t>of</a:t>
                </a:r>
                <a:r>
                  <a:rPr lang="de-DE" sz="1400" dirty="0" smtClean="0">
                    <a:solidFill>
                      <a:schemeClr val="tx1"/>
                    </a:solidFill>
                    <a:latin typeface="Arial" pitchFamily="34" charset="0"/>
                  </a:rPr>
                  <a:t> </a:t>
                </a:r>
                <a:r>
                  <a:rPr lang="de-DE" sz="1400" dirty="0" err="1" smtClean="0">
                    <a:solidFill>
                      <a:schemeClr val="tx1"/>
                    </a:solidFill>
                    <a:latin typeface="Arial" pitchFamily="34" charset="0"/>
                  </a:rPr>
                  <a:t>fuel</a:t>
                </a:r>
                <a:r>
                  <a:rPr lang="de-DE" sz="1400" dirty="0" smtClean="0">
                    <a:solidFill>
                      <a:schemeClr val="tx1"/>
                    </a:solidFill>
                    <a:latin typeface="Arial" pitchFamily="34" charset="0"/>
                  </a:rPr>
                  <a:t> </a:t>
                </a:r>
                <a:r>
                  <a:rPr lang="de-DE" sz="1400" dirty="0" err="1" smtClean="0">
                    <a:solidFill>
                      <a:schemeClr val="tx1"/>
                    </a:solidFill>
                    <a:latin typeface="Arial" pitchFamily="34" charset="0"/>
                  </a:rPr>
                  <a:t>to</a:t>
                </a:r>
                <a:r>
                  <a:rPr lang="de-DE" sz="1400" dirty="0" smtClean="0">
                    <a:solidFill>
                      <a:schemeClr val="tx1"/>
                    </a:solidFill>
                    <a:latin typeface="Arial" pitchFamily="34" charset="0"/>
                  </a:rPr>
                  <a:t> </a:t>
                </a:r>
                <a:r>
                  <a:rPr lang="de-DE" sz="1400" dirty="0" err="1" smtClean="0">
                    <a:solidFill>
                      <a:schemeClr val="tx1"/>
                    </a:solidFill>
                    <a:latin typeface="Arial" pitchFamily="34" charset="0"/>
                  </a:rPr>
                  <a:t>firebox</a:t>
                </a:r>
                <a:endParaRPr lang="de-DE" sz="1400" dirty="0" smtClean="0">
                  <a:solidFill>
                    <a:schemeClr val="tx1"/>
                  </a:solidFill>
                  <a:latin typeface="Arial" pitchFamily="34" charset="0"/>
                </a:endParaRPr>
              </a:p>
              <a:p>
                <a:pPr>
                  <a:spcBef>
                    <a:spcPct val="20000"/>
                  </a:spcBef>
                  <a:spcAft>
                    <a:spcPts val="600"/>
                  </a:spcAft>
                </a:pPr>
                <a:r>
                  <a:rPr lang="de-DE" sz="1400" dirty="0" smtClean="0">
                    <a:solidFill>
                      <a:schemeClr val="tx1"/>
                    </a:solidFill>
                    <a:latin typeface="Arial" pitchFamily="34" charset="0"/>
                  </a:rPr>
                  <a:t>2    </a:t>
                </a:r>
                <a:r>
                  <a:rPr lang="de-DE" sz="1400" dirty="0" err="1" smtClean="0">
                    <a:solidFill>
                      <a:schemeClr val="tx1"/>
                    </a:solidFill>
                    <a:latin typeface="Arial" pitchFamily="34" charset="0"/>
                  </a:rPr>
                  <a:t>Furnance</a:t>
                </a:r>
                <a:r>
                  <a:rPr lang="de-DE" sz="1400" dirty="0" smtClean="0">
                    <a:solidFill>
                      <a:schemeClr val="tx1"/>
                    </a:solidFill>
                    <a:latin typeface="Arial" pitchFamily="34" charset="0"/>
                  </a:rPr>
                  <a:t> </a:t>
                </a:r>
                <a:r>
                  <a:rPr lang="de-DE" sz="1400" dirty="0" err="1" smtClean="0">
                    <a:solidFill>
                      <a:schemeClr val="tx1"/>
                    </a:solidFill>
                    <a:latin typeface="Arial" pitchFamily="34" charset="0"/>
                  </a:rPr>
                  <a:t>and</a:t>
                </a:r>
                <a:r>
                  <a:rPr lang="de-DE" sz="1400" dirty="0" smtClean="0">
                    <a:solidFill>
                      <a:schemeClr val="tx1"/>
                    </a:solidFill>
                    <a:latin typeface="Arial" pitchFamily="34" charset="0"/>
                  </a:rPr>
                  <a:t> </a:t>
                </a:r>
                <a:r>
                  <a:rPr lang="de-DE" sz="1400" dirty="0" err="1" smtClean="0">
                    <a:solidFill>
                      <a:schemeClr val="tx1"/>
                    </a:solidFill>
                    <a:latin typeface="Arial" pitchFamily="34" charset="0"/>
                  </a:rPr>
                  <a:t>flue</a:t>
                </a:r>
                <a:r>
                  <a:rPr lang="de-DE" sz="1400" dirty="0" smtClean="0">
                    <a:solidFill>
                      <a:schemeClr val="tx1"/>
                    </a:solidFill>
                    <a:latin typeface="Arial" pitchFamily="34" charset="0"/>
                  </a:rPr>
                  <a:t> gas </a:t>
                </a:r>
                <a:r>
                  <a:rPr lang="de-DE" sz="1400" dirty="0" err="1" smtClean="0">
                    <a:solidFill>
                      <a:schemeClr val="tx1"/>
                    </a:solidFill>
                    <a:latin typeface="Arial" pitchFamily="34" charset="0"/>
                  </a:rPr>
                  <a:t>cleaning</a:t>
                </a:r>
                <a:r>
                  <a:rPr lang="de-DE" sz="1400" dirty="0" smtClean="0">
                    <a:solidFill>
                      <a:schemeClr val="tx1"/>
                    </a:solidFill>
                    <a:latin typeface="Arial" pitchFamily="34" charset="0"/>
                  </a:rPr>
                  <a:t>=&gt; </a:t>
                </a:r>
                <a:r>
                  <a:rPr lang="de-DE" sz="1400" dirty="0" err="1" smtClean="0">
                    <a:solidFill>
                      <a:schemeClr val="tx1"/>
                    </a:solidFill>
                    <a:latin typeface="Arial" pitchFamily="34" charset="0"/>
                  </a:rPr>
                  <a:t>combustion</a:t>
                </a:r>
                <a:r>
                  <a:rPr lang="de-DE" sz="1400" dirty="0" smtClean="0">
                    <a:solidFill>
                      <a:schemeClr val="tx1"/>
                    </a:solidFill>
                    <a:latin typeface="Arial" pitchFamily="34" charset="0"/>
                  </a:rPr>
                  <a:t> </a:t>
                </a:r>
              </a:p>
              <a:p>
                <a:pPr>
                  <a:spcBef>
                    <a:spcPct val="20000"/>
                  </a:spcBef>
                  <a:spcAft>
                    <a:spcPts val="600"/>
                  </a:spcAft>
                </a:pPr>
                <a:r>
                  <a:rPr lang="de-DE" sz="1400" dirty="0" smtClean="0">
                    <a:solidFill>
                      <a:schemeClr val="tx1"/>
                    </a:solidFill>
                    <a:latin typeface="Arial" pitchFamily="34" charset="0"/>
                  </a:rPr>
                  <a:t>3    Thermal </a:t>
                </a:r>
                <a:r>
                  <a:rPr lang="de-DE" sz="1400" dirty="0" err="1" smtClean="0">
                    <a:solidFill>
                      <a:schemeClr val="tx1"/>
                    </a:solidFill>
                    <a:latin typeface="Arial" pitchFamily="34" charset="0"/>
                  </a:rPr>
                  <a:t>oil</a:t>
                </a:r>
                <a:r>
                  <a:rPr lang="de-DE" sz="1400" dirty="0" smtClean="0">
                    <a:solidFill>
                      <a:schemeClr val="tx1"/>
                    </a:solidFill>
                    <a:latin typeface="Arial" pitchFamily="34" charset="0"/>
                  </a:rPr>
                  <a:t> </a:t>
                </a:r>
                <a:r>
                  <a:rPr lang="de-DE" sz="1400" dirty="0" err="1" smtClean="0">
                    <a:solidFill>
                      <a:schemeClr val="tx1"/>
                    </a:solidFill>
                    <a:latin typeface="Arial" pitchFamily="34" charset="0"/>
                  </a:rPr>
                  <a:t>boiler</a:t>
                </a:r>
                <a:r>
                  <a:rPr lang="de-DE" sz="1400" dirty="0" smtClean="0">
                    <a:solidFill>
                      <a:schemeClr val="tx1"/>
                    </a:solidFill>
                    <a:latin typeface="Arial" pitchFamily="34" charset="0"/>
                  </a:rPr>
                  <a:t>=&gt; </a:t>
                </a:r>
                <a:r>
                  <a:rPr lang="de-DE" sz="1400" dirty="0" err="1" smtClean="0">
                    <a:solidFill>
                      <a:schemeClr val="tx1"/>
                    </a:solidFill>
                    <a:latin typeface="Arial" pitchFamily="34" charset="0"/>
                  </a:rPr>
                  <a:t>transport</a:t>
                </a:r>
                <a:r>
                  <a:rPr lang="de-DE" sz="1400" dirty="0" smtClean="0">
                    <a:solidFill>
                      <a:schemeClr val="tx1"/>
                    </a:solidFill>
                    <a:latin typeface="Arial" pitchFamily="34" charset="0"/>
                  </a:rPr>
                  <a:t> </a:t>
                </a:r>
                <a:r>
                  <a:rPr lang="de-DE" sz="1400" dirty="0" err="1" smtClean="0">
                    <a:solidFill>
                      <a:schemeClr val="tx1"/>
                    </a:solidFill>
                    <a:latin typeface="Arial" pitchFamily="34" charset="0"/>
                  </a:rPr>
                  <a:t>of</a:t>
                </a:r>
                <a:r>
                  <a:rPr lang="de-DE" sz="1400" dirty="0" smtClean="0">
                    <a:solidFill>
                      <a:schemeClr val="tx1"/>
                    </a:solidFill>
                    <a:latin typeface="Arial" pitchFamily="34" charset="0"/>
                  </a:rPr>
                  <a:t> </a:t>
                </a:r>
                <a:r>
                  <a:rPr lang="de-DE" sz="1400" dirty="0" err="1" smtClean="0">
                    <a:solidFill>
                      <a:schemeClr val="tx1"/>
                    </a:solidFill>
                    <a:latin typeface="Arial" pitchFamily="34" charset="0"/>
                  </a:rPr>
                  <a:t>heat</a:t>
                </a:r>
                <a:r>
                  <a:rPr lang="de-DE" sz="1400" dirty="0" smtClean="0">
                    <a:solidFill>
                      <a:schemeClr val="tx1"/>
                    </a:solidFill>
                    <a:latin typeface="Arial" pitchFamily="34" charset="0"/>
                  </a:rPr>
                  <a:t> </a:t>
                </a:r>
                <a:r>
                  <a:rPr lang="de-DE" sz="1400" dirty="0" err="1" smtClean="0">
                    <a:solidFill>
                      <a:schemeClr val="tx1"/>
                    </a:solidFill>
                    <a:latin typeface="Arial" pitchFamily="34" charset="0"/>
                  </a:rPr>
                  <a:t>energy</a:t>
                </a:r>
                <a:r>
                  <a:rPr lang="de-DE" sz="1400" dirty="0" smtClean="0">
                    <a:solidFill>
                      <a:schemeClr val="tx1"/>
                    </a:solidFill>
                    <a:latin typeface="Arial" pitchFamily="34" charset="0"/>
                  </a:rPr>
                  <a:t> </a:t>
                </a:r>
                <a:r>
                  <a:rPr lang="de-DE" sz="1400" dirty="0" err="1" smtClean="0">
                    <a:solidFill>
                      <a:schemeClr val="tx1"/>
                    </a:solidFill>
                    <a:latin typeface="Arial" pitchFamily="34" charset="0"/>
                  </a:rPr>
                  <a:t>to</a:t>
                </a:r>
                <a:r>
                  <a:rPr lang="de-DE" sz="1400" dirty="0" smtClean="0">
                    <a:solidFill>
                      <a:schemeClr val="tx1"/>
                    </a:solidFill>
                    <a:latin typeface="Arial" pitchFamily="34" charset="0"/>
                  </a:rPr>
                  <a:t> ORC </a:t>
                </a:r>
                <a:r>
                  <a:rPr lang="de-DE" sz="1400" dirty="0" err="1" smtClean="0">
                    <a:solidFill>
                      <a:schemeClr val="tx1"/>
                    </a:solidFill>
                    <a:latin typeface="Arial" pitchFamily="34" charset="0"/>
                  </a:rPr>
                  <a:t>module</a:t>
                </a:r>
                <a:endParaRPr lang="de-DE" sz="1400" dirty="0" smtClean="0">
                  <a:solidFill>
                    <a:schemeClr val="tx1"/>
                  </a:solidFill>
                  <a:latin typeface="Arial" pitchFamily="34" charset="0"/>
                </a:endParaRPr>
              </a:p>
              <a:p>
                <a:pPr>
                  <a:spcBef>
                    <a:spcPct val="20000"/>
                  </a:spcBef>
                  <a:spcAft>
                    <a:spcPts val="600"/>
                  </a:spcAft>
                </a:pPr>
                <a:r>
                  <a:rPr lang="de-DE" sz="1400" dirty="0" smtClean="0">
                    <a:solidFill>
                      <a:schemeClr val="tx1"/>
                    </a:solidFill>
                    <a:latin typeface="Arial" pitchFamily="34" charset="0"/>
                  </a:rPr>
                  <a:t>4    ORC-</a:t>
                </a:r>
                <a:r>
                  <a:rPr lang="de-DE" sz="1400" dirty="0" err="1" smtClean="0">
                    <a:solidFill>
                      <a:schemeClr val="tx1"/>
                    </a:solidFill>
                    <a:latin typeface="Arial" pitchFamily="34" charset="0"/>
                  </a:rPr>
                  <a:t>module</a:t>
                </a:r>
                <a:r>
                  <a:rPr lang="de-DE" sz="1400" dirty="0" smtClean="0">
                    <a:solidFill>
                      <a:schemeClr val="tx1"/>
                    </a:solidFill>
                    <a:latin typeface="Arial" pitchFamily="34" charset="0"/>
                  </a:rPr>
                  <a:t> =&gt; </a:t>
                </a:r>
                <a:r>
                  <a:rPr lang="de-DE" sz="1400" dirty="0" err="1" smtClean="0">
                    <a:solidFill>
                      <a:schemeClr val="tx1"/>
                    </a:solidFill>
                    <a:latin typeface="Arial" pitchFamily="34" charset="0"/>
                  </a:rPr>
                  <a:t>transfers</a:t>
                </a:r>
                <a:r>
                  <a:rPr lang="de-DE" sz="1400" dirty="0" smtClean="0">
                    <a:solidFill>
                      <a:schemeClr val="tx1"/>
                    </a:solidFill>
                    <a:latin typeface="Arial" pitchFamily="34" charset="0"/>
                  </a:rPr>
                  <a:t> </a:t>
                </a:r>
                <a:r>
                  <a:rPr lang="de-DE" sz="1400" dirty="0" err="1" smtClean="0">
                    <a:solidFill>
                      <a:schemeClr val="tx1"/>
                    </a:solidFill>
                    <a:latin typeface="Arial" pitchFamily="34" charset="0"/>
                  </a:rPr>
                  <a:t>heat</a:t>
                </a:r>
                <a:r>
                  <a:rPr lang="de-DE" sz="1400" dirty="0" smtClean="0">
                    <a:solidFill>
                      <a:schemeClr val="tx1"/>
                    </a:solidFill>
                    <a:latin typeface="Arial" pitchFamily="34" charset="0"/>
                  </a:rPr>
                  <a:t> </a:t>
                </a:r>
                <a:r>
                  <a:rPr lang="de-DE" sz="1400" dirty="0" err="1" smtClean="0">
                    <a:solidFill>
                      <a:schemeClr val="tx1"/>
                    </a:solidFill>
                    <a:latin typeface="Arial" pitchFamily="34" charset="0"/>
                  </a:rPr>
                  <a:t>energy</a:t>
                </a:r>
                <a:r>
                  <a:rPr lang="de-DE" sz="1400" dirty="0" smtClean="0">
                    <a:solidFill>
                      <a:schemeClr val="tx1"/>
                    </a:solidFill>
                    <a:latin typeface="Arial" pitchFamily="34" charset="0"/>
                  </a:rPr>
                  <a:t> in </a:t>
                </a:r>
                <a:r>
                  <a:rPr lang="de-DE" sz="1400" dirty="0" err="1" smtClean="0">
                    <a:solidFill>
                      <a:schemeClr val="tx1"/>
                    </a:solidFill>
                    <a:latin typeface="Arial" pitchFamily="34" charset="0"/>
                  </a:rPr>
                  <a:t>electric</a:t>
                </a:r>
                <a:r>
                  <a:rPr lang="de-DE" sz="1400" dirty="0" smtClean="0">
                    <a:solidFill>
                      <a:schemeClr val="tx1"/>
                    </a:solidFill>
                    <a:latin typeface="Arial" pitchFamily="34" charset="0"/>
                  </a:rPr>
                  <a:t> </a:t>
                </a:r>
                <a:r>
                  <a:rPr lang="de-DE" sz="1400" dirty="0" err="1" smtClean="0">
                    <a:solidFill>
                      <a:schemeClr val="tx1"/>
                    </a:solidFill>
                    <a:latin typeface="Arial" pitchFamily="34" charset="0"/>
                  </a:rPr>
                  <a:t>energy</a:t>
                </a:r>
                <a:endParaRPr lang="de-DE" sz="1400" dirty="0" smtClean="0">
                  <a:solidFill>
                    <a:schemeClr val="tx1"/>
                  </a:solidFill>
                  <a:latin typeface="Arial" pitchFamily="34" charset="0"/>
                </a:endParaRPr>
              </a:p>
              <a:p>
                <a:pPr>
                  <a:spcBef>
                    <a:spcPct val="20000"/>
                  </a:spcBef>
                </a:pPr>
                <a:endParaRPr lang="de-DE" sz="1400" dirty="0">
                  <a:solidFill>
                    <a:schemeClr val="tx1"/>
                  </a:solidFill>
                  <a:latin typeface="Arial" pitchFamily="34" charset="0"/>
                </a:endParaRPr>
              </a:p>
            </p:txBody>
          </p:sp>
          <p:grpSp>
            <p:nvGrpSpPr>
              <p:cNvPr id="4" name="Gruppieren 13"/>
              <p:cNvGrpSpPr/>
              <p:nvPr/>
            </p:nvGrpSpPr>
            <p:grpSpPr>
              <a:xfrm rot="5400000">
                <a:off x="612174" y="2106444"/>
                <a:ext cx="1440161" cy="1836204"/>
                <a:chOff x="360363" y="1800225"/>
                <a:chExt cx="2273300" cy="3384550"/>
              </a:xfrm>
            </p:grpSpPr>
            <p:pic>
              <p:nvPicPr>
                <p:cNvPr id="22" name="Picture 1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360363" y="2951163"/>
                  <a:ext cx="1100137" cy="1081087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</p:pic>
            <p:pic>
              <p:nvPicPr>
                <p:cNvPr id="23" name="Picture 2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1533525" y="2952750"/>
                  <a:ext cx="1100138" cy="1081088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</p:pic>
            <p:pic>
              <p:nvPicPr>
                <p:cNvPr id="24" name="Picture 3"/>
                <p:cNvPicPr>
                  <a:picLocks noChangeAspect="1" noChangeArrowheads="1"/>
                </p:cNvPicPr>
                <p:nvPr/>
              </p:nvPicPr>
              <p:blipFill>
                <a:blip r:embed="rId7" cstate="print"/>
                <a:srcRect/>
                <a:stretch>
                  <a:fillRect/>
                </a:stretch>
              </p:blipFill>
              <p:spPr bwMode="auto">
                <a:xfrm>
                  <a:off x="360363" y="1800225"/>
                  <a:ext cx="1100137" cy="1081088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</p:pic>
            <p:pic>
              <p:nvPicPr>
                <p:cNvPr id="25" name="Picture 4"/>
                <p:cNvPicPr>
                  <a:picLocks noChangeAspect="1" noChangeArrowheads="1"/>
                </p:cNvPicPr>
                <p:nvPr/>
              </p:nvPicPr>
              <p:blipFill>
                <a:blip r:embed="rId8" cstate="print"/>
                <a:srcRect/>
                <a:stretch>
                  <a:fillRect/>
                </a:stretch>
              </p:blipFill>
              <p:spPr bwMode="auto">
                <a:xfrm>
                  <a:off x="1533525" y="1800225"/>
                  <a:ext cx="1100138" cy="1081088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</p:pic>
            <p:pic>
              <p:nvPicPr>
                <p:cNvPr id="26" name="Picture 6"/>
                <p:cNvPicPr>
                  <a:picLocks noChangeAspect="1" noChangeArrowheads="1"/>
                </p:cNvPicPr>
                <p:nvPr/>
              </p:nvPicPr>
              <p:blipFill>
                <a:blip r:embed="rId9" cstate="print"/>
                <a:srcRect/>
                <a:stretch>
                  <a:fillRect/>
                </a:stretch>
              </p:blipFill>
              <p:spPr bwMode="auto">
                <a:xfrm>
                  <a:off x="1533525" y="4105275"/>
                  <a:ext cx="1098550" cy="1079500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</p:pic>
            <p:pic>
              <p:nvPicPr>
                <p:cNvPr id="27" name="Picture 7"/>
                <p:cNvPicPr>
                  <a:picLocks noChangeAspect="1" noChangeArrowheads="1"/>
                </p:cNvPicPr>
                <p:nvPr/>
              </p:nvPicPr>
              <p:blipFill>
                <a:blip r:embed="rId10" cstate="print"/>
                <a:srcRect/>
                <a:stretch>
                  <a:fillRect/>
                </a:stretch>
              </p:blipFill>
              <p:spPr bwMode="auto">
                <a:xfrm>
                  <a:off x="360363" y="4105275"/>
                  <a:ext cx="1098550" cy="1079500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</p:pic>
          </p:grpSp>
          <p:pic>
            <p:nvPicPr>
              <p:cNvPr id="30" name="Picture 6" descr="http://www.energieagentur-lippe.de/pages/images/Bilder_Logos_Inhalt/Referenzen/Holzheizkraftwerk_Hoevelhof__3d_2.jpg">
                <a:hlinkClick r:id="rId11"/>
              </p:cNvPr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2430376" y="1836415"/>
                <a:ext cx="4140460" cy="3525605"/>
              </a:xfrm>
              <a:prstGeom prst="rect">
                <a:avLst/>
              </a:prstGeom>
              <a:noFill/>
            </p:spPr>
          </p:pic>
          <p:sp>
            <p:nvSpPr>
              <p:cNvPr id="37" name="Text Box 19"/>
              <p:cNvSpPr txBox="1">
                <a:spLocks noChangeArrowheads="1"/>
              </p:cNvSpPr>
              <p:nvPr/>
            </p:nvSpPr>
            <p:spPr bwMode="auto">
              <a:xfrm>
                <a:off x="2286360" y="1260351"/>
                <a:ext cx="1764196" cy="2682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104306" tIns="52153" rIns="104306" bIns="52153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de-DE" sz="1400" b="1" dirty="0" smtClean="0">
                    <a:solidFill>
                      <a:schemeClr val="tx1"/>
                    </a:solidFill>
                    <a:latin typeface="Arial" pitchFamily="34" charset="0"/>
                  </a:rPr>
                  <a:t>Power plant</a:t>
                </a:r>
                <a:endParaRPr lang="de-DE" sz="14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8" name="Text Box 19"/>
              <p:cNvSpPr txBox="1">
                <a:spLocks noChangeArrowheads="1"/>
              </p:cNvSpPr>
              <p:nvPr/>
            </p:nvSpPr>
            <p:spPr bwMode="auto">
              <a:xfrm>
                <a:off x="378148" y="1728403"/>
                <a:ext cx="1764196" cy="2682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104306" tIns="52153" rIns="104306" bIns="52153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de-DE" sz="1400" b="1" dirty="0" err="1" smtClean="0">
                    <a:solidFill>
                      <a:schemeClr val="tx1"/>
                    </a:solidFill>
                    <a:latin typeface="Arial" pitchFamily="34" charset="0"/>
                  </a:rPr>
                  <a:t>fuel</a:t>
                </a:r>
                <a:endParaRPr lang="de-DE" sz="14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9" name="Gleichschenkliges Dreieck 38"/>
              <p:cNvSpPr/>
              <p:nvPr/>
            </p:nvSpPr>
            <p:spPr bwMode="auto">
              <a:xfrm>
                <a:off x="4842644" y="3888643"/>
                <a:ext cx="1728192" cy="1440160"/>
              </a:xfrm>
              <a:prstGeom prst="triangle">
                <a:avLst>
                  <a:gd name="adj" fmla="val 100000"/>
                </a:avLst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1044366" hangingPunct="1">
                  <a:lnSpc>
                    <a:spcPct val="100000"/>
                  </a:lnSpc>
                  <a:buClrTx/>
                  <a:buSzTx/>
                </a:pPr>
                <a:endParaRPr lang="de-DE" sz="2100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40" name="Rectangle 23"/>
              <p:cNvSpPr>
                <a:spLocks noChangeArrowheads="1"/>
              </p:cNvSpPr>
              <p:nvPr/>
            </p:nvSpPr>
            <p:spPr bwMode="auto">
              <a:xfrm>
                <a:off x="6714852" y="3816635"/>
                <a:ext cx="1620180" cy="3240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104306" tIns="52153" rIns="104306" bIns="52153"/>
              <a:lstStyle/>
              <a:p>
                <a:pPr>
                  <a:spcBef>
                    <a:spcPct val="20000"/>
                  </a:spcBef>
                </a:pPr>
                <a:r>
                  <a:rPr lang="de-DE" sz="1400" b="1" dirty="0" err="1" smtClean="0">
                    <a:solidFill>
                      <a:schemeClr val="tx1"/>
                    </a:solidFill>
                    <a:latin typeface="Arial" pitchFamily="34" charset="0"/>
                  </a:rPr>
                  <a:t>heat</a:t>
                </a:r>
                <a:endParaRPr lang="de-DE" sz="1400" dirty="0">
                  <a:solidFill>
                    <a:schemeClr val="tx1"/>
                  </a:solidFill>
                  <a:latin typeface="Arial" pitchFamily="34" charset="0"/>
                </a:endParaRPr>
              </a:p>
            </p:txBody>
          </p:sp>
          <p:pic>
            <p:nvPicPr>
              <p:cNvPr id="235523" name="Picture 3" descr="C:\Documents and Settings\lamd\Local Settings\Temporary Internet Files\Content.IE5\4UCU9I0I\MCj00787830000[1].wmf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7974992" y="4356695"/>
                <a:ext cx="540060" cy="579996"/>
              </a:xfrm>
              <a:prstGeom prst="rect">
                <a:avLst/>
              </a:prstGeom>
              <a:noFill/>
            </p:spPr>
          </p:pic>
          <p:pic>
            <p:nvPicPr>
              <p:cNvPr id="235525" name="Picture 5" descr="C:\Documents and Settings\lamd\Local Settings\Temporary Internet Files\Content.IE5\UV7Y24FN\MCj03112800000[1].wmf"/>
              <p:cNvPicPr>
                <a:picLocks noChangeAspect="1" noChangeArrowheads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6858868" y="4248683"/>
                <a:ext cx="935621" cy="719528"/>
              </a:xfrm>
              <a:prstGeom prst="rect">
                <a:avLst/>
              </a:prstGeom>
              <a:noFill/>
            </p:spPr>
          </p:pic>
          <p:sp>
            <p:nvSpPr>
              <p:cNvPr id="46" name="Rechteck 45"/>
              <p:cNvSpPr/>
              <p:nvPr/>
            </p:nvSpPr>
            <p:spPr bwMode="auto">
              <a:xfrm>
                <a:off x="6750856" y="4104667"/>
                <a:ext cx="2016224" cy="1008112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1044366" hangingPunct="1">
                  <a:lnSpc>
                    <a:spcPct val="100000"/>
                  </a:lnSpc>
                  <a:buClrTx/>
                  <a:buSzTx/>
                </a:pPr>
                <a:endParaRPr lang="de-DE" sz="2100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47" name="Pfeil nach rechts 46"/>
              <p:cNvSpPr/>
              <p:nvPr/>
            </p:nvSpPr>
            <p:spPr bwMode="auto">
              <a:xfrm>
                <a:off x="6498828" y="2448483"/>
                <a:ext cx="792088" cy="360040"/>
              </a:xfrm>
              <a:prstGeom prst="rightArrow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1044366" hangingPunct="1">
                  <a:lnSpc>
                    <a:spcPct val="100000"/>
                  </a:lnSpc>
                  <a:buClrTx/>
                  <a:buSzTx/>
                </a:pPr>
                <a:endParaRPr lang="de-DE" sz="2100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48" name="Pfeil nach rechts 47"/>
              <p:cNvSpPr/>
              <p:nvPr/>
            </p:nvSpPr>
            <p:spPr bwMode="auto">
              <a:xfrm>
                <a:off x="6030776" y="4464707"/>
                <a:ext cx="792088" cy="360040"/>
              </a:xfrm>
              <a:prstGeom prst="rightArrow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1044366" hangingPunct="1">
                  <a:lnSpc>
                    <a:spcPct val="100000"/>
                  </a:lnSpc>
                  <a:buClrTx/>
                  <a:buSzTx/>
                </a:pPr>
                <a:endParaRPr lang="de-DE" sz="2100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49" name="Pfeil nach rechts 48"/>
              <p:cNvSpPr/>
              <p:nvPr/>
            </p:nvSpPr>
            <p:spPr bwMode="auto">
              <a:xfrm>
                <a:off x="2250356" y="2880531"/>
                <a:ext cx="612068" cy="360040"/>
              </a:xfrm>
              <a:prstGeom prst="rightArrow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1044366" hangingPunct="1">
                  <a:lnSpc>
                    <a:spcPct val="100000"/>
                  </a:lnSpc>
                  <a:buClrTx/>
                  <a:buSzTx/>
                </a:pPr>
                <a:endParaRPr lang="de-DE" sz="2100" dirty="0" smtClean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51" name="Ellipse 50"/>
            <p:cNvSpPr/>
            <p:nvPr/>
          </p:nvSpPr>
          <p:spPr bwMode="auto">
            <a:xfrm>
              <a:off x="4950656" y="2664507"/>
              <a:ext cx="292104" cy="292104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1044366" hangingPunct="1">
                <a:lnSpc>
                  <a:spcPct val="100000"/>
                </a:lnSpc>
                <a:buClrTx/>
                <a:buSzTx/>
              </a:pPr>
              <a:r>
                <a:rPr lang="de-DE" sz="1600" b="1" dirty="0" smtClean="0"/>
                <a:t>3</a:t>
              </a:r>
              <a:r>
                <a:rPr lang="de-DE" sz="1600" b="1" dirty="0" smtClean="0">
                  <a:solidFill>
                    <a:schemeClr val="tx1"/>
                  </a:solidFill>
                </a:rPr>
                <a:t>. </a:t>
              </a:r>
            </a:p>
          </p:txBody>
        </p:sp>
        <p:sp>
          <p:nvSpPr>
            <p:cNvPr id="52" name="Ellipse 51"/>
            <p:cNvSpPr/>
            <p:nvPr/>
          </p:nvSpPr>
          <p:spPr bwMode="auto">
            <a:xfrm>
              <a:off x="5418708" y="4392699"/>
              <a:ext cx="292104" cy="292104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1044366" hangingPunct="1">
                <a:lnSpc>
                  <a:spcPct val="100000"/>
                </a:lnSpc>
                <a:buClrTx/>
                <a:buSzTx/>
              </a:pPr>
              <a:r>
                <a:rPr lang="de-DE" sz="1600" b="1" dirty="0" smtClean="0"/>
                <a:t>4</a:t>
              </a:r>
              <a:r>
                <a:rPr lang="de-DE" sz="1600" b="1" dirty="0" smtClean="0">
                  <a:solidFill>
                    <a:schemeClr val="tx1"/>
                  </a:solidFill>
                </a:rPr>
                <a:t>. </a:t>
              </a:r>
            </a:p>
          </p:txBody>
        </p:sp>
        <p:sp>
          <p:nvSpPr>
            <p:cNvPr id="53" name="Ellipse 52"/>
            <p:cNvSpPr/>
            <p:nvPr/>
          </p:nvSpPr>
          <p:spPr bwMode="auto">
            <a:xfrm>
              <a:off x="3762524" y="2520491"/>
              <a:ext cx="292104" cy="292104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1044366" hangingPunct="1">
                <a:lnSpc>
                  <a:spcPct val="100000"/>
                </a:lnSpc>
                <a:buClrTx/>
                <a:buSzTx/>
              </a:pPr>
              <a:r>
                <a:rPr lang="de-DE" sz="1600" b="1" dirty="0" smtClean="0"/>
                <a:t>2</a:t>
              </a:r>
              <a:r>
                <a:rPr lang="de-DE" sz="1600" b="1" dirty="0" smtClean="0">
                  <a:solidFill>
                    <a:schemeClr val="tx1"/>
                  </a:solidFill>
                </a:rPr>
                <a:t>. </a:t>
              </a:r>
            </a:p>
          </p:txBody>
        </p:sp>
        <p:sp>
          <p:nvSpPr>
            <p:cNvPr id="54" name="Ellipse 53"/>
            <p:cNvSpPr/>
            <p:nvPr/>
          </p:nvSpPr>
          <p:spPr bwMode="auto">
            <a:xfrm>
              <a:off x="2358368" y="2592499"/>
              <a:ext cx="292104" cy="292104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1044366" hangingPunct="1">
                <a:lnSpc>
                  <a:spcPct val="100000"/>
                </a:lnSpc>
                <a:buClrTx/>
                <a:buSzTx/>
              </a:pPr>
              <a:r>
                <a:rPr lang="de-DE" sz="1600" b="1" dirty="0" smtClean="0">
                  <a:solidFill>
                    <a:schemeClr val="tx1"/>
                  </a:solidFill>
                </a:rPr>
                <a:t>1. </a:t>
              </a:r>
            </a:p>
          </p:txBody>
        </p:sp>
        <p:sp>
          <p:nvSpPr>
            <p:cNvPr id="55" name="Ellipse 54"/>
            <p:cNvSpPr/>
            <p:nvPr/>
          </p:nvSpPr>
          <p:spPr bwMode="auto">
            <a:xfrm>
              <a:off x="2250356" y="6012879"/>
              <a:ext cx="292104" cy="292104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1044366" hangingPunct="1">
                <a:lnSpc>
                  <a:spcPct val="100000"/>
                </a:lnSpc>
                <a:buClrTx/>
                <a:buSzTx/>
              </a:pPr>
              <a:r>
                <a:rPr lang="de-DE" sz="1600" b="1" dirty="0" smtClean="0">
                  <a:solidFill>
                    <a:schemeClr val="tx1"/>
                  </a:solidFill>
                </a:rPr>
                <a:t>1. </a:t>
              </a:r>
            </a:p>
          </p:txBody>
        </p:sp>
        <p:sp>
          <p:nvSpPr>
            <p:cNvPr id="56" name="Ellipse 55"/>
            <p:cNvSpPr/>
            <p:nvPr/>
          </p:nvSpPr>
          <p:spPr bwMode="auto">
            <a:xfrm>
              <a:off x="2250356" y="6368847"/>
              <a:ext cx="292104" cy="292104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1044366" hangingPunct="1">
                <a:lnSpc>
                  <a:spcPct val="100000"/>
                </a:lnSpc>
                <a:buClrTx/>
                <a:buSzTx/>
              </a:pPr>
              <a:r>
                <a:rPr lang="de-DE" sz="1600" b="1" dirty="0" smtClean="0"/>
                <a:t>2</a:t>
              </a:r>
              <a:r>
                <a:rPr lang="de-DE" sz="1600" b="1" dirty="0" smtClean="0">
                  <a:solidFill>
                    <a:schemeClr val="tx1"/>
                  </a:solidFill>
                </a:rPr>
                <a:t>. </a:t>
              </a:r>
            </a:p>
          </p:txBody>
        </p:sp>
        <p:sp>
          <p:nvSpPr>
            <p:cNvPr id="57" name="Ellipse 56"/>
            <p:cNvSpPr/>
            <p:nvPr/>
          </p:nvSpPr>
          <p:spPr bwMode="auto">
            <a:xfrm>
              <a:off x="2250356" y="6692883"/>
              <a:ext cx="292104" cy="292104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1044366" hangingPunct="1">
                <a:lnSpc>
                  <a:spcPct val="100000"/>
                </a:lnSpc>
                <a:buClrTx/>
                <a:buSzTx/>
              </a:pPr>
              <a:r>
                <a:rPr lang="de-DE" sz="1600" b="1" dirty="0" smtClean="0"/>
                <a:t>3</a:t>
              </a:r>
              <a:r>
                <a:rPr lang="de-DE" sz="1600" b="1" dirty="0" smtClean="0">
                  <a:solidFill>
                    <a:schemeClr val="tx1"/>
                  </a:solidFill>
                </a:rPr>
                <a:t>. </a:t>
              </a:r>
            </a:p>
          </p:txBody>
        </p:sp>
        <p:sp>
          <p:nvSpPr>
            <p:cNvPr id="58" name="Ellipse 57"/>
            <p:cNvSpPr/>
            <p:nvPr/>
          </p:nvSpPr>
          <p:spPr bwMode="auto">
            <a:xfrm>
              <a:off x="2250356" y="7016919"/>
              <a:ext cx="292104" cy="292104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1044366" hangingPunct="1">
                <a:lnSpc>
                  <a:spcPct val="100000"/>
                </a:lnSpc>
                <a:buClrTx/>
                <a:buSzTx/>
              </a:pPr>
              <a:r>
                <a:rPr lang="de-DE" sz="1600" b="1" dirty="0" smtClean="0"/>
                <a:t>4</a:t>
              </a:r>
              <a:r>
                <a:rPr lang="de-DE" sz="1600" b="1" dirty="0" smtClean="0">
                  <a:solidFill>
                    <a:schemeClr val="tx1"/>
                  </a:solidFill>
                </a:rPr>
                <a:t>. 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-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-Design">
      <a:majorFont>
        <a:latin typeface="Arial"/>
        <a:ea typeface="MS Gothic"/>
        <a:cs typeface=""/>
      </a:majorFont>
      <a:minorFont>
        <a:latin typeface="Arial"/>
        <a:ea typeface="MS Gothic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87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pitchFamily="2" charset="2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87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pitchFamily="2" charset="2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S Gothic" charset="-128"/>
          </a:defRPr>
        </a:defPPr>
      </a:lstStyle>
    </a:lnDef>
  </a:objectDefaults>
  <a:extraClrSchemeLst>
    <a:extraClrScheme>
      <a:clrScheme name="Larissa-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-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446</Words>
  <Application>Microsoft Office PowerPoint</Application>
  <PresentationFormat>Benutzerdefiniert</PresentationFormat>
  <Paragraphs>137</Paragraphs>
  <Slides>22</Slides>
  <Notes>15</Notes>
  <HiddenSlides>0</HiddenSlides>
  <MMClips>0</MMClips>
  <ScaleCrop>false</ScaleCrop>
  <HeadingPairs>
    <vt:vector size="6" baseType="variant">
      <vt:variant>
        <vt:lpstr>Design</vt:lpstr>
      </vt:variant>
      <vt:variant>
        <vt:i4>2</vt:i4>
      </vt:variant>
      <vt:variant>
        <vt:lpstr>Eingebettete OLE-Server</vt:lpstr>
      </vt:variant>
      <vt:variant>
        <vt:i4>2</vt:i4>
      </vt:variant>
      <vt:variant>
        <vt:lpstr>Folientitel</vt:lpstr>
      </vt:variant>
      <vt:variant>
        <vt:i4>22</vt:i4>
      </vt:variant>
    </vt:vector>
  </HeadingPairs>
  <TitlesOfParts>
    <vt:vector size="26" baseType="lpstr">
      <vt:lpstr>Larissa-Design</vt:lpstr>
      <vt:lpstr>Benutzerdefiniertes Design</vt:lpstr>
      <vt:lpstr>Bitmap</vt:lpstr>
      <vt:lpstr>Acrobat Document</vt:lpstr>
      <vt:lpstr>Folie 1</vt:lpstr>
      <vt:lpstr>Folie 2</vt:lpstr>
      <vt:lpstr>Folie 3</vt:lpstr>
      <vt:lpstr>Folie 4</vt:lpstr>
      <vt:lpstr>Folie 5</vt:lpstr>
      <vt:lpstr>Biomass furnance up to 1.250 kW  Product range </vt:lpstr>
      <vt:lpstr>Biomass furnace up to 13.000 kW   </vt:lpstr>
      <vt:lpstr>Folie 8</vt:lpstr>
      <vt:lpstr>Combined heat and power plants via ORC process electrical output from 300 kW to 2000 kW</vt:lpstr>
      <vt:lpstr>Example: FSR6000 ORC powerplant (1000 kW electric) in Olang – Italy build up</vt:lpstr>
      <vt:lpstr>Example: FSR6000 ORC powerplant (1000 kW electric) in Olang – Italy build up</vt:lpstr>
      <vt:lpstr>Example: FSR6000 ORC powerplant (1000 kW electric) in Olang – Italy build up</vt:lpstr>
      <vt:lpstr>Example: FSR6000 ORC powerplant (1000 kW electric) in Olang – Italy build up</vt:lpstr>
      <vt:lpstr>Example: FSR6000 ORC powerplant (1000 kW electric) in Olang – Italy build up</vt:lpstr>
      <vt:lpstr>Example: FSR6000 ORC powerplant (1000 kW electric) in Olang – Italy build up</vt:lpstr>
      <vt:lpstr>Example: FSR6000 ORC powerplant (1000 kW electric) in Olang – Italy build up</vt:lpstr>
      <vt:lpstr>Example: FSR6000 ORC powerplant (1000 kW electric) in Olang – Italy build up</vt:lpstr>
      <vt:lpstr>Example: FU 700 RIA  Richey Woodworking, Massachusetts/USA</vt:lpstr>
      <vt:lpstr>Example: FSB 3300 Nahwärme Götzis, Vorarlberg/Österreich</vt:lpstr>
      <vt:lpstr>Example: FSR 7000 (CHP) Holzheizkraftwerk Hövelhof, Germany</vt:lpstr>
      <vt:lpstr>Example: FSR 10.000 sarurated steam Maritza Olio, Bulgaria</vt:lpstr>
      <vt:lpstr>Folie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SvenMicha_Becker</dc:creator>
  <cp:lastModifiedBy>Kofm</cp:lastModifiedBy>
  <cp:revision>655</cp:revision>
  <cp:lastPrinted>2009-12-04T13:32:54Z</cp:lastPrinted>
  <dcterms:modified xsi:type="dcterms:W3CDTF">2011-11-13T21:12:28Z</dcterms:modified>
</cp:coreProperties>
</file>