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849" r:id="rId4"/>
    <p:sldMasterId id="2147483860" r:id="rId5"/>
    <p:sldMasterId id="2147483948" r:id="rId6"/>
    <p:sldMasterId id="2147483971" r:id="rId7"/>
    <p:sldMasterId id="2147483982" r:id="rId8"/>
    <p:sldMasterId id="2147483993" r:id="rId9"/>
    <p:sldMasterId id="2147484004" r:id="rId10"/>
    <p:sldMasterId id="2147484015" r:id="rId11"/>
    <p:sldMasterId id="2147484027" r:id="rId12"/>
    <p:sldMasterId id="2147484039" r:id="rId13"/>
    <p:sldMasterId id="2147484050" r:id="rId14"/>
    <p:sldMasterId id="2147484061" r:id="rId15"/>
  </p:sldMasterIdLst>
  <p:notesMasterIdLst>
    <p:notesMasterId r:id="rId43"/>
  </p:notesMasterIdLst>
  <p:sldIdLst>
    <p:sldId id="264" r:id="rId16"/>
    <p:sldId id="279" r:id="rId17"/>
    <p:sldId id="281" r:id="rId18"/>
    <p:sldId id="263" r:id="rId19"/>
    <p:sldId id="284" r:id="rId20"/>
    <p:sldId id="285" r:id="rId21"/>
    <p:sldId id="286" r:id="rId22"/>
    <p:sldId id="287" r:id="rId23"/>
    <p:sldId id="288" r:id="rId24"/>
    <p:sldId id="280" r:id="rId25"/>
    <p:sldId id="269" r:id="rId26"/>
    <p:sldId id="262" r:id="rId27"/>
    <p:sldId id="272" r:id="rId28"/>
    <p:sldId id="271" r:id="rId29"/>
    <p:sldId id="295" r:id="rId30"/>
    <p:sldId id="296" r:id="rId31"/>
    <p:sldId id="289" r:id="rId32"/>
    <p:sldId id="290" r:id="rId33"/>
    <p:sldId id="291" r:id="rId34"/>
    <p:sldId id="300" r:id="rId35"/>
    <p:sldId id="297" r:id="rId36"/>
    <p:sldId id="298" r:id="rId37"/>
    <p:sldId id="267" r:id="rId38"/>
    <p:sldId id="299" r:id="rId39"/>
    <p:sldId id="292" r:id="rId40"/>
    <p:sldId id="293" r:id="rId41"/>
    <p:sldId id="29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76" autoAdjust="0"/>
  </p:normalViewPr>
  <p:slideViewPr>
    <p:cSldViewPr>
      <p:cViewPr varScale="1">
        <p:scale>
          <a:sx n="70" d="100"/>
          <a:sy n="70" d="100"/>
        </p:scale>
        <p:origin x="-148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SSFCP\ENTSO_E\North_South_dem-gen.xls"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699E-3"/>
                  <c:y val="-1.4894842658905267E-2"/>
                </c:manualLayout>
              </c:layout>
              <c:showLegendKey val="0"/>
              <c:showVal val="0"/>
              <c:showCatName val="0"/>
              <c:showSerName val="0"/>
              <c:showPercent val="1"/>
              <c:showBubbleSize val="0"/>
            </c:dLbl>
            <c:dLbl>
              <c:idx val="1"/>
              <c:layout>
                <c:manualLayout>
                  <c:x val="1.9965004374453227E-2"/>
                  <c:y val="-6.4091820641695413E-2"/>
                </c:manualLayout>
              </c:layout>
              <c:showLegendKey val="0"/>
              <c:showVal val="0"/>
              <c:showCatName val="0"/>
              <c:showSerName val="0"/>
              <c:showPercent val="1"/>
              <c:showBubbleSize val="0"/>
            </c:dLbl>
            <c:dLbl>
              <c:idx val="3"/>
              <c:layout>
                <c:manualLayout>
                  <c:x val="2.9312117235345599E-3"/>
                  <c:y val="2.2642510277872011E-2"/>
                </c:manualLayout>
              </c:layout>
              <c:showLegendKey val="0"/>
              <c:showVal val="0"/>
              <c:showCatName val="0"/>
              <c:showSerName val="0"/>
              <c:showPercent val="1"/>
              <c:showBubbleSize val="0"/>
            </c:dLbl>
            <c:txPr>
              <a:bodyPr/>
              <a:lstStyle/>
              <a:p>
                <a:pPr>
                  <a:defRPr sz="1100" b="1">
                    <a:solidFill>
                      <a:schemeClr val="tx2"/>
                    </a:solidFill>
                  </a:defRPr>
                </a:pPr>
                <a:endParaRPr lang="en-US"/>
              </a:p>
            </c:txPr>
            <c:showLegendKey val="0"/>
            <c:showVal val="0"/>
            <c:showCatName val="0"/>
            <c:showSerName val="0"/>
            <c:showPercent val="1"/>
            <c:showBubbleSize val="0"/>
            <c:showLeaderLines val="0"/>
          </c:dLbls>
          <c:cat>
            <c:strRef>
              <c:f>('2010'!$A$4:$A$5,'2010'!$A$11,'2010'!$A$15)</c:f>
              <c:strCache>
                <c:ptCount val="4"/>
                <c:pt idx="0">
                  <c:v>Nuclear</c:v>
                </c:pt>
                <c:pt idx="1">
                  <c:v>Fossil Fuels</c:v>
                </c:pt>
                <c:pt idx="2">
                  <c:v>Renewables</c:v>
                </c:pt>
                <c:pt idx="3">
                  <c:v>Hydraulic power</c:v>
                </c:pt>
              </c:strCache>
            </c:strRef>
          </c:cat>
          <c:val>
            <c:numRef>
              <c:f>('2010'!$B$4:$B$5,'2010'!$B$11,'2010'!$B$15)</c:f>
              <c:numCache>
                <c:formatCode>0</c:formatCode>
                <c:ptCount val="4"/>
                <c:pt idx="0">
                  <c:v>1300</c:v>
                </c:pt>
                <c:pt idx="1">
                  <c:v>9166.551999999976</c:v>
                </c:pt>
                <c:pt idx="2">
                  <c:v>444.4</c:v>
                </c:pt>
                <c:pt idx="3">
                  <c:v>6086.7099999999991</c:v>
                </c:pt>
              </c:numCache>
            </c:numRef>
          </c:val>
        </c:ser>
        <c:dLbls>
          <c:showLegendKey val="0"/>
          <c:showVal val="0"/>
          <c:showCatName val="0"/>
          <c:showSerName val="0"/>
          <c:showPercent val="0"/>
          <c:showBubbleSize val="0"/>
          <c:showLeaderLines val="0"/>
        </c:dLbls>
        <c:firstSliceAng val="0"/>
      </c:pieChart>
    </c:plotArea>
    <c:legend>
      <c:legendPos val="r"/>
      <c:overlay val="0"/>
      <c:txPr>
        <a:bodyPr/>
        <a:lstStyle/>
        <a:p>
          <a:pPr>
            <a:defRPr>
              <a:solidFill>
                <a:schemeClr val="tx2"/>
              </a:solidFill>
            </a:defRPr>
          </a:pPr>
          <a:endParaRPr lang="en-US"/>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699E-3"/>
                  <c:y val="-1.489484265890526E-2"/>
                </c:manualLayout>
              </c:layout>
              <c:showLegendKey val="0"/>
              <c:showVal val="0"/>
              <c:showCatName val="0"/>
              <c:showSerName val="0"/>
              <c:showPercent val="1"/>
              <c:showBubbleSize val="0"/>
            </c:dLbl>
            <c:dLbl>
              <c:idx val="1"/>
              <c:layout>
                <c:manualLayout>
                  <c:x val="1.9965004374453241E-2"/>
                  <c:y val="-6.4091820641695413E-2"/>
                </c:manualLayout>
              </c:layout>
              <c:showLegendKey val="0"/>
              <c:showVal val="0"/>
              <c:showCatName val="0"/>
              <c:showSerName val="0"/>
              <c:showPercent val="1"/>
              <c:showBubbleSize val="0"/>
            </c:dLbl>
            <c:dLbl>
              <c:idx val="3"/>
              <c:layout>
                <c:manualLayout>
                  <c:x val="2.9312117235345582E-3"/>
                  <c:y val="2.2642510277872015E-2"/>
                </c:manualLayout>
              </c:layout>
              <c:showLegendKey val="0"/>
              <c:showVal val="0"/>
              <c:showCatName val="0"/>
              <c:showSerName val="0"/>
              <c:showPercent val="1"/>
              <c:showBubbleSize val="0"/>
            </c:dLbl>
            <c:txPr>
              <a:bodyPr/>
              <a:lstStyle/>
              <a:p>
                <a:pPr>
                  <a:defRPr sz="1100" b="1">
                    <a:solidFill>
                      <a:schemeClr val="tx2"/>
                    </a:solidFill>
                  </a:defRPr>
                </a:pPr>
                <a:endParaRPr lang="en-US"/>
              </a:p>
            </c:txPr>
            <c:showLegendKey val="0"/>
            <c:showVal val="0"/>
            <c:showCatName val="0"/>
            <c:showSerName val="0"/>
            <c:showPercent val="1"/>
            <c:showBubbleSize val="0"/>
            <c:showLeaderLines val="0"/>
          </c:dLbls>
          <c:cat>
            <c:strRef>
              <c:f>('2010'!$A$25:$A$26,'2010'!$A$31,'2010'!$A$35)</c:f>
              <c:strCache>
                <c:ptCount val="4"/>
                <c:pt idx="0">
                  <c:v>Nuclear</c:v>
                </c:pt>
                <c:pt idx="1">
                  <c:v>Fossil Fuels</c:v>
                </c:pt>
                <c:pt idx="2">
                  <c:v>Renewables</c:v>
                </c:pt>
                <c:pt idx="3">
                  <c:v>Hydro</c:v>
                </c:pt>
              </c:strCache>
            </c:strRef>
          </c:cat>
          <c:val>
            <c:numRef>
              <c:f>('2010'!$B$25:$B$26,'2010'!$B$31,'2010'!$B$35)</c:f>
              <c:numCache>
                <c:formatCode>0.0</c:formatCode>
                <c:ptCount val="4"/>
                <c:pt idx="0">
                  <c:v>10.686</c:v>
                </c:pt>
                <c:pt idx="1">
                  <c:v>25.284000000000002</c:v>
                </c:pt>
                <c:pt idx="2">
                  <c:v>0.41516000000000008</c:v>
                </c:pt>
                <c:pt idx="3">
                  <c:v>20.173999999999999</c:v>
                </c:pt>
              </c:numCache>
            </c:numRef>
          </c:val>
        </c:ser>
        <c:dLbls>
          <c:showLegendKey val="0"/>
          <c:showVal val="0"/>
          <c:showCatName val="0"/>
          <c:showSerName val="0"/>
          <c:showPercent val="0"/>
          <c:showBubbleSize val="0"/>
          <c:showLeaderLines val="0"/>
        </c:dLbls>
        <c:firstSliceAng val="0"/>
      </c:pieChart>
    </c:plotArea>
    <c:legend>
      <c:legendPos val="r"/>
      <c:overlay val="0"/>
      <c:txPr>
        <a:bodyPr/>
        <a:lstStyle/>
        <a:p>
          <a:pPr>
            <a:defRPr>
              <a:solidFill>
                <a:schemeClr val="tx2"/>
              </a:solidFill>
            </a:defRPr>
          </a:pPr>
          <a:endParaRPr lang="en-US"/>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67E-3"/>
                  <c:y val="-1.4894842658905264E-2"/>
                </c:manualLayout>
              </c:layout>
              <c:showLegendKey val="0"/>
              <c:showVal val="0"/>
              <c:showCatName val="0"/>
              <c:showSerName val="0"/>
              <c:showPercent val="1"/>
              <c:showBubbleSize val="0"/>
            </c:dLbl>
            <c:dLbl>
              <c:idx val="1"/>
              <c:layout>
                <c:manualLayout>
                  <c:x val="1.9965004374453206E-2"/>
                  <c:y val="-6.409182064169533E-2"/>
                </c:manualLayout>
              </c:layout>
              <c:showLegendKey val="0"/>
              <c:showVal val="0"/>
              <c:showCatName val="0"/>
              <c:showSerName val="0"/>
              <c:showPercent val="1"/>
              <c:showBubbleSize val="0"/>
            </c:dLbl>
            <c:dLbl>
              <c:idx val="3"/>
              <c:layout>
                <c:manualLayout>
                  <c:x val="2.9312117235345591E-3"/>
                  <c:y val="2.2642510277871956E-2"/>
                </c:manualLayout>
              </c:layout>
              <c:showLegendKey val="0"/>
              <c:showVal val="0"/>
              <c:showCatName val="0"/>
              <c:showSerName val="0"/>
              <c:showPercent val="1"/>
              <c:showBubbleSize val="0"/>
            </c:dLbl>
            <c:txPr>
              <a:bodyPr/>
              <a:lstStyle/>
              <a:p>
                <a:pPr>
                  <a:defRPr sz="1100" b="1">
                    <a:solidFill>
                      <a:schemeClr val="tx2"/>
                    </a:solidFill>
                  </a:defRPr>
                </a:pPr>
                <a:endParaRPr lang="en-US"/>
              </a:p>
            </c:txPr>
            <c:showLegendKey val="0"/>
            <c:showVal val="0"/>
            <c:showCatName val="0"/>
            <c:showSerName val="0"/>
            <c:showPercent val="1"/>
            <c:showBubbleSize val="0"/>
            <c:showLeaderLines val="0"/>
          </c:dLbls>
          <c:cat>
            <c:strRef>
              <c:f>('2010'!$A$4:$A$5,'2010'!$A$11,'2010'!$A$15)</c:f>
              <c:strCache>
                <c:ptCount val="4"/>
                <c:pt idx="0">
                  <c:v>Nuclear</c:v>
                </c:pt>
                <c:pt idx="1">
                  <c:v>Fossil Fuels</c:v>
                </c:pt>
                <c:pt idx="2">
                  <c:v>Renewables</c:v>
                </c:pt>
                <c:pt idx="3">
                  <c:v>Hydraulic power</c:v>
                </c:pt>
              </c:strCache>
            </c:strRef>
          </c:cat>
          <c:val>
            <c:numRef>
              <c:f>('2010'!$B$4:$B$5,'2010'!$B$11,'2010'!$B$15)</c:f>
              <c:numCache>
                <c:formatCode>0</c:formatCode>
                <c:ptCount val="4"/>
                <c:pt idx="0">
                  <c:v>1300</c:v>
                </c:pt>
                <c:pt idx="1">
                  <c:v>9166.5519999999924</c:v>
                </c:pt>
                <c:pt idx="2">
                  <c:v>444.4</c:v>
                </c:pt>
                <c:pt idx="3">
                  <c:v>6086.7099999999991</c:v>
                </c:pt>
              </c:numCache>
            </c:numRef>
          </c:val>
        </c:ser>
        <c:dLbls>
          <c:showLegendKey val="0"/>
          <c:showVal val="0"/>
          <c:showCatName val="0"/>
          <c:showSerName val="0"/>
          <c:showPercent val="0"/>
          <c:showBubbleSize val="0"/>
          <c:showLeaderLines val="0"/>
        </c:dLbls>
        <c:firstSliceAng val="0"/>
      </c:pieChart>
    </c:plotArea>
    <c:legend>
      <c:legendPos val="r"/>
      <c:layout/>
      <c:overlay val="0"/>
      <c:txPr>
        <a:bodyPr/>
        <a:lstStyle/>
        <a:p>
          <a:pPr>
            <a:defRPr>
              <a:solidFill>
                <a:schemeClr val="tx2"/>
              </a:solidFill>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675E-3"/>
                  <c:y val="-1.489484265890526E-2"/>
                </c:manualLayout>
              </c:layout>
              <c:showLegendKey val="0"/>
              <c:showVal val="0"/>
              <c:showCatName val="0"/>
              <c:showSerName val="0"/>
              <c:showPercent val="1"/>
              <c:showBubbleSize val="0"/>
            </c:dLbl>
            <c:dLbl>
              <c:idx val="1"/>
              <c:layout>
                <c:manualLayout>
                  <c:x val="1.9965004374453216E-2"/>
                  <c:y val="-6.4091820641695357E-2"/>
                </c:manualLayout>
              </c:layout>
              <c:showLegendKey val="0"/>
              <c:showVal val="0"/>
              <c:showCatName val="0"/>
              <c:showSerName val="0"/>
              <c:showPercent val="1"/>
              <c:showBubbleSize val="0"/>
            </c:dLbl>
            <c:dLbl>
              <c:idx val="3"/>
              <c:layout>
                <c:manualLayout>
                  <c:x val="2.9312117235345582E-3"/>
                  <c:y val="2.2642510277871973E-2"/>
                </c:manualLayout>
              </c:layout>
              <c:showLegendKey val="0"/>
              <c:showVal val="0"/>
              <c:showCatName val="0"/>
              <c:showSerName val="0"/>
              <c:showPercent val="1"/>
              <c:showBubbleSize val="0"/>
            </c:dLbl>
            <c:txPr>
              <a:bodyPr/>
              <a:lstStyle/>
              <a:p>
                <a:pPr>
                  <a:defRPr sz="1100" b="1">
                    <a:solidFill>
                      <a:schemeClr val="tx2"/>
                    </a:solidFill>
                  </a:defRPr>
                </a:pPr>
                <a:endParaRPr lang="en-US"/>
              </a:p>
            </c:txPr>
            <c:showLegendKey val="0"/>
            <c:showVal val="0"/>
            <c:showCatName val="0"/>
            <c:showSerName val="0"/>
            <c:showPercent val="1"/>
            <c:showBubbleSize val="0"/>
            <c:showLeaderLines val="0"/>
          </c:dLbls>
          <c:cat>
            <c:strRef>
              <c:f>('2010'!$A$25:$A$26,'2010'!$A$31,'2010'!$A$35)</c:f>
              <c:strCache>
                <c:ptCount val="4"/>
                <c:pt idx="0">
                  <c:v>Nuclear</c:v>
                </c:pt>
                <c:pt idx="1">
                  <c:v>Fossil Fuels</c:v>
                </c:pt>
                <c:pt idx="2">
                  <c:v>Renewables</c:v>
                </c:pt>
                <c:pt idx="3">
                  <c:v>Hydro</c:v>
                </c:pt>
              </c:strCache>
            </c:strRef>
          </c:cat>
          <c:val>
            <c:numRef>
              <c:f>('2010'!$B$25:$B$26,'2010'!$B$31,'2010'!$B$35)</c:f>
              <c:numCache>
                <c:formatCode>0.0</c:formatCode>
                <c:ptCount val="4"/>
                <c:pt idx="0">
                  <c:v>10.686</c:v>
                </c:pt>
                <c:pt idx="1">
                  <c:v>25.284000000000002</c:v>
                </c:pt>
                <c:pt idx="2">
                  <c:v>0.41516000000000008</c:v>
                </c:pt>
                <c:pt idx="3">
                  <c:v>20.173999999999999</c:v>
                </c:pt>
              </c:numCache>
            </c:numRef>
          </c:val>
        </c:ser>
        <c:dLbls>
          <c:showLegendKey val="0"/>
          <c:showVal val="0"/>
          <c:showCatName val="0"/>
          <c:showSerName val="0"/>
          <c:showPercent val="0"/>
          <c:showBubbleSize val="0"/>
          <c:showLeaderLines val="0"/>
        </c:dLbls>
        <c:firstSliceAng val="0"/>
      </c:pieChart>
    </c:plotArea>
    <c:legend>
      <c:legendPos val="r"/>
      <c:layout/>
      <c:overlay val="0"/>
      <c:txPr>
        <a:bodyPr/>
        <a:lstStyle/>
        <a:p>
          <a:pPr>
            <a:defRPr>
              <a:solidFill>
                <a:schemeClr val="tx2"/>
              </a:solidFill>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718E-3"/>
                  <c:y val="-1.489484265890526E-2"/>
                </c:manualLayout>
              </c:layout>
              <c:showLegendKey val="0"/>
              <c:showVal val="0"/>
              <c:showCatName val="0"/>
              <c:showSerName val="0"/>
              <c:showPercent val="1"/>
              <c:showBubbleSize val="0"/>
            </c:dLbl>
            <c:dLbl>
              <c:idx val="1"/>
              <c:layout>
                <c:manualLayout>
                  <c:x val="-8.403696878315773E-3"/>
                  <c:y val="1.8293295585027681E-3"/>
                </c:manualLayout>
              </c:layout>
              <c:showLegendKey val="0"/>
              <c:showVal val="0"/>
              <c:showCatName val="0"/>
              <c:showSerName val="0"/>
              <c:showPercent val="1"/>
              <c:showBubbleSize val="0"/>
            </c:dLbl>
            <c:dLbl>
              <c:idx val="2"/>
              <c:layout>
                <c:manualLayout>
                  <c:x val="-1.7201007874015749E-2"/>
                  <c:y val="9.4974790933542746E-2"/>
                </c:manualLayout>
              </c:layout>
              <c:showLegendKey val="0"/>
              <c:showVal val="0"/>
              <c:showCatName val="0"/>
              <c:showSerName val="0"/>
              <c:showPercent val="1"/>
              <c:showBubbleSize val="0"/>
            </c:dLbl>
            <c:dLbl>
              <c:idx val="3"/>
              <c:layout>
                <c:manualLayout>
                  <c:x val="2.9312117235345582E-3"/>
                  <c:y val="2.2642510277872036E-2"/>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('2020'!$A$6:$A$7,'2020'!$A$8,'2020'!$A$12)</c:f>
              <c:strCache>
                <c:ptCount val="4"/>
                <c:pt idx="0">
                  <c:v>Nuclear</c:v>
                </c:pt>
                <c:pt idx="1">
                  <c:v>Fossil Fuels</c:v>
                </c:pt>
                <c:pt idx="2">
                  <c:v>Renewables (according to NREAP)</c:v>
                </c:pt>
                <c:pt idx="3">
                  <c:v>Hydraulic power</c:v>
                </c:pt>
              </c:strCache>
            </c:strRef>
          </c:cat>
          <c:val>
            <c:numRef>
              <c:f>('2020'!$B$6:$B$7,'2020'!$B$8,'2020'!$B$12)</c:f>
              <c:numCache>
                <c:formatCode>0</c:formatCode>
                <c:ptCount val="4"/>
                <c:pt idx="0">
                  <c:v>2630</c:v>
                </c:pt>
                <c:pt idx="1">
                  <c:v>9720.7824999999993</c:v>
                </c:pt>
                <c:pt idx="2">
                  <c:v>4860</c:v>
                </c:pt>
                <c:pt idx="3">
                  <c:v>8699</c:v>
                </c:pt>
              </c:numCache>
            </c:numRef>
          </c:val>
        </c:ser>
        <c:dLbls>
          <c:showLegendKey val="0"/>
          <c:showVal val="0"/>
          <c:showCatName val="0"/>
          <c:showSerName val="0"/>
          <c:showPercent val="0"/>
          <c:showBubbleSize val="0"/>
          <c:showLeaderLines val="0"/>
        </c:dLbls>
        <c:firstSliceAng val="0"/>
      </c:pieChart>
    </c:plotArea>
    <c:legend>
      <c:legendPos val="r"/>
      <c:overlay val="0"/>
    </c:legend>
    <c:plotVisOnly val="1"/>
    <c:dispBlanksAs val="zero"/>
    <c:showDLblsOverMax val="0"/>
  </c:chart>
  <c:txPr>
    <a:bodyPr/>
    <a:lstStyle/>
    <a:p>
      <a:pPr>
        <a:defRPr>
          <a:solidFill>
            <a:schemeClr val="tx2"/>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707E-3"/>
                  <c:y val="-1.489484265890526E-2"/>
                </c:manualLayout>
              </c:layout>
              <c:showLegendKey val="0"/>
              <c:showVal val="0"/>
              <c:showCatName val="0"/>
              <c:showSerName val="0"/>
              <c:showPercent val="1"/>
              <c:showBubbleSize val="0"/>
            </c:dLbl>
            <c:dLbl>
              <c:idx val="1"/>
              <c:layout>
                <c:manualLayout>
                  <c:x val="1.9965004374453248E-2"/>
                  <c:y val="-6.4091820641695413E-2"/>
                </c:manualLayout>
              </c:layout>
              <c:showLegendKey val="0"/>
              <c:showVal val="0"/>
              <c:showCatName val="0"/>
              <c:showSerName val="0"/>
              <c:showPercent val="1"/>
              <c:showBubbleSize val="0"/>
            </c:dLbl>
            <c:dLbl>
              <c:idx val="2"/>
              <c:layout>
                <c:manualLayout>
                  <c:x val="-1.0805545121059131E-2"/>
                  <c:y val="-2.4167091313075463E-2"/>
                </c:manualLayout>
              </c:layout>
              <c:showLegendKey val="0"/>
              <c:showVal val="0"/>
              <c:showCatName val="0"/>
              <c:showSerName val="0"/>
              <c:showPercent val="1"/>
              <c:showBubbleSize val="0"/>
            </c:dLbl>
            <c:dLbl>
              <c:idx val="3"/>
              <c:layout>
                <c:manualLayout>
                  <c:x val="2.9312117235345582E-3"/>
                  <c:y val="2.2642510277872025E-2"/>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('2020'!$A$21:$A$23,'2020'!$A$27)</c:f>
              <c:strCache>
                <c:ptCount val="4"/>
                <c:pt idx="0">
                  <c:v>Nuclear</c:v>
                </c:pt>
                <c:pt idx="1">
                  <c:v>Fossil Fuels</c:v>
                </c:pt>
                <c:pt idx="2">
                  <c:v>Renewables (according to NREAP)</c:v>
                </c:pt>
                <c:pt idx="3">
                  <c:v>Hydro  (including pumping)</c:v>
                </c:pt>
              </c:strCache>
            </c:strRef>
          </c:cat>
          <c:val>
            <c:numRef>
              <c:f>('2020'!$B$21:$B$23,'2020'!$B$27)</c:f>
              <c:numCache>
                <c:formatCode>0.0</c:formatCode>
                <c:ptCount val="4"/>
                <c:pt idx="0">
                  <c:v>18.264913338461486</c:v>
                </c:pt>
                <c:pt idx="1">
                  <c:v>21.906621870151863</c:v>
                </c:pt>
                <c:pt idx="2">
                  <c:v>11.759</c:v>
                </c:pt>
                <c:pt idx="3">
                  <c:v>20.606639362637367</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2620881240146264"/>
          <c:y val="0.21823115382291902"/>
          <c:w val="0.31697899290816894"/>
          <c:h val="0.55894315045722942"/>
        </c:manualLayout>
      </c:layout>
      <c:overlay val="0"/>
    </c:legend>
    <c:plotVisOnly val="1"/>
    <c:dispBlanksAs val="zero"/>
    <c:showDLblsOverMax val="0"/>
  </c:chart>
  <c:txPr>
    <a:bodyPr/>
    <a:lstStyle/>
    <a:p>
      <a:pPr>
        <a:defRPr>
          <a:solidFill>
            <a:schemeClr val="tx2"/>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69E-3"/>
                  <c:y val="-1.489484265890526E-2"/>
                </c:manualLayout>
              </c:layout>
              <c:showLegendKey val="0"/>
              <c:showVal val="0"/>
              <c:showCatName val="0"/>
              <c:showSerName val="0"/>
              <c:showPercent val="1"/>
              <c:showBubbleSize val="0"/>
            </c:dLbl>
            <c:dLbl>
              <c:idx val="1"/>
              <c:layout>
                <c:manualLayout>
                  <c:x val="-8.4036968783157522E-3"/>
                  <c:y val="1.8293295585027679E-3"/>
                </c:manualLayout>
              </c:layout>
              <c:showLegendKey val="0"/>
              <c:showVal val="0"/>
              <c:showCatName val="0"/>
              <c:showSerName val="0"/>
              <c:showPercent val="1"/>
              <c:showBubbleSize val="0"/>
            </c:dLbl>
            <c:dLbl>
              <c:idx val="2"/>
              <c:layout>
                <c:manualLayout>
                  <c:x val="-1.7201007874015749E-2"/>
                  <c:y val="9.4974790933542746E-2"/>
                </c:manualLayout>
              </c:layout>
              <c:showLegendKey val="0"/>
              <c:showVal val="0"/>
              <c:showCatName val="0"/>
              <c:showSerName val="0"/>
              <c:showPercent val="1"/>
              <c:showBubbleSize val="0"/>
            </c:dLbl>
            <c:dLbl>
              <c:idx val="3"/>
              <c:layout>
                <c:manualLayout>
                  <c:x val="2.9312117235345582E-3"/>
                  <c:y val="2.2642510277872004E-2"/>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('2020'!$A$6:$A$7,'2020'!$A$8,'2020'!$A$12)</c:f>
              <c:strCache>
                <c:ptCount val="4"/>
                <c:pt idx="0">
                  <c:v>Nuclear</c:v>
                </c:pt>
                <c:pt idx="1">
                  <c:v>Fossil Fuels</c:v>
                </c:pt>
                <c:pt idx="2">
                  <c:v>Renewables (according to NREAP)</c:v>
                </c:pt>
                <c:pt idx="3">
                  <c:v>Hydraulic power</c:v>
                </c:pt>
              </c:strCache>
            </c:strRef>
          </c:cat>
          <c:val>
            <c:numRef>
              <c:f>('2020'!$B$6:$B$7,'2020'!$B$8,'2020'!$B$12)</c:f>
              <c:numCache>
                <c:formatCode>0</c:formatCode>
                <c:ptCount val="4"/>
                <c:pt idx="0">
                  <c:v>2630</c:v>
                </c:pt>
                <c:pt idx="1">
                  <c:v>9720.7824999999993</c:v>
                </c:pt>
                <c:pt idx="2">
                  <c:v>4860</c:v>
                </c:pt>
                <c:pt idx="3">
                  <c:v>8699</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gap"/>
    <c:showDLblsOverMax val="0"/>
  </c:chart>
  <c:txPr>
    <a:bodyPr/>
    <a:lstStyle/>
    <a:p>
      <a:pPr>
        <a:defRPr>
          <a:solidFill>
            <a:schemeClr val="tx2"/>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1.6245625546806683E-3"/>
                  <c:y val="-1.489484265890526E-2"/>
                </c:manualLayout>
              </c:layout>
              <c:showLegendKey val="0"/>
              <c:showVal val="0"/>
              <c:showCatName val="0"/>
              <c:showSerName val="0"/>
              <c:showPercent val="1"/>
              <c:showBubbleSize val="0"/>
            </c:dLbl>
            <c:dLbl>
              <c:idx val="1"/>
              <c:layout>
                <c:manualLayout>
                  <c:x val="1.9965004374453223E-2"/>
                  <c:y val="-6.4091820641695385E-2"/>
                </c:manualLayout>
              </c:layout>
              <c:showLegendKey val="0"/>
              <c:showVal val="0"/>
              <c:showCatName val="0"/>
              <c:showSerName val="0"/>
              <c:showPercent val="1"/>
              <c:showBubbleSize val="0"/>
            </c:dLbl>
            <c:dLbl>
              <c:idx val="2"/>
              <c:layout>
                <c:manualLayout>
                  <c:x val="-1.0805545121059131E-2"/>
                  <c:y val="-2.4167091313075463E-2"/>
                </c:manualLayout>
              </c:layout>
              <c:showLegendKey val="0"/>
              <c:showVal val="0"/>
              <c:showCatName val="0"/>
              <c:showSerName val="0"/>
              <c:showPercent val="1"/>
              <c:showBubbleSize val="0"/>
            </c:dLbl>
            <c:dLbl>
              <c:idx val="3"/>
              <c:layout>
                <c:manualLayout>
                  <c:x val="2.9312117235345582E-3"/>
                  <c:y val="2.2642510277871994E-2"/>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('2020'!$A$21:$A$23,'2020'!$A$27)</c:f>
              <c:strCache>
                <c:ptCount val="4"/>
                <c:pt idx="0">
                  <c:v>Nuclear</c:v>
                </c:pt>
                <c:pt idx="1">
                  <c:v>Fossil Fuels</c:v>
                </c:pt>
                <c:pt idx="2">
                  <c:v>Renewables (according to NREAP)</c:v>
                </c:pt>
                <c:pt idx="3">
                  <c:v>Hydro  (including pumping)</c:v>
                </c:pt>
              </c:strCache>
            </c:strRef>
          </c:cat>
          <c:val>
            <c:numRef>
              <c:f>('2020'!$B$21:$B$23,'2020'!$B$27)</c:f>
              <c:numCache>
                <c:formatCode>0.0</c:formatCode>
                <c:ptCount val="4"/>
                <c:pt idx="0">
                  <c:v>18.264913338461493</c:v>
                </c:pt>
                <c:pt idx="1">
                  <c:v>21.906621870151909</c:v>
                </c:pt>
                <c:pt idx="2">
                  <c:v>11.759</c:v>
                </c:pt>
                <c:pt idx="3">
                  <c:v>20.606639362637388</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2620881240146131"/>
          <c:y val="0.21823115382291872"/>
          <c:w val="0.31697899290816828"/>
          <c:h val="0.55894315045722942"/>
        </c:manualLayout>
      </c:layout>
      <c:overlay val="0"/>
    </c:legend>
    <c:plotVisOnly val="1"/>
    <c:dispBlanksAs val="gap"/>
    <c:showDLblsOverMax val="0"/>
  </c:chart>
  <c:txPr>
    <a:bodyPr/>
    <a:lstStyle/>
    <a:p>
      <a:pPr>
        <a:defRPr>
          <a:solidFill>
            <a:schemeClr val="tx2"/>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310ED-7A2A-426D-9847-21CA8731A32D}" type="doc">
      <dgm:prSet loTypeId="urn:microsoft.com/office/officeart/2005/8/layout/orgChart1" loCatId="hierarchy" qsTypeId="urn:microsoft.com/office/officeart/2005/8/quickstyle/simple1#2" qsCatId="simple" csTypeId="urn:microsoft.com/office/officeart/2005/8/colors/accent1_2#2" csCatId="accent1" phldr="1"/>
      <dgm:spPr/>
    </dgm:pt>
    <dgm:pt modelId="{51AB8F1D-20CA-415F-A34A-5AEBA703CF71}">
      <dgm:prSet>
        <dgm:style>
          <a:lnRef idx="0">
            <a:schemeClr val="accent2"/>
          </a:lnRef>
          <a:fillRef idx="3">
            <a:schemeClr val="accent2"/>
          </a:fillRef>
          <a:effectRef idx="3">
            <a:schemeClr val="accent2"/>
          </a:effectRef>
          <a:fontRef idx="minor">
            <a:schemeClr val="lt1"/>
          </a:fontRef>
        </dgm:style>
      </dgm:prSet>
      <dgm:spPr/>
      <dgm: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bg1"/>
              </a:solidFill>
              <a:effectLst/>
              <a:latin typeface="Arial" charset="0"/>
              <a:cs typeface="Arial" charset="0"/>
            </a:rPr>
            <a:t>Transelectrica</a:t>
          </a:r>
          <a:endParaRPr kumimoji="0" lang="en-US" b="1" i="0" u="none" strike="noStrike" cap="none" normalizeH="0" baseline="0" dirty="0" smtClean="0">
            <a:ln>
              <a:noFill/>
            </a:ln>
            <a:solidFill>
              <a:schemeClr val="bg1"/>
            </a:solidFill>
            <a:effectLst/>
            <a:latin typeface="Arial" charset="0"/>
            <a:cs typeface="Arial" charset="0"/>
          </a:endParaRPr>
        </a:p>
      </dgm:t>
    </dgm:pt>
    <dgm:pt modelId="{E3081E4A-8A22-4F8F-B524-8DEE31B35B1A}" type="parTrans" cxnId="{AFE20A34-932B-473D-933C-4E696AC1047E}">
      <dgm:prSet/>
      <dgm:spPr/>
      <dgm:t>
        <a:bodyPr/>
        <a:lstStyle/>
        <a:p>
          <a:endParaRPr lang="ro-RO"/>
        </a:p>
      </dgm:t>
    </dgm:pt>
    <dgm:pt modelId="{22FCD492-683B-4977-A0FD-077121B3A765}" type="sibTrans" cxnId="{AFE20A34-932B-473D-933C-4E696AC1047E}">
      <dgm:prSet/>
      <dgm:spPr/>
      <dgm:t>
        <a:bodyPr/>
        <a:lstStyle/>
        <a:p>
          <a:endParaRPr lang="ro-RO"/>
        </a:p>
      </dgm:t>
    </dgm:pt>
    <dgm:pt modelId="{AF4D136B-F33D-4A65-84C4-E708AD251012}">
      <dgm:prSet>
        <dgm:style>
          <a:lnRef idx="0">
            <a:schemeClr val="accent2"/>
          </a:lnRef>
          <a:fillRef idx="3">
            <a:schemeClr val="accent2"/>
          </a:fillRef>
          <a:effectRef idx="3">
            <a:schemeClr val="accent2"/>
          </a:effectRef>
          <a:fontRef idx="minor">
            <a:schemeClr val="lt1"/>
          </a:fontRef>
        </dgm:style>
      </dgm:prSet>
      <dgm:spPr/>
      <dgm: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charset="0"/>
              <a:cs typeface="Arial" charset="0"/>
            </a:rPr>
            <a:t>Transmission </a:t>
          </a:r>
        </a:p>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charset="0"/>
              <a:cs typeface="Arial" charset="0"/>
            </a:rPr>
            <a:t>Operator</a:t>
          </a:r>
        </a:p>
      </dgm:t>
    </dgm:pt>
    <dgm:pt modelId="{A38DC433-CADD-4C19-A3C7-F005DA59EB82}" type="parTrans" cxnId="{EF33AB5F-4012-4503-8E9D-B4B3E8D3B7CE}">
      <dgm:prSet/>
      <dgm:spPr/>
      <dgm:t>
        <a:bodyPr/>
        <a:lstStyle/>
        <a:p>
          <a:endParaRPr lang="ro-RO"/>
        </a:p>
      </dgm:t>
    </dgm:pt>
    <dgm:pt modelId="{F27C5A59-C780-4B9E-96F8-18DF77DAB877}" type="sibTrans" cxnId="{EF33AB5F-4012-4503-8E9D-B4B3E8D3B7CE}">
      <dgm:prSet/>
      <dgm:spPr/>
      <dgm:t>
        <a:bodyPr/>
        <a:lstStyle/>
        <a:p>
          <a:endParaRPr lang="ro-RO"/>
        </a:p>
      </dgm:t>
    </dgm:pt>
    <dgm:pt modelId="{FDF79852-BDE0-4391-B36B-71796AE2CDE5}">
      <dgm:prSet>
        <dgm:style>
          <a:lnRef idx="0">
            <a:schemeClr val="accent2"/>
          </a:lnRef>
          <a:fillRef idx="3">
            <a:schemeClr val="accent2"/>
          </a:fillRef>
          <a:effectRef idx="3">
            <a:schemeClr val="accent2"/>
          </a:effectRef>
          <a:fontRef idx="minor">
            <a:schemeClr val="lt1"/>
          </a:fontRef>
        </dgm:style>
      </dgm:prSet>
      <dgm:spPr/>
      <dgm: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charset="0"/>
              <a:cs typeface="Arial" charset="0"/>
            </a:rPr>
            <a:t>System </a:t>
          </a:r>
        </a:p>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charset="0"/>
              <a:cs typeface="Arial" charset="0"/>
            </a:rPr>
            <a:t>Operator</a:t>
          </a:r>
        </a:p>
      </dgm:t>
    </dgm:pt>
    <dgm:pt modelId="{FA79BC45-1D95-4612-A483-70C950F70667}" type="parTrans" cxnId="{80212065-9414-4AAE-AB43-9A572ACE9A6A}">
      <dgm:prSet/>
      <dgm:spPr/>
      <dgm:t>
        <a:bodyPr/>
        <a:lstStyle/>
        <a:p>
          <a:endParaRPr lang="ro-RO"/>
        </a:p>
      </dgm:t>
    </dgm:pt>
    <dgm:pt modelId="{C5DE627C-4868-4D8F-9993-19172672BD58}" type="sibTrans" cxnId="{80212065-9414-4AAE-AB43-9A572ACE9A6A}">
      <dgm:prSet/>
      <dgm:spPr/>
      <dgm:t>
        <a:bodyPr/>
        <a:lstStyle/>
        <a:p>
          <a:endParaRPr lang="ro-RO"/>
        </a:p>
      </dgm:t>
    </dgm:pt>
    <dgm:pt modelId="{B0B7BB17-6892-4CA7-AB1B-6D5B876C8B4F}">
      <dgm:prSet>
        <dgm:style>
          <a:lnRef idx="0">
            <a:schemeClr val="accent2"/>
          </a:lnRef>
          <a:fillRef idx="3">
            <a:schemeClr val="accent2"/>
          </a:fillRef>
          <a:effectRef idx="3">
            <a:schemeClr val="accent2"/>
          </a:effectRef>
          <a:fontRef idx="minor">
            <a:schemeClr val="lt1"/>
          </a:fontRef>
        </dgm:style>
      </dgm:prSet>
      <dgm:spPr/>
      <dgm: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charset="0"/>
              <a:cs typeface="Arial" charset="0"/>
            </a:rPr>
            <a:t>Balancing Market</a:t>
          </a:r>
        </a:p>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charset="0"/>
              <a:cs typeface="Arial" charset="0"/>
            </a:rPr>
            <a:t>Operator</a:t>
          </a:r>
          <a:r>
            <a:rPr kumimoji="0" lang="en-US" b="0" i="0" u="none" strike="noStrike" cap="none" normalizeH="0" baseline="0" smtClean="0">
              <a:ln>
                <a:noFill/>
              </a:ln>
              <a:solidFill>
                <a:schemeClr val="bg1"/>
              </a:solidFill>
              <a:effectLst/>
              <a:latin typeface="Arial" charset="0"/>
              <a:cs typeface="Arial" charset="0"/>
            </a:rPr>
            <a:t> </a:t>
          </a:r>
        </a:p>
      </dgm:t>
    </dgm:pt>
    <dgm:pt modelId="{A1B31669-1A5A-4C89-8FA1-AF608CE4DF90}" type="parTrans" cxnId="{72FF5E90-2AF1-4ACE-9D0D-691E80FD8A24}">
      <dgm:prSet/>
      <dgm:spPr/>
      <dgm:t>
        <a:bodyPr/>
        <a:lstStyle/>
        <a:p>
          <a:endParaRPr lang="ro-RO"/>
        </a:p>
      </dgm:t>
    </dgm:pt>
    <dgm:pt modelId="{AC32015B-CAED-4FE5-83E0-7DC329DDA875}" type="sibTrans" cxnId="{72FF5E90-2AF1-4ACE-9D0D-691E80FD8A24}">
      <dgm:prSet/>
      <dgm:spPr/>
      <dgm:t>
        <a:bodyPr/>
        <a:lstStyle/>
        <a:p>
          <a:endParaRPr lang="ro-RO"/>
        </a:p>
      </dgm:t>
    </dgm:pt>
    <dgm:pt modelId="{658B6C76-649B-4E7B-9644-98E65B66D62F}">
      <dgm:prSet>
        <dgm:style>
          <a:lnRef idx="0">
            <a:schemeClr val="accent2"/>
          </a:lnRef>
          <a:fillRef idx="3">
            <a:schemeClr val="accent2"/>
          </a:fillRef>
          <a:effectRef idx="3">
            <a:schemeClr val="accent2"/>
          </a:effectRef>
          <a:fontRef idx="minor">
            <a:schemeClr val="lt1"/>
          </a:fontRef>
        </dgm:style>
      </dgm:prSet>
      <dgm:spPr/>
      <dgm: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charset="0"/>
              <a:cs typeface="Arial" charset="0"/>
            </a:rPr>
            <a:t>Metering Operator</a:t>
          </a:r>
        </a:p>
      </dgm:t>
    </dgm:pt>
    <dgm:pt modelId="{DB334A57-6527-4F37-8A11-6305DE212217}" type="parTrans" cxnId="{9F4DBAEF-DB10-4683-849B-68500431C0E6}">
      <dgm:prSet/>
      <dgm:spPr/>
      <dgm:t>
        <a:bodyPr/>
        <a:lstStyle/>
        <a:p>
          <a:endParaRPr lang="ro-RO"/>
        </a:p>
      </dgm:t>
    </dgm:pt>
    <dgm:pt modelId="{0B75550C-531F-48F4-B2D7-F6EE562ACC58}" type="sibTrans" cxnId="{9F4DBAEF-DB10-4683-849B-68500431C0E6}">
      <dgm:prSet/>
      <dgm:spPr/>
      <dgm:t>
        <a:bodyPr/>
        <a:lstStyle/>
        <a:p>
          <a:endParaRPr lang="ro-RO"/>
        </a:p>
      </dgm:t>
    </dgm:pt>
    <dgm:pt modelId="{DEEE7074-6BBB-4E7A-B95D-0D7F57905C6A}" type="pres">
      <dgm:prSet presAssocID="{B8B310ED-7A2A-426D-9847-21CA8731A32D}" presName="hierChild1" presStyleCnt="0">
        <dgm:presLayoutVars>
          <dgm:orgChart val="1"/>
          <dgm:chPref val="1"/>
          <dgm:dir/>
          <dgm:animOne val="branch"/>
          <dgm:animLvl val="lvl"/>
          <dgm:resizeHandles/>
        </dgm:presLayoutVars>
      </dgm:prSet>
      <dgm:spPr/>
    </dgm:pt>
    <dgm:pt modelId="{BCA08FD9-AB68-4F3E-8FE5-C0BA99C7A847}" type="pres">
      <dgm:prSet presAssocID="{51AB8F1D-20CA-415F-A34A-5AEBA703CF71}" presName="hierRoot1" presStyleCnt="0">
        <dgm:presLayoutVars>
          <dgm:hierBranch/>
        </dgm:presLayoutVars>
      </dgm:prSet>
      <dgm:spPr/>
    </dgm:pt>
    <dgm:pt modelId="{27A48DE0-A587-493A-A8FE-B04400E34739}" type="pres">
      <dgm:prSet presAssocID="{51AB8F1D-20CA-415F-A34A-5AEBA703CF71}" presName="rootComposite1" presStyleCnt="0"/>
      <dgm:spPr/>
    </dgm:pt>
    <dgm:pt modelId="{DF3B67E8-E731-4BC1-ADFA-C4394F8FE634}" type="pres">
      <dgm:prSet presAssocID="{51AB8F1D-20CA-415F-A34A-5AEBA703CF71}" presName="rootText1" presStyleLbl="node0" presStyleIdx="0" presStyleCnt="1" custScaleX="148308">
        <dgm:presLayoutVars>
          <dgm:chPref val="3"/>
        </dgm:presLayoutVars>
      </dgm:prSet>
      <dgm:spPr/>
      <dgm:t>
        <a:bodyPr/>
        <a:lstStyle/>
        <a:p>
          <a:endParaRPr lang="ro-RO"/>
        </a:p>
      </dgm:t>
    </dgm:pt>
    <dgm:pt modelId="{FD53D1F9-45AC-479A-90FD-18D39031665C}" type="pres">
      <dgm:prSet presAssocID="{51AB8F1D-20CA-415F-A34A-5AEBA703CF71}" presName="rootConnector1" presStyleLbl="node1" presStyleIdx="0" presStyleCnt="0"/>
      <dgm:spPr/>
      <dgm:t>
        <a:bodyPr/>
        <a:lstStyle/>
        <a:p>
          <a:endParaRPr lang="ro-RO"/>
        </a:p>
      </dgm:t>
    </dgm:pt>
    <dgm:pt modelId="{080BA1C8-0F25-4C23-A65A-6010CF1CBA6F}" type="pres">
      <dgm:prSet presAssocID="{51AB8F1D-20CA-415F-A34A-5AEBA703CF71}" presName="hierChild2" presStyleCnt="0"/>
      <dgm:spPr/>
    </dgm:pt>
    <dgm:pt modelId="{337E47A3-6A8E-4701-9115-2A4BA41BA6C7}" type="pres">
      <dgm:prSet presAssocID="{A38DC433-CADD-4C19-A3C7-F005DA59EB82}" presName="Name35" presStyleLbl="parChTrans1D2" presStyleIdx="0" presStyleCnt="4"/>
      <dgm:spPr/>
      <dgm:t>
        <a:bodyPr/>
        <a:lstStyle/>
        <a:p>
          <a:endParaRPr lang="ro-RO"/>
        </a:p>
      </dgm:t>
    </dgm:pt>
    <dgm:pt modelId="{D8A42FBA-B893-45B5-8E19-D17D78C2EC17}" type="pres">
      <dgm:prSet presAssocID="{AF4D136B-F33D-4A65-84C4-E708AD251012}" presName="hierRoot2" presStyleCnt="0">
        <dgm:presLayoutVars>
          <dgm:hierBranch/>
        </dgm:presLayoutVars>
      </dgm:prSet>
      <dgm:spPr/>
    </dgm:pt>
    <dgm:pt modelId="{EE364F61-8A01-4123-93FF-35FF54115257}" type="pres">
      <dgm:prSet presAssocID="{AF4D136B-F33D-4A65-84C4-E708AD251012}" presName="rootComposite" presStyleCnt="0"/>
      <dgm:spPr/>
    </dgm:pt>
    <dgm:pt modelId="{2FB29FAF-629E-47AB-BB1A-E644F815F211}" type="pres">
      <dgm:prSet presAssocID="{AF4D136B-F33D-4A65-84C4-E708AD251012}" presName="rootText" presStyleLbl="node2" presStyleIdx="0" presStyleCnt="4">
        <dgm:presLayoutVars>
          <dgm:chPref val="3"/>
        </dgm:presLayoutVars>
      </dgm:prSet>
      <dgm:spPr/>
      <dgm:t>
        <a:bodyPr/>
        <a:lstStyle/>
        <a:p>
          <a:endParaRPr lang="ro-RO"/>
        </a:p>
      </dgm:t>
    </dgm:pt>
    <dgm:pt modelId="{75331C54-CA50-40F8-9623-6D79037CD969}" type="pres">
      <dgm:prSet presAssocID="{AF4D136B-F33D-4A65-84C4-E708AD251012}" presName="rootConnector" presStyleLbl="node2" presStyleIdx="0" presStyleCnt="4"/>
      <dgm:spPr/>
      <dgm:t>
        <a:bodyPr/>
        <a:lstStyle/>
        <a:p>
          <a:endParaRPr lang="ro-RO"/>
        </a:p>
      </dgm:t>
    </dgm:pt>
    <dgm:pt modelId="{CA177417-2DAC-4DCB-999A-EEDFFEFBA274}" type="pres">
      <dgm:prSet presAssocID="{AF4D136B-F33D-4A65-84C4-E708AD251012}" presName="hierChild4" presStyleCnt="0"/>
      <dgm:spPr/>
    </dgm:pt>
    <dgm:pt modelId="{40A65A57-C10A-4F95-8339-B2A0869FD4E7}" type="pres">
      <dgm:prSet presAssocID="{AF4D136B-F33D-4A65-84C4-E708AD251012}" presName="hierChild5" presStyleCnt="0"/>
      <dgm:spPr/>
    </dgm:pt>
    <dgm:pt modelId="{FD04D2F2-59A3-452F-9BEE-B11161741D93}" type="pres">
      <dgm:prSet presAssocID="{FA79BC45-1D95-4612-A483-70C950F70667}" presName="Name35" presStyleLbl="parChTrans1D2" presStyleIdx="1" presStyleCnt="4"/>
      <dgm:spPr/>
      <dgm:t>
        <a:bodyPr/>
        <a:lstStyle/>
        <a:p>
          <a:endParaRPr lang="ro-RO"/>
        </a:p>
      </dgm:t>
    </dgm:pt>
    <dgm:pt modelId="{7B5AAAE4-C0FB-4AF1-91FD-AB204682273C}" type="pres">
      <dgm:prSet presAssocID="{FDF79852-BDE0-4391-B36B-71796AE2CDE5}" presName="hierRoot2" presStyleCnt="0">
        <dgm:presLayoutVars>
          <dgm:hierBranch/>
        </dgm:presLayoutVars>
      </dgm:prSet>
      <dgm:spPr/>
    </dgm:pt>
    <dgm:pt modelId="{10E03D3F-A023-443B-B2F4-50C4EC38CEE4}" type="pres">
      <dgm:prSet presAssocID="{FDF79852-BDE0-4391-B36B-71796AE2CDE5}" presName="rootComposite" presStyleCnt="0"/>
      <dgm:spPr/>
    </dgm:pt>
    <dgm:pt modelId="{E3484EFC-0235-461A-9331-EF033E672315}" type="pres">
      <dgm:prSet presAssocID="{FDF79852-BDE0-4391-B36B-71796AE2CDE5}" presName="rootText" presStyleLbl="node2" presStyleIdx="1" presStyleCnt="4">
        <dgm:presLayoutVars>
          <dgm:chPref val="3"/>
        </dgm:presLayoutVars>
      </dgm:prSet>
      <dgm:spPr/>
      <dgm:t>
        <a:bodyPr/>
        <a:lstStyle/>
        <a:p>
          <a:endParaRPr lang="ro-RO"/>
        </a:p>
      </dgm:t>
    </dgm:pt>
    <dgm:pt modelId="{088E0FD1-9B62-4723-B0AC-BD18D728C957}" type="pres">
      <dgm:prSet presAssocID="{FDF79852-BDE0-4391-B36B-71796AE2CDE5}" presName="rootConnector" presStyleLbl="node2" presStyleIdx="1" presStyleCnt="4"/>
      <dgm:spPr/>
      <dgm:t>
        <a:bodyPr/>
        <a:lstStyle/>
        <a:p>
          <a:endParaRPr lang="ro-RO"/>
        </a:p>
      </dgm:t>
    </dgm:pt>
    <dgm:pt modelId="{B02393C7-56DC-4ACA-BF06-91AB44ED024F}" type="pres">
      <dgm:prSet presAssocID="{FDF79852-BDE0-4391-B36B-71796AE2CDE5}" presName="hierChild4" presStyleCnt="0"/>
      <dgm:spPr/>
    </dgm:pt>
    <dgm:pt modelId="{1B115AE1-F531-422D-A37B-4DB3FAB7E90E}" type="pres">
      <dgm:prSet presAssocID="{FDF79852-BDE0-4391-B36B-71796AE2CDE5}" presName="hierChild5" presStyleCnt="0"/>
      <dgm:spPr/>
    </dgm:pt>
    <dgm:pt modelId="{0C928412-A8B0-49FB-B061-8B72889581EC}" type="pres">
      <dgm:prSet presAssocID="{A1B31669-1A5A-4C89-8FA1-AF608CE4DF90}" presName="Name35" presStyleLbl="parChTrans1D2" presStyleIdx="2" presStyleCnt="4"/>
      <dgm:spPr/>
      <dgm:t>
        <a:bodyPr/>
        <a:lstStyle/>
        <a:p>
          <a:endParaRPr lang="ro-RO"/>
        </a:p>
      </dgm:t>
    </dgm:pt>
    <dgm:pt modelId="{FAB993A6-2A5A-45F3-AD89-1E3BC7DD40B5}" type="pres">
      <dgm:prSet presAssocID="{B0B7BB17-6892-4CA7-AB1B-6D5B876C8B4F}" presName="hierRoot2" presStyleCnt="0">
        <dgm:presLayoutVars>
          <dgm:hierBranch/>
        </dgm:presLayoutVars>
      </dgm:prSet>
      <dgm:spPr/>
    </dgm:pt>
    <dgm:pt modelId="{FCC661DD-CEA9-492F-997D-7CCD31E0B5C0}" type="pres">
      <dgm:prSet presAssocID="{B0B7BB17-6892-4CA7-AB1B-6D5B876C8B4F}" presName="rootComposite" presStyleCnt="0"/>
      <dgm:spPr/>
    </dgm:pt>
    <dgm:pt modelId="{0F2A523F-AF12-4637-BD15-20A5C80B7E77}" type="pres">
      <dgm:prSet presAssocID="{B0B7BB17-6892-4CA7-AB1B-6D5B876C8B4F}" presName="rootText" presStyleLbl="node2" presStyleIdx="2" presStyleCnt="4">
        <dgm:presLayoutVars>
          <dgm:chPref val="3"/>
        </dgm:presLayoutVars>
      </dgm:prSet>
      <dgm:spPr/>
      <dgm:t>
        <a:bodyPr/>
        <a:lstStyle/>
        <a:p>
          <a:endParaRPr lang="ro-RO"/>
        </a:p>
      </dgm:t>
    </dgm:pt>
    <dgm:pt modelId="{C6214B9A-A823-442A-937C-A7347CD5E7C6}" type="pres">
      <dgm:prSet presAssocID="{B0B7BB17-6892-4CA7-AB1B-6D5B876C8B4F}" presName="rootConnector" presStyleLbl="node2" presStyleIdx="2" presStyleCnt="4"/>
      <dgm:spPr/>
      <dgm:t>
        <a:bodyPr/>
        <a:lstStyle/>
        <a:p>
          <a:endParaRPr lang="ro-RO"/>
        </a:p>
      </dgm:t>
    </dgm:pt>
    <dgm:pt modelId="{52B3564D-74CD-421C-840C-8EBA39D6B5BC}" type="pres">
      <dgm:prSet presAssocID="{B0B7BB17-6892-4CA7-AB1B-6D5B876C8B4F}" presName="hierChild4" presStyleCnt="0"/>
      <dgm:spPr/>
    </dgm:pt>
    <dgm:pt modelId="{0E3DB4E6-0EE7-4D99-B056-CE984D08706E}" type="pres">
      <dgm:prSet presAssocID="{B0B7BB17-6892-4CA7-AB1B-6D5B876C8B4F}" presName="hierChild5" presStyleCnt="0"/>
      <dgm:spPr/>
    </dgm:pt>
    <dgm:pt modelId="{2E4E7CF6-CB6A-42F4-B5E8-052C4AC1A46E}" type="pres">
      <dgm:prSet presAssocID="{DB334A57-6527-4F37-8A11-6305DE212217}" presName="Name35" presStyleLbl="parChTrans1D2" presStyleIdx="3" presStyleCnt="4"/>
      <dgm:spPr/>
      <dgm:t>
        <a:bodyPr/>
        <a:lstStyle/>
        <a:p>
          <a:endParaRPr lang="ro-RO"/>
        </a:p>
      </dgm:t>
    </dgm:pt>
    <dgm:pt modelId="{565CF3CB-D40C-4965-B5BD-5E384B6852D2}" type="pres">
      <dgm:prSet presAssocID="{658B6C76-649B-4E7B-9644-98E65B66D62F}" presName="hierRoot2" presStyleCnt="0">
        <dgm:presLayoutVars>
          <dgm:hierBranch/>
        </dgm:presLayoutVars>
      </dgm:prSet>
      <dgm:spPr/>
    </dgm:pt>
    <dgm:pt modelId="{545B4025-DC7F-4BA2-8DF0-4167CE1E0B9D}" type="pres">
      <dgm:prSet presAssocID="{658B6C76-649B-4E7B-9644-98E65B66D62F}" presName="rootComposite" presStyleCnt="0"/>
      <dgm:spPr/>
    </dgm:pt>
    <dgm:pt modelId="{C4368488-F9B2-45CB-9A15-3C766963679A}" type="pres">
      <dgm:prSet presAssocID="{658B6C76-649B-4E7B-9644-98E65B66D62F}" presName="rootText" presStyleLbl="node2" presStyleIdx="3" presStyleCnt="4">
        <dgm:presLayoutVars>
          <dgm:chPref val="3"/>
        </dgm:presLayoutVars>
      </dgm:prSet>
      <dgm:spPr/>
      <dgm:t>
        <a:bodyPr/>
        <a:lstStyle/>
        <a:p>
          <a:endParaRPr lang="ro-RO"/>
        </a:p>
      </dgm:t>
    </dgm:pt>
    <dgm:pt modelId="{37E8D098-5CB0-490D-8C9A-87FBBB73EBCC}" type="pres">
      <dgm:prSet presAssocID="{658B6C76-649B-4E7B-9644-98E65B66D62F}" presName="rootConnector" presStyleLbl="node2" presStyleIdx="3" presStyleCnt="4"/>
      <dgm:spPr/>
      <dgm:t>
        <a:bodyPr/>
        <a:lstStyle/>
        <a:p>
          <a:endParaRPr lang="ro-RO"/>
        </a:p>
      </dgm:t>
    </dgm:pt>
    <dgm:pt modelId="{736F005F-2C0A-4D57-B739-F4589AFD03B6}" type="pres">
      <dgm:prSet presAssocID="{658B6C76-649B-4E7B-9644-98E65B66D62F}" presName="hierChild4" presStyleCnt="0"/>
      <dgm:spPr/>
    </dgm:pt>
    <dgm:pt modelId="{C241595F-C15F-415D-9B0C-5CE20D870F33}" type="pres">
      <dgm:prSet presAssocID="{658B6C76-649B-4E7B-9644-98E65B66D62F}" presName="hierChild5" presStyleCnt="0"/>
      <dgm:spPr/>
    </dgm:pt>
    <dgm:pt modelId="{94140C78-36FC-4CFF-B0F1-D1C7A0DE23AF}" type="pres">
      <dgm:prSet presAssocID="{51AB8F1D-20CA-415F-A34A-5AEBA703CF71}" presName="hierChild3" presStyleCnt="0"/>
      <dgm:spPr/>
    </dgm:pt>
  </dgm:ptLst>
  <dgm:cxnLst>
    <dgm:cxn modelId="{73A1C04C-9BAC-4764-868F-E5FC831CF46C}" type="presOf" srcId="{B0B7BB17-6892-4CA7-AB1B-6D5B876C8B4F}" destId="{0F2A523F-AF12-4637-BD15-20A5C80B7E77}" srcOrd="0" destOrd="0" presId="urn:microsoft.com/office/officeart/2005/8/layout/orgChart1"/>
    <dgm:cxn modelId="{9F4DBAEF-DB10-4683-849B-68500431C0E6}" srcId="{51AB8F1D-20CA-415F-A34A-5AEBA703CF71}" destId="{658B6C76-649B-4E7B-9644-98E65B66D62F}" srcOrd="3" destOrd="0" parTransId="{DB334A57-6527-4F37-8A11-6305DE212217}" sibTransId="{0B75550C-531F-48F4-B2D7-F6EE562ACC58}"/>
    <dgm:cxn modelId="{E7ED7CAF-5CB8-4AAB-BF2F-A703F3182240}" type="presOf" srcId="{51AB8F1D-20CA-415F-A34A-5AEBA703CF71}" destId="{DF3B67E8-E731-4BC1-ADFA-C4394F8FE634}" srcOrd="0" destOrd="0" presId="urn:microsoft.com/office/officeart/2005/8/layout/orgChart1"/>
    <dgm:cxn modelId="{FE0BD708-AAFA-46AB-AB62-A211A08B537F}" type="presOf" srcId="{FDF79852-BDE0-4391-B36B-71796AE2CDE5}" destId="{E3484EFC-0235-461A-9331-EF033E672315}" srcOrd="0" destOrd="0" presId="urn:microsoft.com/office/officeart/2005/8/layout/orgChart1"/>
    <dgm:cxn modelId="{AFE20A34-932B-473D-933C-4E696AC1047E}" srcId="{B8B310ED-7A2A-426D-9847-21CA8731A32D}" destId="{51AB8F1D-20CA-415F-A34A-5AEBA703CF71}" srcOrd="0" destOrd="0" parTransId="{E3081E4A-8A22-4F8F-B524-8DEE31B35B1A}" sibTransId="{22FCD492-683B-4977-A0FD-077121B3A765}"/>
    <dgm:cxn modelId="{EF33AB5F-4012-4503-8E9D-B4B3E8D3B7CE}" srcId="{51AB8F1D-20CA-415F-A34A-5AEBA703CF71}" destId="{AF4D136B-F33D-4A65-84C4-E708AD251012}" srcOrd="0" destOrd="0" parTransId="{A38DC433-CADD-4C19-A3C7-F005DA59EB82}" sibTransId="{F27C5A59-C780-4B9E-96F8-18DF77DAB877}"/>
    <dgm:cxn modelId="{B2BEF7A2-2899-44AF-B59A-850521CF41D1}" type="presOf" srcId="{658B6C76-649B-4E7B-9644-98E65B66D62F}" destId="{37E8D098-5CB0-490D-8C9A-87FBBB73EBCC}" srcOrd="1" destOrd="0" presId="urn:microsoft.com/office/officeart/2005/8/layout/orgChart1"/>
    <dgm:cxn modelId="{77C825A1-48E5-4251-9CCB-1931A1C0037D}" type="presOf" srcId="{B8B310ED-7A2A-426D-9847-21CA8731A32D}" destId="{DEEE7074-6BBB-4E7A-B95D-0D7F57905C6A}" srcOrd="0" destOrd="0" presId="urn:microsoft.com/office/officeart/2005/8/layout/orgChart1"/>
    <dgm:cxn modelId="{B986D718-D677-4A85-8922-413402C35507}" type="presOf" srcId="{AF4D136B-F33D-4A65-84C4-E708AD251012}" destId="{75331C54-CA50-40F8-9623-6D79037CD969}" srcOrd="1" destOrd="0" presId="urn:microsoft.com/office/officeart/2005/8/layout/orgChart1"/>
    <dgm:cxn modelId="{DBA30B41-73D9-491E-9B9B-195564B25D39}" type="presOf" srcId="{658B6C76-649B-4E7B-9644-98E65B66D62F}" destId="{C4368488-F9B2-45CB-9A15-3C766963679A}" srcOrd="0" destOrd="0" presId="urn:microsoft.com/office/officeart/2005/8/layout/orgChart1"/>
    <dgm:cxn modelId="{A21B610C-5FE3-4003-841F-6B2871DC11BE}" type="presOf" srcId="{FDF79852-BDE0-4391-B36B-71796AE2CDE5}" destId="{088E0FD1-9B62-4723-B0AC-BD18D728C957}" srcOrd="1" destOrd="0" presId="urn:microsoft.com/office/officeart/2005/8/layout/orgChart1"/>
    <dgm:cxn modelId="{E2918864-070C-46F9-8B82-9578FA9F414C}" type="presOf" srcId="{B0B7BB17-6892-4CA7-AB1B-6D5B876C8B4F}" destId="{C6214B9A-A823-442A-937C-A7347CD5E7C6}" srcOrd="1" destOrd="0" presId="urn:microsoft.com/office/officeart/2005/8/layout/orgChart1"/>
    <dgm:cxn modelId="{CFE9FE7D-6A60-4E02-9B19-007D181F8501}" type="presOf" srcId="{A38DC433-CADD-4C19-A3C7-F005DA59EB82}" destId="{337E47A3-6A8E-4701-9115-2A4BA41BA6C7}" srcOrd="0" destOrd="0" presId="urn:microsoft.com/office/officeart/2005/8/layout/orgChart1"/>
    <dgm:cxn modelId="{6BFE4C66-FF5D-4CCC-BF28-447A304E409B}" type="presOf" srcId="{FA79BC45-1D95-4612-A483-70C950F70667}" destId="{FD04D2F2-59A3-452F-9BEE-B11161741D93}" srcOrd="0" destOrd="0" presId="urn:microsoft.com/office/officeart/2005/8/layout/orgChart1"/>
    <dgm:cxn modelId="{8B54CF53-620D-4ABF-B23E-774EC805B437}" type="presOf" srcId="{DB334A57-6527-4F37-8A11-6305DE212217}" destId="{2E4E7CF6-CB6A-42F4-B5E8-052C4AC1A46E}" srcOrd="0" destOrd="0" presId="urn:microsoft.com/office/officeart/2005/8/layout/orgChart1"/>
    <dgm:cxn modelId="{3C0E58C6-45D7-4569-8E04-ECBC10DAD476}" type="presOf" srcId="{A1B31669-1A5A-4C89-8FA1-AF608CE4DF90}" destId="{0C928412-A8B0-49FB-B061-8B72889581EC}" srcOrd="0" destOrd="0" presId="urn:microsoft.com/office/officeart/2005/8/layout/orgChart1"/>
    <dgm:cxn modelId="{80212065-9414-4AAE-AB43-9A572ACE9A6A}" srcId="{51AB8F1D-20CA-415F-A34A-5AEBA703CF71}" destId="{FDF79852-BDE0-4391-B36B-71796AE2CDE5}" srcOrd="1" destOrd="0" parTransId="{FA79BC45-1D95-4612-A483-70C950F70667}" sibTransId="{C5DE627C-4868-4D8F-9993-19172672BD58}"/>
    <dgm:cxn modelId="{814A751D-E823-4DC3-89D8-1D4E742B6AB3}" type="presOf" srcId="{51AB8F1D-20CA-415F-A34A-5AEBA703CF71}" destId="{FD53D1F9-45AC-479A-90FD-18D39031665C}" srcOrd="1" destOrd="0" presId="urn:microsoft.com/office/officeart/2005/8/layout/orgChart1"/>
    <dgm:cxn modelId="{72FF5E90-2AF1-4ACE-9D0D-691E80FD8A24}" srcId="{51AB8F1D-20CA-415F-A34A-5AEBA703CF71}" destId="{B0B7BB17-6892-4CA7-AB1B-6D5B876C8B4F}" srcOrd="2" destOrd="0" parTransId="{A1B31669-1A5A-4C89-8FA1-AF608CE4DF90}" sibTransId="{AC32015B-CAED-4FE5-83E0-7DC329DDA875}"/>
    <dgm:cxn modelId="{10C62622-8272-4AAC-BC3E-78382943B9EE}" type="presOf" srcId="{AF4D136B-F33D-4A65-84C4-E708AD251012}" destId="{2FB29FAF-629E-47AB-BB1A-E644F815F211}" srcOrd="0" destOrd="0" presId="urn:microsoft.com/office/officeart/2005/8/layout/orgChart1"/>
    <dgm:cxn modelId="{4B323895-3D0D-4897-9A15-9EB312776B23}" type="presParOf" srcId="{DEEE7074-6BBB-4E7A-B95D-0D7F57905C6A}" destId="{BCA08FD9-AB68-4F3E-8FE5-C0BA99C7A847}" srcOrd="0" destOrd="0" presId="urn:microsoft.com/office/officeart/2005/8/layout/orgChart1"/>
    <dgm:cxn modelId="{CAF1D176-031B-4011-B993-A5FB1D99787B}" type="presParOf" srcId="{BCA08FD9-AB68-4F3E-8FE5-C0BA99C7A847}" destId="{27A48DE0-A587-493A-A8FE-B04400E34739}" srcOrd="0" destOrd="0" presId="urn:microsoft.com/office/officeart/2005/8/layout/orgChart1"/>
    <dgm:cxn modelId="{24C8383F-1138-4691-AE8F-05467229F588}" type="presParOf" srcId="{27A48DE0-A587-493A-A8FE-B04400E34739}" destId="{DF3B67E8-E731-4BC1-ADFA-C4394F8FE634}" srcOrd="0" destOrd="0" presId="urn:microsoft.com/office/officeart/2005/8/layout/orgChart1"/>
    <dgm:cxn modelId="{09EFC965-278B-4CBF-8E12-7ED4FC297D01}" type="presParOf" srcId="{27A48DE0-A587-493A-A8FE-B04400E34739}" destId="{FD53D1F9-45AC-479A-90FD-18D39031665C}" srcOrd="1" destOrd="0" presId="urn:microsoft.com/office/officeart/2005/8/layout/orgChart1"/>
    <dgm:cxn modelId="{0BA62201-DC16-425D-B5C1-D2BC130803B1}" type="presParOf" srcId="{BCA08FD9-AB68-4F3E-8FE5-C0BA99C7A847}" destId="{080BA1C8-0F25-4C23-A65A-6010CF1CBA6F}" srcOrd="1" destOrd="0" presId="urn:microsoft.com/office/officeart/2005/8/layout/orgChart1"/>
    <dgm:cxn modelId="{C5313C40-B295-490C-81CE-C14983B37A6B}" type="presParOf" srcId="{080BA1C8-0F25-4C23-A65A-6010CF1CBA6F}" destId="{337E47A3-6A8E-4701-9115-2A4BA41BA6C7}" srcOrd="0" destOrd="0" presId="urn:microsoft.com/office/officeart/2005/8/layout/orgChart1"/>
    <dgm:cxn modelId="{0926020D-DD9F-486C-A429-9E60A2D14C4F}" type="presParOf" srcId="{080BA1C8-0F25-4C23-A65A-6010CF1CBA6F}" destId="{D8A42FBA-B893-45B5-8E19-D17D78C2EC17}" srcOrd="1" destOrd="0" presId="urn:microsoft.com/office/officeart/2005/8/layout/orgChart1"/>
    <dgm:cxn modelId="{F7461B46-554E-46E9-9CF0-B241D44CEBC7}" type="presParOf" srcId="{D8A42FBA-B893-45B5-8E19-D17D78C2EC17}" destId="{EE364F61-8A01-4123-93FF-35FF54115257}" srcOrd="0" destOrd="0" presId="urn:microsoft.com/office/officeart/2005/8/layout/orgChart1"/>
    <dgm:cxn modelId="{69A58422-4057-4C63-BDDB-338F9AFF7036}" type="presParOf" srcId="{EE364F61-8A01-4123-93FF-35FF54115257}" destId="{2FB29FAF-629E-47AB-BB1A-E644F815F211}" srcOrd="0" destOrd="0" presId="urn:microsoft.com/office/officeart/2005/8/layout/orgChart1"/>
    <dgm:cxn modelId="{98CAE526-D383-44EB-A51E-1E85C90F1528}" type="presParOf" srcId="{EE364F61-8A01-4123-93FF-35FF54115257}" destId="{75331C54-CA50-40F8-9623-6D79037CD969}" srcOrd="1" destOrd="0" presId="urn:microsoft.com/office/officeart/2005/8/layout/orgChart1"/>
    <dgm:cxn modelId="{3EBD404D-C619-43DC-8168-BE57BC0680D2}" type="presParOf" srcId="{D8A42FBA-B893-45B5-8E19-D17D78C2EC17}" destId="{CA177417-2DAC-4DCB-999A-EEDFFEFBA274}" srcOrd="1" destOrd="0" presId="urn:microsoft.com/office/officeart/2005/8/layout/orgChart1"/>
    <dgm:cxn modelId="{3F928AC0-E723-4627-B45B-6BBB9E041823}" type="presParOf" srcId="{D8A42FBA-B893-45B5-8E19-D17D78C2EC17}" destId="{40A65A57-C10A-4F95-8339-B2A0869FD4E7}" srcOrd="2" destOrd="0" presId="urn:microsoft.com/office/officeart/2005/8/layout/orgChart1"/>
    <dgm:cxn modelId="{EECA27F4-5357-43DD-9CDE-8D2C142BCEDA}" type="presParOf" srcId="{080BA1C8-0F25-4C23-A65A-6010CF1CBA6F}" destId="{FD04D2F2-59A3-452F-9BEE-B11161741D93}" srcOrd="2" destOrd="0" presId="urn:microsoft.com/office/officeart/2005/8/layout/orgChart1"/>
    <dgm:cxn modelId="{B622B7EF-ECBF-4298-9C15-D3665422FD64}" type="presParOf" srcId="{080BA1C8-0F25-4C23-A65A-6010CF1CBA6F}" destId="{7B5AAAE4-C0FB-4AF1-91FD-AB204682273C}" srcOrd="3" destOrd="0" presId="urn:microsoft.com/office/officeart/2005/8/layout/orgChart1"/>
    <dgm:cxn modelId="{2ED6BF95-C591-4B9D-B735-08F3A5E1E99C}" type="presParOf" srcId="{7B5AAAE4-C0FB-4AF1-91FD-AB204682273C}" destId="{10E03D3F-A023-443B-B2F4-50C4EC38CEE4}" srcOrd="0" destOrd="0" presId="urn:microsoft.com/office/officeart/2005/8/layout/orgChart1"/>
    <dgm:cxn modelId="{4CA9FE44-3789-4617-8607-EFEE6DD96314}" type="presParOf" srcId="{10E03D3F-A023-443B-B2F4-50C4EC38CEE4}" destId="{E3484EFC-0235-461A-9331-EF033E672315}" srcOrd="0" destOrd="0" presId="urn:microsoft.com/office/officeart/2005/8/layout/orgChart1"/>
    <dgm:cxn modelId="{B0E8A46C-C124-4B58-9457-282A543AF621}" type="presParOf" srcId="{10E03D3F-A023-443B-B2F4-50C4EC38CEE4}" destId="{088E0FD1-9B62-4723-B0AC-BD18D728C957}" srcOrd="1" destOrd="0" presId="urn:microsoft.com/office/officeart/2005/8/layout/orgChart1"/>
    <dgm:cxn modelId="{CD38FF7B-A291-4124-BB32-C4D7BA555D4A}" type="presParOf" srcId="{7B5AAAE4-C0FB-4AF1-91FD-AB204682273C}" destId="{B02393C7-56DC-4ACA-BF06-91AB44ED024F}" srcOrd="1" destOrd="0" presId="urn:microsoft.com/office/officeart/2005/8/layout/orgChart1"/>
    <dgm:cxn modelId="{C79194D3-6D2A-4CFD-BD79-377FF9ED9C90}" type="presParOf" srcId="{7B5AAAE4-C0FB-4AF1-91FD-AB204682273C}" destId="{1B115AE1-F531-422D-A37B-4DB3FAB7E90E}" srcOrd="2" destOrd="0" presId="urn:microsoft.com/office/officeart/2005/8/layout/orgChart1"/>
    <dgm:cxn modelId="{8A619B45-692C-4429-9B6F-488BBF76C0E5}" type="presParOf" srcId="{080BA1C8-0F25-4C23-A65A-6010CF1CBA6F}" destId="{0C928412-A8B0-49FB-B061-8B72889581EC}" srcOrd="4" destOrd="0" presId="urn:microsoft.com/office/officeart/2005/8/layout/orgChart1"/>
    <dgm:cxn modelId="{8C24207C-4EDC-4BEE-9BC2-409E10F92EF8}" type="presParOf" srcId="{080BA1C8-0F25-4C23-A65A-6010CF1CBA6F}" destId="{FAB993A6-2A5A-45F3-AD89-1E3BC7DD40B5}" srcOrd="5" destOrd="0" presId="urn:microsoft.com/office/officeart/2005/8/layout/orgChart1"/>
    <dgm:cxn modelId="{132C315B-D9D3-4964-BC18-19165B455DC0}" type="presParOf" srcId="{FAB993A6-2A5A-45F3-AD89-1E3BC7DD40B5}" destId="{FCC661DD-CEA9-492F-997D-7CCD31E0B5C0}" srcOrd="0" destOrd="0" presId="urn:microsoft.com/office/officeart/2005/8/layout/orgChart1"/>
    <dgm:cxn modelId="{A3B19F16-A381-45E9-81E8-AE9F31C1C167}" type="presParOf" srcId="{FCC661DD-CEA9-492F-997D-7CCD31E0B5C0}" destId="{0F2A523F-AF12-4637-BD15-20A5C80B7E77}" srcOrd="0" destOrd="0" presId="urn:microsoft.com/office/officeart/2005/8/layout/orgChart1"/>
    <dgm:cxn modelId="{1E5D8C50-DD69-4D95-976F-9DC6A245E37F}" type="presParOf" srcId="{FCC661DD-CEA9-492F-997D-7CCD31E0B5C0}" destId="{C6214B9A-A823-442A-937C-A7347CD5E7C6}" srcOrd="1" destOrd="0" presId="urn:microsoft.com/office/officeart/2005/8/layout/orgChart1"/>
    <dgm:cxn modelId="{3916AE8F-74D5-4398-A58B-2574D8118E59}" type="presParOf" srcId="{FAB993A6-2A5A-45F3-AD89-1E3BC7DD40B5}" destId="{52B3564D-74CD-421C-840C-8EBA39D6B5BC}" srcOrd="1" destOrd="0" presId="urn:microsoft.com/office/officeart/2005/8/layout/orgChart1"/>
    <dgm:cxn modelId="{F15DA297-46F3-421C-8377-2F3E1C141A79}" type="presParOf" srcId="{FAB993A6-2A5A-45F3-AD89-1E3BC7DD40B5}" destId="{0E3DB4E6-0EE7-4D99-B056-CE984D08706E}" srcOrd="2" destOrd="0" presId="urn:microsoft.com/office/officeart/2005/8/layout/orgChart1"/>
    <dgm:cxn modelId="{07C59EC3-2B8B-4EA8-9CEA-8BD1F2258EF0}" type="presParOf" srcId="{080BA1C8-0F25-4C23-A65A-6010CF1CBA6F}" destId="{2E4E7CF6-CB6A-42F4-B5E8-052C4AC1A46E}" srcOrd="6" destOrd="0" presId="urn:microsoft.com/office/officeart/2005/8/layout/orgChart1"/>
    <dgm:cxn modelId="{83726380-DDA1-453B-9F69-7F6EAB30A657}" type="presParOf" srcId="{080BA1C8-0F25-4C23-A65A-6010CF1CBA6F}" destId="{565CF3CB-D40C-4965-B5BD-5E384B6852D2}" srcOrd="7" destOrd="0" presId="urn:microsoft.com/office/officeart/2005/8/layout/orgChart1"/>
    <dgm:cxn modelId="{D92C2E43-9299-4B10-9E39-991D636B9E91}" type="presParOf" srcId="{565CF3CB-D40C-4965-B5BD-5E384B6852D2}" destId="{545B4025-DC7F-4BA2-8DF0-4167CE1E0B9D}" srcOrd="0" destOrd="0" presId="urn:microsoft.com/office/officeart/2005/8/layout/orgChart1"/>
    <dgm:cxn modelId="{A73BAE46-9B49-44DF-A7E8-21AF6E19C9A6}" type="presParOf" srcId="{545B4025-DC7F-4BA2-8DF0-4167CE1E0B9D}" destId="{C4368488-F9B2-45CB-9A15-3C766963679A}" srcOrd="0" destOrd="0" presId="urn:microsoft.com/office/officeart/2005/8/layout/orgChart1"/>
    <dgm:cxn modelId="{A540F40F-AB1A-4A22-A39F-FEB4635A29C9}" type="presParOf" srcId="{545B4025-DC7F-4BA2-8DF0-4167CE1E0B9D}" destId="{37E8D098-5CB0-490D-8C9A-87FBBB73EBCC}" srcOrd="1" destOrd="0" presId="urn:microsoft.com/office/officeart/2005/8/layout/orgChart1"/>
    <dgm:cxn modelId="{CA216FB3-DCD9-4364-9E63-BDE3548CD191}" type="presParOf" srcId="{565CF3CB-D40C-4965-B5BD-5E384B6852D2}" destId="{736F005F-2C0A-4D57-B739-F4589AFD03B6}" srcOrd="1" destOrd="0" presId="urn:microsoft.com/office/officeart/2005/8/layout/orgChart1"/>
    <dgm:cxn modelId="{C5F2DE8F-D85C-4A2A-816E-770D93A2A5DE}" type="presParOf" srcId="{565CF3CB-D40C-4965-B5BD-5E384B6852D2}" destId="{C241595F-C15F-415D-9B0C-5CE20D870F33}" srcOrd="2" destOrd="0" presId="urn:microsoft.com/office/officeart/2005/8/layout/orgChart1"/>
    <dgm:cxn modelId="{94E52AEB-9223-4DE4-9425-629E4E7E4EE6}" type="presParOf" srcId="{BCA08FD9-AB68-4F3E-8FE5-C0BA99C7A847}" destId="{94140C78-36FC-4CFF-B0F1-D1C7A0DE23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E7CF6-CB6A-42F4-B5E8-052C4AC1A46E}">
      <dsp:nvSpPr>
        <dsp:cNvPr id="0" name=""/>
        <dsp:cNvSpPr/>
      </dsp:nvSpPr>
      <dsp:spPr>
        <a:xfrm>
          <a:off x="2853836" y="458018"/>
          <a:ext cx="1659759" cy="192038"/>
        </a:xfrm>
        <a:custGeom>
          <a:avLst/>
          <a:gdLst/>
          <a:ahLst/>
          <a:cxnLst/>
          <a:rect l="0" t="0" r="0" b="0"/>
          <a:pathLst>
            <a:path>
              <a:moveTo>
                <a:pt x="0" y="0"/>
              </a:moveTo>
              <a:lnTo>
                <a:pt x="0" y="96019"/>
              </a:lnTo>
              <a:lnTo>
                <a:pt x="1659759" y="96019"/>
              </a:lnTo>
              <a:lnTo>
                <a:pt x="1659759" y="19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28412-A8B0-49FB-B061-8B72889581EC}">
      <dsp:nvSpPr>
        <dsp:cNvPr id="0" name=""/>
        <dsp:cNvSpPr/>
      </dsp:nvSpPr>
      <dsp:spPr>
        <a:xfrm>
          <a:off x="2853836" y="458018"/>
          <a:ext cx="553253" cy="192038"/>
        </a:xfrm>
        <a:custGeom>
          <a:avLst/>
          <a:gdLst/>
          <a:ahLst/>
          <a:cxnLst/>
          <a:rect l="0" t="0" r="0" b="0"/>
          <a:pathLst>
            <a:path>
              <a:moveTo>
                <a:pt x="0" y="0"/>
              </a:moveTo>
              <a:lnTo>
                <a:pt x="0" y="96019"/>
              </a:lnTo>
              <a:lnTo>
                <a:pt x="553253" y="96019"/>
              </a:lnTo>
              <a:lnTo>
                <a:pt x="553253" y="19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04D2F2-59A3-452F-9BEE-B11161741D93}">
      <dsp:nvSpPr>
        <dsp:cNvPr id="0" name=""/>
        <dsp:cNvSpPr/>
      </dsp:nvSpPr>
      <dsp:spPr>
        <a:xfrm>
          <a:off x="2300583" y="458018"/>
          <a:ext cx="553253" cy="192038"/>
        </a:xfrm>
        <a:custGeom>
          <a:avLst/>
          <a:gdLst/>
          <a:ahLst/>
          <a:cxnLst/>
          <a:rect l="0" t="0" r="0" b="0"/>
          <a:pathLst>
            <a:path>
              <a:moveTo>
                <a:pt x="553253" y="0"/>
              </a:moveTo>
              <a:lnTo>
                <a:pt x="553253" y="96019"/>
              </a:lnTo>
              <a:lnTo>
                <a:pt x="0" y="96019"/>
              </a:lnTo>
              <a:lnTo>
                <a:pt x="0" y="19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E47A3-6A8E-4701-9115-2A4BA41BA6C7}">
      <dsp:nvSpPr>
        <dsp:cNvPr id="0" name=""/>
        <dsp:cNvSpPr/>
      </dsp:nvSpPr>
      <dsp:spPr>
        <a:xfrm>
          <a:off x="1194077" y="458018"/>
          <a:ext cx="1659759" cy="192038"/>
        </a:xfrm>
        <a:custGeom>
          <a:avLst/>
          <a:gdLst/>
          <a:ahLst/>
          <a:cxnLst/>
          <a:rect l="0" t="0" r="0" b="0"/>
          <a:pathLst>
            <a:path>
              <a:moveTo>
                <a:pt x="1659759" y="0"/>
              </a:moveTo>
              <a:lnTo>
                <a:pt x="1659759" y="96019"/>
              </a:lnTo>
              <a:lnTo>
                <a:pt x="0" y="96019"/>
              </a:lnTo>
              <a:lnTo>
                <a:pt x="0" y="19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B67E8-E731-4BC1-ADFA-C4394F8FE634}">
      <dsp:nvSpPr>
        <dsp:cNvPr id="0" name=""/>
        <dsp:cNvSpPr/>
      </dsp:nvSpPr>
      <dsp:spPr>
        <a:xfrm>
          <a:off x="2175721" y="784"/>
          <a:ext cx="1356229" cy="45723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err="1" smtClean="0">
              <a:ln>
                <a:noFill/>
              </a:ln>
              <a:solidFill>
                <a:schemeClr val="bg1"/>
              </a:solidFill>
              <a:effectLst/>
              <a:latin typeface="Arial" charset="0"/>
              <a:cs typeface="Arial" charset="0"/>
            </a:rPr>
            <a:t>Transelectrica</a:t>
          </a:r>
          <a:endParaRPr kumimoji="0" lang="en-US" sz="1000" b="1" i="0" u="none" strike="noStrike" kern="1200" cap="none" normalizeH="0" baseline="0" dirty="0" smtClean="0">
            <a:ln>
              <a:noFill/>
            </a:ln>
            <a:solidFill>
              <a:schemeClr val="bg1"/>
            </a:solidFill>
            <a:effectLst/>
            <a:latin typeface="Arial" charset="0"/>
            <a:cs typeface="Arial" charset="0"/>
          </a:endParaRPr>
        </a:p>
      </dsp:txBody>
      <dsp:txXfrm>
        <a:off x="2175721" y="784"/>
        <a:ext cx="1356229" cy="457233"/>
      </dsp:txXfrm>
    </dsp:sp>
    <dsp:sp modelId="{2FB29FAF-629E-47AB-BB1A-E644F815F211}">
      <dsp:nvSpPr>
        <dsp:cNvPr id="0" name=""/>
        <dsp:cNvSpPr/>
      </dsp:nvSpPr>
      <dsp:spPr>
        <a:xfrm>
          <a:off x="736843" y="650056"/>
          <a:ext cx="914467" cy="45723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Arial" charset="0"/>
              <a:cs typeface="Arial" charset="0"/>
            </a:rPr>
            <a:t>Transmission </a:t>
          </a:r>
        </a:p>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Arial" charset="0"/>
              <a:cs typeface="Arial" charset="0"/>
            </a:rPr>
            <a:t>Operator</a:t>
          </a:r>
        </a:p>
      </dsp:txBody>
      <dsp:txXfrm>
        <a:off x="736843" y="650056"/>
        <a:ext cx="914467" cy="457233"/>
      </dsp:txXfrm>
    </dsp:sp>
    <dsp:sp modelId="{E3484EFC-0235-461A-9331-EF033E672315}">
      <dsp:nvSpPr>
        <dsp:cNvPr id="0" name=""/>
        <dsp:cNvSpPr/>
      </dsp:nvSpPr>
      <dsp:spPr>
        <a:xfrm>
          <a:off x="1843349" y="650056"/>
          <a:ext cx="914467" cy="45723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chemeClr val="bg1"/>
              </a:solidFill>
              <a:effectLst/>
              <a:latin typeface="Arial" charset="0"/>
              <a:cs typeface="Arial" charset="0"/>
            </a:rPr>
            <a:t>System </a:t>
          </a:r>
        </a:p>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chemeClr val="bg1"/>
              </a:solidFill>
              <a:effectLst/>
              <a:latin typeface="Arial" charset="0"/>
              <a:cs typeface="Arial" charset="0"/>
            </a:rPr>
            <a:t>Operator</a:t>
          </a:r>
        </a:p>
      </dsp:txBody>
      <dsp:txXfrm>
        <a:off x="1843349" y="650056"/>
        <a:ext cx="914467" cy="457233"/>
      </dsp:txXfrm>
    </dsp:sp>
    <dsp:sp modelId="{0F2A523F-AF12-4637-BD15-20A5C80B7E77}">
      <dsp:nvSpPr>
        <dsp:cNvPr id="0" name=""/>
        <dsp:cNvSpPr/>
      </dsp:nvSpPr>
      <dsp:spPr>
        <a:xfrm>
          <a:off x="2949855" y="650056"/>
          <a:ext cx="914467" cy="45723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chemeClr val="bg1"/>
              </a:solidFill>
              <a:effectLst/>
              <a:latin typeface="Arial" charset="0"/>
              <a:cs typeface="Arial" charset="0"/>
            </a:rPr>
            <a:t>Balancing Market</a:t>
          </a:r>
        </a:p>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chemeClr val="bg1"/>
              </a:solidFill>
              <a:effectLst/>
              <a:latin typeface="Arial" charset="0"/>
              <a:cs typeface="Arial" charset="0"/>
            </a:rPr>
            <a:t>Operator</a:t>
          </a:r>
          <a:r>
            <a:rPr kumimoji="0" lang="en-US" sz="1000" b="0" i="0" u="none" strike="noStrike" kern="1200" cap="none" normalizeH="0" baseline="0" smtClean="0">
              <a:ln>
                <a:noFill/>
              </a:ln>
              <a:solidFill>
                <a:schemeClr val="bg1"/>
              </a:solidFill>
              <a:effectLst/>
              <a:latin typeface="Arial" charset="0"/>
              <a:cs typeface="Arial" charset="0"/>
            </a:rPr>
            <a:t> </a:t>
          </a:r>
        </a:p>
      </dsp:txBody>
      <dsp:txXfrm>
        <a:off x="2949855" y="650056"/>
        <a:ext cx="914467" cy="457233"/>
      </dsp:txXfrm>
    </dsp:sp>
    <dsp:sp modelId="{C4368488-F9B2-45CB-9A15-3C766963679A}">
      <dsp:nvSpPr>
        <dsp:cNvPr id="0" name=""/>
        <dsp:cNvSpPr/>
      </dsp:nvSpPr>
      <dsp:spPr>
        <a:xfrm>
          <a:off x="4056361" y="650056"/>
          <a:ext cx="914467" cy="45723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marR="0" lvl="0" indent="0" algn="ctr" defTabSz="858838"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chemeClr val="bg1"/>
              </a:solidFill>
              <a:effectLst/>
              <a:latin typeface="Arial" charset="0"/>
              <a:cs typeface="Arial" charset="0"/>
            </a:rPr>
            <a:t>Metering Operator</a:t>
          </a:r>
        </a:p>
      </dsp:txBody>
      <dsp:txXfrm>
        <a:off x="4056361" y="650056"/>
        <a:ext cx="914467" cy="4572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BC0C7B-A875-41C0-B79F-8D92065A4F6F}" type="datetimeFigureOut">
              <a:rPr lang="en-US"/>
              <a:pPr>
                <a:defRPr/>
              </a:pPr>
              <a:t>6/17/2011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02E4A7E-5E66-41B1-8D22-11F5A7FBFDB0}" type="slidenum">
              <a:rPr lang="en-US"/>
              <a:pPr>
                <a:defRPr/>
              </a:pPr>
              <a:t>‹#›</a:t>
            </a:fld>
            <a:endParaRPr lang="en-US"/>
          </a:p>
        </p:txBody>
      </p:sp>
    </p:spTree>
    <p:extLst>
      <p:ext uri="{BB962C8B-B14F-4D97-AF65-F5344CB8AC3E}">
        <p14:creationId xmlns:p14="http://schemas.microsoft.com/office/powerpoint/2010/main" val="878360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91C3C96E-CE25-4D38-A4E7-7E919E1FFA25}" type="slidenum">
              <a:rPr lang="en-US">
                <a:solidFill>
                  <a:prstClr val="black"/>
                </a:solidFill>
              </a:rPr>
              <a:pPr eaLnBrk="1" hangingPunct="1"/>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smtClean="0"/>
              <a:t>The average level of usage for total allocated capacity on export direction has values between 30-52 %, depending on border, except on the border with Ukraine where the value is only 7,44 %. For import the values are lower than the values for export, except on the border with Bulgaria, where the average level of usage was the highest one.</a:t>
            </a:r>
          </a:p>
          <a:p>
            <a:pPr>
              <a:defRPr/>
            </a:pPr>
            <a:endParaRPr lang="en-US" dirty="0" smtClean="0"/>
          </a:p>
          <a:p>
            <a:pPr>
              <a:defRPr/>
            </a:pPr>
            <a:r>
              <a:rPr lang="en-US" dirty="0" smtClean="0"/>
              <a:t>* The allocated capacity level of usage on one border and direction represents the percentage ratio between the energy associated with the commercial transactions, notified during a month, and the energy associated with the allocated capacity by the Romanian and by the neighboring side, to all participants, no matter if they have counterparties on the other side of the border or not</a:t>
            </a:r>
          </a:p>
          <a:p>
            <a:pPr>
              <a:defRPr/>
            </a:pPr>
            <a:r>
              <a:rPr lang="en-US" dirty="0" smtClean="0"/>
              <a:t> </a:t>
            </a:r>
          </a:p>
          <a:p>
            <a:pPr>
              <a:defRPr/>
            </a:pPr>
            <a:r>
              <a:rPr lang="en-US" dirty="0" smtClean="0"/>
              <a:t>Transelectrica implemented daily and intra-day capacity auctions that offer an effective way of using the interconnection in order to meet the intra-day needs of the participants. </a:t>
            </a:r>
          </a:p>
          <a:p>
            <a:pPr>
              <a:defRPr/>
            </a:pPr>
            <a:r>
              <a:rPr lang="en-US" dirty="0" smtClean="0"/>
              <a:t>On the Hungarian border, capacity allocated through long-term auctions is nominated more on export direction, which leads to higher volumes of offered capacity for daily auctions for import direction than for export. Even if the amount of allocated capacity is higher on import direction, the level of usage is lower than for the export direction. </a:t>
            </a:r>
          </a:p>
          <a:p>
            <a:pPr>
              <a:defRPr/>
            </a:pPr>
            <a:r>
              <a:rPr lang="en-US" dirty="0" smtClean="0"/>
              <a:t>On the Bulgarian border capacity allocated through long-term auctions is nominated both for import and export and volumes of offered capacity for daily auctions are quite similar for both directions, usually higher for export. The amount of allocated capacity is higher for import direction and also the level of usage.</a:t>
            </a:r>
          </a:p>
          <a:p>
            <a:pPr>
              <a:defRPr/>
            </a:pPr>
            <a:r>
              <a:rPr lang="en-US" dirty="0" smtClean="0"/>
              <a:t>In general, the level of usage for daily allocated capacity is lower than the one for long term allocated capacity and the congestion cases are more frequent for Romanian -Hungarian and Bulgarian - Romanian border directions.</a:t>
            </a:r>
          </a:p>
          <a:p>
            <a:pPr>
              <a:defRPr/>
            </a:pPr>
            <a:r>
              <a:rPr lang="en-US" dirty="0" smtClean="0"/>
              <a:t>Similar to daily auctions, the amount of offered capacity for intra-day auctions on Hungarian border is higher for import than for export and vice versa on Bulgarian border.</a:t>
            </a:r>
          </a:p>
          <a:p>
            <a:pPr>
              <a:defRPr/>
            </a:pPr>
            <a:r>
              <a:rPr lang="en-US" dirty="0" smtClean="0"/>
              <a:t>In general in 2010, there were no requests for capacity in intra-day auctions, one of the causes being that for the moment it hasn’t been implemented an intra-day energy market.</a:t>
            </a:r>
          </a:p>
          <a:p>
            <a:pPr>
              <a:defRPr/>
            </a:pPr>
            <a:r>
              <a:rPr lang="en-US" dirty="0" smtClean="0"/>
              <a:t> </a:t>
            </a:r>
          </a:p>
          <a:p>
            <a:pPr>
              <a:defRPr/>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BCA90449-2931-4AF3-83DC-C470336D60EB}" type="slidenum">
              <a:rPr lang="en-US">
                <a:solidFill>
                  <a:prstClr val="black"/>
                </a:solidFill>
              </a:rPr>
              <a:pPr eaLnBrk="1" hangingPunct="1"/>
              <a:t>22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GB" dirty="0" smtClean="0"/>
              <a:t>1 (one) GC represents 1 </a:t>
            </a:r>
            <a:r>
              <a:rPr lang="en-GB" dirty="0" err="1" smtClean="0"/>
              <a:t>MWh</a:t>
            </a:r>
            <a:r>
              <a:rPr lang="en-GB" dirty="0" smtClean="0"/>
              <a:t> (one megawatt-hour) of renewable power delivered to the transmission or distribution grid. Transelectrica is monthly issuing GCs for the renewable electricity produced in the previous month, based on the declarations made by renewable power producers for each power unit and confirmed by the electricity distributor. After issuing the GCs, the producers may sell the certificates in the GC market (bilateral or through OPCOM platform) to suppliers in order to meet the yearly GCs target. According to regulations,1 GC trading price is set in-between 24-42 €/GC as an incentive to promote electricity generation from RES.</a:t>
            </a:r>
            <a:endParaRPr lang="en-US" dirty="0" smtClean="0"/>
          </a:p>
          <a:p>
            <a:pPr>
              <a:defRPr/>
            </a:pPr>
            <a:r>
              <a:rPr lang="en-GB" dirty="0" smtClean="0"/>
              <a:t> </a:t>
            </a:r>
            <a:endParaRPr lang="en-US" dirty="0" smtClean="0"/>
          </a:p>
          <a:p>
            <a:pPr>
              <a:defRPr/>
            </a:pPr>
            <a:r>
              <a:rPr lang="en-GB" dirty="0" smtClean="0"/>
              <a:t>At the beginning of each year, ANRE calculates and publishes the suppliers list which did not meet the GCs target based on the volumes of electricity supplied to their customers. The suppliers that did not meet the GCs target have to buy the GCs unpaid for at a price of 426.7lei/GC to Transelectrica. The lump sum is shared among the network operators as an additional incentive to promote investment in RET/RES.</a:t>
            </a:r>
            <a:endParaRPr lang="en-US" dirty="0" smtClean="0"/>
          </a:p>
          <a:p>
            <a:pPr>
              <a:defRPr/>
            </a:pPr>
            <a:r>
              <a:rPr lang="en-GB" dirty="0" smtClean="0"/>
              <a:t> </a:t>
            </a:r>
            <a:endParaRPr lang="en-US" dirty="0" smtClean="0"/>
          </a:p>
          <a:p>
            <a:pPr>
              <a:defRPr/>
            </a:pPr>
            <a:r>
              <a:rPr lang="en-GB" dirty="0" smtClean="0"/>
              <a:t>As of December-2010, </a:t>
            </a:r>
            <a:r>
              <a:rPr lang="en-GB" b="1" dirty="0" smtClean="0"/>
              <a:t>48 RES producers</a:t>
            </a:r>
            <a:r>
              <a:rPr lang="en-GB" dirty="0" smtClean="0"/>
              <a:t> where registered in the Annual Register of RES producers: </a:t>
            </a:r>
            <a:r>
              <a:rPr lang="en-GB" b="1" dirty="0" smtClean="0"/>
              <a:t>26</a:t>
            </a:r>
            <a:r>
              <a:rPr lang="en-GB" dirty="0" smtClean="0"/>
              <a:t> wind electricity, </a:t>
            </a:r>
            <a:r>
              <a:rPr lang="en-GB" b="1" dirty="0" smtClean="0"/>
              <a:t>18</a:t>
            </a:r>
            <a:r>
              <a:rPr lang="en-GB" dirty="0" smtClean="0"/>
              <a:t> hydro power, </a:t>
            </a:r>
            <a:r>
              <a:rPr lang="en-GB" b="1" dirty="0" smtClean="0"/>
              <a:t>3 </a:t>
            </a:r>
            <a:r>
              <a:rPr lang="en-GB" dirty="0" smtClean="0"/>
              <a:t>biomass and </a:t>
            </a:r>
            <a:r>
              <a:rPr lang="en-GB" b="1" dirty="0" smtClean="0"/>
              <a:t>1</a:t>
            </a:r>
            <a:r>
              <a:rPr lang="en-GB" dirty="0" smtClean="0"/>
              <a:t> photovoltaic cells producers for which Transelectrica issued </a:t>
            </a:r>
            <a:r>
              <a:rPr lang="en-GB" b="1" dirty="0" smtClean="0"/>
              <a:t>676.606</a:t>
            </a:r>
            <a:r>
              <a:rPr lang="en-GB" i="1" dirty="0" smtClean="0"/>
              <a:t> </a:t>
            </a:r>
            <a:r>
              <a:rPr lang="en-GB" dirty="0" smtClean="0"/>
              <a:t>GCs, out of which </a:t>
            </a:r>
            <a:r>
              <a:rPr lang="en-GB" b="1" dirty="0" smtClean="0"/>
              <a:t>250.045</a:t>
            </a:r>
            <a:r>
              <a:rPr lang="en-GB" dirty="0" smtClean="0"/>
              <a:t> GCs for wind, </a:t>
            </a:r>
            <a:r>
              <a:rPr lang="en-GB" b="1" dirty="0" smtClean="0"/>
              <a:t>274.439</a:t>
            </a:r>
            <a:r>
              <a:rPr lang="en-GB" dirty="0" smtClean="0"/>
              <a:t> GCs for hydro, </a:t>
            </a:r>
            <a:r>
              <a:rPr lang="en-GB" b="1" dirty="0" smtClean="0"/>
              <a:t>112.115</a:t>
            </a:r>
            <a:r>
              <a:rPr lang="en-GB" dirty="0" smtClean="0"/>
              <a:t> GCs for biomass and </a:t>
            </a:r>
            <a:r>
              <a:rPr lang="en-GB" b="1" dirty="0" smtClean="0"/>
              <a:t>7 </a:t>
            </a:r>
            <a:r>
              <a:rPr lang="en-GB" dirty="0" smtClean="0"/>
              <a:t>GCs for photovoltaic cells</a:t>
            </a:r>
            <a:endParaRPr lang="en-US" dirty="0" smtClean="0"/>
          </a:p>
          <a:p>
            <a:pPr>
              <a:defRPr/>
            </a:pPr>
            <a:r>
              <a:rPr lang="en-GB" dirty="0" smtClean="0"/>
              <a:t>As compared with the previous years (2009 vs.2010</a:t>
            </a:r>
            <a:r>
              <a:rPr lang="en-GB" b="1" dirty="0" smtClean="0"/>
              <a:t>)</a:t>
            </a:r>
            <a:r>
              <a:rPr lang="en-GB" dirty="0" smtClean="0"/>
              <a:t> the total number of GCs increased as of December, 2010 about </a:t>
            </a:r>
            <a:r>
              <a:rPr lang="en-GB" b="1" dirty="0" smtClean="0"/>
              <a:t>3</a:t>
            </a:r>
            <a:r>
              <a:rPr lang="en-GB" dirty="0" smtClean="0"/>
              <a:t> times (</a:t>
            </a:r>
            <a:r>
              <a:rPr lang="en-GB" b="1" dirty="0" smtClean="0"/>
              <a:t>21</a:t>
            </a:r>
            <a:r>
              <a:rPr lang="en-GB" dirty="0" smtClean="0"/>
              <a:t> times for wind and about </a:t>
            </a:r>
            <a:r>
              <a:rPr lang="en-GB" b="1" dirty="0" smtClean="0"/>
              <a:t>1.4</a:t>
            </a:r>
            <a:r>
              <a:rPr lang="en-GB" dirty="0" smtClean="0"/>
              <a:t> times for water). </a:t>
            </a:r>
          </a:p>
          <a:p>
            <a:pPr>
              <a:defRPr/>
            </a:pPr>
            <a:r>
              <a:rPr lang="en-GB" dirty="0" smtClean="0"/>
              <a:t>This means that the investments in RES network power units are growing faster in Romania leading to the climate change reduction as well as the importing fuel sources dependency.</a:t>
            </a:r>
            <a:endParaRPr lang="en-US" dirty="0" smtClean="0"/>
          </a:p>
          <a:p>
            <a:pPr>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92C6FE62-9FEB-4630-9F64-7AA51BDBBF16}" type="slidenum">
              <a:rPr lang="en-US">
                <a:solidFill>
                  <a:prstClr val="black"/>
                </a:solidFill>
              </a:rPr>
              <a:pPr eaLnBrk="1" hangingPunct="1"/>
              <a:t>24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3CE93A2-9462-483F-AD93-EE2FAD956AF6}" type="slidenum">
              <a:rPr lang="en-US" sz="1200">
                <a:solidFill>
                  <a:prstClr val="black"/>
                </a:solidFill>
              </a:rPr>
              <a:pPr eaLnBrk="1" hangingPunct="1"/>
              <a:t>25</a:t>
            </a:fld>
            <a:endParaRPr lang="en-US" sz="1200">
              <a:solidFill>
                <a:prstClr val="black"/>
              </a:solidFill>
            </a:endParaRPr>
          </a:p>
        </p:txBody>
      </p:sp>
      <p:sp>
        <p:nvSpPr>
          <p:cNvPr id="25603" name="Rectangle 2"/>
          <p:cNvSpPr>
            <a:spLocks noRo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B4DA629-8134-4D2A-A4EA-5899CA5A560F}" type="slidenum">
              <a:rPr lang="en-US" sz="1200">
                <a:solidFill>
                  <a:prstClr val="black"/>
                </a:solidFill>
              </a:rPr>
              <a:pPr eaLnBrk="1" hangingPunct="1"/>
              <a:t>26</a:t>
            </a:fld>
            <a:endParaRPr lang="en-US" sz="1200">
              <a:solidFill>
                <a:prstClr val="black"/>
              </a:solidFill>
            </a:endParaRPr>
          </a:p>
        </p:txBody>
      </p:sp>
      <p:sp>
        <p:nvSpPr>
          <p:cNvPr id="26627" name="Rectangle 2"/>
          <p:cNvSpPr>
            <a:spLocks noRo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Romania is mostly an exporting country. Electricity exchanges (import/export/transit) with the interconnection partners are achieved on the basis of competitional  gained contracts between licensed suppliers in the Romanian market with their external partners. </a:t>
            </a:r>
          </a:p>
          <a:p>
            <a:r>
              <a:rPr lang="en-US" smtClean="0"/>
              <a:t>Physical power exchanges with other systems in 2010 represented an export balance of 2.919 GWh (average capacity 333 MW).</a:t>
            </a:r>
          </a:p>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335B2BAF-B66A-4062-81B1-9B60F021F486}" type="slidenum">
              <a:rPr lang="en-US">
                <a:solidFill>
                  <a:prstClr val="black"/>
                </a:solidFill>
              </a:rPr>
              <a:pPr eaLnBrk="1" hangingPunct="1"/>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D1F99DDB-336F-4410-A5E3-158A041C1CED}" type="slidenum">
              <a:rPr lang="en-US">
                <a:solidFill>
                  <a:prstClr val="black"/>
                </a:solidFill>
              </a:rPr>
              <a:pPr eaLnBrk="1" hangingPunct="1"/>
              <a:t>15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07B8DF9F-AC72-4D09-93D0-70155CB8DC3A}" type="slidenum">
              <a:rPr lang="en-US">
                <a:solidFill>
                  <a:prstClr val="black"/>
                </a:solidFill>
              </a:rPr>
              <a:pPr eaLnBrk="1" hangingPunct="1"/>
              <a:t>16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ACDBEC0E-8B77-4BE0-AA80-5EBCE00AD591}" type="slidenum">
              <a:rPr lang="en-US">
                <a:solidFill>
                  <a:prstClr val="black"/>
                </a:solidFill>
              </a:rPr>
              <a:pPr eaLnBrk="1" hangingPunct="1"/>
              <a:t>17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25A8892B-EEF8-4297-BF6B-FD72B63523C0}" type="slidenum">
              <a:rPr lang="en-US">
                <a:solidFill>
                  <a:prstClr val="black"/>
                </a:solidFill>
              </a:rPr>
              <a:pPr eaLnBrk="1" hangingPunct="1"/>
              <a:t>18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2FFCF6F9-3B62-40B6-993C-5051DE9728C1}" type="slidenum">
              <a:rPr lang="en-US">
                <a:solidFill>
                  <a:prstClr val="black"/>
                </a:solidFill>
              </a:rPr>
              <a:pPr eaLnBrk="1" hangingPunct="1"/>
              <a:t>19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963819" y="686430"/>
            <a:ext cx="493036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523F06DA-A23E-47A3-9379-F66672FC6E9C}" type="slidenum">
              <a:rPr lang="en-US">
                <a:solidFill>
                  <a:prstClr val="black"/>
                </a:solidFill>
              </a:rPr>
              <a:pPr eaLnBrk="1" hangingPunct="1"/>
              <a:t>20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algn="ctr" eaLnBrk="0" fontAlgn="base" hangingPunct="0">
              <a:spcBef>
                <a:spcPct val="0"/>
              </a:spcBef>
              <a:spcAft>
                <a:spcPct val="0"/>
              </a:spcAft>
              <a:defRPr>
                <a:solidFill>
                  <a:schemeClr val="tx1"/>
                </a:solidFill>
                <a:latin typeface="Arial" charset="0"/>
              </a:defRPr>
            </a:lvl6pPr>
            <a:lvl7pPr marL="2941190" indent="-226245" algn="ctr" eaLnBrk="0" fontAlgn="base" hangingPunct="0">
              <a:spcBef>
                <a:spcPct val="0"/>
              </a:spcBef>
              <a:spcAft>
                <a:spcPct val="0"/>
              </a:spcAft>
              <a:defRPr>
                <a:solidFill>
                  <a:schemeClr val="tx1"/>
                </a:solidFill>
                <a:latin typeface="Arial" charset="0"/>
              </a:defRPr>
            </a:lvl7pPr>
            <a:lvl8pPr marL="3393681" indent="-226245" algn="ctr" eaLnBrk="0" fontAlgn="base" hangingPunct="0">
              <a:spcBef>
                <a:spcPct val="0"/>
              </a:spcBef>
              <a:spcAft>
                <a:spcPct val="0"/>
              </a:spcAft>
              <a:defRPr>
                <a:solidFill>
                  <a:schemeClr val="tx1"/>
                </a:solidFill>
                <a:latin typeface="Arial" charset="0"/>
              </a:defRPr>
            </a:lvl8pPr>
            <a:lvl9pPr marL="3846172" indent="-226245" algn="ctr" eaLnBrk="0" fontAlgn="base" hangingPunct="0">
              <a:spcBef>
                <a:spcPct val="0"/>
              </a:spcBef>
              <a:spcAft>
                <a:spcPct val="0"/>
              </a:spcAft>
              <a:defRPr>
                <a:solidFill>
                  <a:schemeClr val="tx1"/>
                </a:solidFill>
                <a:latin typeface="Arial" charset="0"/>
              </a:defRPr>
            </a:lvl9pPr>
          </a:lstStyle>
          <a:p>
            <a:pPr eaLnBrk="1" hangingPunct="1"/>
            <a:fld id="{0132FEC6-94ED-4EF7-94E5-68D21E582FF7}" type="slidenum">
              <a:rPr lang="en-US">
                <a:solidFill>
                  <a:prstClr val="black"/>
                </a:solidFill>
              </a:rPr>
              <a:pPr eaLnBrk="1" hangingPunct="1"/>
              <a:t>21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3D7588-96F6-4F6F-9DA6-DAB728F49D35}"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F8C2CE-498C-4706-BD48-83FE2A604D84}" type="slidenum">
              <a:rPr lang="en-US"/>
              <a:pPr>
                <a:defRPr/>
              </a:pPr>
              <a:t>‹#›</a:t>
            </a:fld>
            <a:endParaRPr lang="en-US"/>
          </a:p>
        </p:txBody>
      </p:sp>
    </p:spTree>
    <p:extLst>
      <p:ext uri="{BB962C8B-B14F-4D97-AF65-F5344CB8AC3E}">
        <p14:creationId xmlns:p14="http://schemas.microsoft.com/office/powerpoint/2010/main" val="396813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AE3F5E-7536-4B7D-86C1-AF69B89B57FC}"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C4E290-DBA2-4540-80CB-AD66D502F7C6}" type="slidenum">
              <a:rPr lang="en-US"/>
              <a:pPr>
                <a:defRPr/>
              </a:pPr>
              <a:t>‹#›</a:t>
            </a:fld>
            <a:endParaRPr lang="en-US"/>
          </a:p>
        </p:txBody>
      </p:sp>
    </p:spTree>
    <p:extLst>
      <p:ext uri="{BB962C8B-B14F-4D97-AF65-F5344CB8AC3E}">
        <p14:creationId xmlns:p14="http://schemas.microsoft.com/office/powerpoint/2010/main" val="11388940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46519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1764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8280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26633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A79FF4-8AE9-4F4C-9EF6-74F8B4247DA7}"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023530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2C5205-435D-42D7-ADA1-18A31308237C}"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754184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6615D2-75D2-4F91-BBDB-4B1BC3A773F3}"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8568935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513A06-33A6-4E58-99F5-16D6A3F52D3F}"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7222139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E0A979-1DD5-4CC2-81CE-5BFE5A2A624F}"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30019996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EBC3AC-9579-4DAF-A32A-6E66791D51DC}"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23090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FE0D1-605E-4577-B7E7-34295F448A58}"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6F20C1-3D7C-42FB-BE5F-FB139C814289}" type="slidenum">
              <a:rPr lang="en-US"/>
              <a:pPr>
                <a:defRPr/>
              </a:pPr>
              <a:t>‹#›</a:t>
            </a:fld>
            <a:endParaRPr lang="en-US"/>
          </a:p>
        </p:txBody>
      </p:sp>
    </p:spTree>
    <p:extLst>
      <p:ext uri="{BB962C8B-B14F-4D97-AF65-F5344CB8AC3E}">
        <p14:creationId xmlns:p14="http://schemas.microsoft.com/office/powerpoint/2010/main" val="3863522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594AA5-8B8C-4A8A-B287-0ADD91F7235A}"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38951439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7A4C73-B0D8-4E12-B387-216E38FA6A75}"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5174902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8AF1EF-6F9E-40D6-AAFC-7B4043768733}"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38722752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476EE4-E12A-4037-A969-ED66EA3126A4}"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360103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DCC88-034C-4032-94D4-ABBBEDB7D0DF}"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3908222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A79FF4-8AE9-4F4C-9EF6-74F8B4247DA7}"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7369608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2C5205-435D-42D7-ADA1-18A31308237C}"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915198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6615D2-75D2-4F91-BBDB-4B1BC3A773F3}"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4129427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513A06-33A6-4E58-99F5-16D6A3F52D3F}"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680417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E0A979-1DD5-4CC2-81CE-5BFE5A2A624F}"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65757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441C484-F693-4A03-8470-87D71E556943}"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5423265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EBC3AC-9579-4DAF-A32A-6E66791D51DC}"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8534064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594AA5-8B8C-4A8A-B287-0ADD91F7235A}"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3121086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7A4C73-B0D8-4E12-B387-216E38FA6A75}"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30054962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8AF1EF-6F9E-40D6-AAFC-7B4043768733}"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20607234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476EE4-E12A-4037-A969-ED66EA3126A4}"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2245787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2011 - Sinaia</a:t>
            </a:r>
            <a:endParaRPr lang="ro-R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Marian Cernat</a:t>
            </a:r>
            <a:endParaRPr lang="ro-R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DCC88-034C-4032-94D4-ABBBEDB7D0DF}" type="slidenum">
              <a:rPr lang="en-US">
                <a:solidFill>
                  <a:srgbClr val="000000"/>
                </a:solidFill>
              </a:rPr>
              <a:pPr>
                <a:defRPr/>
              </a:pPr>
              <a:t>‹#›</a:t>
            </a:fld>
            <a:endParaRPr lang="en-US">
              <a:solidFill>
                <a:srgbClr val="000000"/>
              </a:solidFill>
            </a:endParaRPr>
          </a:p>
          <a:p>
            <a:pPr>
              <a:defRPr/>
            </a:pPr>
            <a:endParaRPr lang="en-US">
              <a:solidFill>
                <a:srgbClr val="000000"/>
              </a:solidFill>
            </a:endParaRPr>
          </a:p>
          <a:p>
            <a:pPr>
              <a:defRPr/>
            </a:pPr>
            <a:endParaRPr lang="ro-RO">
              <a:solidFill>
                <a:srgbClr val="000000"/>
              </a:solidFill>
            </a:endParaRPr>
          </a:p>
        </p:txBody>
      </p:sp>
    </p:spTree>
    <p:extLst>
      <p:ext uri="{BB962C8B-B14F-4D97-AF65-F5344CB8AC3E}">
        <p14:creationId xmlns:p14="http://schemas.microsoft.com/office/powerpoint/2010/main" val="14763384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4602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13527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3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38363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46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149560A-6D28-45AF-BF4D-134C255F2A04}"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34501594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85"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08318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61999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2651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6113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5770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44269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33062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8880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8989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34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2A74BEB-20E3-42E9-83E5-6836B76351CA}"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2606370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8"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8"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367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49560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89537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06443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8894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2192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79950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2810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1061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8911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039F429-ECAB-47B6-87E2-B6410BEF2F91}"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526945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7721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5001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2425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51650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26956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214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41C72FAC-C757-4330-8247-9E5D412E63C1}"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260886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77F9AF58-D7D5-4B12-AFEC-CF13059CEE81}"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976700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9B22462F-F91C-4E95-BD57-57D85856F0B8}"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2314371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2319E6FC-0FC3-4D92-A505-649D4BCC0CF1}"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416732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46E463-E026-4B8B-A391-EC8946D908DF}"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B2067-C46D-49F7-81D6-9B9DD95B382E}" type="slidenum">
              <a:rPr lang="en-US"/>
              <a:pPr>
                <a:defRPr/>
              </a:pPr>
              <a:t>‹#›</a:t>
            </a:fld>
            <a:endParaRPr lang="en-US"/>
          </a:p>
        </p:txBody>
      </p:sp>
    </p:spTree>
    <p:extLst>
      <p:ext uri="{BB962C8B-B14F-4D97-AF65-F5344CB8AC3E}">
        <p14:creationId xmlns:p14="http://schemas.microsoft.com/office/powerpoint/2010/main" val="191387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099DF73F-EB6C-44A1-949B-CB5181A8883E}"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34424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AAF0775-64D0-4974-AF20-65C22C303B9C}"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482324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0E69DCC-1A1C-41C9-B84A-F1D56DE62F53}"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363465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6332C4B-153C-4460-81B5-AE900A7BE45A}"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26336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CC77ECE-3AC3-4EAA-8C08-C86B83ED4600}"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2471867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5D4B145-2ECF-4DE9-A24F-9FB82BB975FA}"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2590833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1F26124-7A91-4200-88E6-26E06DC445AD}"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622640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19CEE29C-C563-43B1-B161-73964747C8D4}"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491121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89BB6233-A792-4ACE-B3AD-603CB6BE6DE8}"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9963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25B7AD69-659B-4457-93D1-FD13B858CAAD}"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409946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2DC4E3-CB27-4AA6-BE6A-6E871CBD44E0}"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8963B0-BD2F-483B-B9E1-25325FADA4CB}" type="slidenum">
              <a:rPr lang="en-US"/>
              <a:pPr>
                <a:defRPr/>
              </a:pPr>
              <a:t>‹#›</a:t>
            </a:fld>
            <a:endParaRPr lang="en-US"/>
          </a:p>
        </p:txBody>
      </p:sp>
    </p:spTree>
    <p:extLst>
      <p:ext uri="{BB962C8B-B14F-4D97-AF65-F5344CB8AC3E}">
        <p14:creationId xmlns:p14="http://schemas.microsoft.com/office/powerpoint/2010/main" val="85702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92B6EC6E-89BF-4BEA-AFD7-C74193704052}"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49017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E5616DF-2557-43F4-8AB6-99166D7EED9B}"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2454982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3DCC99C-2ED1-4644-809C-F40AB5B49245}"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1548349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2011 - Sinaia</a:t>
            </a:r>
            <a:endParaRPr lang="ro-RO"/>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r>
              <a:rPr lang="en-US"/>
              <a:t>Marian Cernat</a:t>
            </a:r>
            <a:endParaRPr lang="ro-RO"/>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7E22115-17F7-4160-8501-633CB1CF8C02}" type="slidenum">
              <a:rPr lang="en-US"/>
              <a:pPr>
                <a:defRPr/>
              </a:pPr>
              <a:t>‹#›</a:t>
            </a:fld>
            <a:endParaRPr lang="en-US"/>
          </a:p>
          <a:p>
            <a:pPr>
              <a:defRPr/>
            </a:pPr>
            <a:endParaRPr lang="en-US"/>
          </a:p>
          <a:p>
            <a:pPr>
              <a:defRPr/>
            </a:pPr>
            <a:endParaRPr lang="ro-RO"/>
          </a:p>
        </p:txBody>
      </p:sp>
    </p:spTree>
    <p:extLst>
      <p:ext uri="{BB962C8B-B14F-4D97-AF65-F5344CB8AC3E}">
        <p14:creationId xmlns:p14="http://schemas.microsoft.com/office/powerpoint/2010/main" val="3839359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875E7B-C85F-4665-B9F6-5BD79BAC1BFB}" type="slidenum">
              <a:rPr lang="en-US"/>
              <a:pPr>
                <a:defRPr/>
              </a:pPr>
              <a:t>‹#›</a:t>
            </a:fld>
            <a:endParaRPr lang="en-US"/>
          </a:p>
        </p:txBody>
      </p:sp>
    </p:spTree>
    <p:extLst>
      <p:ext uri="{BB962C8B-B14F-4D97-AF65-F5344CB8AC3E}">
        <p14:creationId xmlns:p14="http://schemas.microsoft.com/office/powerpoint/2010/main" val="4109597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323F20-48A6-4AAF-BCF0-772F836136D2}" type="slidenum">
              <a:rPr lang="en-US"/>
              <a:pPr>
                <a:defRPr/>
              </a:pPr>
              <a:t>‹#›</a:t>
            </a:fld>
            <a:endParaRPr lang="en-US"/>
          </a:p>
        </p:txBody>
      </p:sp>
    </p:spTree>
    <p:extLst>
      <p:ext uri="{BB962C8B-B14F-4D97-AF65-F5344CB8AC3E}">
        <p14:creationId xmlns:p14="http://schemas.microsoft.com/office/powerpoint/2010/main" val="2741086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53D758-61AC-432F-A7AF-E320D3BA3052}" type="slidenum">
              <a:rPr lang="en-US"/>
              <a:pPr>
                <a:defRPr/>
              </a:pPr>
              <a:t>‹#›</a:t>
            </a:fld>
            <a:endParaRPr lang="en-US"/>
          </a:p>
        </p:txBody>
      </p:sp>
    </p:spTree>
    <p:extLst>
      <p:ext uri="{BB962C8B-B14F-4D97-AF65-F5344CB8AC3E}">
        <p14:creationId xmlns:p14="http://schemas.microsoft.com/office/powerpoint/2010/main" val="227289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72558-D2E2-4CBE-894D-A469E93FAA05}" type="slidenum">
              <a:rPr lang="en-US"/>
              <a:pPr>
                <a:defRPr/>
              </a:pPr>
              <a:t>‹#›</a:t>
            </a:fld>
            <a:endParaRPr lang="en-US"/>
          </a:p>
        </p:txBody>
      </p:sp>
    </p:spTree>
    <p:extLst>
      <p:ext uri="{BB962C8B-B14F-4D97-AF65-F5344CB8AC3E}">
        <p14:creationId xmlns:p14="http://schemas.microsoft.com/office/powerpoint/2010/main" val="3231548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ED2738-1B77-4E15-9F10-ACFEFB9A1167}" type="slidenum">
              <a:rPr lang="en-US"/>
              <a:pPr>
                <a:defRPr/>
              </a:pPr>
              <a:t>‹#›</a:t>
            </a:fld>
            <a:endParaRPr lang="en-US"/>
          </a:p>
        </p:txBody>
      </p:sp>
    </p:spTree>
    <p:extLst>
      <p:ext uri="{BB962C8B-B14F-4D97-AF65-F5344CB8AC3E}">
        <p14:creationId xmlns:p14="http://schemas.microsoft.com/office/powerpoint/2010/main" val="3433785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54850" y="6596063"/>
            <a:ext cx="2133600" cy="476250"/>
          </a:xfrm>
        </p:spPr>
        <p:txBody>
          <a:bodyPr/>
          <a:lstStyle>
            <a:lvl1pPr>
              <a:defRPr sz="900">
                <a:solidFill>
                  <a:srgbClr val="336699"/>
                </a:solidFill>
              </a:defRPr>
            </a:lvl1pPr>
          </a:lstStyle>
          <a:p>
            <a:pPr>
              <a:defRPr/>
            </a:pPr>
            <a:fld id="{AA65D513-46F7-4400-8FAA-18E2F6D276B7}" type="slidenum">
              <a:rPr lang="en-US"/>
              <a:pPr>
                <a:defRPr/>
              </a:pPr>
              <a:t>‹#›</a:t>
            </a:fld>
            <a:endParaRPr lang="en-US" dirty="0"/>
          </a:p>
        </p:txBody>
      </p:sp>
    </p:spTree>
    <p:extLst>
      <p:ext uri="{BB962C8B-B14F-4D97-AF65-F5344CB8AC3E}">
        <p14:creationId xmlns:p14="http://schemas.microsoft.com/office/powerpoint/2010/main" val="6466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8EE07B-28F1-4283-AAD8-C7ED44F8237F}" type="datetimeFigureOut">
              <a:rPr lang="en-US"/>
              <a:pPr>
                <a:defRPr/>
              </a:pPr>
              <a:t>6/17/2011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041244-4129-4BCD-ADAA-D98958D75498}" type="slidenum">
              <a:rPr lang="en-US"/>
              <a:pPr>
                <a:defRPr/>
              </a:pPr>
              <a:t>‹#›</a:t>
            </a:fld>
            <a:endParaRPr lang="en-US"/>
          </a:p>
        </p:txBody>
      </p:sp>
    </p:spTree>
    <p:extLst>
      <p:ext uri="{BB962C8B-B14F-4D97-AF65-F5344CB8AC3E}">
        <p14:creationId xmlns:p14="http://schemas.microsoft.com/office/powerpoint/2010/main" val="1480793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BA913B-8946-4EB5-8DF9-376720E430B8}" type="slidenum">
              <a:rPr lang="en-US"/>
              <a:pPr>
                <a:defRPr/>
              </a:pPr>
              <a:t>‹#›</a:t>
            </a:fld>
            <a:endParaRPr lang="en-US"/>
          </a:p>
        </p:txBody>
      </p:sp>
    </p:spTree>
    <p:extLst>
      <p:ext uri="{BB962C8B-B14F-4D97-AF65-F5344CB8AC3E}">
        <p14:creationId xmlns:p14="http://schemas.microsoft.com/office/powerpoint/2010/main" val="695656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C01D5-55A6-4B92-8215-834EF01B755A}" type="slidenum">
              <a:rPr lang="en-US"/>
              <a:pPr>
                <a:defRPr/>
              </a:pPr>
              <a:t>‹#›</a:t>
            </a:fld>
            <a:endParaRPr lang="en-US"/>
          </a:p>
        </p:txBody>
      </p:sp>
    </p:spTree>
    <p:extLst>
      <p:ext uri="{BB962C8B-B14F-4D97-AF65-F5344CB8AC3E}">
        <p14:creationId xmlns:p14="http://schemas.microsoft.com/office/powerpoint/2010/main" val="1720783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35FDE-0A62-4A35-8443-6B8545475141}" type="slidenum">
              <a:rPr lang="en-US"/>
              <a:pPr>
                <a:defRPr/>
              </a:pPr>
              <a:t>‹#›</a:t>
            </a:fld>
            <a:endParaRPr lang="en-US"/>
          </a:p>
        </p:txBody>
      </p:sp>
    </p:spTree>
    <p:extLst>
      <p:ext uri="{BB962C8B-B14F-4D97-AF65-F5344CB8AC3E}">
        <p14:creationId xmlns:p14="http://schemas.microsoft.com/office/powerpoint/2010/main" val="851173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2DC39D-54A4-4412-A54A-9AD742D43197}" type="slidenum">
              <a:rPr lang="en-US"/>
              <a:pPr>
                <a:defRPr/>
              </a:pPr>
              <a:t>‹#›</a:t>
            </a:fld>
            <a:endParaRPr lang="en-US"/>
          </a:p>
        </p:txBody>
      </p:sp>
    </p:spTree>
    <p:extLst>
      <p:ext uri="{BB962C8B-B14F-4D97-AF65-F5344CB8AC3E}">
        <p14:creationId xmlns:p14="http://schemas.microsoft.com/office/powerpoint/2010/main" val="1778307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71C53-A22E-466C-B7AF-5DCE2181039B}" type="slidenum">
              <a:rPr lang="en-US"/>
              <a:pPr>
                <a:defRPr/>
              </a:pPr>
              <a:t>‹#›</a:t>
            </a:fld>
            <a:endParaRPr lang="en-US"/>
          </a:p>
        </p:txBody>
      </p:sp>
    </p:spTree>
    <p:extLst>
      <p:ext uri="{BB962C8B-B14F-4D97-AF65-F5344CB8AC3E}">
        <p14:creationId xmlns:p14="http://schemas.microsoft.com/office/powerpoint/2010/main" val="1163156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7927D0-81D2-486A-BE74-3BF6E8A060A5}" type="slidenum">
              <a:rPr lang="en-US"/>
              <a:pPr>
                <a:defRPr/>
              </a:pPr>
              <a:t>‹#›</a:t>
            </a:fld>
            <a:endParaRPr lang="en-US"/>
          </a:p>
        </p:txBody>
      </p:sp>
    </p:spTree>
    <p:extLst>
      <p:ext uri="{BB962C8B-B14F-4D97-AF65-F5344CB8AC3E}">
        <p14:creationId xmlns:p14="http://schemas.microsoft.com/office/powerpoint/2010/main" val="3745663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8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E05FD-E738-48CC-A71C-FFA091BC660F}" type="slidenum">
              <a:rPr lang="en-US"/>
              <a:pPr>
                <a:defRPr/>
              </a:pPr>
              <a:t>‹#›</a:t>
            </a:fld>
            <a:endParaRPr lang="en-US"/>
          </a:p>
        </p:txBody>
      </p:sp>
    </p:spTree>
    <p:extLst>
      <p:ext uri="{BB962C8B-B14F-4D97-AF65-F5344CB8AC3E}">
        <p14:creationId xmlns:p14="http://schemas.microsoft.com/office/powerpoint/2010/main" val="1799167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7B463-E277-4F12-906D-F4D850450835}" type="slidenum">
              <a:rPr lang="en-US"/>
              <a:pPr>
                <a:defRPr/>
              </a:pPr>
              <a:t>‹#›</a:t>
            </a:fld>
            <a:endParaRPr lang="en-US"/>
          </a:p>
        </p:txBody>
      </p:sp>
    </p:spTree>
    <p:extLst>
      <p:ext uri="{BB962C8B-B14F-4D97-AF65-F5344CB8AC3E}">
        <p14:creationId xmlns:p14="http://schemas.microsoft.com/office/powerpoint/2010/main" val="1832222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5F78A6-C9BF-4C86-9D47-563732E7EE01}" type="slidenum">
              <a:rPr lang="en-US"/>
              <a:pPr>
                <a:defRPr/>
              </a:pPr>
              <a:t>‹#›</a:t>
            </a:fld>
            <a:endParaRPr lang="en-US"/>
          </a:p>
        </p:txBody>
      </p:sp>
    </p:spTree>
    <p:extLst>
      <p:ext uri="{BB962C8B-B14F-4D97-AF65-F5344CB8AC3E}">
        <p14:creationId xmlns:p14="http://schemas.microsoft.com/office/powerpoint/2010/main" val="200085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54850" y="6596063"/>
            <a:ext cx="2133600" cy="476250"/>
          </a:xfrm>
        </p:spPr>
        <p:txBody>
          <a:bodyPr/>
          <a:lstStyle>
            <a:lvl1pPr>
              <a:defRPr sz="900">
                <a:solidFill>
                  <a:srgbClr val="336699"/>
                </a:solidFill>
              </a:defRPr>
            </a:lvl1pPr>
          </a:lstStyle>
          <a:p>
            <a:pPr>
              <a:defRPr/>
            </a:pPr>
            <a:fld id="{E0EDA3FD-6958-4EF5-9CD7-1CB1F3DE413C}" type="slidenum">
              <a:rPr lang="en-US"/>
              <a:pPr>
                <a:defRPr/>
              </a:pPr>
              <a:t>‹#›</a:t>
            </a:fld>
            <a:endParaRPr lang="en-US" dirty="0"/>
          </a:p>
        </p:txBody>
      </p:sp>
    </p:spTree>
    <p:extLst>
      <p:ext uri="{BB962C8B-B14F-4D97-AF65-F5344CB8AC3E}">
        <p14:creationId xmlns:p14="http://schemas.microsoft.com/office/powerpoint/2010/main" val="15013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FAB729-CA69-4577-9739-A725AEC83B3D}" type="datetimeFigureOut">
              <a:rPr lang="en-US"/>
              <a:pPr>
                <a:defRPr/>
              </a:pPr>
              <a:t>6/17/2011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6F5976-3A66-44A3-BDBE-18945FD0211E}" type="slidenum">
              <a:rPr lang="en-US"/>
              <a:pPr>
                <a:defRPr/>
              </a:pPr>
              <a:t>‹#›</a:t>
            </a:fld>
            <a:endParaRPr lang="en-US"/>
          </a:p>
        </p:txBody>
      </p:sp>
    </p:spTree>
    <p:extLst>
      <p:ext uri="{BB962C8B-B14F-4D97-AF65-F5344CB8AC3E}">
        <p14:creationId xmlns:p14="http://schemas.microsoft.com/office/powerpoint/2010/main" val="420897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5B1CD-2132-42A6-953C-ACC3BFAF0FF3}" type="slidenum">
              <a:rPr lang="en-US"/>
              <a:pPr>
                <a:defRPr/>
              </a:pPr>
              <a:t>‹#›</a:t>
            </a:fld>
            <a:endParaRPr lang="en-US"/>
          </a:p>
        </p:txBody>
      </p:sp>
    </p:spTree>
    <p:extLst>
      <p:ext uri="{BB962C8B-B14F-4D97-AF65-F5344CB8AC3E}">
        <p14:creationId xmlns:p14="http://schemas.microsoft.com/office/powerpoint/2010/main" val="750774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C4EF24-6ED4-46D6-B418-C85807085BD3}" type="slidenum">
              <a:rPr lang="en-US"/>
              <a:pPr>
                <a:defRPr/>
              </a:pPr>
              <a:t>‹#›</a:t>
            </a:fld>
            <a:endParaRPr lang="en-US"/>
          </a:p>
        </p:txBody>
      </p:sp>
    </p:spTree>
    <p:extLst>
      <p:ext uri="{BB962C8B-B14F-4D97-AF65-F5344CB8AC3E}">
        <p14:creationId xmlns:p14="http://schemas.microsoft.com/office/powerpoint/2010/main" val="2011114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A0FAB7-8B88-48A7-9926-E58A91D16539}" type="slidenum">
              <a:rPr lang="en-US"/>
              <a:pPr>
                <a:defRPr/>
              </a:pPr>
              <a:t>‹#›</a:t>
            </a:fld>
            <a:endParaRPr lang="en-US"/>
          </a:p>
        </p:txBody>
      </p:sp>
    </p:spTree>
    <p:extLst>
      <p:ext uri="{BB962C8B-B14F-4D97-AF65-F5344CB8AC3E}">
        <p14:creationId xmlns:p14="http://schemas.microsoft.com/office/powerpoint/2010/main" val="328157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DE893-5B61-43ED-A8D4-F8683AE68D0B}" type="slidenum">
              <a:rPr lang="en-US"/>
              <a:pPr>
                <a:defRPr/>
              </a:pPr>
              <a:t>‹#›</a:t>
            </a:fld>
            <a:endParaRPr lang="en-US"/>
          </a:p>
        </p:txBody>
      </p:sp>
    </p:spTree>
    <p:extLst>
      <p:ext uri="{BB962C8B-B14F-4D97-AF65-F5344CB8AC3E}">
        <p14:creationId xmlns:p14="http://schemas.microsoft.com/office/powerpoint/2010/main" val="2290677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0013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128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8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90785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298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304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6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076C67-0A50-4F52-9BD5-E1FCFA3F90E2}" type="datetimeFigureOut">
              <a:rPr lang="en-US"/>
              <a:pPr>
                <a:defRPr/>
              </a:pPr>
              <a:t>6/17/2011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0A4BEE-A164-4EFB-B1CC-1CD5A23FC42F}" type="slidenum">
              <a:rPr lang="en-US"/>
              <a:pPr>
                <a:defRPr/>
              </a:pPr>
              <a:t>‹#›</a:t>
            </a:fld>
            <a:endParaRPr lang="en-US"/>
          </a:p>
        </p:txBody>
      </p:sp>
    </p:spTree>
    <p:extLst>
      <p:ext uri="{BB962C8B-B14F-4D97-AF65-F5344CB8AC3E}">
        <p14:creationId xmlns:p14="http://schemas.microsoft.com/office/powerpoint/2010/main" val="1771801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376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790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819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2036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9301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867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7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7352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788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2882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23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12F9F-5795-422F-B112-700C9CE95B7E}" type="datetimeFigureOut">
              <a:rPr lang="en-US"/>
              <a:pPr>
                <a:defRPr/>
              </a:pPr>
              <a:t>6/17/2011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C0CE7B-EB73-4133-809D-03FDA5078FAF}" type="slidenum">
              <a:rPr lang="en-US"/>
              <a:pPr>
                <a:defRPr/>
              </a:pPr>
              <a:t>‹#›</a:t>
            </a:fld>
            <a:endParaRPr lang="en-US"/>
          </a:p>
        </p:txBody>
      </p:sp>
    </p:spTree>
    <p:extLst>
      <p:ext uri="{BB962C8B-B14F-4D97-AF65-F5344CB8AC3E}">
        <p14:creationId xmlns:p14="http://schemas.microsoft.com/office/powerpoint/2010/main" val="32206285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2212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8915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93085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3729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607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8151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7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009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63503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3497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622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AA110F-3229-49B5-AE95-D28AFD2DB2FA}" type="datetimeFigureOut">
              <a:rPr lang="en-US"/>
              <a:pPr>
                <a:defRPr/>
              </a:pPr>
              <a:t>6/17/2011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0CE3-5428-4D76-8D71-EEAC57D6B8A6}" type="slidenum">
              <a:rPr lang="en-US"/>
              <a:pPr>
                <a:defRPr/>
              </a:pPr>
              <a:t>‹#›</a:t>
            </a:fld>
            <a:endParaRPr lang="en-US"/>
          </a:p>
        </p:txBody>
      </p:sp>
    </p:spTree>
    <p:extLst>
      <p:ext uri="{BB962C8B-B14F-4D97-AF65-F5344CB8AC3E}">
        <p14:creationId xmlns:p14="http://schemas.microsoft.com/office/powerpoint/2010/main" val="10711542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455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352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323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522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0532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78608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6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164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74904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253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56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6A55C0-B2D6-4B5D-A21E-43D1F70FD698}" type="datetimeFigureOut">
              <a:rPr lang="en-US"/>
              <a:pPr>
                <a:defRPr/>
              </a:pPr>
              <a:t>6/17/2011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034CEF-4FA8-4792-B6B6-DAFC4071F27E}" type="slidenum">
              <a:rPr lang="en-US"/>
              <a:pPr>
                <a:defRPr/>
              </a:pPr>
              <a:t>‹#›</a:t>
            </a:fld>
            <a:endParaRPr lang="en-US"/>
          </a:p>
        </p:txBody>
      </p:sp>
    </p:spTree>
    <p:extLst>
      <p:ext uri="{BB962C8B-B14F-4D97-AF65-F5344CB8AC3E}">
        <p14:creationId xmlns:p14="http://schemas.microsoft.com/office/powerpoint/2010/main" val="35705518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E3A-0F09-49DE-97F4-9951A840A1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6179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97716-7587-42A6-9C2B-948B6A13D8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7567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90DAB-3039-44B9-A9D3-325DD2381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381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60F11-0166-40C8-9798-6AA429F6FC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9596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D3B90-E868-4290-A784-F609D142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93816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C51B-EEC5-450D-9F0C-BDF0F0826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8348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B446F-DB25-4376-87FB-059867476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1715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4"/>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872B5-A330-456B-8F5C-CB0099B92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1300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5FCDA3-4570-418E-931E-E566C6BE6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2715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94DB36-FD43-49A0-9716-08E73EAB4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877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theme" Target="../theme/theme10.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theme" Target="../theme/theme13.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theme" Target="../theme/theme14.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theme" Target="../theme/theme15.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9.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3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CE8EF9-F72F-4224-A231-F9404B8C91FD}" type="datetimeFigureOut">
              <a:rPr lang="en-US"/>
              <a:pPr>
                <a:defRPr/>
              </a:pPr>
              <a:t>6/17/2011</a:t>
            </a:fld>
            <a:endParaRPr lang="en-US"/>
          </a:p>
        </p:txBody>
      </p:sp>
      <p:sp>
        <p:nvSpPr>
          <p:cNvPr id="5" name="Footer Placeholder 4"/>
          <p:cNvSpPr>
            <a:spLocks noGrp="1"/>
          </p:cNvSpPr>
          <p:nvPr>
            <p:ph type="ftr" sz="quarter" idx="3"/>
          </p:nvPr>
        </p:nvSpPr>
        <p:spPr>
          <a:xfrm>
            <a:off x="3124200" y="635643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43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222CB6-D846-4470-916F-EF5BF915D7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475055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Slide3"/>
          <p:cNvPicPr>
            <a:picLocks noChangeAspect="1" noChangeArrowheads="1"/>
          </p:cNvPicPr>
          <p:nvPr userDrawn="1"/>
        </p:nvPicPr>
        <p:blipFill>
          <a:blip r:embed="rId13">
            <a:extLst>
              <a:ext uri="{28A0092B-C50C-407E-A947-70E740481C1C}">
                <a14:useLocalDpi xmlns:a14="http://schemas.microsoft.com/office/drawing/2010/main" val="0"/>
              </a:ext>
            </a:extLst>
          </a:blip>
          <a:srcRect l="900" r="30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4100" name="Rectangle 4"/>
          <p:cNvSpPr>
            <a:spLocks noGrp="1" noChangeArrowheads="1"/>
          </p:cNvSpPr>
          <p:nvPr>
            <p:ph type="dt" sz="half" idx="2"/>
          </p:nvPr>
        </p:nvSpPr>
        <p:spPr bwMode="auto">
          <a:xfrm>
            <a:off x="685800" y="64008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solidFill>
                  <a:srgbClr val="000000"/>
                </a:solidFill>
                <a:latin typeface="Times New Roman" pitchFamily="18" charset="0"/>
              </a:rPr>
              <a:t>2011 - Sinaia</a:t>
            </a:r>
            <a:endParaRPr lang="ro-RO">
              <a:solidFill>
                <a:srgbClr val="000000"/>
              </a:solidFill>
              <a:latin typeface="Times New Roman" pitchFamily="18" charset="0"/>
            </a:endParaRPr>
          </a:p>
        </p:txBody>
      </p:sp>
      <p:sp>
        <p:nvSpPr>
          <p:cNvPr id="1284101"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solidFill>
                  <a:srgbClr val="000000"/>
                </a:solidFill>
                <a:latin typeface="Times New Roman" pitchFamily="18" charset="0"/>
              </a:rPr>
              <a:t>Marian Cernat</a:t>
            </a:r>
            <a:endParaRPr lang="ro-RO">
              <a:solidFill>
                <a:srgbClr val="000000"/>
              </a:solidFill>
              <a:latin typeface="Times New Roman" pitchFamily="18" charset="0"/>
            </a:endParaRPr>
          </a:p>
        </p:txBody>
      </p:sp>
      <p:sp>
        <p:nvSpPr>
          <p:cNvPr id="1284102" name="Rectangle 6"/>
          <p:cNvSpPr>
            <a:spLocks noGrp="1" noChangeArrowheads="1"/>
          </p:cNvSpPr>
          <p:nvPr>
            <p:ph type="sldNum" sz="quarter" idx="4"/>
          </p:nvPr>
        </p:nvSpPr>
        <p:spPr bwMode="auto">
          <a:xfrm>
            <a:off x="6934200" y="64008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D0BF8D-2994-457E-B11C-0F9DE25C98FA}"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a:p>
            <a:pPr>
              <a:defRPr/>
            </a:pPr>
            <a:endParaRPr lang="en-US">
              <a:solidFill>
                <a:srgbClr val="000000"/>
              </a:solidFill>
              <a:latin typeface="Times New Roman" pitchFamily="18" charset="0"/>
            </a:endParaRPr>
          </a:p>
          <a:p>
            <a:pPr>
              <a:defRPr/>
            </a:pPr>
            <a:endParaRPr lang="ro-RO">
              <a:solidFill>
                <a:srgbClr val="000000"/>
              </a:solidFill>
              <a:latin typeface="Times New Roman" pitchFamily="18" charset="0"/>
            </a:endParaRPr>
          </a:p>
        </p:txBody>
      </p:sp>
    </p:spTree>
    <p:extLst>
      <p:ext uri="{BB962C8B-B14F-4D97-AF65-F5344CB8AC3E}">
        <p14:creationId xmlns:p14="http://schemas.microsoft.com/office/powerpoint/2010/main" val="362091927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Slide3"/>
          <p:cNvPicPr>
            <a:picLocks noChangeAspect="1" noChangeArrowheads="1"/>
          </p:cNvPicPr>
          <p:nvPr userDrawn="1"/>
        </p:nvPicPr>
        <p:blipFill>
          <a:blip r:embed="rId13">
            <a:extLst>
              <a:ext uri="{28A0092B-C50C-407E-A947-70E740481C1C}">
                <a14:useLocalDpi xmlns:a14="http://schemas.microsoft.com/office/drawing/2010/main" val="0"/>
              </a:ext>
            </a:extLst>
          </a:blip>
          <a:srcRect l="900" r="30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4100" name="Rectangle 4"/>
          <p:cNvSpPr>
            <a:spLocks noGrp="1" noChangeArrowheads="1"/>
          </p:cNvSpPr>
          <p:nvPr>
            <p:ph type="dt" sz="half" idx="2"/>
          </p:nvPr>
        </p:nvSpPr>
        <p:spPr bwMode="auto">
          <a:xfrm>
            <a:off x="685800" y="64008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solidFill>
                  <a:srgbClr val="000000"/>
                </a:solidFill>
                <a:latin typeface="Times New Roman" pitchFamily="18" charset="0"/>
              </a:rPr>
              <a:t>2011 - Sinaia</a:t>
            </a:r>
            <a:endParaRPr lang="ro-RO">
              <a:solidFill>
                <a:srgbClr val="000000"/>
              </a:solidFill>
              <a:latin typeface="Times New Roman" pitchFamily="18" charset="0"/>
            </a:endParaRPr>
          </a:p>
        </p:txBody>
      </p:sp>
      <p:sp>
        <p:nvSpPr>
          <p:cNvPr id="1284101"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solidFill>
                  <a:srgbClr val="000000"/>
                </a:solidFill>
                <a:latin typeface="Times New Roman" pitchFamily="18" charset="0"/>
              </a:rPr>
              <a:t>Marian Cernat</a:t>
            </a:r>
            <a:endParaRPr lang="ro-RO">
              <a:solidFill>
                <a:srgbClr val="000000"/>
              </a:solidFill>
              <a:latin typeface="Times New Roman" pitchFamily="18" charset="0"/>
            </a:endParaRPr>
          </a:p>
        </p:txBody>
      </p:sp>
      <p:sp>
        <p:nvSpPr>
          <p:cNvPr id="1284102" name="Rectangle 6"/>
          <p:cNvSpPr>
            <a:spLocks noGrp="1" noChangeArrowheads="1"/>
          </p:cNvSpPr>
          <p:nvPr>
            <p:ph type="sldNum" sz="quarter" idx="4"/>
          </p:nvPr>
        </p:nvSpPr>
        <p:spPr bwMode="auto">
          <a:xfrm>
            <a:off x="6934200" y="64008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D0BF8D-2994-457E-B11C-0F9DE25C98FA}"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a:p>
            <a:pPr>
              <a:defRPr/>
            </a:pPr>
            <a:endParaRPr lang="en-US">
              <a:solidFill>
                <a:srgbClr val="000000"/>
              </a:solidFill>
              <a:latin typeface="Times New Roman" pitchFamily="18" charset="0"/>
            </a:endParaRPr>
          </a:p>
          <a:p>
            <a:pPr>
              <a:defRPr/>
            </a:pPr>
            <a:endParaRPr lang="ro-RO">
              <a:solidFill>
                <a:srgbClr val="000000"/>
              </a:solidFill>
              <a:latin typeface="Times New Roman" pitchFamily="18" charset="0"/>
            </a:endParaRPr>
          </a:p>
        </p:txBody>
      </p:sp>
    </p:spTree>
    <p:extLst>
      <p:ext uri="{BB962C8B-B14F-4D97-AF65-F5344CB8AC3E}">
        <p14:creationId xmlns:p14="http://schemas.microsoft.com/office/powerpoint/2010/main" val="2199804688"/>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788325"/>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329143"/>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31879"/>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4" descr="Slide3"/>
          <p:cNvPicPr>
            <a:picLocks noChangeAspect="1" noChangeArrowheads="1"/>
          </p:cNvPicPr>
          <p:nvPr userDrawn="1"/>
        </p:nvPicPr>
        <p:blipFill>
          <a:blip r:embed="rId13">
            <a:extLst>
              <a:ext uri="{28A0092B-C50C-407E-A947-70E740481C1C}">
                <a14:useLocalDpi xmlns:a14="http://schemas.microsoft.com/office/drawing/2010/main" val="0"/>
              </a:ext>
            </a:extLst>
          </a:blip>
          <a:srcRect l="900" r="30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4100" name="Rectangle 4"/>
          <p:cNvSpPr>
            <a:spLocks noGrp="1" noChangeArrowheads="1"/>
          </p:cNvSpPr>
          <p:nvPr>
            <p:ph type="dt" sz="half" idx="2"/>
          </p:nvPr>
        </p:nvSpPr>
        <p:spPr bwMode="auto">
          <a:xfrm>
            <a:off x="685800" y="64008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r>
              <a:rPr lang="en-US"/>
              <a:t>2011 - Sinaia</a:t>
            </a:r>
            <a:endParaRPr lang="ro-RO"/>
          </a:p>
        </p:txBody>
      </p:sp>
      <p:sp>
        <p:nvSpPr>
          <p:cNvPr id="1284101"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r>
              <a:rPr lang="en-US"/>
              <a:t>Marian Cernat</a:t>
            </a:r>
            <a:endParaRPr lang="ro-RO"/>
          </a:p>
        </p:txBody>
      </p:sp>
      <p:sp>
        <p:nvSpPr>
          <p:cNvPr id="1284102" name="Rectangle 6"/>
          <p:cNvSpPr>
            <a:spLocks noGrp="1" noChangeArrowheads="1"/>
          </p:cNvSpPr>
          <p:nvPr>
            <p:ph type="sldNum" sz="quarter" idx="4"/>
          </p:nvPr>
        </p:nvSpPr>
        <p:spPr bwMode="auto">
          <a:xfrm>
            <a:off x="6934200" y="64008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95ED48BA-A1F6-4D8A-A43F-C6B9196EEBF4}" type="slidenum">
              <a:rPr lang="en-US"/>
              <a:pPr>
                <a:defRPr/>
              </a:pPr>
              <a:t>‹#›</a:t>
            </a:fld>
            <a:endParaRPr lang="en-US"/>
          </a:p>
          <a:p>
            <a:pPr>
              <a:defRPr/>
            </a:pPr>
            <a:endParaRPr lang="en-US"/>
          </a:p>
          <a:p>
            <a:pPr>
              <a:defRPr/>
            </a:pPr>
            <a:endParaRPr lang="ro-RO"/>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4" descr="Slide3"/>
          <p:cNvPicPr>
            <a:picLocks noChangeAspect="1" noChangeArrowheads="1"/>
          </p:cNvPicPr>
          <p:nvPr userDrawn="1"/>
        </p:nvPicPr>
        <p:blipFill>
          <a:blip r:embed="rId13">
            <a:extLst>
              <a:ext uri="{28A0092B-C50C-407E-A947-70E740481C1C}">
                <a14:useLocalDpi xmlns:a14="http://schemas.microsoft.com/office/drawing/2010/main" val="0"/>
              </a:ext>
            </a:extLst>
          </a:blip>
          <a:srcRect l="900" r="30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4100" name="Rectangle 4"/>
          <p:cNvSpPr>
            <a:spLocks noGrp="1" noChangeArrowheads="1"/>
          </p:cNvSpPr>
          <p:nvPr>
            <p:ph type="dt" sz="half" idx="2"/>
          </p:nvPr>
        </p:nvSpPr>
        <p:spPr bwMode="auto">
          <a:xfrm>
            <a:off x="685800" y="64008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r>
              <a:rPr lang="en-US"/>
              <a:t>2011 - Sinaia</a:t>
            </a:r>
            <a:endParaRPr lang="ro-RO"/>
          </a:p>
        </p:txBody>
      </p:sp>
      <p:sp>
        <p:nvSpPr>
          <p:cNvPr id="1284101"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r>
              <a:rPr lang="en-US"/>
              <a:t>Marian Cernat</a:t>
            </a:r>
            <a:endParaRPr lang="ro-RO"/>
          </a:p>
        </p:txBody>
      </p:sp>
      <p:sp>
        <p:nvSpPr>
          <p:cNvPr id="1284102" name="Rectangle 6"/>
          <p:cNvSpPr>
            <a:spLocks noGrp="1" noChangeArrowheads="1"/>
          </p:cNvSpPr>
          <p:nvPr>
            <p:ph type="sldNum" sz="quarter" idx="4"/>
          </p:nvPr>
        </p:nvSpPr>
        <p:spPr bwMode="auto">
          <a:xfrm>
            <a:off x="6934200" y="64008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C0783D33-D6A3-4E16-A303-8E7792561B8B}" type="slidenum">
              <a:rPr lang="en-US"/>
              <a:pPr>
                <a:defRPr/>
              </a:pPr>
              <a:t>‹#›</a:t>
            </a:fld>
            <a:endParaRPr lang="en-US"/>
          </a:p>
          <a:p>
            <a:pPr>
              <a:defRPr/>
            </a:pPr>
            <a:endParaRPr lang="en-US"/>
          </a:p>
          <a:p>
            <a:pPr>
              <a:defRPr/>
            </a:pPr>
            <a:endParaRPr lang="ro-RO"/>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92125"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3FFC89E9-9DF5-4BA0-BD32-4A16F649D03B}" type="slidenum">
              <a:rPr lang="en-US"/>
              <a:pPr>
                <a:defRPr/>
              </a:pPr>
              <a:t>‹#›</a:t>
            </a:fld>
            <a:endParaRPr lang="en-US"/>
          </a:p>
        </p:txBody>
      </p:sp>
      <p:pic>
        <p:nvPicPr>
          <p:cNvPr id="4103"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46" r:id="rId6"/>
    <p:sldLayoutId id="2147483911" r:id="rId7"/>
    <p:sldLayoutId id="2147483912" r:id="rId8"/>
    <p:sldLayoutId id="2147483913" r:id="rId9"/>
    <p:sldLayoutId id="2147483914" r:id="rId10"/>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92125"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CE3D11B8-F476-4B7E-AD48-005A678864D1}" type="slidenum">
              <a:rPr lang="en-US"/>
              <a:pPr>
                <a:defRPr/>
              </a:pPr>
              <a:t>‹#›</a:t>
            </a:fld>
            <a:endParaRPr lang="en-US"/>
          </a:p>
        </p:txBody>
      </p:sp>
      <p:pic>
        <p:nvPicPr>
          <p:cNvPr id="5127"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47" r:id="rId6"/>
    <p:sldLayoutId id="2147483920" r:id="rId7"/>
    <p:sldLayoutId id="2147483921" r:id="rId8"/>
    <p:sldLayoutId id="2147483922" r:id="rId9"/>
    <p:sldLayoutId id="2147483923" r:id="rId10"/>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024104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618388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36081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369"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508B21-2B61-429B-85BE-7293F0402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186917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9.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9.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1.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1.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5.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funda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4713328" y="4572080"/>
            <a:ext cx="414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0724" name="Text Box 7"/>
          <p:cNvSpPr txBox="1">
            <a:spLocks noChangeArrowheads="1"/>
          </p:cNvSpPr>
          <p:nvPr/>
        </p:nvSpPr>
        <p:spPr bwMode="auto">
          <a:xfrm>
            <a:off x="4430713" y="6172280"/>
            <a:ext cx="4360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0725" name="Rectangle 1"/>
          <p:cNvSpPr>
            <a:spLocks noChangeArrowheads="1"/>
          </p:cNvSpPr>
          <p:nvPr/>
        </p:nvSpPr>
        <p:spPr bwMode="auto">
          <a:xfrm>
            <a:off x="838200" y="2286001"/>
            <a:ext cx="716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sz="3200" b="1">
                <a:solidFill>
                  <a:schemeClr val="bg1"/>
                </a:solidFill>
                <a:latin typeface="Tahoma" pitchFamily="34" charset="0"/>
                <a:cs typeface="Tahoma" pitchFamily="34" charset="0"/>
              </a:rPr>
              <a:t>Load management and grid stability maintenance in the conditions of liberalized market of Romania</a:t>
            </a:r>
            <a:r>
              <a:rPr lang="ru-RU" sz="3200" b="1">
                <a:solidFill>
                  <a:schemeClr val="bg1"/>
                </a:solidFill>
                <a:latin typeface="Tahoma" pitchFamily="34" charset="0"/>
                <a:cs typeface="Tahoma" pitchFamily="34" charset="0"/>
              </a:rPr>
              <a:t> </a:t>
            </a:r>
            <a:endParaRPr lang="en-US" sz="3200">
              <a:solidFill>
                <a:schemeClr val="bg1"/>
              </a:solidFill>
              <a:latin typeface="Tahoma" pitchFamily="34" charset="0"/>
              <a:cs typeface="Tahoma" pitchFamily="34" charset="0"/>
            </a:endParaRPr>
          </a:p>
        </p:txBody>
      </p:sp>
      <p:sp>
        <p:nvSpPr>
          <p:cNvPr id="30726" name="TextBox 2"/>
          <p:cNvSpPr txBox="1">
            <a:spLocks noChangeArrowheads="1"/>
          </p:cNvSpPr>
          <p:nvPr/>
        </p:nvSpPr>
        <p:spPr bwMode="auto">
          <a:xfrm>
            <a:off x="1332733" y="6172280"/>
            <a:ext cx="6719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1"/>
                </a:solidFill>
              </a:rPr>
              <a:t>Nicolae Opris - Corporate Strategy and Relations with Regulatory Authorities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5697538" y="1"/>
            <a:ext cx="423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srgbClr val="000000"/>
              </a:solidFill>
              <a:cs typeface="Arial" charset="0"/>
            </a:endParaRPr>
          </a:p>
        </p:txBody>
      </p:sp>
      <p:sp>
        <p:nvSpPr>
          <p:cNvPr id="39939" name="Text Box 15"/>
          <p:cNvSpPr txBox="1">
            <a:spLocks noChangeArrowheads="1"/>
          </p:cNvSpPr>
          <p:nvPr/>
        </p:nvSpPr>
        <p:spPr bwMode="auto">
          <a:xfrm>
            <a:off x="352432" y="1447800"/>
            <a:ext cx="1139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a:solidFill>
                <a:srgbClr val="000000"/>
              </a:solidFill>
              <a:cs typeface="Arial" charset="0"/>
            </a:endParaRPr>
          </a:p>
        </p:txBody>
      </p:sp>
      <p:sp>
        <p:nvSpPr>
          <p:cNvPr id="39940" name="Text Box 9"/>
          <p:cNvSpPr txBox="1">
            <a:spLocks noChangeArrowheads="1"/>
          </p:cNvSpPr>
          <p:nvPr/>
        </p:nvSpPr>
        <p:spPr bwMode="auto">
          <a:xfrm>
            <a:off x="1970092" y="304800"/>
            <a:ext cx="6962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600" b="1">
                <a:solidFill>
                  <a:srgbClr val="24297A"/>
                </a:solidFill>
                <a:cs typeface="Arial" charset="0"/>
              </a:rPr>
              <a:t>Romanian wholesale electricity market </a:t>
            </a:r>
          </a:p>
        </p:txBody>
      </p:sp>
      <p:sp>
        <p:nvSpPr>
          <p:cNvPr id="39941" name="Line 58"/>
          <p:cNvSpPr>
            <a:spLocks noChangeShapeType="1"/>
          </p:cNvSpPr>
          <p:nvPr/>
        </p:nvSpPr>
        <p:spPr bwMode="auto">
          <a:xfrm>
            <a:off x="6907213" y="5905500"/>
            <a:ext cx="0" cy="304800"/>
          </a:xfrm>
          <a:prstGeom prst="line">
            <a:avLst/>
          </a:prstGeom>
          <a:noFill/>
          <a:ln>
            <a:noFill/>
          </a:ln>
          <a:effectLst>
            <a:prstShdw prst="shdw13" dist="53882" dir="13500000">
              <a:schemeClr val="bg2">
                <a:alpha val="50000"/>
              </a:schemeClr>
            </a:prst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cxnSp>
        <p:nvCxnSpPr>
          <p:cNvPr id="39942" name="_s1028"/>
          <p:cNvCxnSpPr>
            <a:cxnSpLocks noChangeShapeType="1"/>
          </p:cNvCxnSpPr>
          <p:nvPr/>
        </p:nvCxnSpPr>
        <p:spPr bwMode="auto">
          <a:xfrm rot="5400000" flipH="1">
            <a:off x="6578600" y="4595813"/>
            <a:ext cx="476250" cy="698500"/>
          </a:xfrm>
          <a:prstGeom prst="bentConnector3">
            <a:avLst>
              <a:gd name="adj1" fmla="val 24000"/>
            </a:avLst>
          </a:prstGeom>
          <a:noFill/>
          <a:ln w="28575">
            <a:solidFill>
              <a:srgbClr val="24297A"/>
            </a:solidFill>
            <a:miter lim="800000"/>
            <a:headEnd/>
            <a:tailEnd/>
          </a:ln>
          <a:extLst>
            <a:ext uri="{909E8E84-426E-40DD-AFC4-6F175D3DCCD1}">
              <a14:hiddenFill xmlns:a14="http://schemas.microsoft.com/office/drawing/2010/main">
                <a:noFill/>
              </a14:hiddenFill>
            </a:ext>
          </a:extLst>
        </p:spPr>
      </p:cxnSp>
      <p:cxnSp>
        <p:nvCxnSpPr>
          <p:cNvPr id="39943" name="_s1029"/>
          <p:cNvCxnSpPr>
            <a:cxnSpLocks noChangeShapeType="1"/>
          </p:cNvCxnSpPr>
          <p:nvPr/>
        </p:nvCxnSpPr>
        <p:spPr bwMode="auto">
          <a:xfrm rot="16200000">
            <a:off x="5880100" y="4595813"/>
            <a:ext cx="476250" cy="698500"/>
          </a:xfrm>
          <a:prstGeom prst="bentConnector3">
            <a:avLst>
              <a:gd name="adj1" fmla="val 24000"/>
            </a:avLst>
          </a:prstGeom>
          <a:noFill/>
          <a:ln w="28575">
            <a:solidFill>
              <a:srgbClr val="24297A"/>
            </a:solidFill>
            <a:miter lim="800000"/>
            <a:headEnd/>
            <a:tailEnd/>
          </a:ln>
          <a:extLst>
            <a:ext uri="{909E8E84-426E-40DD-AFC4-6F175D3DCCD1}">
              <a14:hiddenFill xmlns:a14="http://schemas.microsoft.com/office/drawing/2010/main">
                <a:noFill/>
              </a14:hiddenFill>
            </a:ext>
          </a:extLst>
        </p:spPr>
      </p:cxnSp>
      <p:cxnSp>
        <p:nvCxnSpPr>
          <p:cNvPr id="39944" name="_s1030"/>
          <p:cNvCxnSpPr>
            <a:cxnSpLocks noChangeShapeType="1"/>
          </p:cNvCxnSpPr>
          <p:nvPr/>
        </p:nvCxnSpPr>
        <p:spPr bwMode="auto">
          <a:xfrm rot="5400000" flipH="1">
            <a:off x="3785394" y="4596607"/>
            <a:ext cx="476250" cy="696912"/>
          </a:xfrm>
          <a:prstGeom prst="bentConnector3">
            <a:avLst>
              <a:gd name="adj1" fmla="val 24000"/>
            </a:avLst>
          </a:prstGeom>
          <a:noFill/>
          <a:ln w="28575">
            <a:solidFill>
              <a:srgbClr val="24297A"/>
            </a:solidFill>
            <a:miter lim="800000"/>
            <a:headEnd/>
            <a:tailEnd/>
          </a:ln>
          <a:extLst>
            <a:ext uri="{909E8E84-426E-40DD-AFC4-6F175D3DCCD1}">
              <a14:hiddenFill xmlns:a14="http://schemas.microsoft.com/office/drawing/2010/main">
                <a:noFill/>
              </a14:hiddenFill>
            </a:ext>
          </a:extLst>
        </p:spPr>
      </p:cxnSp>
      <p:cxnSp>
        <p:nvCxnSpPr>
          <p:cNvPr id="39945" name="_s1031"/>
          <p:cNvCxnSpPr>
            <a:cxnSpLocks noChangeShapeType="1"/>
          </p:cNvCxnSpPr>
          <p:nvPr/>
        </p:nvCxnSpPr>
        <p:spPr bwMode="auto">
          <a:xfrm rot="16200000">
            <a:off x="2689225" y="4595813"/>
            <a:ext cx="476250" cy="698500"/>
          </a:xfrm>
          <a:prstGeom prst="bentConnector3">
            <a:avLst>
              <a:gd name="adj1" fmla="val 24000"/>
            </a:avLst>
          </a:prstGeom>
          <a:noFill/>
          <a:ln w="28575">
            <a:solidFill>
              <a:srgbClr val="24297A"/>
            </a:solidFill>
            <a:miter lim="800000"/>
            <a:headEnd/>
            <a:tailEnd/>
          </a:ln>
          <a:extLst>
            <a:ext uri="{909E8E84-426E-40DD-AFC4-6F175D3DCCD1}">
              <a14:hiddenFill xmlns:a14="http://schemas.microsoft.com/office/drawing/2010/main">
                <a:noFill/>
              </a14:hiddenFill>
            </a:ext>
          </a:extLst>
        </p:spPr>
      </p:cxnSp>
      <p:sp>
        <p:nvSpPr>
          <p:cNvPr id="85" name="_s1036"/>
          <p:cNvSpPr>
            <a:spLocks noChangeArrowheads="1"/>
          </p:cNvSpPr>
          <p:nvPr/>
        </p:nvSpPr>
        <p:spPr bwMode="auto">
          <a:xfrm>
            <a:off x="1337221" y="2890838"/>
            <a:ext cx="5848594" cy="7318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400" b="1">
                <a:solidFill>
                  <a:srgbClr val="24297A"/>
                </a:solidFill>
              </a:rPr>
              <a:t>Wholesale Electricity Market</a:t>
            </a:r>
          </a:p>
        </p:txBody>
      </p:sp>
      <p:sp>
        <p:nvSpPr>
          <p:cNvPr id="86" name="_s1037"/>
          <p:cNvSpPr>
            <a:spLocks noChangeArrowheads="1"/>
          </p:cNvSpPr>
          <p:nvPr/>
        </p:nvSpPr>
        <p:spPr bwMode="auto">
          <a:xfrm>
            <a:off x="3097824" y="3971925"/>
            <a:ext cx="1162050" cy="736600"/>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000" b="1" dirty="0">
                <a:solidFill>
                  <a:srgbClr val="24297A"/>
                </a:solidFill>
              </a:rPr>
              <a:t>Main Electricity </a:t>
            </a:r>
          </a:p>
          <a:p>
            <a:pPr algn="ctr" defTabSz="858838">
              <a:defRPr/>
            </a:pPr>
            <a:r>
              <a:rPr lang="en-US" sz="1000" b="1" dirty="0">
                <a:solidFill>
                  <a:srgbClr val="24297A"/>
                </a:solidFill>
              </a:rPr>
              <a:t>Market</a:t>
            </a:r>
          </a:p>
        </p:txBody>
      </p:sp>
      <p:sp>
        <p:nvSpPr>
          <p:cNvPr id="87" name="_s1038"/>
          <p:cNvSpPr>
            <a:spLocks noChangeArrowheads="1"/>
          </p:cNvSpPr>
          <p:nvPr/>
        </p:nvSpPr>
        <p:spPr bwMode="auto">
          <a:xfrm>
            <a:off x="4489938" y="3970338"/>
            <a:ext cx="1160585" cy="736600"/>
          </a:xfrm>
          <a:prstGeom prst="rect">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000" b="1" dirty="0">
                <a:solidFill>
                  <a:srgbClr val="24297A"/>
                </a:solidFill>
              </a:rPr>
              <a:t>Ancillary Services</a:t>
            </a:r>
          </a:p>
          <a:p>
            <a:pPr algn="ctr" defTabSz="858838">
              <a:defRPr/>
            </a:pPr>
            <a:r>
              <a:rPr lang="en-US" sz="1000" b="1" dirty="0">
                <a:solidFill>
                  <a:srgbClr val="24297A"/>
                </a:solidFill>
              </a:rPr>
              <a:t>Market</a:t>
            </a:r>
          </a:p>
          <a:p>
            <a:pPr algn="ctr" defTabSz="858838">
              <a:defRPr/>
            </a:pPr>
            <a:r>
              <a:rPr lang="en-US" sz="1000" b="1" dirty="0">
                <a:solidFill>
                  <a:srgbClr val="24297A"/>
                </a:solidFill>
              </a:rPr>
              <a:t>(Mandatory)</a:t>
            </a:r>
          </a:p>
        </p:txBody>
      </p:sp>
      <p:sp>
        <p:nvSpPr>
          <p:cNvPr id="88" name="_s1039"/>
          <p:cNvSpPr>
            <a:spLocks noChangeArrowheads="1"/>
          </p:cNvSpPr>
          <p:nvPr/>
        </p:nvSpPr>
        <p:spPr bwMode="auto">
          <a:xfrm>
            <a:off x="5885026" y="3970338"/>
            <a:ext cx="1163515" cy="7366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000" b="1" dirty="0">
                <a:solidFill>
                  <a:srgbClr val="24297A"/>
                </a:solidFill>
              </a:rPr>
              <a:t>Balancing market</a:t>
            </a:r>
          </a:p>
          <a:p>
            <a:pPr algn="ctr" defTabSz="858838">
              <a:defRPr/>
            </a:pPr>
            <a:r>
              <a:rPr lang="en-US" sz="1000" b="1" dirty="0">
                <a:solidFill>
                  <a:srgbClr val="24297A"/>
                </a:solidFill>
              </a:rPr>
              <a:t>(Mandatory)</a:t>
            </a:r>
          </a:p>
        </p:txBody>
      </p:sp>
      <p:sp>
        <p:nvSpPr>
          <p:cNvPr id="89" name="_s1040"/>
          <p:cNvSpPr>
            <a:spLocks noChangeArrowheads="1"/>
          </p:cNvSpPr>
          <p:nvPr/>
        </p:nvSpPr>
        <p:spPr bwMode="auto">
          <a:xfrm>
            <a:off x="1388617" y="3898900"/>
            <a:ext cx="1467149" cy="868362"/>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000" b="1" dirty="0">
                <a:solidFill>
                  <a:srgbClr val="24297A"/>
                </a:solidFill>
              </a:rPr>
              <a:t>Capacity Allocation </a:t>
            </a:r>
          </a:p>
          <a:p>
            <a:pPr algn="ctr" defTabSz="858838">
              <a:defRPr/>
            </a:pPr>
            <a:r>
              <a:rPr lang="en-US" sz="1000" b="1" dirty="0">
                <a:solidFill>
                  <a:srgbClr val="24297A"/>
                </a:solidFill>
              </a:rPr>
              <a:t>Markets (on iOHL’s)</a:t>
            </a:r>
          </a:p>
          <a:p>
            <a:pPr algn="ctr" defTabSz="858838">
              <a:defRPr/>
            </a:pPr>
            <a:r>
              <a:rPr lang="ro-RO" sz="1000" b="1" dirty="0">
                <a:solidFill>
                  <a:srgbClr val="C00000"/>
                </a:solidFill>
              </a:rPr>
              <a:t>Co-ordinated </a:t>
            </a:r>
            <a:r>
              <a:rPr lang="ro-RO" sz="1000" b="1" dirty="0">
                <a:solidFill>
                  <a:srgbClr val="C00000"/>
                </a:solidFill>
              </a:rPr>
              <a:t>A</a:t>
            </a:r>
            <a:r>
              <a:rPr lang="en-US" sz="1000" b="1" dirty="0">
                <a:solidFill>
                  <a:srgbClr val="C00000"/>
                </a:solidFill>
              </a:rPr>
              <a:t>location</a:t>
            </a:r>
            <a:r>
              <a:rPr lang="ro-RO" sz="1000" b="1" dirty="0">
                <a:solidFill>
                  <a:srgbClr val="C00000"/>
                </a:solidFill>
              </a:rPr>
              <a:t>l.</a:t>
            </a:r>
            <a:endParaRPr lang="en-US" sz="1000" b="1" dirty="0">
              <a:solidFill>
                <a:srgbClr val="C00000"/>
              </a:solidFill>
            </a:endParaRPr>
          </a:p>
        </p:txBody>
      </p:sp>
      <p:sp>
        <p:nvSpPr>
          <p:cNvPr id="90" name="_s1041"/>
          <p:cNvSpPr>
            <a:spLocks noChangeArrowheads="1"/>
          </p:cNvSpPr>
          <p:nvPr/>
        </p:nvSpPr>
        <p:spPr bwMode="auto">
          <a:xfrm>
            <a:off x="2020767" y="5183271"/>
            <a:ext cx="1160585" cy="733425"/>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endParaRPr lang="en-US" sz="1000" b="1">
              <a:solidFill>
                <a:srgbClr val="24297A"/>
              </a:solidFill>
              <a:cs typeface="Arial" charset="0"/>
            </a:endParaRPr>
          </a:p>
          <a:p>
            <a:pPr algn="ctr" defTabSz="858838">
              <a:defRPr/>
            </a:pPr>
            <a:r>
              <a:rPr lang="en-US" sz="1000" b="1">
                <a:solidFill>
                  <a:srgbClr val="24297A"/>
                </a:solidFill>
                <a:cs typeface="Arial" charset="0"/>
              </a:rPr>
              <a:t>Bilateral Contracts</a:t>
            </a:r>
          </a:p>
          <a:p>
            <a:pPr algn="ctr" defTabSz="858838">
              <a:defRPr/>
            </a:pPr>
            <a:r>
              <a:rPr lang="en-US" sz="1000" b="1">
                <a:solidFill>
                  <a:srgbClr val="24297A"/>
                </a:solidFill>
                <a:cs typeface="Arial" charset="0"/>
              </a:rPr>
              <a:t>Market</a:t>
            </a:r>
            <a:br>
              <a:rPr lang="en-US" sz="1000" b="1">
                <a:solidFill>
                  <a:srgbClr val="24297A"/>
                </a:solidFill>
                <a:cs typeface="Arial" charset="0"/>
              </a:rPr>
            </a:br>
            <a:endParaRPr lang="en-US" sz="1000" b="1">
              <a:solidFill>
                <a:srgbClr val="24297A"/>
              </a:solidFill>
              <a:cs typeface="Arial" charset="0"/>
            </a:endParaRPr>
          </a:p>
        </p:txBody>
      </p:sp>
      <p:sp>
        <p:nvSpPr>
          <p:cNvPr id="91" name="_s1042"/>
          <p:cNvSpPr>
            <a:spLocks noChangeArrowheads="1"/>
          </p:cNvSpPr>
          <p:nvPr/>
        </p:nvSpPr>
        <p:spPr bwMode="auto">
          <a:xfrm>
            <a:off x="3790950" y="5183188"/>
            <a:ext cx="1160585" cy="730250"/>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000" b="1">
                <a:solidFill>
                  <a:srgbClr val="24297A"/>
                </a:solidFill>
                <a:cs typeface="Arial" charset="0"/>
              </a:rPr>
              <a:t>Day Ahead Market</a:t>
            </a:r>
          </a:p>
          <a:p>
            <a:pPr algn="ctr" defTabSz="858838">
              <a:defRPr/>
            </a:pPr>
            <a:r>
              <a:rPr lang="en-US" sz="1000" b="1">
                <a:solidFill>
                  <a:srgbClr val="24297A"/>
                </a:solidFill>
                <a:cs typeface="Arial" charset="0"/>
              </a:rPr>
              <a:t>(P/X)</a:t>
            </a:r>
            <a:br>
              <a:rPr lang="en-US" sz="1000" b="1">
                <a:solidFill>
                  <a:srgbClr val="24297A"/>
                </a:solidFill>
                <a:cs typeface="Arial" charset="0"/>
              </a:rPr>
            </a:br>
            <a:endParaRPr lang="en-US" sz="1000" b="1">
              <a:solidFill>
                <a:srgbClr val="24297A"/>
              </a:solidFill>
              <a:cs typeface="Arial" charset="0"/>
            </a:endParaRPr>
          </a:p>
        </p:txBody>
      </p:sp>
      <p:sp>
        <p:nvSpPr>
          <p:cNvPr id="92" name="_s1043"/>
          <p:cNvSpPr>
            <a:spLocks noChangeArrowheads="1"/>
          </p:cNvSpPr>
          <p:nvPr/>
        </p:nvSpPr>
        <p:spPr bwMode="auto">
          <a:xfrm>
            <a:off x="5188927" y="5183188"/>
            <a:ext cx="1160585" cy="73025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000" b="1">
                <a:solidFill>
                  <a:srgbClr val="24297A"/>
                </a:solidFill>
              </a:rPr>
              <a:t>Dispatchable </a:t>
            </a:r>
            <a:br>
              <a:rPr lang="en-US" sz="1000" b="1">
                <a:solidFill>
                  <a:srgbClr val="24297A"/>
                </a:solidFill>
              </a:rPr>
            </a:br>
            <a:r>
              <a:rPr lang="en-US" sz="1000" b="1">
                <a:solidFill>
                  <a:srgbClr val="24297A"/>
                </a:solidFill>
              </a:rPr>
              <a:t>Units</a:t>
            </a:r>
          </a:p>
        </p:txBody>
      </p:sp>
      <p:sp>
        <p:nvSpPr>
          <p:cNvPr id="93" name="_s1044"/>
          <p:cNvSpPr>
            <a:spLocks noChangeArrowheads="1"/>
          </p:cNvSpPr>
          <p:nvPr/>
        </p:nvSpPr>
        <p:spPr bwMode="auto">
          <a:xfrm>
            <a:off x="6583974" y="5183188"/>
            <a:ext cx="1162050" cy="73025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000" b="1" dirty="0" err="1">
                <a:solidFill>
                  <a:srgbClr val="24297A"/>
                </a:solidFill>
              </a:rPr>
              <a:t>Balacing</a:t>
            </a:r>
            <a:r>
              <a:rPr lang="en-US" sz="1000" b="1" dirty="0">
                <a:solidFill>
                  <a:srgbClr val="24297A"/>
                </a:solidFill>
              </a:rPr>
              <a:t> </a:t>
            </a:r>
          </a:p>
          <a:p>
            <a:pPr algn="ctr" defTabSz="858838">
              <a:defRPr/>
            </a:pPr>
            <a:r>
              <a:rPr lang="en-US" sz="1000" b="1" dirty="0">
                <a:solidFill>
                  <a:srgbClr val="24297A"/>
                </a:solidFill>
              </a:rPr>
              <a:t>Responsible </a:t>
            </a:r>
            <a:br>
              <a:rPr lang="en-US" sz="1000" b="1" dirty="0">
                <a:solidFill>
                  <a:srgbClr val="24297A"/>
                </a:solidFill>
              </a:rPr>
            </a:br>
            <a:r>
              <a:rPr lang="en-US" sz="1000" b="1" dirty="0">
                <a:solidFill>
                  <a:srgbClr val="24297A"/>
                </a:solidFill>
              </a:rPr>
              <a:t>Parties</a:t>
            </a:r>
          </a:p>
        </p:txBody>
      </p:sp>
      <p:sp>
        <p:nvSpPr>
          <p:cNvPr id="39973" name="AutoShape 70"/>
          <p:cNvSpPr>
            <a:spLocks noChangeArrowheads="1"/>
          </p:cNvSpPr>
          <p:nvPr/>
        </p:nvSpPr>
        <p:spPr bwMode="auto">
          <a:xfrm>
            <a:off x="5767388" y="4724400"/>
            <a:ext cx="563562" cy="228600"/>
          </a:xfrm>
          <a:prstGeom prst="wedgeEllipseCallout">
            <a:avLst>
              <a:gd name="adj1" fmla="val 42708"/>
              <a:gd name="adj2" fmla="val -100417"/>
            </a:avLst>
          </a:prstGeom>
          <a:solidFill>
            <a:srgbClr val="F7FFFF"/>
          </a:solidFill>
          <a:ln w="9525">
            <a:solidFill>
              <a:srgbClr val="A50021"/>
            </a:solidFill>
            <a:miter lim="800000"/>
            <a:headEnd/>
            <a:tailEnd/>
          </a:ln>
        </p:spPr>
        <p:txBody>
          <a:bodyPr lIns="0" tIns="0" rIns="0" bIns="0"/>
          <a:lstStyle/>
          <a:p>
            <a:pPr algn="ctr"/>
            <a:r>
              <a:rPr lang="en-US" sz="1000" b="1">
                <a:solidFill>
                  <a:srgbClr val="A50021"/>
                </a:solidFill>
                <a:cs typeface="Arial" charset="0"/>
              </a:rPr>
              <a:t>~5% *</a:t>
            </a:r>
          </a:p>
        </p:txBody>
      </p:sp>
      <p:sp>
        <p:nvSpPr>
          <p:cNvPr id="39974" name="Line 126"/>
          <p:cNvSpPr>
            <a:spLocks noChangeShapeType="1"/>
          </p:cNvSpPr>
          <p:nvPr/>
        </p:nvSpPr>
        <p:spPr bwMode="auto">
          <a:xfrm flipH="1">
            <a:off x="2046288" y="3646491"/>
            <a:ext cx="400050" cy="287337"/>
          </a:xfrm>
          <a:prstGeom prst="line">
            <a:avLst/>
          </a:prstGeom>
          <a:noFill/>
          <a:ln w="28575">
            <a:solidFill>
              <a:srgbClr val="FB4F5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5" name="Line 127"/>
          <p:cNvSpPr>
            <a:spLocks noChangeShapeType="1"/>
          </p:cNvSpPr>
          <p:nvPr/>
        </p:nvSpPr>
        <p:spPr bwMode="auto">
          <a:xfrm flipH="1">
            <a:off x="4922839" y="3644900"/>
            <a:ext cx="47625" cy="4000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6" name="Line 128"/>
          <p:cNvSpPr>
            <a:spLocks noChangeShapeType="1"/>
          </p:cNvSpPr>
          <p:nvPr/>
        </p:nvSpPr>
        <p:spPr bwMode="auto">
          <a:xfrm>
            <a:off x="6565900" y="3644900"/>
            <a:ext cx="0" cy="2889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7" name="Line 129"/>
          <p:cNvSpPr>
            <a:spLocks noChangeShapeType="1"/>
          </p:cNvSpPr>
          <p:nvPr/>
        </p:nvSpPr>
        <p:spPr bwMode="auto">
          <a:xfrm flipH="1">
            <a:off x="7097753" y="2438400"/>
            <a:ext cx="509587" cy="19986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8" name="Line 130"/>
          <p:cNvSpPr>
            <a:spLocks noChangeShapeType="1"/>
          </p:cNvSpPr>
          <p:nvPr/>
        </p:nvSpPr>
        <p:spPr bwMode="auto">
          <a:xfrm flipH="1">
            <a:off x="7429500" y="2349500"/>
            <a:ext cx="158750" cy="2873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9" name="Line 131"/>
          <p:cNvSpPr>
            <a:spLocks noChangeShapeType="1"/>
          </p:cNvSpPr>
          <p:nvPr/>
        </p:nvSpPr>
        <p:spPr bwMode="auto">
          <a:xfrm flipH="1">
            <a:off x="4306888" y="2636838"/>
            <a:ext cx="3124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0" name="Line 132"/>
          <p:cNvSpPr>
            <a:spLocks noChangeShapeType="1"/>
          </p:cNvSpPr>
          <p:nvPr/>
        </p:nvSpPr>
        <p:spPr bwMode="auto">
          <a:xfrm flipH="1">
            <a:off x="4110038" y="3644900"/>
            <a:ext cx="63500" cy="4000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81" name="Line 134"/>
          <p:cNvSpPr>
            <a:spLocks noChangeShapeType="1"/>
          </p:cNvSpPr>
          <p:nvPr/>
        </p:nvSpPr>
        <p:spPr bwMode="auto">
          <a:xfrm flipV="1">
            <a:off x="3441700" y="3644908"/>
            <a:ext cx="133350" cy="360363"/>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7" name="Rectangle 135"/>
          <p:cNvSpPr>
            <a:spLocks noChangeArrowheads="1"/>
          </p:cNvSpPr>
          <p:nvPr/>
        </p:nvSpPr>
        <p:spPr bwMode="auto">
          <a:xfrm>
            <a:off x="1306863" y="6057901"/>
            <a:ext cx="1231782" cy="606424"/>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858838" eaLnBrk="0" hangingPunct="0">
              <a:defRPr/>
            </a:pPr>
            <a:r>
              <a:rPr lang="en-US" sz="1000" b="1">
                <a:solidFill>
                  <a:srgbClr val="24297A"/>
                </a:solidFill>
                <a:cs typeface="Arial" charset="0"/>
              </a:rPr>
              <a:t>Bilateral contracts</a:t>
            </a:r>
          </a:p>
          <a:p>
            <a:pPr algn="ctr" defTabSz="858838" eaLnBrk="0" hangingPunct="0">
              <a:defRPr/>
            </a:pPr>
            <a:r>
              <a:rPr lang="en-US" sz="1000" b="1">
                <a:solidFill>
                  <a:srgbClr val="24297A"/>
                </a:solidFill>
                <a:cs typeface="Arial" charset="0"/>
              </a:rPr>
              <a:t>OTC</a:t>
            </a:r>
          </a:p>
        </p:txBody>
      </p:sp>
      <p:sp>
        <p:nvSpPr>
          <p:cNvPr id="108" name="Rectangle 136"/>
          <p:cNvSpPr>
            <a:spLocks noChangeArrowheads="1"/>
          </p:cNvSpPr>
          <p:nvPr/>
        </p:nvSpPr>
        <p:spPr bwMode="auto">
          <a:xfrm>
            <a:off x="2755688" y="6059571"/>
            <a:ext cx="1242678" cy="585787"/>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858838" eaLnBrk="0" hangingPunct="0">
              <a:defRPr/>
            </a:pPr>
            <a:r>
              <a:rPr lang="en-US" sz="1000" b="1">
                <a:solidFill>
                  <a:srgbClr val="24297A"/>
                </a:solidFill>
                <a:cs typeface="Arial" charset="0"/>
              </a:rPr>
              <a:t>Bilateral contracts</a:t>
            </a:r>
          </a:p>
          <a:p>
            <a:pPr algn="ctr" defTabSz="858838" eaLnBrk="0" hangingPunct="0">
              <a:defRPr/>
            </a:pPr>
            <a:r>
              <a:rPr lang="en-US" sz="1000" b="1">
                <a:solidFill>
                  <a:srgbClr val="24297A"/>
                </a:solidFill>
                <a:cs typeface="Arial" charset="0"/>
              </a:rPr>
              <a:t>through OPCOM</a:t>
            </a:r>
          </a:p>
        </p:txBody>
      </p:sp>
      <p:sp>
        <p:nvSpPr>
          <p:cNvPr id="39988" name="Line 137"/>
          <p:cNvSpPr>
            <a:spLocks noChangeShapeType="1"/>
          </p:cNvSpPr>
          <p:nvPr/>
        </p:nvSpPr>
        <p:spPr bwMode="auto">
          <a:xfrm>
            <a:off x="2641605" y="5905500"/>
            <a:ext cx="3175" cy="476250"/>
          </a:xfrm>
          <a:prstGeom prst="line">
            <a:avLst/>
          </a:prstGeom>
          <a:noFill/>
          <a:ln w="31750">
            <a:solidFill>
              <a:srgbClr val="2429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Rectangle 136"/>
          <p:cNvSpPr>
            <a:spLocks noChangeArrowheads="1"/>
          </p:cNvSpPr>
          <p:nvPr/>
        </p:nvSpPr>
        <p:spPr bwMode="auto">
          <a:xfrm>
            <a:off x="4106038" y="6196096"/>
            <a:ext cx="1928469" cy="585787"/>
          </a:xfrm>
          <a:prstGeom prst="rect">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858838" eaLnBrk="0" hangingPunct="0">
              <a:defRPr/>
            </a:pPr>
            <a:endParaRPr lang="ro-RO" sz="1000" b="1">
              <a:solidFill>
                <a:srgbClr val="24297A"/>
              </a:solidFill>
            </a:endParaRPr>
          </a:p>
          <a:p>
            <a:pPr algn="ctr" defTabSz="858838" eaLnBrk="0" hangingPunct="0">
              <a:defRPr/>
            </a:pPr>
            <a:r>
              <a:rPr lang="en-US" sz="1000" b="1">
                <a:solidFill>
                  <a:srgbClr val="24297A"/>
                </a:solidFill>
              </a:rPr>
              <a:t>TEL buyer of power reserves</a:t>
            </a:r>
          </a:p>
          <a:p>
            <a:pPr algn="ctr" defTabSz="858838" eaLnBrk="0" hangingPunct="0">
              <a:defRPr/>
            </a:pPr>
            <a:r>
              <a:rPr lang="en-US" sz="1000" b="1">
                <a:solidFill>
                  <a:srgbClr val="24297A"/>
                </a:solidFill>
              </a:rPr>
              <a:t> (Technological system services)</a:t>
            </a:r>
          </a:p>
          <a:p>
            <a:pPr algn="ctr" defTabSz="858838" eaLnBrk="0" hangingPunct="0">
              <a:defRPr/>
            </a:pPr>
            <a:endParaRPr lang="en-US" sz="1000" b="1">
              <a:solidFill>
                <a:srgbClr val="24297A"/>
              </a:solidFill>
            </a:endParaRPr>
          </a:p>
        </p:txBody>
      </p:sp>
      <p:sp>
        <p:nvSpPr>
          <p:cNvPr id="112" name="Line 52"/>
          <p:cNvSpPr>
            <a:spLocks noChangeShapeType="1"/>
          </p:cNvSpPr>
          <p:nvPr/>
        </p:nvSpPr>
        <p:spPr bwMode="auto">
          <a:xfrm flipH="1">
            <a:off x="5064125" y="4724400"/>
            <a:ext cx="14288" cy="1485900"/>
          </a:xfrm>
          <a:prstGeom prst="line">
            <a:avLst/>
          </a:prstGeom>
          <a:ln w="31750">
            <a:solidFill>
              <a:srgbClr val="24297A"/>
            </a:solidFill>
            <a:headEnd/>
            <a:tailEnd/>
          </a:ln>
        </p:spPr>
        <p:style>
          <a:lnRef idx="1">
            <a:schemeClr val="dk1"/>
          </a:lnRef>
          <a:fillRef idx="0">
            <a:schemeClr val="dk1"/>
          </a:fillRef>
          <a:effectRef idx="0">
            <a:schemeClr val="dk1"/>
          </a:effectRef>
          <a:fontRef idx="minor">
            <a:schemeClr val="tx1"/>
          </a:fontRef>
        </p:style>
        <p:txBody>
          <a:bodyPr>
            <a:spAutoFit/>
          </a:bodyPr>
          <a:lstStyle/>
          <a:p>
            <a:pPr>
              <a:defRPr/>
            </a:pPr>
            <a:endParaRPr lang="en-US" sz="1000">
              <a:solidFill>
                <a:srgbClr val="000000"/>
              </a:solidFill>
            </a:endParaRPr>
          </a:p>
        </p:txBody>
      </p:sp>
      <p:sp>
        <p:nvSpPr>
          <p:cNvPr id="113" name="Rectangle 136"/>
          <p:cNvSpPr>
            <a:spLocks noChangeArrowheads="1"/>
          </p:cNvSpPr>
          <p:nvPr/>
        </p:nvSpPr>
        <p:spPr bwMode="auto">
          <a:xfrm>
            <a:off x="7803002" y="5581187"/>
            <a:ext cx="1056044" cy="585787"/>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858838" eaLnBrk="0" hangingPunct="0">
              <a:defRPr/>
            </a:pPr>
            <a:endParaRPr lang="en-US" sz="1000" b="1">
              <a:solidFill>
                <a:srgbClr val="24297A"/>
              </a:solidFill>
            </a:endParaRPr>
          </a:p>
          <a:p>
            <a:pPr algn="ctr" defTabSz="858838" eaLnBrk="0" hangingPunct="0">
              <a:defRPr/>
            </a:pPr>
            <a:r>
              <a:rPr lang="en-US" sz="1000" b="1">
                <a:solidFill>
                  <a:srgbClr val="24297A"/>
                </a:solidFill>
              </a:rPr>
              <a:t>TEL - BRP 1 </a:t>
            </a:r>
          </a:p>
          <a:p>
            <a:pPr algn="ctr" defTabSz="858838" eaLnBrk="0" hangingPunct="0">
              <a:defRPr/>
            </a:pPr>
            <a:r>
              <a:rPr lang="en-US" sz="1000" b="1">
                <a:solidFill>
                  <a:srgbClr val="24297A"/>
                </a:solidFill>
              </a:rPr>
              <a:t>grid losses </a:t>
            </a:r>
          </a:p>
          <a:p>
            <a:pPr algn="ctr" defTabSz="858838" eaLnBrk="0" hangingPunct="0">
              <a:defRPr/>
            </a:pPr>
            <a:endParaRPr lang="en-US" sz="1000" b="1">
              <a:solidFill>
                <a:srgbClr val="24297A"/>
              </a:solidFill>
            </a:endParaRPr>
          </a:p>
        </p:txBody>
      </p:sp>
      <p:sp>
        <p:nvSpPr>
          <p:cNvPr id="39996" name="Line 58"/>
          <p:cNvSpPr>
            <a:spLocks noChangeShapeType="1"/>
          </p:cNvSpPr>
          <p:nvPr/>
        </p:nvSpPr>
        <p:spPr bwMode="auto">
          <a:xfrm>
            <a:off x="6907213" y="5905500"/>
            <a:ext cx="0" cy="304800"/>
          </a:xfrm>
          <a:prstGeom prst="line">
            <a:avLst/>
          </a:prstGeom>
          <a:noFill/>
          <a:ln>
            <a:noFill/>
          </a:ln>
          <a:effectLst>
            <a:prstShdw prst="shdw13" dist="53882" dir="13500000">
              <a:schemeClr val="bg2">
                <a:alpha val="50000"/>
              </a:schemeClr>
            </a:prst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9997" name="Line 59"/>
          <p:cNvSpPr>
            <a:spLocks noChangeShapeType="1"/>
          </p:cNvSpPr>
          <p:nvPr/>
        </p:nvSpPr>
        <p:spPr bwMode="auto">
          <a:xfrm>
            <a:off x="2511428" y="6381750"/>
            <a:ext cx="265113" cy="0"/>
          </a:xfrm>
          <a:prstGeom prst="line">
            <a:avLst/>
          </a:prstGeom>
          <a:noFill/>
          <a:ln w="31750">
            <a:solidFill>
              <a:srgbClr val="24297A"/>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98" name="AutoShape 67"/>
          <p:cNvSpPr>
            <a:spLocks noChangeArrowheads="1"/>
          </p:cNvSpPr>
          <p:nvPr/>
        </p:nvSpPr>
        <p:spPr bwMode="auto">
          <a:xfrm>
            <a:off x="3740183" y="5734050"/>
            <a:ext cx="631825" cy="228600"/>
          </a:xfrm>
          <a:prstGeom prst="wedgeEllipseCallout">
            <a:avLst>
              <a:gd name="adj1" fmla="val 13338"/>
              <a:gd name="adj2" fmla="val -131185"/>
            </a:avLst>
          </a:prstGeom>
          <a:solidFill>
            <a:srgbClr val="F7FFFF"/>
          </a:solidFill>
          <a:ln w="9525">
            <a:solidFill>
              <a:srgbClr val="A50021"/>
            </a:solidFill>
            <a:miter lim="800000"/>
            <a:headEnd/>
            <a:tailEnd/>
          </a:ln>
        </p:spPr>
        <p:txBody>
          <a:bodyPr lIns="0" tIns="0" rIns="0" bIns="0"/>
          <a:lstStyle/>
          <a:p>
            <a:pPr algn="ctr"/>
            <a:r>
              <a:rPr lang="en-US" sz="1000" b="1">
                <a:solidFill>
                  <a:srgbClr val="A50021"/>
                </a:solidFill>
                <a:cs typeface="Arial" charset="0"/>
              </a:rPr>
              <a:t>~10%</a:t>
            </a:r>
          </a:p>
        </p:txBody>
      </p:sp>
      <p:sp>
        <p:nvSpPr>
          <p:cNvPr id="118" name="_s1037"/>
          <p:cNvSpPr>
            <a:spLocks noChangeArrowheads="1"/>
          </p:cNvSpPr>
          <p:nvPr/>
        </p:nvSpPr>
        <p:spPr bwMode="auto">
          <a:xfrm>
            <a:off x="7697825" y="2819400"/>
            <a:ext cx="1153887" cy="736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858838">
              <a:defRPr/>
            </a:pPr>
            <a:r>
              <a:rPr lang="en-US" sz="1100" b="1" dirty="0">
                <a:solidFill>
                  <a:srgbClr val="24297A"/>
                </a:solidFill>
              </a:rPr>
              <a:t>Green </a:t>
            </a:r>
            <a:br>
              <a:rPr lang="en-US" sz="1100" b="1" dirty="0">
                <a:solidFill>
                  <a:srgbClr val="24297A"/>
                </a:solidFill>
              </a:rPr>
            </a:br>
            <a:r>
              <a:rPr lang="en-US" sz="1100" b="1" dirty="0">
                <a:solidFill>
                  <a:srgbClr val="24297A"/>
                </a:solidFill>
              </a:rPr>
              <a:t>Certificates </a:t>
            </a:r>
            <a:br>
              <a:rPr lang="en-US" sz="1100" b="1" dirty="0">
                <a:solidFill>
                  <a:srgbClr val="24297A"/>
                </a:solidFill>
              </a:rPr>
            </a:br>
            <a:r>
              <a:rPr lang="en-US" sz="1100" b="1" dirty="0">
                <a:solidFill>
                  <a:srgbClr val="24297A"/>
                </a:solidFill>
              </a:rPr>
              <a:t>Market</a:t>
            </a:r>
          </a:p>
        </p:txBody>
      </p:sp>
      <p:graphicFrame>
        <p:nvGraphicFramePr>
          <p:cNvPr id="2" name="Diagram 1"/>
          <p:cNvGraphicFramePr/>
          <p:nvPr/>
        </p:nvGraphicFramePr>
        <p:xfrm>
          <a:off x="2938096" y="1352554"/>
          <a:ext cx="5707673" cy="1108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36"/>
          <p:cNvSpPr>
            <a:spLocks noChangeArrowheads="1"/>
          </p:cNvSpPr>
          <p:nvPr/>
        </p:nvSpPr>
        <p:spPr bwMode="auto">
          <a:xfrm>
            <a:off x="6872524" y="5989174"/>
            <a:ext cx="1056045" cy="585787"/>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858838" eaLnBrk="0" hangingPunct="0">
              <a:defRPr/>
            </a:pPr>
            <a:endParaRPr lang="en-US" sz="1000" b="1">
              <a:solidFill>
                <a:srgbClr val="24297A"/>
              </a:solidFill>
            </a:endParaRPr>
          </a:p>
          <a:p>
            <a:pPr algn="ctr" defTabSz="858838" eaLnBrk="0" hangingPunct="0">
              <a:defRPr/>
            </a:pPr>
            <a:r>
              <a:rPr lang="en-US" sz="1000" b="1">
                <a:solidFill>
                  <a:srgbClr val="24297A"/>
                </a:solidFill>
              </a:rPr>
              <a:t>TEL - BRP 2 </a:t>
            </a:r>
          </a:p>
          <a:p>
            <a:pPr algn="ctr" defTabSz="858838" eaLnBrk="0" hangingPunct="0">
              <a:defRPr/>
            </a:pPr>
            <a:r>
              <a:rPr lang="en-US" sz="1000" b="1">
                <a:solidFill>
                  <a:srgbClr val="24297A"/>
                </a:solidFill>
              </a:rPr>
              <a:t>Exchanges on</a:t>
            </a:r>
          </a:p>
          <a:p>
            <a:pPr algn="ctr" defTabSz="858838" eaLnBrk="0" hangingPunct="0">
              <a:defRPr/>
            </a:pPr>
            <a:r>
              <a:rPr lang="en-US" sz="1000" b="1">
                <a:solidFill>
                  <a:srgbClr val="24297A"/>
                </a:solidFill>
              </a:rPr>
              <a:t> Int. OHLs </a:t>
            </a:r>
          </a:p>
          <a:p>
            <a:pPr algn="ctr" defTabSz="858838" eaLnBrk="0" hangingPunct="0">
              <a:defRPr/>
            </a:pPr>
            <a:endParaRPr lang="en-US" sz="1000" b="1">
              <a:solidFill>
                <a:srgbClr val="24297A"/>
              </a:solidFill>
            </a:endParaRPr>
          </a:p>
        </p:txBody>
      </p:sp>
      <p:sp>
        <p:nvSpPr>
          <p:cNvPr id="40006" name="Line 83"/>
          <p:cNvSpPr>
            <a:spLocks noChangeShapeType="1"/>
          </p:cNvSpPr>
          <p:nvPr/>
        </p:nvSpPr>
        <p:spPr bwMode="auto">
          <a:xfrm flipV="1">
            <a:off x="3840164" y="2421018"/>
            <a:ext cx="200025" cy="503237"/>
          </a:xfrm>
          <a:prstGeom prst="line">
            <a:avLst/>
          </a:prstGeom>
          <a:noFill/>
          <a:ln w="28575">
            <a:solidFill>
              <a:srgbClr val="FB4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7" name="Line 84"/>
          <p:cNvSpPr>
            <a:spLocks noChangeShapeType="1"/>
          </p:cNvSpPr>
          <p:nvPr/>
        </p:nvSpPr>
        <p:spPr bwMode="auto">
          <a:xfrm flipV="1">
            <a:off x="3243303" y="2492375"/>
            <a:ext cx="663575" cy="431800"/>
          </a:xfrm>
          <a:prstGeom prst="line">
            <a:avLst/>
          </a:prstGeom>
          <a:noFill/>
          <a:ln w="28575">
            <a:solidFill>
              <a:srgbClr val="FB4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8" name="Line 86"/>
          <p:cNvSpPr>
            <a:spLocks noChangeShapeType="1"/>
          </p:cNvSpPr>
          <p:nvPr/>
        </p:nvSpPr>
        <p:spPr bwMode="auto">
          <a:xfrm flipV="1">
            <a:off x="6499225" y="2492455"/>
            <a:ext cx="0" cy="360363"/>
          </a:xfrm>
          <a:prstGeom prst="line">
            <a:avLst/>
          </a:prstGeom>
          <a:noFill/>
          <a:ln w="28575">
            <a:solidFill>
              <a:srgbClr val="FB4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9" name="Line 87"/>
          <p:cNvSpPr>
            <a:spLocks noChangeShapeType="1"/>
          </p:cNvSpPr>
          <p:nvPr/>
        </p:nvSpPr>
        <p:spPr bwMode="auto">
          <a:xfrm flipH="1">
            <a:off x="4238625" y="2636918"/>
            <a:ext cx="68263" cy="287337"/>
          </a:xfrm>
          <a:prstGeom prst="line">
            <a:avLst/>
          </a:prstGeom>
          <a:noFill/>
          <a:ln w="28575">
            <a:solidFill>
              <a:srgbClr val="FB4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0" name="Line 88"/>
          <p:cNvSpPr>
            <a:spLocks noChangeShapeType="1"/>
          </p:cNvSpPr>
          <p:nvPr/>
        </p:nvSpPr>
        <p:spPr bwMode="auto">
          <a:xfrm flipV="1">
            <a:off x="5103853" y="2421018"/>
            <a:ext cx="66675" cy="503237"/>
          </a:xfrm>
          <a:prstGeom prst="line">
            <a:avLst/>
          </a:prstGeom>
          <a:noFill/>
          <a:ln w="28575">
            <a:solidFill>
              <a:srgbClr val="FB4F5F"/>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676400" y="3810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2400" b="1" smtClean="0">
                <a:latin typeface="Calibri" pitchFamily="34" charset="0"/>
                <a:cs typeface="Calibri" pitchFamily="34" charset="0"/>
              </a:rPr>
              <a:t>Romanian </a:t>
            </a:r>
            <a:r>
              <a:rPr lang="en-US" sz="2400" b="1" smtClean="0">
                <a:solidFill>
                  <a:schemeClr val="tx1"/>
                </a:solidFill>
                <a:latin typeface="Calibri" pitchFamily="34" charset="0"/>
                <a:cs typeface="Calibri" pitchFamily="34" charset="0"/>
              </a:rPr>
              <a:t>Wholesale</a:t>
            </a:r>
            <a:r>
              <a:rPr lang="en-US" sz="2400" b="1" smtClean="0">
                <a:latin typeface="Calibri" pitchFamily="34" charset="0"/>
                <a:cs typeface="Calibri" pitchFamily="34" charset="0"/>
              </a:rPr>
              <a:t> </a:t>
            </a:r>
            <a:r>
              <a:rPr lang="en-US" sz="2400" b="1" smtClean="0">
                <a:solidFill>
                  <a:schemeClr val="tx1"/>
                </a:solidFill>
                <a:latin typeface="Calibri" pitchFamily="34" charset="0"/>
                <a:cs typeface="Calibri" pitchFamily="34" charset="0"/>
              </a:rPr>
              <a:t>Electricity Market  Structure</a:t>
            </a:r>
          </a:p>
        </p:txBody>
      </p:sp>
      <p:sp>
        <p:nvSpPr>
          <p:cNvPr id="2715651" name="Rectangle 3"/>
          <p:cNvSpPr>
            <a:spLocks noGrp="1" noChangeArrowheads="1"/>
          </p:cNvSpPr>
          <p:nvPr>
            <p:ph type="body" idx="1"/>
          </p:nvPr>
        </p:nvSpPr>
        <p:spPr bwMode="auto">
          <a:xfrm>
            <a:off x="457200" y="1600204"/>
            <a:ext cx="8229600" cy="4525963"/>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defRPr/>
            </a:pPr>
            <a:r>
              <a:rPr lang="en-US" sz="1800" b="1" dirty="0" smtClean="0">
                <a:effectLst>
                  <a:outerShdw blurRad="38100" dist="38100" dir="2700000" algn="tl">
                    <a:srgbClr val="C0C0C0"/>
                  </a:outerShdw>
                </a:effectLst>
                <a:latin typeface="Calibri" pitchFamily="34" charset="0"/>
                <a:cs typeface="Calibri" pitchFamily="34" charset="0"/>
              </a:rPr>
              <a:t>Bilateral Contracts Market</a:t>
            </a:r>
            <a:r>
              <a:rPr lang="en-US" sz="1800" dirty="0" smtClean="0">
                <a:effectLst>
                  <a:outerShdw blurRad="38100" dist="38100" dir="2700000" algn="tl">
                    <a:srgbClr val="C0C0C0"/>
                  </a:outerShdw>
                </a:effectLst>
                <a:latin typeface="Calibri" pitchFamily="34" charset="0"/>
                <a:cs typeface="Calibri" pitchFamily="34" charset="0"/>
              </a:rPr>
              <a:t> - decentralized and centralized market </a:t>
            </a:r>
          </a:p>
          <a:p>
            <a:pPr eaLnBrk="1" hangingPunct="1">
              <a:lnSpc>
                <a:spcPct val="80000"/>
              </a:lnSpc>
              <a:buFontTx/>
              <a:buNone/>
              <a:defRPr/>
            </a:pPr>
            <a:r>
              <a:rPr lang="en-US" sz="1800" dirty="0" smtClean="0">
                <a:effectLst>
                  <a:outerShdw blurRad="38100" dist="38100" dir="2700000" algn="tl">
                    <a:srgbClr val="C0C0C0"/>
                  </a:outerShdw>
                </a:effectLst>
                <a:latin typeface="Calibri" pitchFamily="34" charset="0"/>
                <a:cs typeface="Calibri" pitchFamily="34" charset="0"/>
              </a:rPr>
              <a:t>			                      - regulated and free market		</a:t>
            </a:r>
          </a:p>
          <a:p>
            <a:pPr eaLnBrk="1" hangingPunct="1">
              <a:spcBef>
                <a:spcPct val="0"/>
              </a:spcBef>
              <a:defRPr/>
            </a:pPr>
            <a:r>
              <a:rPr lang="en-US" sz="1800" b="1" dirty="0" smtClean="0">
                <a:effectLst>
                  <a:outerShdw blurRad="38100" dist="38100" dir="2700000" algn="tl">
                    <a:srgbClr val="C0C0C0"/>
                  </a:outerShdw>
                </a:effectLst>
                <a:latin typeface="Calibri" pitchFamily="34" charset="0"/>
                <a:cs typeface="Calibri" pitchFamily="34" charset="0"/>
              </a:rPr>
              <a:t>Day Ahead</a:t>
            </a:r>
            <a:r>
              <a:rPr lang="en-US" sz="1800" dirty="0" smtClean="0">
                <a:effectLst>
                  <a:outerShdw blurRad="38100" dist="38100" dir="2700000" algn="tl">
                    <a:srgbClr val="C0C0C0"/>
                  </a:outerShdw>
                </a:effectLst>
                <a:latin typeface="Calibri" pitchFamily="34" charset="0"/>
                <a:cs typeface="Calibri" pitchFamily="34" charset="0"/>
              </a:rPr>
              <a:t> </a:t>
            </a:r>
            <a:r>
              <a:rPr lang="en-US" sz="1800" b="1" dirty="0" smtClean="0">
                <a:effectLst>
                  <a:outerShdw blurRad="38100" dist="38100" dir="2700000" algn="tl">
                    <a:srgbClr val="C0C0C0"/>
                  </a:outerShdw>
                </a:effectLst>
                <a:latin typeface="Calibri" pitchFamily="34" charset="0"/>
                <a:cs typeface="Calibri" pitchFamily="34" charset="0"/>
              </a:rPr>
              <a:t>Market </a:t>
            </a:r>
            <a:r>
              <a:rPr lang="en-US" sz="1800" dirty="0" smtClean="0">
                <a:effectLst>
                  <a:outerShdw blurRad="38100" dist="38100" dir="2700000" algn="tl">
                    <a:srgbClr val="C0C0C0"/>
                  </a:outerShdw>
                </a:effectLst>
                <a:latin typeface="Calibri" pitchFamily="34" charset="0"/>
                <a:cs typeface="Calibri" pitchFamily="34" charset="0"/>
              </a:rPr>
              <a:t>– voluntary centralized market</a:t>
            </a:r>
            <a:r>
              <a:rPr lang="en-US" sz="1800" b="1" dirty="0" smtClean="0">
                <a:effectLst>
                  <a:outerShdw blurRad="38100" dist="38100" dir="2700000" algn="tl">
                    <a:srgbClr val="C0C0C0"/>
                  </a:outerShdw>
                </a:effectLst>
                <a:latin typeface="Calibri" pitchFamily="34" charset="0"/>
                <a:cs typeface="Calibri" pitchFamily="34" charset="0"/>
              </a:rPr>
              <a:t> </a:t>
            </a:r>
          </a:p>
          <a:p>
            <a:pPr eaLnBrk="1" hangingPunct="1">
              <a:spcBef>
                <a:spcPct val="0"/>
              </a:spcBef>
              <a:defRPr/>
            </a:pPr>
            <a:r>
              <a:rPr lang="en-US" sz="1800" b="1" dirty="0" smtClean="0">
                <a:effectLst>
                  <a:outerShdw blurRad="38100" dist="38100" dir="2700000" algn="tl">
                    <a:srgbClr val="C0C0C0"/>
                  </a:outerShdw>
                </a:effectLst>
                <a:latin typeface="Calibri" pitchFamily="34" charset="0"/>
                <a:cs typeface="Calibri" pitchFamily="34" charset="0"/>
              </a:rPr>
              <a:t>Balancing Market</a:t>
            </a:r>
            <a:r>
              <a:rPr lang="en-US" sz="1800" dirty="0" smtClean="0">
                <a:effectLst>
                  <a:outerShdw blurRad="38100" dist="38100" dir="2700000" algn="tl">
                    <a:srgbClr val="C0C0C0"/>
                  </a:outerShdw>
                </a:effectLst>
                <a:latin typeface="Calibri" pitchFamily="34" charset="0"/>
                <a:cs typeface="Calibri" pitchFamily="34" charset="0"/>
              </a:rPr>
              <a:t> – mandatory centralized market</a:t>
            </a:r>
          </a:p>
          <a:p>
            <a:pPr eaLnBrk="1" hangingPunct="1">
              <a:lnSpc>
                <a:spcPct val="80000"/>
              </a:lnSpc>
              <a:defRPr/>
            </a:pPr>
            <a:r>
              <a:rPr lang="en-US" sz="1800" b="1" dirty="0" smtClean="0">
                <a:effectLst>
                  <a:outerShdw blurRad="38100" dist="38100" dir="2700000" algn="tl">
                    <a:srgbClr val="C0C0C0"/>
                  </a:outerShdw>
                </a:effectLst>
                <a:latin typeface="Calibri" pitchFamily="34" charset="0"/>
                <a:cs typeface="Calibri" pitchFamily="34" charset="0"/>
              </a:rPr>
              <a:t>Market for cross border capacity allocation</a:t>
            </a:r>
            <a:r>
              <a:rPr lang="en-US" sz="1800" dirty="0" smtClean="0">
                <a:effectLst>
                  <a:outerShdw blurRad="38100" dist="38100" dir="2700000" algn="tl">
                    <a:srgbClr val="C0C0C0"/>
                  </a:outerShdw>
                </a:effectLst>
                <a:latin typeface="Calibri" pitchFamily="34" charset="0"/>
                <a:cs typeface="Calibri" pitchFamily="34" charset="0"/>
              </a:rPr>
              <a:t> – voluntary centralized market</a:t>
            </a:r>
          </a:p>
          <a:p>
            <a:pPr eaLnBrk="1" hangingPunct="1">
              <a:lnSpc>
                <a:spcPct val="80000"/>
              </a:lnSpc>
              <a:defRPr/>
            </a:pPr>
            <a:r>
              <a:rPr lang="en-US" sz="1800" b="1" dirty="0" smtClean="0">
                <a:effectLst>
                  <a:outerShdw blurRad="38100" dist="38100" dir="2700000" algn="tl">
                    <a:srgbClr val="C0C0C0"/>
                  </a:outerShdw>
                </a:effectLst>
                <a:latin typeface="Calibri" pitchFamily="34" charset="0"/>
                <a:cs typeface="Calibri" pitchFamily="34" charset="0"/>
              </a:rPr>
              <a:t>Ancillary Services Market</a:t>
            </a:r>
            <a:r>
              <a:rPr lang="en-US" sz="1800" dirty="0" smtClean="0">
                <a:effectLst>
                  <a:outerShdw blurRad="38100" dist="38100" dir="2700000" algn="tl">
                    <a:srgbClr val="C0C0C0"/>
                  </a:outerShdw>
                </a:effectLst>
                <a:latin typeface="Calibri" pitchFamily="34" charset="0"/>
                <a:cs typeface="Calibri" pitchFamily="34" charset="0"/>
              </a:rPr>
              <a:t> – voluntary centralized market</a:t>
            </a:r>
          </a:p>
          <a:p>
            <a:pPr eaLnBrk="1" hangingPunct="1">
              <a:lnSpc>
                <a:spcPct val="80000"/>
              </a:lnSpc>
              <a:defRPr/>
            </a:pPr>
            <a:r>
              <a:rPr lang="en-US" sz="1800" b="1" dirty="0" smtClean="0">
                <a:effectLst>
                  <a:outerShdw blurRad="38100" dist="38100" dir="2700000" algn="tl">
                    <a:srgbClr val="C0C0C0"/>
                  </a:outerShdw>
                </a:effectLst>
                <a:latin typeface="Calibri" pitchFamily="34" charset="0"/>
                <a:cs typeface="Calibri" pitchFamily="34" charset="0"/>
              </a:rPr>
              <a:t>Green Certificates Market</a:t>
            </a:r>
            <a:r>
              <a:rPr lang="en-US" sz="1800" dirty="0" smtClean="0">
                <a:effectLst>
                  <a:outerShdw blurRad="38100" dist="38100" dir="2700000" algn="tl">
                    <a:srgbClr val="C0C0C0"/>
                  </a:outerShdw>
                </a:effectLst>
                <a:latin typeface="Calibri" pitchFamily="34" charset="0"/>
                <a:cs typeface="Calibri" pitchFamily="34" charset="0"/>
              </a:rPr>
              <a:t> – according to EU Directives</a:t>
            </a:r>
          </a:p>
          <a:p>
            <a:pPr eaLnBrk="1" hangingPunct="1">
              <a:lnSpc>
                <a:spcPct val="80000"/>
              </a:lnSpc>
              <a:buFontTx/>
              <a:buNone/>
              <a:defRPr/>
            </a:pPr>
            <a:r>
              <a:rPr lang="en-US" sz="1800" b="1" dirty="0" smtClean="0">
                <a:effectLst>
                  <a:outerShdw blurRad="38100" dist="38100" dir="2700000" algn="tl">
                    <a:srgbClr val="C0C0C0"/>
                  </a:outerShdw>
                </a:effectLst>
                <a:latin typeface="Calibri" pitchFamily="34" charset="0"/>
                <a:cs typeface="Calibri" pitchFamily="34" charset="0"/>
              </a:rPr>
              <a:t>          </a:t>
            </a:r>
            <a:endParaRPr lang="en-US" sz="1800" dirty="0" smtClean="0">
              <a:effectLst>
                <a:outerShdw blurRad="38100" dist="38100" dir="2700000" algn="tl">
                  <a:srgbClr val="C0C0C0"/>
                </a:outerShdw>
              </a:effectLst>
              <a:latin typeface="Calibri" pitchFamily="34" charset="0"/>
              <a:cs typeface="Calibri" pitchFamily="34" charset="0"/>
            </a:endParaRPr>
          </a:p>
          <a:p>
            <a:pPr eaLnBrk="1" hangingPunct="1">
              <a:lnSpc>
                <a:spcPct val="80000"/>
              </a:lnSpc>
              <a:buFontTx/>
              <a:buNone/>
              <a:defRPr/>
            </a:pPr>
            <a:r>
              <a:rPr lang="en-US" sz="1800" b="1" dirty="0" smtClean="0">
                <a:solidFill>
                  <a:srgbClr val="CC0000"/>
                </a:solidFill>
                <a:latin typeface="Calibri" pitchFamily="34" charset="0"/>
                <a:cs typeface="Calibri" pitchFamily="34" charset="0"/>
              </a:rPr>
              <a:t>ADVANTAGES</a:t>
            </a:r>
          </a:p>
          <a:p>
            <a:pPr eaLnBrk="1" hangingPunct="1">
              <a:lnSpc>
                <a:spcPct val="80000"/>
              </a:lnSpc>
              <a:defRPr/>
            </a:pPr>
            <a:r>
              <a:rPr lang="en-US" sz="1800" b="1" dirty="0" smtClean="0">
                <a:effectLst>
                  <a:outerShdw blurRad="38100" dist="38100" dir="2700000" algn="tl">
                    <a:srgbClr val="C0C0C0"/>
                  </a:outerShdw>
                </a:effectLst>
                <a:latin typeface="Calibri" pitchFamily="34" charset="0"/>
                <a:cs typeface="Calibri" pitchFamily="34" charset="0"/>
              </a:rPr>
              <a:t>System balancing – using market based mechanisms</a:t>
            </a:r>
          </a:p>
          <a:p>
            <a:pPr lvl="1" eaLnBrk="1" hangingPunct="1">
              <a:lnSpc>
                <a:spcPct val="80000"/>
              </a:lnSpc>
              <a:defRPr/>
            </a:pPr>
            <a:r>
              <a:rPr lang="en-US" sz="1800" dirty="0" smtClean="0">
                <a:effectLst>
                  <a:outerShdw blurRad="38100" dist="38100" dir="2700000" algn="tl">
                    <a:srgbClr val="C0C0C0"/>
                  </a:outerShdw>
                </a:effectLst>
                <a:latin typeface="Calibri" pitchFamily="34" charset="0"/>
                <a:cs typeface="Calibri" pitchFamily="34" charset="0"/>
              </a:rPr>
              <a:t> balancing energy suppliers receive at least the offered price</a:t>
            </a:r>
          </a:p>
          <a:p>
            <a:pPr lvl="1" eaLnBrk="1" hangingPunct="1">
              <a:lnSpc>
                <a:spcPct val="80000"/>
              </a:lnSpc>
              <a:defRPr/>
            </a:pPr>
            <a:r>
              <a:rPr lang="en-US" sz="1800" dirty="0" smtClean="0">
                <a:effectLst>
                  <a:outerShdw blurRad="38100" dist="38100" dir="2700000" algn="tl">
                    <a:srgbClr val="C0C0C0"/>
                  </a:outerShdw>
                </a:effectLst>
                <a:latin typeface="Calibri" pitchFamily="34" charset="0"/>
                <a:cs typeface="Calibri" pitchFamily="34" charset="0"/>
              </a:rPr>
              <a:t> the imbalances are penalized (imbalance price) </a:t>
            </a:r>
          </a:p>
          <a:p>
            <a:pPr lvl="1" eaLnBrk="1" hangingPunct="1">
              <a:lnSpc>
                <a:spcPct val="80000"/>
              </a:lnSpc>
              <a:defRPr/>
            </a:pPr>
            <a:r>
              <a:rPr lang="en-US" sz="1800" dirty="0" smtClean="0">
                <a:effectLst>
                  <a:outerShdw blurRad="38100" dist="38100" dir="2700000" algn="tl">
                    <a:srgbClr val="C0C0C0"/>
                  </a:outerShdw>
                </a:effectLst>
                <a:latin typeface="Calibri" pitchFamily="34" charset="0"/>
                <a:cs typeface="Calibri" pitchFamily="34" charset="0"/>
              </a:rPr>
              <a:t> contractual obligations are guaranteed (bilateral and day ahead contracts)</a:t>
            </a:r>
          </a:p>
          <a:p>
            <a:pPr lvl="1" eaLnBrk="1" hangingPunct="1">
              <a:lnSpc>
                <a:spcPct val="80000"/>
              </a:lnSpc>
              <a:defRPr/>
            </a:pPr>
            <a:r>
              <a:rPr lang="en-US" sz="1800" dirty="0" smtClean="0">
                <a:effectLst>
                  <a:outerShdw blurRad="38100" dist="38100" dir="2700000" algn="tl">
                    <a:srgbClr val="C0C0C0"/>
                  </a:outerShdw>
                </a:effectLst>
                <a:latin typeface="Calibri" pitchFamily="34" charset="0"/>
                <a:cs typeface="Calibri" pitchFamily="34" charset="0"/>
              </a:rPr>
              <a:t> congestion management – costs supported by TSO</a:t>
            </a:r>
          </a:p>
          <a:p>
            <a:pPr eaLnBrk="1" hangingPunct="1">
              <a:lnSpc>
                <a:spcPct val="80000"/>
              </a:lnSpc>
              <a:defRPr/>
            </a:pPr>
            <a:r>
              <a:rPr lang="en-US" sz="1800" b="1" dirty="0" smtClean="0">
                <a:effectLst>
                  <a:outerShdw blurRad="38100" dist="38100" dir="2700000" algn="tl">
                    <a:srgbClr val="C0C0C0"/>
                  </a:outerShdw>
                </a:effectLst>
                <a:latin typeface="Calibri" pitchFamily="34" charset="0"/>
                <a:cs typeface="Calibri" pitchFamily="34" charset="0"/>
              </a:rPr>
              <a:t>Flexible offers on DAM (</a:t>
            </a:r>
            <a:r>
              <a:rPr lang="en-US" sz="1800" dirty="0" smtClean="0">
                <a:effectLst>
                  <a:outerShdw blurRad="38100" dist="38100" dir="2700000" algn="tl">
                    <a:srgbClr val="C0C0C0"/>
                  </a:outerShdw>
                </a:effectLst>
                <a:latin typeface="Calibri" pitchFamily="34" charset="0"/>
                <a:cs typeface="Calibri" pitchFamily="34" charset="0"/>
              </a:rPr>
              <a:t>portfolio offers  – 25 pairs price/quantity</a:t>
            </a:r>
            <a:r>
              <a:rPr lang="en-US" sz="1800" b="1" dirty="0" smtClean="0">
                <a:effectLst>
                  <a:outerShdw blurRad="38100" dist="38100" dir="2700000" algn="tl">
                    <a:srgbClr val="C0C0C0"/>
                  </a:outerShdw>
                </a:effectLst>
                <a:latin typeface="Calibri" pitchFamily="34" charset="0"/>
                <a:cs typeface="Calibri" pitchFamily="34" charset="0"/>
              </a:rPr>
              <a:t>).</a:t>
            </a:r>
          </a:p>
          <a:p>
            <a:pPr eaLnBrk="1" hangingPunct="1">
              <a:lnSpc>
                <a:spcPct val="80000"/>
              </a:lnSpc>
              <a:defRPr/>
            </a:pPr>
            <a:r>
              <a:rPr lang="en-US" sz="1800" b="1" dirty="0" smtClean="0">
                <a:effectLst>
                  <a:outerShdw blurRad="38100" dist="38100" dir="2700000" algn="tl">
                    <a:srgbClr val="C0C0C0"/>
                  </a:outerShdw>
                </a:effectLst>
                <a:latin typeface="Calibri" pitchFamily="34" charset="0"/>
                <a:cs typeface="Calibri" pitchFamily="34" charset="0"/>
              </a:rPr>
              <a:t>Self-scheduling</a:t>
            </a:r>
          </a:p>
          <a:p>
            <a:pPr eaLnBrk="1" hangingPunct="1">
              <a:lnSpc>
                <a:spcPct val="80000"/>
              </a:lnSpc>
              <a:defRPr/>
            </a:pPr>
            <a:endParaRPr lang="en-US"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 y="0"/>
            <a:ext cx="9205913" cy="6858000"/>
          </a:xfrm>
          <a:noFill/>
        </p:spPr>
      </p:pic>
      <p:sp>
        <p:nvSpPr>
          <p:cNvPr id="41987" name="Text Box 5"/>
          <p:cNvSpPr txBox="1">
            <a:spLocks noChangeArrowheads="1"/>
          </p:cNvSpPr>
          <p:nvPr/>
        </p:nvSpPr>
        <p:spPr bwMode="auto">
          <a:xfrm>
            <a:off x="1219200" y="2057406"/>
            <a:ext cx="67818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41988" name="Title 1"/>
          <p:cNvSpPr txBox="1">
            <a:spLocks/>
          </p:cNvSpPr>
          <p:nvPr/>
        </p:nvSpPr>
        <p:spPr bwMode="auto">
          <a:xfrm>
            <a:off x="881063" y="1412879"/>
            <a:ext cx="7772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Calibri" pitchFamily="34" charset="0"/>
              </a:rPr>
              <a:t>Romanian electricity market</a:t>
            </a:r>
            <a:r>
              <a:rPr lang="en-US" sz="4400">
                <a:latin typeface="Calibri" pitchFamily="34" charset="0"/>
              </a:rPr>
              <a:t/>
            </a:r>
            <a:br>
              <a:rPr lang="en-US" sz="4400">
                <a:latin typeface="Calibri" pitchFamily="34" charset="0"/>
              </a:rPr>
            </a:br>
            <a:endParaRPr lang="en-US" sz="4400">
              <a:latin typeface="Calibri" pitchFamily="34" charset="0"/>
            </a:endParaRPr>
          </a:p>
        </p:txBody>
      </p:sp>
      <p:grpSp>
        <p:nvGrpSpPr>
          <p:cNvPr id="41989" name="Group 4"/>
          <p:cNvGrpSpPr>
            <a:grpSpLocks/>
          </p:cNvGrpSpPr>
          <p:nvPr/>
        </p:nvGrpSpPr>
        <p:grpSpPr bwMode="auto">
          <a:xfrm>
            <a:off x="328613" y="1804988"/>
            <a:ext cx="8610600" cy="4387850"/>
            <a:chOff x="685800" y="2525359"/>
            <a:chExt cx="7662863" cy="3721753"/>
          </a:xfrm>
        </p:grpSpPr>
        <p:sp>
          <p:nvSpPr>
            <p:cNvPr id="41990" name="Text Box 58"/>
            <p:cNvSpPr txBox="1">
              <a:spLocks noChangeArrowheads="1"/>
            </p:cNvSpPr>
            <p:nvPr/>
          </p:nvSpPr>
          <p:spPr bwMode="auto">
            <a:xfrm>
              <a:off x="685800" y="5310188"/>
              <a:ext cx="1249363" cy="46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G - generators</a:t>
              </a:r>
            </a:p>
            <a:p>
              <a:pPr eaLnBrk="1" hangingPunct="1">
                <a:spcBef>
                  <a:spcPct val="50000"/>
                </a:spcBef>
              </a:pPr>
              <a:r>
                <a:rPr lang="en-US" sz="1200"/>
                <a:t>S - suppliers</a:t>
              </a:r>
            </a:p>
          </p:txBody>
        </p:sp>
        <p:grpSp>
          <p:nvGrpSpPr>
            <p:cNvPr id="41991" name="Group 6"/>
            <p:cNvGrpSpPr>
              <a:grpSpLocks/>
            </p:cNvGrpSpPr>
            <p:nvPr/>
          </p:nvGrpSpPr>
          <p:grpSpPr bwMode="auto">
            <a:xfrm>
              <a:off x="790575" y="2525359"/>
              <a:ext cx="7558088" cy="3721753"/>
              <a:chOff x="790575" y="2525359"/>
              <a:chExt cx="7558088" cy="3721753"/>
            </a:xfrm>
          </p:grpSpPr>
          <p:sp>
            <p:nvSpPr>
              <p:cNvPr id="41992" name="Rectangle 61"/>
              <p:cNvSpPr>
                <a:spLocks noChangeArrowheads="1"/>
              </p:cNvSpPr>
              <p:nvPr/>
            </p:nvSpPr>
            <p:spPr bwMode="auto">
              <a:xfrm>
                <a:off x="1889918" y="5624353"/>
                <a:ext cx="1096963" cy="549275"/>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41993" name="AutoShape 5"/>
              <p:cNvSpPr>
                <a:spLocks noChangeArrowheads="1"/>
              </p:cNvSpPr>
              <p:nvPr/>
            </p:nvSpPr>
            <p:spPr bwMode="auto">
              <a:xfrm>
                <a:off x="3098800" y="5465461"/>
                <a:ext cx="1419225" cy="781651"/>
              </a:xfrm>
              <a:prstGeom prst="rightArrow">
                <a:avLst>
                  <a:gd name="adj1" fmla="val 50000"/>
                  <a:gd name="adj2" fmla="val 43148"/>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pPr algn="ctr" eaLnBrk="0" hangingPunct="0">
                  <a:spcBef>
                    <a:spcPct val="50000"/>
                  </a:spcBef>
                </a:pPr>
                <a:r>
                  <a:rPr lang="en-GB" sz="1200" b="1">
                    <a:latin typeface="CG Omega" pitchFamily="34" charset="0"/>
                  </a:rPr>
                  <a:t>Physical Notifications</a:t>
                </a:r>
              </a:p>
            </p:txBody>
          </p:sp>
          <p:sp>
            <p:nvSpPr>
              <p:cNvPr id="41994" name="Rectangle 6"/>
              <p:cNvSpPr>
                <a:spLocks noChangeArrowheads="1"/>
              </p:cNvSpPr>
              <p:nvPr/>
            </p:nvSpPr>
            <p:spPr bwMode="gray">
              <a:xfrm>
                <a:off x="5048250" y="4300913"/>
                <a:ext cx="946150" cy="315161"/>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1995" name="Line 7"/>
              <p:cNvSpPr>
                <a:spLocks noChangeShapeType="1"/>
              </p:cNvSpPr>
              <p:nvPr/>
            </p:nvSpPr>
            <p:spPr bwMode="gray">
              <a:xfrm>
                <a:off x="2676525" y="2608263"/>
                <a:ext cx="0" cy="3438525"/>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lIns="0" tIns="46800" rIns="0" bIns="46800" anchor="ctr">
                <a:spAutoFit/>
              </a:bodyPr>
              <a:lstStyle/>
              <a:p>
                <a:endParaRPr lang="en-US"/>
              </a:p>
            </p:txBody>
          </p:sp>
          <p:sp>
            <p:nvSpPr>
              <p:cNvPr id="41996" name="Line 8"/>
              <p:cNvSpPr>
                <a:spLocks noChangeShapeType="1"/>
              </p:cNvSpPr>
              <p:nvPr/>
            </p:nvSpPr>
            <p:spPr bwMode="gray">
              <a:xfrm>
                <a:off x="4568825" y="2608263"/>
                <a:ext cx="0" cy="3438525"/>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lIns="0" tIns="46800" rIns="0" bIns="46800" anchor="ctr">
                <a:spAutoFit/>
              </a:bodyPr>
              <a:lstStyle/>
              <a:p>
                <a:endParaRPr lang="en-US"/>
              </a:p>
            </p:txBody>
          </p:sp>
          <p:sp>
            <p:nvSpPr>
              <p:cNvPr id="41997" name="Line 9"/>
              <p:cNvSpPr>
                <a:spLocks noChangeShapeType="1"/>
              </p:cNvSpPr>
              <p:nvPr/>
            </p:nvSpPr>
            <p:spPr bwMode="gray">
              <a:xfrm>
                <a:off x="6461125" y="2608263"/>
                <a:ext cx="0" cy="3438525"/>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lIns="0" tIns="46800" rIns="0" bIns="46800" anchor="ctr">
                <a:spAutoFit/>
              </a:bodyPr>
              <a:lstStyle/>
              <a:p>
                <a:endParaRPr lang="en-US"/>
              </a:p>
            </p:txBody>
          </p:sp>
          <p:sp>
            <p:nvSpPr>
              <p:cNvPr id="41998" name="AutoShape 10"/>
              <p:cNvSpPr>
                <a:spLocks noChangeArrowheads="1"/>
              </p:cNvSpPr>
              <p:nvPr/>
            </p:nvSpPr>
            <p:spPr bwMode="gray">
              <a:xfrm>
                <a:off x="790575" y="2525359"/>
                <a:ext cx="7558088" cy="318209"/>
              </a:xfrm>
              <a:prstGeom prst="bevel">
                <a:avLst>
                  <a:gd name="adj" fmla="val 852"/>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1999" name="Text Box 11"/>
              <p:cNvSpPr txBox="1">
                <a:spLocks noChangeArrowheads="1"/>
              </p:cNvSpPr>
              <p:nvPr/>
            </p:nvSpPr>
            <p:spPr bwMode="gray">
              <a:xfrm>
                <a:off x="869800" y="2598738"/>
                <a:ext cx="1660752" cy="23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200" b="1">
                    <a:solidFill>
                      <a:schemeClr val="tx2"/>
                    </a:solidFill>
                    <a:latin typeface="CG Omega" pitchFamily="34" charset="0"/>
                  </a:rPr>
                  <a:t>BILATERAL CONTRACTS</a:t>
                </a:r>
              </a:p>
            </p:txBody>
          </p:sp>
          <p:sp>
            <p:nvSpPr>
              <p:cNvPr id="42000" name="Text Box 12"/>
              <p:cNvSpPr txBox="1">
                <a:spLocks noChangeArrowheads="1"/>
              </p:cNvSpPr>
              <p:nvPr/>
            </p:nvSpPr>
            <p:spPr bwMode="gray">
              <a:xfrm>
                <a:off x="3227656" y="2598738"/>
                <a:ext cx="791631" cy="23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200" b="1">
                    <a:solidFill>
                      <a:schemeClr val="tx2"/>
                    </a:solidFill>
                    <a:latin typeface="CG Omega" pitchFamily="34" charset="0"/>
                  </a:rPr>
                  <a:t>DAY AHEAD</a:t>
                </a:r>
              </a:p>
            </p:txBody>
          </p:sp>
          <p:sp>
            <p:nvSpPr>
              <p:cNvPr id="42001" name="Text Box 13"/>
              <p:cNvSpPr txBox="1">
                <a:spLocks noChangeArrowheads="1"/>
              </p:cNvSpPr>
              <p:nvPr/>
            </p:nvSpPr>
            <p:spPr bwMode="gray">
              <a:xfrm>
                <a:off x="5026761" y="2598738"/>
                <a:ext cx="831973" cy="23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200" b="1">
                    <a:solidFill>
                      <a:schemeClr val="tx2"/>
                    </a:solidFill>
                    <a:latin typeface="CG Omega" pitchFamily="34" charset="0"/>
                  </a:rPr>
                  <a:t>ON THE DAY</a:t>
                </a:r>
              </a:p>
            </p:txBody>
          </p:sp>
          <p:sp>
            <p:nvSpPr>
              <p:cNvPr id="42002" name="Text Box 14"/>
              <p:cNvSpPr txBox="1">
                <a:spLocks noChangeArrowheads="1"/>
              </p:cNvSpPr>
              <p:nvPr/>
            </p:nvSpPr>
            <p:spPr bwMode="gray">
              <a:xfrm>
                <a:off x="6991337" y="2600325"/>
                <a:ext cx="914429" cy="23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200" b="1">
                    <a:solidFill>
                      <a:schemeClr val="tx2"/>
                    </a:solidFill>
                    <a:latin typeface="CG Omega" pitchFamily="34" charset="0"/>
                  </a:rPr>
                  <a:t>SETTLEMENT</a:t>
                </a:r>
              </a:p>
            </p:txBody>
          </p:sp>
          <p:sp>
            <p:nvSpPr>
              <p:cNvPr id="42003" name="AutoShape 15"/>
              <p:cNvSpPr>
                <a:spLocks noChangeArrowheads="1"/>
              </p:cNvSpPr>
              <p:nvPr/>
            </p:nvSpPr>
            <p:spPr bwMode="gray">
              <a:xfrm>
                <a:off x="4594225" y="5682627"/>
                <a:ext cx="1817688" cy="333033"/>
              </a:xfrm>
              <a:prstGeom prst="octagon">
                <a:avLst>
                  <a:gd name="adj" fmla="val 29287"/>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pPr algn="ctr" eaLnBrk="0" hangingPunct="0">
                  <a:spcBef>
                    <a:spcPct val="50000"/>
                  </a:spcBef>
                </a:pPr>
                <a:r>
                  <a:rPr lang="en-GB" sz="1200" b="1">
                    <a:solidFill>
                      <a:schemeClr val="tx2"/>
                    </a:solidFill>
                    <a:latin typeface="CG Omega" pitchFamily="34" charset="0"/>
                  </a:rPr>
                  <a:t>TSO</a:t>
                </a:r>
              </a:p>
            </p:txBody>
          </p:sp>
          <p:sp>
            <p:nvSpPr>
              <p:cNvPr id="42004" name="Text Box 16"/>
              <p:cNvSpPr txBox="1">
                <a:spLocks noChangeArrowheads="1"/>
              </p:cNvSpPr>
              <p:nvPr/>
            </p:nvSpPr>
            <p:spPr bwMode="gray">
              <a:xfrm>
                <a:off x="5130800" y="4208463"/>
                <a:ext cx="766763" cy="39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200" b="1">
                    <a:latin typeface="CG Omega" pitchFamily="34" charset="0"/>
                  </a:rPr>
                  <a:t>Balancing Market</a:t>
                </a:r>
              </a:p>
            </p:txBody>
          </p:sp>
          <p:sp>
            <p:nvSpPr>
              <p:cNvPr id="42005" name="AutoShape 17"/>
              <p:cNvSpPr>
                <a:spLocks noChangeArrowheads="1"/>
              </p:cNvSpPr>
              <p:nvPr/>
            </p:nvSpPr>
            <p:spPr bwMode="auto">
              <a:xfrm>
                <a:off x="2325688" y="3295361"/>
                <a:ext cx="681038" cy="626056"/>
              </a:xfrm>
              <a:prstGeom prst="rightArrow">
                <a:avLst>
                  <a:gd name="adj1" fmla="val 50000"/>
                  <a:gd name="adj2" fmla="val 2979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2006" name="Rectangle 18"/>
              <p:cNvSpPr>
                <a:spLocks noChangeArrowheads="1"/>
              </p:cNvSpPr>
              <p:nvPr/>
            </p:nvSpPr>
            <p:spPr bwMode="gray">
              <a:xfrm>
                <a:off x="3055938" y="3319463"/>
                <a:ext cx="1258888" cy="1243012"/>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lstStyle/>
              <a:p>
                <a:pPr algn="ctr" eaLnBrk="0" hangingPunct="0">
                  <a:spcBef>
                    <a:spcPct val="50000"/>
                  </a:spcBef>
                </a:pPr>
                <a:endParaRPr lang="en-GB" sz="1100" b="1">
                  <a:latin typeface="CG Omega" pitchFamily="34" charset="0"/>
                </a:endParaRPr>
              </a:p>
            </p:txBody>
          </p:sp>
          <p:sp>
            <p:nvSpPr>
              <p:cNvPr id="42007" name="Text Box 19"/>
              <p:cNvSpPr txBox="1">
                <a:spLocks noChangeArrowheads="1"/>
              </p:cNvSpPr>
              <p:nvPr/>
            </p:nvSpPr>
            <p:spPr bwMode="gray">
              <a:xfrm>
                <a:off x="3054350" y="4064000"/>
                <a:ext cx="188306" cy="22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100" b="1">
                    <a:latin typeface="CG Omega" pitchFamily="34" charset="0"/>
                  </a:rPr>
                  <a:t>MP</a:t>
                </a:r>
              </a:p>
            </p:txBody>
          </p:sp>
          <p:sp>
            <p:nvSpPr>
              <p:cNvPr id="42008" name="Freeform 20"/>
              <p:cNvSpPr>
                <a:spLocks/>
              </p:cNvSpPr>
              <p:nvPr/>
            </p:nvSpPr>
            <p:spPr bwMode="gray">
              <a:xfrm>
                <a:off x="3316288" y="3992938"/>
                <a:ext cx="701675" cy="315161"/>
              </a:xfrm>
              <a:custGeom>
                <a:avLst/>
                <a:gdLst>
                  <a:gd name="T0" fmla="*/ 0 w 432"/>
                  <a:gd name="T1" fmla="*/ 0 h 288"/>
                  <a:gd name="T2" fmla="*/ 0 w 432"/>
                  <a:gd name="T3" fmla="*/ 2147483647 h 288"/>
                  <a:gd name="T4" fmla="*/ 2147483647 w 432"/>
                  <a:gd name="T5" fmla="*/ 2147483647 h 288"/>
                  <a:gd name="T6" fmla="*/ 0 60000 65536"/>
                  <a:gd name="T7" fmla="*/ 0 60000 65536"/>
                  <a:gd name="T8" fmla="*/ 0 60000 65536"/>
                  <a:gd name="T9" fmla="*/ 0 w 432"/>
                  <a:gd name="T10" fmla="*/ 0 h 288"/>
                  <a:gd name="T11" fmla="*/ 432 w 432"/>
                  <a:gd name="T12" fmla="*/ 288 h 288"/>
                </a:gdLst>
                <a:ahLst/>
                <a:cxnLst>
                  <a:cxn ang="T6">
                    <a:pos x="T0" y="T1"/>
                  </a:cxn>
                  <a:cxn ang="T7">
                    <a:pos x="T2" y="T3"/>
                  </a:cxn>
                  <a:cxn ang="T8">
                    <a:pos x="T4" y="T5"/>
                  </a:cxn>
                </a:cxnLst>
                <a:rect l="T9" t="T10" r="T11" b="T12"/>
                <a:pathLst>
                  <a:path w="432" h="288">
                    <a:moveTo>
                      <a:pt x="0" y="0"/>
                    </a:moveTo>
                    <a:lnTo>
                      <a:pt x="0" y="288"/>
                    </a:lnTo>
                    <a:lnTo>
                      <a:pt x="432" y="28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46800" rIns="0" bIns="46800" anchor="ctr">
                <a:spAutoFit/>
              </a:bodyPr>
              <a:lstStyle/>
              <a:p>
                <a:endParaRPr lang="en-US"/>
              </a:p>
            </p:txBody>
          </p:sp>
          <p:sp>
            <p:nvSpPr>
              <p:cNvPr id="42009" name="Text Box 21"/>
              <p:cNvSpPr txBox="1">
                <a:spLocks noChangeArrowheads="1"/>
              </p:cNvSpPr>
              <p:nvPr/>
            </p:nvSpPr>
            <p:spPr bwMode="gray">
              <a:xfrm>
                <a:off x="3186113" y="3841750"/>
                <a:ext cx="68475" cy="19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900" b="1">
                    <a:latin typeface="CG Omega" pitchFamily="34" charset="0"/>
                  </a:rPr>
                  <a:t>P</a:t>
                </a:r>
              </a:p>
            </p:txBody>
          </p:sp>
          <p:sp>
            <p:nvSpPr>
              <p:cNvPr id="42010" name="Text Box 22"/>
              <p:cNvSpPr txBox="1">
                <a:spLocks noChangeArrowheads="1"/>
              </p:cNvSpPr>
              <p:nvPr/>
            </p:nvSpPr>
            <p:spPr bwMode="gray">
              <a:xfrm>
                <a:off x="4057650" y="4297363"/>
                <a:ext cx="79888" cy="19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900" b="1">
                    <a:latin typeface="CG Omega" pitchFamily="34" charset="0"/>
                  </a:rPr>
                  <a:t>Q</a:t>
                </a:r>
              </a:p>
            </p:txBody>
          </p:sp>
          <p:sp>
            <p:nvSpPr>
              <p:cNvPr id="42011" name="Freeform 23"/>
              <p:cNvSpPr>
                <a:spLocks/>
              </p:cNvSpPr>
              <p:nvPr/>
            </p:nvSpPr>
            <p:spPr bwMode="gray">
              <a:xfrm flipV="1">
                <a:off x="3319463" y="4003258"/>
                <a:ext cx="679450" cy="315161"/>
              </a:xfrm>
              <a:custGeom>
                <a:avLst/>
                <a:gdLst>
                  <a:gd name="T0" fmla="*/ 0 w 294"/>
                  <a:gd name="T1" fmla="*/ 2147483647 h 171"/>
                  <a:gd name="T2" fmla="*/ 2147483647 w 294"/>
                  <a:gd name="T3" fmla="*/ 2147483647 h 171"/>
                  <a:gd name="T4" fmla="*/ 2147483647 w 294"/>
                  <a:gd name="T5" fmla="*/ 2147483647 h 171"/>
                  <a:gd name="T6" fmla="*/ 2147483647 w 294"/>
                  <a:gd name="T7" fmla="*/ 2147483647 h 171"/>
                  <a:gd name="T8" fmla="*/ 2147483647 w 294"/>
                  <a:gd name="T9" fmla="*/ 2147483647 h 171"/>
                  <a:gd name="T10" fmla="*/ 2147483647 w 294"/>
                  <a:gd name="T11" fmla="*/ 2147483647 h 171"/>
                  <a:gd name="T12" fmla="*/ 2147483647 w 294"/>
                  <a:gd name="T13" fmla="*/ 2147483647 h 171"/>
                  <a:gd name="T14" fmla="*/ 2147483647 w 294"/>
                  <a:gd name="T15" fmla="*/ 2147483647 h 171"/>
                  <a:gd name="T16" fmla="*/ 2147483647 w 294"/>
                  <a:gd name="T17" fmla="*/ 0 h 171"/>
                  <a:gd name="T18" fmla="*/ 2147483647 w 294"/>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171"/>
                  <a:gd name="T32" fmla="*/ 294 w 29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171">
                    <a:moveTo>
                      <a:pt x="0" y="171"/>
                    </a:moveTo>
                    <a:lnTo>
                      <a:pt x="63" y="171"/>
                    </a:lnTo>
                    <a:lnTo>
                      <a:pt x="63" y="132"/>
                    </a:lnTo>
                    <a:lnTo>
                      <a:pt x="123" y="132"/>
                    </a:lnTo>
                    <a:lnTo>
                      <a:pt x="123" y="87"/>
                    </a:lnTo>
                    <a:lnTo>
                      <a:pt x="183" y="87"/>
                    </a:lnTo>
                    <a:lnTo>
                      <a:pt x="183" y="48"/>
                    </a:lnTo>
                    <a:lnTo>
                      <a:pt x="240" y="48"/>
                    </a:lnTo>
                    <a:lnTo>
                      <a:pt x="240" y="0"/>
                    </a:lnTo>
                    <a:lnTo>
                      <a:pt x="29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46800" rIns="0" bIns="46800" anchor="ctr">
                <a:spAutoFit/>
              </a:bodyPr>
              <a:lstStyle/>
              <a:p>
                <a:endParaRPr lang="en-US"/>
              </a:p>
            </p:txBody>
          </p:sp>
          <p:sp>
            <p:nvSpPr>
              <p:cNvPr id="42012" name="Freeform 24"/>
              <p:cNvSpPr>
                <a:spLocks/>
              </p:cNvSpPr>
              <p:nvPr/>
            </p:nvSpPr>
            <p:spPr bwMode="gray">
              <a:xfrm flipH="1" flipV="1">
                <a:off x="3324225" y="4003258"/>
                <a:ext cx="681038" cy="315161"/>
              </a:xfrm>
              <a:custGeom>
                <a:avLst/>
                <a:gdLst>
                  <a:gd name="T0" fmla="*/ 0 w 294"/>
                  <a:gd name="T1" fmla="*/ 2147483647 h 171"/>
                  <a:gd name="T2" fmla="*/ 2147483647 w 294"/>
                  <a:gd name="T3" fmla="*/ 2147483647 h 171"/>
                  <a:gd name="T4" fmla="*/ 2147483647 w 294"/>
                  <a:gd name="T5" fmla="*/ 2147483647 h 171"/>
                  <a:gd name="T6" fmla="*/ 2147483647 w 294"/>
                  <a:gd name="T7" fmla="*/ 2147483647 h 171"/>
                  <a:gd name="T8" fmla="*/ 2147483647 w 294"/>
                  <a:gd name="T9" fmla="*/ 2147483647 h 171"/>
                  <a:gd name="T10" fmla="*/ 2147483647 w 294"/>
                  <a:gd name="T11" fmla="*/ 2147483647 h 171"/>
                  <a:gd name="T12" fmla="*/ 2147483647 w 294"/>
                  <a:gd name="T13" fmla="*/ 2147483647 h 171"/>
                  <a:gd name="T14" fmla="*/ 2147483647 w 294"/>
                  <a:gd name="T15" fmla="*/ 2147483647 h 171"/>
                  <a:gd name="T16" fmla="*/ 2147483647 w 294"/>
                  <a:gd name="T17" fmla="*/ 0 h 171"/>
                  <a:gd name="T18" fmla="*/ 2147483647 w 294"/>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171"/>
                  <a:gd name="T32" fmla="*/ 294 w 29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171">
                    <a:moveTo>
                      <a:pt x="0" y="171"/>
                    </a:moveTo>
                    <a:lnTo>
                      <a:pt x="63" y="171"/>
                    </a:lnTo>
                    <a:lnTo>
                      <a:pt x="63" y="132"/>
                    </a:lnTo>
                    <a:lnTo>
                      <a:pt x="123" y="132"/>
                    </a:lnTo>
                    <a:lnTo>
                      <a:pt x="123" y="87"/>
                    </a:lnTo>
                    <a:lnTo>
                      <a:pt x="183" y="87"/>
                    </a:lnTo>
                    <a:lnTo>
                      <a:pt x="183" y="48"/>
                    </a:lnTo>
                    <a:lnTo>
                      <a:pt x="240" y="48"/>
                    </a:lnTo>
                    <a:lnTo>
                      <a:pt x="240" y="0"/>
                    </a:lnTo>
                    <a:lnTo>
                      <a:pt x="29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46800" rIns="0" bIns="46800" anchor="ctr">
                <a:spAutoFit/>
              </a:bodyPr>
              <a:lstStyle/>
              <a:p>
                <a:endParaRPr lang="en-US"/>
              </a:p>
            </p:txBody>
          </p:sp>
          <p:grpSp>
            <p:nvGrpSpPr>
              <p:cNvPr id="42013" name="Group 25"/>
              <p:cNvGrpSpPr>
                <a:grpSpLocks/>
              </p:cNvGrpSpPr>
              <p:nvPr/>
            </p:nvGrpSpPr>
            <p:grpSpPr bwMode="auto">
              <a:xfrm>
                <a:off x="931863" y="4385884"/>
                <a:ext cx="1425575" cy="437036"/>
                <a:chOff x="159" y="3297"/>
                <a:chExt cx="1048" cy="386"/>
              </a:xfrm>
            </p:grpSpPr>
            <p:sp>
              <p:nvSpPr>
                <p:cNvPr id="42043" name="Rectangle 26"/>
                <p:cNvSpPr>
                  <a:spLocks noChangeArrowheads="1"/>
                </p:cNvSpPr>
                <p:nvPr/>
              </p:nvSpPr>
              <p:spPr bwMode="auto">
                <a:xfrm>
                  <a:off x="159" y="3331"/>
                  <a:ext cx="1048" cy="278"/>
                </a:xfrm>
                <a:prstGeom prst="rect">
                  <a:avLst/>
                </a:prstGeom>
                <a:solidFill>
                  <a:srgbClr val="FFE28F"/>
                </a:solidFill>
                <a:ln>
                  <a:noFill/>
                </a:ln>
                <a:effectLst>
                  <a:prstShdw prst="shdw17" dist="17961" dir="2700000">
                    <a:srgbClr val="998856"/>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2044" name="Rectangle 27"/>
                <p:cNvSpPr>
                  <a:spLocks noChangeArrowheads="1"/>
                </p:cNvSpPr>
                <p:nvPr/>
              </p:nvSpPr>
              <p:spPr bwMode="gray">
                <a:xfrm>
                  <a:off x="244" y="3298"/>
                  <a:ext cx="388" cy="385"/>
                </a:xfrm>
                <a:prstGeom prst="rect">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lstStyle/>
                <a:p>
                  <a:pPr algn="ctr" eaLnBrk="0" hangingPunct="0">
                    <a:spcBef>
                      <a:spcPct val="50000"/>
                    </a:spcBef>
                  </a:pPr>
                  <a:r>
                    <a:rPr lang="en-GB" b="1">
                      <a:latin typeface="CG Omega" pitchFamily="34" charset="0"/>
                    </a:rPr>
                    <a:t>G</a:t>
                  </a:r>
                </a:p>
              </p:txBody>
            </p:sp>
            <p:sp>
              <p:nvSpPr>
                <p:cNvPr id="42045" name="Rectangle 28"/>
                <p:cNvSpPr>
                  <a:spLocks noChangeArrowheads="1"/>
                </p:cNvSpPr>
                <p:nvPr/>
              </p:nvSpPr>
              <p:spPr bwMode="gray">
                <a:xfrm>
                  <a:off x="745" y="3297"/>
                  <a:ext cx="388" cy="385"/>
                </a:xfrm>
                <a:prstGeom prst="rect">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lstStyle/>
                <a:p>
                  <a:pPr algn="ctr" eaLnBrk="0" hangingPunct="0">
                    <a:spcBef>
                      <a:spcPct val="50000"/>
                    </a:spcBef>
                  </a:pPr>
                  <a:r>
                    <a:rPr lang="en-GB" b="1">
                      <a:latin typeface="CG Omega" pitchFamily="34" charset="0"/>
                    </a:rPr>
                    <a:t>G</a:t>
                  </a:r>
                </a:p>
              </p:txBody>
            </p:sp>
          </p:grpSp>
          <p:sp>
            <p:nvSpPr>
              <p:cNvPr id="42014" name="Rectangle 30"/>
              <p:cNvSpPr>
                <a:spLocks noChangeArrowheads="1"/>
              </p:cNvSpPr>
              <p:nvPr/>
            </p:nvSpPr>
            <p:spPr bwMode="auto">
              <a:xfrm>
                <a:off x="925513" y="3416675"/>
                <a:ext cx="1401763" cy="315161"/>
              </a:xfrm>
              <a:prstGeom prst="rect">
                <a:avLst/>
              </a:prstGeom>
              <a:solidFill>
                <a:srgbClr val="FFE28F"/>
              </a:solidFill>
              <a:ln>
                <a:noFill/>
              </a:ln>
              <a:effectLst>
                <a:prstShdw prst="shdw17" dist="17961" dir="2700000">
                  <a:srgbClr val="998856"/>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2015" name="Rectangle 31"/>
              <p:cNvSpPr>
                <a:spLocks noChangeArrowheads="1"/>
              </p:cNvSpPr>
              <p:nvPr/>
            </p:nvSpPr>
            <p:spPr bwMode="gray">
              <a:xfrm>
                <a:off x="985703" y="3438148"/>
                <a:ext cx="518973" cy="431291"/>
              </a:xfrm>
              <a:prstGeom prst="rect">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lstStyle/>
              <a:p>
                <a:pPr algn="ctr" eaLnBrk="0" hangingPunct="0">
                  <a:spcBef>
                    <a:spcPct val="50000"/>
                  </a:spcBef>
                </a:pPr>
                <a:r>
                  <a:rPr lang="en-GB" b="1">
                    <a:latin typeface="CG Omega" pitchFamily="34" charset="0"/>
                  </a:rPr>
                  <a:t>S</a:t>
                </a:r>
              </a:p>
            </p:txBody>
          </p:sp>
          <p:sp>
            <p:nvSpPr>
              <p:cNvPr id="42016" name="Rectangle 32"/>
              <p:cNvSpPr>
                <a:spLocks noChangeArrowheads="1"/>
              </p:cNvSpPr>
              <p:nvPr/>
            </p:nvSpPr>
            <p:spPr bwMode="gray">
              <a:xfrm>
                <a:off x="1716011" y="3438148"/>
                <a:ext cx="518973" cy="431291"/>
              </a:xfrm>
              <a:prstGeom prst="rect">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12700" algn="ctr">
                    <a:solidFill>
                      <a:srgbClr val="000000"/>
                    </a:solidFill>
                    <a:miter lim="800000"/>
                    <a:headEnd/>
                    <a:tailEnd/>
                  </a14:hiddenLine>
                </a:ext>
              </a:extLst>
            </p:spPr>
            <p:txBody>
              <a:bodyPr lIns="0" tIns="46800" rIns="0" bIns="46800" anchor="ctr"/>
              <a:lstStyle/>
              <a:p>
                <a:pPr algn="ctr" eaLnBrk="0" hangingPunct="0">
                  <a:spcBef>
                    <a:spcPct val="50000"/>
                  </a:spcBef>
                </a:pPr>
                <a:r>
                  <a:rPr lang="en-GB" b="1">
                    <a:latin typeface="CG Omega" pitchFamily="34" charset="0"/>
                  </a:rPr>
                  <a:t>S</a:t>
                </a:r>
              </a:p>
            </p:txBody>
          </p:sp>
          <p:sp>
            <p:nvSpPr>
              <p:cNvPr id="42017" name="Line 33"/>
              <p:cNvSpPr>
                <a:spLocks noChangeShapeType="1"/>
              </p:cNvSpPr>
              <p:nvPr/>
            </p:nvSpPr>
            <p:spPr bwMode="auto">
              <a:xfrm>
                <a:off x="3319463" y="4156075"/>
                <a:ext cx="288925" cy="0"/>
              </a:xfrm>
              <a:prstGeom prst="line">
                <a:avLst/>
              </a:prstGeom>
              <a:noFill/>
              <a:ln w="12700">
                <a:solidFill>
                  <a:srgbClr val="FFFF00"/>
                </a:solidFill>
                <a:prstDash val="sysDot"/>
                <a:round/>
                <a:headEnd type="triangle" w="med" len="med"/>
                <a:tailEnd/>
              </a:ln>
              <a:extLst>
                <a:ext uri="{909E8E84-426E-40DD-AFC4-6F175D3DCCD1}">
                  <a14:hiddenFill xmlns:a14="http://schemas.microsoft.com/office/drawing/2010/main">
                    <a:noFill/>
                  </a14:hiddenFill>
                </a:ext>
              </a:extLst>
            </p:spPr>
            <p:txBody>
              <a:bodyPr wrap="none" lIns="0" tIns="46800" rIns="0" bIns="46800" anchor="ctr">
                <a:spAutoFit/>
              </a:bodyPr>
              <a:lstStyle/>
              <a:p>
                <a:endParaRPr lang="en-US"/>
              </a:p>
            </p:txBody>
          </p:sp>
          <p:sp>
            <p:nvSpPr>
              <p:cNvPr id="42018" name="Line 34"/>
              <p:cNvSpPr>
                <a:spLocks noChangeShapeType="1"/>
              </p:cNvSpPr>
              <p:nvPr/>
            </p:nvSpPr>
            <p:spPr bwMode="auto">
              <a:xfrm>
                <a:off x="3665538" y="4159250"/>
                <a:ext cx="0" cy="234950"/>
              </a:xfrm>
              <a:prstGeom prst="line">
                <a:avLst/>
              </a:prstGeom>
              <a:noFill/>
              <a:ln w="12700">
                <a:solidFill>
                  <a:srgbClr val="FFFF00"/>
                </a:solidFill>
                <a:prstDash val="sysDot"/>
                <a:round/>
                <a:headEnd type="triangle" w="med" len="med"/>
                <a:tailEnd/>
              </a:ln>
              <a:extLst>
                <a:ext uri="{909E8E84-426E-40DD-AFC4-6F175D3DCCD1}">
                  <a14:hiddenFill xmlns:a14="http://schemas.microsoft.com/office/drawing/2010/main">
                    <a:noFill/>
                  </a14:hiddenFill>
                </a:ext>
              </a:extLst>
            </p:spPr>
            <p:txBody>
              <a:bodyPr wrap="none" lIns="0" tIns="46800" rIns="0" bIns="46800" anchor="ctr">
                <a:spAutoFit/>
              </a:bodyPr>
              <a:lstStyle/>
              <a:p>
                <a:endParaRPr lang="en-US"/>
              </a:p>
            </p:txBody>
          </p:sp>
          <p:sp>
            <p:nvSpPr>
              <p:cNvPr id="42019" name="Text Box 35"/>
              <p:cNvSpPr txBox="1">
                <a:spLocks noChangeArrowheads="1"/>
              </p:cNvSpPr>
              <p:nvPr/>
            </p:nvSpPr>
            <p:spPr bwMode="gray">
              <a:xfrm>
                <a:off x="3633788" y="4394200"/>
                <a:ext cx="79888" cy="19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900" b="1">
                    <a:latin typeface="CG Omega" pitchFamily="34" charset="0"/>
                  </a:rPr>
                  <a:t>Q</a:t>
                </a:r>
              </a:p>
            </p:txBody>
          </p:sp>
          <p:sp>
            <p:nvSpPr>
              <p:cNvPr id="42020" name="Text Box 36"/>
              <p:cNvSpPr txBox="1">
                <a:spLocks noChangeArrowheads="1"/>
              </p:cNvSpPr>
              <p:nvPr/>
            </p:nvSpPr>
            <p:spPr bwMode="gray">
              <a:xfrm>
                <a:off x="3097213" y="3432175"/>
                <a:ext cx="1090613" cy="44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400" b="1">
                    <a:latin typeface="CG Omega" pitchFamily="34" charset="0"/>
                  </a:rPr>
                  <a:t>Day Ahead Market</a:t>
                </a:r>
              </a:p>
            </p:txBody>
          </p:sp>
          <p:sp>
            <p:nvSpPr>
              <p:cNvPr id="42021" name="Text Box 37"/>
              <p:cNvSpPr txBox="1">
                <a:spLocks noChangeArrowheads="1"/>
              </p:cNvSpPr>
              <p:nvPr/>
            </p:nvSpPr>
            <p:spPr bwMode="auto">
              <a:xfrm>
                <a:off x="2421255" y="3494186"/>
                <a:ext cx="703263" cy="23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200" b="1">
                    <a:latin typeface="Times New Roman" pitchFamily="18" charset="0"/>
                  </a:rPr>
                  <a:t>Simple Bids</a:t>
                </a:r>
              </a:p>
            </p:txBody>
          </p:sp>
          <p:sp>
            <p:nvSpPr>
              <p:cNvPr id="42022" name="AutoShape 38"/>
              <p:cNvSpPr>
                <a:spLocks noChangeArrowheads="1"/>
              </p:cNvSpPr>
              <p:nvPr/>
            </p:nvSpPr>
            <p:spPr bwMode="auto">
              <a:xfrm>
                <a:off x="2370138" y="4108160"/>
                <a:ext cx="679450" cy="626056"/>
              </a:xfrm>
              <a:prstGeom prst="rightArrow">
                <a:avLst>
                  <a:gd name="adj1" fmla="val 50000"/>
                  <a:gd name="adj2" fmla="val 29720"/>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2023" name="Text Box 39"/>
              <p:cNvSpPr txBox="1">
                <a:spLocks noChangeArrowheads="1"/>
              </p:cNvSpPr>
              <p:nvPr/>
            </p:nvSpPr>
            <p:spPr bwMode="auto">
              <a:xfrm>
                <a:off x="2421890" y="4291658"/>
                <a:ext cx="700088" cy="23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200" b="1">
                    <a:latin typeface="Times New Roman" pitchFamily="18" charset="0"/>
                  </a:rPr>
                  <a:t>Simple Bids</a:t>
                </a:r>
              </a:p>
            </p:txBody>
          </p:sp>
          <p:sp>
            <p:nvSpPr>
              <p:cNvPr id="42024" name="AutoShape 40"/>
              <p:cNvSpPr>
                <a:spLocks noChangeArrowheads="1"/>
              </p:cNvSpPr>
              <p:nvPr/>
            </p:nvSpPr>
            <p:spPr bwMode="auto">
              <a:xfrm>
                <a:off x="4325938" y="3177886"/>
                <a:ext cx="2735263" cy="626056"/>
              </a:xfrm>
              <a:prstGeom prst="rightArrow">
                <a:avLst>
                  <a:gd name="adj1" fmla="val 50000"/>
                  <a:gd name="adj2" fmla="val 16072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2025" name="Text Box 41"/>
              <p:cNvSpPr txBox="1">
                <a:spLocks noChangeArrowheads="1"/>
              </p:cNvSpPr>
              <p:nvPr/>
            </p:nvSpPr>
            <p:spPr bwMode="gray">
              <a:xfrm>
                <a:off x="4402138" y="3338513"/>
                <a:ext cx="1755932" cy="23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200" b="1">
                    <a:latin typeface="CG Omega" pitchFamily="34" charset="0"/>
                  </a:rPr>
                  <a:t>Firm Volumes by Company</a:t>
                </a:r>
              </a:p>
            </p:txBody>
          </p:sp>
          <p:sp>
            <p:nvSpPr>
              <p:cNvPr id="42026" name="AutoShape 42"/>
              <p:cNvSpPr>
                <a:spLocks noChangeArrowheads="1"/>
              </p:cNvSpPr>
              <p:nvPr/>
            </p:nvSpPr>
            <p:spPr bwMode="auto">
              <a:xfrm>
                <a:off x="2370138" y="4632838"/>
                <a:ext cx="2678113" cy="470460"/>
              </a:xfrm>
              <a:prstGeom prst="rightArrow">
                <a:avLst>
                  <a:gd name="adj1" fmla="val 50000"/>
                  <a:gd name="adj2" fmla="val 14592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pPr algn="ctr" eaLnBrk="0" hangingPunct="0">
                  <a:spcBef>
                    <a:spcPct val="50000"/>
                  </a:spcBef>
                </a:pPr>
                <a:r>
                  <a:rPr lang="en-GB" sz="1200" b="1">
                    <a:latin typeface="CG Omega" pitchFamily="34" charset="0"/>
                  </a:rPr>
                  <a:t>Simple bids by unit</a:t>
                </a:r>
              </a:p>
            </p:txBody>
          </p:sp>
          <p:sp>
            <p:nvSpPr>
              <p:cNvPr id="42027" name="Rectangle 43"/>
              <p:cNvSpPr>
                <a:spLocks noChangeArrowheads="1"/>
              </p:cNvSpPr>
              <p:nvPr/>
            </p:nvSpPr>
            <p:spPr bwMode="gray">
              <a:xfrm>
                <a:off x="7037388" y="2927350"/>
                <a:ext cx="1171575" cy="1785937"/>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lstStyle/>
              <a:p>
                <a:pPr algn="ctr" eaLnBrk="0" hangingPunct="0">
                  <a:spcBef>
                    <a:spcPct val="50000"/>
                  </a:spcBef>
                </a:pPr>
                <a:endParaRPr lang="en-GB" sz="1100" b="1">
                  <a:latin typeface="CG Omega" pitchFamily="34" charset="0"/>
                </a:endParaRPr>
              </a:p>
            </p:txBody>
          </p:sp>
          <p:sp>
            <p:nvSpPr>
              <p:cNvPr id="42028" name="Rectangle 44"/>
              <p:cNvSpPr>
                <a:spLocks noChangeArrowheads="1"/>
              </p:cNvSpPr>
              <p:nvPr/>
            </p:nvSpPr>
            <p:spPr bwMode="gray">
              <a:xfrm>
                <a:off x="7037388" y="5420100"/>
                <a:ext cx="946150" cy="315161"/>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0" tIns="46800" rIns="0" bIns="46800" anchor="ctr">
                <a:spAutoFit/>
              </a:bodyPr>
              <a:lstStyle/>
              <a:p>
                <a:endParaRPr lang="en-US"/>
              </a:p>
            </p:txBody>
          </p:sp>
          <p:sp>
            <p:nvSpPr>
              <p:cNvPr id="42029" name="Text Box 45"/>
              <p:cNvSpPr txBox="1">
                <a:spLocks noChangeArrowheads="1"/>
              </p:cNvSpPr>
              <p:nvPr/>
            </p:nvSpPr>
            <p:spPr bwMode="gray">
              <a:xfrm>
                <a:off x="7156450" y="5345113"/>
                <a:ext cx="730250" cy="39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200" b="1">
                    <a:solidFill>
                      <a:schemeClr val="tx2"/>
                    </a:solidFill>
                    <a:latin typeface="CG Omega" pitchFamily="34" charset="0"/>
                  </a:rPr>
                  <a:t>Metered Volumes</a:t>
                </a:r>
              </a:p>
            </p:txBody>
          </p:sp>
          <p:sp>
            <p:nvSpPr>
              <p:cNvPr id="42030" name="AutoShape 46"/>
              <p:cNvSpPr>
                <a:spLocks noChangeArrowheads="1"/>
              </p:cNvSpPr>
              <p:nvPr/>
            </p:nvSpPr>
            <p:spPr bwMode="auto">
              <a:xfrm rot="16200000">
                <a:off x="7264400" y="4664305"/>
                <a:ext cx="519112" cy="656767"/>
              </a:xfrm>
              <a:prstGeom prst="rightArrow">
                <a:avLst>
                  <a:gd name="adj1" fmla="val 50000"/>
                  <a:gd name="adj2" fmla="val 25000"/>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endParaRPr lang="en-US"/>
              </a:p>
            </p:txBody>
          </p:sp>
          <p:sp>
            <p:nvSpPr>
              <p:cNvPr id="42031" name="Text Box 47"/>
              <p:cNvSpPr txBox="1">
                <a:spLocks noChangeArrowheads="1"/>
              </p:cNvSpPr>
              <p:nvPr/>
            </p:nvSpPr>
            <p:spPr bwMode="gray">
              <a:xfrm>
                <a:off x="7297738" y="4818063"/>
                <a:ext cx="487363" cy="39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200" b="1">
                    <a:latin typeface="CG Omega" pitchFamily="34" charset="0"/>
                  </a:rPr>
                  <a:t>Meter data</a:t>
                </a:r>
              </a:p>
            </p:txBody>
          </p:sp>
          <p:sp>
            <p:nvSpPr>
              <p:cNvPr id="42032" name="Text Box 48"/>
              <p:cNvSpPr txBox="1">
                <a:spLocks noChangeArrowheads="1"/>
              </p:cNvSpPr>
              <p:nvPr/>
            </p:nvSpPr>
            <p:spPr bwMode="auto">
              <a:xfrm>
                <a:off x="7173913" y="3333839"/>
                <a:ext cx="941388" cy="62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400" b="1">
                    <a:latin typeface="CG Omega" pitchFamily="34" charset="0"/>
                  </a:rPr>
                  <a:t>Imbalance volumes by BRP</a:t>
                </a:r>
              </a:p>
            </p:txBody>
          </p:sp>
          <p:sp>
            <p:nvSpPr>
              <p:cNvPr id="42033" name="Line 49"/>
              <p:cNvSpPr>
                <a:spLocks noChangeShapeType="1"/>
              </p:cNvSpPr>
              <p:nvPr/>
            </p:nvSpPr>
            <p:spPr bwMode="gray">
              <a:xfrm flipH="1" flipV="1">
                <a:off x="5435600" y="4954588"/>
                <a:ext cx="0" cy="719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46800" rIns="0" bIns="46800" anchor="ctr">
                <a:spAutoFit/>
              </a:bodyPr>
              <a:lstStyle/>
              <a:p>
                <a:endParaRPr lang="en-US"/>
              </a:p>
            </p:txBody>
          </p:sp>
          <p:sp>
            <p:nvSpPr>
              <p:cNvPr id="42034" name="Text Box 50"/>
              <p:cNvSpPr txBox="1">
                <a:spLocks noChangeArrowheads="1"/>
              </p:cNvSpPr>
              <p:nvPr/>
            </p:nvSpPr>
            <p:spPr bwMode="gray">
              <a:xfrm>
                <a:off x="5537200" y="5035550"/>
                <a:ext cx="912813" cy="47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000" b="1">
                    <a:latin typeface="CG Omega" pitchFamily="34" charset="0"/>
                  </a:rPr>
                  <a:t>Adjustments to Day Ahead schedule</a:t>
                </a:r>
              </a:p>
            </p:txBody>
          </p:sp>
          <p:sp>
            <p:nvSpPr>
              <p:cNvPr id="42035" name="AutoShape 51"/>
              <p:cNvSpPr>
                <a:spLocks noChangeArrowheads="1"/>
              </p:cNvSpPr>
              <p:nvPr/>
            </p:nvSpPr>
            <p:spPr bwMode="gray">
              <a:xfrm>
                <a:off x="5980113" y="4248150"/>
                <a:ext cx="937122" cy="470392"/>
              </a:xfrm>
              <a:prstGeom prst="rightArrow">
                <a:avLst>
                  <a:gd name="adj1" fmla="val 50000"/>
                  <a:gd name="adj2" fmla="val 52592"/>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46800" rIns="0" bIns="46800">
                <a:spAutoFit/>
              </a:bodyPr>
              <a:lstStyle/>
              <a:p>
                <a:pPr eaLnBrk="0" hangingPunct="0">
                  <a:spcBef>
                    <a:spcPct val="50000"/>
                  </a:spcBef>
                </a:pPr>
                <a:r>
                  <a:rPr lang="en-GB" sz="1200" b="1">
                    <a:latin typeface="CG Omega" pitchFamily="34" charset="0"/>
                  </a:rPr>
                  <a:t>BM Volumes</a:t>
                </a:r>
              </a:p>
            </p:txBody>
          </p:sp>
          <p:sp>
            <p:nvSpPr>
              <p:cNvPr id="42036" name="Line 52"/>
              <p:cNvSpPr>
                <a:spLocks noChangeShapeType="1"/>
              </p:cNvSpPr>
              <p:nvPr/>
            </p:nvSpPr>
            <p:spPr bwMode="auto">
              <a:xfrm>
                <a:off x="1235075" y="3876675"/>
                <a:ext cx="0" cy="5095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7" name="Line 53"/>
              <p:cNvSpPr>
                <a:spLocks noChangeShapeType="1"/>
              </p:cNvSpPr>
              <p:nvPr/>
            </p:nvSpPr>
            <p:spPr bwMode="auto">
              <a:xfrm>
                <a:off x="1292225" y="3876675"/>
                <a:ext cx="671513" cy="47783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8" name="Line 54"/>
              <p:cNvSpPr>
                <a:spLocks noChangeShapeType="1"/>
              </p:cNvSpPr>
              <p:nvPr/>
            </p:nvSpPr>
            <p:spPr bwMode="auto">
              <a:xfrm flipH="1">
                <a:off x="1238250" y="3895725"/>
                <a:ext cx="671513" cy="47783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9" name="Line 55"/>
              <p:cNvSpPr>
                <a:spLocks noChangeShapeType="1"/>
              </p:cNvSpPr>
              <p:nvPr/>
            </p:nvSpPr>
            <p:spPr bwMode="auto">
              <a:xfrm>
                <a:off x="1963738" y="3876675"/>
                <a:ext cx="0" cy="47783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0" name="AutoShape 56"/>
              <p:cNvSpPr>
                <a:spLocks noChangeArrowheads="1"/>
              </p:cNvSpPr>
              <p:nvPr/>
            </p:nvSpPr>
            <p:spPr bwMode="gray">
              <a:xfrm>
                <a:off x="2713038" y="2961653"/>
                <a:ext cx="1817688" cy="333033"/>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pPr algn="ctr" eaLnBrk="0" hangingPunct="0">
                  <a:spcBef>
                    <a:spcPct val="50000"/>
                  </a:spcBef>
                </a:pPr>
                <a:r>
                  <a:rPr lang="en-GB" sz="1200" b="1">
                    <a:solidFill>
                      <a:schemeClr val="tx2"/>
                    </a:solidFill>
                    <a:latin typeface="CG Omega" pitchFamily="34" charset="0"/>
                  </a:rPr>
                  <a:t>Market Operator</a:t>
                </a:r>
              </a:p>
            </p:txBody>
          </p:sp>
          <p:sp>
            <p:nvSpPr>
              <p:cNvPr id="42041" name="AutoShape 57"/>
              <p:cNvSpPr>
                <a:spLocks noChangeArrowheads="1"/>
              </p:cNvSpPr>
              <p:nvPr/>
            </p:nvSpPr>
            <p:spPr bwMode="gray">
              <a:xfrm>
                <a:off x="4633913" y="3671265"/>
                <a:ext cx="1817688" cy="333033"/>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0" bIns="46800" anchor="ctr">
                <a:spAutoFit/>
              </a:bodyPr>
              <a:lstStyle/>
              <a:p>
                <a:pPr algn="ctr" eaLnBrk="0" hangingPunct="0">
                  <a:spcBef>
                    <a:spcPct val="50000"/>
                  </a:spcBef>
                </a:pPr>
                <a:r>
                  <a:rPr lang="en-GB" sz="1200" b="1">
                    <a:solidFill>
                      <a:schemeClr val="tx2"/>
                    </a:solidFill>
                    <a:latin typeface="CG Omega" pitchFamily="34" charset="0"/>
                  </a:rPr>
                  <a:t>TSO-market operator</a:t>
                </a:r>
              </a:p>
            </p:txBody>
          </p:sp>
          <p:sp>
            <p:nvSpPr>
              <p:cNvPr id="42042" name="Text Box 60"/>
              <p:cNvSpPr txBox="1">
                <a:spLocks noChangeArrowheads="1"/>
              </p:cNvSpPr>
              <p:nvPr/>
            </p:nvSpPr>
            <p:spPr bwMode="auto">
              <a:xfrm>
                <a:off x="1909763" y="5610225"/>
                <a:ext cx="1042988" cy="46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Balancing Responsible Parties</a:t>
                </a: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1219200" y="2057406"/>
            <a:ext cx="67818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63515"/>
            <a:ext cx="9096375" cy="6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838200" y="5334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b="1" smtClean="0">
                <a:latin typeface="Calibri" pitchFamily="34" charset="0"/>
                <a:cs typeface="Calibri" pitchFamily="34" charset="0"/>
              </a:rPr>
              <a:t>Balancing Electricity </a:t>
            </a:r>
            <a:r>
              <a:rPr lang="en-US" sz="2400" b="1" smtClean="0">
                <a:solidFill>
                  <a:schemeClr val="tx1"/>
                </a:solidFill>
                <a:latin typeface="Calibri" pitchFamily="34" charset="0"/>
                <a:cs typeface="Calibri" pitchFamily="34" charset="0"/>
              </a:rPr>
              <a:t>Market Platform</a:t>
            </a:r>
          </a:p>
        </p:txBody>
      </p:sp>
      <p:grpSp>
        <p:nvGrpSpPr>
          <p:cNvPr id="44035" name="Group 22"/>
          <p:cNvGrpSpPr>
            <a:grpSpLocks/>
          </p:cNvGrpSpPr>
          <p:nvPr/>
        </p:nvGrpSpPr>
        <p:grpSpPr bwMode="auto">
          <a:xfrm>
            <a:off x="1066800" y="1524000"/>
            <a:ext cx="7848600" cy="4953000"/>
            <a:chOff x="624" y="645"/>
            <a:chExt cx="5040" cy="3339"/>
          </a:xfrm>
        </p:grpSpPr>
        <p:sp>
          <p:nvSpPr>
            <p:cNvPr id="44036" name="AutoShape 4"/>
            <p:cNvSpPr>
              <a:spLocks noChangeArrowheads="1"/>
            </p:cNvSpPr>
            <p:nvPr/>
          </p:nvSpPr>
          <p:spPr bwMode="auto">
            <a:xfrm>
              <a:off x="624" y="1680"/>
              <a:ext cx="5040" cy="480"/>
            </a:xfrm>
            <a:prstGeom prst="roundRect">
              <a:avLst>
                <a:gd name="adj" fmla="val 16667"/>
              </a:avLst>
            </a:prstGeom>
            <a:solidFill>
              <a:schemeClr val="accent1">
                <a:alpha val="50195"/>
              </a:schemeClr>
            </a:solidFill>
            <a:ln w="9525">
              <a:solidFill>
                <a:schemeClr val="tx1"/>
              </a:solidFill>
              <a:round/>
              <a:headEnd/>
              <a:tailEnd/>
            </a:ln>
          </p:spPr>
          <p:txBody>
            <a:bodyPr wrap="none" anchor="ctr"/>
            <a:lstStyle/>
            <a:p>
              <a:pPr algn="r" eaLnBrk="0" hangingPunct="0"/>
              <a:r>
                <a:rPr lang="en-US" b="1">
                  <a:solidFill>
                    <a:srgbClr val="000000"/>
                  </a:solidFill>
                </a:rPr>
                <a:t> Scheduling </a:t>
              </a:r>
            </a:p>
            <a:p>
              <a:pPr algn="r" eaLnBrk="0" hangingPunct="0"/>
              <a:r>
                <a:rPr lang="en-US" b="1">
                  <a:solidFill>
                    <a:srgbClr val="000000"/>
                  </a:solidFill>
                </a:rPr>
                <a:t>Platform</a:t>
              </a:r>
            </a:p>
          </p:txBody>
        </p:sp>
        <p:sp>
          <p:nvSpPr>
            <p:cNvPr id="44037" name="AutoShape 5"/>
            <p:cNvSpPr>
              <a:spLocks noChangeArrowheads="1"/>
            </p:cNvSpPr>
            <p:nvPr/>
          </p:nvSpPr>
          <p:spPr bwMode="auto">
            <a:xfrm>
              <a:off x="672" y="1728"/>
              <a:ext cx="977" cy="384"/>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BRP </a:t>
              </a:r>
            </a:p>
            <a:p>
              <a:pPr algn="ctr" eaLnBrk="0" hangingPunct="0"/>
              <a:r>
                <a:rPr lang="en-US" sz="1200" b="1">
                  <a:solidFill>
                    <a:srgbClr val="000000"/>
                  </a:solidFill>
                </a:rPr>
                <a:t>Physical Notification </a:t>
              </a:r>
            </a:p>
            <a:p>
              <a:pPr algn="ctr" eaLnBrk="0" hangingPunct="0"/>
              <a:r>
                <a:rPr lang="en-US" sz="1200" b="1">
                  <a:solidFill>
                    <a:srgbClr val="000000"/>
                  </a:solidFill>
                </a:rPr>
                <a:t>Interface</a:t>
              </a:r>
            </a:p>
          </p:txBody>
        </p:sp>
        <p:sp>
          <p:nvSpPr>
            <p:cNvPr id="44038" name="AutoShape 6"/>
            <p:cNvSpPr>
              <a:spLocks noChangeArrowheads="1"/>
            </p:cNvSpPr>
            <p:nvPr/>
          </p:nvSpPr>
          <p:spPr bwMode="auto">
            <a:xfrm>
              <a:off x="1680" y="1728"/>
              <a:ext cx="1026" cy="384"/>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DU</a:t>
              </a:r>
            </a:p>
            <a:p>
              <a:pPr algn="ctr" eaLnBrk="0" hangingPunct="0"/>
              <a:r>
                <a:rPr lang="en-US" sz="1200" b="1">
                  <a:solidFill>
                    <a:srgbClr val="000000"/>
                  </a:solidFill>
                </a:rPr>
                <a:t>Physical Notification </a:t>
              </a:r>
            </a:p>
            <a:p>
              <a:pPr algn="ctr" eaLnBrk="0" hangingPunct="0"/>
              <a:r>
                <a:rPr lang="en-US" sz="1200" b="1">
                  <a:solidFill>
                    <a:srgbClr val="000000"/>
                  </a:solidFill>
                </a:rPr>
                <a:t>Interface</a:t>
              </a:r>
            </a:p>
          </p:txBody>
        </p:sp>
        <p:sp>
          <p:nvSpPr>
            <p:cNvPr id="44039" name="AutoShape 7"/>
            <p:cNvSpPr>
              <a:spLocks noChangeArrowheads="1"/>
            </p:cNvSpPr>
            <p:nvPr/>
          </p:nvSpPr>
          <p:spPr bwMode="auto">
            <a:xfrm>
              <a:off x="2736" y="1728"/>
              <a:ext cx="930" cy="384"/>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Availability </a:t>
              </a:r>
            </a:p>
            <a:p>
              <a:pPr algn="ctr" eaLnBrk="0" hangingPunct="0"/>
              <a:r>
                <a:rPr lang="en-US" sz="1200" b="1">
                  <a:solidFill>
                    <a:srgbClr val="000000"/>
                  </a:solidFill>
                </a:rPr>
                <a:t>Declaration</a:t>
              </a:r>
            </a:p>
            <a:p>
              <a:pPr algn="ctr" eaLnBrk="0" hangingPunct="0"/>
              <a:r>
                <a:rPr lang="en-US" sz="1200" b="1">
                  <a:solidFill>
                    <a:srgbClr val="000000"/>
                  </a:solidFill>
                </a:rPr>
                <a:t>Interface</a:t>
              </a:r>
            </a:p>
          </p:txBody>
        </p:sp>
        <p:sp>
          <p:nvSpPr>
            <p:cNvPr id="44040" name="AutoShape 8"/>
            <p:cNvSpPr>
              <a:spLocks noChangeArrowheads="1"/>
            </p:cNvSpPr>
            <p:nvPr/>
          </p:nvSpPr>
          <p:spPr bwMode="auto">
            <a:xfrm>
              <a:off x="3696" y="1728"/>
              <a:ext cx="816" cy="336"/>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Operator</a:t>
              </a:r>
            </a:p>
            <a:p>
              <a:pPr algn="ctr" eaLnBrk="0" hangingPunct="0"/>
              <a:r>
                <a:rPr lang="en-US" sz="1200" b="1">
                  <a:solidFill>
                    <a:srgbClr val="000000"/>
                  </a:solidFill>
                </a:rPr>
                <a:t> Interface</a:t>
              </a:r>
            </a:p>
          </p:txBody>
        </p:sp>
        <p:sp>
          <p:nvSpPr>
            <p:cNvPr id="44041" name="AutoShape 9"/>
            <p:cNvSpPr>
              <a:spLocks noChangeArrowheads="1"/>
            </p:cNvSpPr>
            <p:nvPr/>
          </p:nvSpPr>
          <p:spPr bwMode="auto">
            <a:xfrm>
              <a:off x="756" y="3573"/>
              <a:ext cx="816" cy="288"/>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Offer Interface</a:t>
              </a:r>
            </a:p>
          </p:txBody>
        </p:sp>
        <p:sp>
          <p:nvSpPr>
            <p:cNvPr id="44042" name="AutoShape 10"/>
            <p:cNvSpPr>
              <a:spLocks noChangeArrowheads="1"/>
            </p:cNvSpPr>
            <p:nvPr/>
          </p:nvSpPr>
          <p:spPr bwMode="auto">
            <a:xfrm>
              <a:off x="1716" y="3573"/>
              <a:ext cx="816" cy="288"/>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Selection </a:t>
              </a:r>
            </a:p>
            <a:p>
              <a:pPr algn="ctr" eaLnBrk="0" hangingPunct="0"/>
              <a:r>
                <a:rPr lang="en-US" sz="1200" b="1">
                  <a:solidFill>
                    <a:srgbClr val="000000"/>
                  </a:solidFill>
                </a:rPr>
                <a:t>Interface</a:t>
              </a:r>
            </a:p>
          </p:txBody>
        </p:sp>
        <p:sp>
          <p:nvSpPr>
            <p:cNvPr id="44043" name="AutoShape 11"/>
            <p:cNvSpPr>
              <a:spLocks noChangeArrowheads="1"/>
            </p:cNvSpPr>
            <p:nvPr/>
          </p:nvSpPr>
          <p:spPr bwMode="auto">
            <a:xfrm>
              <a:off x="2592" y="3504"/>
              <a:ext cx="884" cy="384"/>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Provisional</a:t>
              </a:r>
            </a:p>
            <a:p>
              <a:pPr algn="ctr" eaLnBrk="0" hangingPunct="0"/>
              <a:r>
                <a:rPr lang="en-US" sz="1200" b="1">
                  <a:solidFill>
                    <a:srgbClr val="000000"/>
                  </a:solidFill>
                </a:rPr>
                <a:t>Calculation</a:t>
              </a:r>
            </a:p>
            <a:p>
              <a:pPr algn="ctr" eaLnBrk="0" hangingPunct="0"/>
              <a:r>
                <a:rPr lang="en-US" sz="1200" b="1">
                  <a:solidFill>
                    <a:srgbClr val="000000"/>
                  </a:solidFill>
                </a:rPr>
                <a:t>Interface</a:t>
              </a:r>
            </a:p>
          </p:txBody>
        </p:sp>
        <p:sp>
          <p:nvSpPr>
            <p:cNvPr id="44044" name="AutoShape 12"/>
            <p:cNvSpPr>
              <a:spLocks noChangeArrowheads="1"/>
            </p:cNvSpPr>
            <p:nvPr/>
          </p:nvSpPr>
          <p:spPr bwMode="auto">
            <a:xfrm>
              <a:off x="3636" y="3573"/>
              <a:ext cx="816" cy="288"/>
            </a:xfrm>
            <a:prstGeom prst="flowChartAlternateProcess">
              <a:avLst/>
            </a:prstGeom>
            <a:solidFill>
              <a:schemeClr val="accent1"/>
            </a:solidFill>
            <a:ln w="9525">
              <a:solidFill>
                <a:schemeClr val="tx1"/>
              </a:solidFill>
              <a:miter lim="800000"/>
              <a:headEnd/>
              <a:tailEnd/>
            </a:ln>
          </p:spPr>
          <p:txBody>
            <a:bodyPr wrap="none" anchor="ctr"/>
            <a:lstStyle/>
            <a:p>
              <a:pPr algn="ctr" eaLnBrk="0" hangingPunct="0"/>
              <a:r>
                <a:rPr lang="en-US" sz="1200" b="1">
                  <a:solidFill>
                    <a:srgbClr val="000000"/>
                  </a:solidFill>
                </a:rPr>
                <a:t>Operator </a:t>
              </a:r>
            </a:p>
            <a:p>
              <a:pPr algn="ctr" eaLnBrk="0" hangingPunct="0"/>
              <a:r>
                <a:rPr lang="en-US" sz="1200" b="1">
                  <a:solidFill>
                    <a:srgbClr val="000000"/>
                  </a:solidFill>
                </a:rPr>
                <a:t>Interface</a:t>
              </a:r>
            </a:p>
          </p:txBody>
        </p:sp>
        <p:sp>
          <p:nvSpPr>
            <p:cNvPr id="44045" name="AutoShape 13"/>
            <p:cNvSpPr>
              <a:spLocks noChangeArrowheads="1"/>
            </p:cNvSpPr>
            <p:nvPr/>
          </p:nvSpPr>
          <p:spPr bwMode="hidden">
            <a:xfrm>
              <a:off x="864" y="672"/>
              <a:ext cx="803" cy="960"/>
            </a:xfrm>
            <a:prstGeom prst="wedgeRectCallout">
              <a:avLst>
                <a:gd name="adj1" fmla="val -37671"/>
                <a:gd name="adj2" fmla="val 6448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Tx/>
                <a:buChar char="•"/>
              </a:pPr>
              <a:r>
                <a:rPr lang="en-US" sz="800" b="1">
                  <a:solidFill>
                    <a:srgbClr val="000000"/>
                  </a:solidFill>
                </a:rPr>
                <a:t>BRP interface</a:t>
              </a:r>
            </a:p>
            <a:p>
              <a:pPr>
                <a:buFontTx/>
                <a:buChar char="•"/>
              </a:pPr>
              <a:r>
                <a:rPr lang="en-US" sz="700" b="1">
                  <a:solidFill>
                    <a:srgbClr val="000000"/>
                  </a:solidFill>
                </a:rPr>
                <a:t>web-interface, xml files</a:t>
              </a:r>
            </a:p>
            <a:p>
              <a:pPr>
                <a:buFontTx/>
                <a:buChar char="•"/>
              </a:pPr>
              <a:r>
                <a:rPr lang="en-US" sz="800" b="1">
                  <a:solidFill>
                    <a:srgbClr val="000000"/>
                  </a:solidFill>
                </a:rPr>
                <a:t>Notified</a:t>
              </a:r>
            </a:p>
            <a:p>
              <a:pPr lvl="1">
                <a:buFontTx/>
                <a:buChar char="•"/>
              </a:pPr>
              <a:r>
                <a:rPr lang="en-US" sz="800" b="1">
                  <a:solidFill>
                    <a:srgbClr val="000000"/>
                  </a:solidFill>
                </a:rPr>
                <a:t>Contracts</a:t>
              </a:r>
            </a:p>
            <a:p>
              <a:pPr lvl="1">
                <a:buFontTx/>
                <a:buChar char="•"/>
              </a:pPr>
              <a:r>
                <a:rPr lang="en-US" sz="800" b="1">
                  <a:solidFill>
                    <a:srgbClr val="000000"/>
                  </a:solidFill>
                </a:rPr>
                <a:t>Block exchange</a:t>
              </a:r>
            </a:p>
            <a:p>
              <a:pPr>
                <a:buFontTx/>
                <a:buChar char="•"/>
              </a:pPr>
              <a:r>
                <a:rPr lang="en-US" sz="800" b="1">
                  <a:solidFill>
                    <a:srgbClr val="000000"/>
                  </a:solidFill>
                </a:rPr>
                <a:t>Validation:</a:t>
              </a:r>
            </a:p>
            <a:p>
              <a:pPr lvl="1">
                <a:buFontTx/>
                <a:buChar char="•"/>
              </a:pPr>
              <a:r>
                <a:rPr lang="en-US" sz="800" b="1">
                  <a:solidFill>
                    <a:srgbClr val="000000"/>
                  </a:solidFill>
                </a:rPr>
                <a:t>Formal</a:t>
              </a:r>
            </a:p>
            <a:p>
              <a:pPr lvl="1">
                <a:buFontTx/>
                <a:buChar char="•"/>
              </a:pPr>
              <a:r>
                <a:rPr lang="en-US" sz="800" b="1">
                  <a:solidFill>
                    <a:srgbClr val="000000"/>
                  </a:solidFill>
                </a:rPr>
                <a:t>Block exchange</a:t>
              </a:r>
            </a:p>
            <a:p>
              <a:pPr>
                <a:buFontTx/>
                <a:buChar char="•"/>
              </a:pPr>
              <a:r>
                <a:rPr lang="en-US" sz="800" b="1">
                  <a:solidFill>
                    <a:srgbClr val="000000"/>
                  </a:solidFill>
                </a:rPr>
                <a:t>Internet access</a:t>
              </a:r>
            </a:p>
          </p:txBody>
        </p:sp>
        <p:sp>
          <p:nvSpPr>
            <p:cNvPr id="2710542" name="AutoShape 14"/>
            <p:cNvSpPr>
              <a:spLocks noChangeArrowheads="1"/>
            </p:cNvSpPr>
            <p:nvPr/>
          </p:nvSpPr>
          <p:spPr bwMode="hidden">
            <a:xfrm>
              <a:off x="1860" y="645"/>
              <a:ext cx="774" cy="960"/>
            </a:xfrm>
            <a:prstGeom prst="wedgeRectCallout">
              <a:avLst>
                <a:gd name="adj1" fmla="val -37111"/>
                <a:gd name="adj2" fmla="val 69898"/>
              </a:avLst>
            </a:prstGeom>
            <a:noFill/>
            <a:ln w="9525">
              <a:solidFill>
                <a:schemeClr val="tx1"/>
              </a:solidFill>
              <a:miter lim="800000"/>
              <a:headEnd/>
              <a:tailEnd/>
            </a:ln>
            <a:effectLst/>
          </p:spPr>
          <p:txBody>
            <a:bodyPr/>
            <a:lstStyle/>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r>
                <a:rPr lang="en-US" sz="800" b="1">
                  <a:solidFill>
                    <a:srgbClr val="000000"/>
                  </a:solidFill>
                </a:rPr>
                <a:t>BRP interface</a:t>
              </a:r>
            </a:p>
            <a:p>
              <a:pPr>
                <a:buFontTx/>
                <a:buChar char="•"/>
                <a:defRPr/>
              </a:pPr>
              <a:r>
                <a:rPr lang="en-US" sz="700" b="1">
                  <a:solidFill>
                    <a:srgbClr val="000000"/>
                  </a:solidFill>
                </a:rPr>
                <a:t>web-interface, xml files</a:t>
              </a:r>
            </a:p>
            <a:p>
              <a:pPr>
                <a:buFontTx/>
                <a:buChar char="•"/>
                <a:defRPr/>
              </a:pPr>
              <a:r>
                <a:rPr lang="en-US" sz="800" b="1">
                  <a:solidFill>
                    <a:srgbClr val="000000"/>
                  </a:solidFill>
                </a:rPr>
                <a:t>Notified</a:t>
              </a:r>
            </a:p>
            <a:p>
              <a:pPr lvl="1">
                <a:buFontTx/>
                <a:buChar char="•"/>
                <a:defRPr/>
              </a:pPr>
              <a:r>
                <a:rPr lang="en-US" sz="800" b="1">
                  <a:solidFill>
                    <a:srgbClr val="000000"/>
                  </a:solidFill>
                </a:rPr>
                <a:t>production</a:t>
              </a:r>
            </a:p>
            <a:p>
              <a:pPr>
                <a:buFontTx/>
                <a:buChar char="•"/>
                <a:defRPr/>
              </a:pPr>
              <a:r>
                <a:rPr lang="en-US" sz="800" b="1">
                  <a:solidFill>
                    <a:srgbClr val="000000"/>
                  </a:solidFill>
                </a:rPr>
                <a:t>Validation:</a:t>
              </a:r>
            </a:p>
            <a:p>
              <a:pPr lvl="1">
                <a:buFontTx/>
                <a:buChar char="•"/>
                <a:defRPr/>
              </a:pPr>
              <a:r>
                <a:rPr lang="en-US" sz="800" b="1">
                  <a:solidFill>
                    <a:srgbClr val="000000"/>
                  </a:solidFill>
                </a:rPr>
                <a:t>Formal</a:t>
              </a:r>
            </a:p>
            <a:p>
              <a:pPr lvl="1">
                <a:defRPr/>
              </a:pPr>
              <a:endParaRPr lang="en-US" sz="800" b="1">
                <a:solidFill>
                  <a:srgbClr val="000000"/>
                </a:solidFill>
              </a:endParaRPr>
            </a:p>
            <a:p>
              <a:pPr>
                <a:buFontTx/>
                <a:buChar char="•"/>
                <a:defRPr/>
              </a:pPr>
              <a:r>
                <a:rPr lang="en-US" sz="800" b="1">
                  <a:solidFill>
                    <a:srgbClr val="000000"/>
                  </a:solidFill>
                </a:rPr>
                <a:t>Internet access</a:t>
              </a:r>
            </a:p>
          </p:txBody>
        </p:sp>
        <p:sp>
          <p:nvSpPr>
            <p:cNvPr id="2710543" name="AutoShape 15"/>
            <p:cNvSpPr>
              <a:spLocks noChangeArrowheads="1"/>
            </p:cNvSpPr>
            <p:nvPr/>
          </p:nvSpPr>
          <p:spPr bwMode="hidden">
            <a:xfrm>
              <a:off x="2772" y="645"/>
              <a:ext cx="780" cy="960"/>
            </a:xfrm>
            <a:prstGeom prst="wedgeRectCallout">
              <a:avLst>
                <a:gd name="adj1" fmla="val -44745"/>
                <a:gd name="adj2" fmla="val 72083"/>
              </a:avLst>
            </a:prstGeom>
            <a:noFill/>
            <a:ln w="9525">
              <a:solidFill>
                <a:schemeClr val="tx1"/>
              </a:solidFill>
              <a:miter lim="800000"/>
              <a:headEnd/>
              <a:tailEnd/>
            </a:ln>
            <a:effectLst/>
          </p:spPr>
          <p:txBody>
            <a:bodyPr/>
            <a:lstStyle/>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r>
                <a:rPr lang="en-US" sz="800" b="1">
                  <a:solidFill>
                    <a:srgbClr val="000000"/>
                  </a:solidFill>
                </a:rPr>
                <a:t>BMP interface</a:t>
              </a:r>
            </a:p>
            <a:p>
              <a:pPr>
                <a:buFontTx/>
                <a:buChar char="•"/>
                <a:defRPr/>
              </a:pPr>
              <a:r>
                <a:rPr lang="en-US" sz="700" b="1">
                  <a:solidFill>
                    <a:srgbClr val="000000"/>
                  </a:solidFill>
                </a:rPr>
                <a:t>web-interface, xml files</a:t>
              </a:r>
            </a:p>
            <a:p>
              <a:pPr>
                <a:buFontTx/>
                <a:buChar char="•"/>
                <a:defRPr/>
              </a:pPr>
              <a:r>
                <a:rPr lang="en-US" sz="800" b="1">
                  <a:solidFill>
                    <a:srgbClr val="000000"/>
                  </a:solidFill>
                </a:rPr>
                <a:t>Notified</a:t>
              </a:r>
            </a:p>
            <a:p>
              <a:pPr lvl="1">
                <a:buFontTx/>
                <a:buChar char="•"/>
                <a:defRPr/>
              </a:pPr>
              <a:r>
                <a:rPr lang="en-US" sz="800" b="1">
                  <a:solidFill>
                    <a:srgbClr val="000000"/>
                  </a:solidFill>
                </a:rPr>
                <a:t>Availability</a:t>
              </a:r>
            </a:p>
            <a:p>
              <a:pPr>
                <a:buFontTx/>
                <a:buChar char="•"/>
                <a:defRPr/>
              </a:pPr>
              <a:r>
                <a:rPr lang="en-US" sz="800" b="1">
                  <a:solidFill>
                    <a:srgbClr val="000000"/>
                  </a:solidFill>
                </a:rPr>
                <a:t>Validation:</a:t>
              </a:r>
            </a:p>
            <a:p>
              <a:pPr lvl="1">
                <a:buFontTx/>
                <a:buChar char="•"/>
                <a:defRPr/>
              </a:pPr>
              <a:r>
                <a:rPr lang="en-US" sz="800" b="1">
                  <a:solidFill>
                    <a:srgbClr val="000000"/>
                  </a:solidFill>
                </a:rPr>
                <a:t>Formal</a:t>
              </a:r>
            </a:p>
            <a:p>
              <a:pPr lvl="1">
                <a:buFontTx/>
                <a:buChar char="•"/>
                <a:defRPr/>
              </a:pPr>
              <a:r>
                <a:rPr lang="en-US" sz="800" b="1">
                  <a:solidFill>
                    <a:srgbClr val="000000"/>
                  </a:solidFill>
                </a:rPr>
                <a:t>Technical</a:t>
              </a:r>
            </a:p>
            <a:p>
              <a:pPr>
                <a:buFontTx/>
                <a:buChar char="•"/>
                <a:defRPr/>
              </a:pPr>
              <a:r>
                <a:rPr lang="en-US" sz="800" b="1">
                  <a:solidFill>
                    <a:srgbClr val="000000"/>
                  </a:solidFill>
                </a:rPr>
                <a:t>Internet access</a:t>
              </a:r>
            </a:p>
          </p:txBody>
        </p:sp>
        <p:sp>
          <p:nvSpPr>
            <p:cNvPr id="2710544" name="AutoShape 16"/>
            <p:cNvSpPr>
              <a:spLocks noChangeArrowheads="1"/>
            </p:cNvSpPr>
            <p:nvPr/>
          </p:nvSpPr>
          <p:spPr bwMode="hidden">
            <a:xfrm>
              <a:off x="3744" y="672"/>
              <a:ext cx="872" cy="960"/>
            </a:xfrm>
            <a:prstGeom prst="wedgeRectCallout">
              <a:avLst>
                <a:gd name="adj1" fmla="val -48968"/>
                <a:gd name="adj2" fmla="val 65940"/>
              </a:avLst>
            </a:prstGeom>
            <a:noFill/>
            <a:ln w="9525">
              <a:solidFill>
                <a:schemeClr val="tx1"/>
              </a:solidFill>
              <a:miter lim="800000"/>
              <a:headEnd/>
              <a:tailEnd/>
            </a:ln>
            <a:effectLst/>
          </p:spPr>
          <p:txBody>
            <a:bodyPr/>
            <a:lstStyle/>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r>
                <a:rPr lang="en-US" sz="800" b="1">
                  <a:solidFill>
                    <a:srgbClr val="000000"/>
                  </a:solidFill>
                </a:rPr>
                <a:t>Operator Interface</a:t>
              </a:r>
            </a:p>
            <a:p>
              <a:pPr>
                <a:buFontTx/>
                <a:buChar char="•"/>
                <a:defRPr/>
              </a:pPr>
              <a:r>
                <a:rPr lang="en-US" sz="800" b="1">
                  <a:solidFill>
                    <a:srgbClr val="000000"/>
                  </a:solidFill>
                </a:rPr>
                <a:t>Html files</a:t>
              </a:r>
            </a:p>
            <a:p>
              <a:pPr>
                <a:buFontTx/>
                <a:buChar char="•"/>
                <a:defRPr/>
              </a:pPr>
              <a:r>
                <a:rPr lang="en-US" sz="800" b="1">
                  <a:solidFill>
                    <a:srgbClr val="000000"/>
                  </a:solidFill>
                </a:rPr>
                <a:t>Monitor the xml files transfer</a:t>
              </a:r>
            </a:p>
            <a:p>
              <a:pPr>
                <a:buFontTx/>
                <a:buChar char="•"/>
                <a:defRPr/>
              </a:pPr>
              <a:r>
                <a:rPr lang="en-US" sz="800" b="1">
                  <a:solidFill>
                    <a:srgbClr val="000000"/>
                  </a:solidFill>
                </a:rPr>
                <a:t>Allocates the deposit rights</a:t>
              </a:r>
            </a:p>
            <a:p>
              <a:pPr>
                <a:buFontTx/>
                <a:buChar char="•"/>
                <a:defRPr/>
              </a:pPr>
              <a:r>
                <a:rPr lang="en-US" sz="800" b="1">
                  <a:solidFill>
                    <a:srgbClr val="000000"/>
                  </a:solidFill>
                </a:rPr>
                <a:t>Intranet access only for the operator    </a:t>
              </a:r>
            </a:p>
          </p:txBody>
        </p:sp>
        <p:sp>
          <p:nvSpPr>
            <p:cNvPr id="2710545" name="AutoShape 17"/>
            <p:cNvSpPr>
              <a:spLocks noChangeArrowheads="1"/>
            </p:cNvSpPr>
            <p:nvPr/>
          </p:nvSpPr>
          <p:spPr bwMode="hidden">
            <a:xfrm>
              <a:off x="852" y="2229"/>
              <a:ext cx="768" cy="1153"/>
            </a:xfrm>
            <a:prstGeom prst="wedgeRectCallout">
              <a:avLst>
                <a:gd name="adj1" fmla="val -33204"/>
                <a:gd name="adj2" fmla="val 70662"/>
              </a:avLst>
            </a:prstGeom>
            <a:noFill/>
            <a:ln w="9525">
              <a:solidFill>
                <a:schemeClr val="tx1"/>
              </a:solidFill>
              <a:miter lim="800000"/>
              <a:headEnd/>
              <a:tailEnd/>
            </a:ln>
            <a:effectLst/>
          </p:spPr>
          <p:txBody>
            <a:bodyPr/>
            <a:lstStyle/>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r>
                <a:rPr lang="en-US" sz="800" b="1">
                  <a:solidFill>
                    <a:srgbClr val="000000"/>
                  </a:solidFill>
                </a:rPr>
                <a:t>BMP interface</a:t>
              </a:r>
            </a:p>
            <a:p>
              <a:pPr>
                <a:buFontTx/>
                <a:buChar char="•"/>
                <a:defRPr/>
              </a:pPr>
              <a:r>
                <a:rPr lang="en-US" sz="700" b="1">
                  <a:solidFill>
                    <a:srgbClr val="000000"/>
                  </a:solidFill>
                </a:rPr>
                <a:t>web-interface, xml files</a:t>
              </a:r>
              <a:endParaRPr lang="en-US" sz="800" b="1">
                <a:solidFill>
                  <a:srgbClr val="000000"/>
                </a:solidFill>
              </a:endParaRPr>
            </a:p>
            <a:p>
              <a:pPr eaLnBrk="0" hangingPunct="0">
                <a:buFontTx/>
                <a:buChar char="•"/>
                <a:defRPr/>
              </a:pPr>
              <a:r>
                <a:rPr lang="en-US" sz="800" b="1">
                  <a:solidFill>
                    <a:srgbClr val="000000"/>
                  </a:solidFill>
                </a:rPr>
                <a:t>Offered regulation energy:</a:t>
              </a:r>
            </a:p>
            <a:p>
              <a:pPr lvl="1" eaLnBrk="0" hangingPunct="0">
                <a:buFontTx/>
                <a:buChar char="•"/>
                <a:defRPr/>
              </a:pPr>
              <a:r>
                <a:rPr lang="en-US" sz="600" b="1">
                  <a:solidFill>
                    <a:srgbClr val="000000"/>
                  </a:solidFill>
                </a:rPr>
                <a:t>Secondary</a:t>
              </a:r>
            </a:p>
            <a:p>
              <a:pPr lvl="1" eaLnBrk="0" hangingPunct="0">
                <a:buFontTx/>
                <a:buChar char="•"/>
                <a:defRPr/>
              </a:pPr>
              <a:r>
                <a:rPr lang="en-US" sz="600" b="1">
                  <a:solidFill>
                    <a:srgbClr val="000000"/>
                  </a:solidFill>
                </a:rPr>
                <a:t>Fast Tertiary</a:t>
              </a:r>
            </a:p>
            <a:p>
              <a:pPr lvl="1" eaLnBrk="0" hangingPunct="0">
                <a:buFontTx/>
                <a:buChar char="•"/>
                <a:defRPr/>
              </a:pPr>
              <a:r>
                <a:rPr lang="en-US" sz="600" b="1">
                  <a:solidFill>
                    <a:srgbClr val="000000"/>
                  </a:solidFill>
                </a:rPr>
                <a:t>Slow Tertiary</a:t>
              </a:r>
            </a:p>
            <a:p>
              <a:pPr eaLnBrk="0" hangingPunct="0">
                <a:buFontTx/>
                <a:buChar char="•"/>
                <a:defRPr/>
              </a:pPr>
              <a:r>
                <a:rPr lang="en-US" sz="800" b="1">
                  <a:solidFill>
                    <a:srgbClr val="000000"/>
                  </a:solidFill>
                </a:rPr>
                <a:t>Offers for upward and downward regulation</a:t>
              </a:r>
            </a:p>
            <a:p>
              <a:pPr>
                <a:buFontTx/>
                <a:buChar char="•"/>
                <a:defRPr/>
              </a:pPr>
              <a:r>
                <a:rPr lang="en-US" sz="800" b="1">
                  <a:solidFill>
                    <a:srgbClr val="000000"/>
                  </a:solidFill>
                </a:rPr>
                <a:t>Internet Access</a:t>
              </a:r>
            </a:p>
          </p:txBody>
        </p:sp>
        <p:sp>
          <p:nvSpPr>
            <p:cNvPr id="2710546" name="AutoShape 18"/>
            <p:cNvSpPr>
              <a:spLocks noChangeArrowheads="1"/>
            </p:cNvSpPr>
            <p:nvPr/>
          </p:nvSpPr>
          <p:spPr bwMode="hidden">
            <a:xfrm>
              <a:off x="1812" y="2229"/>
              <a:ext cx="774" cy="1153"/>
            </a:xfrm>
            <a:prstGeom prst="wedgeRectCallout">
              <a:avLst>
                <a:gd name="adj1" fmla="val -31120"/>
                <a:gd name="adj2" fmla="val 67796"/>
              </a:avLst>
            </a:prstGeom>
            <a:noFill/>
            <a:ln w="9525">
              <a:solidFill>
                <a:schemeClr val="tx1"/>
              </a:solidFill>
              <a:miter lim="800000"/>
              <a:headEnd/>
              <a:tailEnd/>
            </a:ln>
            <a:effectLst/>
          </p:spPr>
          <p:txBody>
            <a:bodyPr/>
            <a:lstStyle/>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r>
                <a:rPr lang="en-US" sz="800" b="1">
                  <a:solidFill>
                    <a:srgbClr val="000000"/>
                  </a:solidFill>
                </a:rPr>
                <a:t>Dispatcher Interface</a:t>
              </a:r>
            </a:p>
            <a:p>
              <a:pPr eaLnBrk="0" hangingPunct="0">
                <a:buFontTx/>
                <a:buChar char="•"/>
                <a:defRPr/>
              </a:pPr>
              <a:r>
                <a:rPr lang="en-US" sz="700" b="1">
                  <a:solidFill>
                    <a:srgbClr val="000000"/>
                  </a:solidFill>
                </a:rPr>
                <a:t>EAIMS</a:t>
              </a:r>
              <a:r>
                <a:rPr lang="en-US" sz="800" b="1">
                  <a:solidFill>
                    <a:srgbClr val="000000"/>
                  </a:solidFill>
                </a:rPr>
                <a:t> type</a:t>
              </a:r>
            </a:p>
            <a:p>
              <a:pPr eaLnBrk="0" hangingPunct="0">
                <a:buFontTx/>
                <a:buChar char="•"/>
                <a:defRPr/>
              </a:pPr>
              <a:r>
                <a:rPr lang="en-US" sz="800" b="1">
                  <a:solidFill>
                    <a:srgbClr val="000000"/>
                  </a:solidFill>
                </a:rPr>
                <a:t>Generate a Merit Order</a:t>
              </a:r>
            </a:p>
            <a:p>
              <a:pPr eaLnBrk="0" hangingPunct="0">
                <a:buFontTx/>
                <a:buChar char="•"/>
                <a:defRPr/>
              </a:pPr>
              <a:r>
                <a:rPr lang="en-US" sz="800" b="1">
                  <a:solidFill>
                    <a:srgbClr val="000000"/>
                  </a:solidFill>
                </a:rPr>
                <a:t>Selection  </a:t>
              </a:r>
            </a:p>
            <a:p>
              <a:pPr eaLnBrk="0" hangingPunct="0">
                <a:buFontTx/>
                <a:buChar char="•"/>
                <a:defRPr/>
              </a:pPr>
              <a:r>
                <a:rPr lang="en-US" sz="800" b="1">
                  <a:solidFill>
                    <a:srgbClr val="000000"/>
                  </a:solidFill>
                </a:rPr>
                <a:t>Access only on Intranet</a:t>
              </a:r>
            </a:p>
            <a:p>
              <a:pPr eaLnBrk="0" hangingPunct="0">
                <a:buFontTx/>
                <a:buChar char="•"/>
                <a:defRPr/>
              </a:pPr>
              <a:r>
                <a:rPr lang="en-US" sz="800" b="1">
                  <a:solidFill>
                    <a:srgbClr val="000000"/>
                  </a:solidFill>
                </a:rPr>
                <a:t>Access based on a USB key</a:t>
              </a:r>
            </a:p>
          </p:txBody>
        </p:sp>
        <p:sp>
          <p:nvSpPr>
            <p:cNvPr id="2710547" name="AutoShape 19"/>
            <p:cNvSpPr>
              <a:spLocks noChangeArrowheads="1"/>
            </p:cNvSpPr>
            <p:nvPr/>
          </p:nvSpPr>
          <p:spPr bwMode="hidden">
            <a:xfrm>
              <a:off x="2724" y="2229"/>
              <a:ext cx="768" cy="1153"/>
            </a:xfrm>
            <a:prstGeom prst="wedgeRectCallout">
              <a:avLst>
                <a:gd name="adj1" fmla="val -26171"/>
                <a:gd name="adj2" fmla="val 64843"/>
              </a:avLst>
            </a:prstGeom>
            <a:noFill/>
            <a:ln w="9525">
              <a:solidFill>
                <a:schemeClr val="tx1"/>
              </a:solidFill>
              <a:miter lim="800000"/>
              <a:headEnd/>
              <a:tailEnd/>
            </a:ln>
            <a:effectLst/>
          </p:spPr>
          <p:txBody>
            <a:bodyPr/>
            <a:lstStyle/>
            <a:p>
              <a:pPr>
                <a:defRPr/>
              </a:pPr>
              <a:r>
                <a:rPr lang="en-US" sz="800" b="1">
                  <a:solidFill>
                    <a:srgbClr val="CC0000"/>
                  </a:solidFill>
                </a:rPr>
                <a:t>ORACLE data base</a:t>
              </a:r>
            </a:p>
            <a:p>
              <a:pPr>
                <a:defRPr/>
              </a:pPr>
              <a:endParaRPr lang="en-US" sz="800" b="1">
                <a:solidFill>
                  <a:srgbClr val="000000"/>
                </a:solidFill>
                <a:effectLst>
                  <a:outerShdw blurRad="38100" dist="38100" dir="2700000" algn="tl">
                    <a:srgbClr val="C0C0C0"/>
                  </a:outerShdw>
                </a:effectLst>
              </a:endParaRPr>
            </a:p>
            <a:p>
              <a:pPr eaLnBrk="0" hangingPunct="0">
                <a:defRPr/>
              </a:pPr>
              <a:endParaRPr lang="en-US" sz="800" b="1">
                <a:solidFill>
                  <a:srgbClr val="000000"/>
                </a:solidFill>
                <a:effectLst>
                  <a:outerShdw blurRad="38100" dist="38100" dir="2700000" algn="tl">
                    <a:srgbClr val="C0C0C0"/>
                  </a:outerShdw>
                </a:effectLst>
              </a:endParaRPr>
            </a:p>
            <a:p>
              <a:pPr eaLnBrk="0" hangingPunct="0">
                <a:defRPr/>
              </a:pPr>
              <a:r>
                <a:rPr lang="en-US" sz="800" b="1">
                  <a:solidFill>
                    <a:srgbClr val="000000"/>
                  </a:solidFill>
                </a:rPr>
                <a:t>Calculates:</a:t>
              </a:r>
            </a:p>
            <a:p>
              <a:pPr eaLnBrk="0" hangingPunct="0">
                <a:buFontTx/>
                <a:buChar char="•"/>
                <a:defRPr/>
              </a:pPr>
              <a:r>
                <a:rPr lang="en-US" sz="800" b="1">
                  <a:solidFill>
                    <a:srgbClr val="000000"/>
                  </a:solidFill>
                </a:rPr>
                <a:t>Delivered regulation energy</a:t>
              </a:r>
            </a:p>
            <a:p>
              <a:pPr eaLnBrk="0" hangingPunct="0">
                <a:buFontTx/>
                <a:buChar char="•"/>
                <a:defRPr/>
              </a:pPr>
              <a:r>
                <a:rPr lang="en-US" sz="800" b="1">
                  <a:solidFill>
                    <a:srgbClr val="000000"/>
                  </a:solidFill>
                </a:rPr>
                <a:t>DU imbalance</a:t>
              </a:r>
            </a:p>
            <a:p>
              <a:pPr eaLnBrk="0" hangingPunct="0">
                <a:buFontTx/>
                <a:buChar char="•"/>
                <a:defRPr/>
              </a:pPr>
              <a:r>
                <a:rPr lang="en-US" sz="800" b="1">
                  <a:solidFill>
                    <a:srgbClr val="000000"/>
                  </a:solidFill>
                </a:rPr>
                <a:t>Market Surveillance data</a:t>
              </a:r>
            </a:p>
            <a:p>
              <a:pPr eaLnBrk="0" hangingPunct="0">
                <a:buFont typeface="Wingdings" pitchFamily="2" charset="2"/>
                <a:buChar char="§"/>
                <a:defRPr/>
              </a:pPr>
              <a:r>
                <a:rPr lang="en-US" sz="800" b="1">
                  <a:solidFill>
                    <a:srgbClr val="000000"/>
                  </a:solidFill>
                </a:rPr>
                <a:t>Only Intranet Access</a:t>
              </a:r>
            </a:p>
            <a:p>
              <a:pPr eaLnBrk="0" hangingPunct="0">
                <a:defRPr/>
              </a:pPr>
              <a:endParaRPr lang="en-US" sz="800" b="1">
                <a:solidFill>
                  <a:srgbClr val="000000"/>
                </a:solidFill>
              </a:endParaRPr>
            </a:p>
          </p:txBody>
        </p:sp>
        <p:sp>
          <p:nvSpPr>
            <p:cNvPr id="2710548" name="AutoShape 20"/>
            <p:cNvSpPr>
              <a:spLocks noChangeArrowheads="1"/>
            </p:cNvSpPr>
            <p:nvPr/>
          </p:nvSpPr>
          <p:spPr bwMode="hidden">
            <a:xfrm>
              <a:off x="3732" y="2229"/>
              <a:ext cx="768" cy="1153"/>
            </a:xfrm>
            <a:prstGeom prst="wedgeRectCallout">
              <a:avLst>
                <a:gd name="adj1" fmla="val -29037"/>
                <a:gd name="adj2" fmla="val 68926"/>
              </a:avLst>
            </a:prstGeom>
            <a:noFill/>
            <a:ln w="9525">
              <a:solidFill>
                <a:schemeClr val="tx1"/>
              </a:solidFill>
              <a:miter lim="800000"/>
              <a:headEnd/>
              <a:tailEnd/>
            </a:ln>
            <a:effectLst/>
          </p:spPr>
          <p:txBody>
            <a:bodyPr/>
            <a:lstStyle/>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endParaRPr lang="en-US" sz="800" b="1">
                <a:solidFill>
                  <a:srgbClr val="000000"/>
                </a:solidFill>
                <a:effectLst>
                  <a:outerShdw blurRad="38100" dist="38100" dir="2700000" algn="tl">
                    <a:srgbClr val="C0C0C0"/>
                  </a:outerShdw>
                </a:effectLst>
              </a:endParaRPr>
            </a:p>
            <a:p>
              <a:pPr>
                <a:buFontTx/>
                <a:buChar char="•"/>
                <a:defRPr/>
              </a:pPr>
              <a:r>
                <a:rPr lang="en-US" sz="800" b="1">
                  <a:solidFill>
                    <a:srgbClr val="000000"/>
                  </a:solidFill>
                </a:rPr>
                <a:t>Operator Interface</a:t>
              </a:r>
            </a:p>
            <a:p>
              <a:pPr>
                <a:buFontTx/>
                <a:buChar char="•"/>
                <a:defRPr/>
              </a:pPr>
              <a:r>
                <a:rPr lang="en-US" sz="800" b="1">
                  <a:solidFill>
                    <a:srgbClr val="000000"/>
                  </a:solidFill>
                </a:rPr>
                <a:t>Html files</a:t>
              </a:r>
            </a:p>
            <a:p>
              <a:pPr>
                <a:buFontTx/>
                <a:buChar char="•"/>
                <a:defRPr/>
              </a:pPr>
              <a:r>
                <a:rPr lang="en-US" sz="800" b="1">
                  <a:solidFill>
                    <a:srgbClr val="000000"/>
                  </a:solidFill>
                </a:rPr>
                <a:t>Monitor the xml files transfer</a:t>
              </a:r>
            </a:p>
            <a:p>
              <a:pPr>
                <a:buFontTx/>
                <a:buChar char="•"/>
                <a:defRPr/>
              </a:pPr>
              <a:r>
                <a:rPr lang="en-US" sz="800" b="1">
                  <a:solidFill>
                    <a:srgbClr val="000000"/>
                  </a:solidFill>
                </a:rPr>
                <a:t>Intranet access only for the operator    </a:t>
              </a:r>
            </a:p>
          </p:txBody>
        </p:sp>
        <p:sp>
          <p:nvSpPr>
            <p:cNvPr id="44053" name="AutoShape 21"/>
            <p:cNvSpPr>
              <a:spLocks noChangeArrowheads="1"/>
            </p:cNvSpPr>
            <p:nvPr/>
          </p:nvSpPr>
          <p:spPr bwMode="auto">
            <a:xfrm>
              <a:off x="624" y="3504"/>
              <a:ext cx="5040" cy="480"/>
            </a:xfrm>
            <a:prstGeom prst="roundRect">
              <a:avLst>
                <a:gd name="adj" fmla="val 16667"/>
              </a:avLst>
            </a:prstGeom>
            <a:solidFill>
              <a:schemeClr val="accent1">
                <a:alpha val="50195"/>
              </a:schemeClr>
            </a:solidFill>
            <a:ln w="9525">
              <a:solidFill>
                <a:schemeClr val="tx1"/>
              </a:solidFill>
              <a:round/>
              <a:headEnd/>
              <a:tailEnd/>
            </a:ln>
          </p:spPr>
          <p:txBody>
            <a:bodyPr wrap="none" anchor="ctr"/>
            <a:lstStyle/>
            <a:p>
              <a:pPr algn="r" eaLnBrk="0" hangingPunct="0"/>
              <a:r>
                <a:rPr lang="en-US" b="1">
                  <a:solidFill>
                    <a:srgbClr val="000000"/>
                  </a:solidFill>
                </a:rPr>
                <a:t> Balancing </a:t>
              </a:r>
            </a:p>
            <a:p>
              <a:pPr algn="r" eaLnBrk="0" hangingPunct="0"/>
              <a:r>
                <a:rPr lang="en-US" b="1">
                  <a:solidFill>
                    <a:srgbClr val="000000"/>
                  </a:solidFill>
                </a:rPr>
                <a:t>Platform</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5275385" cy="1557338"/>
          </a:xfrm>
          <a:prstGeom prst="rect">
            <a:avLst/>
          </a:prstGeom>
          <a:noFill/>
          <a:ln w="9525">
            <a:noFill/>
            <a:miter lim="800000"/>
            <a:headEnd/>
            <a:tailEnd/>
          </a:ln>
        </p:spPr>
        <p:txBody>
          <a:bodyPr>
            <a:spAutoFit/>
          </a:bodyPr>
          <a:lstStyle/>
          <a:p>
            <a:pPr algn="ctr">
              <a:lnSpc>
                <a:spcPct val="80000"/>
              </a:lnSpc>
              <a:spcBef>
                <a:spcPct val="50000"/>
              </a:spcBef>
              <a:defRPr/>
            </a:pPr>
            <a:r>
              <a:rPr lang="en-US" sz="2800" b="1" dirty="0">
                <a:solidFill>
                  <a:srgbClr val="2D2D8A"/>
                </a:solidFill>
              </a:rPr>
              <a:t>Balance Management</a:t>
            </a:r>
          </a:p>
          <a:p>
            <a:pPr algn="ctr">
              <a:lnSpc>
                <a:spcPct val="80000"/>
              </a:lnSpc>
              <a:spcBef>
                <a:spcPct val="50000"/>
              </a:spcBef>
              <a:defRPr/>
            </a:pPr>
            <a:r>
              <a:rPr lang="en-US" sz="2800" b="1" dirty="0">
                <a:solidFill>
                  <a:srgbClr val="2D2D8A"/>
                </a:solidFill>
              </a:rPr>
              <a:t> </a:t>
            </a: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11015" y="1447806"/>
            <a:ext cx="8651631" cy="5472113"/>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a:defRPr/>
            </a:pPr>
            <a:r>
              <a:rPr lang="en-US" sz="1600" b="1" dirty="0">
                <a:solidFill>
                  <a:srgbClr val="2D2D8A"/>
                </a:solidFill>
              </a:rPr>
              <a:t>In 2010 the market share of Balancing Market was of 5.12 % from the total gross consumption, 0.65 % less than in 2009. There were 2.96 </a:t>
            </a:r>
            <a:r>
              <a:rPr lang="en-US" sz="1600" b="1" dirty="0" err="1">
                <a:solidFill>
                  <a:srgbClr val="2D2D8A"/>
                </a:solidFill>
              </a:rPr>
              <a:t>TWh</a:t>
            </a:r>
            <a:r>
              <a:rPr lang="en-US" sz="1600" b="1" dirty="0">
                <a:solidFill>
                  <a:srgbClr val="2D2D8A"/>
                </a:solidFill>
              </a:rPr>
              <a:t> traded on the balancing market (with an average power of 388 </a:t>
            </a:r>
            <a:r>
              <a:rPr lang="en-US" sz="1600" b="1" dirty="0" err="1">
                <a:solidFill>
                  <a:srgbClr val="2D2D8A"/>
                </a:solidFill>
              </a:rPr>
              <a:t>MWh</a:t>
            </a:r>
            <a:r>
              <a:rPr lang="en-US" sz="1600" b="1" dirty="0">
                <a:solidFill>
                  <a:srgbClr val="2D2D8A"/>
                </a:solidFill>
              </a:rPr>
              <a:t>/h), from which the energy used for congestion management was about 0.001 </a:t>
            </a:r>
            <a:r>
              <a:rPr lang="en-US" sz="1600" b="1" dirty="0" err="1">
                <a:solidFill>
                  <a:srgbClr val="2D2D8A"/>
                </a:solidFill>
              </a:rPr>
              <a:t>TWh</a:t>
            </a:r>
            <a:r>
              <a:rPr lang="en-US" sz="1600" b="1" dirty="0">
                <a:solidFill>
                  <a:srgbClr val="2D2D8A"/>
                </a:solidFill>
              </a:rPr>
              <a:t> (with an average power of 0.12 </a:t>
            </a:r>
            <a:r>
              <a:rPr lang="en-US" sz="1600" b="1" dirty="0" err="1">
                <a:solidFill>
                  <a:srgbClr val="2D2D8A"/>
                </a:solidFill>
              </a:rPr>
              <a:t>MWh</a:t>
            </a:r>
            <a:r>
              <a:rPr lang="en-US" sz="1600" b="1" dirty="0">
                <a:solidFill>
                  <a:srgbClr val="2D2D8A"/>
                </a:solidFill>
              </a:rPr>
              <a:t>/h). </a:t>
            </a:r>
          </a:p>
          <a:p>
            <a:pPr algn="just">
              <a:defRPr/>
            </a:pPr>
            <a:r>
              <a:rPr lang="en-US" sz="1600" b="1" dirty="0">
                <a:solidFill>
                  <a:srgbClr val="2D2D8A"/>
                </a:solidFill>
              </a:rPr>
              <a:t> </a:t>
            </a:r>
          </a:p>
          <a:p>
            <a:pPr algn="just">
              <a:defRPr/>
            </a:pPr>
            <a:r>
              <a:rPr lang="en-US" sz="1600" b="1" dirty="0">
                <a:solidFill>
                  <a:srgbClr val="2D2D8A"/>
                </a:solidFill>
              </a:rPr>
              <a:t>During winter, especially from October till December, the sum between notified production and total scheduled exchanges with the </a:t>
            </a:r>
            <a:r>
              <a:rPr lang="en-US" sz="1600" b="1" dirty="0" err="1">
                <a:solidFill>
                  <a:srgbClr val="2D2D8A"/>
                </a:solidFill>
              </a:rPr>
              <a:t>neighbouring</a:t>
            </a:r>
            <a:r>
              <a:rPr lang="en-US" sz="1600" b="1" dirty="0">
                <a:solidFill>
                  <a:srgbClr val="2D2D8A"/>
                </a:solidFill>
              </a:rPr>
              <a:t> power systems was smaller than the actual consumption with monthly average values up to 420 MW, leading to high levels of costs on balancing market. In November and the first half of December, were registered many cases when these differences were bigger than the actual consumption at night off-peak hours and smaller at evening peak hours. Thus upward selected energy on balancing market for slow tertiary was comparable to the energy selected downward for slow tertiary.</a:t>
            </a:r>
          </a:p>
          <a:p>
            <a:pPr algn="just">
              <a:defRPr/>
            </a:pPr>
            <a:r>
              <a:rPr lang="en-US" sz="1600" b="1" dirty="0">
                <a:solidFill>
                  <a:srgbClr val="2D2D8A"/>
                </a:solidFill>
              </a:rPr>
              <a:t>Beginning with first half of March and until September, the sum between notified production and total scheduled exchanges with the </a:t>
            </a:r>
            <a:r>
              <a:rPr lang="en-US" sz="1600" b="1" dirty="0" err="1">
                <a:solidFill>
                  <a:srgbClr val="2D2D8A"/>
                </a:solidFill>
              </a:rPr>
              <a:t>neighbouring</a:t>
            </a:r>
            <a:r>
              <a:rPr lang="en-US" sz="1600" b="1" dirty="0">
                <a:solidFill>
                  <a:srgbClr val="2D2D8A"/>
                </a:solidFill>
              </a:rPr>
              <a:t> power systems was bigger than the actual consumption with monthly average values up to 226 MW. Therefore, the volume of downward energy selected on balancing market has increased during these months, leading to lower costs on this market. </a:t>
            </a:r>
          </a:p>
          <a:p>
            <a:pPr algn="just">
              <a:defRPr/>
            </a:pPr>
            <a:r>
              <a:rPr lang="en-US" sz="1600" b="1" dirty="0">
                <a:solidFill>
                  <a:srgbClr val="2D2D8A"/>
                </a:solidFill>
              </a:rPr>
              <a:t>The analysis of market structure / concentration indicators (</a:t>
            </a:r>
            <a:r>
              <a:rPr lang="en-US" sz="1600" b="1" dirty="0" err="1">
                <a:solidFill>
                  <a:srgbClr val="2D2D8A"/>
                </a:solidFill>
              </a:rPr>
              <a:t>Herfindahl</a:t>
            </a:r>
            <a:r>
              <a:rPr lang="en-US" sz="1600" b="1" dirty="0">
                <a:solidFill>
                  <a:srgbClr val="2D2D8A"/>
                </a:solidFill>
              </a:rPr>
              <a:t> – Hirschman Index, S1 - market share of the largest market participant (%)) shows that the market is still highly concentrated and competition level reduced, especially for secondary upward and downward regulation and fast tertiary upward regulation.</a:t>
            </a:r>
          </a:p>
        </p:txBody>
      </p:sp>
      <p:sp>
        <p:nvSpPr>
          <p:cNvPr id="9221" name="Rectangle 3"/>
          <p:cNvSpPr>
            <a:spLocks noChangeArrowheads="1"/>
          </p:cNvSpPr>
          <p:nvPr/>
        </p:nvSpPr>
        <p:spPr bwMode="auto">
          <a:xfrm>
            <a:off x="4479641"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spTree>
    <p:extLst>
      <p:ext uri="{BB962C8B-B14F-4D97-AF65-F5344CB8AC3E}">
        <p14:creationId xmlns:p14="http://schemas.microsoft.com/office/powerpoint/2010/main" val="175101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6664568" cy="997196"/>
          </a:xfrm>
          <a:prstGeom prst="rect">
            <a:avLst/>
          </a:prstGeom>
          <a:noFill/>
          <a:ln w="9525">
            <a:noFill/>
            <a:miter lim="800000"/>
            <a:headEnd/>
            <a:tailEnd/>
          </a:ln>
        </p:spPr>
        <p:txBody>
          <a:bodyPr wrap="square">
            <a:spAutoFit/>
          </a:bodyPr>
          <a:lstStyle/>
          <a:p>
            <a:pPr algn="ctr">
              <a:lnSpc>
                <a:spcPct val="80000"/>
              </a:lnSpc>
              <a:spcBef>
                <a:spcPct val="50000"/>
              </a:spcBef>
              <a:defRPr/>
            </a:pPr>
            <a:r>
              <a:rPr lang="en-US" sz="2800" b="1" dirty="0">
                <a:solidFill>
                  <a:srgbClr val="2D2D8A"/>
                </a:solidFill>
              </a:rPr>
              <a:t>Capacity Allocation at Borders</a:t>
            </a: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422031" y="1210896"/>
            <a:ext cx="8299938" cy="5755422"/>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a:defRPr/>
            </a:pPr>
            <a:r>
              <a:rPr lang="en-US" sz="1600" b="1" dirty="0">
                <a:solidFill>
                  <a:srgbClr val="2D2D8A"/>
                </a:solidFill>
              </a:rPr>
              <a:t>According to the agreements between Transelectrica and </a:t>
            </a:r>
            <a:r>
              <a:rPr lang="en-US" sz="1600" b="1" dirty="0" err="1">
                <a:solidFill>
                  <a:srgbClr val="2D2D8A"/>
                </a:solidFill>
              </a:rPr>
              <a:t>neighbours</a:t>
            </a:r>
            <a:r>
              <a:rPr lang="en-US" sz="1600" b="1" dirty="0">
                <a:solidFill>
                  <a:srgbClr val="2D2D8A"/>
                </a:solidFill>
              </a:rPr>
              <a:t> for 2010, the transfer capacity allocation market allows performing explicit yearly, monthly, daily and intra-day auctions as it follows:</a:t>
            </a:r>
          </a:p>
          <a:p>
            <a:pPr algn="just">
              <a:defRPr/>
            </a:pPr>
            <a:r>
              <a:rPr lang="en-US" sz="1600" b="1" dirty="0">
                <a:solidFill>
                  <a:srgbClr val="2D2D8A"/>
                </a:solidFill>
              </a:rPr>
              <a:t>on the Bulgarian border, the bilateral coordinated allocation is done for 100% of total capacity: </a:t>
            </a:r>
          </a:p>
          <a:p>
            <a:pPr algn="just">
              <a:defRPr/>
            </a:pPr>
            <a:r>
              <a:rPr lang="en-US" sz="1600" b="1" dirty="0">
                <a:solidFill>
                  <a:srgbClr val="2D2D8A"/>
                </a:solidFill>
              </a:rPr>
              <a:t>by ESO EAD for long term auctions;</a:t>
            </a:r>
          </a:p>
          <a:p>
            <a:pPr algn="just">
              <a:defRPr/>
            </a:pPr>
            <a:r>
              <a:rPr lang="en-US" sz="1600" b="1" dirty="0">
                <a:solidFill>
                  <a:srgbClr val="2D2D8A"/>
                </a:solidFill>
              </a:rPr>
              <a:t>by Transelectrica for daily and intra-day auctions. At daily and intra-day auctions it is applied the “netting” principle.</a:t>
            </a:r>
          </a:p>
          <a:p>
            <a:pPr algn="just">
              <a:defRPr/>
            </a:pPr>
            <a:r>
              <a:rPr lang="en-US" sz="1600" b="1" dirty="0">
                <a:solidFill>
                  <a:srgbClr val="2D2D8A"/>
                </a:solidFill>
              </a:rPr>
              <a:t>on the Hungarian border, the bilateral coordinated allocation, is done for 100% of total capacity: </a:t>
            </a:r>
          </a:p>
          <a:p>
            <a:pPr algn="just">
              <a:defRPr/>
            </a:pPr>
            <a:r>
              <a:rPr lang="en-US" sz="1600" b="1" dirty="0">
                <a:solidFill>
                  <a:srgbClr val="2D2D8A"/>
                </a:solidFill>
              </a:rPr>
              <a:t>by Transelectrica for long term and intra-day auctions;</a:t>
            </a:r>
          </a:p>
          <a:p>
            <a:pPr algn="just">
              <a:defRPr/>
            </a:pPr>
            <a:r>
              <a:rPr lang="en-US" sz="1600" b="1" dirty="0">
                <a:solidFill>
                  <a:srgbClr val="2D2D8A"/>
                </a:solidFill>
              </a:rPr>
              <a:t>by MAVIR for daily auctions. At daily and intra-day auctions it is applied the “netting” principle.</a:t>
            </a:r>
          </a:p>
          <a:p>
            <a:pPr algn="just">
              <a:defRPr/>
            </a:pPr>
            <a:r>
              <a:rPr lang="en-US" sz="1600" b="1" dirty="0">
                <a:solidFill>
                  <a:srgbClr val="2D2D8A"/>
                </a:solidFill>
              </a:rPr>
              <a:t>on the Serbian border, long term auctions for 50% of total net transfer capacity are held by Transelectrica, the remaining of 50% being allocated by the neighboring TSO.</a:t>
            </a:r>
          </a:p>
          <a:p>
            <a:pPr algn="just">
              <a:defRPr/>
            </a:pPr>
            <a:r>
              <a:rPr lang="en-US" sz="1600" b="1" dirty="0">
                <a:solidFill>
                  <a:srgbClr val="2D2D8A"/>
                </a:solidFill>
              </a:rPr>
              <a:t> </a:t>
            </a:r>
          </a:p>
          <a:p>
            <a:pPr algn="just">
              <a:defRPr/>
            </a:pPr>
            <a:r>
              <a:rPr lang="en-US" sz="1600" b="1" dirty="0">
                <a:solidFill>
                  <a:srgbClr val="2D2D8A"/>
                </a:solidFill>
              </a:rPr>
              <a:t>The market monitoring results show that the market is still highly concentrated, with a low level of competition on each border. Compared to the previous year, an improvement of market indicators was noticed, especially on the import direction from Hungary. For example, the lowest values of market indicators were obtained in August 2010 (C1 = 19%, C3 = 43%, HHI = 1009), showing a moderate level of concentration on this border direction. </a:t>
            </a:r>
          </a:p>
        </p:txBody>
      </p:sp>
      <p:sp>
        <p:nvSpPr>
          <p:cNvPr id="10245" name="Rectangle 3"/>
          <p:cNvSpPr>
            <a:spLocks noChangeArrowheads="1"/>
          </p:cNvSpPr>
          <p:nvPr/>
        </p:nvSpPr>
        <p:spPr bwMode="auto">
          <a:xfrm>
            <a:off x="4479641"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spTree>
    <p:extLst>
      <p:ext uri="{BB962C8B-B14F-4D97-AF65-F5344CB8AC3E}">
        <p14:creationId xmlns:p14="http://schemas.microsoft.com/office/powerpoint/2010/main" val="106767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5275385" cy="996950"/>
          </a:xfrm>
          <a:prstGeom prst="rect">
            <a:avLst/>
          </a:prstGeom>
          <a:noFill/>
          <a:ln w="9525">
            <a:noFill/>
            <a:miter lim="800000"/>
            <a:headEnd/>
            <a:tailEnd/>
          </a:ln>
        </p:spPr>
        <p:txBody>
          <a:bodyPr>
            <a:spAutoFit/>
          </a:bodyPr>
          <a:lstStyle/>
          <a:p>
            <a:pPr algn="ctr">
              <a:lnSpc>
                <a:spcPct val="80000"/>
              </a:lnSpc>
              <a:spcBef>
                <a:spcPct val="50000"/>
              </a:spcBef>
              <a:defRPr/>
            </a:pPr>
            <a:r>
              <a:rPr lang="en-US" sz="2800" b="1" dirty="0">
                <a:solidFill>
                  <a:srgbClr val="2D2D8A"/>
                </a:solidFill>
              </a:rPr>
              <a:t>Market Players   -1</a:t>
            </a:r>
            <a:endParaRPr lang="en-US" sz="2800" dirty="0">
              <a:solidFill>
                <a:srgbClr val="2D2D8A"/>
              </a:solidFill>
            </a:endParaRP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81357" y="1842613"/>
            <a:ext cx="8651631" cy="1477328"/>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tabLst>
                <a:tab pos="228600" algn="l"/>
              </a:tabLst>
              <a:defRPr/>
            </a:pPr>
            <a:r>
              <a:rPr lang="en-US" b="1" dirty="0">
                <a:solidFill>
                  <a:srgbClr val="2D2D8A"/>
                </a:solidFill>
                <a:latin typeface="Arial" pitchFamily="34" charset="0"/>
                <a:ea typeface="Times New Roman" pitchFamily="18" charset="0"/>
                <a:cs typeface="Arial" pitchFamily="34" charset="0"/>
              </a:rPr>
              <a:t>The number of balancing responsible parties (BRPs) increased in 2010, reaching a maximum of 120 BRPs in April and June, but at the end of the year the number of BRPs decreased to 115, the same amount as in 2009. In 2010, 19 market participants, holding 137 </a:t>
            </a:r>
            <a:r>
              <a:rPr lang="en-US" b="1" dirty="0" err="1">
                <a:solidFill>
                  <a:srgbClr val="2D2D8A"/>
                </a:solidFill>
                <a:latin typeface="Arial" pitchFamily="34" charset="0"/>
                <a:ea typeface="Times New Roman" pitchFamily="18" charset="0"/>
                <a:cs typeface="Arial" pitchFamily="34" charset="0"/>
              </a:rPr>
              <a:t>dispatchable</a:t>
            </a:r>
            <a:r>
              <a:rPr lang="en-US" b="1" dirty="0">
                <a:solidFill>
                  <a:srgbClr val="2D2D8A"/>
                </a:solidFill>
                <a:latin typeface="Arial" pitchFamily="34" charset="0"/>
                <a:ea typeface="Times New Roman" pitchFamily="18" charset="0"/>
                <a:cs typeface="Arial" pitchFamily="34" charset="0"/>
              </a:rPr>
              <a:t> units were operating on Balancing Market.</a:t>
            </a:r>
            <a:endParaRPr lang="en-US" b="1" dirty="0">
              <a:solidFill>
                <a:srgbClr val="2D2D8A"/>
              </a:solidFill>
              <a:latin typeface="Arial" pitchFamily="34" charset="0"/>
            </a:endParaRPr>
          </a:p>
        </p:txBody>
      </p:sp>
      <p:sp>
        <p:nvSpPr>
          <p:cNvPr id="6149" name="Rectangle 3"/>
          <p:cNvSpPr>
            <a:spLocks noChangeArrowheads="1"/>
          </p:cNvSpPr>
          <p:nvPr/>
        </p:nvSpPr>
        <p:spPr bwMode="auto">
          <a:xfrm>
            <a:off x="4479641"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092" y="3352805"/>
            <a:ext cx="7033846"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28" name="Rectangle 4"/>
          <p:cNvSpPr>
            <a:spLocks noChangeArrowheads="1"/>
          </p:cNvSpPr>
          <p:nvPr/>
        </p:nvSpPr>
        <p:spPr bwMode="auto">
          <a:xfrm>
            <a:off x="1336431" y="6324600"/>
            <a:ext cx="6330462" cy="369888"/>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tabLst>
                <a:tab pos="228600" algn="l"/>
              </a:tabLst>
              <a:defRPr/>
            </a:pPr>
            <a:r>
              <a:rPr lang="en-US" b="1" dirty="0">
                <a:solidFill>
                  <a:srgbClr val="2D2D8A"/>
                </a:solidFill>
                <a:latin typeface="Arial" pitchFamily="34" charset="0"/>
                <a:ea typeface="Times New Roman" pitchFamily="18" charset="0"/>
                <a:cs typeface="Arial" pitchFamily="34" charset="0"/>
              </a:rPr>
              <a:t>* BRPs number at the end of each year</a:t>
            </a:r>
            <a:endParaRPr lang="en-US" b="1" dirty="0">
              <a:solidFill>
                <a:srgbClr val="2D2D8A"/>
              </a:solidFill>
              <a:latin typeface="Arial" pitchFamily="34" charset="0"/>
            </a:endParaRPr>
          </a:p>
        </p:txBody>
      </p:sp>
    </p:spTree>
    <p:extLst>
      <p:ext uri="{BB962C8B-B14F-4D97-AF65-F5344CB8AC3E}">
        <p14:creationId xmlns:p14="http://schemas.microsoft.com/office/powerpoint/2010/main" val="69910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5275385" cy="2036763"/>
          </a:xfrm>
          <a:prstGeom prst="rect">
            <a:avLst/>
          </a:prstGeom>
          <a:noFill/>
          <a:ln w="9525">
            <a:noFill/>
            <a:miter lim="800000"/>
            <a:headEnd/>
            <a:tailEnd/>
          </a:ln>
        </p:spPr>
        <p:txBody>
          <a:bodyPr>
            <a:spAutoFit/>
          </a:bodyPr>
          <a:lstStyle/>
          <a:p>
            <a:pPr algn="ctr">
              <a:lnSpc>
                <a:spcPct val="80000"/>
              </a:lnSpc>
              <a:spcBef>
                <a:spcPct val="50000"/>
              </a:spcBef>
              <a:defRPr/>
            </a:pPr>
            <a:r>
              <a:rPr lang="en-US" sz="2800" b="1" dirty="0">
                <a:solidFill>
                  <a:srgbClr val="2D2D8A"/>
                </a:solidFill>
              </a:rPr>
              <a:t>Market Players      - 2</a:t>
            </a:r>
          </a:p>
          <a:p>
            <a:pPr algn="ctr">
              <a:lnSpc>
                <a:spcPct val="80000"/>
              </a:lnSpc>
              <a:spcBef>
                <a:spcPct val="50000"/>
              </a:spcBef>
              <a:defRPr/>
            </a:pPr>
            <a:endParaRPr lang="en-US" sz="2800" b="1" dirty="0">
              <a:solidFill>
                <a:srgbClr val="2D2D8A"/>
              </a:solidFill>
            </a:endParaRPr>
          </a:p>
          <a:p>
            <a:pPr algn="ctr">
              <a:lnSpc>
                <a:spcPct val="80000"/>
              </a:lnSpc>
              <a:spcBef>
                <a:spcPct val="50000"/>
              </a:spcBef>
              <a:defRPr/>
            </a:pPr>
            <a:r>
              <a:rPr lang="en-US" sz="2400" b="1" dirty="0">
                <a:solidFill>
                  <a:srgbClr val="2D2D8A"/>
                </a:solidFill>
              </a:rPr>
              <a:t>Ancillary Services Market</a:t>
            </a: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81357" y="1981200"/>
            <a:ext cx="8651631" cy="1200150"/>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a:defRPr/>
            </a:pPr>
            <a:r>
              <a:rPr lang="en-US" b="1" dirty="0">
                <a:solidFill>
                  <a:srgbClr val="2D2D8A"/>
                </a:solidFill>
              </a:rPr>
              <a:t>Although the number of participants has increased in 2010 compared to 2009, it is still reduced, leading to a highly concentrated market with a reduced competition level, especially for secondary and fast tertiary reserves. In 2010, capacity reserve was no longer purchased.</a:t>
            </a:r>
          </a:p>
        </p:txBody>
      </p:sp>
      <p:sp>
        <p:nvSpPr>
          <p:cNvPr id="7173" name="Rectangle 3"/>
          <p:cNvSpPr>
            <a:spLocks noChangeArrowheads="1"/>
          </p:cNvSpPr>
          <p:nvPr/>
        </p:nvSpPr>
        <p:spPr bwMode="auto">
          <a:xfrm>
            <a:off x="4479641"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092" y="3124204"/>
            <a:ext cx="7033846"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28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5275385" cy="2036763"/>
          </a:xfrm>
          <a:prstGeom prst="rect">
            <a:avLst/>
          </a:prstGeom>
          <a:noFill/>
          <a:ln w="9525">
            <a:noFill/>
            <a:miter lim="800000"/>
            <a:headEnd/>
            <a:tailEnd/>
          </a:ln>
        </p:spPr>
        <p:txBody>
          <a:bodyPr>
            <a:spAutoFit/>
          </a:bodyPr>
          <a:lstStyle/>
          <a:p>
            <a:pPr algn="ctr">
              <a:lnSpc>
                <a:spcPct val="80000"/>
              </a:lnSpc>
              <a:spcBef>
                <a:spcPct val="50000"/>
              </a:spcBef>
              <a:defRPr/>
            </a:pPr>
            <a:r>
              <a:rPr lang="en-US" sz="2800" b="1" dirty="0">
                <a:solidFill>
                  <a:srgbClr val="2D2D8A"/>
                </a:solidFill>
              </a:rPr>
              <a:t>Market Players     - 3 </a:t>
            </a:r>
          </a:p>
          <a:p>
            <a:pPr algn="ctr">
              <a:lnSpc>
                <a:spcPct val="80000"/>
              </a:lnSpc>
              <a:spcBef>
                <a:spcPct val="50000"/>
              </a:spcBef>
              <a:defRPr/>
            </a:pPr>
            <a:endParaRPr lang="en-US" sz="2800" b="1" dirty="0">
              <a:solidFill>
                <a:srgbClr val="2D2D8A"/>
              </a:solidFill>
            </a:endParaRPr>
          </a:p>
          <a:p>
            <a:pPr algn="ctr">
              <a:lnSpc>
                <a:spcPct val="80000"/>
              </a:lnSpc>
              <a:spcBef>
                <a:spcPct val="50000"/>
              </a:spcBef>
              <a:defRPr/>
            </a:pPr>
            <a:r>
              <a:rPr lang="en-US" sz="2400" b="1" dirty="0">
                <a:solidFill>
                  <a:srgbClr val="2D2D8A"/>
                </a:solidFill>
              </a:rPr>
              <a:t>Capacity Allocation Market</a:t>
            </a: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11015" y="1752601"/>
            <a:ext cx="8651631" cy="2062163"/>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a:defRPr/>
            </a:pPr>
            <a:r>
              <a:rPr lang="en-US" sz="1600" b="1" dirty="0">
                <a:solidFill>
                  <a:srgbClr val="2D2D8A"/>
                </a:solidFill>
              </a:rPr>
              <a:t>Similar to last years, for long term auctions, the number of capacity holders remained reduced, on every border and direction (export / import). It can be noticed that on the Hungarian border (both import and export) the average number of participants at monthly auctions has increased. </a:t>
            </a:r>
          </a:p>
          <a:p>
            <a:pPr algn="just">
              <a:defRPr/>
            </a:pPr>
            <a:r>
              <a:rPr lang="en-US" sz="1600" b="1" dirty="0">
                <a:solidFill>
                  <a:srgbClr val="2D2D8A"/>
                </a:solidFill>
              </a:rPr>
              <a:t>In case of daily auctions, maximum number of capacity holders it was higher on the Hungarian border (10 export / 11 import) than on the Bulgarian border (4 export / 4 import), while for intra-day auctions there where few cases when capacity was requested and only on the Bulgarian border, by no more than one participant in a day.</a:t>
            </a:r>
          </a:p>
        </p:txBody>
      </p:sp>
      <p:sp>
        <p:nvSpPr>
          <p:cNvPr id="8197" name="Rectangle 3"/>
          <p:cNvSpPr>
            <a:spLocks noChangeArrowheads="1"/>
          </p:cNvSpPr>
          <p:nvPr/>
        </p:nvSpPr>
        <p:spPr bwMode="auto">
          <a:xfrm>
            <a:off x="4447607" y="43934"/>
            <a:ext cx="24878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r>
              <a:rPr lang="en-US">
                <a:solidFill>
                  <a:srgbClr val="000000"/>
                </a:solidFill>
              </a:rPr>
              <a:t> </a:t>
            </a:r>
          </a:p>
        </p:txBody>
      </p:sp>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49" y="3810000"/>
            <a:ext cx="853000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88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2976564" y="188916"/>
            <a:ext cx="5981700" cy="720725"/>
          </a:xfrm>
        </p:spPr>
        <p:txBody>
          <a:bodyPr/>
          <a:lstStyle/>
          <a:p>
            <a:pPr algn="r">
              <a:defRPr/>
            </a:pPr>
            <a:r>
              <a:rPr lang="en-US" sz="2600" kern="1200" dirty="0" smtClean="0">
                <a:solidFill>
                  <a:srgbClr val="24297A"/>
                </a:solidFill>
                <a:ea typeface="+mn-ea"/>
                <a:cs typeface="+mn-cs"/>
              </a:rPr>
              <a:t>Romanian Power Sector – the structure</a:t>
            </a:r>
          </a:p>
        </p:txBody>
      </p:sp>
      <p:sp>
        <p:nvSpPr>
          <p:cNvPr id="32771" name="Text Box 7"/>
          <p:cNvSpPr txBox="1">
            <a:spLocks noChangeArrowheads="1"/>
          </p:cNvSpPr>
          <p:nvPr/>
        </p:nvSpPr>
        <p:spPr bwMode="auto">
          <a:xfrm>
            <a:off x="5697538" y="1"/>
            <a:ext cx="423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srgbClr val="000000"/>
              </a:solidFill>
              <a:cs typeface="Arial" charset="0"/>
            </a:endParaRPr>
          </a:p>
        </p:txBody>
      </p:sp>
      <p:sp>
        <p:nvSpPr>
          <p:cNvPr id="32772" name="Text Box 15"/>
          <p:cNvSpPr txBox="1">
            <a:spLocks noChangeArrowheads="1"/>
          </p:cNvSpPr>
          <p:nvPr/>
        </p:nvSpPr>
        <p:spPr bwMode="auto">
          <a:xfrm>
            <a:off x="352432" y="1447800"/>
            <a:ext cx="1139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a:solidFill>
                <a:srgbClr val="000000"/>
              </a:solidFill>
              <a:cs typeface="Arial" charset="0"/>
            </a:endParaRPr>
          </a:p>
        </p:txBody>
      </p:sp>
      <p:sp>
        <p:nvSpPr>
          <p:cNvPr id="39" name="Rectangle 138"/>
          <p:cNvSpPr>
            <a:spLocks noChangeArrowheads="1"/>
          </p:cNvSpPr>
          <p:nvPr>
            <p:custDataLst>
              <p:tags r:id="rId1"/>
            </p:custDataLst>
          </p:nvPr>
        </p:nvSpPr>
        <p:spPr bwMode="auto">
          <a:xfrm>
            <a:off x="8088966" y="3886200"/>
            <a:ext cx="864577" cy="528638"/>
          </a:xfrm>
          <a:prstGeom prst="rect">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solidFill>
                <a:srgbClr val="FFFFFF"/>
              </a:solidFill>
            </a:endParaRPr>
          </a:p>
        </p:txBody>
      </p:sp>
      <p:sp>
        <p:nvSpPr>
          <p:cNvPr id="40" name="Rectangle 139"/>
          <p:cNvSpPr>
            <a:spLocks noChangeArrowheads="1"/>
          </p:cNvSpPr>
          <p:nvPr>
            <p:custDataLst>
              <p:tags r:id="rId2"/>
            </p:custDataLst>
          </p:nvPr>
        </p:nvSpPr>
        <p:spPr bwMode="auto">
          <a:xfrm>
            <a:off x="8146073" y="3998920"/>
            <a:ext cx="867508" cy="528637"/>
          </a:xfrm>
          <a:prstGeom prst="rect">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solidFill>
                <a:srgbClr val="FFFFFF"/>
              </a:solidFill>
            </a:endParaRPr>
          </a:p>
        </p:txBody>
      </p:sp>
      <p:sp>
        <p:nvSpPr>
          <p:cNvPr id="41" name="Rectangle 140"/>
          <p:cNvSpPr>
            <a:spLocks noChangeArrowheads="1"/>
          </p:cNvSpPr>
          <p:nvPr>
            <p:custDataLst>
              <p:tags r:id="rId3"/>
            </p:custDataLst>
          </p:nvPr>
        </p:nvSpPr>
        <p:spPr bwMode="auto">
          <a:xfrm>
            <a:off x="8223738" y="4121150"/>
            <a:ext cx="863112" cy="527050"/>
          </a:xfrm>
          <a:prstGeom prst="rect">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wrap="none" lIns="84000" tIns="41988" rIns="84000" bIns="41988" anchor="ctr"/>
          <a:lstStyle/>
          <a:p>
            <a:pPr defTabSz="858838">
              <a:defRPr/>
            </a:pPr>
            <a:r>
              <a:rPr lang="en-GB" sz="900" b="1" dirty="0">
                <a:solidFill>
                  <a:srgbClr val="FFFF00"/>
                </a:solidFill>
              </a:rPr>
              <a:t>Consumers </a:t>
            </a:r>
            <a:br>
              <a:rPr lang="en-GB" sz="900" b="1" dirty="0">
                <a:solidFill>
                  <a:srgbClr val="FFFF00"/>
                </a:solidFill>
              </a:rPr>
            </a:br>
            <a:r>
              <a:rPr lang="en-GB" sz="900" b="1" dirty="0">
                <a:solidFill>
                  <a:srgbClr val="FFFF00"/>
                </a:solidFill>
              </a:rPr>
              <a:t>(</a:t>
            </a:r>
            <a:r>
              <a:rPr lang="ro-RO" sz="900" b="1" dirty="0">
                <a:solidFill>
                  <a:srgbClr val="FFFF00"/>
                </a:solidFill>
              </a:rPr>
              <a:t>all eligible</a:t>
            </a:r>
            <a:r>
              <a:rPr lang="en-GB" sz="900" b="1" dirty="0">
                <a:solidFill>
                  <a:srgbClr val="FFFF00"/>
                </a:solidFill>
              </a:rPr>
              <a:t>)</a:t>
            </a:r>
            <a:r>
              <a:rPr lang="en-GB" sz="900" dirty="0">
                <a:solidFill>
                  <a:srgbClr val="333399"/>
                </a:solidFill>
              </a:rPr>
              <a:t> </a:t>
            </a:r>
          </a:p>
        </p:txBody>
      </p:sp>
      <p:sp>
        <p:nvSpPr>
          <p:cNvPr id="32782" name="Text Box 148"/>
          <p:cNvSpPr txBox="1">
            <a:spLocks noChangeArrowheads="1"/>
          </p:cNvSpPr>
          <p:nvPr/>
        </p:nvSpPr>
        <p:spPr bwMode="auto">
          <a:xfrm>
            <a:off x="2813050" y="1143080"/>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000" tIns="41988" rIns="84000" bIns="41988">
            <a:spAutoFit/>
          </a:bodyPr>
          <a:lstStyle>
            <a:lvl1pPr defTabSz="858838" eaLnBrk="0" hangingPunct="0">
              <a:defRPr>
                <a:solidFill>
                  <a:schemeClr val="tx1"/>
                </a:solidFill>
                <a:latin typeface="Arial" charset="0"/>
              </a:defRPr>
            </a:lvl1pPr>
            <a:lvl2pPr marL="742950" indent="-285750" defTabSz="858838" eaLnBrk="0" hangingPunct="0">
              <a:defRPr>
                <a:solidFill>
                  <a:schemeClr val="tx1"/>
                </a:solidFill>
                <a:latin typeface="Arial" charset="0"/>
              </a:defRPr>
            </a:lvl2pPr>
            <a:lvl3pPr marL="1143000" indent="-228600" defTabSz="858838" eaLnBrk="0" hangingPunct="0">
              <a:defRPr>
                <a:solidFill>
                  <a:schemeClr val="tx1"/>
                </a:solidFill>
                <a:latin typeface="Arial" charset="0"/>
              </a:defRPr>
            </a:lvl3pPr>
            <a:lvl4pPr marL="1600200" indent="-228600" defTabSz="858838" eaLnBrk="0" hangingPunct="0">
              <a:defRPr>
                <a:solidFill>
                  <a:schemeClr val="tx1"/>
                </a:solidFill>
                <a:latin typeface="Arial" charset="0"/>
              </a:defRPr>
            </a:lvl4pPr>
            <a:lvl5pPr marL="2057400" indent="-228600" defTabSz="858838" eaLnBrk="0" hangingPunct="0">
              <a:defRPr>
                <a:solidFill>
                  <a:schemeClr val="tx1"/>
                </a:solidFill>
                <a:latin typeface="Arial" charset="0"/>
              </a:defRPr>
            </a:lvl5pPr>
            <a:lvl6pPr marL="2514600" indent="-228600" defTabSz="858838" eaLnBrk="0" fontAlgn="base" hangingPunct="0">
              <a:spcBef>
                <a:spcPct val="0"/>
              </a:spcBef>
              <a:spcAft>
                <a:spcPct val="0"/>
              </a:spcAft>
              <a:defRPr>
                <a:solidFill>
                  <a:schemeClr val="tx1"/>
                </a:solidFill>
                <a:latin typeface="Arial" charset="0"/>
              </a:defRPr>
            </a:lvl6pPr>
            <a:lvl7pPr marL="2971800" indent="-228600" defTabSz="858838" eaLnBrk="0" fontAlgn="base" hangingPunct="0">
              <a:spcBef>
                <a:spcPct val="0"/>
              </a:spcBef>
              <a:spcAft>
                <a:spcPct val="0"/>
              </a:spcAft>
              <a:defRPr>
                <a:solidFill>
                  <a:schemeClr val="tx1"/>
                </a:solidFill>
                <a:latin typeface="Arial" charset="0"/>
              </a:defRPr>
            </a:lvl7pPr>
            <a:lvl8pPr marL="3429000" indent="-228600" defTabSz="858838" eaLnBrk="0" fontAlgn="base" hangingPunct="0">
              <a:spcBef>
                <a:spcPct val="0"/>
              </a:spcBef>
              <a:spcAft>
                <a:spcPct val="0"/>
              </a:spcAft>
              <a:defRPr>
                <a:solidFill>
                  <a:schemeClr val="tx1"/>
                </a:solidFill>
                <a:latin typeface="Arial" charset="0"/>
              </a:defRPr>
            </a:lvl8pPr>
            <a:lvl9pPr marL="3886200" indent="-228600" defTabSz="858838"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FF"/>
                </a:solidFill>
                <a:cs typeface="Arial" charset="0"/>
              </a:rPr>
              <a:t>Ministry of Economy</a:t>
            </a:r>
          </a:p>
        </p:txBody>
      </p:sp>
      <p:sp>
        <p:nvSpPr>
          <p:cNvPr id="32783" name="Text Box 149"/>
          <p:cNvSpPr txBox="1">
            <a:spLocks noChangeArrowheads="1"/>
          </p:cNvSpPr>
          <p:nvPr/>
        </p:nvSpPr>
        <p:spPr bwMode="auto">
          <a:xfrm>
            <a:off x="4682947" y="1166892"/>
            <a:ext cx="1706921" cy="3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00" tIns="41988" rIns="84000" bIns="41988">
            <a:spAutoFit/>
          </a:bodyPr>
          <a:lstStyle>
            <a:lvl1pPr defTabSz="858838" eaLnBrk="0" hangingPunct="0">
              <a:defRPr>
                <a:solidFill>
                  <a:schemeClr val="tx1"/>
                </a:solidFill>
                <a:latin typeface="Arial" charset="0"/>
              </a:defRPr>
            </a:lvl1pPr>
            <a:lvl2pPr marL="742950" indent="-285750" defTabSz="858838" eaLnBrk="0" hangingPunct="0">
              <a:defRPr>
                <a:solidFill>
                  <a:schemeClr val="tx1"/>
                </a:solidFill>
                <a:latin typeface="Arial" charset="0"/>
              </a:defRPr>
            </a:lvl2pPr>
            <a:lvl3pPr marL="1143000" indent="-228600" defTabSz="858838" eaLnBrk="0" hangingPunct="0">
              <a:defRPr>
                <a:solidFill>
                  <a:schemeClr val="tx1"/>
                </a:solidFill>
                <a:latin typeface="Arial" charset="0"/>
              </a:defRPr>
            </a:lvl3pPr>
            <a:lvl4pPr marL="1600200" indent="-228600" defTabSz="858838" eaLnBrk="0" hangingPunct="0">
              <a:defRPr>
                <a:solidFill>
                  <a:schemeClr val="tx1"/>
                </a:solidFill>
                <a:latin typeface="Arial" charset="0"/>
              </a:defRPr>
            </a:lvl4pPr>
            <a:lvl5pPr marL="2057400" indent="-228600" defTabSz="858838" eaLnBrk="0" hangingPunct="0">
              <a:defRPr>
                <a:solidFill>
                  <a:schemeClr val="tx1"/>
                </a:solidFill>
                <a:latin typeface="Arial" charset="0"/>
              </a:defRPr>
            </a:lvl5pPr>
            <a:lvl6pPr marL="2514600" indent="-228600" defTabSz="858838" eaLnBrk="0" fontAlgn="base" hangingPunct="0">
              <a:spcBef>
                <a:spcPct val="0"/>
              </a:spcBef>
              <a:spcAft>
                <a:spcPct val="0"/>
              </a:spcAft>
              <a:defRPr>
                <a:solidFill>
                  <a:schemeClr val="tx1"/>
                </a:solidFill>
                <a:latin typeface="Arial" charset="0"/>
              </a:defRPr>
            </a:lvl6pPr>
            <a:lvl7pPr marL="2971800" indent="-228600" defTabSz="858838" eaLnBrk="0" fontAlgn="base" hangingPunct="0">
              <a:spcBef>
                <a:spcPct val="0"/>
              </a:spcBef>
              <a:spcAft>
                <a:spcPct val="0"/>
              </a:spcAft>
              <a:defRPr>
                <a:solidFill>
                  <a:schemeClr val="tx1"/>
                </a:solidFill>
                <a:latin typeface="Arial" charset="0"/>
              </a:defRPr>
            </a:lvl7pPr>
            <a:lvl8pPr marL="3429000" indent="-228600" defTabSz="858838" eaLnBrk="0" fontAlgn="base" hangingPunct="0">
              <a:spcBef>
                <a:spcPct val="0"/>
              </a:spcBef>
              <a:spcAft>
                <a:spcPct val="0"/>
              </a:spcAft>
              <a:defRPr>
                <a:solidFill>
                  <a:schemeClr val="tx1"/>
                </a:solidFill>
                <a:latin typeface="Arial" charset="0"/>
              </a:defRPr>
            </a:lvl8pPr>
            <a:lvl9pPr marL="3886200" indent="-228600" defTabSz="858838"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FF"/>
                </a:solidFill>
                <a:cs typeface="Arial" charset="0"/>
              </a:rPr>
              <a:t>ANRE</a:t>
            </a:r>
            <a:br>
              <a:rPr lang="en-GB" sz="1000" b="1">
                <a:solidFill>
                  <a:srgbClr val="FFFFFF"/>
                </a:solidFill>
                <a:cs typeface="Arial" charset="0"/>
              </a:rPr>
            </a:br>
            <a:r>
              <a:rPr lang="en-GB" sz="1000" b="1">
                <a:solidFill>
                  <a:srgbClr val="FFFFFF"/>
                </a:solidFill>
                <a:cs typeface="Arial" charset="0"/>
              </a:rPr>
              <a:t>The Regulatory Authority</a:t>
            </a:r>
          </a:p>
        </p:txBody>
      </p:sp>
      <p:grpSp>
        <p:nvGrpSpPr>
          <p:cNvPr id="2" name="Group 150"/>
          <p:cNvGrpSpPr>
            <a:grpSpLocks noChangeAspect="1"/>
          </p:cNvGrpSpPr>
          <p:nvPr/>
        </p:nvGrpSpPr>
        <p:grpSpPr bwMode="auto">
          <a:xfrm>
            <a:off x="5064370" y="1600203"/>
            <a:ext cx="701920" cy="646113"/>
            <a:chOff x="1" y="1"/>
            <a:chExt cx="474" cy="443"/>
          </a:xfrm>
          <a:solidFill>
            <a:srgbClr val="00CC99"/>
          </a:solidFill>
        </p:grpSpPr>
        <p:sp>
          <p:nvSpPr>
            <p:cNvPr id="45" name="Freeform 151"/>
            <p:cNvSpPr>
              <a:spLocks noChangeAspect="1" noEditPoints="1"/>
            </p:cNvSpPr>
            <p:nvPr/>
          </p:nvSpPr>
          <p:spPr bwMode="auto">
            <a:xfrm>
              <a:off x="1" y="1"/>
              <a:ext cx="474" cy="443"/>
            </a:xfrm>
            <a:custGeom>
              <a:avLst/>
              <a:gdLst/>
              <a:ahLst/>
              <a:cxnLst>
                <a:cxn ang="0">
                  <a:pos x="15315" y="7144"/>
                </a:cxn>
                <a:cxn ang="0">
                  <a:pos x="15732" y="7130"/>
                </a:cxn>
                <a:cxn ang="0">
                  <a:pos x="15961" y="7047"/>
                </a:cxn>
                <a:cxn ang="0">
                  <a:pos x="16084" y="6835"/>
                </a:cxn>
                <a:cxn ang="0">
                  <a:pos x="16107" y="6547"/>
                </a:cxn>
                <a:cxn ang="0">
                  <a:pos x="16030" y="6241"/>
                </a:cxn>
                <a:cxn ang="0">
                  <a:pos x="15856" y="5972"/>
                </a:cxn>
                <a:cxn ang="0">
                  <a:pos x="8662" y="215"/>
                </a:cxn>
                <a:cxn ang="0">
                  <a:pos x="8379" y="62"/>
                </a:cxn>
                <a:cxn ang="0">
                  <a:pos x="8108" y="1"/>
                </a:cxn>
                <a:cxn ang="0">
                  <a:pos x="7846" y="32"/>
                </a:cxn>
                <a:cxn ang="0">
                  <a:pos x="7587" y="151"/>
                </a:cxn>
                <a:cxn ang="0">
                  <a:pos x="221" y="6041"/>
                </a:cxn>
                <a:cxn ang="0">
                  <a:pos x="63" y="6258"/>
                </a:cxn>
                <a:cxn ang="0">
                  <a:pos x="5" y="6523"/>
                </a:cxn>
                <a:cxn ang="0">
                  <a:pos x="37" y="6788"/>
                </a:cxn>
                <a:cxn ang="0">
                  <a:pos x="149" y="7004"/>
                </a:cxn>
                <a:cxn ang="0">
                  <a:pos x="334" y="7121"/>
                </a:cxn>
                <a:cxn ang="0">
                  <a:pos x="801" y="7138"/>
                </a:cxn>
                <a:cxn ang="0">
                  <a:pos x="800" y="13959"/>
                </a:cxn>
                <a:cxn ang="0">
                  <a:pos x="259" y="13971"/>
                </a:cxn>
                <a:cxn ang="0">
                  <a:pos x="166" y="14013"/>
                </a:cxn>
                <a:cxn ang="0">
                  <a:pos x="89" y="14082"/>
                </a:cxn>
                <a:cxn ang="0">
                  <a:pos x="34" y="14172"/>
                </a:cxn>
                <a:cxn ang="0">
                  <a:pos x="3" y="14278"/>
                </a:cxn>
                <a:cxn ang="0">
                  <a:pos x="1" y="14724"/>
                </a:cxn>
                <a:cxn ang="0">
                  <a:pos x="27" y="14832"/>
                </a:cxn>
                <a:cxn ang="0">
                  <a:pos x="79" y="14925"/>
                </a:cxn>
                <a:cxn ang="0">
                  <a:pos x="152" y="14998"/>
                </a:cxn>
                <a:cxn ang="0">
                  <a:pos x="243" y="15045"/>
                </a:cxn>
                <a:cxn ang="0">
                  <a:pos x="346" y="15062"/>
                </a:cxn>
                <a:cxn ang="0">
                  <a:pos x="15856" y="15050"/>
                </a:cxn>
                <a:cxn ang="0">
                  <a:pos x="15949" y="15008"/>
                </a:cxn>
                <a:cxn ang="0">
                  <a:pos x="16026" y="14939"/>
                </a:cxn>
                <a:cxn ang="0">
                  <a:pos x="16082" y="14849"/>
                </a:cxn>
                <a:cxn ang="0">
                  <a:pos x="16112" y="14743"/>
                </a:cxn>
                <a:cxn ang="0">
                  <a:pos x="16115" y="14297"/>
                </a:cxn>
                <a:cxn ang="0">
                  <a:pos x="16088" y="14188"/>
                </a:cxn>
                <a:cxn ang="0">
                  <a:pos x="16037" y="14096"/>
                </a:cxn>
                <a:cxn ang="0">
                  <a:pos x="15963" y="14023"/>
                </a:cxn>
                <a:cxn ang="0">
                  <a:pos x="15872" y="13976"/>
                </a:cxn>
                <a:cxn ang="0">
                  <a:pos x="15770" y="13959"/>
                </a:cxn>
                <a:cxn ang="0">
                  <a:pos x="1929" y="7147"/>
                </a:cxn>
                <a:cxn ang="0">
                  <a:pos x="1928" y="7130"/>
                </a:cxn>
                <a:cxn ang="0">
                  <a:pos x="4148" y="7144"/>
                </a:cxn>
                <a:cxn ang="0">
                  <a:pos x="5276" y="13959"/>
                </a:cxn>
                <a:cxn ang="0">
                  <a:pos x="5274" y="7138"/>
                </a:cxn>
                <a:cxn ang="0">
                  <a:pos x="7495" y="7136"/>
                </a:cxn>
                <a:cxn ang="0">
                  <a:pos x="7494" y="7153"/>
                </a:cxn>
                <a:cxn ang="0">
                  <a:pos x="8622" y="7147"/>
                </a:cxn>
                <a:cxn ang="0">
                  <a:pos x="8620" y="7130"/>
                </a:cxn>
                <a:cxn ang="0">
                  <a:pos x="10841" y="7144"/>
                </a:cxn>
                <a:cxn ang="0">
                  <a:pos x="14188" y="7133"/>
                </a:cxn>
                <a:cxn ang="0">
                  <a:pos x="14186" y="7150"/>
                </a:cxn>
                <a:cxn ang="0">
                  <a:pos x="11968" y="7147"/>
                </a:cxn>
                <a:cxn ang="0">
                  <a:pos x="11966" y="7130"/>
                </a:cxn>
              </a:cxnLst>
              <a:rect l="0" t="0" r="r" b="b"/>
              <a:pathLst>
                <a:path w="16116" h="15062">
                  <a:moveTo>
                    <a:pt x="15770" y="13959"/>
                  </a:moveTo>
                  <a:lnTo>
                    <a:pt x="15316" y="13959"/>
                  </a:lnTo>
                  <a:lnTo>
                    <a:pt x="15316" y="7153"/>
                  </a:lnTo>
                  <a:lnTo>
                    <a:pt x="15315" y="7150"/>
                  </a:lnTo>
                  <a:lnTo>
                    <a:pt x="15315" y="7147"/>
                  </a:lnTo>
                  <a:lnTo>
                    <a:pt x="15315" y="7144"/>
                  </a:lnTo>
                  <a:lnTo>
                    <a:pt x="15315" y="7141"/>
                  </a:lnTo>
                  <a:lnTo>
                    <a:pt x="15313" y="7138"/>
                  </a:lnTo>
                  <a:lnTo>
                    <a:pt x="15313" y="7136"/>
                  </a:lnTo>
                  <a:lnTo>
                    <a:pt x="15313" y="7133"/>
                  </a:lnTo>
                  <a:lnTo>
                    <a:pt x="15313" y="7130"/>
                  </a:lnTo>
                  <a:lnTo>
                    <a:pt x="15732" y="7130"/>
                  </a:lnTo>
                  <a:lnTo>
                    <a:pt x="15778" y="7128"/>
                  </a:lnTo>
                  <a:lnTo>
                    <a:pt x="15820" y="7120"/>
                  </a:lnTo>
                  <a:lnTo>
                    <a:pt x="15860" y="7109"/>
                  </a:lnTo>
                  <a:lnTo>
                    <a:pt x="15896" y="7092"/>
                  </a:lnTo>
                  <a:lnTo>
                    <a:pt x="15929" y="7072"/>
                  </a:lnTo>
                  <a:lnTo>
                    <a:pt x="15961" y="7047"/>
                  </a:lnTo>
                  <a:lnTo>
                    <a:pt x="15988" y="7019"/>
                  </a:lnTo>
                  <a:lnTo>
                    <a:pt x="16013" y="6988"/>
                  </a:lnTo>
                  <a:lnTo>
                    <a:pt x="16036" y="6953"/>
                  </a:lnTo>
                  <a:lnTo>
                    <a:pt x="16055" y="6917"/>
                  </a:lnTo>
                  <a:lnTo>
                    <a:pt x="16071" y="6876"/>
                  </a:lnTo>
                  <a:lnTo>
                    <a:pt x="16084" y="6835"/>
                  </a:lnTo>
                  <a:lnTo>
                    <a:pt x="16095" y="6790"/>
                  </a:lnTo>
                  <a:lnTo>
                    <a:pt x="16103" y="6744"/>
                  </a:lnTo>
                  <a:lnTo>
                    <a:pt x="16109" y="6696"/>
                  </a:lnTo>
                  <a:lnTo>
                    <a:pt x="16111" y="6648"/>
                  </a:lnTo>
                  <a:lnTo>
                    <a:pt x="16110" y="6598"/>
                  </a:lnTo>
                  <a:lnTo>
                    <a:pt x="16107" y="6547"/>
                  </a:lnTo>
                  <a:lnTo>
                    <a:pt x="16100" y="6496"/>
                  </a:lnTo>
                  <a:lnTo>
                    <a:pt x="16092" y="6444"/>
                  </a:lnTo>
                  <a:lnTo>
                    <a:pt x="16080" y="6393"/>
                  </a:lnTo>
                  <a:lnTo>
                    <a:pt x="16066" y="6342"/>
                  </a:lnTo>
                  <a:lnTo>
                    <a:pt x="16049" y="6291"/>
                  </a:lnTo>
                  <a:lnTo>
                    <a:pt x="16030" y="6241"/>
                  </a:lnTo>
                  <a:lnTo>
                    <a:pt x="16007" y="6192"/>
                  </a:lnTo>
                  <a:lnTo>
                    <a:pt x="15982" y="6145"/>
                  </a:lnTo>
                  <a:lnTo>
                    <a:pt x="15955" y="6098"/>
                  </a:lnTo>
                  <a:lnTo>
                    <a:pt x="15924" y="6054"/>
                  </a:lnTo>
                  <a:lnTo>
                    <a:pt x="15891" y="6011"/>
                  </a:lnTo>
                  <a:lnTo>
                    <a:pt x="15856" y="5972"/>
                  </a:lnTo>
                  <a:lnTo>
                    <a:pt x="15817" y="5933"/>
                  </a:lnTo>
                  <a:lnTo>
                    <a:pt x="15777" y="5899"/>
                  </a:lnTo>
                  <a:lnTo>
                    <a:pt x="8811" y="325"/>
                  </a:lnTo>
                  <a:lnTo>
                    <a:pt x="8761" y="286"/>
                  </a:lnTo>
                  <a:lnTo>
                    <a:pt x="8711" y="249"/>
                  </a:lnTo>
                  <a:lnTo>
                    <a:pt x="8662" y="215"/>
                  </a:lnTo>
                  <a:lnTo>
                    <a:pt x="8614" y="183"/>
                  </a:lnTo>
                  <a:lnTo>
                    <a:pt x="8566" y="153"/>
                  </a:lnTo>
                  <a:lnTo>
                    <a:pt x="8518" y="127"/>
                  </a:lnTo>
                  <a:lnTo>
                    <a:pt x="8472" y="103"/>
                  </a:lnTo>
                  <a:lnTo>
                    <a:pt x="8425" y="81"/>
                  </a:lnTo>
                  <a:lnTo>
                    <a:pt x="8379" y="62"/>
                  </a:lnTo>
                  <a:lnTo>
                    <a:pt x="8333" y="46"/>
                  </a:lnTo>
                  <a:lnTo>
                    <a:pt x="8287" y="32"/>
                  </a:lnTo>
                  <a:lnTo>
                    <a:pt x="8242" y="21"/>
                  </a:lnTo>
                  <a:lnTo>
                    <a:pt x="8197" y="12"/>
                  </a:lnTo>
                  <a:lnTo>
                    <a:pt x="8152" y="5"/>
                  </a:lnTo>
                  <a:lnTo>
                    <a:pt x="8108" y="1"/>
                  </a:lnTo>
                  <a:lnTo>
                    <a:pt x="8064" y="0"/>
                  </a:lnTo>
                  <a:lnTo>
                    <a:pt x="8020" y="1"/>
                  </a:lnTo>
                  <a:lnTo>
                    <a:pt x="7976" y="5"/>
                  </a:lnTo>
                  <a:lnTo>
                    <a:pt x="7933" y="12"/>
                  </a:lnTo>
                  <a:lnTo>
                    <a:pt x="7889" y="21"/>
                  </a:lnTo>
                  <a:lnTo>
                    <a:pt x="7846" y="32"/>
                  </a:lnTo>
                  <a:lnTo>
                    <a:pt x="7802" y="45"/>
                  </a:lnTo>
                  <a:lnTo>
                    <a:pt x="7759" y="62"/>
                  </a:lnTo>
                  <a:lnTo>
                    <a:pt x="7716" y="80"/>
                  </a:lnTo>
                  <a:lnTo>
                    <a:pt x="7673" y="102"/>
                  </a:lnTo>
                  <a:lnTo>
                    <a:pt x="7630" y="126"/>
                  </a:lnTo>
                  <a:lnTo>
                    <a:pt x="7587" y="151"/>
                  </a:lnTo>
                  <a:lnTo>
                    <a:pt x="7544" y="181"/>
                  </a:lnTo>
                  <a:lnTo>
                    <a:pt x="7501" y="211"/>
                  </a:lnTo>
                  <a:lnTo>
                    <a:pt x="7457" y="245"/>
                  </a:lnTo>
                  <a:lnTo>
                    <a:pt x="7414" y="281"/>
                  </a:lnTo>
                  <a:lnTo>
                    <a:pt x="7371" y="319"/>
                  </a:lnTo>
                  <a:lnTo>
                    <a:pt x="221" y="6041"/>
                  </a:lnTo>
                  <a:lnTo>
                    <a:pt x="188" y="6072"/>
                  </a:lnTo>
                  <a:lnTo>
                    <a:pt x="157" y="6105"/>
                  </a:lnTo>
                  <a:lnTo>
                    <a:pt x="129" y="6141"/>
                  </a:lnTo>
                  <a:lnTo>
                    <a:pt x="105" y="6178"/>
                  </a:lnTo>
                  <a:lnTo>
                    <a:pt x="82" y="6218"/>
                  </a:lnTo>
                  <a:lnTo>
                    <a:pt x="63" y="6258"/>
                  </a:lnTo>
                  <a:lnTo>
                    <a:pt x="47" y="6301"/>
                  </a:lnTo>
                  <a:lnTo>
                    <a:pt x="34" y="6344"/>
                  </a:lnTo>
                  <a:lnTo>
                    <a:pt x="23" y="6388"/>
                  </a:lnTo>
                  <a:lnTo>
                    <a:pt x="15" y="6433"/>
                  </a:lnTo>
                  <a:lnTo>
                    <a:pt x="8" y="6478"/>
                  </a:lnTo>
                  <a:lnTo>
                    <a:pt x="5" y="6523"/>
                  </a:lnTo>
                  <a:lnTo>
                    <a:pt x="4" y="6569"/>
                  </a:lnTo>
                  <a:lnTo>
                    <a:pt x="6" y="6614"/>
                  </a:lnTo>
                  <a:lnTo>
                    <a:pt x="11" y="6659"/>
                  </a:lnTo>
                  <a:lnTo>
                    <a:pt x="17" y="6703"/>
                  </a:lnTo>
                  <a:lnTo>
                    <a:pt x="26" y="6747"/>
                  </a:lnTo>
                  <a:lnTo>
                    <a:pt x="37" y="6788"/>
                  </a:lnTo>
                  <a:lnTo>
                    <a:pt x="50" y="6829"/>
                  </a:lnTo>
                  <a:lnTo>
                    <a:pt x="65" y="6868"/>
                  </a:lnTo>
                  <a:lnTo>
                    <a:pt x="83" y="6906"/>
                  </a:lnTo>
                  <a:lnTo>
                    <a:pt x="103" y="6940"/>
                  </a:lnTo>
                  <a:lnTo>
                    <a:pt x="125" y="6973"/>
                  </a:lnTo>
                  <a:lnTo>
                    <a:pt x="149" y="7004"/>
                  </a:lnTo>
                  <a:lnTo>
                    <a:pt x="175" y="7031"/>
                  </a:lnTo>
                  <a:lnTo>
                    <a:pt x="203" y="7056"/>
                  </a:lnTo>
                  <a:lnTo>
                    <a:pt x="233" y="7078"/>
                  </a:lnTo>
                  <a:lnTo>
                    <a:pt x="264" y="7096"/>
                  </a:lnTo>
                  <a:lnTo>
                    <a:pt x="299" y="7111"/>
                  </a:lnTo>
                  <a:lnTo>
                    <a:pt x="334" y="7121"/>
                  </a:lnTo>
                  <a:lnTo>
                    <a:pt x="371" y="7128"/>
                  </a:lnTo>
                  <a:lnTo>
                    <a:pt x="410" y="7130"/>
                  </a:lnTo>
                  <a:lnTo>
                    <a:pt x="803" y="7130"/>
                  </a:lnTo>
                  <a:lnTo>
                    <a:pt x="803" y="7133"/>
                  </a:lnTo>
                  <a:lnTo>
                    <a:pt x="803" y="7136"/>
                  </a:lnTo>
                  <a:lnTo>
                    <a:pt x="801" y="7138"/>
                  </a:lnTo>
                  <a:lnTo>
                    <a:pt x="801" y="7141"/>
                  </a:lnTo>
                  <a:lnTo>
                    <a:pt x="801" y="7144"/>
                  </a:lnTo>
                  <a:lnTo>
                    <a:pt x="800" y="7147"/>
                  </a:lnTo>
                  <a:lnTo>
                    <a:pt x="800" y="7150"/>
                  </a:lnTo>
                  <a:lnTo>
                    <a:pt x="800" y="7153"/>
                  </a:lnTo>
                  <a:lnTo>
                    <a:pt x="800" y="13959"/>
                  </a:lnTo>
                  <a:lnTo>
                    <a:pt x="346" y="13959"/>
                  </a:lnTo>
                  <a:lnTo>
                    <a:pt x="329" y="13959"/>
                  </a:lnTo>
                  <a:lnTo>
                    <a:pt x="311" y="13961"/>
                  </a:lnTo>
                  <a:lnTo>
                    <a:pt x="294" y="13963"/>
                  </a:lnTo>
                  <a:lnTo>
                    <a:pt x="277" y="13966"/>
                  </a:lnTo>
                  <a:lnTo>
                    <a:pt x="259" y="13971"/>
                  </a:lnTo>
                  <a:lnTo>
                    <a:pt x="243" y="13976"/>
                  </a:lnTo>
                  <a:lnTo>
                    <a:pt x="227" y="13981"/>
                  </a:lnTo>
                  <a:lnTo>
                    <a:pt x="212" y="13988"/>
                  </a:lnTo>
                  <a:lnTo>
                    <a:pt x="196" y="13996"/>
                  </a:lnTo>
                  <a:lnTo>
                    <a:pt x="181" y="14004"/>
                  </a:lnTo>
                  <a:lnTo>
                    <a:pt x="166" y="14013"/>
                  </a:lnTo>
                  <a:lnTo>
                    <a:pt x="152" y="14023"/>
                  </a:lnTo>
                  <a:lnTo>
                    <a:pt x="139" y="14034"/>
                  </a:lnTo>
                  <a:lnTo>
                    <a:pt x="126" y="14045"/>
                  </a:lnTo>
                  <a:lnTo>
                    <a:pt x="114" y="14057"/>
                  </a:lnTo>
                  <a:lnTo>
                    <a:pt x="102" y="14069"/>
                  </a:lnTo>
                  <a:lnTo>
                    <a:pt x="89" y="14082"/>
                  </a:lnTo>
                  <a:lnTo>
                    <a:pt x="79" y="14096"/>
                  </a:lnTo>
                  <a:lnTo>
                    <a:pt x="68" y="14110"/>
                  </a:lnTo>
                  <a:lnTo>
                    <a:pt x="59" y="14125"/>
                  </a:lnTo>
                  <a:lnTo>
                    <a:pt x="50" y="14140"/>
                  </a:lnTo>
                  <a:lnTo>
                    <a:pt x="42" y="14156"/>
                  </a:lnTo>
                  <a:lnTo>
                    <a:pt x="34" y="14172"/>
                  </a:lnTo>
                  <a:lnTo>
                    <a:pt x="27" y="14188"/>
                  </a:lnTo>
                  <a:lnTo>
                    <a:pt x="21" y="14206"/>
                  </a:lnTo>
                  <a:lnTo>
                    <a:pt x="16" y="14224"/>
                  </a:lnTo>
                  <a:lnTo>
                    <a:pt x="11" y="14241"/>
                  </a:lnTo>
                  <a:lnTo>
                    <a:pt x="6" y="14259"/>
                  </a:lnTo>
                  <a:lnTo>
                    <a:pt x="3" y="14278"/>
                  </a:lnTo>
                  <a:lnTo>
                    <a:pt x="1" y="14297"/>
                  </a:lnTo>
                  <a:lnTo>
                    <a:pt x="0" y="14316"/>
                  </a:lnTo>
                  <a:lnTo>
                    <a:pt x="0" y="14335"/>
                  </a:lnTo>
                  <a:lnTo>
                    <a:pt x="0" y="14685"/>
                  </a:lnTo>
                  <a:lnTo>
                    <a:pt x="0" y="14704"/>
                  </a:lnTo>
                  <a:lnTo>
                    <a:pt x="1" y="14724"/>
                  </a:lnTo>
                  <a:lnTo>
                    <a:pt x="3" y="14743"/>
                  </a:lnTo>
                  <a:lnTo>
                    <a:pt x="6" y="14761"/>
                  </a:lnTo>
                  <a:lnTo>
                    <a:pt x="11" y="14779"/>
                  </a:lnTo>
                  <a:lnTo>
                    <a:pt x="16" y="14797"/>
                  </a:lnTo>
                  <a:lnTo>
                    <a:pt x="21" y="14815"/>
                  </a:lnTo>
                  <a:lnTo>
                    <a:pt x="27" y="14832"/>
                  </a:lnTo>
                  <a:lnTo>
                    <a:pt x="34" y="14849"/>
                  </a:lnTo>
                  <a:lnTo>
                    <a:pt x="42" y="14865"/>
                  </a:lnTo>
                  <a:lnTo>
                    <a:pt x="50" y="14880"/>
                  </a:lnTo>
                  <a:lnTo>
                    <a:pt x="59" y="14896"/>
                  </a:lnTo>
                  <a:lnTo>
                    <a:pt x="68" y="14911"/>
                  </a:lnTo>
                  <a:lnTo>
                    <a:pt x="79" y="14925"/>
                  </a:lnTo>
                  <a:lnTo>
                    <a:pt x="89" y="14939"/>
                  </a:lnTo>
                  <a:lnTo>
                    <a:pt x="102" y="14951"/>
                  </a:lnTo>
                  <a:lnTo>
                    <a:pt x="114" y="14964"/>
                  </a:lnTo>
                  <a:lnTo>
                    <a:pt x="126" y="14977"/>
                  </a:lnTo>
                  <a:lnTo>
                    <a:pt x="139" y="14988"/>
                  </a:lnTo>
                  <a:lnTo>
                    <a:pt x="152" y="14998"/>
                  </a:lnTo>
                  <a:lnTo>
                    <a:pt x="166" y="15008"/>
                  </a:lnTo>
                  <a:lnTo>
                    <a:pt x="181" y="15017"/>
                  </a:lnTo>
                  <a:lnTo>
                    <a:pt x="196" y="15025"/>
                  </a:lnTo>
                  <a:lnTo>
                    <a:pt x="212" y="15032"/>
                  </a:lnTo>
                  <a:lnTo>
                    <a:pt x="227" y="15039"/>
                  </a:lnTo>
                  <a:lnTo>
                    <a:pt x="243" y="15045"/>
                  </a:lnTo>
                  <a:lnTo>
                    <a:pt x="259" y="15050"/>
                  </a:lnTo>
                  <a:lnTo>
                    <a:pt x="277" y="15055"/>
                  </a:lnTo>
                  <a:lnTo>
                    <a:pt x="294" y="15058"/>
                  </a:lnTo>
                  <a:lnTo>
                    <a:pt x="311" y="15061"/>
                  </a:lnTo>
                  <a:lnTo>
                    <a:pt x="329" y="15062"/>
                  </a:lnTo>
                  <a:lnTo>
                    <a:pt x="346" y="15062"/>
                  </a:lnTo>
                  <a:lnTo>
                    <a:pt x="15770" y="15062"/>
                  </a:lnTo>
                  <a:lnTo>
                    <a:pt x="15787" y="15062"/>
                  </a:lnTo>
                  <a:lnTo>
                    <a:pt x="15805" y="15061"/>
                  </a:lnTo>
                  <a:lnTo>
                    <a:pt x="15822" y="15058"/>
                  </a:lnTo>
                  <a:lnTo>
                    <a:pt x="15839" y="15055"/>
                  </a:lnTo>
                  <a:lnTo>
                    <a:pt x="15856" y="15050"/>
                  </a:lnTo>
                  <a:lnTo>
                    <a:pt x="15872" y="15045"/>
                  </a:lnTo>
                  <a:lnTo>
                    <a:pt x="15888" y="15039"/>
                  </a:lnTo>
                  <a:lnTo>
                    <a:pt x="15904" y="15032"/>
                  </a:lnTo>
                  <a:lnTo>
                    <a:pt x="15919" y="15025"/>
                  </a:lnTo>
                  <a:lnTo>
                    <a:pt x="15935" y="15017"/>
                  </a:lnTo>
                  <a:lnTo>
                    <a:pt x="15949" y="15008"/>
                  </a:lnTo>
                  <a:lnTo>
                    <a:pt x="15963" y="14998"/>
                  </a:lnTo>
                  <a:lnTo>
                    <a:pt x="15977" y="14988"/>
                  </a:lnTo>
                  <a:lnTo>
                    <a:pt x="15990" y="14977"/>
                  </a:lnTo>
                  <a:lnTo>
                    <a:pt x="16002" y="14964"/>
                  </a:lnTo>
                  <a:lnTo>
                    <a:pt x="16014" y="14951"/>
                  </a:lnTo>
                  <a:lnTo>
                    <a:pt x="16026" y="14939"/>
                  </a:lnTo>
                  <a:lnTo>
                    <a:pt x="16037" y="14925"/>
                  </a:lnTo>
                  <a:lnTo>
                    <a:pt x="16047" y="14911"/>
                  </a:lnTo>
                  <a:lnTo>
                    <a:pt x="16057" y="14896"/>
                  </a:lnTo>
                  <a:lnTo>
                    <a:pt x="16066" y="14880"/>
                  </a:lnTo>
                  <a:lnTo>
                    <a:pt x="16074" y="14865"/>
                  </a:lnTo>
                  <a:lnTo>
                    <a:pt x="16082" y="14849"/>
                  </a:lnTo>
                  <a:lnTo>
                    <a:pt x="16088" y="14832"/>
                  </a:lnTo>
                  <a:lnTo>
                    <a:pt x="16095" y="14815"/>
                  </a:lnTo>
                  <a:lnTo>
                    <a:pt x="16100" y="14797"/>
                  </a:lnTo>
                  <a:lnTo>
                    <a:pt x="16105" y="14779"/>
                  </a:lnTo>
                  <a:lnTo>
                    <a:pt x="16109" y="14761"/>
                  </a:lnTo>
                  <a:lnTo>
                    <a:pt x="16112" y="14743"/>
                  </a:lnTo>
                  <a:lnTo>
                    <a:pt x="16115" y="14724"/>
                  </a:lnTo>
                  <a:lnTo>
                    <a:pt x="16116" y="14704"/>
                  </a:lnTo>
                  <a:lnTo>
                    <a:pt x="16116" y="14685"/>
                  </a:lnTo>
                  <a:lnTo>
                    <a:pt x="16116" y="14335"/>
                  </a:lnTo>
                  <a:lnTo>
                    <a:pt x="16116" y="14316"/>
                  </a:lnTo>
                  <a:lnTo>
                    <a:pt x="16115" y="14297"/>
                  </a:lnTo>
                  <a:lnTo>
                    <a:pt x="16112" y="14278"/>
                  </a:lnTo>
                  <a:lnTo>
                    <a:pt x="16109" y="14259"/>
                  </a:lnTo>
                  <a:lnTo>
                    <a:pt x="16105" y="14241"/>
                  </a:lnTo>
                  <a:lnTo>
                    <a:pt x="16100" y="14224"/>
                  </a:lnTo>
                  <a:lnTo>
                    <a:pt x="16095" y="14206"/>
                  </a:lnTo>
                  <a:lnTo>
                    <a:pt x="16088" y="14188"/>
                  </a:lnTo>
                  <a:lnTo>
                    <a:pt x="16082" y="14172"/>
                  </a:lnTo>
                  <a:lnTo>
                    <a:pt x="16074" y="14156"/>
                  </a:lnTo>
                  <a:lnTo>
                    <a:pt x="16066" y="14140"/>
                  </a:lnTo>
                  <a:lnTo>
                    <a:pt x="16057" y="14125"/>
                  </a:lnTo>
                  <a:lnTo>
                    <a:pt x="16047" y="14110"/>
                  </a:lnTo>
                  <a:lnTo>
                    <a:pt x="16037" y="14096"/>
                  </a:lnTo>
                  <a:lnTo>
                    <a:pt x="16026" y="14082"/>
                  </a:lnTo>
                  <a:lnTo>
                    <a:pt x="16014" y="14069"/>
                  </a:lnTo>
                  <a:lnTo>
                    <a:pt x="16002" y="14057"/>
                  </a:lnTo>
                  <a:lnTo>
                    <a:pt x="15990" y="14045"/>
                  </a:lnTo>
                  <a:lnTo>
                    <a:pt x="15977" y="14034"/>
                  </a:lnTo>
                  <a:lnTo>
                    <a:pt x="15963" y="14023"/>
                  </a:lnTo>
                  <a:lnTo>
                    <a:pt x="15949" y="14013"/>
                  </a:lnTo>
                  <a:lnTo>
                    <a:pt x="15935" y="14004"/>
                  </a:lnTo>
                  <a:lnTo>
                    <a:pt x="15919" y="13996"/>
                  </a:lnTo>
                  <a:lnTo>
                    <a:pt x="15904" y="13988"/>
                  </a:lnTo>
                  <a:lnTo>
                    <a:pt x="15888" y="13981"/>
                  </a:lnTo>
                  <a:lnTo>
                    <a:pt x="15872" y="13976"/>
                  </a:lnTo>
                  <a:lnTo>
                    <a:pt x="15856" y="13971"/>
                  </a:lnTo>
                  <a:lnTo>
                    <a:pt x="15839" y="13966"/>
                  </a:lnTo>
                  <a:lnTo>
                    <a:pt x="15822" y="13963"/>
                  </a:lnTo>
                  <a:lnTo>
                    <a:pt x="15805" y="13961"/>
                  </a:lnTo>
                  <a:lnTo>
                    <a:pt x="15787" y="13959"/>
                  </a:lnTo>
                  <a:lnTo>
                    <a:pt x="15770" y="13959"/>
                  </a:lnTo>
                  <a:close/>
                  <a:moveTo>
                    <a:pt x="4148" y="7153"/>
                  </a:moveTo>
                  <a:lnTo>
                    <a:pt x="4148" y="13959"/>
                  </a:lnTo>
                  <a:lnTo>
                    <a:pt x="1929" y="13959"/>
                  </a:lnTo>
                  <a:lnTo>
                    <a:pt x="1929" y="7153"/>
                  </a:lnTo>
                  <a:lnTo>
                    <a:pt x="1929" y="7150"/>
                  </a:lnTo>
                  <a:lnTo>
                    <a:pt x="1929" y="7147"/>
                  </a:lnTo>
                  <a:lnTo>
                    <a:pt x="1929" y="7144"/>
                  </a:lnTo>
                  <a:lnTo>
                    <a:pt x="1929" y="7141"/>
                  </a:lnTo>
                  <a:lnTo>
                    <a:pt x="1928" y="7138"/>
                  </a:lnTo>
                  <a:lnTo>
                    <a:pt x="1928" y="7136"/>
                  </a:lnTo>
                  <a:lnTo>
                    <a:pt x="1928" y="7133"/>
                  </a:lnTo>
                  <a:lnTo>
                    <a:pt x="1928" y="7130"/>
                  </a:lnTo>
                  <a:lnTo>
                    <a:pt x="4150" y="7130"/>
                  </a:lnTo>
                  <a:lnTo>
                    <a:pt x="4149" y="7133"/>
                  </a:lnTo>
                  <a:lnTo>
                    <a:pt x="4149" y="7136"/>
                  </a:lnTo>
                  <a:lnTo>
                    <a:pt x="4149" y="7138"/>
                  </a:lnTo>
                  <a:lnTo>
                    <a:pt x="4148" y="7141"/>
                  </a:lnTo>
                  <a:lnTo>
                    <a:pt x="4148" y="7144"/>
                  </a:lnTo>
                  <a:lnTo>
                    <a:pt x="4148" y="7147"/>
                  </a:lnTo>
                  <a:lnTo>
                    <a:pt x="4148" y="7150"/>
                  </a:lnTo>
                  <a:lnTo>
                    <a:pt x="4148" y="7153"/>
                  </a:lnTo>
                  <a:close/>
                  <a:moveTo>
                    <a:pt x="7494" y="7153"/>
                  </a:moveTo>
                  <a:lnTo>
                    <a:pt x="7494" y="13959"/>
                  </a:lnTo>
                  <a:lnTo>
                    <a:pt x="5276" y="13959"/>
                  </a:lnTo>
                  <a:lnTo>
                    <a:pt x="5276" y="7153"/>
                  </a:lnTo>
                  <a:lnTo>
                    <a:pt x="5275" y="7150"/>
                  </a:lnTo>
                  <a:lnTo>
                    <a:pt x="5275" y="7147"/>
                  </a:lnTo>
                  <a:lnTo>
                    <a:pt x="5275" y="7144"/>
                  </a:lnTo>
                  <a:lnTo>
                    <a:pt x="5275" y="7141"/>
                  </a:lnTo>
                  <a:lnTo>
                    <a:pt x="5274" y="7138"/>
                  </a:lnTo>
                  <a:lnTo>
                    <a:pt x="5274" y="7136"/>
                  </a:lnTo>
                  <a:lnTo>
                    <a:pt x="5274" y="7133"/>
                  </a:lnTo>
                  <a:lnTo>
                    <a:pt x="5274" y="7130"/>
                  </a:lnTo>
                  <a:lnTo>
                    <a:pt x="7496" y="7130"/>
                  </a:lnTo>
                  <a:lnTo>
                    <a:pt x="7495" y="7133"/>
                  </a:lnTo>
                  <a:lnTo>
                    <a:pt x="7495" y="7136"/>
                  </a:lnTo>
                  <a:lnTo>
                    <a:pt x="7495" y="7138"/>
                  </a:lnTo>
                  <a:lnTo>
                    <a:pt x="7495" y="7141"/>
                  </a:lnTo>
                  <a:lnTo>
                    <a:pt x="7494" y="7144"/>
                  </a:lnTo>
                  <a:lnTo>
                    <a:pt x="7494" y="7147"/>
                  </a:lnTo>
                  <a:lnTo>
                    <a:pt x="7494" y="7150"/>
                  </a:lnTo>
                  <a:lnTo>
                    <a:pt x="7494" y="7153"/>
                  </a:lnTo>
                  <a:close/>
                  <a:moveTo>
                    <a:pt x="10840" y="7153"/>
                  </a:moveTo>
                  <a:lnTo>
                    <a:pt x="10840" y="13959"/>
                  </a:lnTo>
                  <a:lnTo>
                    <a:pt x="8622" y="13959"/>
                  </a:lnTo>
                  <a:lnTo>
                    <a:pt x="8622" y="7153"/>
                  </a:lnTo>
                  <a:lnTo>
                    <a:pt x="8622" y="7150"/>
                  </a:lnTo>
                  <a:lnTo>
                    <a:pt x="8622" y="7147"/>
                  </a:lnTo>
                  <a:lnTo>
                    <a:pt x="8621" y="7144"/>
                  </a:lnTo>
                  <a:lnTo>
                    <a:pt x="8621" y="7141"/>
                  </a:lnTo>
                  <a:lnTo>
                    <a:pt x="8621" y="7138"/>
                  </a:lnTo>
                  <a:lnTo>
                    <a:pt x="8620" y="7136"/>
                  </a:lnTo>
                  <a:lnTo>
                    <a:pt x="8620" y="7133"/>
                  </a:lnTo>
                  <a:lnTo>
                    <a:pt x="8620" y="7130"/>
                  </a:lnTo>
                  <a:lnTo>
                    <a:pt x="10842" y="7130"/>
                  </a:lnTo>
                  <a:lnTo>
                    <a:pt x="10842" y="7133"/>
                  </a:lnTo>
                  <a:lnTo>
                    <a:pt x="10842" y="7136"/>
                  </a:lnTo>
                  <a:lnTo>
                    <a:pt x="10841" y="7138"/>
                  </a:lnTo>
                  <a:lnTo>
                    <a:pt x="10841" y="7141"/>
                  </a:lnTo>
                  <a:lnTo>
                    <a:pt x="10841" y="7144"/>
                  </a:lnTo>
                  <a:lnTo>
                    <a:pt x="10840" y="7147"/>
                  </a:lnTo>
                  <a:lnTo>
                    <a:pt x="10840" y="7150"/>
                  </a:lnTo>
                  <a:lnTo>
                    <a:pt x="10840" y="7153"/>
                  </a:lnTo>
                  <a:close/>
                  <a:moveTo>
                    <a:pt x="11966" y="7130"/>
                  </a:moveTo>
                  <a:lnTo>
                    <a:pt x="14188" y="7130"/>
                  </a:lnTo>
                  <a:lnTo>
                    <a:pt x="14188" y="7133"/>
                  </a:lnTo>
                  <a:lnTo>
                    <a:pt x="14188" y="7136"/>
                  </a:lnTo>
                  <a:lnTo>
                    <a:pt x="14187" y="7138"/>
                  </a:lnTo>
                  <a:lnTo>
                    <a:pt x="14187" y="7141"/>
                  </a:lnTo>
                  <a:lnTo>
                    <a:pt x="14187" y="7144"/>
                  </a:lnTo>
                  <a:lnTo>
                    <a:pt x="14186" y="7147"/>
                  </a:lnTo>
                  <a:lnTo>
                    <a:pt x="14186" y="7150"/>
                  </a:lnTo>
                  <a:lnTo>
                    <a:pt x="14186" y="7153"/>
                  </a:lnTo>
                  <a:lnTo>
                    <a:pt x="14186" y="13959"/>
                  </a:lnTo>
                  <a:lnTo>
                    <a:pt x="11968" y="13959"/>
                  </a:lnTo>
                  <a:lnTo>
                    <a:pt x="11968" y="7153"/>
                  </a:lnTo>
                  <a:lnTo>
                    <a:pt x="11968" y="7150"/>
                  </a:lnTo>
                  <a:lnTo>
                    <a:pt x="11968" y="7147"/>
                  </a:lnTo>
                  <a:lnTo>
                    <a:pt x="11967" y="7144"/>
                  </a:lnTo>
                  <a:lnTo>
                    <a:pt x="11967" y="7141"/>
                  </a:lnTo>
                  <a:lnTo>
                    <a:pt x="11967" y="7138"/>
                  </a:lnTo>
                  <a:lnTo>
                    <a:pt x="11966" y="7136"/>
                  </a:lnTo>
                  <a:lnTo>
                    <a:pt x="11966" y="7133"/>
                  </a:lnTo>
                  <a:lnTo>
                    <a:pt x="11966" y="7130"/>
                  </a:lnTo>
                  <a:close/>
                </a:path>
              </a:pathLst>
            </a:custGeom>
            <a:grpFill/>
            <a:ln w="9525">
              <a:noFill/>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46" name="Freeform 152"/>
            <p:cNvSpPr>
              <a:spLocks noChangeAspect="1"/>
            </p:cNvSpPr>
            <p:nvPr/>
          </p:nvSpPr>
          <p:spPr bwMode="auto">
            <a:xfrm>
              <a:off x="1" y="1"/>
              <a:ext cx="474" cy="443"/>
            </a:xfrm>
            <a:custGeom>
              <a:avLst/>
              <a:gdLst/>
              <a:ahLst/>
              <a:cxnLst>
                <a:cxn ang="0">
                  <a:pos x="15315" y="7150"/>
                </a:cxn>
                <a:cxn ang="0">
                  <a:pos x="15313" y="7136"/>
                </a:cxn>
                <a:cxn ang="0">
                  <a:pos x="15732" y="7130"/>
                </a:cxn>
                <a:cxn ang="0">
                  <a:pos x="15929" y="7072"/>
                </a:cxn>
                <a:cxn ang="0">
                  <a:pos x="16055" y="6917"/>
                </a:cxn>
                <a:cxn ang="0">
                  <a:pos x="16109" y="6696"/>
                </a:cxn>
                <a:cxn ang="0">
                  <a:pos x="16092" y="6444"/>
                </a:cxn>
                <a:cxn ang="0">
                  <a:pos x="16007" y="6192"/>
                </a:cxn>
                <a:cxn ang="0">
                  <a:pos x="15856" y="5972"/>
                </a:cxn>
                <a:cxn ang="0">
                  <a:pos x="8811" y="325"/>
                </a:cxn>
                <a:cxn ang="0">
                  <a:pos x="8566" y="153"/>
                </a:cxn>
                <a:cxn ang="0">
                  <a:pos x="8333" y="46"/>
                </a:cxn>
                <a:cxn ang="0">
                  <a:pos x="8108" y="1"/>
                </a:cxn>
                <a:cxn ang="0">
                  <a:pos x="7889" y="21"/>
                </a:cxn>
                <a:cxn ang="0">
                  <a:pos x="7673" y="102"/>
                </a:cxn>
                <a:cxn ang="0">
                  <a:pos x="7457" y="245"/>
                </a:cxn>
                <a:cxn ang="0">
                  <a:pos x="221" y="6041"/>
                </a:cxn>
                <a:cxn ang="0">
                  <a:pos x="82" y="6218"/>
                </a:cxn>
                <a:cxn ang="0">
                  <a:pos x="15" y="6433"/>
                </a:cxn>
                <a:cxn ang="0">
                  <a:pos x="11" y="6659"/>
                </a:cxn>
                <a:cxn ang="0">
                  <a:pos x="65" y="6868"/>
                </a:cxn>
                <a:cxn ang="0">
                  <a:pos x="175" y="7031"/>
                </a:cxn>
                <a:cxn ang="0">
                  <a:pos x="334" y="7121"/>
                </a:cxn>
                <a:cxn ang="0">
                  <a:pos x="803" y="7130"/>
                </a:cxn>
                <a:cxn ang="0">
                  <a:pos x="801" y="7144"/>
                </a:cxn>
                <a:cxn ang="0">
                  <a:pos x="800" y="13959"/>
                </a:cxn>
                <a:cxn ang="0">
                  <a:pos x="294" y="13963"/>
                </a:cxn>
                <a:cxn ang="0">
                  <a:pos x="212" y="13988"/>
                </a:cxn>
                <a:cxn ang="0">
                  <a:pos x="139" y="14034"/>
                </a:cxn>
                <a:cxn ang="0">
                  <a:pos x="79" y="14096"/>
                </a:cxn>
                <a:cxn ang="0">
                  <a:pos x="34" y="14172"/>
                </a:cxn>
                <a:cxn ang="0">
                  <a:pos x="6" y="14259"/>
                </a:cxn>
                <a:cxn ang="0">
                  <a:pos x="0" y="14335"/>
                </a:cxn>
                <a:cxn ang="0">
                  <a:pos x="3" y="14743"/>
                </a:cxn>
                <a:cxn ang="0">
                  <a:pos x="27" y="14832"/>
                </a:cxn>
                <a:cxn ang="0">
                  <a:pos x="68" y="14911"/>
                </a:cxn>
                <a:cxn ang="0">
                  <a:pos x="126" y="14977"/>
                </a:cxn>
                <a:cxn ang="0">
                  <a:pos x="196" y="15025"/>
                </a:cxn>
                <a:cxn ang="0">
                  <a:pos x="277" y="15055"/>
                </a:cxn>
                <a:cxn ang="0">
                  <a:pos x="346" y="15062"/>
                </a:cxn>
                <a:cxn ang="0">
                  <a:pos x="15822" y="15058"/>
                </a:cxn>
                <a:cxn ang="0">
                  <a:pos x="15904" y="15032"/>
                </a:cxn>
                <a:cxn ang="0">
                  <a:pos x="15977" y="14988"/>
                </a:cxn>
                <a:cxn ang="0">
                  <a:pos x="16037" y="14925"/>
                </a:cxn>
                <a:cxn ang="0">
                  <a:pos x="16082" y="14849"/>
                </a:cxn>
                <a:cxn ang="0">
                  <a:pos x="16109" y="14761"/>
                </a:cxn>
                <a:cxn ang="0">
                  <a:pos x="16116" y="14685"/>
                </a:cxn>
                <a:cxn ang="0">
                  <a:pos x="16112" y="14278"/>
                </a:cxn>
                <a:cxn ang="0">
                  <a:pos x="16088" y="14188"/>
                </a:cxn>
                <a:cxn ang="0">
                  <a:pos x="16047" y="14110"/>
                </a:cxn>
                <a:cxn ang="0">
                  <a:pos x="15990" y="14045"/>
                </a:cxn>
                <a:cxn ang="0">
                  <a:pos x="15919" y="13996"/>
                </a:cxn>
                <a:cxn ang="0">
                  <a:pos x="15839" y="13966"/>
                </a:cxn>
                <a:cxn ang="0">
                  <a:pos x="15770" y="13959"/>
                </a:cxn>
              </a:cxnLst>
              <a:rect l="0" t="0" r="r" b="b"/>
              <a:pathLst>
                <a:path w="16116" h="15062">
                  <a:moveTo>
                    <a:pt x="15770" y="13959"/>
                  </a:moveTo>
                  <a:lnTo>
                    <a:pt x="15316" y="13959"/>
                  </a:lnTo>
                  <a:lnTo>
                    <a:pt x="15316" y="7153"/>
                  </a:lnTo>
                  <a:lnTo>
                    <a:pt x="15316" y="7153"/>
                  </a:lnTo>
                  <a:lnTo>
                    <a:pt x="15315" y="7150"/>
                  </a:lnTo>
                  <a:lnTo>
                    <a:pt x="15315" y="7147"/>
                  </a:lnTo>
                  <a:lnTo>
                    <a:pt x="15315" y="7144"/>
                  </a:lnTo>
                  <a:lnTo>
                    <a:pt x="15315" y="7141"/>
                  </a:lnTo>
                  <a:lnTo>
                    <a:pt x="15313" y="7138"/>
                  </a:lnTo>
                  <a:lnTo>
                    <a:pt x="15313" y="7136"/>
                  </a:lnTo>
                  <a:lnTo>
                    <a:pt x="15313" y="7133"/>
                  </a:lnTo>
                  <a:lnTo>
                    <a:pt x="15313" y="7130"/>
                  </a:lnTo>
                  <a:lnTo>
                    <a:pt x="15313" y="7130"/>
                  </a:lnTo>
                  <a:lnTo>
                    <a:pt x="15732" y="7130"/>
                  </a:lnTo>
                  <a:lnTo>
                    <a:pt x="15732" y="7130"/>
                  </a:lnTo>
                  <a:lnTo>
                    <a:pt x="15778" y="7128"/>
                  </a:lnTo>
                  <a:lnTo>
                    <a:pt x="15820" y="7120"/>
                  </a:lnTo>
                  <a:lnTo>
                    <a:pt x="15860" y="7109"/>
                  </a:lnTo>
                  <a:lnTo>
                    <a:pt x="15896" y="7092"/>
                  </a:lnTo>
                  <a:lnTo>
                    <a:pt x="15929" y="7072"/>
                  </a:lnTo>
                  <a:lnTo>
                    <a:pt x="15961" y="7047"/>
                  </a:lnTo>
                  <a:lnTo>
                    <a:pt x="15988" y="7019"/>
                  </a:lnTo>
                  <a:lnTo>
                    <a:pt x="16013" y="6988"/>
                  </a:lnTo>
                  <a:lnTo>
                    <a:pt x="16036" y="6953"/>
                  </a:lnTo>
                  <a:lnTo>
                    <a:pt x="16055" y="6917"/>
                  </a:lnTo>
                  <a:lnTo>
                    <a:pt x="16071" y="6876"/>
                  </a:lnTo>
                  <a:lnTo>
                    <a:pt x="16084" y="6835"/>
                  </a:lnTo>
                  <a:lnTo>
                    <a:pt x="16095" y="6790"/>
                  </a:lnTo>
                  <a:lnTo>
                    <a:pt x="16103" y="6744"/>
                  </a:lnTo>
                  <a:lnTo>
                    <a:pt x="16109" y="6696"/>
                  </a:lnTo>
                  <a:lnTo>
                    <a:pt x="16111" y="6648"/>
                  </a:lnTo>
                  <a:lnTo>
                    <a:pt x="16110" y="6598"/>
                  </a:lnTo>
                  <a:lnTo>
                    <a:pt x="16107" y="6547"/>
                  </a:lnTo>
                  <a:lnTo>
                    <a:pt x="16100" y="6496"/>
                  </a:lnTo>
                  <a:lnTo>
                    <a:pt x="16092" y="6444"/>
                  </a:lnTo>
                  <a:lnTo>
                    <a:pt x="16080" y="6393"/>
                  </a:lnTo>
                  <a:lnTo>
                    <a:pt x="16066" y="6342"/>
                  </a:lnTo>
                  <a:lnTo>
                    <a:pt x="16049" y="6291"/>
                  </a:lnTo>
                  <a:lnTo>
                    <a:pt x="16030" y="6241"/>
                  </a:lnTo>
                  <a:lnTo>
                    <a:pt x="16007" y="6192"/>
                  </a:lnTo>
                  <a:lnTo>
                    <a:pt x="15982" y="6145"/>
                  </a:lnTo>
                  <a:lnTo>
                    <a:pt x="15955" y="6098"/>
                  </a:lnTo>
                  <a:lnTo>
                    <a:pt x="15924" y="6054"/>
                  </a:lnTo>
                  <a:lnTo>
                    <a:pt x="15891" y="6011"/>
                  </a:lnTo>
                  <a:lnTo>
                    <a:pt x="15856" y="5972"/>
                  </a:lnTo>
                  <a:lnTo>
                    <a:pt x="15817" y="5933"/>
                  </a:lnTo>
                  <a:lnTo>
                    <a:pt x="15777" y="5899"/>
                  </a:lnTo>
                  <a:lnTo>
                    <a:pt x="15777" y="5899"/>
                  </a:lnTo>
                  <a:lnTo>
                    <a:pt x="8811" y="325"/>
                  </a:lnTo>
                  <a:lnTo>
                    <a:pt x="8811" y="325"/>
                  </a:lnTo>
                  <a:lnTo>
                    <a:pt x="8761" y="286"/>
                  </a:lnTo>
                  <a:lnTo>
                    <a:pt x="8711" y="249"/>
                  </a:lnTo>
                  <a:lnTo>
                    <a:pt x="8662" y="215"/>
                  </a:lnTo>
                  <a:lnTo>
                    <a:pt x="8614" y="183"/>
                  </a:lnTo>
                  <a:lnTo>
                    <a:pt x="8566" y="153"/>
                  </a:lnTo>
                  <a:lnTo>
                    <a:pt x="8518" y="127"/>
                  </a:lnTo>
                  <a:lnTo>
                    <a:pt x="8472" y="103"/>
                  </a:lnTo>
                  <a:lnTo>
                    <a:pt x="8425" y="81"/>
                  </a:lnTo>
                  <a:lnTo>
                    <a:pt x="8379" y="62"/>
                  </a:lnTo>
                  <a:lnTo>
                    <a:pt x="8333" y="46"/>
                  </a:lnTo>
                  <a:lnTo>
                    <a:pt x="8287" y="32"/>
                  </a:lnTo>
                  <a:lnTo>
                    <a:pt x="8242" y="21"/>
                  </a:lnTo>
                  <a:lnTo>
                    <a:pt x="8197" y="12"/>
                  </a:lnTo>
                  <a:lnTo>
                    <a:pt x="8152" y="5"/>
                  </a:lnTo>
                  <a:lnTo>
                    <a:pt x="8108" y="1"/>
                  </a:lnTo>
                  <a:lnTo>
                    <a:pt x="8064" y="0"/>
                  </a:lnTo>
                  <a:lnTo>
                    <a:pt x="8020" y="1"/>
                  </a:lnTo>
                  <a:lnTo>
                    <a:pt x="7976" y="5"/>
                  </a:lnTo>
                  <a:lnTo>
                    <a:pt x="7933" y="12"/>
                  </a:lnTo>
                  <a:lnTo>
                    <a:pt x="7889" y="21"/>
                  </a:lnTo>
                  <a:lnTo>
                    <a:pt x="7846" y="32"/>
                  </a:lnTo>
                  <a:lnTo>
                    <a:pt x="7802" y="45"/>
                  </a:lnTo>
                  <a:lnTo>
                    <a:pt x="7759" y="62"/>
                  </a:lnTo>
                  <a:lnTo>
                    <a:pt x="7716" y="80"/>
                  </a:lnTo>
                  <a:lnTo>
                    <a:pt x="7673" y="102"/>
                  </a:lnTo>
                  <a:lnTo>
                    <a:pt x="7630" y="126"/>
                  </a:lnTo>
                  <a:lnTo>
                    <a:pt x="7587" y="151"/>
                  </a:lnTo>
                  <a:lnTo>
                    <a:pt x="7544" y="181"/>
                  </a:lnTo>
                  <a:lnTo>
                    <a:pt x="7501" y="211"/>
                  </a:lnTo>
                  <a:lnTo>
                    <a:pt x="7457" y="245"/>
                  </a:lnTo>
                  <a:lnTo>
                    <a:pt x="7414" y="281"/>
                  </a:lnTo>
                  <a:lnTo>
                    <a:pt x="7371" y="319"/>
                  </a:lnTo>
                  <a:lnTo>
                    <a:pt x="7371" y="319"/>
                  </a:lnTo>
                  <a:lnTo>
                    <a:pt x="221" y="6041"/>
                  </a:lnTo>
                  <a:lnTo>
                    <a:pt x="221" y="6041"/>
                  </a:lnTo>
                  <a:lnTo>
                    <a:pt x="188" y="6072"/>
                  </a:lnTo>
                  <a:lnTo>
                    <a:pt x="157" y="6105"/>
                  </a:lnTo>
                  <a:lnTo>
                    <a:pt x="129" y="6141"/>
                  </a:lnTo>
                  <a:lnTo>
                    <a:pt x="105" y="6178"/>
                  </a:lnTo>
                  <a:lnTo>
                    <a:pt x="82" y="6218"/>
                  </a:lnTo>
                  <a:lnTo>
                    <a:pt x="63" y="6258"/>
                  </a:lnTo>
                  <a:lnTo>
                    <a:pt x="47" y="6301"/>
                  </a:lnTo>
                  <a:lnTo>
                    <a:pt x="34" y="6344"/>
                  </a:lnTo>
                  <a:lnTo>
                    <a:pt x="23" y="6388"/>
                  </a:lnTo>
                  <a:lnTo>
                    <a:pt x="15" y="6433"/>
                  </a:lnTo>
                  <a:lnTo>
                    <a:pt x="8" y="6478"/>
                  </a:lnTo>
                  <a:lnTo>
                    <a:pt x="5" y="6523"/>
                  </a:lnTo>
                  <a:lnTo>
                    <a:pt x="4" y="6569"/>
                  </a:lnTo>
                  <a:lnTo>
                    <a:pt x="6" y="6614"/>
                  </a:lnTo>
                  <a:lnTo>
                    <a:pt x="11" y="6659"/>
                  </a:lnTo>
                  <a:lnTo>
                    <a:pt x="17" y="6703"/>
                  </a:lnTo>
                  <a:lnTo>
                    <a:pt x="26" y="6747"/>
                  </a:lnTo>
                  <a:lnTo>
                    <a:pt x="37" y="6788"/>
                  </a:lnTo>
                  <a:lnTo>
                    <a:pt x="50" y="6829"/>
                  </a:lnTo>
                  <a:lnTo>
                    <a:pt x="65" y="6868"/>
                  </a:lnTo>
                  <a:lnTo>
                    <a:pt x="83" y="6906"/>
                  </a:lnTo>
                  <a:lnTo>
                    <a:pt x="103" y="6940"/>
                  </a:lnTo>
                  <a:lnTo>
                    <a:pt x="125" y="6973"/>
                  </a:lnTo>
                  <a:lnTo>
                    <a:pt x="149" y="7004"/>
                  </a:lnTo>
                  <a:lnTo>
                    <a:pt x="175" y="7031"/>
                  </a:lnTo>
                  <a:lnTo>
                    <a:pt x="203" y="7056"/>
                  </a:lnTo>
                  <a:lnTo>
                    <a:pt x="233" y="7078"/>
                  </a:lnTo>
                  <a:lnTo>
                    <a:pt x="264" y="7096"/>
                  </a:lnTo>
                  <a:lnTo>
                    <a:pt x="299" y="7111"/>
                  </a:lnTo>
                  <a:lnTo>
                    <a:pt x="334" y="7121"/>
                  </a:lnTo>
                  <a:lnTo>
                    <a:pt x="371" y="7128"/>
                  </a:lnTo>
                  <a:lnTo>
                    <a:pt x="410" y="7130"/>
                  </a:lnTo>
                  <a:lnTo>
                    <a:pt x="410" y="7130"/>
                  </a:lnTo>
                  <a:lnTo>
                    <a:pt x="803" y="7130"/>
                  </a:lnTo>
                  <a:lnTo>
                    <a:pt x="803" y="7130"/>
                  </a:lnTo>
                  <a:lnTo>
                    <a:pt x="803" y="7133"/>
                  </a:lnTo>
                  <a:lnTo>
                    <a:pt x="803" y="7136"/>
                  </a:lnTo>
                  <a:lnTo>
                    <a:pt x="801" y="7138"/>
                  </a:lnTo>
                  <a:lnTo>
                    <a:pt x="801" y="7141"/>
                  </a:lnTo>
                  <a:lnTo>
                    <a:pt x="801" y="7144"/>
                  </a:lnTo>
                  <a:lnTo>
                    <a:pt x="800" y="7147"/>
                  </a:lnTo>
                  <a:lnTo>
                    <a:pt x="800" y="7150"/>
                  </a:lnTo>
                  <a:lnTo>
                    <a:pt x="800" y="7153"/>
                  </a:lnTo>
                  <a:lnTo>
                    <a:pt x="800" y="7153"/>
                  </a:lnTo>
                  <a:lnTo>
                    <a:pt x="800" y="13959"/>
                  </a:lnTo>
                  <a:lnTo>
                    <a:pt x="346" y="13959"/>
                  </a:lnTo>
                  <a:lnTo>
                    <a:pt x="346" y="13959"/>
                  </a:lnTo>
                  <a:lnTo>
                    <a:pt x="329" y="13959"/>
                  </a:lnTo>
                  <a:lnTo>
                    <a:pt x="311" y="13961"/>
                  </a:lnTo>
                  <a:lnTo>
                    <a:pt x="294" y="13963"/>
                  </a:lnTo>
                  <a:lnTo>
                    <a:pt x="277" y="13966"/>
                  </a:lnTo>
                  <a:lnTo>
                    <a:pt x="259" y="13971"/>
                  </a:lnTo>
                  <a:lnTo>
                    <a:pt x="243" y="13976"/>
                  </a:lnTo>
                  <a:lnTo>
                    <a:pt x="227" y="13981"/>
                  </a:lnTo>
                  <a:lnTo>
                    <a:pt x="212" y="13988"/>
                  </a:lnTo>
                  <a:lnTo>
                    <a:pt x="196" y="13996"/>
                  </a:lnTo>
                  <a:lnTo>
                    <a:pt x="181" y="14004"/>
                  </a:lnTo>
                  <a:lnTo>
                    <a:pt x="166" y="14013"/>
                  </a:lnTo>
                  <a:lnTo>
                    <a:pt x="152" y="14023"/>
                  </a:lnTo>
                  <a:lnTo>
                    <a:pt x="139" y="14034"/>
                  </a:lnTo>
                  <a:lnTo>
                    <a:pt x="126" y="14045"/>
                  </a:lnTo>
                  <a:lnTo>
                    <a:pt x="114" y="14057"/>
                  </a:lnTo>
                  <a:lnTo>
                    <a:pt x="102" y="14069"/>
                  </a:lnTo>
                  <a:lnTo>
                    <a:pt x="89" y="14082"/>
                  </a:lnTo>
                  <a:lnTo>
                    <a:pt x="79" y="14096"/>
                  </a:lnTo>
                  <a:lnTo>
                    <a:pt x="68" y="14110"/>
                  </a:lnTo>
                  <a:lnTo>
                    <a:pt x="59" y="14125"/>
                  </a:lnTo>
                  <a:lnTo>
                    <a:pt x="50" y="14140"/>
                  </a:lnTo>
                  <a:lnTo>
                    <a:pt x="42" y="14156"/>
                  </a:lnTo>
                  <a:lnTo>
                    <a:pt x="34" y="14172"/>
                  </a:lnTo>
                  <a:lnTo>
                    <a:pt x="27" y="14188"/>
                  </a:lnTo>
                  <a:lnTo>
                    <a:pt x="21" y="14206"/>
                  </a:lnTo>
                  <a:lnTo>
                    <a:pt x="16" y="14224"/>
                  </a:lnTo>
                  <a:lnTo>
                    <a:pt x="11" y="14241"/>
                  </a:lnTo>
                  <a:lnTo>
                    <a:pt x="6" y="14259"/>
                  </a:lnTo>
                  <a:lnTo>
                    <a:pt x="3" y="14278"/>
                  </a:lnTo>
                  <a:lnTo>
                    <a:pt x="1" y="14297"/>
                  </a:lnTo>
                  <a:lnTo>
                    <a:pt x="0" y="14316"/>
                  </a:lnTo>
                  <a:lnTo>
                    <a:pt x="0" y="14335"/>
                  </a:lnTo>
                  <a:lnTo>
                    <a:pt x="0" y="14335"/>
                  </a:lnTo>
                  <a:lnTo>
                    <a:pt x="0" y="14685"/>
                  </a:lnTo>
                  <a:lnTo>
                    <a:pt x="0" y="14685"/>
                  </a:lnTo>
                  <a:lnTo>
                    <a:pt x="0" y="14704"/>
                  </a:lnTo>
                  <a:lnTo>
                    <a:pt x="1" y="14724"/>
                  </a:lnTo>
                  <a:lnTo>
                    <a:pt x="3" y="14743"/>
                  </a:lnTo>
                  <a:lnTo>
                    <a:pt x="6" y="14761"/>
                  </a:lnTo>
                  <a:lnTo>
                    <a:pt x="11" y="14779"/>
                  </a:lnTo>
                  <a:lnTo>
                    <a:pt x="16" y="14797"/>
                  </a:lnTo>
                  <a:lnTo>
                    <a:pt x="21" y="14815"/>
                  </a:lnTo>
                  <a:lnTo>
                    <a:pt x="27" y="14832"/>
                  </a:lnTo>
                  <a:lnTo>
                    <a:pt x="34" y="14849"/>
                  </a:lnTo>
                  <a:lnTo>
                    <a:pt x="42" y="14865"/>
                  </a:lnTo>
                  <a:lnTo>
                    <a:pt x="50" y="14880"/>
                  </a:lnTo>
                  <a:lnTo>
                    <a:pt x="59" y="14896"/>
                  </a:lnTo>
                  <a:lnTo>
                    <a:pt x="68" y="14911"/>
                  </a:lnTo>
                  <a:lnTo>
                    <a:pt x="79" y="14925"/>
                  </a:lnTo>
                  <a:lnTo>
                    <a:pt x="89" y="14939"/>
                  </a:lnTo>
                  <a:lnTo>
                    <a:pt x="102" y="14951"/>
                  </a:lnTo>
                  <a:lnTo>
                    <a:pt x="114" y="14964"/>
                  </a:lnTo>
                  <a:lnTo>
                    <a:pt x="126" y="14977"/>
                  </a:lnTo>
                  <a:lnTo>
                    <a:pt x="139" y="14988"/>
                  </a:lnTo>
                  <a:lnTo>
                    <a:pt x="152" y="14998"/>
                  </a:lnTo>
                  <a:lnTo>
                    <a:pt x="166" y="15008"/>
                  </a:lnTo>
                  <a:lnTo>
                    <a:pt x="181" y="15017"/>
                  </a:lnTo>
                  <a:lnTo>
                    <a:pt x="196" y="15025"/>
                  </a:lnTo>
                  <a:lnTo>
                    <a:pt x="212" y="15032"/>
                  </a:lnTo>
                  <a:lnTo>
                    <a:pt x="227" y="15039"/>
                  </a:lnTo>
                  <a:lnTo>
                    <a:pt x="243" y="15045"/>
                  </a:lnTo>
                  <a:lnTo>
                    <a:pt x="259" y="15050"/>
                  </a:lnTo>
                  <a:lnTo>
                    <a:pt x="277" y="15055"/>
                  </a:lnTo>
                  <a:lnTo>
                    <a:pt x="294" y="15058"/>
                  </a:lnTo>
                  <a:lnTo>
                    <a:pt x="311" y="15061"/>
                  </a:lnTo>
                  <a:lnTo>
                    <a:pt x="329" y="15062"/>
                  </a:lnTo>
                  <a:lnTo>
                    <a:pt x="346" y="15062"/>
                  </a:lnTo>
                  <a:lnTo>
                    <a:pt x="346" y="15062"/>
                  </a:lnTo>
                  <a:lnTo>
                    <a:pt x="15770" y="15062"/>
                  </a:lnTo>
                  <a:lnTo>
                    <a:pt x="15770" y="15062"/>
                  </a:lnTo>
                  <a:lnTo>
                    <a:pt x="15787" y="15062"/>
                  </a:lnTo>
                  <a:lnTo>
                    <a:pt x="15805" y="15061"/>
                  </a:lnTo>
                  <a:lnTo>
                    <a:pt x="15822" y="15058"/>
                  </a:lnTo>
                  <a:lnTo>
                    <a:pt x="15839" y="15055"/>
                  </a:lnTo>
                  <a:lnTo>
                    <a:pt x="15856" y="15050"/>
                  </a:lnTo>
                  <a:lnTo>
                    <a:pt x="15872" y="15045"/>
                  </a:lnTo>
                  <a:lnTo>
                    <a:pt x="15888" y="15039"/>
                  </a:lnTo>
                  <a:lnTo>
                    <a:pt x="15904" y="15032"/>
                  </a:lnTo>
                  <a:lnTo>
                    <a:pt x="15919" y="15025"/>
                  </a:lnTo>
                  <a:lnTo>
                    <a:pt x="15935" y="15017"/>
                  </a:lnTo>
                  <a:lnTo>
                    <a:pt x="15949" y="15008"/>
                  </a:lnTo>
                  <a:lnTo>
                    <a:pt x="15963" y="14998"/>
                  </a:lnTo>
                  <a:lnTo>
                    <a:pt x="15977" y="14988"/>
                  </a:lnTo>
                  <a:lnTo>
                    <a:pt x="15990" y="14977"/>
                  </a:lnTo>
                  <a:lnTo>
                    <a:pt x="16002" y="14964"/>
                  </a:lnTo>
                  <a:lnTo>
                    <a:pt x="16014" y="14951"/>
                  </a:lnTo>
                  <a:lnTo>
                    <a:pt x="16026" y="14939"/>
                  </a:lnTo>
                  <a:lnTo>
                    <a:pt x="16037" y="14925"/>
                  </a:lnTo>
                  <a:lnTo>
                    <a:pt x="16047" y="14911"/>
                  </a:lnTo>
                  <a:lnTo>
                    <a:pt x="16057" y="14896"/>
                  </a:lnTo>
                  <a:lnTo>
                    <a:pt x="16066" y="14880"/>
                  </a:lnTo>
                  <a:lnTo>
                    <a:pt x="16074" y="14865"/>
                  </a:lnTo>
                  <a:lnTo>
                    <a:pt x="16082" y="14849"/>
                  </a:lnTo>
                  <a:lnTo>
                    <a:pt x="16088" y="14832"/>
                  </a:lnTo>
                  <a:lnTo>
                    <a:pt x="16095" y="14815"/>
                  </a:lnTo>
                  <a:lnTo>
                    <a:pt x="16100" y="14797"/>
                  </a:lnTo>
                  <a:lnTo>
                    <a:pt x="16105" y="14779"/>
                  </a:lnTo>
                  <a:lnTo>
                    <a:pt x="16109" y="14761"/>
                  </a:lnTo>
                  <a:lnTo>
                    <a:pt x="16112" y="14743"/>
                  </a:lnTo>
                  <a:lnTo>
                    <a:pt x="16115" y="14724"/>
                  </a:lnTo>
                  <a:lnTo>
                    <a:pt x="16116" y="14704"/>
                  </a:lnTo>
                  <a:lnTo>
                    <a:pt x="16116" y="14685"/>
                  </a:lnTo>
                  <a:lnTo>
                    <a:pt x="16116" y="14685"/>
                  </a:lnTo>
                  <a:lnTo>
                    <a:pt x="16116" y="14335"/>
                  </a:lnTo>
                  <a:lnTo>
                    <a:pt x="16116" y="14335"/>
                  </a:lnTo>
                  <a:lnTo>
                    <a:pt x="16116" y="14316"/>
                  </a:lnTo>
                  <a:lnTo>
                    <a:pt x="16115" y="14297"/>
                  </a:lnTo>
                  <a:lnTo>
                    <a:pt x="16112" y="14278"/>
                  </a:lnTo>
                  <a:lnTo>
                    <a:pt x="16109" y="14259"/>
                  </a:lnTo>
                  <a:lnTo>
                    <a:pt x="16105" y="14241"/>
                  </a:lnTo>
                  <a:lnTo>
                    <a:pt x="16100" y="14224"/>
                  </a:lnTo>
                  <a:lnTo>
                    <a:pt x="16095" y="14206"/>
                  </a:lnTo>
                  <a:lnTo>
                    <a:pt x="16088" y="14188"/>
                  </a:lnTo>
                  <a:lnTo>
                    <a:pt x="16082" y="14172"/>
                  </a:lnTo>
                  <a:lnTo>
                    <a:pt x="16074" y="14156"/>
                  </a:lnTo>
                  <a:lnTo>
                    <a:pt x="16066" y="14140"/>
                  </a:lnTo>
                  <a:lnTo>
                    <a:pt x="16057" y="14125"/>
                  </a:lnTo>
                  <a:lnTo>
                    <a:pt x="16047" y="14110"/>
                  </a:lnTo>
                  <a:lnTo>
                    <a:pt x="16037" y="14096"/>
                  </a:lnTo>
                  <a:lnTo>
                    <a:pt x="16026" y="14082"/>
                  </a:lnTo>
                  <a:lnTo>
                    <a:pt x="16014" y="14069"/>
                  </a:lnTo>
                  <a:lnTo>
                    <a:pt x="16002" y="14057"/>
                  </a:lnTo>
                  <a:lnTo>
                    <a:pt x="15990" y="14045"/>
                  </a:lnTo>
                  <a:lnTo>
                    <a:pt x="15977" y="14034"/>
                  </a:lnTo>
                  <a:lnTo>
                    <a:pt x="15963" y="14023"/>
                  </a:lnTo>
                  <a:lnTo>
                    <a:pt x="15949" y="14013"/>
                  </a:lnTo>
                  <a:lnTo>
                    <a:pt x="15935" y="14004"/>
                  </a:lnTo>
                  <a:lnTo>
                    <a:pt x="15919" y="13996"/>
                  </a:lnTo>
                  <a:lnTo>
                    <a:pt x="15904" y="13988"/>
                  </a:lnTo>
                  <a:lnTo>
                    <a:pt x="15888" y="13981"/>
                  </a:lnTo>
                  <a:lnTo>
                    <a:pt x="15872" y="13976"/>
                  </a:lnTo>
                  <a:lnTo>
                    <a:pt x="15856" y="13971"/>
                  </a:lnTo>
                  <a:lnTo>
                    <a:pt x="15839" y="13966"/>
                  </a:lnTo>
                  <a:lnTo>
                    <a:pt x="15822" y="13963"/>
                  </a:lnTo>
                  <a:lnTo>
                    <a:pt x="15805" y="13961"/>
                  </a:lnTo>
                  <a:lnTo>
                    <a:pt x="15787" y="13959"/>
                  </a:lnTo>
                  <a:lnTo>
                    <a:pt x="15770" y="13959"/>
                  </a:lnTo>
                  <a:lnTo>
                    <a:pt x="15770" y="13959"/>
                  </a:lnTo>
                  <a:lnTo>
                    <a:pt x="15770" y="13959"/>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47" name="Freeform 153"/>
            <p:cNvSpPr>
              <a:spLocks noChangeAspect="1"/>
            </p:cNvSpPr>
            <p:nvPr/>
          </p:nvSpPr>
          <p:spPr bwMode="auto">
            <a:xfrm>
              <a:off x="58" y="211"/>
              <a:ext cx="47" cy="201"/>
            </a:xfrm>
            <a:custGeom>
              <a:avLst/>
              <a:gdLst/>
              <a:ahLst/>
              <a:cxnLst>
                <a:cxn ang="0">
                  <a:pos x="2220" y="23"/>
                </a:cxn>
                <a:cxn ang="0">
                  <a:pos x="2220" y="6829"/>
                </a:cxn>
                <a:cxn ang="0">
                  <a:pos x="1" y="6829"/>
                </a:cxn>
                <a:cxn ang="0">
                  <a:pos x="1" y="23"/>
                </a:cxn>
                <a:cxn ang="0">
                  <a:pos x="1" y="23"/>
                </a:cxn>
                <a:cxn ang="0">
                  <a:pos x="1" y="20"/>
                </a:cxn>
                <a:cxn ang="0">
                  <a:pos x="1" y="17"/>
                </a:cxn>
                <a:cxn ang="0">
                  <a:pos x="1" y="14"/>
                </a:cxn>
                <a:cxn ang="0">
                  <a:pos x="1" y="11"/>
                </a:cxn>
                <a:cxn ang="0">
                  <a:pos x="0" y="8"/>
                </a:cxn>
                <a:cxn ang="0">
                  <a:pos x="0" y="6"/>
                </a:cxn>
                <a:cxn ang="0">
                  <a:pos x="0" y="3"/>
                </a:cxn>
                <a:cxn ang="0">
                  <a:pos x="0" y="0"/>
                </a:cxn>
                <a:cxn ang="0">
                  <a:pos x="0" y="0"/>
                </a:cxn>
                <a:cxn ang="0">
                  <a:pos x="2222" y="0"/>
                </a:cxn>
                <a:cxn ang="0">
                  <a:pos x="2222" y="0"/>
                </a:cxn>
                <a:cxn ang="0">
                  <a:pos x="2221" y="3"/>
                </a:cxn>
                <a:cxn ang="0">
                  <a:pos x="2221" y="6"/>
                </a:cxn>
                <a:cxn ang="0">
                  <a:pos x="2221" y="8"/>
                </a:cxn>
                <a:cxn ang="0">
                  <a:pos x="2220" y="11"/>
                </a:cxn>
                <a:cxn ang="0">
                  <a:pos x="2220"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1" y="6829"/>
                  </a:lnTo>
                  <a:lnTo>
                    <a:pt x="1" y="23"/>
                  </a:lnTo>
                  <a:lnTo>
                    <a:pt x="1" y="23"/>
                  </a:lnTo>
                  <a:lnTo>
                    <a:pt x="1" y="20"/>
                  </a:lnTo>
                  <a:lnTo>
                    <a:pt x="1" y="17"/>
                  </a:lnTo>
                  <a:lnTo>
                    <a:pt x="1" y="14"/>
                  </a:lnTo>
                  <a:lnTo>
                    <a:pt x="1" y="11"/>
                  </a:lnTo>
                  <a:lnTo>
                    <a:pt x="0" y="8"/>
                  </a:lnTo>
                  <a:lnTo>
                    <a:pt x="0" y="6"/>
                  </a:lnTo>
                  <a:lnTo>
                    <a:pt x="0" y="3"/>
                  </a:lnTo>
                  <a:lnTo>
                    <a:pt x="0" y="0"/>
                  </a:lnTo>
                  <a:lnTo>
                    <a:pt x="0" y="0"/>
                  </a:lnTo>
                  <a:lnTo>
                    <a:pt x="2222" y="0"/>
                  </a:lnTo>
                  <a:lnTo>
                    <a:pt x="2222" y="0"/>
                  </a:lnTo>
                  <a:lnTo>
                    <a:pt x="2221" y="3"/>
                  </a:lnTo>
                  <a:lnTo>
                    <a:pt x="2221" y="6"/>
                  </a:lnTo>
                  <a:lnTo>
                    <a:pt x="2221" y="8"/>
                  </a:lnTo>
                  <a:lnTo>
                    <a:pt x="2220" y="11"/>
                  </a:lnTo>
                  <a:lnTo>
                    <a:pt x="2220"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48" name="Freeform 154"/>
            <p:cNvSpPr>
              <a:spLocks noChangeAspect="1"/>
            </p:cNvSpPr>
            <p:nvPr/>
          </p:nvSpPr>
          <p:spPr bwMode="auto">
            <a:xfrm>
              <a:off x="156" y="211"/>
              <a:ext cx="47" cy="201"/>
            </a:xfrm>
            <a:custGeom>
              <a:avLst/>
              <a:gdLst/>
              <a:ahLst/>
              <a:cxnLst>
                <a:cxn ang="0">
                  <a:pos x="2220" y="23"/>
                </a:cxn>
                <a:cxn ang="0">
                  <a:pos x="2220" y="6829"/>
                </a:cxn>
                <a:cxn ang="0">
                  <a:pos x="2" y="6829"/>
                </a:cxn>
                <a:cxn ang="0">
                  <a:pos x="2" y="23"/>
                </a:cxn>
                <a:cxn ang="0">
                  <a:pos x="2" y="23"/>
                </a:cxn>
                <a:cxn ang="0">
                  <a:pos x="1" y="20"/>
                </a:cxn>
                <a:cxn ang="0">
                  <a:pos x="1" y="17"/>
                </a:cxn>
                <a:cxn ang="0">
                  <a:pos x="1" y="14"/>
                </a:cxn>
                <a:cxn ang="0">
                  <a:pos x="1" y="11"/>
                </a:cxn>
                <a:cxn ang="0">
                  <a:pos x="0" y="8"/>
                </a:cxn>
                <a:cxn ang="0">
                  <a:pos x="0" y="6"/>
                </a:cxn>
                <a:cxn ang="0">
                  <a:pos x="0" y="3"/>
                </a:cxn>
                <a:cxn ang="0">
                  <a:pos x="0" y="0"/>
                </a:cxn>
                <a:cxn ang="0">
                  <a:pos x="0" y="0"/>
                </a:cxn>
                <a:cxn ang="0">
                  <a:pos x="2222" y="0"/>
                </a:cxn>
                <a:cxn ang="0">
                  <a:pos x="2222" y="0"/>
                </a:cxn>
                <a:cxn ang="0">
                  <a:pos x="2221" y="3"/>
                </a:cxn>
                <a:cxn ang="0">
                  <a:pos x="2221" y="6"/>
                </a:cxn>
                <a:cxn ang="0">
                  <a:pos x="2221" y="8"/>
                </a:cxn>
                <a:cxn ang="0">
                  <a:pos x="2221" y="11"/>
                </a:cxn>
                <a:cxn ang="0">
                  <a:pos x="2220"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2" y="6829"/>
                  </a:lnTo>
                  <a:lnTo>
                    <a:pt x="2" y="23"/>
                  </a:lnTo>
                  <a:lnTo>
                    <a:pt x="2" y="23"/>
                  </a:lnTo>
                  <a:lnTo>
                    <a:pt x="1" y="20"/>
                  </a:lnTo>
                  <a:lnTo>
                    <a:pt x="1" y="17"/>
                  </a:lnTo>
                  <a:lnTo>
                    <a:pt x="1" y="14"/>
                  </a:lnTo>
                  <a:lnTo>
                    <a:pt x="1" y="11"/>
                  </a:lnTo>
                  <a:lnTo>
                    <a:pt x="0" y="8"/>
                  </a:lnTo>
                  <a:lnTo>
                    <a:pt x="0" y="6"/>
                  </a:lnTo>
                  <a:lnTo>
                    <a:pt x="0" y="3"/>
                  </a:lnTo>
                  <a:lnTo>
                    <a:pt x="0" y="0"/>
                  </a:lnTo>
                  <a:lnTo>
                    <a:pt x="0" y="0"/>
                  </a:lnTo>
                  <a:lnTo>
                    <a:pt x="2222" y="0"/>
                  </a:lnTo>
                  <a:lnTo>
                    <a:pt x="2222" y="0"/>
                  </a:lnTo>
                  <a:lnTo>
                    <a:pt x="2221" y="3"/>
                  </a:lnTo>
                  <a:lnTo>
                    <a:pt x="2221" y="6"/>
                  </a:lnTo>
                  <a:lnTo>
                    <a:pt x="2221" y="8"/>
                  </a:lnTo>
                  <a:lnTo>
                    <a:pt x="2221" y="11"/>
                  </a:lnTo>
                  <a:lnTo>
                    <a:pt x="2220"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49" name="Freeform 155"/>
            <p:cNvSpPr>
              <a:spLocks noChangeAspect="1"/>
            </p:cNvSpPr>
            <p:nvPr/>
          </p:nvSpPr>
          <p:spPr bwMode="auto">
            <a:xfrm>
              <a:off x="255" y="211"/>
              <a:ext cx="47" cy="201"/>
            </a:xfrm>
            <a:custGeom>
              <a:avLst/>
              <a:gdLst/>
              <a:ahLst/>
              <a:cxnLst>
                <a:cxn ang="0">
                  <a:pos x="2220" y="23"/>
                </a:cxn>
                <a:cxn ang="0">
                  <a:pos x="2220" y="6829"/>
                </a:cxn>
                <a:cxn ang="0">
                  <a:pos x="2" y="6829"/>
                </a:cxn>
                <a:cxn ang="0">
                  <a:pos x="2" y="23"/>
                </a:cxn>
                <a:cxn ang="0">
                  <a:pos x="2" y="23"/>
                </a:cxn>
                <a:cxn ang="0">
                  <a:pos x="2" y="20"/>
                </a:cxn>
                <a:cxn ang="0">
                  <a:pos x="2" y="17"/>
                </a:cxn>
                <a:cxn ang="0">
                  <a:pos x="1" y="14"/>
                </a:cxn>
                <a:cxn ang="0">
                  <a:pos x="1" y="11"/>
                </a:cxn>
                <a:cxn ang="0">
                  <a:pos x="1" y="8"/>
                </a:cxn>
                <a:cxn ang="0">
                  <a:pos x="0" y="6"/>
                </a:cxn>
                <a:cxn ang="0">
                  <a:pos x="0" y="3"/>
                </a:cxn>
                <a:cxn ang="0">
                  <a:pos x="0" y="0"/>
                </a:cxn>
                <a:cxn ang="0">
                  <a:pos x="0" y="0"/>
                </a:cxn>
                <a:cxn ang="0">
                  <a:pos x="2222" y="0"/>
                </a:cxn>
                <a:cxn ang="0">
                  <a:pos x="2222" y="0"/>
                </a:cxn>
                <a:cxn ang="0">
                  <a:pos x="2222" y="3"/>
                </a:cxn>
                <a:cxn ang="0">
                  <a:pos x="2222" y="6"/>
                </a:cxn>
                <a:cxn ang="0">
                  <a:pos x="2221" y="8"/>
                </a:cxn>
                <a:cxn ang="0">
                  <a:pos x="2221" y="11"/>
                </a:cxn>
                <a:cxn ang="0">
                  <a:pos x="2221"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2" y="6829"/>
                  </a:lnTo>
                  <a:lnTo>
                    <a:pt x="2" y="23"/>
                  </a:lnTo>
                  <a:lnTo>
                    <a:pt x="2" y="23"/>
                  </a:lnTo>
                  <a:lnTo>
                    <a:pt x="2" y="20"/>
                  </a:lnTo>
                  <a:lnTo>
                    <a:pt x="2" y="17"/>
                  </a:lnTo>
                  <a:lnTo>
                    <a:pt x="1" y="14"/>
                  </a:lnTo>
                  <a:lnTo>
                    <a:pt x="1" y="11"/>
                  </a:lnTo>
                  <a:lnTo>
                    <a:pt x="1" y="8"/>
                  </a:lnTo>
                  <a:lnTo>
                    <a:pt x="0" y="6"/>
                  </a:lnTo>
                  <a:lnTo>
                    <a:pt x="0" y="3"/>
                  </a:lnTo>
                  <a:lnTo>
                    <a:pt x="0" y="0"/>
                  </a:lnTo>
                  <a:lnTo>
                    <a:pt x="0" y="0"/>
                  </a:lnTo>
                  <a:lnTo>
                    <a:pt x="2222" y="0"/>
                  </a:lnTo>
                  <a:lnTo>
                    <a:pt x="2222" y="0"/>
                  </a:lnTo>
                  <a:lnTo>
                    <a:pt x="2222" y="3"/>
                  </a:lnTo>
                  <a:lnTo>
                    <a:pt x="2222" y="6"/>
                  </a:lnTo>
                  <a:lnTo>
                    <a:pt x="2221" y="8"/>
                  </a:lnTo>
                  <a:lnTo>
                    <a:pt x="2221" y="11"/>
                  </a:lnTo>
                  <a:lnTo>
                    <a:pt x="2221"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50" name="Freeform 156"/>
            <p:cNvSpPr>
              <a:spLocks noChangeAspect="1"/>
            </p:cNvSpPr>
            <p:nvPr/>
          </p:nvSpPr>
          <p:spPr bwMode="auto">
            <a:xfrm>
              <a:off x="353" y="211"/>
              <a:ext cx="47" cy="201"/>
            </a:xfrm>
            <a:custGeom>
              <a:avLst/>
              <a:gdLst/>
              <a:ahLst/>
              <a:cxnLst>
                <a:cxn ang="0">
                  <a:pos x="0" y="0"/>
                </a:cxn>
                <a:cxn ang="0">
                  <a:pos x="2222" y="0"/>
                </a:cxn>
                <a:cxn ang="0">
                  <a:pos x="2222" y="0"/>
                </a:cxn>
                <a:cxn ang="0">
                  <a:pos x="2222" y="3"/>
                </a:cxn>
                <a:cxn ang="0">
                  <a:pos x="2222" y="6"/>
                </a:cxn>
                <a:cxn ang="0">
                  <a:pos x="2221" y="8"/>
                </a:cxn>
                <a:cxn ang="0">
                  <a:pos x="2221" y="11"/>
                </a:cxn>
                <a:cxn ang="0">
                  <a:pos x="2221" y="14"/>
                </a:cxn>
                <a:cxn ang="0">
                  <a:pos x="2220" y="17"/>
                </a:cxn>
                <a:cxn ang="0">
                  <a:pos x="2220" y="20"/>
                </a:cxn>
                <a:cxn ang="0">
                  <a:pos x="2220" y="23"/>
                </a:cxn>
                <a:cxn ang="0">
                  <a:pos x="2220" y="23"/>
                </a:cxn>
                <a:cxn ang="0">
                  <a:pos x="2220" y="6829"/>
                </a:cxn>
                <a:cxn ang="0">
                  <a:pos x="2" y="6829"/>
                </a:cxn>
                <a:cxn ang="0">
                  <a:pos x="2" y="23"/>
                </a:cxn>
                <a:cxn ang="0">
                  <a:pos x="2" y="23"/>
                </a:cxn>
                <a:cxn ang="0">
                  <a:pos x="2" y="20"/>
                </a:cxn>
                <a:cxn ang="0">
                  <a:pos x="2" y="17"/>
                </a:cxn>
                <a:cxn ang="0">
                  <a:pos x="1" y="14"/>
                </a:cxn>
                <a:cxn ang="0">
                  <a:pos x="1" y="11"/>
                </a:cxn>
                <a:cxn ang="0">
                  <a:pos x="1" y="8"/>
                </a:cxn>
                <a:cxn ang="0">
                  <a:pos x="0" y="6"/>
                </a:cxn>
                <a:cxn ang="0">
                  <a:pos x="0" y="3"/>
                </a:cxn>
                <a:cxn ang="0">
                  <a:pos x="0" y="0"/>
                </a:cxn>
                <a:cxn ang="0">
                  <a:pos x="0" y="0"/>
                </a:cxn>
                <a:cxn ang="0">
                  <a:pos x="0" y="0"/>
                </a:cxn>
              </a:cxnLst>
              <a:rect l="0" t="0" r="r" b="b"/>
              <a:pathLst>
                <a:path w="2222" h="6829">
                  <a:moveTo>
                    <a:pt x="0" y="0"/>
                  </a:moveTo>
                  <a:lnTo>
                    <a:pt x="2222" y="0"/>
                  </a:lnTo>
                  <a:lnTo>
                    <a:pt x="2222" y="0"/>
                  </a:lnTo>
                  <a:lnTo>
                    <a:pt x="2222" y="3"/>
                  </a:lnTo>
                  <a:lnTo>
                    <a:pt x="2222" y="6"/>
                  </a:lnTo>
                  <a:lnTo>
                    <a:pt x="2221" y="8"/>
                  </a:lnTo>
                  <a:lnTo>
                    <a:pt x="2221" y="11"/>
                  </a:lnTo>
                  <a:lnTo>
                    <a:pt x="2221" y="14"/>
                  </a:lnTo>
                  <a:lnTo>
                    <a:pt x="2220" y="17"/>
                  </a:lnTo>
                  <a:lnTo>
                    <a:pt x="2220" y="20"/>
                  </a:lnTo>
                  <a:lnTo>
                    <a:pt x="2220" y="23"/>
                  </a:lnTo>
                  <a:lnTo>
                    <a:pt x="2220" y="23"/>
                  </a:lnTo>
                  <a:lnTo>
                    <a:pt x="2220" y="6829"/>
                  </a:lnTo>
                  <a:lnTo>
                    <a:pt x="2" y="6829"/>
                  </a:lnTo>
                  <a:lnTo>
                    <a:pt x="2" y="23"/>
                  </a:lnTo>
                  <a:lnTo>
                    <a:pt x="2" y="23"/>
                  </a:lnTo>
                  <a:lnTo>
                    <a:pt x="2" y="20"/>
                  </a:lnTo>
                  <a:lnTo>
                    <a:pt x="2" y="17"/>
                  </a:lnTo>
                  <a:lnTo>
                    <a:pt x="1" y="14"/>
                  </a:lnTo>
                  <a:lnTo>
                    <a:pt x="1" y="11"/>
                  </a:lnTo>
                  <a:lnTo>
                    <a:pt x="1" y="8"/>
                  </a:lnTo>
                  <a:lnTo>
                    <a:pt x="0" y="6"/>
                  </a:lnTo>
                  <a:lnTo>
                    <a:pt x="0" y="3"/>
                  </a:lnTo>
                  <a:lnTo>
                    <a:pt x="0" y="0"/>
                  </a:lnTo>
                  <a:lnTo>
                    <a:pt x="0" y="0"/>
                  </a:lnTo>
                  <a:lnTo>
                    <a:pt x="0" y="0"/>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grpSp>
      <p:grpSp>
        <p:nvGrpSpPr>
          <p:cNvPr id="3" name="Group 157"/>
          <p:cNvGrpSpPr>
            <a:grpSpLocks noChangeAspect="1"/>
          </p:cNvGrpSpPr>
          <p:nvPr/>
        </p:nvGrpSpPr>
        <p:grpSpPr bwMode="auto">
          <a:xfrm>
            <a:off x="3448050" y="1563688"/>
            <a:ext cx="701919" cy="646112"/>
            <a:chOff x="1" y="1"/>
            <a:chExt cx="474" cy="443"/>
          </a:xfrm>
          <a:solidFill>
            <a:srgbClr val="00CC99"/>
          </a:solidFill>
        </p:grpSpPr>
        <p:sp>
          <p:nvSpPr>
            <p:cNvPr id="52" name="Freeform 158"/>
            <p:cNvSpPr>
              <a:spLocks noChangeAspect="1" noEditPoints="1"/>
            </p:cNvSpPr>
            <p:nvPr/>
          </p:nvSpPr>
          <p:spPr bwMode="auto">
            <a:xfrm>
              <a:off x="1" y="1"/>
              <a:ext cx="474" cy="443"/>
            </a:xfrm>
            <a:custGeom>
              <a:avLst/>
              <a:gdLst/>
              <a:ahLst/>
              <a:cxnLst>
                <a:cxn ang="0">
                  <a:pos x="15315" y="7144"/>
                </a:cxn>
                <a:cxn ang="0">
                  <a:pos x="15732" y="7130"/>
                </a:cxn>
                <a:cxn ang="0">
                  <a:pos x="15961" y="7047"/>
                </a:cxn>
                <a:cxn ang="0">
                  <a:pos x="16084" y="6835"/>
                </a:cxn>
                <a:cxn ang="0">
                  <a:pos x="16107" y="6547"/>
                </a:cxn>
                <a:cxn ang="0">
                  <a:pos x="16030" y="6241"/>
                </a:cxn>
                <a:cxn ang="0">
                  <a:pos x="15856" y="5972"/>
                </a:cxn>
                <a:cxn ang="0">
                  <a:pos x="8662" y="215"/>
                </a:cxn>
                <a:cxn ang="0">
                  <a:pos x="8379" y="62"/>
                </a:cxn>
                <a:cxn ang="0">
                  <a:pos x="8108" y="1"/>
                </a:cxn>
                <a:cxn ang="0">
                  <a:pos x="7846" y="32"/>
                </a:cxn>
                <a:cxn ang="0">
                  <a:pos x="7587" y="151"/>
                </a:cxn>
                <a:cxn ang="0">
                  <a:pos x="221" y="6041"/>
                </a:cxn>
                <a:cxn ang="0">
                  <a:pos x="63" y="6258"/>
                </a:cxn>
                <a:cxn ang="0">
                  <a:pos x="5" y="6523"/>
                </a:cxn>
                <a:cxn ang="0">
                  <a:pos x="37" y="6788"/>
                </a:cxn>
                <a:cxn ang="0">
                  <a:pos x="149" y="7004"/>
                </a:cxn>
                <a:cxn ang="0">
                  <a:pos x="334" y="7121"/>
                </a:cxn>
                <a:cxn ang="0">
                  <a:pos x="801" y="7138"/>
                </a:cxn>
                <a:cxn ang="0">
                  <a:pos x="800" y="13959"/>
                </a:cxn>
                <a:cxn ang="0">
                  <a:pos x="259" y="13971"/>
                </a:cxn>
                <a:cxn ang="0">
                  <a:pos x="166" y="14013"/>
                </a:cxn>
                <a:cxn ang="0">
                  <a:pos x="89" y="14082"/>
                </a:cxn>
                <a:cxn ang="0">
                  <a:pos x="34" y="14172"/>
                </a:cxn>
                <a:cxn ang="0">
                  <a:pos x="3" y="14278"/>
                </a:cxn>
                <a:cxn ang="0">
                  <a:pos x="1" y="14724"/>
                </a:cxn>
                <a:cxn ang="0">
                  <a:pos x="27" y="14832"/>
                </a:cxn>
                <a:cxn ang="0">
                  <a:pos x="79" y="14925"/>
                </a:cxn>
                <a:cxn ang="0">
                  <a:pos x="152" y="14998"/>
                </a:cxn>
                <a:cxn ang="0">
                  <a:pos x="243" y="15045"/>
                </a:cxn>
                <a:cxn ang="0">
                  <a:pos x="346" y="15062"/>
                </a:cxn>
                <a:cxn ang="0">
                  <a:pos x="15856" y="15050"/>
                </a:cxn>
                <a:cxn ang="0">
                  <a:pos x="15949" y="15008"/>
                </a:cxn>
                <a:cxn ang="0">
                  <a:pos x="16026" y="14939"/>
                </a:cxn>
                <a:cxn ang="0">
                  <a:pos x="16082" y="14849"/>
                </a:cxn>
                <a:cxn ang="0">
                  <a:pos x="16112" y="14743"/>
                </a:cxn>
                <a:cxn ang="0">
                  <a:pos x="16115" y="14297"/>
                </a:cxn>
                <a:cxn ang="0">
                  <a:pos x="16088" y="14188"/>
                </a:cxn>
                <a:cxn ang="0">
                  <a:pos x="16037" y="14096"/>
                </a:cxn>
                <a:cxn ang="0">
                  <a:pos x="15963" y="14023"/>
                </a:cxn>
                <a:cxn ang="0">
                  <a:pos x="15872" y="13976"/>
                </a:cxn>
                <a:cxn ang="0">
                  <a:pos x="15770" y="13959"/>
                </a:cxn>
                <a:cxn ang="0">
                  <a:pos x="1929" y="7147"/>
                </a:cxn>
                <a:cxn ang="0">
                  <a:pos x="1928" y="7130"/>
                </a:cxn>
                <a:cxn ang="0">
                  <a:pos x="4148" y="7144"/>
                </a:cxn>
                <a:cxn ang="0">
                  <a:pos x="5276" y="13959"/>
                </a:cxn>
                <a:cxn ang="0">
                  <a:pos x="5274" y="7138"/>
                </a:cxn>
                <a:cxn ang="0">
                  <a:pos x="7495" y="7136"/>
                </a:cxn>
                <a:cxn ang="0">
                  <a:pos x="7494" y="7153"/>
                </a:cxn>
                <a:cxn ang="0">
                  <a:pos x="8622" y="7147"/>
                </a:cxn>
                <a:cxn ang="0">
                  <a:pos x="8620" y="7130"/>
                </a:cxn>
                <a:cxn ang="0">
                  <a:pos x="10841" y="7144"/>
                </a:cxn>
                <a:cxn ang="0">
                  <a:pos x="14188" y="7133"/>
                </a:cxn>
                <a:cxn ang="0">
                  <a:pos x="14186" y="7150"/>
                </a:cxn>
                <a:cxn ang="0">
                  <a:pos x="11968" y="7147"/>
                </a:cxn>
                <a:cxn ang="0">
                  <a:pos x="11966" y="7130"/>
                </a:cxn>
              </a:cxnLst>
              <a:rect l="0" t="0" r="r" b="b"/>
              <a:pathLst>
                <a:path w="16116" h="15062">
                  <a:moveTo>
                    <a:pt x="15770" y="13959"/>
                  </a:moveTo>
                  <a:lnTo>
                    <a:pt x="15316" y="13959"/>
                  </a:lnTo>
                  <a:lnTo>
                    <a:pt x="15316" y="7153"/>
                  </a:lnTo>
                  <a:lnTo>
                    <a:pt x="15315" y="7150"/>
                  </a:lnTo>
                  <a:lnTo>
                    <a:pt x="15315" y="7147"/>
                  </a:lnTo>
                  <a:lnTo>
                    <a:pt x="15315" y="7144"/>
                  </a:lnTo>
                  <a:lnTo>
                    <a:pt x="15315" y="7141"/>
                  </a:lnTo>
                  <a:lnTo>
                    <a:pt x="15313" y="7138"/>
                  </a:lnTo>
                  <a:lnTo>
                    <a:pt x="15313" y="7136"/>
                  </a:lnTo>
                  <a:lnTo>
                    <a:pt x="15313" y="7133"/>
                  </a:lnTo>
                  <a:lnTo>
                    <a:pt x="15313" y="7130"/>
                  </a:lnTo>
                  <a:lnTo>
                    <a:pt x="15732" y="7130"/>
                  </a:lnTo>
                  <a:lnTo>
                    <a:pt x="15778" y="7128"/>
                  </a:lnTo>
                  <a:lnTo>
                    <a:pt x="15820" y="7120"/>
                  </a:lnTo>
                  <a:lnTo>
                    <a:pt x="15860" y="7109"/>
                  </a:lnTo>
                  <a:lnTo>
                    <a:pt x="15896" y="7092"/>
                  </a:lnTo>
                  <a:lnTo>
                    <a:pt x="15929" y="7072"/>
                  </a:lnTo>
                  <a:lnTo>
                    <a:pt x="15961" y="7047"/>
                  </a:lnTo>
                  <a:lnTo>
                    <a:pt x="15988" y="7019"/>
                  </a:lnTo>
                  <a:lnTo>
                    <a:pt x="16013" y="6988"/>
                  </a:lnTo>
                  <a:lnTo>
                    <a:pt x="16036" y="6953"/>
                  </a:lnTo>
                  <a:lnTo>
                    <a:pt x="16055" y="6917"/>
                  </a:lnTo>
                  <a:lnTo>
                    <a:pt x="16071" y="6876"/>
                  </a:lnTo>
                  <a:lnTo>
                    <a:pt x="16084" y="6835"/>
                  </a:lnTo>
                  <a:lnTo>
                    <a:pt x="16095" y="6790"/>
                  </a:lnTo>
                  <a:lnTo>
                    <a:pt x="16103" y="6744"/>
                  </a:lnTo>
                  <a:lnTo>
                    <a:pt x="16109" y="6696"/>
                  </a:lnTo>
                  <a:lnTo>
                    <a:pt x="16111" y="6648"/>
                  </a:lnTo>
                  <a:lnTo>
                    <a:pt x="16110" y="6598"/>
                  </a:lnTo>
                  <a:lnTo>
                    <a:pt x="16107" y="6547"/>
                  </a:lnTo>
                  <a:lnTo>
                    <a:pt x="16100" y="6496"/>
                  </a:lnTo>
                  <a:lnTo>
                    <a:pt x="16092" y="6444"/>
                  </a:lnTo>
                  <a:lnTo>
                    <a:pt x="16080" y="6393"/>
                  </a:lnTo>
                  <a:lnTo>
                    <a:pt x="16066" y="6342"/>
                  </a:lnTo>
                  <a:lnTo>
                    <a:pt x="16049" y="6291"/>
                  </a:lnTo>
                  <a:lnTo>
                    <a:pt x="16030" y="6241"/>
                  </a:lnTo>
                  <a:lnTo>
                    <a:pt x="16007" y="6192"/>
                  </a:lnTo>
                  <a:lnTo>
                    <a:pt x="15982" y="6145"/>
                  </a:lnTo>
                  <a:lnTo>
                    <a:pt x="15955" y="6098"/>
                  </a:lnTo>
                  <a:lnTo>
                    <a:pt x="15924" y="6054"/>
                  </a:lnTo>
                  <a:lnTo>
                    <a:pt x="15891" y="6011"/>
                  </a:lnTo>
                  <a:lnTo>
                    <a:pt x="15856" y="5972"/>
                  </a:lnTo>
                  <a:lnTo>
                    <a:pt x="15817" y="5933"/>
                  </a:lnTo>
                  <a:lnTo>
                    <a:pt x="15777" y="5899"/>
                  </a:lnTo>
                  <a:lnTo>
                    <a:pt x="8811" y="325"/>
                  </a:lnTo>
                  <a:lnTo>
                    <a:pt x="8761" y="286"/>
                  </a:lnTo>
                  <a:lnTo>
                    <a:pt x="8711" y="249"/>
                  </a:lnTo>
                  <a:lnTo>
                    <a:pt x="8662" y="215"/>
                  </a:lnTo>
                  <a:lnTo>
                    <a:pt x="8614" y="183"/>
                  </a:lnTo>
                  <a:lnTo>
                    <a:pt x="8566" y="153"/>
                  </a:lnTo>
                  <a:lnTo>
                    <a:pt x="8518" y="127"/>
                  </a:lnTo>
                  <a:lnTo>
                    <a:pt x="8472" y="103"/>
                  </a:lnTo>
                  <a:lnTo>
                    <a:pt x="8425" y="81"/>
                  </a:lnTo>
                  <a:lnTo>
                    <a:pt x="8379" y="62"/>
                  </a:lnTo>
                  <a:lnTo>
                    <a:pt x="8333" y="46"/>
                  </a:lnTo>
                  <a:lnTo>
                    <a:pt x="8287" y="32"/>
                  </a:lnTo>
                  <a:lnTo>
                    <a:pt x="8242" y="21"/>
                  </a:lnTo>
                  <a:lnTo>
                    <a:pt x="8197" y="12"/>
                  </a:lnTo>
                  <a:lnTo>
                    <a:pt x="8152" y="5"/>
                  </a:lnTo>
                  <a:lnTo>
                    <a:pt x="8108" y="1"/>
                  </a:lnTo>
                  <a:lnTo>
                    <a:pt x="8064" y="0"/>
                  </a:lnTo>
                  <a:lnTo>
                    <a:pt x="8020" y="1"/>
                  </a:lnTo>
                  <a:lnTo>
                    <a:pt x="7976" y="5"/>
                  </a:lnTo>
                  <a:lnTo>
                    <a:pt x="7933" y="12"/>
                  </a:lnTo>
                  <a:lnTo>
                    <a:pt x="7889" y="21"/>
                  </a:lnTo>
                  <a:lnTo>
                    <a:pt x="7846" y="32"/>
                  </a:lnTo>
                  <a:lnTo>
                    <a:pt x="7802" y="45"/>
                  </a:lnTo>
                  <a:lnTo>
                    <a:pt x="7759" y="62"/>
                  </a:lnTo>
                  <a:lnTo>
                    <a:pt x="7716" y="80"/>
                  </a:lnTo>
                  <a:lnTo>
                    <a:pt x="7673" y="102"/>
                  </a:lnTo>
                  <a:lnTo>
                    <a:pt x="7630" y="126"/>
                  </a:lnTo>
                  <a:lnTo>
                    <a:pt x="7587" y="151"/>
                  </a:lnTo>
                  <a:lnTo>
                    <a:pt x="7544" y="181"/>
                  </a:lnTo>
                  <a:lnTo>
                    <a:pt x="7501" y="211"/>
                  </a:lnTo>
                  <a:lnTo>
                    <a:pt x="7457" y="245"/>
                  </a:lnTo>
                  <a:lnTo>
                    <a:pt x="7414" y="281"/>
                  </a:lnTo>
                  <a:lnTo>
                    <a:pt x="7371" y="319"/>
                  </a:lnTo>
                  <a:lnTo>
                    <a:pt x="221" y="6041"/>
                  </a:lnTo>
                  <a:lnTo>
                    <a:pt x="188" y="6072"/>
                  </a:lnTo>
                  <a:lnTo>
                    <a:pt x="157" y="6105"/>
                  </a:lnTo>
                  <a:lnTo>
                    <a:pt x="129" y="6141"/>
                  </a:lnTo>
                  <a:lnTo>
                    <a:pt x="105" y="6178"/>
                  </a:lnTo>
                  <a:lnTo>
                    <a:pt x="82" y="6218"/>
                  </a:lnTo>
                  <a:lnTo>
                    <a:pt x="63" y="6258"/>
                  </a:lnTo>
                  <a:lnTo>
                    <a:pt x="47" y="6301"/>
                  </a:lnTo>
                  <a:lnTo>
                    <a:pt x="34" y="6344"/>
                  </a:lnTo>
                  <a:lnTo>
                    <a:pt x="23" y="6388"/>
                  </a:lnTo>
                  <a:lnTo>
                    <a:pt x="15" y="6433"/>
                  </a:lnTo>
                  <a:lnTo>
                    <a:pt x="8" y="6478"/>
                  </a:lnTo>
                  <a:lnTo>
                    <a:pt x="5" y="6523"/>
                  </a:lnTo>
                  <a:lnTo>
                    <a:pt x="4" y="6569"/>
                  </a:lnTo>
                  <a:lnTo>
                    <a:pt x="6" y="6614"/>
                  </a:lnTo>
                  <a:lnTo>
                    <a:pt x="11" y="6659"/>
                  </a:lnTo>
                  <a:lnTo>
                    <a:pt x="17" y="6703"/>
                  </a:lnTo>
                  <a:lnTo>
                    <a:pt x="26" y="6747"/>
                  </a:lnTo>
                  <a:lnTo>
                    <a:pt x="37" y="6788"/>
                  </a:lnTo>
                  <a:lnTo>
                    <a:pt x="50" y="6829"/>
                  </a:lnTo>
                  <a:lnTo>
                    <a:pt x="65" y="6868"/>
                  </a:lnTo>
                  <a:lnTo>
                    <a:pt x="83" y="6906"/>
                  </a:lnTo>
                  <a:lnTo>
                    <a:pt x="103" y="6940"/>
                  </a:lnTo>
                  <a:lnTo>
                    <a:pt x="125" y="6973"/>
                  </a:lnTo>
                  <a:lnTo>
                    <a:pt x="149" y="7004"/>
                  </a:lnTo>
                  <a:lnTo>
                    <a:pt x="175" y="7031"/>
                  </a:lnTo>
                  <a:lnTo>
                    <a:pt x="203" y="7056"/>
                  </a:lnTo>
                  <a:lnTo>
                    <a:pt x="233" y="7078"/>
                  </a:lnTo>
                  <a:lnTo>
                    <a:pt x="264" y="7096"/>
                  </a:lnTo>
                  <a:lnTo>
                    <a:pt x="299" y="7111"/>
                  </a:lnTo>
                  <a:lnTo>
                    <a:pt x="334" y="7121"/>
                  </a:lnTo>
                  <a:lnTo>
                    <a:pt x="371" y="7128"/>
                  </a:lnTo>
                  <a:lnTo>
                    <a:pt x="410" y="7130"/>
                  </a:lnTo>
                  <a:lnTo>
                    <a:pt x="803" y="7130"/>
                  </a:lnTo>
                  <a:lnTo>
                    <a:pt x="803" y="7133"/>
                  </a:lnTo>
                  <a:lnTo>
                    <a:pt x="803" y="7136"/>
                  </a:lnTo>
                  <a:lnTo>
                    <a:pt x="801" y="7138"/>
                  </a:lnTo>
                  <a:lnTo>
                    <a:pt x="801" y="7141"/>
                  </a:lnTo>
                  <a:lnTo>
                    <a:pt x="801" y="7144"/>
                  </a:lnTo>
                  <a:lnTo>
                    <a:pt x="800" y="7147"/>
                  </a:lnTo>
                  <a:lnTo>
                    <a:pt x="800" y="7150"/>
                  </a:lnTo>
                  <a:lnTo>
                    <a:pt x="800" y="7153"/>
                  </a:lnTo>
                  <a:lnTo>
                    <a:pt x="800" y="13959"/>
                  </a:lnTo>
                  <a:lnTo>
                    <a:pt x="346" y="13959"/>
                  </a:lnTo>
                  <a:lnTo>
                    <a:pt x="329" y="13959"/>
                  </a:lnTo>
                  <a:lnTo>
                    <a:pt x="311" y="13961"/>
                  </a:lnTo>
                  <a:lnTo>
                    <a:pt x="294" y="13963"/>
                  </a:lnTo>
                  <a:lnTo>
                    <a:pt x="277" y="13966"/>
                  </a:lnTo>
                  <a:lnTo>
                    <a:pt x="259" y="13971"/>
                  </a:lnTo>
                  <a:lnTo>
                    <a:pt x="243" y="13976"/>
                  </a:lnTo>
                  <a:lnTo>
                    <a:pt x="227" y="13981"/>
                  </a:lnTo>
                  <a:lnTo>
                    <a:pt x="212" y="13988"/>
                  </a:lnTo>
                  <a:lnTo>
                    <a:pt x="196" y="13996"/>
                  </a:lnTo>
                  <a:lnTo>
                    <a:pt x="181" y="14004"/>
                  </a:lnTo>
                  <a:lnTo>
                    <a:pt x="166" y="14013"/>
                  </a:lnTo>
                  <a:lnTo>
                    <a:pt x="152" y="14023"/>
                  </a:lnTo>
                  <a:lnTo>
                    <a:pt x="139" y="14034"/>
                  </a:lnTo>
                  <a:lnTo>
                    <a:pt x="126" y="14045"/>
                  </a:lnTo>
                  <a:lnTo>
                    <a:pt x="114" y="14057"/>
                  </a:lnTo>
                  <a:lnTo>
                    <a:pt x="102" y="14069"/>
                  </a:lnTo>
                  <a:lnTo>
                    <a:pt x="89" y="14082"/>
                  </a:lnTo>
                  <a:lnTo>
                    <a:pt x="79" y="14096"/>
                  </a:lnTo>
                  <a:lnTo>
                    <a:pt x="68" y="14110"/>
                  </a:lnTo>
                  <a:lnTo>
                    <a:pt x="59" y="14125"/>
                  </a:lnTo>
                  <a:lnTo>
                    <a:pt x="50" y="14140"/>
                  </a:lnTo>
                  <a:lnTo>
                    <a:pt x="42" y="14156"/>
                  </a:lnTo>
                  <a:lnTo>
                    <a:pt x="34" y="14172"/>
                  </a:lnTo>
                  <a:lnTo>
                    <a:pt x="27" y="14188"/>
                  </a:lnTo>
                  <a:lnTo>
                    <a:pt x="21" y="14206"/>
                  </a:lnTo>
                  <a:lnTo>
                    <a:pt x="16" y="14224"/>
                  </a:lnTo>
                  <a:lnTo>
                    <a:pt x="11" y="14241"/>
                  </a:lnTo>
                  <a:lnTo>
                    <a:pt x="6" y="14259"/>
                  </a:lnTo>
                  <a:lnTo>
                    <a:pt x="3" y="14278"/>
                  </a:lnTo>
                  <a:lnTo>
                    <a:pt x="1" y="14297"/>
                  </a:lnTo>
                  <a:lnTo>
                    <a:pt x="0" y="14316"/>
                  </a:lnTo>
                  <a:lnTo>
                    <a:pt x="0" y="14335"/>
                  </a:lnTo>
                  <a:lnTo>
                    <a:pt x="0" y="14685"/>
                  </a:lnTo>
                  <a:lnTo>
                    <a:pt x="0" y="14704"/>
                  </a:lnTo>
                  <a:lnTo>
                    <a:pt x="1" y="14724"/>
                  </a:lnTo>
                  <a:lnTo>
                    <a:pt x="3" y="14743"/>
                  </a:lnTo>
                  <a:lnTo>
                    <a:pt x="6" y="14761"/>
                  </a:lnTo>
                  <a:lnTo>
                    <a:pt x="11" y="14779"/>
                  </a:lnTo>
                  <a:lnTo>
                    <a:pt x="16" y="14797"/>
                  </a:lnTo>
                  <a:lnTo>
                    <a:pt x="21" y="14815"/>
                  </a:lnTo>
                  <a:lnTo>
                    <a:pt x="27" y="14832"/>
                  </a:lnTo>
                  <a:lnTo>
                    <a:pt x="34" y="14849"/>
                  </a:lnTo>
                  <a:lnTo>
                    <a:pt x="42" y="14865"/>
                  </a:lnTo>
                  <a:lnTo>
                    <a:pt x="50" y="14880"/>
                  </a:lnTo>
                  <a:lnTo>
                    <a:pt x="59" y="14896"/>
                  </a:lnTo>
                  <a:lnTo>
                    <a:pt x="68" y="14911"/>
                  </a:lnTo>
                  <a:lnTo>
                    <a:pt x="79" y="14925"/>
                  </a:lnTo>
                  <a:lnTo>
                    <a:pt x="89" y="14939"/>
                  </a:lnTo>
                  <a:lnTo>
                    <a:pt x="102" y="14951"/>
                  </a:lnTo>
                  <a:lnTo>
                    <a:pt x="114" y="14964"/>
                  </a:lnTo>
                  <a:lnTo>
                    <a:pt x="126" y="14977"/>
                  </a:lnTo>
                  <a:lnTo>
                    <a:pt x="139" y="14988"/>
                  </a:lnTo>
                  <a:lnTo>
                    <a:pt x="152" y="14998"/>
                  </a:lnTo>
                  <a:lnTo>
                    <a:pt x="166" y="15008"/>
                  </a:lnTo>
                  <a:lnTo>
                    <a:pt x="181" y="15017"/>
                  </a:lnTo>
                  <a:lnTo>
                    <a:pt x="196" y="15025"/>
                  </a:lnTo>
                  <a:lnTo>
                    <a:pt x="212" y="15032"/>
                  </a:lnTo>
                  <a:lnTo>
                    <a:pt x="227" y="15039"/>
                  </a:lnTo>
                  <a:lnTo>
                    <a:pt x="243" y="15045"/>
                  </a:lnTo>
                  <a:lnTo>
                    <a:pt x="259" y="15050"/>
                  </a:lnTo>
                  <a:lnTo>
                    <a:pt x="277" y="15055"/>
                  </a:lnTo>
                  <a:lnTo>
                    <a:pt x="294" y="15058"/>
                  </a:lnTo>
                  <a:lnTo>
                    <a:pt x="311" y="15061"/>
                  </a:lnTo>
                  <a:lnTo>
                    <a:pt x="329" y="15062"/>
                  </a:lnTo>
                  <a:lnTo>
                    <a:pt x="346" y="15062"/>
                  </a:lnTo>
                  <a:lnTo>
                    <a:pt x="15770" y="15062"/>
                  </a:lnTo>
                  <a:lnTo>
                    <a:pt x="15787" y="15062"/>
                  </a:lnTo>
                  <a:lnTo>
                    <a:pt x="15805" y="15061"/>
                  </a:lnTo>
                  <a:lnTo>
                    <a:pt x="15822" y="15058"/>
                  </a:lnTo>
                  <a:lnTo>
                    <a:pt x="15839" y="15055"/>
                  </a:lnTo>
                  <a:lnTo>
                    <a:pt x="15856" y="15050"/>
                  </a:lnTo>
                  <a:lnTo>
                    <a:pt x="15872" y="15045"/>
                  </a:lnTo>
                  <a:lnTo>
                    <a:pt x="15888" y="15039"/>
                  </a:lnTo>
                  <a:lnTo>
                    <a:pt x="15904" y="15032"/>
                  </a:lnTo>
                  <a:lnTo>
                    <a:pt x="15919" y="15025"/>
                  </a:lnTo>
                  <a:lnTo>
                    <a:pt x="15935" y="15017"/>
                  </a:lnTo>
                  <a:lnTo>
                    <a:pt x="15949" y="15008"/>
                  </a:lnTo>
                  <a:lnTo>
                    <a:pt x="15963" y="14998"/>
                  </a:lnTo>
                  <a:lnTo>
                    <a:pt x="15977" y="14988"/>
                  </a:lnTo>
                  <a:lnTo>
                    <a:pt x="15990" y="14977"/>
                  </a:lnTo>
                  <a:lnTo>
                    <a:pt x="16002" y="14964"/>
                  </a:lnTo>
                  <a:lnTo>
                    <a:pt x="16014" y="14951"/>
                  </a:lnTo>
                  <a:lnTo>
                    <a:pt x="16026" y="14939"/>
                  </a:lnTo>
                  <a:lnTo>
                    <a:pt x="16037" y="14925"/>
                  </a:lnTo>
                  <a:lnTo>
                    <a:pt x="16047" y="14911"/>
                  </a:lnTo>
                  <a:lnTo>
                    <a:pt x="16057" y="14896"/>
                  </a:lnTo>
                  <a:lnTo>
                    <a:pt x="16066" y="14880"/>
                  </a:lnTo>
                  <a:lnTo>
                    <a:pt x="16074" y="14865"/>
                  </a:lnTo>
                  <a:lnTo>
                    <a:pt x="16082" y="14849"/>
                  </a:lnTo>
                  <a:lnTo>
                    <a:pt x="16088" y="14832"/>
                  </a:lnTo>
                  <a:lnTo>
                    <a:pt x="16095" y="14815"/>
                  </a:lnTo>
                  <a:lnTo>
                    <a:pt x="16100" y="14797"/>
                  </a:lnTo>
                  <a:lnTo>
                    <a:pt x="16105" y="14779"/>
                  </a:lnTo>
                  <a:lnTo>
                    <a:pt x="16109" y="14761"/>
                  </a:lnTo>
                  <a:lnTo>
                    <a:pt x="16112" y="14743"/>
                  </a:lnTo>
                  <a:lnTo>
                    <a:pt x="16115" y="14724"/>
                  </a:lnTo>
                  <a:lnTo>
                    <a:pt x="16116" y="14704"/>
                  </a:lnTo>
                  <a:lnTo>
                    <a:pt x="16116" y="14685"/>
                  </a:lnTo>
                  <a:lnTo>
                    <a:pt x="16116" y="14335"/>
                  </a:lnTo>
                  <a:lnTo>
                    <a:pt x="16116" y="14316"/>
                  </a:lnTo>
                  <a:lnTo>
                    <a:pt x="16115" y="14297"/>
                  </a:lnTo>
                  <a:lnTo>
                    <a:pt x="16112" y="14278"/>
                  </a:lnTo>
                  <a:lnTo>
                    <a:pt x="16109" y="14259"/>
                  </a:lnTo>
                  <a:lnTo>
                    <a:pt x="16105" y="14241"/>
                  </a:lnTo>
                  <a:lnTo>
                    <a:pt x="16100" y="14224"/>
                  </a:lnTo>
                  <a:lnTo>
                    <a:pt x="16095" y="14206"/>
                  </a:lnTo>
                  <a:lnTo>
                    <a:pt x="16088" y="14188"/>
                  </a:lnTo>
                  <a:lnTo>
                    <a:pt x="16082" y="14172"/>
                  </a:lnTo>
                  <a:lnTo>
                    <a:pt x="16074" y="14156"/>
                  </a:lnTo>
                  <a:lnTo>
                    <a:pt x="16066" y="14140"/>
                  </a:lnTo>
                  <a:lnTo>
                    <a:pt x="16057" y="14125"/>
                  </a:lnTo>
                  <a:lnTo>
                    <a:pt x="16047" y="14110"/>
                  </a:lnTo>
                  <a:lnTo>
                    <a:pt x="16037" y="14096"/>
                  </a:lnTo>
                  <a:lnTo>
                    <a:pt x="16026" y="14082"/>
                  </a:lnTo>
                  <a:lnTo>
                    <a:pt x="16014" y="14069"/>
                  </a:lnTo>
                  <a:lnTo>
                    <a:pt x="16002" y="14057"/>
                  </a:lnTo>
                  <a:lnTo>
                    <a:pt x="15990" y="14045"/>
                  </a:lnTo>
                  <a:lnTo>
                    <a:pt x="15977" y="14034"/>
                  </a:lnTo>
                  <a:lnTo>
                    <a:pt x="15963" y="14023"/>
                  </a:lnTo>
                  <a:lnTo>
                    <a:pt x="15949" y="14013"/>
                  </a:lnTo>
                  <a:lnTo>
                    <a:pt x="15935" y="14004"/>
                  </a:lnTo>
                  <a:lnTo>
                    <a:pt x="15919" y="13996"/>
                  </a:lnTo>
                  <a:lnTo>
                    <a:pt x="15904" y="13988"/>
                  </a:lnTo>
                  <a:lnTo>
                    <a:pt x="15888" y="13981"/>
                  </a:lnTo>
                  <a:lnTo>
                    <a:pt x="15872" y="13976"/>
                  </a:lnTo>
                  <a:lnTo>
                    <a:pt x="15856" y="13971"/>
                  </a:lnTo>
                  <a:lnTo>
                    <a:pt x="15839" y="13966"/>
                  </a:lnTo>
                  <a:lnTo>
                    <a:pt x="15822" y="13963"/>
                  </a:lnTo>
                  <a:lnTo>
                    <a:pt x="15805" y="13961"/>
                  </a:lnTo>
                  <a:lnTo>
                    <a:pt x="15787" y="13959"/>
                  </a:lnTo>
                  <a:lnTo>
                    <a:pt x="15770" y="13959"/>
                  </a:lnTo>
                  <a:close/>
                  <a:moveTo>
                    <a:pt x="4148" y="7153"/>
                  </a:moveTo>
                  <a:lnTo>
                    <a:pt x="4148" y="13959"/>
                  </a:lnTo>
                  <a:lnTo>
                    <a:pt x="1929" y="13959"/>
                  </a:lnTo>
                  <a:lnTo>
                    <a:pt x="1929" y="7153"/>
                  </a:lnTo>
                  <a:lnTo>
                    <a:pt x="1929" y="7150"/>
                  </a:lnTo>
                  <a:lnTo>
                    <a:pt x="1929" y="7147"/>
                  </a:lnTo>
                  <a:lnTo>
                    <a:pt x="1929" y="7144"/>
                  </a:lnTo>
                  <a:lnTo>
                    <a:pt x="1929" y="7141"/>
                  </a:lnTo>
                  <a:lnTo>
                    <a:pt x="1928" y="7138"/>
                  </a:lnTo>
                  <a:lnTo>
                    <a:pt x="1928" y="7136"/>
                  </a:lnTo>
                  <a:lnTo>
                    <a:pt x="1928" y="7133"/>
                  </a:lnTo>
                  <a:lnTo>
                    <a:pt x="1928" y="7130"/>
                  </a:lnTo>
                  <a:lnTo>
                    <a:pt x="4150" y="7130"/>
                  </a:lnTo>
                  <a:lnTo>
                    <a:pt x="4149" y="7133"/>
                  </a:lnTo>
                  <a:lnTo>
                    <a:pt x="4149" y="7136"/>
                  </a:lnTo>
                  <a:lnTo>
                    <a:pt x="4149" y="7138"/>
                  </a:lnTo>
                  <a:lnTo>
                    <a:pt x="4148" y="7141"/>
                  </a:lnTo>
                  <a:lnTo>
                    <a:pt x="4148" y="7144"/>
                  </a:lnTo>
                  <a:lnTo>
                    <a:pt x="4148" y="7147"/>
                  </a:lnTo>
                  <a:lnTo>
                    <a:pt x="4148" y="7150"/>
                  </a:lnTo>
                  <a:lnTo>
                    <a:pt x="4148" y="7153"/>
                  </a:lnTo>
                  <a:close/>
                  <a:moveTo>
                    <a:pt x="7494" y="7153"/>
                  </a:moveTo>
                  <a:lnTo>
                    <a:pt x="7494" y="13959"/>
                  </a:lnTo>
                  <a:lnTo>
                    <a:pt x="5276" y="13959"/>
                  </a:lnTo>
                  <a:lnTo>
                    <a:pt x="5276" y="7153"/>
                  </a:lnTo>
                  <a:lnTo>
                    <a:pt x="5275" y="7150"/>
                  </a:lnTo>
                  <a:lnTo>
                    <a:pt x="5275" y="7147"/>
                  </a:lnTo>
                  <a:lnTo>
                    <a:pt x="5275" y="7144"/>
                  </a:lnTo>
                  <a:lnTo>
                    <a:pt x="5275" y="7141"/>
                  </a:lnTo>
                  <a:lnTo>
                    <a:pt x="5274" y="7138"/>
                  </a:lnTo>
                  <a:lnTo>
                    <a:pt x="5274" y="7136"/>
                  </a:lnTo>
                  <a:lnTo>
                    <a:pt x="5274" y="7133"/>
                  </a:lnTo>
                  <a:lnTo>
                    <a:pt x="5274" y="7130"/>
                  </a:lnTo>
                  <a:lnTo>
                    <a:pt x="7496" y="7130"/>
                  </a:lnTo>
                  <a:lnTo>
                    <a:pt x="7495" y="7133"/>
                  </a:lnTo>
                  <a:lnTo>
                    <a:pt x="7495" y="7136"/>
                  </a:lnTo>
                  <a:lnTo>
                    <a:pt x="7495" y="7138"/>
                  </a:lnTo>
                  <a:lnTo>
                    <a:pt x="7495" y="7141"/>
                  </a:lnTo>
                  <a:lnTo>
                    <a:pt x="7494" y="7144"/>
                  </a:lnTo>
                  <a:lnTo>
                    <a:pt x="7494" y="7147"/>
                  </a:lnTo>
                  <a:lnTo>
                    <a:pt x="7494" y="7150"/>
                  </a:lnTo>
                  <a:lnTo>
                    <a:pt x="7494" y="7153"/>
                  </a:lnTo>
                  <a:close/>
                  <a:moveTo>
                    <a:pt x="10840" y="7153"/>
                  </a:moveTo>
                  <a:lnTo>
                    <a:pt x="10840" y="13959"/>
                  </a:lnTo>
                  <a:lnTo>
                    <a:pt x="8622" y="13959"/>
                  </a:lnTo>
                  <a:lnTo>
                    <a:pt x="8622" y="7153"/>
                  </a:lnTo>
                  <a:lnTo>
                    <a:pt x="8622" y="7150"/>
                  </a:lnTo>
                  <a:lnTo>
                    <a:pt x="8622" y="7147"/>
                  </a:lnTo>
                  <a:lnTo>
                    <a:pt x="8621" y="7144"/>
                  </a:lnTo>
                  <a:lnTo>
                    <a:pt x="8621" y="7141"/>
                  </a:lnTo>
                  <a:lnTo>
                    <a:pt x="8621" y="7138"/>
                  </a:lnTo>
                  <a:lnTo>
                    <a:pt x="8620" y="7136"/>
                  </a:lnTo>
                  <a:lnTo>
                    <a:pt x="8620" y="7133"/>
                  </a:lnTo>
                  <a:lnTo>
                    <a:pt x="8620" y="7130"/>
                  </a:lnTo>
                  <a:lnTo>
                    <a:pt x="10842" y="7130"/>
                  </a:lnTo>
                  <a:lnTo>
                    <a:pt x="10842" y="7133"/>
                  </a:lnTo>
                  <a:lnTo>
                    <a:pt x="10842" y="7136"/>
                  </a:lnTo>
                  <a:lnTo>
                    <a:pt x="10841" y="7138"/>
                  </a:lnTo>
                  <a:lnTo>
                    <a:pt x="10841" y="7141"/>
                  </a:lnTo>
                  <a:lnTo>
                    <a:pt x="10841" y="7144"/>
                  </a:lnTo>
                  <a:lnTo>
                    <a:pt x="10840" y="7147"/>
                  </a:lnTo>
                  <a:lnTo>
                    <a:pt x="10840" y="7150"/>
                  </a:lnTo>
                  <a:lnTo>
                    <a:pt x="10840" y="7153"/>
                  </a:lnTo>
                  <a:close/>
                  <a:moveTo>
                    <a:pt x="11966" y="7130"/>
                  </a:moveTo>
                  <a:lnTo>
                    <a:pt x="14188" y="7130"/>
                  </a:lnTo>
                  <a:lnTo>
                    <a:pt x="14188" y="7133"/>
                  </a:lnTo>
                  <a:lnTo>
                    <a:pt x="14188" y="7136"/>
                  </a:lnTo>
                  <a:lnTo>
                    <a:pt x="14187" y="7138"/>
                  </a:lnTo>
                  <a:lnTo>
                    <a:pt x="14187" y="7141"/>
                  </a:lnTo>
                  <a:lnTo>
                    <a:pt x="14187" y="7144"/>
                  </a:lnTo>
                  <a:lnTo>
                    <a:pt x="14186" y="7147"/>
                  </a:lnTo>
                  <a:lnTo>
                    <a:pt x="14186" y="7150"/>
                  </a:lnTo>
                  <a:lnTo>
                    <a:pt x="14186" y="7153"/>
                  </a:lnTo>
                  <a:lnTo>
                    <a:pt x="14186" y="13959"/>
                  </a:lnTo>
                  <a:lnTo>
                    <a:pt x="11968" y="13959"/>
                  </a:lnTo>
                  <a:lnTo>
                    <a:pt x="11968" y="7153"/>
                  </a:lnTo>
                  <a:lnTo>
                    <a:pt x="11968" y="7150"/>
                  </a:lnTo>
                  <a:lnTo>
                    <a:pt x="11968" y="7147"/>
                  </a:lnTo>
                  <a:lnTo>
                    <a:pt x="11967" y="7144"/>
                  </a:lnTo>
                  <a:lnTo>
                    <a:pt x="11967" y="7141"/>
                  </a:lnTo>
                  <a:lnTo>
                    <a:pt x="11967" y="7138"/>
                  </a:lnTo>
                  <a:lnTo>
                    <a:pt x="11966" y="7136"/>
                  </a:lnTo>
                  <a:lnTo>
                    <a:pt x="11966" y="7133"/>
                  </a:lnTo>
                  <a:lnTo>
                    <a:pt x="11966" y="713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FFFFFF"/>
                </a:solidFill>
              </a:endParaRPr>
            </a:p>
          </p:txBody>
        </p:sp>
        <p:sp>
          <p:nvSpPr>
            <p:cNvPr id="53" name="Freeform 159"/>
            <p:cNvSpPr>
              <a:spLocks noChangeAspect="1"/>
            </p:cNvSpPr>
            <p:nvPr/>
          </p:nvSpPr>
          <p:spPr bwMode="auto">
            <a:xfrm>
              <a:off x="1" y="1"/>
              <a:ext cx="474" cy="443"/>
            </a:xfrm>
            <a:custGeom>
              <a:avLst/>
              <a:gdLst/>
              <a:ahLst/>
              <a:cxnLst>
                <a:cxn ang="0">
                  <a:pos x="15315" y="7150"/>
                </a:cxn>
                <a:cxn ang="0">
                  <a:pos x="15313" y="7136"/>
                </a:cxn>
                <a:cxn ang="0">
                  <a:pos x="15732" y="7130"/>
                </a:cxn>
                <a:cxn ang="0">
                  <a:pos x="15929" y="7072"/>
                </a:cxn>
                <a:cxn ang="0">
                  <a:pos x="16055" y="6917"/>
                </a:cxn>
                <a:cxn ang="0">
                  <a:pos x="16109" y="6696"/>
                </a:cxn>
                <a:cxn ang="0">
                  <a:pos x="16092" y="6444"/>
                </a:cxn>
                <a:cxn ang="0">
                  <a:pos x="16007" y="6192"/>
                </a:cxn>
                <a:cxn ang="0">
                  <a:pos x="15856" y="5972"/>
                </a:cxn>
                <a:cxn ang="0">
                  <a:pos x="8811" y="325"/>
                </a:cxn>
                <a:cxn ang="0">
                  <a:pos x="8566" y="153"/>
                </a:cxn>
                <a:cxn ang="0">
                  <a:pos x="8333" y="46"/>
                </a:cxn>
                <a:cxn ang="0">
                  <a:pos x="8108" y="1"/>
                </a:cxn>
                <a:cxn ang="0">
                  <a:pos x="7889" y="21"/>
                </a:cxn>
                <a:cxn ang="0">
                  <a:pos x="7673" y="102"/>
                </a:cxn>
                <a:cxn ang="0">
                  <a:pos x="7457" y="245"/>
                </a:cxn>
                <a:cxn ang="0">
                  <a:pos x="221" y="6041"/>
                </a:cxn>
                <a:cxn ang="0">
                  <a:pos x="82" y="6218"/>
                </a:cxn>
                <a:cxn ang="0">
                  <a:pos x="15" y="6433"/>
                </a:cxn>
                <a:cxn ang="0">
                  <a:pos x="11" y="6659"/>
                </a:cxn>
                <a:cxn ang="0">
                  <a:pos x="65" y="6868"/>
                </a:cxn>
                <a:cxn ang="0">
                  <a:pos x="175" y="7031"/>
                </a:cxn>
                <a:cxn ang="0">
                  <a:pos x="334" y="7121"/>
                </a:cxn>
                <a:cxn ang="0">
                  <a:pos x="803" y="7130"/>
                </a:cxn>
                <a:cxn ang="0">
                  <a:pos x="801" y="7144"/>
                </a:cxn>
                <a:cxn ang="0">
                  <a:pos x="800" y="13959"/>
                </a:cxn>
                <a:cxn ang="0">
                  <a:pos x="294" y="13963"/>
                </a:cxn>
                <a:cxn ang="0">
                  <a:pos x="212" y="13988"/>
                </a:cxn>
                <a:cxn ang="0">
                  <a:pos x="139" y="14034"/>
                </a:cxn>
                <a:cxn ang="0">
                  <a:pos x="79" y="14096"/>
                </a:cxn>
                <a:cxn ang="0">
                  <a:pos x="34" y="14172"/>
                </a:cxn>
                <a:cxn ang="0">
                  <a:pos x="6" y="14259"/>
                </a:cxn>
                <a:cxn ang="0">
                  <a:pos x="0" y="14335"/>
                </a:cxn>
                <a:cxn ang="0">
                  <a:pos x="3" y="14743"/>
                </a:cxn>
                <a:cxn ang="0">
                  <a:pos x="27" y="14832"/>
                </a:cxn>
                <a:cxn ang="0">
                  <a:pos x="68" y="14911"/>
                </a:cxn>
                <a:cxn ang="0">
                  <a:pos x="126" y="14977"/>
                </a:cxn>
                <a:cxn ang="0">
                  <a:pos x="196" y="15025"/>
                </a:cxn>
                <a:cxn ang="0">
                  <a:pos x="277" y="15055"/>
                </a:cxn>
                <a:cxn ang="0">
                  <a:pos x="346" y="15062"/>
                </a:cxn>
                <a:cxn ang="0">
                  <a:pos x="15822" y="15058"/>
                </a:cxn>
                <a:cxn ang="0">
                  <a:pos x="15904" y="15032"/>
                </a:cxn>
                <a:cxn ang="0">
                  <a:pos x="15977" y="14988"/>
                </a:cxn>
                <a:cxn ang="0">
                  <a:pos x="16037" y="14925"/>
                </a:cxn>
                <a:cxn ang="0">
                  <a:pos x="16082" y="14849"/>
                </a:cxn>
                <a:cxn ang="0">
                  <a:pos x="16109" y="14761"/>
                </a:cxn>
                <a:cxn ang="0">
                  <a:pos x="16116" y="14685"/>
                </a:cxn>
                <a:cxn ang="0">
                  <a:pos x="16112" y="14278"/>
                </a:cxn>
                <a:cxn ang="0">
                  <a:pos x="16088" y="14188"/>
                </a:cxn>
                <a:cxn ang="0">
                  <a:pos x="16047" y="14110"/>
                </a:cxn>
                <a:cxn ang="0">
                  <a:pos x="15990" y="14045"/>
                </a:cxn>
                <a:cxn ang="0">
                  <a:pos x="15919" y="13996"/>
                </a:cxn>
                <a:cxn ang="0">
                  <a:pos x="15839" y="13966"/>
                </a:cxn>
                <a:cxn ang="0">
                  <a:pos x="15770" y="13959"/>
                </a:cxn>
              </a:cxnLst>
              <a:rect l="0" t="0" r="r" b="b"/>
              <a:pathLst>
                <a:path w="16116" h="15062">
                  <a:moveTo>
                    <a:pt x="15770" y="13959"/>
                  </a:moveTo>
                  <a:lnTo>
                    <a:pt x="15316" y="13959"/>
                  </a:lnTo>
                  <a:lnTo>
                    <a:pt x="15316" y="7153"/>
                  </a:lnTo>
                  <a:lnTo>
                    <a:pt x="15316" y="7153"/>
                  </a:lnTo>
                  <a:lnTo>
                    <a:pt x="15315" y="7150"/>
                  </a:lnTo>
                  <a:lnTo>
                    <a:pt x="15315" y="7147"/>
                  </a:lnTo>
                  <a:lnTo>
                    <a:pt x="15315" y="7144"/>
                  </a:lnTo>
                  <a:lnTo>
                    <a:pt x="15315" y="7141"/>
                  </a:lnTo>
                  <a:lnTo>
                    <a:pt x="15313" y="7138"/>
                  </a:lnTo>
                  <a:lnTo>
                    <a:pt x="15313" y="7136"/>
                  </a:lnTo>
                  <a:lnTo>
                    <a:pt x="15313" y="7133"/>
                  </a:lnTo>
                  <a:lnTo>
                    <a:pt x="15313" y="7130"/>
                  </a:lnTo>
                  <a:lnTo>
                    <a:pt x="15313" y="7130"/>
                  </a:lnTo>
                  <a:lnTo>
                    <a:pt x="15732" y="7130"/>
                  </a:lnTo>
                  <a:lnTo>
                    <a:pt x="15732" y="7130"/>
                  </a:lnTo>
                  <a:lnTo>
                    <a:pt x="15778" y="7128"/>
                  </a:lnTo>
                  <a:lnTo>
                    <a:pt x="15820" y="7120"/>
                  </a:lnTo>
                  <a:lnTo>
                    <a:pt x="15860" y="7109"/>
                  </a:lnTo>
                  <a:lnTo>
                    <a:pt x="15896" y="7092"/>
                  </a:lnTo>
                  <a:lnTo>
                    <a:pt x="15929" y="7072"/>
                  </a:lnTo>
                  <a:lnTo>
                    <a:pt x="15961" y="7047"/>
                  </a:lnTo>
                  <a:lnTo>
                    <a:pt x="15988" y="7019"/>
                  </a:lnTo>
                  <a:lnTo>
                    <a:pt x="16013" y="6988"/>
                  </a:lnTo>
                  <a:lnTo>
                    <a:pt x="16036" y="6953"/>
                  </a:lnTo>
                  <a:lnTo>
                    <a:pt x="16055" y="6917"/>
                  </a:lnTo>
                  <a:lnTo>
                    <a:pt x="16071" y="6876"/>
                  </a:lnTo>
                  <a:lnTo>
                    <a:pt x="16084" y="6835"/>
                  </a:lnTo>
                  <a:lnTo>
                    <a:pt x="16095" y="6790"/>
                  </a:lnTo>
                  <a:lnTo>
                    <a:pt x="16103" y="6744"/>
                  </a:lnTo>
                  <a:lnTo>
                    <a:pt x="16109" y="6696"/>
                  </a:lnTo>
                  <a:lnTo>
                    <a:pt x="16111" y="6648"/>
                  </a:lnTo>
                  <a:lnTo>
                    <a:pt x="16110" y="6598"/>
                  </a:lnTo>
                  <a:lnTo>
                    <a:pt x="16107" y="6547"/>
                  </a:lnTo>
                  <a:lnTo>
                    <a:pt x="16100" y="6496"/>
                  </a:lnTo>
                  <a:lnTo>
                    <a:pt x="16092" y="6444"/>
                  </a:lnTo>
                  <a:lnTo>
                    <a:pt x="16080" y="6393"/>
                  </a:lnTo>
                  <a:lnTo>
                    <a:pt x="16066" y="6342"/>
                  </a:lnTo>
                  <a:lnTo>
                    <a:pt x="16049" y="6291"/>
                  </a:lnTo>
                  <a:lnTo>
                    <a:pt x="16030" y="6241"/>
                  </a:lnTo>
                  <a:lnTo>
                    <a:pt x="16007" y="6192"/>
                  </a:lnTo>
                  <a:lnTo>
                    <a:pt x="15982" y="6145"/>
                  </a:lnTo>
                  <a:lnTo>
                    <a:pt x="15955" y="6098"/>
                  </a:lnTo>
                  <a:lnTo>
                    <a:pt x="15924" y="6054"/>
                  </a:lnTo>
                  <a:lnTo>
                    <a:pt x="15891" y="6011"/>
                  </a:lnTo>
                  <a:lnTo>
                    <a:pt x="15856" y="5972"/>
                  </a:lnTo>
                  <a:lnTo>
                    <a:pt x="15817" y="5933"/>
                  </a:lnTo>
                  <a:lnTo>
                    <a:pt x="15777" y="5899"/>
                  </a:lnTo>
                  <a:lnTo>
                    <a:pt x="15777" y="5899"/>
                  </a:lnTo>
                  <a:lnTo>
                    <a:pt x="8811" y="325"/>
                  </a:lnTo>
                  <a:lnTo>
                    <a:pt x="8811" y="325"/>
                  </a:lnTo>
                  <a:lnTo>
                    <a:pt x="8761" y="286"/>
                  </a:lnTo>
                  <a:lnTo>
                    <a:pt x="8711" y="249"/>
                  </a:lnTo>
                  <a:lnTo>
                    <a:pt x="8662" y="215"/>
                  </a:lnTo>
                  <a:lnTo>
                    <a:pt x="8614" y="183"/>
                  </a:lnTo>
                  <a:lnTo>
                    <a:pt x="8566" y="153"/>
                  </a:lnTo>
                  <a:lnTo>
                    <a:pt x="8518" y="127"/>
                  </a:lnTo>
                  <a:lnTo>
                    <a:pt x="8472" y="103"/>
                  </a:lnTo>
                  <a:lnTo>
                    <a:pt x="8425" y="81"/>
                  </a:lnTo>
                  <a:lnTo>
                    <a:pt x="8379" y="62"/>
                  </a:lnTo>
                  <a:lnTo>
                    <a:pt x="8333" y="46"/>
                  </a:lnTo>
                  <a:lnTo>
                    <a:pt x="8287" y="32"/>
                  </a:lnTo>
                  <a:lnTo>
                    <a:pt x="8242" y="21"/>
                  </a:lnTo>
                  <a:lnTo>
                    <a:pt x="8197" y="12"/>
                  </a:lnTo>
                  <a:lnTo>
                    <a:pt x="8152" y="5"/>
                  </a:lnTo>
                  <a:lnTo>
                    <a:pt x="8108" y="1"/>
                  </a:lnTo>
                  <a:lnTo>
                    <a:pt x="8064" y="0"/>
                  </a:lnTo>
                  <a:lnTo>
                    <a:pt x="8020" y="1"/>
                  </a:lnTo>
                  <a:lnTo>
                    <a:pt x="7976" y="5"/>
                  </a:lnTo>
                  <a:lnTo>
                    <a:pt x="7933" y="12"/>
                  </a:lnTo>
                  <a:lnTo>
                    <a:pt x="7889" y="21"/>
                  </a:lnTo>
                  <a:lnTo>
                    <a:pt x="7846" y="32"/>
                  </a:lnTo>
                  <a:lnTo>
                    <a:pt x="7802" y="45"/>
                  </a:lnTo>
                  <a:lnTo>
                    <a:pt x="7759" y="62"/>
                  </a:lnTo>
                  <a:lnTo>
                    <a:pt x="7716" y="80"/>
                  </a:lnTo>
                  <a:lnTo>
                    <a:pt x="7673" y="102"/>
                  </a:lnTo>
                  <a:lnTo>
                    <a:pt x="7630" y="126"/>
                  </a:lnTo>
                  <a:lnTo>
                    <a:pt x="7587" y="151"/>
                  </a:lnTo>
                  <a:lnTo>
                    <a:pt x="7544" y="181"/>
                  </a:lnTo>
                  <a:lnTo>
                    <a:pt x="7501" y="211"/>
                  </a:lnTo>
                  <a:lnTo>
                    <a:pt x="7457" y="245"/>
                  </a:lnTo>
                  <a:lnTo>
                    <a:pt x="7414" y="281"/>
                  </a:lnTo>
                  <a:lnTo>
                    <a:pt x="7371" y="319"/>
                  </a:lnTo>
                  <a:lnTo>
                    <a:pt x="7371" y="319"/>
                  </a:lnTo>
                  <a:lnTo>
                    <a:pt x="221" y="6041"/>
                  </a:lnTo>
                  <a:lnTo>
                    <a:pt x="221" y="6041"/>
                  </a:lnTo>
                  <a:lnTo>
                    <a:pt x="188" y="6072"/>
                  </a:lnTo>
                  <a:lnTo>
                    <a:pt x="157" y="6105"/>
                  </a:lnTo>
                  <a:lnTo>
                    <a:pt x="129" y="6141"/>
                  </a:lnTo>
                  <a:lnTo>
                    <a:pt x="105" y="6178"/>
                  </a:lnTo>
                  <a:lnTo>
                    <a:pt x="82" y="6218"/>
                  </a:lnTo>
                  <a:lnTo>
                    <a:pt x="63" y="6258"/>
                  </a:lnTo>
                  <a:lnTo>
                    <a:pt x="47" y="6301"/>
                  </a:lnTo>
                  <a:lnTo>
                    <a:pt x="34" y="6344"/>
                  </a:lnTo>
                  <a:lnTo>
                    <a:pt x="23" y="6388"/>
                  </a:lnTo>
                  <a:lnTo>
                    <a:pt x="15" y="6433"/>
                  </a:lnTo>
                  <a:lnTo>
                    <a:pt x="8" y="6478"/>
                  </a:lnTo>
                  <a:lnTo>
                    <a:pt x="5" y="6523"/>
                  </a:lnTo>
                  <a:lnTo>
                    <a:pt x="4" y="6569"/>
                  </a:lnTo>
                  <a:lnTo>
                    <a:pt x="6" y="6614"/>
                  </a:lnTo>
                  <a:lnTo>
                    <a:pt x="11" y="6659"/>
                  </a:lnTo>
                  <a:lnTo>
                    <a:pt x="17" y="6703"/>
                  </a:lnTo>
                  <a:lnTo>
                    <a:pt x="26" y="6747"/>
                  </a:lnTo>
                  <a:lnTo>
                    <a:pt x="37" y="6788"/>
                  </a:lnTo>
                  <a:lnTo>
                    <a:pt x="50" y="6829"/>
                  </a:lnTo>
                  <a:lnTo>
                    <a:pt x="65" y="6868"/>
                  </a:lnTo>
                  <a:lnTo>
                    <a:pt x="83" y="6906"/>
                  </a:lnTo>
                  <a:lnTo>
                    <a:pt x="103" y="6940"/>
                  </a:lnTo>
                  <a:lnTo>
                    <a:pt x="125" y="6973"/>
                  </a:lnTo>
                  <a:lnTo>
                    <a:pt x="149" y="7004"/>
                  </a:lnTo>
                  <a:lnTo>
                    <a:pt x="175" y="7031"/>
                  </a:lnTo>
                  <a:lnTo>
                    <a:pt x="203" y="7056"/>
                  </a:lnTo>
                  <a:lnTo>
                    <a:pt x="233" y="7078"/>
                  </a:lnTo>
                  <a:lnTo>
                    <a:pt x="264" y="7096"/>
                  </a:lnTo>
                  <a:lnTo>
                    <a:pt x="299" y="7111"/>
                  </a:lnTo>
                  <a:lnTo>
                    <a:pt x="334" y="7121"/>
                  </a:lnTo>
                  <a:lnTo>
                    <a:pt x="371" y="7128"/>
                  </a:lnTo>
                  <a:lnTo>
                    <a:pt x="410" y="7130"/>
                  </a:lnTo>
                  <a:lnTo>
                    <a:pt x="410" y="7130"/>
                  </a:lnTo>
                  <a:lnTo>
                    <a:pt x="803" y="7130"/>
                  </a:lnTo>
                  <a:lnTo>
                    <a:pt x="803" y="7130"/>
                  </a:lnTo>
                  <a:lnTo>
                    <a:pt x="803" y="7133"/>
                  </a:lnTo>
                  <a:lnTo>
                    <a:pt x="803" y="7136"/>
                  </a:lnTo>
                  <a:lnTo>
                    <a:pt x="801" y="7138"/>
                  </a:lnTo>
                  <a:lnTo>
                    <a:pt x="801" y="7141"/>
                  </a:lnTo>
                  <a:lnTo>
                    <a:pt x="801" y="7144"/>
                  </a:lnTo>
                  <a:lnTo>
                    <a:pt x="800" y="7147"/>
                  </a:lnTo>
                  <a:lnTo>
                    <a:pt x="800" y="7150"/>
                  </a:lnTo>
                  <a:lnTo>
                    <a:pt x="800" y="7153"/>
                  </a:lnTo>
                  <a:lnTo>
                    <a:pt x="800" y="7153"/>
                  </a:lnTo>
                  <a:lnTo>
                    <a:pt x="800" y="13959"/>
                  </a:lnTo>
                  <a:lnTo>
                    <a:pt x="346" y="13959"/>
                  </a:lnTo>
                  <a:lnTo>
                    <a:pt x="346" y="13959"/>
                  </a:lnTo>
                  <a:lnTo>
                    <a:pt x="329" y="13959"/>
                  </a:lnTo>
                  <a:lnTo>
                    <a:pt x="311" y="13961"/>
                  </a:lnTo>
                  <a:lnTo>
                    <a:pt x="294" y="13963"/>
                  </a:lnTo>
                  <a:lnTo>
                    <a:pt x="277" y="13966"/>
                  </a:lnTo>
                  <a:lnTo>
                    <a:pt x="259" y="13971"/>
                  </a:lnTo>
                  <a:lnTo>
                    <a:pt x="243" y="13976"/>
                  </a:lnTo>
                  <a:lnTo>
                    <a:pt x="227" y="13981"/>
                  </a:lnTo>
                  <a:lnTo>
                    <a:pt x="212" y="13988"/>
                  </a:lnTo>
                  <a:lnTo>
                    <a:pt x="196" y="13996"/>
                  </a:lnTo>
                  <a:lnTo>
                    <a:pt x="181" y="14004"/>
                  </a:lnTo>
                  <a:lnTo>
                    <a:pt x="166" y="14013"/>
                  </a:lnTo>
                  <a:lnTo>
                    <a:pt x="152" y="14023"/>
                  </a:lnTo>
                  <a:lnTo>
                    <a:pt x="139" y="14034"/>
                  </a:lnTo>
                  <a:lnTo>
                    <a:pt x="126" y="14045"/>
                  </a:lnTo>
                  <a:lnTo>
                    <a:pt x="114" y="14057"/>
                  </a:lnTo>
                  <a:lnTo>
                    <a:pt x="102" y="14069"/>
                  </a:lnTo>
                  <a:lnTo>
                    <a:pt x="89" y="14082"/>
                  </a:lnTo>
                  <a:lnTo>
                    <a:pt x="79" y="14096"/>
                  </a:lnTo>
                  <a:lnTo>
                    <a:pt x="68" y="14110"/>
                  </a:lnTo>
                  <a:lnTo>
                    <a:pt x="59" y="14125"/>
                  </a:lnTo>
                  <a:lnTo>
                    <a:pt x="50" y="14140"/>
                  </a:lnTo>
                  <a:lnTo>
                    <a:pt x="42" y="14156"/>
                  </a:lnTo>
                  <a:lnTo>
                    <a:pt x="34" y="14172"/>
                  </a:lnTo>
                  <a:lnTo>
                    <a:pt x="27" y="14188"/>
                  </a:lnTo>
                  <a:lnTo>
                    <a:pt x="21" y="14206"/>
                  </a:lnTo>
                  <a:lnTo>
                    <a:pt x="16" y="14224"/>
                  </a:lnTo>
                  <a:lnTo>
                    <a:pt x="11" y="14241"/>
                  </a:lnTo>
                  <a:lnTo>
                    <a:pt x="6" y="14259"/>
                  </a:lnTo>
                  <a:lnTo>
                    <a:pt x="3" y="14278"/>
                  </a:lnTo>
                  <a:lnTo>
                    <a:pt x="1" y="14297"/>
                  </a:lnTo>
                  <a:lnTo>
                    <a:pt x="0" y="14316"/>
                  </a:lnTo>
                  <a:lnTo>
                    <a:pt x="0" y="14335"/>
                  </a:lnTo>
                  <a:lnTo>
                    <a:pt x="0" y="14335"/>
                  </a:lnTo>
                  <a:lnTo>
                    <a:pt x="0" y="14685"/>
                  </a:lnTo>
                  <a:lnTo>
                    <a:pt x="0" y="14685"/>
                  </a:lnTo>
                  <a:lnTo>
                    <a:pt x="0" y="14704"/>
                  </a:lnTo>
                  <a:lnTo>
                    <a:pt x="1" y="14724"/>
                  </a:lnTo>
                  <a:lnTo>
                    <a:pt x="3" y="14743"/>
                  </a:lnTo>
                  <a:lnTo>
                    <a:pt x="6" y="14761"/>
                  </a:lnTo>
                  <a:lnTo>
                    <a:pt x="11" y="14779"/>
                  </a:lnTo>
                  <a:lnTo>
                    <a:pt x="16" y="14797"/>
                  </a:lnTo>
                  <a:lnTo>
                    <a:pt x="21" y="14815"/>
                  </a:lnTo>
                  <a:lnTo>
                    <a:pt x="27" y="14832"/>
                  </a:lnTo>
                  <a:lnTo>
                    <a:pt x="34" y="14849"/>
                  </a:lnTo>
                  <a:lnTo>
                    <a:pt x="42" y="14865"/>
                  </a:lnTo>
                  <a:lnTo>
                    <a:pt x="50" y="14880"/>
                  </a:lnTo>
                  <a:lnTo>
                    <a:pt x="59" y="14896"/>
                  </a:lnTo>
                  <a:lnTo>
                    <a:pt x="68" y="14911"/>
                  </a:lnTo>
                  <a:lnTo>
                    <a:pt x="79" y="14925"/>
                  </a:lnTo>
                  <a:lnTo>
                    <a:pt x="89" y="14939"/>
                  </a:lnTo>
                  <a:lnTo>
                    <a:pt x="102" y="14951"/>
                  </a:lnTo>
                  <a:lnTo>
                    <a:pt x="114" y="14964"/>
                  </a:lnTo>
                  <a:lnTo>
                    <a:pt x="126" y="14977"/>
                  </a:lnTo>
                  <a:lnTo>
                    <a:pt x="139" y="14988"/>
                  </a:lnTo>
                  <a:lnTo>
                    <a:pt x="152" y="14998"/>
                  </a:lnTo>
                  <a:lnTo>
                    <a:pt x="166" y="15008"/>
                  </a:lnTo>
                  <a:lnTo>
                    <a:pt x="181" y="15017"/>
                  </a:lnTo>
                  <a:lnTo>
                    <a:pt x="196" y="15025"/>
                  </a:lnTo>
                  <a:lnTo>
                    <a:pt x="212" y="15032"/>
                  </a:lnTo>
                  <a:lnTo>
                    <a:pt x="227" y="15039"/>
                  </a:lnTo>
                  <a:lnTo>
                    <a:pt x="243" y="15045"/>
                  </a:lnTo>
                  <a:lnTo>
                    <a:pt x="259" y="15050"/>
                  </a:lnTo>
                  <a:lnTo>
                    <a:pt x="277" y="15055"/>
                  </a:lnTo>
                  <a:lnTo>
                    <a:pt x="294" y="15058"/>
                  </a:lnTo>
                  <a:lnTo>
                    <a:pt x="311" y="15061"/>
                  </a:lnTo>
                  <a:lnTo>
                    <a:pt x="329" y="15062"/>
                  </a:lnTo>
                  <a:lnTo>
                    <a:pt x="346" y="15062"/>
                  </a:lnTo>
                  <a:lnTo>
                    <a:pt x="346" y="15062"/>
                  </a:lnTo>
                  <a:lnTo>
                    <a:pt x="15770" y="15062"/>
                  </a:lnTo>
                  <a:lnTo>
                    <a:pt x="15770" y="15062"/>
                  </a:lnTo>
                  <a:lnTo>
                    <a:pt x="15787" y="15062"/>
                  </a:lnTo>
                  <a:lnTo>
                    <a:pt x="15805" y="15061"/>
                  </a:lnTo>
                  <a:lnTo>
                    <a:pt x="15822" y="15058"/>
                  </a:lnTo>
                  <a:lnTo>
                    <a:pt x="15839" y="15055"/>
                  </a:lnTo>
                  <a:lnTo>
                    <a:pt x="15856" y="15050"/>
                  </a:lnTo>
                  <a:lnTo>
                    <a:pt x="15872" y="15045"/>
                  </a:lnTo>
                  <a:lnTo>
                    <a:pt x="15888" y="15039"/>
                  </a:lnTo>
                  <a:lnTo>
                    <a:pt x="15904" y="15032"/>
                  </a:lnTo>
                  <a:lnTo>
                    <a:pt x="15919" y="15025"/>
                  </a:lnTo>
                  <a:lnTo>
                    <a:pt x="15935" y="15017"/>
                  </a:lnTo>
                  <a:lnTo>
                    <a:pt x="15949" y="15008"/>
                  </a:lnTo>
                  <a:lnTo>
                    <a:pt x="15963" y="14998"/>
                  </a:lnTo>
                  <a:lnTo>
                    <a:pt x="15977" y="14988"/>
                  </a:lnTo>
                  <a:lnTo>
                    <a:pt x="15990" y="14977"/>
                  </a:lnTo>
                  <a:lnTo>
                    <a:pt x="16002" y="14964"/>
                  </a:lnTo>
                  <a:lnTo>
                    <a:pt x="16014" y="14951"/>
                  </a:lnTo>
                  <a:lnTo>
                    <a:pt x="16026" y="14939"/>
                  </a:lnTo>
                  <a:lnTo>
                    <a:pt x="16037" y="14925"/>
                  </a:lnTo>
                  <a:lnTo>
                    <a:pt x="16047" y="14911"/>
                  </a:lnTo>
                  <a:lnTo>
                    <a:pt x="16057" y="14896"/>
                  </a:lnTo>
                  <a:lnTo>
                    <a:pt x="16066" y="14880"/>
                  </a:lnTo>
                  <a:lnTo>
                    <a:pt x="16074" y="14865"/>
                  </a:lnTo>
                  <a:lnTo>
                    <a:pt x="16082" y="14849"/>
                  </a:lnTo>
                  <a:lnTo>
                    <a:pt x="16088" y="14832"/>
                  </a:lnTo>
                  <a:lnTo>
                    <a:pt x="16095" y="14815"/>
                  </a:lnTo>
                  <a:lnTo>
                    <a:pt x="16100" y="14797"/>
                  </a:lnTo>
                  <a:lnTo>
                    <a:pt x="16105" y="14779"/>
                  </a:lnTo>
                  <a:lnTo>
                    <a:pt x="16109" y="14761"/>
                  </a:lnTo>
                  <a:lnTo>
                    <a:pt x="16112" y="14743"/>
                  </a:lnTo>
                  <a:lnTo>
                    <a:pt x="16115" y="14724"/>
                  </a:lnTo>
                  <a:lnTo>
                    <a:pt x="16116" y="14704"/>
                  </a:lnTo>
                  <a:lnTo>
                    <a:pt x="16116" y="14685"/>
                  </a:lnTo>
                  <a:lnTo>
                    <a:pt x="16116" y="14685"/>
                  </a:lnTo>
                  <a:lnTo>
                    <a:pt x="16116" y="14335"/>
                  </a:lnTo>
                  <a:lnTo>
                    <a:pt x="16116" y="14335"/>
                  </a:lnTo>
                  <a:lnTo>
                    <a:pt x="16116" y="14316"/>
                  </a:lnTo>
                  <a:lnTo>
                    <a:pt x="16115" y="14297"/>
                  </a:lnTo>
                  <a:lnTo>
                    <a:pt x="16112" y="14278"/>
                  </a:lnTo>
                  <a:lnTo>
                    <a:pt x="16109" y="14259"/>
                  </a:lnTo>
                  <a:lnTo>
                    <a:pt x="16105" y="14241"/>
                  </a:lnTo>
                  <a:lnTo>
                    <a:pt x="16100" y="14224"/>
                  </a:lnTo>
                  <a:lnTo>
                    <a:pt x="16095" y="14206"/>
                  </a:lnTo>
                  <a:lnTo>
                    <a:pt x="16088" y="14188"/>
                  </a:lnTo>
                  <a:lnTo>
                    <a:pt x="16082" y="14172"/>
                  </a:lnTo>
                  <a:lnTo>
                    <a:pt x="16074" y="14156"/>
                  </a:lnTo>
                  <a:lnTo>
                    <a:pt x="16066" y="14140"/>
                  </a:lnTo>
                  <a:lnTo>
                    <a:pt x="16057" y="14125"/>
                  </a:lnTo>
                  <a:lnTo>
                    <a:pt x="16047" y="14110"/>
                  </a:lnTo>
                  <a:lnTo>
                    <a:pt x="16037" y="14096"/>
                  </a:lnTo>
                  <a:lnTo>
                    <a:pt x="16026" y="14082"/>
                  </a:lnTo>
                  <a:lnTo>
                    <a:pt x="16014" y="14069"/>
                  </a:lnTo>
                  <a:lnTo>
                    <a:pt x="16002" y="14057"/>
                  </a:lnTo>
                  <a:lnTo>
                    <a:pt x="15990" y="14045"/>
                  </a:lnTo>
                  <a:lnTo>
                    <a:pt x="15977" y="14034"/>
                  </a:lnTo>
                  <a:lnTo>
                    <a:pt x="15963" y="14023"/>
                  </a:lnTo>
                  <a:lnTo>
                    <a:pt x="15949" y="14013"/>
                  </a:lnTo>
                  <a:lnTo>
                    <a:pt x="15935" y="14004"/>
                  </a:lnTo>
                  <a:lnTo>
                    <a:pt x="15919" y="13996"/>
                  </a:lnTo>
                  <a:lnTo>
                    <a:pt x="15904" y="13988"/>
                  </a:lnTo>
                  <a:lnTo>
                    <a:pt x="15888" y="13981"/>
                  </a:lnTo>
                  <a:lnTo>
                    <a:pt x="15872" y="13976"/>
                  </a:lnTo>
                  <a:lnTo>
                    <a:pt x="15856" y="13971"/>
                  </a:lnTo>
                  <a:lnTo>
                    <a:pt x="15839" y="13966"/>
                  </a:lnTo>
                  <a:lnTo>
                    <a:pt x="15822" y="13963"/>
                  </a:lnTo>
                  <a:lnTo>
                    <a:pt x="15805" y="13961"/>
                  </a:lnTo>
                  <a:lnTo>
                    <a:pt x="15787" y="13959"/>
                  </a:lnTo>
                  <a:lnTo>
                    <a:pt x="15770" y="13959"/>
                  </a:lnTo>
                  <a:lnTo>
                    <a:pt x="15770" y="13959"/>
                  </a:lnTo>
                  <a:lnTo>
                    <a:pt x="15770" y="13959"/>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54" name="Freeform 160"/>
            <p:cNvSpPr>
              <a:spLocks noChangeAspect="1"/>
            </p:cNvSpPr>
            <p:nvPr/>
          </p:nvSpPr>
          <p:spPr bwMode="auto">
            <a:xfrm>
              <a:off x="58" y="211"/>
              <a:ext cx="47" cy="201"/>
            </a:xfrm>
            <a:custGeom>
              <a:avLst/>
              <a:gdLst/>
              <a:ahLst/>
              <a:cxnLst>
                <a:cxn ang="0">
                  <a:pos x="2220" y="23"/>
                </a:cxn>
                <a:cxn ang="0">
                  <a:pos x="2220" y="6829"/>
                </a:cxn>
                <a:cxn ang="0">
                  <a:pos x="1" y="6829"/>
                </a:cxn>
                <a:cxn ang="0">
                  <a:pos x="1" y="23"/>
                </a:cxn>
                <a:cxn ang="0">
                  <a:pos x="1" y="23"/>
                </a:cxn>
                <a:cxn ang="0">
                  <a:pos x="1" y="20"/>
                </a:cxn>
                <a:cxn ang="0">
                  <a:pos x="1" y="17"/>
                </a:cxn>
                <a:cxn ang="0">
                  <a:pos x="1" y="14"/>
                </a:cxn>
                <a:cxn ang="0">
                  <a:pos x="1" y="11"/>
                </a:cxn>
                <a:cxn ang="0">
                  <a:pos x="0" y="8"/>
                </a:cxn>
                <a:cxn ang="0">
                  <a:pos x="0" y="6"/>
                </a:cxn>
                <a:cxn ang="0">
                  <a:pos x="0" y="3"/>
                </a:cxn>
                <a:cxn ang="0">
                  <a:pos x="0" y="0"/>
                </a:cxn>
                <a:cxn ang="0">
                  <a:pos x="0" y="0"/>
                </a:cxn>
                <a:cxn ang="0">
                  <a:pos x="2222" y="0"/>
                </a:cxn>
                <a:cxn ang="0">
                  <a:pos x="2222" y="0"/>
                </a:cxn>
                <a:cxn ang="0">
                  <a:pos x="2221" y="3"/>
                </a:cxn>
                <a:cxn ang="0">
                  <a:pos x="2221" y="6"/>
                </a:cxn>
                <a:cxn ang="0">
                  <a:pos x="2221" y="8"/>
                </a:cxn>
                <a:cxn ang="0">
                  <a:pos x="2220" y="11"/>
                </a:cxn>
                <a:cxn ang="0">
                  <a:pos x="2220"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1" y="6829"/>
                  </a:lnTo>
                  <a:lnTo>
                    <a:pt x="1" y="23"/>
                  </a:lnTo>
                  <a:lnTo>
                    <a:pt x="1" y="23"/>
                  </a:lnTo>
                  <a:lnTo>
                    <a:pt x="1" y="20"/>
                  </a:lnTo>
                  <a:lnTo>
                    <a:pt x="1" y="17"/>
                  </a:lnTo>
                  <a:lnTo>
                    <a:pt x="1" y="14"/>
                  </a:lnTo>
                  <a:lnTo>
                    <a:pt x="1" y="11"/>
                  </a:lnTo>
                  <a:lnTo>
                    <a:pt x="0" y="8"/>
                  </a:lnTo>
                  <a:lnTo>
                    <a:pt x="0" y="6"/>
                  </a:lnTo>
                  <a:lnTo>
                    <a:pt x="0" y="3"/>
                  </a:lnTo>
                  <a:lnTo>
                    <a:pt x="0" y="0"/>
                  </a:lnTo>
                  <a:lnTo>
                    <a:pt x="0" y="0"/>
                  </a:lnTo>
                  <a:lnTo>
                    <a:pt x="2222" y="0"/>
                  </a:lnTo>
                  <a:lnTo>
                    <a:pt x="2222" y="0"/>
                  </a:lnTo>
                  <a:lnTo>
                    <a:pt x="2221" y="3"/>
                  </a:lnTo>
                  <a:lnTo>
                    <a:pt x="2221" y="6"/>
                  </a:lnTo>
                  <a:lnTo>
                    <a:pt x="2221" y="8"/>
                  </a:lnTo>
                  <a:lnTo>
                    <a:pt x="2220" y="11"/>
                  </a:lnTo>
                  <a:lnTo>
                    <a:pt x="2220"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55" name="Freeform 161"/>
            <p:cNvSpPr>
              <a:spLocks noChangeAspect="1"/>
            </p:cNvSpPr>
            <p:nvPr/>
          </p:nvSpPr>
          <p:spPr bwMode="auto">
            <a:xfrm>
              <a:off x="156" y="211"/>
              <a:ext cx="47" cy="201"/>
            </a:xfrm>
            <a:custGeom>
              <a:avLst/>
              <a:gdLst/>
              <a:ahLst/>
              <a:cxnLst>
                <a:cxn ang="0">
                  <a:pos x="2220" y="23"/>
                </a:cxn>
                <a:cxn ang="0">
                  <a:pos x="2220" y="6829"/>
                </a:cxn>
                <a:cxn ang="0">
                  <a:pos x="2" y="6829"/>
                </a:cxn>
                <a:cxn ang="0">
                  <a:pos x="2" y="23"/>
                </a:cxn>
                <a:cxn ang="0">
                  <a:pos x="2" y="23"/>
                </a:cxn>
                <a:cxn ang="0">
                  <a:pos x="1" y="20"/>
                </a:cxn>
                <a:cxn ang="0">
                  <a:pos x="1" y="17"/>
                </a:cxn>
                <a:cxn ang="0">
                  <a:pos x="1" y="14"/>
                </a:cxn>
                <a:cxn ang="0">
                  <a:pos x="1" y="11"/>
                </a:cxn>
                <a:cxn ang="0">
                  <a:pos x="0" y="8"/>
                </a:cxn>
                <a:cxn ang="0">
                  <a:pos x="0" y="6"/>
                </a:cxn>
                <a:cxn ang="0">
                  <a:pos x="0" y="3"/>
                </a:cxn>
                <a:cxn ang="0">
                  <a:pos x="0" y="0"/>
                </a:cxn>
                <a:cxn ang="0">
                  <a:pos x="0" y="0"/>
                </a:cxn>
                <a:cxn ang="0">
                  <a:pos x="2222" y="0"/>
                </a:cxn>
                <a:cxn ang="0">
                  <a:pos x="2222" y="0"/>
                </a:cxn>
                <a:cxn ang="0">
                  <a:pos x="2221" y="3"/>
                </a:cxn>
                <a:cxn ang="0">
                  <a:pos x="2221" y="6"/>
                </a:cxn>
                <a:cxn ang="0">
                  <a:pos x="2221" y="8"/>
                </a:cxn>
                <a:cxn ang="0">
                  <a:pos x="2221" y="11"/>
                </a:cxn>
                <a:cxn ang="0">
                  <a:pos x="2220"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2" y="6829"/>
                  </a:lnTo>
                  <a:lnTo>
                    <a:pt x="2" y="23"/>
                  </a:lnTo>
                  <a:lnTo>
                    <a:pt x="2" y="23"/>
                  </a:lnTo>
                  <a:lnTo>
                    <a:pt x="1" y="20"/>
                  </a:lnTo>
                  <a:lnTo>
                    <a:pt x="1" y="17"/>
                  </a:lnTo>
                  <a:lnTo>
                    <a:pt x="1" y="14"/>
                  </a:lnTo>
                  <a:lnTo>
                    <a:pt x="1" y="11"/>
                  </a:lnTo>
                  <a:lnTo>
                    <a:pt x="0" y="8"/>
                  </a:lnTo>
                  <a:lnTo>
                    <a:pt x="0" y="6"/>
                  </a:lnTo>
                  <a:lnTo>
                    <a:pt x="0" y="3"/>
                  </a:lnTo>
                  <a:lnTo>
                    <a:pt x="0" y="0"/>
                  </a:lnTo>
                  <a:lnTo>
                    <a:pt x="0" y="0"/>
                  </a:lnTo>
                  <a:lnTo>
                    <a:pt x="2222" y="0"/>
                  </a:lnTo>
                  <a:lnTo>
                    <a:pt x="2222" y="0"/>
                  </a:lnTo>
                  <a:lnTo>
                    <a:pt x="2221" y="3"/>
                  </a:lnTo>
                  <a:lnTo>
                    <a:pt x="2221" y="6"/>
                  </a:lnTo>
                  <a:lnTo>
                    <a:pt x="2221" y="8"/>
                  </a:lnTo>
                  <a:lnTo>
                    <a:pt x="2221" y="11"/>
                  </a:lnTo>
                  <a:lnTo>
                    <a:pt x="2220"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56" name="Freeform 162"/>
            <p:cNvSpPr>
              <a:spLocks noChangeAspect="1"/>
            </p:cNvSpPr>
            <p:nvPr/>
          </p:nvSpPr>
          <p:spPr bwMode="auto">
            <a:xfrm>
              <a:off x="255" y="211"/>
              <a:ext cx="47" cy="201"/>
            </a:xfrm>
            <a:custGeom>
              <a:avLst/>
              <a:gdLst/>
              <a:ahLst/>
              <a:cxnLst>
                <a:cxn ang="0">
                  <a:pos x="2220" y="23"/>
                </a:cxn>
                <a:cxn ang="0">
                  <a:pos x="2220" y="6829"/>
                </a:cxn>
                <a:cxn ang="0">
                  <a:pos x="2" y="6829"/>
                </a:cxn>
                <a:cxn ang="0">
                  <a:pos x="2" y="23"/>
                </a:cxn>
                <a:cxn ang="0">
                  <a:pos x="2" y="23"/>
                </a:cxn>
                <a:cxn ang="0">
                  <a:pos x="2" y="20"/>
                </a:cxn>
                <a:cxn ang="0">
                  <a:pos x="2" y="17"/>
                </a:cxn>
                <a:cxn ang="0">
                  <a:pos x="1" y="14"/>
                </a:cxn>
                <a:cxn ang="0">
                  <a:pos x="1" y="11"/>
                </a:cxn>
                <a:cxn ang="0">
                  <a:pos x="1" y="8"/>
                </a:cxn>
                <a:cxn ang="0">
                  <a:pos x="0" y="6"/>
                </a:cxn>
                <a:cxn ang="0">
                  <a:pos x="0" y="3"/>
                </a:cxn>
                <a:cxn ang="0">
                  <a:pos x="0" y="0"/>
                </a:cxn>
                <a:cxn ang="0">
                  <a:pos x="0" y="0"/>
                </a:cxn>
                <a:cxn ang="0">
                  <a:pos x="2222" y="0"/>
                </a:cxn>
                <a:cxn ang="0">
                  <a:pos x="2222" y="0"/>
                </a:cxn>
                <a:cxn ang="0">
                  <a:pos x="2222" y="3"/>
                </a:cxn>
                <a:cxn ang="0">
                  <a:pos x="2222" y="6"/>
                </a:cxn>
                <a:cxn ang="0">
                  <a:pos x="2221" y="8"/>
                </a:cxn>
                <a:cxn ang="0">
                  <a:pos x="2221" y="11"/>
                </a:cxn>
                <a:cxn ang="0">
                  <a:pos x="2221"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2" y="6829"/>
                  </a:lnTo>
                  <a:lnTo>
                    <a:pt x="2" y="23"/>
                  </a:lnTo>
                  <a:lnTo>
                    <a:pt x="2" y="23"/>
                  </a:lnTo>
                  <a:lnTo>
                    <a:pt x="2" y="20"/>
                  </a:lnTo>
                  <a:lnTo>
                    <a:pt x="2" y="17"/>
                  </a:lnTo>
                  <a:lnTo>
                    <a:pt x="1" y="14"/>
                  </a:lnTo>
                  <a:lnTo>
                    <a:pt x="1" y="11"/>
                  </a:lnTo>
                  <a:lnTo>
                    <a:pt x="1" y="8"/>
                  </a:lnTo>
                  <a:lnTo>
                    <a:pt x="0" y="6"/>
                  </a:lnTo>
                  <a:lnTo>
                    <a:pt x="0" y="3"/>
                  </a:lnTo>
                  <a:lnTo>
                    <a:pt x="0" y="0"/>
                  </a:lnTo>
                  <a:lnTo>
                    <a:pt x="0" y="0"/>
                  </a:lnTo>
                  <a:lnTo>
                    <a:pt x="2222" y="0"/>
                  </a:lnTo>
                  <a:lnTo>
                    <a:pt x="2222" y="0"/>
                  </a:lnTo>
                  <a:lnTo>
                    <a:pt x="2222" y="3"/>
                  </a:lnTo>
                  <a:lnTo>
                    <a:pt x="2222" y="6"/>
                  </a:lnTo>
                  <a:lnTo>
                    <a:pt x="2221" y="8"/>
                  </a:lnTo>
                  <a:lnTo>
                    <a:pt x="2221" y="11"/>
                  </a:lnTo>
                  <a:lnTo>
                    <a:pt x="2221"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57" name="Freeform 163"/>
            <p:cNvSpPr>
              <a:spLocks noChangeAspect="1"/>
            </p:cNvSpPr>
            <p:nvPr/>
          </p:nvSpPr>
          <p:spPr bwMode="auto">
            <a:xfrm>
              <a:off x="353" y="211"/>
              <a:ext cx="47" cy="201"/>
            </a:xfrm>
            <a:custGeom>
              <a:avLst/>
              <a:gdLst/>
              <a:ahLst/>
              <a:cxnLst>
                <a:cxn ang="0">
                  <a:pos x="0" y="0"/>
                </a:cxn>
                <a:cxn ang="0">
                  <a:pos x="2222" y="0"/>
                </a:cxn>
                <a:cxn ang="0">
                  <a:pos x="2222" y="0"/>
                </a:cxn>
                <a:cxn ang="0">
                  <a:pos x="2222" y="3"/>
                </a:cxn>
                <a:cxn ang="0">
                  <a:pos x="2222" y="6"/>
                </a:cxn>
                <a:cxn ang="0">
                  <a:pos x="2221" y="8"/>
                </a:cxn>
                <a:cxn ang="0">
                  <a:pos x="2221" y="11"/>
                </a:cxn>
                <a:cxn ang="0">
                  <a:pos x="2221" y="14"/>
                </a:cxn>
                <a:cxn ang="0">
                  <a:pos x="2220" y="17"/>
                </a:cxn>
                <a:cxn ang="0">
                  <a:pos x="2220" y="20"/>
                </a:cxn>
                <a:cxn ang="0">
                  <a:pos x="2220" y="23"/>
                </a:cxn>
                <a:cxn ang="0">
                  <a:pos x="2220" y="23"/>
                </a:cxn>
                <a:cxn ang="0">
                  <a:pos x="2220" y="6829"/>
                </a:cxn>
                <a:cxn ang="0">
                  <a:pos x="2" y="6829"/>
                </a:cxn>
                <a:cxn ang="0">
                  <a:pos x="2" y="23"/>
                </a:cxn>
                <a:cxn ang="0">
                  <a:pos x="2" y="23"/>
                </a:cxn>
                <a:cxn ang="0">
                  <a:pos x="2" y="20"/>
                </a:cxn>
                <a:cxn ang="0">
                  <a:pos x="2" y="17"/>
                </a:cxn>
                <a:cxn ang="0">
                  <a:pos x="1" y="14"/>
                </a:cxn>
                <a:cxn ang="0">
                  <a:pos x="1" y="11"/>
                </a:cxn>
                <a:cxn ang="0">
                  <a:pos x="1" y="8"/>
                </a:cxn>
                <a:cxn ang="0">
                  <a:pos x="0" y="6"/>
                </a:cxn>
                <a:cxn ang="0">
                  <a:pos x="0" y="3"/>
                </a:cxn>
                <a:cxn ang="0">
                  <a:pos x="0" y="0"/>
                </a:cxn>
                <a:cxn ang="0">
                  <a:pos x="0" y="0"/>
                </a:cxn>
                <a:cxn ang="0">
                  <a:pos x="0" y="0"/>
                </a:cxn>
              </a:cxnLst>
              <a:rect l="0" t="0" r="r" b="b"/>
              <a:pathLst>
                <a:path w="2222" h="6829">
                  <a:moveTo>
                    <a:pt x="0" y="0"/>
                  </a:moveTo>
                  <a:lnTo>
                    <a:pt x="2222" y="0"/>
                  </a:lnTo>
                  <a:lnTo>
                    <a:pt x="2222" y="0"/>
                  </a:lnTo>
                  <a:lnTo>
                    <a:pt x="2222" y="3"/>
                  </a:lnTo>
                  <a:lnTo>
                    <a:pt x="2222" y="6"/>
                  </a:lnTo>
                  <a:lnTo>
                    <a:pt x="2221" y="8"/>
                  </a:lnTo>
                  <a:lnTo>
                    <a:pt x="2221" y="11"/>
                  </a:lnTo>
                  <a:lnTo>
                    <a:pt x="2221" y="14"/>
                  </a:lnTo>
                  <a:lnTo>
                    <a:pt x="2220" y="17"/>
                  </a:lnTo>
                  <a:lnTo>
                    <a:pt x="2220" y="20"/>
                  </a:lnTo>
                  <a:lnTo>
                    <a:pt x="2220" y="23"/>
                  </a:lnTo>
                  <a:lnTo>
                    <a:pt x="2220" y="23"/>
                  </a:lnTo>
                  <a:lnTo>
                    <a:pt x="2220" y="6829"/>
                  </a:lnTo>
                  <a:lnTo>
                    <a:pt x="2" y="6829"/>
                  </a:lnTo>
                  <a:lnTo>
                    <a:pt x="2" y="23"/>
                  </a:lnTo>
                  <a:lnTo>
                    <a:pt x="2" y="23"/>
                  </a:lnTo>
                  <a:lnTo>
                    <a:pt x="2" y="20"/>
                  </a:lnTo>
                  <a:lnTo>
                    <a:pt x="2" y="17"/>
                  </a:lnTo>
                  <a:lnTo>
                    <a:pt x="1" y="14"/>
                  </a:lnTo>
                  <a:lnTo>
                    <a:pt x="1" y="11"/>
                  </a:lnTo>
                  <a:lnTo>
                    <a:pt x="1" y="8"/>
                  </a:lnTo>
                  <a:lnTo>
                    <a:pt x="0" y="6"/>
                  </a:lnTo>
                  <a:lnTo>
                    <a:pt x="0" y="3"/>
                  </a:lnTo>
                  <a:lnTo>
                    <a:pt x="0" y="0"/>
                  </a:lnTo>
                  <a:lnTo>
                    <a:pt x="0" y="0"/>
                  </a:lnTo>
                  <a:lnTo>
                    <a:pt x="0" y="0"/>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grpSp>
      <p:sp>
        <p:nvSpPr>
          <p:cNvPr id="60" name="Rectangle 168"/>
          <p:cNvSpPr>
            <a:spLocks noChangeArrowheads="1"/>
          </p:cNvSpPr>
          <p:nvPr/>
        </p:nvSpPr>
        <p:spPr bwMode="auto">
          <a:xfrm>
            <a:off x="451338" y="3124200"/>
            <a:ext cx="1477108"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err="1">
                <a:solidFill>
                  <a:srgbClr val="333399"/>
                </a:solidFill>
              </a:rPr>
              <a:t>Hidroelectrica</a:t>
            </a:r>
            <a:endParaRPr lang="en-US" sz="1100" b="1" dirty="0">
              <a:solidFill>
                <a:srgbClr val="333399"/>
              </a:solidFill>
            </a:endParaRPr>
          </a:p>
        </p:txBody>
      </p:sp>
      <p:sp>
        <p:nvSpPr>
          <p:cNvPr id="61" name="Rectangle 170"/>
          <p:cNvSpPr>
            <a:spLocks noChangeArrowheads="1"/>
          </p:cNvSpPr>
          <p:nvPr/>
        </p:nvSpPr>
        <p:spPr bwMode="auto">
          <a:xfrm>
            <a:off x="451338" y="3505200"/>
            <a:ext cx="1477108"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err="1">
                <a:solidFill>
                  <a:srgbClr val="333399"/>
                </a:solidFill>
              </a:rPr>
              <a:t>Nuclearelectrica</a:t>
            </a:r>
            <a:endParaRPr lang="en-US" sz="1100" b="1" dirty="0">
              <a:solidFill>
                <a:srgbClr val="333399"/>
              </a:solidFill>
            </a:endParaRPr>
          </a:p>
        </p:txBody>
      </p:sp>
      <p:sp>
        <p:nvSpPr>
          <p:cNvPr id="62" name="Rectangle 171"/>
          <p:cNvSpPr>
            <a:spLocks noChangeArrowheads="1"/>
          </p:cNvSpPr>
          <p:nvPr/>
        </p:nvSpPr>
        <p:spPr bwMode="auto">
          <a:xfrm>
            <a:off x="457200" y="3886200"/>
            <a:ext cx="1477108"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rPr>
              <a:t>Termoelectrica</a:t>
            </a:r>
          </a:p>
        </p:txBody>
      </p:sp>
      <p:sp>
        <p:nvSpPr>
          <p:cNvPr id="63" name="Rectangle 172"/>
          <p:cNvSpPr>
            <a:spLocks noChangeArrowheads="1"/>
          </p:cNvSpPr>
          <p:nvPr/>
        </p:nvSpPr>
        <p:spPr bwMode="auto">
          <a:xfrm>
            <a:off x="630115" y="5029200"/>
            <a:ext cx="1477108"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cs typeface="Arial" charset="0"/>
              </a:rPr>
              <a:t>     </a:t>
            </a:r>
            <a:r>
              <a:rPr lang="en-US" sz="1100" b="1" dirty="0">
                <a:solidFill>
                  <a:srgbClr val="333399"/>
                </a:solidFill>
                <a:cs typeface="Arial" charset="0"/>
              </a:rPr>
              <a:t>CE </a:t>
            </a:r>
            <a:r>
              <a:rPr lang="en-US" sz="1100" b="1" dirty="0">
                <a:solidFill>
                  <a:srgbClr val="333399"/>
                </a:solidFill>
                <a:cs typeface="Arial" charset="0"/>
              </a:rPr>
              <a:t>Turceni</a:t>
            </a:r>
          </a:p>
        </p:txBody>
      </p:sp>
      <p:sp>
        <p:nvSpPr>
          <p:cNvPr id="64" name="Rectangle 173"/>
          <p:cNvSpPr>
            <a:spLocks noChangeArrowheads="1"/>
          </p:cNvSpPr>
          <p:nvPr/>
        </p:nvSpPr>
        <p:spPr bwMode="auto">
          <a:xfrm>
            <a:off x="630115" y="5410200"/>
            <a:ext cx="1477108"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cs typeface="Arial" charset="0"/>
              </a:rPr>
              <a:t>      </a:t>
            </a:r>
            <a:r>
              <a:rPr lang="en-US" sz="1100" b="1" dirty="0">
                <a:solidFill>
                  <a:srgbClr val="333399"/>
                </a:solidFill>
                <a:cs typeface="Arial" charset="0"/>
              </a:rPr>
              <a:t>CE </a:t>
            </a:r>
            <a:r>
              <a:rPr lang="en-US" sz="1100" b="1" dirty="0">
                <a:solidFill>
                  <a:srgbClr val="333399"/>
                </a:solidFill>
                <a:cs typeface="Arial" charset="0"/>
              </a:rPr>
              <a:t>Rovinari</a:t>
            </a:r>
          </a:p>
        </p:txBody>
      </p:sp>
      <p:sp>
        <p:nvSpPr>
          <p:cNvPr id="65" name="Rectangle 174"/>
          <p:cNvSpPr>
            <a:spLocks noChangeArrowheads="1"/>
          </p:cNvSpPr>
          <p:nvPr/>
        </p:nvSpPr>
        <p:spPr bwMode="auto">
          <a:xfrm>
            <a:off x="630115" y="5791200"/>
            <a:ext cx="1477108"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cs typeface="Arial" charset="0"/>
              </a:rPr>
              <a:t>        </a:t>
            </a:r>
            <a:r>
              <a:rPr lang="en-US" sz="1100" b="1" dirty="0">
                <a:solidFill>
                  <a:srgbClr val="333399"/>
                </a:solidFill>
                <a:cs typeface="Arial" charset="0"/>
              </a:rPr>
              <a:t>CE </a:t>
            </a:r>
            <a:r>
              <a:rPr lang="en-US" sz="1100" b="1" dirty="0">
                <a:solidFill>
                  <a:srgbClr val="333399"/>
                </a:solidFill>
                <a:cs typeface="Arial" charset="0"/>
              </a:rPr>
              <a:t>Craiova</a:t>
            </a:r>
          </a:p>
        </p:txBody>
      </p:sp>
      <p:sp>
        <p:nvSpPr>
          <p:cNvPr id="66" name="Rectangle 175"/>
          <p:cNvSpPr>
            <a:spLocks noChangeArrowheads="1"/>
          </p:cNvSpPr>
          <p:nvPr/>
        </p:nvSpPr>
        <p:spPr bwMode="auto">
          <a:xfrm>
            <a:off x="317990" y="4267200"/>
            <a:ext cx="1761392"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err="1">
                <a:solidFill>
                  <a:srgbClr val="333399"/>
                </a:solidFill>
              </a:rPr>
              <a:t>Electrocentrale</a:t>
            </a:r>
            <a:r>
              <a:rPr lang="en-US" sz="1100" b="1" dirty="0">
                <a:solidFill>
                  <a:srgbClr val="333399"/>
                </a:solidFill>
              </a:rPr>
              <a:t> </a:t>
            </a:r>
            <a:r>
              <a:rPr lang="en-US" sz="1100" b="1" dirty="0" err="1">
                <a:solidFill>
                  <a:srgbClr val="333399"/>
                </a:solidFill>
              </a:rPr>
              <a:t>Bucuresti</a:t>
            </a:r>
            <a:endParaRPr lang="en-US" sz="1100" b="1" dirty="0">
              <a:solidFill>
                <a:srgbClr val="333399"/>
              </a:solidFill>
            </a:endParaRPr>
          </a:p>
        </p:txBody>
      </p:sp>
      <p:sp>
        <p:nvSpPr>
          <p:cNvPr id="67" name="Rectangle 176"/>
          <p:cNvSpPr>
            <a:spLocks noChangeArrowheads="1"/>
          </p:cNvSpPr>
          <p:nvPr/>
        </p:nvSpPr>
        <p:spPr bwMode="auto">
          <a:xfrm>
            <a:off x="317990" y="4648200"/>
            <a:ext cx="1761392"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err="1">
                <a:solidFill>
                  <a:srgbClr val="333399"/>
                </a:solidFill>
              </a:rPr>
              <a:t>Electrocentrale</a:t>
            </a:r>
            <a:r>
              <a:rPr lang="en-US" sz="1100" b="1" dirty="0">
                <a:solidFill>
                  <a:srgbClr val="333399"/>
                </a:solidFill>
              </a:rPr>
              <a:t> </a:t>
            </a:r>
            <a:r>
              <a:rPr lang="en-US" sz="1100" b="1" dirty="0" err="1">
                <a:solidFill>
                  <a:srgbClr val="333399"/>
                </a:solidFill>
              </a:rPr>
              <a:t>Deva</a:t>
            </a:r>
            <a:endParaRPr lang="en-US" sz="1100" b="1" dirty="0">
              <a:solidFill>
                <a:srgbClr val="333399"/>
              </a:solidFill>
            </a:endParaRPr>
          </a:p>
        </p:txBody>
      </p:sp>
      <p:sp>
        <p:nvSpPr>
          <p:cNvPr id="69" name="Rectangle 181"/>
          <p:cNvSpPr>
            <a:spLocks noChangeArrowheads="1"/>
          </p:cNvSpPr>
          <p:nvPr/>
        </p:nvSpPr>
        <p:spPr bwMode="auto">
          <a:xfrm>
            <a:off x="2265527" y="3284984"/>
            <a:ext cx="2572391" cy="1524000"/>
          </a:xfrm>
          <a:prstGeom prst="rect">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100" b="1" dirty="0">
                <a:solidFill>
                  <a:srgbClr val="FFFF99"/>
                </a:solidFill>
                <a:cs typeface="Arial" charset="0"/>
              </a:rPr>
              <a:t>TRANSELECTRICA </a:t>
            </a:r>
          </a:p>
          <a:p>
            <a:pPr algn="ctr">
              <a:defRPr/>
            </a:pPr>
            <a:r>
              <a:rPr lang="en-US" sz="1100" b="1" dirty="0">
                <a:solidFill>
                  <a:srgbClr val="FFFF99"/>
                </a:solidFill>
                <a:cs typeface="Arial" charset="0"/>
              </a:rPr>
              <a:t>Transmission and System</a:t>
            </a:r>
            <a:r>
              <a:rPr lang="ro-RO" sz="1100" b="1" dirty="0">
                <a:solidFill>
                  <a:srgbClr val="FFFF99"/>
                </a:solidFill>
                <a:cs typeface="Arial" charset="0"/>
              </a:rPr>
              <a:t> </a:t>
            </a:r>
            <a:r>
              <a:rPr lang="en-US" sz="1100" b="1" dirty="0">
                <a:solidFill>
                  <a:srgbClr val="FFFF99"/>
                </a:solidFill>
                <a:cs typeface="Arial" charset="0"/>
              </a:rPr>
              <a:t>Operator  </a:t>
            </a:r>
          </a:p>
          <a:p>
            <a:pPr algn="ctr">
              <a:defRPr/>
            </a:pPr>
            <a:r>
              <a:rPr lang="en-US" sz="1100" b="1" dirty="0">
                <a:solidFill>
                  <a:srgbClr val="FFFF99"/>
                </a:solidFill>
                <a:cs typeface="Arial" charset="0"/>
              </a:rPr>
              <a:t>-a regulated natural monopoly-</a:t>
            </a:r>
          </a:p>
          <a:p>
            <a:pPr algn="ctr">
              <a:defRPr/>
            </a:pPr>
            <a:r>
              <a:rPr lang="ro-RO" sz="1100" b="1" dirty="0">
                <a:solidFill>
                  <a:srgbClr val="FFFF99"/>
                </a:solidFill>
                <a:cs typeface="Arial" charset="0"/>
              </a:rPr>
              <a:t>Created in 2000/ on BSE since 2006</a:t>
            </a:r>
            <a:endParaRPr lang="en-US" sz="1100" b="1" dirty="0">
              <a:solidFill>
                <a:srgbClr val="FFFF99"/>
              </a:solidFill>
              <a:cs typeface="Arial" charset="0"/>
            </a:endParaRPr>
          </a:p>
          <a:p>
            <a:pPr algn="ctr">
              <a:defRPr/>
            </a:pPr>
            <a:r>
              <a:rPr lang="en-US" sz="1100" b="1" dirty="0">
                <a:solidFill>
                  <a:srgbClr val="CCFF66"/>
                </a:solidFill>
                <a:cs typeface="Arial" charset="0"/>
              </a:rPr>
              <a:t>An ENTSO-E member</a:t>
            </a:r>
            <a:r>
              <a:rPr lang="en-US" sz="1100" b="1" dirty="0">
                <a:solidFill>
                  <a:srgbClr val="FFFF99"/>
                </a:solidFill>
                <a:cs typeface="Arial" charset="0"/>
              </a:rPr>
              <a:t> </a:t>
            </a:r>
          </a:p>
        </p:txBody>
      </p:sp>
      <p:sp>
        <p:nvSpPr>
          <p:cNvPr id="70" name="Rectangle 183"/>
          <p:cNvSpPr>
            <a:spLocks noChangeArrowheads="1"/>
          </p:cNvSpPr>
          <p:nvPr/>
        </p:nvSpPr>
        <p:spPr bwMode="auto">
          <a:xfrm>
            <a:off x="4923692" y="3124200"/>
            <a:ext cx="1828800" cy="304800"/>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a:solidFill>
                  <a:srgbClr val="A50021"/>
                </a:solidFill>
                <a:cs typeface="Arial" charset="0"/>
              </a:rPr>
              <a:t>ENEL Distribution </a:t>
            </a:r>
            <a:r>
              <a:rPr lang="en-US" sz="1100" b="1">
                <a:solidFill>
                  <a:srgbClr val="333399"/>
                </a:solidFill>
                <a:cs typeface="Arial" charset="0"/>
              </a:rPr>
              <a:t>Banat</a:t>
            </a:r>
            <a:endParaRPr lang="en-US" sz="1100" b="1">
              <a:solidFill>
                <a:srgbClr val="CC0066"/>
              </a:solidFill>
              <a:cs typeface="Arial" charset="0"/>
            </a:endParaRPr>
          </a:p>
        </p:txBody>
      </p:sp>
      <p:sp>
        <p:nvSpPr>
          <p:cNvPr id="71" name="Rectangle 185"/>
          <p:cNvSpPr>
            <a:spLocks noChangeArrowheads="1"/>
          </p:cNvSpPr>
          <p:nvPr/>
        </p:nvSpPr>
        <p:spPr bwMode="auto">
          <a:xfrm>
            <a:off x="4923692" y="3505200"/>
            <a:ext cx="1828800" cy="304800"/>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a:solidFill>
                  <a:srgbClr val="A50021"/>
                </a:solidFill>
                <a:cs typeface="Arial" charset="0"/>
              </a:rPr>
              <a:t>ENEL Distributon </a:t>
            </a:r>
            <a:r>
              <a:rPr lang="en-US" sz="1100" b="1">
                <a:solidFill>
                  <a:srgbClr val="333399"/>
                </a:solidFill>
                <a:cs typeface="Arial" charset="0"/>
              </a:rPr>
              <a:t>Dobrogea</a:t>
            </a:r>
            <a:endParaRPr lang="en-US" sz="1100" b="1">
              <a:solidFill>
                <a:srgbClr val="CC0066"/>
              </a:solidFill>
              <a:cs typeface="Arial" charset="0"/>
            </a:endParaRPr>
          </a:p>
        </p:txBody>
      </p:sp>
      <p:sp>
        <p:nvSpPr>
          <p:cNvPr id="72" name="Rectangle 186"/>
          <p:cNvSpPr>
            <a:spLocks noChangeArrowheads="1"/>
          </p:cNvSpPr>
          <p:nvPr/>
        </p:nvSpPr>
        <p:spPr bwMode="auto">
          <a:xfrm>
            <a:off x="4923692" y="3886200"/>
            <a:ext cx="1828800" cy="304800"/>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a:solidFill>
                  <a:srgbClr val="A50021"/>
                </a:solidFill>
                <a:cs typeface="Arial" charset="0"/>
              </a:rPr>
              <a:t>ENEL Distribution </a:t>
            </a:r>
            <a:r>
              <a:rPr lang="en-US" sz="1100" b="1">
                <a:solidFill>
                  <a:srgbClr val="333399"/>
                </a:solidFill>
                <a:cs typeface="Arial" charset="0"/>
              </a:rPr>
              <a:t>MS</a:t>
            </a:r>
            <a:endParaRPr lang="en-US" sz="1100" b="1">
              <a:solidFill>
                <a:srgbClr val="CC0066"/>
              </a:solidFill>
              <a:cs typeface="Arial" charset="0"/>
            </a:endParaRPr>
          </a:p>
        </p:txBody>
      </p:sp>
      <p:sp>
        <p:nvSpPr>
          <p:cNvPr id="74" name="Rectangle 187"/>
          <p:cNvSpPr>
            <a:spLocks noChangeArrowheads="1"/>
          </p:cNvSpPr>
          <p:nvPr/>
        </p:nvSpPr>
        <p:spPr bwMode="auto">
          <a:xfrm>
            <a:off x="4923692" y="4267200"/>
            <a:ext cx="1828800" cy="304800"/>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a:solidFill>
                  <a:srgbClr val="A50021"/>
                </a:solidFill>
                <a:cs typeface="Arial" charset="0"/>
              </a:rPr>
              <a:t>E.ON</a:t>
            </a:r>
            <a:r>
              <a:rPr lang="en-US" sz="1100" b="1">
                <a:solidFill>
                  <a:srgbClr val="333399"/>
                </a:solidFill>
                <a:cs typeface="Arial" charset="0"/>
              </a:rPr>
              <a:t> Moldova Distribution</a:t>
            </a:r>
          </a:p>
        </p:txBody>
      </p:sp>
      <p:sp>
        <p:nvSpPr>
          <p:cNvPr id="105" name="Rectangle 188"/>
          <p:cNvSpPr>
            <a:spLocks noChangeArrowheads="1"/>
          </p:cNvSpPr>
          <p:nvPr/>
        </p:nvSpPr>
        <p:spPr bwMode="auto">
          <a:xfrm>
            <a:off x="4923692" y="4648200"/>
            <a:ext cx="1828800" cy="3048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a:solidFill>
                  <a:srgbClr val="800000"/>
                </a:solidFill>
                <a:cs typeface="Arial" charset="0"/>
              </a:rPr>
              <a:t>CEZ  Distribution (Oltenia) </a:t>
            </a:r>
          </a:p>
        </p:txBody>
      </p:sp>
      <p:sp>
        <p:nvSpPr>
          <p:cNvPr id="106" name="Rectangle 192"/>
          <p:cNvSpPr>
            <a:spLocks noChangeArrowheads="1"/>
          </p:cNvSpPr>
          <p:nvPr/>
        </p:nvSpPr>
        <p:spPr bwMode="auto">
          <a:xfrm>
            <a:off x="4923692" y="5140424"/>
            <a:ext cx="1828800" cy="304800"/>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cs typeface="Arial" charset="0"/>
              </a:rPr>
              <a:t>E</a:t>
            </a:r>
            <a:r>
              <a:rPr lang="ro-RO" sz="1100" b="1" dirty="0">
                <a:solidFill>
                  <a:srgbClr val="333399"/>
                </a:solidFill>
                <a:cs typeface="Arial" charset="0"/>
              </a:rPr>
              <a:t>lectrica </a:t>
            </a:r>
            <a:r>
              <a:rPr lang="en-US" sz="1100" b="1" dirty="0">
                <a:solidFill>
                  <a:srgbClr val="333399"/>
                </a:solidFill>
                <a:cs typeface="Arial" charset="0"/>
              </a:rPr>
              <a:t>MN - Distribution</a:t>
            </a:r>
          </a:p>
        </p:txBody>
      </p:sp>
      <p:sp>
        <p:nvSpPr>
          <p:cNvPr id="107" name="Rectangle 193"/>
          <p:cNvSpPr>
            <a:spLocks noChangeArrowheads="1"/>
          </p:cNvSpPr>
          <p:nvPr/>
        </p:nvSpPr>
        <p:spPr bwMode="auto">
          <a:xfrm>
            <a:off x="4923692" y="5500464"/>
            <a:ext cx="1828800" cy="304800"/>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cs typeface="Arial" charset="0"/>
              </a:rPr>
              <a:t>E</a:t>
            </a:r>
            <a:r>
              <a:rPr lang="ro-RO" sz="1100" b="1" dirty="0">
                <a:solidFill>
                  <a:srgbClr val="333399"/>
                </a:solidFill>
                <a:cs typeface="Arial" charset="0"/>
              </a:rPr>
              <a:t>lectrica </a:t>
            </a:r>
            <a:r>
              <a:rPr lang="en-US" sz="1100" b="1" dirty="0">
                <a:solidFill>
                  <a:srgbClr val="333399"/>
                </a:solidFill>
                <a:cs typeface="Arial" charset="0"/>
              </a:rPr>
              <a:t>TS - Distribution</a:t>
            </a:r>
          </a:p>
        </p:txBody>
      </p:sp>
      <p:sp>
        <p:nvSpPr>
          <p:cNvPr id="108" name="Rectangle 194"/>
          <p:cNvSpPr>
            <a:spLocks noChangeArrowheads="1"/>
          </p:cNvSpPr>
          <p:nvPr/>
        </p:nvSpPr>
        <p:spPr bwMode="auto">
          <a:xfrm>
            <a:off x="4923692" y="5860504"/>
            <a:ext cx="1828800" cy="304800"/>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cs typeface="Arial" charset="0"/>
              </a:rPr>
              <a:t>E</a:t>
            </a:r>
            <a:r>
              <a:rPr lang="ro-RO" sz="1100" b="1" dirty="0">
                <a:solidFill>
                  <a:srgbClr val="333399"/>
                </a:solidFill>
                <a:cs typeface="Arial" charset="0"/>
              </a:rPr>
              <a:t>lectrica </a:t>
            </a:r>
            <a:r>
              <a:rPr lang="en-US" sz="1100" b="1" dirty="0">
                <a:solidFill>
                  <a:srgbClr val="333399"/>
                </a:solidFill>
                <a:cs typeface="Arial" charset="0"/>
              </a:rPr>
              <a:t>TN - Distribution</a:t>
            </a:r>
          </a:p>
        </p:txBody>
      </p:sp>
      <p:sp>
        <p:nvSpPr>
          <p:cNvPr id="109" name="Rectangle 195"/>
          <p:cNvSpPr>
            <a:spLocks noChangeArrowheads="1"/>
          </p:cNvSpPr>
          <p:nvPr/>
        </p:nvSpPr>
        <p:spPr bwMode="auto">
          <a:xfrm>
            <a:off x="2644401" y="4975448"/>
            <a:ext cx="1794570" cy="685800"/>
          </a:xfrm>
          <a:prstGeom prst="rect">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sz="1100" b="1">
              <a:solidFill>
                <a:srgbClr val="FFFF99"/>
              </a:solidFill>
            </a:endParaRPr>
          </a:p>
          <a:p>
            <a:pPr>
              <a:defRPr/>
            </a:pPr>
            <a:r>
              <a:rPr lang="en-US" sz="1100" b="1">
                <a:solidFill>
                  <a:srgbClr val="FFFF99"/>
                </a:solidFill>
              </a:rPr>
              <a:t>OPCOM</a:t>
            </a:r>
          </a:p>
          <a:p>
            <a:pPr>
              <a:defRPr/>
            </a:pPr>
            <a:r>
              <a:rPr lang="en-US" sz="1100" b="1">
                <a:solidFill>
                  <a:srgbClr val="FFFF99"/>
                </a:solidFill>
              </a:rPr>
              <a:t>The Market Operator</a:t>
            </a:r>
          </a:p>
          <a:p>
            <a:pPr>
              <a:defRPr/>
            </a:pPr>
            <a:r>
              <a:rPr lang="en-US" sz="1100" b="1">
                <a:solidFill>
                  <a:srgbClr val="FFFF99"/>
                </a:solidFill>
              </a:rPr>
              <a:t>(TEL 100% subsidiary) </a:t>
            </a:r>
          </a:p>
          <a:p>
            <a:pPr>
              <a:defRPr/>
            </a:pPr>
            <a:endParaRPr lang="en-US" sz="1100" b="1">
              <a:solidFill>
                <a:srgbClr val="FFFF99"/>
              </a:solidFill>
            </a:endParaRPr>
          </a:p>
        </p:txBody>
      </p:sp>
      <p:sp>
        <p:nvSpPr>
          <p:cNvPr id="110" name="Rectangle 200"/>
          <p:cNvSpPr>
            <a:spLocks noChangeArrowheads="1"/>
          </p:cNvSpPr>
          <p:nvPr/>
        </p:nvSpPr>
        <p:spPr bwMode="auto">
          <a:xfrm>
            <a:off x="4923692" y="6364560"/>
            <a:ext cx="1828800" cy="304800"/>
          </a:xfrm>
          <a:prstGeom prst="rect">
            <a:avLst/>
          </a:prstGeom>
          <a:solidFill>
            <a:srgbClr val="00CC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rPr>
              <a:t>Other Private DISCO’s</a:t>
            </a:r>
          </a:p>
        </p:txBody>
      </p:sp>
      <p:sp>
        <p:nvSpPr>
          <p:cNvPr id="32843" name="Text Box 201"/>
          <p:cNvSpPr txBox="1">
            <a:spLocks noChangeArrowheads="1"/>
          </p:cNvSpPr>
          <p:nvPr/>
        </p:nvSpPr>
        <p:spPr bwMode="auto">
          <a:xfrm>
            <a:off x="1868528" y="2286080"/>
            <a:ext cx="62960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A50021"/>
                </a:solidFill>
                <a:cs typeface="Arial" charset="0"/>
              </a:rPr>
              <a:t>A fully unbundled and liberalized electricity market (legally 100 % ) since 1.07.2007  </a:t>
            </a:r>
          </a:p>
        </p:txBody>
      </p:sp>
      <p:sp>
        <p:nvSpPr>
          <p:cNvPr id="32844" name="Rectangle 198"/>
          <p:cNvSpPr>
            <a:spLocks noChangeArrowheads="1"/>
          </p:cNvSpPr>
          <p:nvPr/>
        </p:nvSpPr>
        <p:spPr bwMode="auto">
          <a:xfrm>
            <a:off x="211178" y="2590800"/>
            <a:ext cx="8721725" cy="228600"/>
          </a:xfrm>
          <a:prstGeom prst="rect">
            <a:avLst/>
          </a:prstGeom>
          <a:solidFill>
            <a:schemeClr val="bg1"/>
          </a:solidFill>
          <a:ln w="9525">
            <a:solidFill>
              <a:srgbClr val="24297A"/>
            </a:solidFill>
            <a:miter lim="800000"/>
            <a:headEnd/>
            <a:tailEnd/>
          </a:ln>
        </p:spPr>
        <p:txBody>
          <a:bodyPr wrap="none" anchor="ctr"/>
          <a:lstStyle/>
          <a:p>
            <a:r>
              <a:rPr lang="en-US" sz="1100" b="1">
                <a:solidFill>
                  <a:srgbClr val="FF0000"/>
                </a:solidFill>
                <a:cs typeface="Arial" charset="0"/>
              </a:rPr>
              <a:t>Areas:       GENERATION                                    TRANSMISSION                                 DISTRIBUTION                           SUPPLY       USE</a:t>
            </a:r>
          </a:p>
        </p:txBody>
      </p:sp>
      <p:sp>
        <p:nvSpPr>
          <p:cNvPr id="32845" name="Rectangle 198"/>
          <p:cNvSpPr>
            <a:spLocks noChangeArrowheads="1"/>
          </p:cNvSpPr>
          <p:nvPr/>
        </p:nvSpPr>
        <p:spPr bwMode="auto">
          <a:xfrm>
            <a:off x="211178" y="2819400"/>
            <a:ext cx="8721725" cy="228600"/>
          </a:xfrm>
          <a:prstGeom prst="rect">
            <a:avLst/>
          </a:prstGeom>
          <a:solidFill>
            <a:schemeClr val="bg1"/>
          </a:solidFill>
          <a:ln w="9525">
            <a:solidFill>
              <a:srgbClr val="24297A"/>
            </a:solidFill>
            <a:miter lim="800000"/>
            <a:headEnd/>
            <a:tailEnd/>
          </a:ln>
        </p:spPr>
        <p:txBody>
          <a:bodyPr wrap="none" anchor="ctr"/>
          <a:lstStyle/>
          <a:p>
            <a:r>
              <a:rPr lang="en-US" sz="1100" b="1">
                <a:solidFill>
                  <a:srgbClr val="24297A"/>
                </a:solidFill>
                <a:cs typeface="Arial" charset="0"/>
              </a:rPr>
              <a:t>Licenses:     87/20 (DU)                                               1 (TSO)                  	                      34/8-incumbent 	     136              N/A</a:t>
            </a:r>
          </a:p>
        </p:txBody>
      </p:sp>
      <p:sp>
        <p:nvSpPr>
          <p:cNvPr id="126" name="Rectangle 183"/>
          <p:cNvSpPr>
            <a:spLocks noChangeArrowheads="1"/>
          </p:cNvSpPr>
          <p:nvPr/>
        </p:nvSpPr>
        <p:spPr bwMode="auto">
          <a:xfrm>
            <a:off x="6822831" y="3505200"/>
            <a:ext cx="1219200" cy="304800"/>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A50021"/>
                </a:solidFill>
                <a:cs typeface="Arial" charset="0"/>
              </a:rPr>
              <a:t>ENEL Energy</a:t>
            </a:r>
          </a:p>
        </p:txBody>
      </p:sp>
      <p:sp>
        <p:nvSpPr>
          <p:cNvPr id="127" name="Rectangle 183"/>
          <p:cNvSpPr>
            <a:spLocks noChangeArrowheads="1"/>
          </p:cNvSpPr>
          <p:nvPr/>
        </p:nvSpPr>
        <p:spPr bwMode="auto">
          <a:xfrm>
            <a:off x="6822831" y="4648200"/>
            <a:ext cx="1219200" cy="3048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800000"/>
                </a:solidFill>
                <a:cs typeface="Arial" charset="0"/>
              </a:rPr>
              <a:t>CEZ Sales</a:t>
            </a:r>
          </a:p>
        </p:txBody>
      </p:sp>
      <p:sp>
        <p:nvSpPr>
          <p:cNvPr id="128" name="Rectangle 183"/>
          <p:cNvSpPr>
            <a:spLocks noChangeArrowheads="1"/>
          </p:cNvSpPr>
          <p:nvPr/>
        </p:nvSpPr>
        <p:spPr bwMode="auto">
          <a:xfrm>
            <a:off x="6822831" y="4267200"/>
            <a:ext cx="1219200" cy="304800"/>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a:solidFill>
                  <a:srgbClr val="A50021"/>
                </a:solidFill>
                <a:cs typeface="Arial" charset="0"/>
              </a:rPr>
              <a:t>EON Supply</a:t>
            </a:r>
          </a:p>
        </p:txBody>
      </p:sp>
      <p:sp>
        <p:nvSpPr>
          <p:cNvPr id="130" name="Rectangle 192"/>
          <p:cNvSpPr>
            <a:spLocks noChangeArrowheads="1"/>
          </p:cNvSpPr>
          <p:nvPr/>
        </p:nvSpPr>
        <p:spPr bwMode="auto">
          <a:xfrm>
            <a:off x="6942122" y="5157192"/>
            <a:ext cx="1219200" cy="304800"/>
          </a:xfrm>
          <a:prstGeom prst="rect">
            <a:avLst/>
          </a:prstGeom>
          <a:solidFill>
            <a:srgbClr val="FB4F5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cs typeface="Arial" charset="0"/>
              </a:rPr>
              <a:t>E</a:t>
            </a:r>
            <a:r>
              <a:rPr lang="ro-RO" sz="1100" b="1" dirty="0">
                <a:solidFill>
                  <a:srgbClr val="333399"/>
                </a:solidFill>
                <a:cs typeface="Arial" charset="0"/>
              </a:rPr>
              <a:t>lectrica</a:t>
            </a:r>
            <a:r>
              <a:rPr lang="en-US" sz="1100" b="1" dirty="0">
                <a:solidFill>
                  <a:srgbClr val="333399"/>
                </a:solidFill>
                <a:cs typeface="Arial" charset="0"/>
              </a:rPr>
              <a:t> - Supply</a:t>
            </a:r>
          </a:p>
        </p:txBody>
      </p:sp>
      <p:sp>
        <p:nvSpPr>
          <p:cNvPr id="132" name="Rectangle 200"/>
          <p:cNvSpPr>
            <a:spLocks noChangeArrowheads="1"/>
          </p:cNvSpPr>
          <p:nvPr/>
        </p:nvSpPr>
        <p:spPr bwMode="auto">
          <a:xfrm>
            <a:off x="6822831" y="6364560"/>
            <a:ext cx="1244112" cy="304800"/>
          </a:xfrm>
          <a:prstGeom prst="rect">
            <a:avLst/>
          </a:prstGeom>
          <a:solidFill>
            <a:srgbClr val="00CC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100" b="1" dirty="0">
                <a:solidFill>
                  <a:srgbClr val="333399"/>
                </a:solidFill>
              </a:rPr>
              <a:t>Private suppliers</a:t>
            </a:r>
          </a:p>
        </p:txBody>
      </p:sp>
      <p:pic>
        <p:nvPicPr>
          <p:cNvPr id="32861" name="Picture 8" descr="sigla  10 ani r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1816" y="3333753"/>
            <a:ext cx="43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xplosion 2 3"/>
          <p:cNvSpPr/>
          <p:nvPr/>
        </p:nvSpPr>
        <p:spPr>
          <a:xfrm>
            <a:off x="951724" y="5943600"/>
            <a:ext cx="3088527" cy="914400"/>
          </a:xfrm>
          <a:prstGeom prst="irregularSeal2">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ro-RO" sz="1200" b="1" dirty="0">
                <a:solidFill>
                  <a:srgbClr val="C00000"/>
                </a:solidFill>
              </a:rPr>
              <a:t>New GENCO’s -RES</a:t>
            </a:r>
          </a:p>
        </p:txBody>
      </p:sp>
      <p:sp>
        <p:nvSpPr>
          <p:cNvPr id="10" name="Rectangle 9"/>
          <p:cNvSpPr/>
          <p:nvPr/>
        </p:nvSpPr>
        <p:spPr>
          <a:xfrm>
            <a:off x="4772025" y="5029200"/>
            <a:ext cx="3659188" cy="1208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ndParaRPr>
          </a:p>
        </p:txBody>
      </p:sp>
      <p:sp>
        <p:nvSpPr>
          <p:cNvPr id="32866" name="TextBox 10"/>
          <p:cNvSpPr txBox="1">
            <a:spLocks noChangeArrowheads="1"/>
          </p:cNvSpPr>
          <p:nvPr/>
        </p:nvSpPr>
        <p:spPr bwMode="auto">
          <a:xfrm>
            <a:off x="7038511" y="5589667"/>
            <a:ext cx="15488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o-RO" b="1">
                <a:solidFill>
                  <a:srgbClr val="FB4F5F"/>
                </a:solidFill>
                <a:cs typeface="Arial" charset="0"/>
              </a:rPr>
              <a:t>Electrica</a:t>
            </a:r>
          </a:p>
          <a:p>
            <a:pPr algn="ctr" eaLnBrk="1" hangingPunct="1"/>
            <a:r>
              <a:rPr lang="ro-RO" b="1">
                <a:solidFill>
                  <a:srgbClr val="FB4F5F"/>
                </a:solidFill>
                <a:cs typeface="Arial" charset="0"/>
              </a:rPr>
              <a:t>( </a:t>
            </a:r>
            <a:r>
              <a:rPr lang="ro-RO" sz="1400" b="1">
                <a:solidFill>
                  <a:srgbClr val="FB4F5F"/>
                </a:solidFill>
                <a:cs typeface="Arial" charset="0"/>
              </a:rPr>
              <a:t>state owned </a:t>
            </a:r>
            <a:r>
              <a:rPr lang="ro-RO" b="1">
                <a:solidFill>
                  <a:srgbClr val="FB4F5F"/>
                </a:solidFill>
                <a:cs typeface="Arial" charset="0"/>
              </a:rPr>
              <a:t>) </a:t>
            </a:r>
          </a:p>
        </p:txBody>
      </p:sp>
      <p:sp>
        <p:nvSpPr>
          <p:cNvPr id="32867" name="Text Box 104"/>
          <p:cNvSpPr txBox="1">
            <a:spLocks noChangeArrowheads="1"/>
          </p:cNvSpPr>
          <p:nvPr/>
        </p:nvSpPr>
        <p:spPr bwMode="auto">
          <a:xfrm>
            <a:off x="2578144" y="1646238"/>
            <a:ext cx="973343" cy="33855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00"/>
                </a:solidFill>
                <a:cs typeface="Arial" charset="0"/>
              </a:rPr>
              <a:t>Ministry</a:t>
            </a:r>
          </a:p>
        </p:txBody>
      </p:sp>
      <p:sp>
        <p:nvSpPr>
          <p:cNvPr id="32868" name="Text Box 105"/>
          <p:cNvSpPr txBox="1">
            <a:spLocks noChangeArrowheads="1"/>
          </p:cNvSpPr>
          <p:nvPr/>
        </p:nvSpPr>
        <p:spPr bwMode="auto">
          <a:xfrm>
            <a:off x="5767390" y="1652589"/>
            <a:ext cx="763351" cy="33855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00"/>
                </a:solidFill>
                <a:cs typeface="Arial" charset="0"/>
              </a:rPr>
              <a:t>ANRE</a:t>
            </a:r>
          </a:p>
        </p:txBody>
      </p:sp>
      <p:grpSp>
        <p:nvGrpSpPr>
          <p:cNvPr id="5" name="Group 157"/>
          <p:cNvGrpSpPr>
            <a:grpSpLocks noChangeAspect="1"/>
          </p:cNvGrpSpPr>
          <p:nvPr/>
        </p:nvGrpSpPr>
        <p:grpSpPr bwMode="auto">
          <a:xfrm>
            <a:off x="4283321" y="1158876"/>
            <a:ext cx="701919" cy="646112"/>
            <a:chOff x="1" y="1"/>
            <a:chExt cx="474" cy="443"/>
          </a:xfrm>
          <a:solidFill>
            <a:srgbClr val="00CC99"/>
          </a:solidFill>
        </p:grpSpPr>
        <p:sp>
          <p:nvSpPr>
            <p:cNvPr id="6" name="Freeform 158"/>
            <p:cNvSpPr>
              <a:spLocks noChangeAspect="1" noEditPoints="1"/>
            </p:cNvSpPr>
            <p:nvPr/>
          </p:nvSpPr>
          <p:spPr bwMode="auto">
            <a:xfrm>
              <a:off x="1" y="1"/>
              <a:ext cx="474" cy="443"/>
            </a:xfrm>
            <a:custGeom>
              <a:avLst/>
              <a:gdLst/>
              <a:ahLst/>
              <a:cxnLst>
                <a:cxn ang="0">
                  <a:pos x="15315" y="7144"/>
                </a:cxn>
                <a:cxn ang="0">
                  <a:pos x="15732" y="7130"/>
                </a:cxn>
                <a:cxn ang="0">
                  <a:pos x="15961" y="7047"/>
                </a:cxn>
                <a:cxn ang="0">
                  <a:pos x="16084" y="6835"/>
                </a:cxn>
                <a:cxn ang="0">
                  <a:pos x="16107" y="6547"/>
                </a:cxn>
                <a:cxn ang="0">
                  <a:pos x="16030" y="6241"/>
                </a:cxn>
                <a:cxn ang="0">
                  <a:pos x="15856" y="5972"/>
                </a:cxn>
                <a:cxn ang="0">
                  <a:pos x="8662" y="215"/>
                </a:cxn>
                <a:cxn ang="0">
                  <a:pos x="8379" y="62"/>
                </a:cxn>
                <a:cxn ang="0">
                  <a:pos x="8108" y="1"/>
                </a:cxn>
                <a:cxn ang="0">
                  <a:pos x="7846" y="32"/>
                </a:cxn>
                <a:cxn ang="0">
                  <a:pos x="7587" y="151"/>
                </a:cxn>
                <a:cxn ang="0">
                  <a:pos x="221" y="6041"/>
                </a:cxn>
                <a:cxn ang="0">
                  <a:pos x="63" y="6258"/>
                </a:cxn>
                <a:cxn ang="0">
                  <a:pos x="5" y="6523"/>
                </a:cxn>
                <a:cxn ang="0">
                  <a:pos x="37" y="6788"/>
                </a:cxn>
                <a:cxn ang="0">
                  <a:pos x="149" y="7004"/>
                </a:cxn>
                <a:cxn ang="0">
                  <a:pos x="334" y="7121"/>
                </a:cxn>
                <a:cxn ang="0">
                  <a:pos x="801" y="7138"/>
                </a:cxn>
                <a:cxn ang="0">
                  <a:pos x="800" y="13959"/>
                </a:cxn>
                <a:cxn ang="0">
                  <a:pos x="259" y="13971"/>
                </a:cxn>
                <a:cxn ang="0">
                  <a:pos x="166" y="14013"/>
                </a:cxn>
                <a:cxn ang="0">
                  <a:pos x="89" y="14082"/>
                </a:cxn>
                <a:cxn ang="0">
                  <a:pos x="34" y="14172"/>
                </a:cxn>
                <a:cxn ang="0">
                  <a:pos x="3" y="14278"/>
                </a:cxn>
                <a:cxn ang="0">
                  <a:pos x="1" y="14724"/>
                </a:cxn>
                <a:cxn ang="0">
                  <a:pos x="27" y="14832"/>
                </a:cxn>
                <a:cxn ang="0">
                  <a:pos x="79" y="14925"/>
                </a:cxn>
                <a:cxn ang="0">
                  <a:pos x="152" y="14998"/>
                </a:cxn>
                <a:cxn ang="0">
                  <a:pos x="243" y="15045"/>
                </a:cxn>
                <a:cxn ang="0">
                  <a:pos x="346" y="15062"/>
                </a:cxn>
                <a:cxn ang="0">
                  <a:pos x="15856" y="15050"/>
                </a:cxn>
                <a:cxn ang="0">
                  <a:pos x="15949" y="15008"/>
                </a:cxn>
                <a:cxn ang="0">
                  <a:pos x="16026" y="14939"/>
                </a:cxn>
                <a:cxn ang="0">
                  <a:pos x="16082" y="14849"/>
                </a:cxn>
                <a:cxn ang="0">
                  <a:pos x="16112" y="14743"/>
                </a:cxn>
                <a:cxn ang="0">
                  <a:pos x="16115" y="14297"/>
                </a:cxn>
                <a:cxn ang="0">
                  <a:pos x="16088" y="14188"/>
                </a:cxn>
                <a:cxn ang="0">
                  <a:pos x="16037" y="14096"/>
                </a:cxn>
                <a:cxn ang="0">
                  <a:pos x="15963" y="14023"/>
                </a:cxn>
                <a:cxn ang="0">
                  <a:pos x="15872" y="13976"/>
                </a:cxn>
                <a:cxn ang="0">
                  <a:pos x="15770" y="13959"/>
                </a:cxn>
                <a:cxn ang="0">
                  <a:pos x="1929" y="7147"/>
                </a:cxn>
                <a:cxn ang="0">
                  <a:pos x="1928" y="7130"/>
                </a:cxn>
                <a:cxn ang="0">
                  <a:pos x="4148" y="7144"/>
                </a:cxn>
                <a:cxn ang="0">
                  <a:pos x="5276" y="13959"/>
                </a:cxn>
                <a:cxn ang="0">
                  <a:pos x="5274" y="7138"/>
                </a:cxn>
                <a:cxn ang="0">
                  <a:pos x="7495" y="7136"/>
                </a:cxn>
                <a:cxn ang="0">
                  <a:pos x="7494" y="7153"/>
                </a:cxn>
                <a:cxn ang="0">
                  <a:pos x="8622" y="7147"/>
                </a:cxn>
                <a:cxn ang="0">
                  <a:pos x="8620" y="7130"/>
                </a:cxn>
                <a:cxn ang="0">
                  <a:pos x="10841" y="7144"/>
                </a:cxn>
                <a:cxn ang="0">
                  <a:pos x="14188" y="7133"/>
                </a:cxn>
                <a:cxn ang="0">
                  <a:pos x="14186" y="7150"/>
                </a:cxn>
                <a:cxn ang="0">
                  <a:pos x="11968" y="7147"/>
                </a:cxn>
                <a:cxn ang="0">
                  <a:pos x="11966" y="7130"/>
                </a:cxn>
              </a:cxnLst>
              <a:rect l="0" t="0" r="r" b="b"/>
              <a:pathLst>
                <a:path w="16116" h="15062">
                  <a:moveTo>
                    <a:pt x="15770" y="13959"/>
                  </a:moveTo>
                  <a:lnTo>
                    <a:pt x="15316" y="13959"/>
                  </a:lnTo>
                  <a:lnTo>
                    <a:pt x="15316" y="7153"/>
                  </a:lnTo>
                  <a:lnTo>
                    <a:pt x="15315" y="7150"/>
                  </a:lnTo>
                  <a:lnTo>
                    <a:pt x="15315" y="7147"/>
                  </a:lnTo>
                  <a:lnTo>
                    <a:pt x="15315" y="7144"/>
                  </a:lnTo>
                  <a:lnTo>
                    <a:pt x="15315" y="7141"/>
                  </a:lnTo>
                  <a:lnTo>
                    <a:pt x="15313" y="7138"/>
                  </a:lnTo>
                  <a:lnTo>
                    <a:pt x="15313" y="7136"/>
                  </a:lnTo>
                  <a:lnTo>
                    <a:pt x="15313" y="7133"/>
                  </a:lnTo>
                  <a:lnTo>
                    <a:pt x="15313" y="7130"/>
                  </a:lnTo>
                  <a:lnTo>
                    <a:pt x="15732" y="7130"/>
                  </a:lnTo>
                  <a:lnTo>
                    <a:pt x="15778" y="7128"/>
                  </a:lnTo>
                  <a:lnTo>
                    <a:pt x="15820" y="7120"/>
                  </a:lnTo>
                  <a:lnTo>
                    <a:pt x="15860" y="7109"/>
                  </a:lnTo>
                  <a:lnTo>
                    <a:pt x="15896" y="7092"/>
                  </a:lnTo>
                  <a:lnTo>
                    <a:pt x="15929" y="7072"/>
                  </a:lnTo>
                  <a:lnTo>
                    <a:pt x="15961" y="7047"/>
                  </a:lnTo>
                  <a:lnTo>
                    <a:pt x="15988" y="7019"/>
                  </a:lnTo>
                  <a:lnTo>
                    <a:pt x="16013" y="6988"/>
                  </a:lnTo>
                  <a:lnTo>
                    <a:pt x="16036" y="6953"/>
                  </a:lnTo>
                  <a:lnTo>
                    <a:pt x="16055" y="6917"/>
                  </a:lnTo>
                  <a:lnTo>
                    <a:pt x="16071" y="6876"/>
                  </a:lnTo>
                  <a:lnTo>
                    <a:pt x="16084" y="6835"/>
                  </a:lnTo>
                  <a:lnTo>
                    <a:pt x="16095" y="6790"/>
                  </a:lnTo>
                  <a:lnTo>
                    <a:pt x="16103" y="6744"/>
                  </a:lnTo>
                  <a:lnTo>
                    <a:pt x="16109" y="6696"/>
                  </a:lnTo>
                  <a:lnTo>
                    <a:pt x="16111" y="6648"/>
                  </a:lnTo>
                  <a:lnTo>
                    <a:pt x="16110" y="6598"/>
                  </a:lnTo>
                  <a:lnTo>
                    <a:pt x="16107" y="6547"/>
                  </a:lnTo>
                  <a:lnTo>
                    <a:pt x="16100" y="6496"/>
                  </a:lnTo>
                  <a:lnTo>
                    <a:pt x="16092" y="6444"/>
                  </a:lnTo>
                  <a:lnTo>
                    <a:pt x="16080" y="6393"/>
                  </a:lnTo>
                  <a:lnTo>
                    <a:pt x="16066" y="6342"/>
                  </a:lnTo>
                  <a:lnTo>
                    <a:pt x="16049" y="6291"/>
                  </a:lnTo>
                  <a:lnTo>
                    <a:pt x="16030" y="6241"/>
                  </a:lnTo>
                  <a:lnTo>
                    <a:pt x="16007" y="6192"/>
                  </a:lnTo>
                  <a:lnTo>
                    <a:pt x="15982" y="6145"/>
                  </a:lnTo>
                  <a:lnTo>
                    <a:pt x="15955" y="6098"/>
                  </a:lnTo>
                  <a:lnTo>
                    <a:pt x="15924" y="6054"/>
                  </a:lnTo>
                  <a:lnTo>
                    <a:pt x="15891" y="6011"/>
                  </a:lnTo>
                  <a:lnTo>
                    <a:pt x="15856" y="5972"/>
                  </a:lnTo>
                  <a:lnTo>
                    <a:pt x="15817" y="5933"/>
                  </a:lnTo>
                  <a:lnTo>
                    <a:pt x="15777" y="5899"/>
                  </a:lnTo>
                  <a:lnTo>
                    <a:pt x="8811" y="325"/>
                  </a:lnTo>
                  <a:lnTo>
                    <a:pt x="8761" y="286"/>
                  </a:lnTo>
                  <a:lnTo>
                    <a:pt x="8711" y="249"/>
                  </a:lnTo>
                  <a:lnTo>
                    <a:pt x="8662" y="215"/>
                  </a:lnTo>
                  <a:lnTo>
                    <a:pt x="8614" y="183"/>
                  </a:lnTo>
                  <a:lnTo>
                    <a:pt x="8566" y="153"/>
                  </a:lnTo>
                  <a:lnTo>
                    <a:pt x="8518" y="127"/>
                  </a:lnTo>
                  <a:lnTo>
                    <a:pt x="8472" y="103"/>
                  </a:lnTo>
                  <a:lnTo>
                    <a:pt x="8425" y="81"/>
                  </a:lnTo>
                  <a:lnTo>
                    <a:pt x="8379" y="62"/>
                  </a:lnTo>
                  <a:lnTo>
                    <a:pt x="8333" y="46"/>
                  </a:lnTo>
                  <a:lnTo>
                    <a:pt x="8287" y="32"/>
                  </a:lnTo>
                  <a:lnTo>
                    <a:pt x="8242" y="21"/>
                  </a:lnTo>
                  <a:lnTo>
                    <a:pt x="8197" y="12"/>
                  </a:lnTo>
                  <a:lnTo>
                    <a:pt x="8152" y="5"/>
                  </a:lnTo>
                  <a:lnTo>
                    <a:pt x="8108" y="1"/>
                  </a:lnTo>
                  <a:lnTo>
                    <a:pt x="8064" y="0"/>
                  </a:lnTo>
                  <a:lnTo>
                    <a:pt x="8020" y="1"/>
                  </a:lnTo>
                  <a:lnTo>
                    <a:pt x="7976" y="5"/>
                  </a:lnTo>
                  <a:lnTo>
                    <a:pt x="7933" y="12"/>
                  </a:lnTo>
                  <a:lnTo>
                    <a:pt x="7889" y="21"/>
                  </a:lnTo>
                  <a:lnTo>
                    <a:pt x="7846" y="32"/>
                  </a:lnTo>
                  <a:lnTo>
                    <a:pt x="7802" y="45"/>
                  </a:lnTo>
                  <a:lnTo>
                    <a:pt x="7759" y="62"/>
                  </a:lnTo>
                  <a:lnTo>
                    <a:pt x="7716" y="80"/>
                  </a:lnTo>
                  <a:lnTo>
                    <a:pt x="7673" y="102"/>
                  </a:lnTo>
                  <a:lnTo>
                    <a:pt x="7630" y="126"/>
                  </a:lnTo>
                  <a:lnTo>
                    <a:pt x="7587" y="151"/>
                  </a:lnTo>
                  <a:lnTo>
                    <a:pt x="7544" y="181"/>
                  </a:lnTo>
                  <a:lnTo>
                    <a:pt x="7501" y="211"/>
                  </a:lnTo>
                  <a:lnTo>
                    <a:pt x="7457" y="245"/>
                  </a:lnTo>
                  <a:lnTo>
                    <a:pt x="7414" y="281"/>
                  </a:lnTo>
                  <a:lnTo>
                    <a:pt x="7371" y="319"/>
                  </a:lnTo>
                  <a:lnTo>
                    <a:pt x="221" y="6041"/>
                  </a:lnTo>
                  <a:lnTo>
                    <a:pt x="188" y="6072"/>
                  </a:lnTo>
                  <a:lnTo>
                    <a:pt x="157" y="6105"/>
                  </a:lnTo>
                  <a:lnTo>
                    <a:pt x="129" y="6141"/>
                  </a:lnTo>
                  <a:lnTo>
                    <a:pt x="105" y="6178"/>
                  </a:lnTo>
                  <a:lnTo>
                    <a:pt x="82" y="6218"/>
                  </a:lnTo>
                  <a:lnTo>
                    <a:pt x="63" y="6258"/>
                  </a:lnTo>
                  <a:lnTo>
                    <a:pt x="47" y="6301"/>
                  </a:lnTo>
                  <a:lnTo>
                    <a:pt x="34" y="6344"/>
                  </a:lnTo>
                  <a:lnTo>
                    <a:pt x="23" y="6388"/>
                  </a:lnTo>
                  <a:lnTo>
                    <a:pt x="15" y="6433"/>
                  </a:lnTo>
                  <a:lnTo>
                    <a:pt x="8" y="6478"/>
                  </a:lnTo>
                  <a:lnTo>
                    <a:pt x="5" y="6523"/>
                  </a:lnTo>
                  <a:lnTo>
                    <a:pt x="4" y="6569"/>
                  </a:lnTo>
                  <a:lnTo>
                    <a:pt x="6" y="6614"/>
                  </a:lnTo>
                  <a:lnTo>
                    <a:pt x="11" y="6659"/>
                  </a:lnTo>
                  <a:lnTo>
                    <a:pt x="17" y="6703"/>
                  </a:lnTo>
                  <a:lnTo>
                    <a:pt x="26" y="6747"/>
                  </a:lnTo>
                  <a:lnTo>
                    <a:pt x="37" y="6788"/>
                  </a:lnTo>
                  <a:lnTo>
                    <a:pt x="50" y="6829"/>
                  </a:lnTo>
                  <a:lnTo>
                    <a:pt x="65" y="6868"/>
                  </a:lnTo>
                  <a:lnTo>
                    <a:pt x="83" y="6906"/>
                  </a:lnTo>
                  <a:lnTo>
                    <a:pt x="103" y="6940"/>
                  </a:lnTo>
                  <a:lnTo>
                    <a:pt x="125" y="6973"/>
                  </a:lnTo>
                  <a:lnTo>
                    <a:pt x="149" y="7004"/>
                  </a:lnTo>
                  <a:lnTo>
                    <a:pt x="175" y="7031"/>
                  </a:lnTo>
                  <a:lnTo>
                    <a:pt x="203" y="7056"/>
                  </a:lnTo>
                  <a:lnTo>
                    <a:pt x="233" y="7078"/>
                  </a:lnTo>
                  <a:lnTo>
                    <a:pt x="264" y="7096"/>
                  </a:lnTo>
                  <a:lnTo>
                    <a:pt x="299" y="7111"/>
                  </a:lnTo>
                  <a:lnTo>
                    <a:pt x="334" y="7121"/>
                  </a:lnTo>
                  <a:lnTo>
                    <a:pt x="371" y="7128"/>
                  </a:lnTo>
                  <a:lnTo>
                    <a:pt x="410" y="7130"/>
                  </a:lnTo>
                  <a:lnTo>
                    <a:pt x="803" y="7130"/>
                  </a:lnTo>
                  <a:lnTo>
                    <a:pt x="803" y="7133"/>
                  </a:lnTo>
                  <a:lnTo>
                    <a:pt x="803" y="7136"/>
                  </a:lnTo>
                  <a:lnTo>
                    <a:pt x="801" y="7138"/>
                  </a:lnTo>
                  <a:lnTo>
                    <a:pt x="801" y="7141"/>
                  </a:lnTo>
                  <a:lnTo>
                    <a:pt x="801" y="7144"/>
                  </a:lnTo>
                  <a:lnTo>
                    <a:pt x="800" y="7147"/>
                  </a:lnTo>
                  <a:lnTo>
                    <a:pt x="800" y="7150"/>
                  </a:lnTo>
                  <a:lnTo>
                    <a:pt x="800" y="7153"/>
                  </a:lnTo>
                  <a:lnTo>
                    <a:pt x="800" y="13959"/>
                  </a:lnTo>
                  <a:lnTo>
                    <a:pt x="346" y="13959"/>
                  </a:lnTo>
                  <a:lnTo>
                    <a:pt x="329" y="13959"/>
                  </a:lnTo>
                  <a:lnTo>
                    <a:pt x="311" y="13961"/>
                  </a:lnTo>
                  <a:lnTo>
                    <a:pt x="294" y="13963"/>
                  </a:lnTo>
                  <a:lnTo>
                    <a:pt x="277" y="13966"/>
                  </a:lnTo>
                  <a:lnTo>
                    <a:pt x="259" y="13971"/>
                  </a:lnTo>
                  <a:lnTo>
                    <a:pt x="243" y="13976"/>
                  </a:lnTo>
                  <a:lnTo>
                    <a:pt x="227" y="13981"/>
                  </a:lnTo>
                  <a:lnTo>
                    <a:pt x="212" y="13988"/>
                  </a:lnTo>
                  <a:lnTo>
                    <a:pt x="196" y="13996"/>
                  </a:lnTo>
                  <a:lnTo>
                    <a:pt x="181" y="14004"/>
                  </a:lnTo>
                  <a:lnTo>
                    <a:pt x="166" y="14013"/>
                  </a:lnTo>
                  <a:lnTo>
                    <a:pt x="152" y="14023"/>
                  </a:lnTo>
                  <a:lnTo>
                    <a:pt x="139" y="14034"/>
                  </a:lnTo>
                  <a:lnTo>
                    <a:pt x="126" y="14045"/>
                  </a:lnTo>
                  <a:lnTo>
                    <a:pt x="114" y="14057"/>
                  </a:lnTo>
                  <a:lnTo>
                    <a:pt x="102" y="14069"/>
                  </a:lnTo>
                  <a:lnTo>
                    <a:pt x="89" y="14082"/>
                  </a:lnTo>
                  <a:lnTo>
                    <a:pt x="79" y="14096"/>
                  </a:lnTo>
                  <a:lnTo>
                    <a:pt x="68" y="14110"/>
                  </a:lnTo>
                  <a:lnTo>
                    <a:pt x="59" y="14125"/>
                  </a:lnTo>
                  <a:lnTo>
                    <a:pt x="50" y="14140"/>
                  </a:lnTo>
                  <a:lnTo>
                    <a:pt x="42" y="14156"/>
                  </a:lnTo>
                  <a:lnTo>
                    <a:pt x="34" y="14172"/>
                  </a:lnTo>
                  <a:lnTo>
                    <a:pt x="27" y="14188"/>
                  </a:lnTo>
                  <a:lnTo>
                    <a:pt x="21" y="14206"/>
                  </a:lnTo>
                  <a:lnTo>
                    <a:pt x="16" y="14224"/>
                  </a:lnTo>
                  <a:lnTo>
                    <a:pt x="11" y="14241"/>
                  </a:lnTo>
                  <a:lnTo>
                    <a:pt x="6" y="14259"/>
                  </a:lnTo>
                  <a:lnTo>
                    <a:pt x="3" y="14278"/>
                  </a:lnTo>
                  <a:lnTo>
                    <a:pt x="1" y="14297"/>
                  </a:lnTo>
                  <a:lnTo>
                    <a:pt x="0" y="14316"/>
                  </a:lnTo>
                  <a:lnTo>
                    <a:pt x="0" y="14335"/>
                  </a:lnTo>
                  <a:lnTo>
                    <a:pt x="0" y="14685"/>
                  </a:lnTo>
                  <a:lnTo>
                    <a:pt x="0" y="14704"/>
                  </a:lnTo>
                  <a:lnTo>
                    <a:pt x="1" y="14724"/>
                  </a:lnTo>
                  <a:lnTo>
                    <a:pt x="3" y="14743"/>
                  </a:lnTo>
                  <a:lnTo>
                    <a:pt x="6" y="14761"/>
                  </a:lnTo>
                  <a:lnTo>
                    <a:pt x="11" y="14779"/>
                  </a:lnTo>
                  <a:lnTo>
                    <a:pt x="16" y="14797"/>
                  </a:lnTo>
                  <a:lnTo>
                    <a:pt x="21" y="14815"/>
                  </a:lnTo>
                  <a:lnTo>
                    <a:pt x="27" y="14832"/>
                  </a:lnTo>
                  <a:lnTo>
                    <a:pt x="34" y="14849"/>
                  </a:lnTo>
                  <a:lnTo>
                    <a:pt x="42" y="14865"/>
                  </a:lnTo>
                  <a:lnTo>
                    <a:pt x="50" y="14880"/>
                  </a:lnTo>
                  <a:lnTo>
                    <a:pt x="59" y="14896"/>
                  </a:lnTo>
                  <a:lnTo>
                    <a:pt x="68" y="14911"/>
                  </a:lnTo>
                  <a:lnTo>
                    <a:pt x="79" y="14925"/>
                  </a:lnTo>
                  <a:lnTo>
                    <a:pt x="89" y="14939"/>
                  </a:lnTo>
                  <a:lnTo>
                    <a:pt x="102" y="14951"/>
                  </a:lnTo>
                  <a:lnTo>
                    <a:pt x="114" y="14964"/>
                  </a:lnTo>
                  <a:lnTo>
                    <a:pt x="126" y="14977"/>
                  </a:lnTo>
                  <a:lnTo>
                    <a:pt x="139" y="14988"/>
                  </a:lnTo>
                  <a:lnTo>
                    <a:pt x="152" y="14998"/>
                  </a:lnTo>
                  <a:lnTo>
                    <a:pt x="166" y="15008"/>
                  </a:lnTo>
                  <a:lnTo>
                    <a:pt x="181" y="15017"/>
                  </a:lnTo>
                  <a:lnTo>
                    <a:pt x="196" y="15025"/>
                  </a:lnTo>
                  <a:lnTo>
                    <a:pt x="212" y="15032"/>
                  </a:lnTo>
                  <a:lnTo>
                    <a:pt x="227" y="15039"/>
                  </a:lnTo>
                  <a:lnTo>
                    <a:pt x="243" y="15045"/>
                  </a:lnTo>
                  <a:lnTo>
                    <a:pt x="259" y="15050"/>
                  </a:lnTo>
                  <a:lnTo>
                    <a:pt x="277" y="15055"/>
                  </a:lnTo>
                  <a:lnTo>
                    <a:pt x="294" y="15058"/>
                  </a:lnTo>
                  <a:lnTo>
                    <a:pt x="311" y="15061"/>
                  </a:lnTo>
                  <a:lnTo>
                    <a:pt x="329" y="15062"/>
                  </a:lnTo>
                  <a:lnTo>
                    <a:pt x="346" y="15062"/>
                  </a:lnTo>
                  <a:lnTo>
                    <a:pt x="15770" y="15062"/>
                  </a:lnTo>
                  <a:lnTo>
                    <a:pt x="15787" y="15062"/>
                  </a:lnTo>
                  <a:lnTo>
                    <a:pt x="15805" y="15061"/>
                  </a:lnTo>
                  <a:lnTo>
                    <a:pt x="15822" y="15058"/>
                  </a:lnTo>
                  <a:lnTo>
                    <a:pt x="15839" y="15055"/>
                  </a:lnTo>
                  <a:lnTo>
                    <a:pt x="15856" y="15050"/>
                  </a:lnTo>
                  <a:lnTo>
                    <a:pt x="15872" y="15045"/>
                  </a:lnTo>
                  <a:lnTo>
                    <a:pt x="15888" y="15039"/>
                  </a:lnTo>
                  <a:lnTo>
                    <a:pt x="15904" y="15032"/>
                  </a:lnTo>
                  <a:lnTo>
                    <a:pt x="15919" y="15025"/>
                  </a:lnTo>
                  <a:lnTo>
                    <a:pt x="15935" y="15017"/>
                  </a:lnTo>
                  <a:lnTo>
                    <a:pt x="15949" y="15008"/>
                  </a:lnTo>
                  <a:lnTo>
                    <a:pt x="15963" y="14998"/>
                  </a:lnTo>
                  <a:lnTo>
                    <a:pt x="15977" y="14988"/>
                  </a:lnTo>
                  <a:lnTo>
                    <a:pt x="15990" y="14977"/>
                  </a:lnTo>
                  <a:lnTo>
                    <a:pt x="16002" y="14964"/>
                  </a:lnTo>
                  <a:lnTo>
                    <a:pt x="16014" y="14951"/>
                  </a:lnTo>
                  <a:lnTo>
                    <a:pt x="16026" y="14939"/>
                  </a:lnTo>
                  <a:lnTo>
                    <a:pt x="16037" y="14925"/>
                  </a:lnTo>
                  <a:lnTo>
                    <a:pt x="16047" y="14911"/>
                  </a:lnTo>
                  <a:lnTo>
                    <a:pt x="16057" y="14896"/>
                  </a:lnTo>
                  <a:lnTo>
                    <a:pt x="16066" y="14880"/>
                  </a:lnTo>
                  <a:lnTo>
                    <a:pt x="16074" y="14865"/>
                  </a:lnTo>
                  <a:lnTo>
                    <a:pt x="16082" y="14849"/>
                  </a:lnTo>
                  <a:lnTo>
                    <a:pt x="16088" y="14832"/>
                  </a:lnTo>
                  <a:lnTo>
                    <a:pt x="16095" y="14815"/>
                  </a:lnTo>
                  <a:lnTo>
                    <a:pt x="16100" y="14797"/>
                  </a:lnTo>
                  <a:lnTo>
                    <a:pt x="16105" y="14779"/>
                  </a:lnTo>
                  <a:lnTo>
                    <a:pt x="16109" y="14761"/>
                  </a:lnTo>
                  <a:lnTo>
                    <a:pt x="16112" y="14743"/>
                  </a:lnTo>
                  <a:lnTo>
                    <a:pt x="16115" y="14724"/>
                  </a:lnTo>
                  <a:lnTo>
                    <a:pt x="16116" y="14704"/>
                  </a:lnTo>
                  <a:lnTo>
                    <a:pt x="16116" y="14685"/>
                  </a:lnTo>
                  <a:lnTo>
                    <a:pt x="16116" y="14335"/>
                  </a:lnTo>
                  <a:lnTo>
                    <a:pt x="16116" y="14316"/>
                  </a:lnTo>
                  <a:lnTo>
                    <a:pt x="16115" y="14297"/>
                  </a:lnTo>
                  <a:lnTo>
                    <a:pt x="16112" y="14278"/>
                  </a:lnTo>
                  <a:lnTo>
                    <a:pt x="16109" y="14259"/>
                  </a:lnTo>
                  <a:lnTo>
                    <a:pt x="16105" y="14241"/>
                  </a:lnTo>
                  <a:lnTo>
                    <a:pt x="16100" y="14224"/>
                  </a:lnTo>
                  <a:lnTo>
                    <a:pt x="16095" y="14206"/>
                  </a:lnTo>
                  <a:lnTo>
                    <a:pt x="16088" y="14188"/>
                  </a:lnTo>
                  <a:lnTo>
                    <a:pt x="16082" y="14172"/>
                  </a:lnTo>
                  <a:lnTo>
                    <a:pt x="16074" y="14156"/>
                  </a:lnTo>
                  <a:lnTo>
                    <a:pt x="16066" y="14140"/>
                  </a:lnTo>
                  <a:lnTo>
                    <a:pt x="16057" y="14125"/>
                  </a:lnTo>
                  <a:lnTo>
                    <a:pt x="16047" y="14110"/>
                  </a:lnTo>
                  <a:lnTo>
                    <a:pt x="16037" y="14096"/>
                  </a:lnTo>
                  <a:lnTo>
                    <a:pt x="16026" y="14082"/>
                  </a:lnTo>
                  <a:lnTo>
                    <a:pt x="16014" y="14069"/>
                  </a:lnTo>
                  <a:lnTo>
                    <a:pt x="16002" y="14057"/>
                  </a:lnTo>
                  <a:lnTo>
                    <a:pt x="15990" y="14045"/>
                  </a:lnTo>
                  <a:lnTo>
                    <a:pt x="15977" y="14034"/>
                  </a:lnTo>
                  <a:lnTo>
                    <a:pt x="15963" y="14023"/>
                  </a:lnTo>
                  <a:lnTo>
                    <a:pt x="15949" y="14013"/>
                  </a:lnTo>
                  <a:lnTo>
                    <a:pt x="15935" y="14004"/>
                  </a:lnTo>
                  <a:lnTo>
                    <a:pt x="15919" y="13996"/>
                  </a:lnTo>
                  <a:lnTo>
                    <a:pt x="15904" y="13988"/>
                  </a:lnTo>
                  <a:lnTo>
                    <a:pt x="15888" y="13981"/>
                  </a:lnTo>
                  <a:lnTo>
                    <a:pt x="15872" y="13976"/>
                  </a:lnTo>
                  <a:lnTo>
                    <a:pt x="15856" y="13971"/>
                  </a:lnTo>
                  <a:lnTo>
                    <a:pt x="15839" y="13966"/>
                  </a:lnTo>
                  <a:lnTo>
                    <a:pt x="15822" y="13963"/>
                  </a:lnTo>
                  <a:lnTo>
                    <a:pt x="15805" y="13961"/>
                  </a:lnTo>
                  <a:lnTo>
                    <a:pt x="15787" y="13959"/>
                  </a:lnTo>
                  <a:lnTo>
                    <a:pt x="15770" y="13959"/>
                  </a:lnTo>
                  <a:close/>
                  <a:moveTo>
                    <a:pt x="4148" y="7153"/>
                  </a:moveTo>
                  <a:lnTo>
                    <a:pt x="4148" y="13959"/>
                  </a:lnTo>
                  <a:lnTo>
                    <a:pt x="1929" y="13959"/>
                  </a:lnTo>
                  <a:lnTo>
                    <a:pt x="1929" y="7153"/>
                  </a:lnTo>
                  <a:lnTo>
                    <a:pt x="1929" y="7150"/>
                  </a:lnTo>
                  <a:lnTo>
                    <a:pt x="1929" y="7147"/>
                  </a:lnTo>
                  <a:lnTo>
                    <a:pt x="1929" y="7144"/>
                  </a:lnTo>
                  <a:lnTo>
                    <a:pt x="1929" y="7141"/>
                  </a:lnTo>
                  <a:lnTo>
                    <a:pt x="1928" y="7138"/>
                  </a:lnTo>
                  <a:lnTo>
                    <a:pt x="1928" y="7136"/>
                  </a:lnTo>
                  <a:lnTo>
                    <a:pt x="1928" y="7133"/>
                  </a:lnTo>
                  <a:lnTo>
                    <a:pt x="1928" y="7130"/>
                  </a:lnTo>
                  <a:lnTo>
                    <a:pt x="4150" y="7130"/>
                  </a:lnTo>
                  <a:lnTo>
                    <a:pt x="4149" y="7133"/>
                  </a:lnTo>
                  <a:lnTo>
                    <a:pt x="4149" y="7136"/>
                  </a:lnTo>
                  <a:lnTo>
                    <a:pt x="4149" y="7138"/>
                  </a:lnTo>
                  <a:lnTo>
                    <a:pt x="4148" y="7141"/>
                  </a:lnTo>
                  <a:lnTo>
                    <a:pt x="4148" y="7144"/>
                  </a:lnTo>
                  <a:lnTo>
                    <a:pt x="4148" y="7147"/>
                  </a:lnTo>
                  <a:lnTo>
                    <a:pt x="4148" y="7150"/>
                  </a:lnTo>
                  <a:lnTo>
                    <a:pt x="4148" y="7153"/>
                  </a:lnTo>
                  <a:close/>
                  <a:moveTo>
                    <a:pt x="7494" y="7153"/>
                  </a:moveTo>
                  <a:lnTo>
                    <a:pt x="7494" y="13959"/>
                  </a:lnTo>
                  <a:lnTo>
                    <a:pt x="5276" y="13959"/>
                  </a:lnTo>
                  <a:lnTo>
                    <a:pt x="5276" y="7153"/>
                  </a:lnTo>
                  <a:lnTo>
                    <a:pt x="5275" y="7150"/>
                  </a:lnTo>
                  <a:lnTo>
                    <a:pt x="5275" y="7147"/>
                  </a:lnTo>
                  <a:lnTo>
                    <a:pt x="5275" y="7144"/>
                  </a:lnTo>
                  <a:lnTo>
                    <a:pt x="5275" y="7141"/>
                  </a:lnTo>
                  <a:lnTo>
                    <a:pt x="5274" y="7138"/>
                  </a:lnTo>
                  <a:lnTo>
                    <a:pt x="5274" y="7136"/>
                  </a:lnTo>
                  <a:lnTo>
                    <a:pt x="5274" y="7133"/>
                  </a:lnTo>
                  <a:lnTo>
                    <a:pt x="5274" y="7130"/>
                  </a:lnTo>
                  <a:lnTo>
                    <a:pt x="7496" y="7130"/>
                  </a:lnTo>
                  <a:lnTo>
                    <a:pt x="7495" y="7133"/>
                  </a:lnTo>
                  <a:lnTo>
                    <a:pt x="7495" y="7136"/>
                  </a:lnTo>
                  <a:lnTo>
                    <a:pt x="7495" y="7138"/>
                  </a:lnTo>
                  <a:lnTo>
                    <a:pt x="7495" y="7141"/>
                  </a:lnTo>
                  <a:lnTo>
                    <a:pt x="7494" y="7144"/>
                  </a:lnTo>
                  <a:lnTo>
                    <a:pt x="7494" y="7147"/>
                  </a:lnTo>
                  <a:lnTo>
                    <a:pt x="7494" y="7150"/>
                  </a:lnTo>
                  <a:lnTo>
                    <a:pt x="7494" y="7153"/>
                  </a:lnTo>
                  <a:close/>
                  <a:moveTo>
                    <a:pt x="10840" y="7153"/>
                  </a:moveTo>
                  <a:lnTo>
                    <a:pt x="10840" y="13959"/>
                  </a:lnTo>
                  <a:lnTo>
                    <a:pt x="8622" y="13959"/>
                  </a:lnTo>
                  <a:lnTo>
                    <a:pt x="8622" y="7153"/>
                  </a:lnTo>
                  <a:lnTo>
                    <a:pt x="8622" y="7150"/>
                  </a:lnTo>
                  <a:lnTo>
                    <a:pt x="8622" y="7147"/>
                  </a:lnTo>
                  <a:lnTo>
                    <a:pt x="8621" y="7144"/>
                  </a:lnTo>
                  <a:lnTo>
                    <a:pt x="8621" y="7141"/>
                  </a:lnTo>
                  <a:lnTo>
                    <a:pt x="8621" y="7138"/>
                  </a:lnTo>
                  <a:lnTo>
                    <a:pt x="8620" y="7136"/>
                  </a:lnTo>
                  <a:lnTo>
                    <a:pt x="8620" y="7133"/>
                  </a:lnTo>
                  <a:lnTo>
                    <a:pt x="8620" y="7130"/>
                  </a:lnTo>
                  <a:lnTo>
                    <a:pt x="10842" y="7130"/>
                  </a:lnTo>
                  <a:lnTo>
                    <a:pt x="10842" y="7133"/>
                  </a:lnTo>
                  <a:lnTo>
                    <a:pt x="10842" y="7136"/>
                  </a:lnTo>
                  <a:lnTo>
                    <a:pt x="10841" y="7138"/>
                  </a:lnTo>
                  <a:lnTo>
                    <a:pt x="10841" y="7141"/>
                  </a:lnTo>
                  <a:lnTo>
                    <a:pt x="10841" y="7144"/>
                  </a:lnTo>
                  <a:lnTo>
                    <a:pt x="10840" y="7147"/>
                  </a:lnTo>
                  <a:lnTo>
                    <a:pt x="10840" y="7150"/>
                  </a:lnTo>
                  <a:lnTo>
                    <a:pt x="10840" y="7153"/>
                  </a:lnTo>
                  <a:close/>
                  <a:moveTo>
                    <a:pt x="11966" y="7130"/>
                  </a:moveTo>
                  <a:lnTo>
                    <a:pt x="14188" y="7130"/>
                  </a:lnTo>
                  <a:lnTo>
                    <a:pt x="14188" y="7133"/>
                  </a:lnTo>
                  <a:lnTo>
                    <a:pt x="14188" y="7136"/>
                  </a:lnTo>
                  <a:lnTo>
                    <a:pt x="14187" y="7138"/>
                  </a:lnTo>
                  <a:lnTo>
                    <a:pt x="14187" y="7141"/>
                  </a:lnTo>
                  <a:lnTo>
                    <a:pt x="14187" y="7144"/>
                  </a:lnTo>
                  <a:lnTo>
                    <a:pt x="14186" y="7147"/>
                  </a:lnTo>
                  <a:lnTo>
                    <a:pt x="14186" y="7150"/>
                  </a:lnTo>
                  <a:lnTo>
                    <a:pt x="14186" y="7153"/>
                  </a:lnTo>
                  <a:lnTo>
                    <a:pt x="14186" y="13959"/>
                  </a:lnTo>
                  <a:lnTo>
                    <a:pt x="11968" y="13959"/>
                  </a:lnTo>
                  <a:lnTo>
                    <a:pt x="11968" y="7153"/>
                  </a:lnTo>
                  <a:lnTo>
                    <a:pt x="11968" y="7150"/>
                  </a:lnTo>
                  <a:lnTo>
                    <a:pt x="11968" y="7147"/>
                  </a:lnTo>
                  <a:lnTo>
                    <a:pt x="11967" y="7144"/>
                  </a:lnTo>
                  <a:lnTo>
                    <a:pt x="11967" y="7141"/>
                  </a:lnTo>
                  <a:lnTo>
                    <a:pt x="11967" y="7138"/>
                  </a:lnTo>
                  <a:lnTo>
                    <a:pt x="11966" y="7136"/>
                  </a:lnTo>
                  <a:lnTo>
                    <a:pt x="11966" y="7133"/>
                  </a:lnTo>
                  <a:lnTo>
                    <a:pt x="11966" y="713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FFFFFF"/>
                </a:solidFill>
              </a:endParaRPr>
            </a:p>
          </p:txBody>
        </p:sp>
        <p:sp>
          <p:nvSpPr>
            <p:cNvPr id="7" name="Freeform 159"/>
            <p:cNvSpPr>
              <a:spLocks noChangeAspect="1"/>
            </p:cNvSpPr>
            <p:nvPr/>
          </p:nvSpPr>
          <p:spPr bwMode="auto">
            <a:xfrm>
              <a:off x="1" y="1"/>
              <a:ext cx="474" cy="443"/>
            </a:xfrm>
            <a:custGeom>
              <a:avLst/>
              <a:gdLst/>
              <a:ahLst/>
              <a:cxnLst>
                <a:cxn ang="0">
                  <a:pos x="15315" y="7150"/>
                </a:cxn>
                <a:cxn ang="0">
                  <a:pos x="15313" y="7136"/>
                </a:cxn>
                <a:cxn ang="0">
                  <a:pos x="15732" y="7130"/>
                </a:cxn>
                <a:cxn ang="0">
                  <a:pos x="15929" y="7072"/>
                </a:cxn>
                <a:cxn ang="0">
                  <a:pos x="16055" y="6917"/>
                </a:cxn>
                <a:cxn ang="0">
                  <a:pos x="16109" y="6696"/>
                </a:cxn>
                <a:cxn ang="0">
                  <a:pos x="16092" y="6444"/>
                </a:cxn>
                <a:cxn ang="0">
                  <a:pos x="16007" y="6192"/>
                </a:cxn>
                <a:cxn ang="0">
                  <a:pos x="15856" y="5972"/>
                </a:cxn>
                <a:cxn ang="0">
                  <a:pos x="8811" y="325"/>
                </a:cxn>
                <a:cxn ang="0">
                  <a:pos x="8566" y="153"/>
                </a:cxn>
                <a:cxn ang="0">
                  <a:pos x="8333" y="46"/>
                </a:cxn>
                <a:cxn ang="0">
                  <a:pos x="8108" y="1"/>
                </a:cxn>
                <a:cxn ang="0">
                  <a:pos x="7889" y="21"/>
                </a:cxn>
                <a:cxn ang="0">
                  <a:pos x="7673" y="102"/>
                </a:cxn>
                <a:cxn ang="0">
                  <a:pos x="7457" y="245"/>
                </a:cxn>
                <a:cxn ang="0">
                  <a:pos x="221" y="6041"/>
                </a:cxn>
                <a:cxn ang="0">
                  <a:pos x="82" y="6218"/>
                </a:cxn>
                <a:cxn ang="0">
                  <a:pos x="15" y="6433"/>
                </a:cxn>
                <a:cxn ang="0">
                  <a:pos x="11" y="6659"/>
                </a:cxn>
                <a:cxn ang="0">
                  <a:pos x="65" y="6868"/>
                </a:cxn>
                <a:cxn ang="0">
                  <a:pos x="175" y="7031"/>
                </a:cxn>
                <a:cxn ang="0">
                  <a:pos x="334" y="7121"/>
                </a:cxn>
                <a:cxn ang="0">
                  <a:pos x="803" y="7130"/>
                </a:cxn>
                <a:cxn ang="0">
                  <a:pos x="801" y="7144"/>
                </a:cxn>
                <a:cxn ang="0">
                  <a:pos x="800" y="13959"/>
                </a:cxn>
                <a:cxn ang="0">
                  <a:pos x="294" y="13963"/>
                </a:cxn>
                <a:cxn ang="0">
                  <a:pos x="212" y="13988"/>
                </a:cxn>
                <a:cxn ang="0">
                  <a:pos x="139" y="14034"/>
                </a:cxn>
                <a:cxn ang="0">
                  <a:pos x="79" y="14096"/>
                </a:cxn>
                <a:cxn ang="0">
                  <a:pos x="34" y="14172"/>
                </a:cxn>
                <a:cxn ang="0">
                  <a:pos x="6" y="14259"/>
                </a:cxn>
                <a:cxn ang="0">
                  <a:pos x="0" y="14335"/>
                </a:cxn>
                <a:cxn ang="0">
                  <a:pos x="3" y="14743"/>
                </a:cxn>
                <a:cxn ang="0">
                  <a:pos x="27" y="14832"/>
                </a:cxn>
                <a:cxn ang="0">
                  <a:pos x="68" y="14911"/>
                </a:cxn>
                <a:cxn ang="0">
                  <a:pos x="126" y="14977"/>
                </a:cxn>
                <a:cxn ang="0">
                  <a:pos x="196" y="15025"/>
                </a:cxn>
                <a:cxn ang="0">
                  <a:pos x="277" y="15055"/>
                </a:cxn>
                <a:cxn ang="0">
                  <a:pos x="346" y="15062"/>
                </a:cxn>
                <a:cxn ang="0">
                  <a:pos x="15822" y="15058"/>
                </a:cxn>
                <a:cxn ang="0">
                  <a:pos x="15904" y="15032"/>
                </a:cxn>
                <a:cxn ang="0">
                  <a:pos x="15977" y="14988"/>
                </a:cxn>
                <a:cxn ang="0">
                  <a:pos x="16037" y="14925"/>
                </a:cxn>
                <a:cxn ang="0">
                  <a:pos x="16082" y="14849"/>
                </a:cxn>
                <a:cxn ang="0">
                  <a:pos x="16109" y="14761"/>
                </a:cxn>
                <a:cxn ang="0">
                  <a:pos x="16116" y="14685"/>
                </a:cxn>
                <a:cxn ang="0">
                  <a:pos x="16112" y="14278"/>
                </a:cxn>
                <a:cxn ang="0">
                  <a:pos x="16088" y="14188"/>
                </a:cxn>
                <a:cxn ang="0">
                  <a:pos x="16047" y="14110"/>
                </a:cxn>
                <a:cxn ang="0">
                  <a:pos x="15990" y="14045"/>
                </a:cxn>
                <a:cxn ang="0">
                  <a:pos x="15919" y="13996"/>
                </a:cxn>
                <a:cxn ang="0">
                  <a:pos x="15839" y="13966"/>
                </a:cxn>
                <a:cxn ang="0">
                  <a:pos x="15770" y="13959"/>
                </a:cxn>
              </a:cxnLst>
              <a:rect l="0" t="0" r="r" b="b"/>
              <a:pathLst>
                <a:path w="16116" h="15062">
                  <a:moveTo>
                    <a:pt x="15770" y="13959"/>
                  </a:moveTo>
                  <a:lnTo>
                    <a:pt x="15316" y="13959"/>
                  </a:lnTo>
                  <a:lnTo>
                    <a:pt x="15316" y="7153"/>
                  </a:lnTo>
                  <a:lnTo>
                    <a:pt x="15316" y="7153"/>
                  </a:lnTo>
                  <a:lnTo>
                    <a:pt x="15315" y="7150"/>
                  </a:lnTo>
                  <a:lnTo>
                    <a:pt x="15315" y="7147"/>
                  </a:lnTo>
                  <a:lnTo>
                    <a:pt x="15315" y="7144"/>
                  </a:lnTo>
                  <a:lnTo>
                    <a:pt x="15315" y="7141"/>
                  </a:lnTo>
                  <a:lnTo>
                    <a:pt x="15313" y="7138"/>
                  </a:lnTo>
                  <a:lnTo>
                    <a:pt x="15313" y="7136"/>
                  </a:lnTo>
                  <a:lnTo>
                    <a:pt x="15313" y="7133"/>
                  </a:lnTo>
                  <a:lnTo>
                    <a:pt x="15313" y="7130"/>
                  </a:lnTo>
                  <a:lnTo>
                    <a:pt x="15313" y="7130"/>
                  </a:lnTo>
                  <a:lnTo>
                    <a:pt x="15732" y="7130"/>
                  </a:lnTo>
                  <a:lnTo>
                    <a:pt x="15732" y="7130"/>
                  </a:lnTo>
                  <a:lnTo>
                    <a:pt x="15778" y="7128"/>
                  </a:lnTo>
                  <a:lnTo>
                    <a:pt x="15820" y="7120"/>
                  </a:lnTo>
                  <a:lnTo>
                    <a:pt x="15860" y="7109"/>
                  </a:lnTo>
                  <a:lnTo>
                    <a:pt x="15896" y="7092"/>
                  </a:lnTo>
                  <a:lnTo>
                    <a:pt x="15929" y="7072"/>
                  </a:lnTo>
                  <a:lnTo>
                    <a:pt x="15961" y="7047"/>
                  </a:lnTo>
                  <a:lnTo>
                    <a:pt x="15988" y="7019"/>
                  </a:lnTo>
                  <a:lnTo>
                    <a:pt x="16013" y="6988"/>
                  </a:lnTo>
                  <a:lnTo>
                    <a:pt x="16036" y="6953"/>
                  </a:lnTo>
                  <a:lnTo>
                    <a:pt x="16055" y="6917"/>
                  </a:lnTo>
                  <a:lnTo>
                    <a:pt x="16071" y="6876"/>
                  </a:lnTo>
                  <a:lnTo>
                    <a:pt x="16084" y="6835"/>
                  </a:lnTo>
                  <a:lnTo>
                    <a:pt x="16095" y="6790"/>
                  </a:lnTo>
                  <a:lnTo>
                    <a:pt x="16103" y="6744"/>
                  </a:lnTo>
                  <a:lnTo>
                    <a:pt x="16109" y="6696"/>
                  </a:lnTo>
                  <a:lnTo>
                    <a:pt x="16111" y="6648"/>
                  </a:lnTo>
                  <a:lnTo>
                    <a:pt x="16110" y="6598"/>
                  </a:lnTo>
                  <a:lnTo>
                    <a:pt x="16107" y="6547"/>
                  </a:lnTo>
                  <a:lnTo>
                    <a:pt x="16100" y="6496"/>
                  </a:lnTo>
                  <a:lnTo>
                    <a:pt x="16092" y="6444"/>
                  </a:lnTo>
                  <a:lnTo>
                    <a:pt x="16080" y="6393"/>
                  </a:lnTo>
                  <a:lnTo>
                    <a:pt x="16066" y="6342"/>
                  </a:lnTo>
                  <a:lnTo>
                    <a:pt x="16049" y="6291"/>
                  </a:lnTo>
                  <a:lnTo>
                    <a:pt x="16030" y="6241"/>
                  </a:lnTo>
                  <a:lnTo>
                    <a:pt x="16007" y="6192"/>
                  </a:lnTo>
                  <a:lnTo>
                    <a:pt x="15982" y="6145"/>
                  </a:lnTo>
                  <a:lnTo>
                    <a:pt x="15955" y="6098"/>
                  </a:lnTo>
                  <a:lnTo>
                    <a:pt x="15924" y="6054"/>
                  </a:lnTo>
                  <a:lnTo>
                    <a:pt x="15891" y="6011"/>
                  </a:lnTo>
                  <a:lnTo>
                    <a:pt x="15856" y="5972"/>
                  </a:lnTo>
                  <a:lnTo>
                    <a:pt x="15817" y="5933"/>
                  </a:lnTo>
                  <a:lnTo>
                    <a:pt x="15777" y="5899"/>
                  </a:lnTo>
                  <a:lnTo>
                    <a:pt x="15777" y="5899"/>
                  </a:lnTo>
                  <a:lnTo>
                    <a:pt x="8811" y="325"/>
                  </a:lnTo>
                  <a:lnTo>
                    <a:pt x="8811" y="325"/>
                  </a:lnTo>
                  <a:lnTo>
                    <a:pt x="8761" y="286"/>
                  </a:lnTo>
                  <a:lnTo>
                    <a:pt x="8711" y="249"/>
                  </a:lnTo>
                  <a:lnTo>
                    <a:pt x="8662" y="215"/>
                  </a:lnTo>
                  <a:lnTo>
                    <a:pt x="8614" y="183"/>
                  </a:lnTo>
                  <a:lnTo>
                    <a:pt x="8566" y="153"/>
                  </a:lnTo>
                  <a:lnTo>
                    <a:pt x="8518" y="127"/>
                  </a:lnTo>
                  <a:lnTo>
                    <a:pt x="8472" y="103"/>
                  </a:lnTo>
                  <a:lnTo>
                    <a:pt x="8425" y="81"/>
                  </a:lnTo>
                  <a:lnTo>
                    <a:pt x="8379" y="62"/>
                  </a:lnTo>
                  <a:lnTo>
                    <a:pt x="8333" y="46"/>
                  </a:lnTo>
                  <a:lnTo>
                    <a:pt x="8287" y="32"/>
                  </a:lnTo>
                  <a:lnTo>
                    <a:pt x="8242" y="21"/>
                  </a:lnTo>
                  <a:lnTo>
                    <a:pt x="8197" y="12"/>
                  </a:lnTo>
                  <a:lnTo>
                    <a:pt x="8152" y="5"/>
                  </a:lnTo>
                  <a:lnTo>
                    <a:pt x="8108" y="1"/>
                  </a:lnTo>
                  <a:lnTo>
                    <a:pt x="8064" y="0"/>
                  </a:lnTo>
                  <a:lnTo>
                    <a:pt x="8020" y="1"/>
                  </a:lnTo>
                  <a:lnTo>
                    <a:pt x="7976" y="5"/>
                  </a:lnTo>
                  <a:lnTo>
                    <a:pt x="7933" y="12"/>
                  </a:lnTo>
                  <a:lnTo>
                    <a:pt x="7889" y="21"/>
                  </a:lnTo>
                  <a:lnTo>
                    <a:pt x="7846" y="32"/>
                  </a:lnTo>
                  <a:lnTo>
                    <a:pt x="7802" y="45"/>
                  </a:lnTo>
                  <a:lnTo>
                    <a:pt x="7759" y="62"/>
                  </a:lnTo>
                  <a:lnTo>
                    <a:pt x="7716" y="80"/>
                  </a:lnTo>
                  <a:lnTo>
                    <a:pt x="7673" y="102"/>
                  </a:lnTo>
                  <a:lnTo>
                    <a:pt x="7630" y="126"/>
                  </a:lnTo>
                  <a:lnTo>
                    <a:pt x="7587" y="151"/>
                  </a:lnTo>
                  <a:lnTo>
                    <a:pt x="7544" y="181"/>
                  </a:lnTo>
                  <a:lnTo>
                    <a:pt x="7501" y="211"/>
                  </a:lnTo>
                  <a:lnTo>
                    <a:pt x="7457" y="245"/>
                  </a:lnTo>
                  <a:lnTo>
                    <a:pt x="7414" y="281"/>
                  </a:lnTo>
                  <a:lnTo>
                    <a:pt x="7371" y="319"/>
                  </a:lnTo>
                  <a:lnTo>
                    <a:pt x="7371" y="319"/>
                  </a:lnTo>
                  <a:lnTo>
                    <a:pt x="221" y="6041"/>
                  </a:lnTo>
                  <a:lnTo>
                    <a:pt x="221" y="6041"/>
                  </a:lnTo>
                  <a:lnTo>
                    <a:pt x="188" y="6072"/>
                  </a:lnTo>
                  <a:lnTo>
                    <a:pt x="157" y="6105"/>
                  </a:lnTo>
                  <a:lnTo>
                    <a:pt x="129" y="6141"/>
                  </a:lnTo>
                  <a:lnTo>
                    <a:pt x="105" y="6178"/>
                  </a:lnTo>
                  <a:lnTo>
                    <a:pt x="82" y="6218"/>
                  </a:lnTo>
                  <a:lnTo>
                    <a:pt x="63" y="6258"/>
                  </a:lnTo>
                  <a:lnTo>
                    <a:pt x="47" y="6301"/>
                  </a:lnTo>
                  <a:lnTo>
                    <a:pt x="34" y="6344"/>
                  </a:lnTo>
                  <a:lnTo>
                    <a:pt x="23" y="6388"/>
                  </a:lnTo>
                  <a:lnTo>
                    <a:pt x="15" y="6433"/>
                  </a:lnTo>
                  <a:lnTo>
                    <a:pt x="8" y="6478"/>
                  </a:lnTo>
                  <a:lnTo>
                    <a:pt x="5" y="6523"/>
                  </a:lnTo>
                  <a:lnTo>
                    <a:pt x="4" y="6569"/>
                  </a:lnTo>
                  <a:lnTo>
                    <a:pt x="6" y="6614"/>
                  </a:lnTo>
                  <a:lnTo>
                    <a:pt x="11" y="6659"/>
                  </a:lnTo>
                  <a:lnTo>
                    <a:pt x="17" y="6703"/>
                  </a:lnTo>
                  <a:lnTo>
                    <a:pt x="26" y="6747"/>
                  </a:lnTo>
                  <a:lnTo>
                    <a:pt x="37" y="6788"/>
                  </a:lnTo>
                  <a:lnTo>
                    <a:pt x="50" y="6829"/>
                  </a:lnTo>
                  <a:lnTo>
                    <a:pt x="65" y="6868"/>
                  </a:lnTo>
                  <a:lnTo>
                    <a:pt x="83" y="6906"/>
                  </a:lnTo>
                  <a:lnTo>
                    <a:pt x="103" y="6940"/>
                  </a:lnTo>
                  <a:lnTo>
                    <a:pt x="125" y="6973"/>
                  </a:lnTo>
                  <a:lnTo>
                    <a:pt x="149" y="7004"/>
                  </a:lnTo>
                  <a:lnTo>
                    <a:pt x="175" y="7031"/>
                  </a:lnTo>
                  <a:lnTo>
                    <a:pt x="203" y="7056"/>
                  </a:lnTo>
                  <a:lnTo>
                    <a:pt x="233" y="7078"/>
                  </a:lnTo>
                  <a:lnTo>
                    <a:pt x="264" y="7096"/>
                  </a:lnTo>
                  <a:lnTo>
                    <a:pt x="299" y="7111"/>
                  </a:lnTo>
                  <a:lnTo>
                    <a:pt x="334" y="7121"/>
                  </a:lnTo>
                  <a:lnTo>
                    <a:pt x="371" y="7128"/>
                  </a:lnTo>
                  <a:lnTo>
                    <a:pt x="410" y="7130"/>
                  </a:lnTo>
                  <a:lnTo>
                    <a:pt x="410" y="7130"/>
                  </a:lnTo>
                  <a:lnTo>
                    <a:pt x="803" y="7130"/>
                  </a:lnTo>
                  <a:lnTo>
                    <a:pt x="803" y="7130"/>
                  </a:lnTo>
                  <a:lnTo>
                    <a:pt x="803" y="7133"/>
                  </a:lnTo>
                  <a:lnTo>
                    <a:pt x="803" y="7136"/>
                  </a:lnTo>
                  <a:lnTo>
                    <a:pt x="801" y="7138"/>
                  </a:lnTo>
                  <a:lnTo>
                    <a:pt x="801" y="7141"/>
                  </a:lnTo>
                  <a:lnTo>
                    <a:pt x="801" y="7144"/>
                  </a:lnTo>
                  <a:lnTo>
                    <a:pt x="800" y="7147"/>
                  </a:lnTo>
                  <a:lnTo>
                    <a:pt x="800" y="7150"/>
                  </a:lnTo>
                  <a:lnTo>
                    <a:pt x="800" y="7153"/>
                  </a:lnTo>
                  <a:lnTo>
                    <a:pt x="800" y="7153"/>
                  </a:lnTo>
                  <a:lnTo>
                    <a:pt x="800" y="13959"/>
                  </a:lnTo>
                  <a:lnTo>
                    <a:pt x="346" y="13959"/>
                  </a:lnTo>
                  <a:lnTo>
                    <a:pt x="346" y="13959"/>
                  </a:lnTo>
                  <a:lnTo>
                    <a:pt x="329" y="13959"/>
                  </a:lnTo>
                  <a:lnTo>
                    <a:pt x="311" y="13961"/>
                  </a:lnTo>
                  <a:lnTo>
                    <a:pt x="294" y="13963"/>
                  </a:lnTo>
                  <a:lnTo>
                    <a:pt x="277" y="13966"/>
                  </a:lnTo>
                  <a:lnTo>
                    <a:pt x="259" y="13971"/>
                  </a:lnTo>
                  <a:lnTo>
                    <a:pt x="243" y="13976"/>
                  </a:lnTo>
                  <a:lnTo>
                    <a:pt x="227" y="13981"/>
                  </a:lnTo>
                  <a:lnTo>
                    <a:pt x="212" y="13988"/>
                  </a:lnTo>
                  <a:lnTo>
                    <a:pt x="196" y="13996"/>
                  </a:lnTo>
                  <a:lnTo>
                    <a:pt x="181" y="14004"/>
                  </a:lnTo>
                  <a:lnTo>
                    <a:pt x="166" y="14013"/>
                  </a:lnTo>
                  <a:lnTo>
                    <a:pt x="152" y="14023"/>
                  </a:lnTo>
                  <a:lnTo>
                    <a:pt x="139" y="14034"/>
                  </a:lnTo>
                  <a:lnTo>
                    <a:pt x="126" y="14045"/>
                  </a:lnTo>
                  <a:lnTo>
                    <a:pt x="114" y="14057"/>
                  </a:lnTo>
                  <a:lnTo>
                    <a:pt x="102" y="14069"/>
                  </a:lnTo>
                  <a:lnTo>
                    <a:pt x="89" y="14082"/>
                  </a:lnTo>
                  <a:lnTo>
                    <a:pt x="79" y="14096"/>
                  </a:lnTo>
                  <a:lnTo>
                    <a:pt x="68" y="14110"/>
                  </a:lnTo>
                  <a:lnTo>
                    <a:pt x="59" y="14125"/>
                  </a:lnTo>
                  <a:lnTo>
                    <a:pt x="50" y="14140"/>
                  </a:lnTo>
                  <a:lnTo>
                    <a:pt x="42" y="14156"/>
                  </a:lnTo>
                  <a:lnTo>
                    <a:pt x="34" y="14172"/>
                  </a:lnTo>
                  <a:lnTo>
                    <a:pt x="27" y="14188"/>
                  </a:lnTo>
                  <a:lnTo>
                    <a:pt x="21" y="14206"/>
                  </a:lnTo>
                  <a:lnTo>
                    <a:pt x="16" y="14224"/>
                  </a:lnTo>
                  <a:lnTo>
                    <a:pt x="11" y="14241"/>
                  </a:lnTo>
                  <a:lnTo>
                    <a:pt x="6" y="14259"/>
                  </a:lnTo>
                  <a:lnTo>
                    <a:pt x="3" y="14278"/>
                  </a:lnTo>
                  <a:lnTo>
                    <a:pt x="1" y="14297"/>
                  </a:lnTo>
                  <a:lnTo>
                    <a:pt x="0" y="14316"/>
                  </a:lnTo>
                  <a:lnTo>
                    <a:pt x="0" y="14335"/>
                  </a:lnTo>
                  <a:lnTo>
                    <a:pt x="0" y="14335"/>
                  </a:lnTo>
                  <a:lnTo>
                    <a:pt x="0" y="14685"/>
                  </a:lnTo>
                  <a:lnTo>
                    <a:pt x="0" y="14685"/>
                  </a:lnTo>
                  <a:lnTo>
                    <a:pt x="0" y="14704"/>
                  </a:lnTo>
                  <a:lnTo>
                    <a:pt x="1" y="14724"/>
                  </a:lnTo>
                  <a:lnTo>
                    <a:pt x="3" y="14743"/>
                  </a:lnTo>
                  <a:lnTo>
                    <a:pt x="6" y="14761"/>
                  </a:lnTo>
                  <a:lnTo>
                    <a:pt x="11" y="14779"/>
                  </a:lnTo>
                  <a:lnTo>
                    <a:pt x="16" y="14797"/>
                  </a:lnTo>
                  <a:lnTo>
                    <a:pt x="21" y="14815"/>
                  </a:lnTo>
                  <a:lnTo>
                    <a:pt x="27" y="14832"/>
                  </a:lnTo>
                  <a:lnTo>
                    <a:pt x="34" y="14849"/>
                  </a:lnTo>
                  <a:lnTo>
                    <a:pt x="42" y="14865"/>
                  </a:lnTo>
                  <a:lnTo>
                    <a:pt x="50" y="14880"/>
                  </a:lnTo>
                  <a:lnTo>
                    <a:pt x="59" y="14896"/>
                  </a:lnTo>
                  <a:lnTo>
                    <a:pt x="68" y="14911"/>
                  </a:lnTo>
                  <a:lnTo>
                    <a:pt x="79" y="14925"/>
                  </a:lnTo>
                  <a:lnTo>
                    <a:pt x="89" y="14939"/>
                  </a:lnTo>
                  <a:lnTo>
                    <a:pt x="102" y="14951"/>
                  </a:lnTo>
                  <a:lnTo>
                    <a:pt x="114" y="14964"/>
                  </a:lnTo>
                  <a:lnTo>
                    <a:pt x="126" y="14977"/>
                  </a:lnTo>
                  <a:lnTo>
                    <a:pt x="139" y="14988"/>
                  </a:lnTo>
                  <a:lnTo>
                    <a:pt x="152" y="14998"/>
                  </a:lnTo>
                  <a:lnTo>
                    <a:pt x="166" y="15008"/>
                  </a:lnTo>
                  <a:lnTo>
                    <a:pt x="181" y="15017"/>
                  </a:lnTo>
                  <a:lnTo>
                    <a:pt x="196" y="15025"/>
                  </a:lnTo>
                  <a:lnTo>
                    <a:pt x="212" y="15032"/>
                  </a:lnTo>
                  <a:lnTo>
                    <a:pt x="227" y="15039"/>
                  </a:lnTo>
                  <a:lnTo>
                    <a:pt x="243" y="15045"/>
                  </a:lnTo>
                  <a:lnTo>
                    <a:pt x="259" y="15050"/>
                  </a:lnTo>
                  <a:lnTo>
                    <a:pt x="277" y="15055"/>
                  </a:lnTo>
                  <a:lnTo>
                    <a:pt x="294" y="15058"/>
                  </a:lnTo>
                  <a:lnTo>
                    <a:pt x="311" y="15061"/>
                  </a:lnTo>
                  <a:lnTo>
                    <a:pt x="329" y="15062"/>
                  </a:lnTo>
                  <a:lnTo>
                    <a:pt x="346" y="15062"/>
                  </a:lnTo>
                  <a:lnTo>
                    <a:pt x="346" y="15062"/>
                  </a:lnTo>
                  <a:lnTo>
                    <a:pt x="15770" y="15062"/>
                  </a:lnTo>
                  <a:lnTo>
                    <a:pt x="15770" y="15062"/>
                  </a:lnTo>
                  <a:lnTo>
                    <a:pt x="15787" y="15062"/>
                  </a:lnTo>
                  <a:lnTo>
                    <a:pt x="15805" y="15061"/>
                  </a:lnTo>
                  <a:lnTo>
                    <a:pt x="15822" y="15058"/>
                  </a:lnTo>
                  <a:lnTo>
                    <a:pt x="15839" y="15055"/>
                  </a:lnTo>
                  <a:lnTo>
                    <a:pt x="15856" y="15050"/>
                  </a:lnTo>
                  <a:lnTo>
                    <a:pt x="15872" y="15045"/>
                  </a:lnTo>
                  <a:lnTo>
                    <a:pt x="15888" y="15039"/>
                  </a:lnTo>
                  <a:lnTo>
                    <a:pt x="15904" y="15032"/>
                  </a:lnTo>
                  <a:lnTo>
                    <a:pt x="15919" y="15025"/>
                  </a:lnTo>
                  <a:lnTo>
                    <a:pt x="15935" y="15017"/>
                  </a:lnTo>
                  <a:lnTo>
                    <a:pt x="15949" y="15008"/>
                  </a:lnTo>
                  <a:lnTo>
                    <a:pt x="15963" y="14998"/>
                  </a:lnTo>
                  <a:lnTo>
                    <a:pt x="15977" y="14988"/>
                  </a:lnTo>
                  <a:lnTo>
                    <a:pt x="15990" y="14977"/>
                  </a:lnTo>
                  <a:lnTo>
                    <a:pt x="16002" y="14964"/>
                  </a:lnTo>
                  <a:lnTo>
                    <a:pt x="16014" y="14951"/>
                  </a:lnTo>
                  <a:lnTo>
                    <a:pt x="16026" y="14939"/>
                  </a:lnTo>
                  <a:lnTo>
                    <a:pt x="16037" y="14925"/>
                  </a:lnTo>
                  <a:lnTo>
                    <a:pt x="16047" y="14911"/>
                  </a:lnTo>
                  <a:lnTo>
                    <a:pt x="16057" y="14896"/>
                  </a:lnTo>
                  <a:lnTo>
                    <a:pt x="16066" y="14880"/>
                  </a:lnTo>
                  <a:lnTo>
                    <a:pt x="16074" y="14865"/>
                  </a:lnTo>
                  <a:lnTo>
                    <a:pt x="16082" y="14849"/>
                  </a:lnTo>
                  <a:lnTo>
                    <a:pt x="16088" y="14832"/>
                  </a:lnTo>
                  <a:lnTo>
                    <a:pt x="16095" y="14815"/>
                  </a:lnTo>
                  <a:lnTo>
                    <a:pt x="16100" y="14797"/>
                  </a:lnTo>
                  <a:lnTo>
                    <a:pt x="16105" y="14779"/>
                  </a:lnTo>
                  <a:lnTo>
                    <a:pt x="16109" y="14761"/>
                  </a:lnTo>
                  <a:lnTo>
                    <a:pt x="16112" y="14743"/>
                  </a:lnTo>
                  <a:lnTo>
                    <a:pt x="16115" y="14724"/>
                  </a:lnTo>
                  <a:lnTo>
                    <a:pt x="16116" y="14704"/>
                  </a:lnTo>
                  <a:lnTo>
                    <a:pt x="16116" y="14685"/>
                  </a:lnTo>
                  <a:lnTo>
                    <a:pt x="16116" y="14685"/>
                  </a:lnTo>
                  <a:lnTo>
                    <a:pt x="16116" y="14335"/>
                  </a:lnTo>
                  <a:lnTo>
                    <a:pt x="16116" y="14335"/>
                  </a:lnTo>
                  <a:lnTo>
                    <a:pt x="16116" y="14316"/>
                  </a:lnTo>
                  <a:lnTo>
                    <a:pt x="16115" y="14297"/>
                  </a:lnTo>
                  <a:lnTo>
                    <a:pt x="16112" y="14278"/>
                  </a:lnTo>
                  <a:lnTo>
                    <a:pt x="16109" y="14259"/>
                  </a:lnTo>
                  <a:lnTo>
                    <a:pt x="16105" y="14241"/>
                  </a:lnTo>
                  <a:lnTo>
                    <a:pt x="16100" y="14224"/>
                  </a:lnTo>
                  <a:lnTo>
                    <a:pt x="16095" y="14206"/>
                  </a:lnTo>
                  <a:lnTo>
                    <a:pt x="16088" y="14188"/>
                  </a:lnTo>
                  <a:lnTo>
                    <a:pt x="16082" y="14172"/>
                  </a:lnTo>
                  <a:lnTo>
                    <a:pt x="16074" y="14156"/>
                  </a:lnTo>
                  <a:lnTo>
                    <a:pt x="16066" y="14140"/>
                  </a:lnTo>
                  <a:lnTo>
                    <a:pt x="16057" y="14125"/>
                  </a:lnTo>
                  <a:lnTo>
                    <a:pt x="16047" y="14110"/>
                  </a:lnTo>
                  <a:lnTo>
                    <a:pt x="16037" y="14096"/>
                  </a:lnTo>
                  <a:lnTo>
                    <a:pt x="16026" y="14082"/>
                  </a:lnTo>
                  <a:lnTo>
                    <a:pt x="16014" y="14069"/>
                  </a:lnTo>
                  <a:lnTo>
                    <a:pt x="16002" y="14057"/>
                  </a:lnTo>
                  <a:lnTo>
                    <a:pt x="15990" y="14045"/>
                  </a:lnTo>
                  <a:lnTo>
                    <a:pt x="15977" y="14034"/>
                  </a:lnTo>
                  <a:lnTo>
                    <a:pt x="15963" y="14023"/>
                  </a:lnTo>
                  <a:lnTo>
                    <a:pt x="15949" y="14013"/>
                  </a:lnTo>
                  <a:lnTo>
                    <a:pt x="15935" y="14004"/>
                  </a:lnTo>
                  <a:lnTo>
                    <a:pt x="15919" y="13996"/>
                  </a:lnTo>
                  <a:lnTo>
                    <a:pt x="15904" y="13988"/>
                  </a:lnTo>
                  <a:lnTo>
                    <a:pt x="15888" y="13981"/>
                  </a:lnTo>
                  <a:lnTo>
                    <a:pt x="15872" y="13976"/>
                  </a:lnTo>
                  <a:lnTo>
                    <a:pt x="15856" y="13971"/>
                  </a:lnTo>
                  <a:lnTo>
                    <a:pt x="15839" y="13966"/>
                  </a:lnTo>
                  <a:lnTo>
                    <a:pt x="15822" y="13963"/>
                  </a:lnTo>
                  <a:lnTo>
                    <a:pt x="15805" y="13961"/>
                  </a:lnTo>
                  <a:lnTo>
                    <a:pt x="15787" y="13959"/>
                  </a:lnTo>
                  <a:lnTo>
                    <a:pt x="15770" y="13959"/>
                  </a:lnTo>
                  <a:lnTo>
                    <a:pt x="15770" y="13959"/>
                  </a:lnTo>
                  <a:lnTo>
                    <a:pt x="15770" y="13959"/>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8" name="Freeform 160"/>
            <p:cNvSpPr>
              <a:spLocks noChangeAspect="1"/>
            </p:cNvSpPr>
            <p:nvPr/>
          </p:nvSpPr>
          <p:spPr bwMode="auto">
            <a:xfrm>
              <a:off x="58" y="211"/>
              <a:ext cx="47" cy="201"/>
            </a:xfrm>
            <a:custGeom>
              <a:avLst/>
              <a:gdLst/>
              <a:ahLst/>
              <a:cxnLst>
                <a:cxn ang="0">
                  <a:pos x="2220" y="23"/>
                </a:cxn>
                <a:cxn ang="0">
                  <a:pos x="2220" y="6829"/>
                </a:cxn>
                <a:cxn ang="0">
                  <a:pos x="1" y="6829"/>
                </a:cxn>
                <a:cxn ang="0">
                  <a:pos x="1" y="23"/>
                </a:cxn>
                <a:cxn ang="0">
                  <a:pos x="1" y="23"/>
                </a:cxn>
                <a:cxn ang="0">
                  <a:pos x="1" y="20"/>
                </a:cxn>
                <a:cxn ang="0">
                  <a:pos x="1" y="17"/>
                </a:cxn>
                <a:cxn ang="0">
                  <a:pos x="1" y="14"/>
                </a:cxn>
                <a:cxn ang="0">
                  <a:pos x="1" y="11"/>
                </a:cxn>
                <a:cxn ang="0">
                  <a:pos x="0" y="8"/>
                </a:cxn>
                <a:cxn ang="0">
                  <a:pos x="0" y="6"/>
                </a:cxn>
                <a:cxn ang="0">
                  <a:pos x="0" y="3"/>
                </a:cxn>
                <a:cxn ang="0">
                  <a:pos x="0" y="0"/>
                </a:cxn>
                <a:cxn ang="0">
                  <a:pos x="0" y="0"/>
                </a:cxn>
                <a:cxn ang="0">
                  <a:pos x="2222" y="0"/>
                </a:cxn>
                <a:cxn ang="0">
                  <a:pos x="2222" y="0"/>
                </a:cxn>
                <a:cxn ang="0">
                  <a:pos x="2221" y="3"/>
                </a:cxn>
                <a:cxn ang="0">
                  <a:pos x="2221" y="6"/>
                </a:cxn>
                <a:cxn ang="0">
                  <a:pos x="2221" y="8"/>
                </a:cxn>
                <a:cxn ang="0">
                  <a:pos x="2220" y="11"/>
                </a:cxn>
                <a:cxn ang="0">
                  <a:pos x="2220"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1" y="6829"/>
                  </a:lnTo>
                  <a:lnTo>
                    <a:pt x="1" y="23"/>
                  </a:lnTo>
                  <a:lnTo>
                    <a:pt x="1" y="23"/>
                  </a:lnTo>
                  <a:lnTo>
                    <a:pt x="1" y="20"/>
                  </a:lnTo>
                  <a:lnTo>
                    <a:pt x="1" y="17"/>
                  </a:lnTo>
                  <a:lnTo>
                    <a:pt x="1" y="14"/>
                  </a:lnTo>
                  <a:lnTo>
                    <a:pt x="1" y="11"/>
                  </a:lnTo>
                  <a:lnTo>
                    <a:pt x="0" y="8"/>
                  </a:lnTo>
                  <a:lnTo>
                    <a:pt x="0" y="6"/>
                  </a:lnTo>
                  <a:lnTo>
                    <a:pt x="0" y="3"/>
                  </a:lnTo>
                  <a:lnTo>
                    <a:pt x="0" y="0"/>
                  </a:lnTo>
                  <a:lnTo>
                    <a:pt x="0" y="0"/>
                  </a:lnTo>
                  <a:lnTo>
                    <a:pt x="2222" y="0"/>
                  </a:lnTo>
                  <a:lnTo>
                    <a:pt x="2222" y="0"/>
                  </a:lnTo>
                  <a:lnTo>
                    <a:pt x="2221" y="3"/>
                  </a:lnTo>
                  <a:lnTo>
                    <a:pt x="2221" y="6"/>
                  </a:lnTo>
                  <a:lnTo>
                    <a:pt x="2221" y="8"/>
                  </a:lnTo>
                  <a:lnTo>
                    <a:pt x="2220" y="11"/>
                  </a:lnTo>
                  <a:lnTo>
                    <a:pt x="2220"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9" name="Freeform 161"/>
            <p:cNvSpPr>
              <a:spLocks noChangeAspect="1"/>
            </p:cNvSpPr>
            <p:nvPr/>
          </p:nvSpPr>
          <p:spPr bwMode="auto">
            <a:xfrm>
              <a:off x="156" y="211"/>
              <a:ext cx="47" cy="201"/>
            </a:xfrm>
            <a:custGeom>
              <a:avLst/>
              <a:gdLst/>
              <a:ahLst/>
              <a:cxnLst>
                <a:cxn ang="0">
                  <a:pos x="2220" y="23"/>
                </a:cxn>
                <a:cxn ang="0">
                  <a:pos x="2220" y="6829"/>
                </a:cxn>
                <a:cxn ang="0">
                  <a:pos x="2" y="6829"/>
                </a:cxn>
                <a:cxn ang="0">
                  <a:pos x="2" y="23"/>
                </a:cxn>
                <a:cxn ang="0">
                  <a:pos x="2" y="23"/>
                </a:cxn>
                <a:cxn ang="0">
                  <a:pos x="1" y="20"/>
                </a:cxn>
                <a:cxn ang="0">
                  <a:pos x="1" y="17"/>
                </a:cxn>
                <a:cxn ang="0">
                  <a:pos x="1" y="14"/>
                </a:cxn>
                <a:cxn ang="0">
                  <a:pos x="1" y="11"/>
                </a:cxn>
                <a:cxn ang="0">
                  <a:pos x="0" y="8"/>
                </a:cxn>
                <a:cxn ang="0">
                  <a:pos x="0" y="6"/>
                </a:cxn>
                <a:cxn ang="0">
                  <a:pos x="0" y="3"/>
                </a:cxn>
                <a:cxn ang="0">
                  <a:pos x="0" y="0"/>
                </a:cxn>
                <a:cxn ang="0">
                  <a:pos x="0" y="0"/>
                </a:cxn>
                <a:cxn ang="0">
                  <a:pos x="2222" y="0"/>
                </a:cxn>
                <a:cxn ang="0">
                  <a:pos x="2222" y="0"/>
                </a:cxn>
                <a:cxn ang="0">
                  <a:pos x="2221" y="3"/>
                </a:cxn>
                <a:cxn ang="0">
                  <a:pos x="2221" y="6"/>
                </a:cxn>
                <a:cxn ang="0">
                  <a:pos x="2221" y="8"/>
                </a:cxn>
                <a:cxn ang="0">
                  <a:pos x="2221" y="11"/>
                </a:cxn>
                <a:cxn ang="0">
                  <a:pos x="2220"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2" y="6829"/>
                  </a:lnTo>
                  <a:lnTo>
                    <a:pt x="2" y="23"/>
                  </a:lnTo>
                  <a:lnTo>
                    <a:pt x="2" y="23"/>
                  </a:lnTo>
                  <a:lnTo>
                    <a:pt x="1" y="20"/>
                  </a:lnTo>
                  <a:lnTo>
                    <a:pt x="1" y="17"/>
                  </a:lnTo>
                  <a:lnTo>
                    <a:pt x="1" y="14"/>
                  </a:lnTo>
                  <a:lnTo>
                    <a:pt x="1" y="11"/>
                  </a:lnTo>
                  <a:lnTo>
                    <a:pt x="0" y="8"/>
                  </a:lnTo>
                  <a:lnTo>
                    <a:pt x="0" y="6"/>
                  </a:lnTo>
                  <a:lnTo>
                    <a:pt x="0" y="3"/>
                  </a:lnTo>
                  <a:lnTo>
                    <a:pt x="0" y="0"/>
                  </a:lnTo>
                  <a:lnTo>
                    <a:pt x="0" y="0"/>
                  </a:lnTo>
                  <a:lnTo>
                    <a:pt x="2222" y="0"/>
                  </a:lnTo>
                  <a:lnTo>
                    <a:pt x="2222" y="0"/>
                  </a:lnTo>
                  <a:lnTo>
                    <a:pt x="2221" y="3"/>
                  </a:lnTo>
                  <a:lnTo>
                    <a:pt x="2221" y="6"/>
                  </a:lnTo>
                  <a:lnTo>
                    <a:pt x="2221" y="8"/>
                  </a:lnTo>
                  <a:lnTo>
                    <a:pt x="2221" y="11"/>
                  </a:lnTo>
                  <a:lnTo>
                    <a:pt x="2220"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11" name="Freeform 162"/>
            <p:cNvSpPr>
              <a:spLocks noChangeAspect="1"/>
            </p:cNvSpPr>
            <p:nvPr/>
          </p:nvSpPr>
          <p:spPr bwMode="auto">
            <a:xfrm>
              <a:off x="255" y="211"/>
              <a:ext cx="47" cy="201"/>
            </a:xfrm>
            <a:custGeom>
              <a:avLst/>
              <a:gdLst/>
              <a:ahLst/>
              <a:cxnLst>
                <a:cxn ang="0">
                  <a:pos x="2220" y="23"/>
                </a:cxn>
                <a:cxn ang="0">
                  <a:pos x="2220" y="6829"/>
                </a:cxn>
                <a:cxn ang="0">
                  <a:pos x="2" y="6829"/>
                </a:cxn>
                <a:cxn ang="0">
                  <a:pos x="2" y="23"/>
                </a:cxn>
                <a:cxn ang="0">
                  <a:pos x="2" y="23"/>
                </a:cxn>
                <a:cxn ang="0">
                  <a:pos x="2" y="20"/>
                </a:cxn>
                <a:cxn ang="0">
                  <a:pos x="2" y="17"/>
                </a:cxn>
                <a:cxn ang="0">
                  <a:pos x="1" y="14"/>
                </a:cxn>
                <a:cxn ang="0">
                  <a:pos x="1" y="11"/>
                </a:cxn>
                <a:cxn ang="0">
                  <a:pos x="1" y="8"/>
                </a:cxn>
                <a:cxn ang="0">
                  <a:pos x="0" y="6"/>
                </a:cxn>
                <a:cxn ang="0">
                  <a:pos x="0" y="3"/>
                </a:cxn>
                <a:cxn ang="0">
                  <a:pos x="0" y="0"/>
                </a:cxn>
                <a:cxn ang="0">
                  <a:pos x="0" y="0"/>
                </a:cxn>
                <a:cxn ang="0">
                  <a:pos x="2222" y="0"/>
                </a:cxn>
                <a:cxn ang="0">
                  <a:pos x="2222" y="0"/>
                </a:cxn>
                <a:cxn ang="0">
                  <a:pos x="2222" y="3"/>
                </a:cxn>
                <a:cxn ang="0">
                  <a:pos x="2222" y="6"/>
                </a:cxn>
                <a:cxn ang="0">
                  <a:pos x="2221" y="8"/>
                </a:cxn>
                <a:cxn ang="0">
                  <a:pos x="2221" y="11"/>
                </a:cxn>
                <a:cxn ang="0">
                  <a:pos x="2221" y="14"/>
                </a:cxn>
                <a:cxn ang="0">
                  <a:pos x="2220" y="17"/>
                </a:cxn>
                <a:cxn ang="0">
                  <a:pos x="2220" y="20"/>
                </a:cxn>
                <a:cxn ang="0">
                  <a:pos x="2220" y="23"/>
                </a:cxn>
                <a:cxn ang="0">
                  <a:pos x="2220" y="23"/>
                </a:cxn>
                <a:cxn ang="0">
                  <a:pos x="2220" y="23"/>
                </a:cxn>
              </a:cxnLst>
              <a:rect l="0" t="0" r="r" b="b"/>
              <a:pathLst>
                <a:path w="2222" h="6829">
                  <a:moveTo>
                    <a:pt x="2220" y="23"/>
                  </a:moveTo>
                  <a:lnTo>
                    <a:pt x="2220" y="6829"/>
                  </a:lnTo>
                  <a:lnTo>
                    <a:pt x="2" y="6829"/>
                  </a:lnTo>
                  <a:lnTo>
                    <a:pt x="2" y="23"/>
                  </a:lnTo>
                  <a:lnTo>
                    <a:pt x="2" y="23"/>
                  </a:lnTo>
                  <a:lnTo>
                    <a:pt x="2" y="20"/>
                  </a:lnTo>
                  <a:lnTo>
                    <a:pt x="2" y="17"/>
                  </a:lnTo>
                  <a:lnTo>
                    <a:pt x="1" y="14"/>
                  </a:lnTo>
                  <a:lnTo>
                    <a:pt x="1" y="11"/>
                  </a:lnTo>
                  <a:lnTo>
                    <a:pt x="1" y="8"/>
                  </a:lnTo>
                  <a:lnTo>
                    <a:pt x="0" y="6"/>
                  </a:lnTo>
                  <a:lnTo>
                    <a:pt x="0" y="3"/>
                  </a:lnTo>
                  <a:lnTo>
                    <a:pt x="0" y="0"/>
                  </a:lnTo>
                  <a:lnTo>
                    <a:pt x="0" y="0"/>
                  </a:lnTo>
                  <a:lnTo>
                    <a:pt x="2222" y="0"/>
                  </a:lnTo>
                  <a:lnTo>
                    <a:pt x="2222" y="0"/>
                  </a:lnTo>
                  <a:lnTo>
                    <a:pt x="2222" y="3"/>
                  </a:lnTo>
                  <a:lnTo>
                    <a:pt x="2222" y="6"/>
                  </a:lnTo>
                  <a:lnTo>
                    <a:pt x="2221" y="8"/>
                  </a:lnTo>
                  <a:lnTo>
                    <a:pt x="2221" y="11"/>
                  </a:lnTo>
                  <a:lnTo>
                    <a:pt x="2221" y="14"/>
                  </a:lnTo>
                  <a:lnTo>
                    <a:pt x="2220" y="17"/>
                  </a:lnTo>
                  <a:lnTo>
                    <a:pt x="2220" y="20"/>
                  </a:lnTo>
                  <a:lnTo>
                    <a:pt x="2220" y="23"/>
                  </a:lnTo>
                  <a:lnTo>
                    <a:pt x="2220" y="23"/>
                  </a:lnTo>
                  <a:lnTo>
                    <a:pt x="2220" y="23"/>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sp>
          <p:nvSpPr>
            <p:cNvPr id="12" name="Freeform 163"/>
            <p:cNvSpPr>
              <a:spLocks noChangeAspect="1"/>
            </p:cNvSpPr>
            <p:nvPr/>
          </p:nvSpPr>
          <p:spPr bwMode="auto">
            <a:xfrm>
              <a:off x="353" y="211"/>
              <a:ext cx="47" cy="201"/>
            </a:xfrm>
            <a:custGeom>
              <a:avLst/>
              <a:gdLst/>
              <a:ahLst/>
              <a:cxnLst>
                <a:cxn ang="0">
                  <a:pos x="0" y="0"/>
                </a:cxn>
                <a:cxn ang="0">
                  <a:pos x="2222" y="0"/>
                </a:cxn>
                <a:cxn ang="0">
                  <a:pos x="2222" y="0"/>
                </a:cxn>
                <a:cxn ang="0">
                  <a:pos x="2222" y="3"/>
                </a:cxn>
                <a:cxn ang="0">
                  <a:pos x="2222" y="6"/>
                </a:cxn>
                <a:cxn ang="0">
                  <a:pos x="2221" y="8"/>
                </a:cxn>
                <a:cxn ang="0">
                  <a:pos x="2221" y="11"/>
                </a:cxn>
                <a:cxn ang="0">
                  <a:pos x="2221" y="14"/>
                </a:cxn>
                <a:cxn ang="0">
                  <a:pos x="2220" y="17"/>
                </a:cxn>
                <a:cxn ang="0">
                  <a:pos x="2220" y="20"/>
                </a:cxn>
                <a:cxn ang="0">
                  <a:pos x="2220" y="23"/>
                </a:cxn>
                <a:cxn ang="0">
                  <a:pos x="2220" y="23"/>
                </a:cxn>
                <a:cxn ang="0">
                  <a:pos x="2220" y="6829"/>
                </a:cxn>
                <a:cxn ang="0">
                  <a:pos x="2" y="6829"/>
                </a:cxn>
                <a:cxn ang="0">
                  <a:pos x="2" y="23"/>
                </a:cxn>
                <a:cxn ang="0">
                  <a:pos x="2" y="23"/>
                </a:cxn>
                <a:cxn ang="0">
                  <a:pos x="2" y="20"/>
                </a:cxn>
                <a:cxn ang="0">
                  <a:pos x="2" y="17"/>
                </a:cxn>
                <a:cxn ang="0">
                  <a:pos x="1" y="14"/>
                </a:cxn>
                <a:cxn ang="0">
                  <a:pos x="1" y="11"/>
                </a:cxn>
                <a:cxn ang="0">
                  <a:pos x="1" y="8"/>
                </a:cxn>
                <a:cxn ang="0">
                  <a:pos x="0" y="6"/>
                </a:cxn>
                <a:cxn ang="0">
                  <a:pos x="0" y="3"/>
                </a:cxn>
                <a:cxn ang="0">
                  <a:pos x="0" y="0"/>
                </a:cxn>
                <a:cxn ang="0">
                  <a:pos x="0" y="0"/>
                </a:cxn>
                <a:cxn ang="0">
                  <a:pos x="0" y="0"/>
                </a:cxn>
              </a:cxnLst>
              <a:rect l="0" t="0" r="r" b="b"/>
              <a:pathLst>
                <a:path w="2222" h="6829">
                  <a:moveTo>
                    <a:pt x="0" y="0"/>
                  </a:moveTo>
                  <a:lnTo>
                    <a:pt x="2222" y="0"/>
                  </a:lnTo>
                  <a:lnTo>
                    <a:pt x="2222" y="0"/>
                  </a:lnTo>
                  <a:lnTo>
                    <a:pt x="2222" y="3"/>
                  </a:lnTo>
                  <a:lnTo>
                    <a:pt x="2222" y="6"/>
                  </a:lnTo>
                  <a:lnTo>
                    <a:pt x="2221" y="8"/>
                  </a:lnTo>
                  <a:lnTo>
                    <a:pt x="2221" y="11"/>
                  </a:lnTo>
                  <a:lnTo>
                    <a:pt x="2221" y="14"/>
                  </a:lnTo>
                  <a:lnTo>
                    <a:pt x="2220" y="17"/>
                  </a:lnTo>
                  <a:lnTo>
                    <a:pt x="2220" y="20"/>
                  </a:lnTo>
                  <a:lnTo>
                    <a:pt x="2220" y="23"/>
                  </a:lnTo>
                  <a:lnTo>
                    <a:pt x="2220" y="23"/>
                  </a:lnTo>
                  <a:lnTo>
                    <a:pt x="2220" y="6829"/>
                  </a:lnTo>
                  <a:lnTo>
                    <a:pt x="2" y="6829"/>
                  </a:lnTo>
                  <a:lnTo>
                    <a:pt x="2" y="23"/>
                  </a:lnTo>
                  <a:lnTo>
                    <a:pt x="2" y="23"/>
                  </a:lnTo>
                  <a:lnTo>
                    <a:pt x="2" y="20"/>
                  </a:lnTo>
                  <a:lnTo>
                    <a:pt x="2" y="17"/>
                  </a:lnTo>
                  <a:lnTo>
                    <a:pt x="1" y="14"/>
                  </a:lnTo>
                  <a:lnTo>
                    <a:pt x="1" y="11"/>
                  </a:lnTo>
                  <a:lnTo>
                    <a:pt x="1" y="8"/>
                  </a:lnTo>
                  <a:lnTo>
                    <a:pt x="0" y="6"/>
                  </a:lnTo>
                  <a:lnTo>
                    <a:pt x="0" y="3"/>
                  </a:lnTo>
                  <a:lnTo>
                    <a:pt x="0" y="0"/>
                  </a:lnTo>
                  <a:lnTo>
                    <a:pt x="0" y="0"/>
                  </a:lnTo>
                  <a:lnTo>
                    <a:pt x="0" y="0"/>
                  </a:lnTo>
                </a:path>
              </a:pathLst>
            </a:custGeom>
            <a:grpFill/>
            <a:ln w="3175">
              <a:solidFill>
                <a:srgbClr val="000000"/>
              </a:solidFill>
              <a:prstDash val="solid"/>
              <a:round/>
              <a:headEnd/>
              <a:tailEnd/>
            </a:ln>
            <a:effectLst>
              <a:outerShdw dist="35921" dir="2700000" algn="ctr" rotWithShape="0">
                <a:srgbClr val="808080"/>
              </a:outerShdw>
            </a:effectLst>
          </p:spPr>
          <p:txBody>
            <a:bodyPr/>
            <a:lstStyle/>
            <a:p>
              <a:pPr>
                <a:defRPr/>
              </a:pPr>
              <a:endParaRPr lang="en-US">
                <a:solidFill>
                  <a:srgbClr val="000000"/>
                </a:solidFill>
                <a:latin typeface="Arial"/>
                <a:cs typeface="Arial" charset="0"/>
              </a:endParaRPr>
            </a:p>
          </p:txBody>
        </p:sp>
      </p:grpSp>
      <p:sp>
        <p:nvSpPr>
          <p:cNvPr id="32870" name="Text Box 107"/>
          <p:cNvSpPr txBox="1">
            <a:spLocks noChangeArrowheads="1"/>
          </p:cNvSpPr>
          <p:nvPr/>
        </p:nvSpPr>
        <p:spPr bwMode="auto">
          <a:xfrm>
            <a:off x="5084806" y="1168400"/>
            <a:ext cx="1234633" cy="33855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00"/>
                </a:solidFill>
                <a:cs typeface="Arial" charset="0"/>
              </a:rPr>
              <a:t>Parliament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5275385" cy="2036763"/>
          </a:xfrm>
          <a:prstGeom prst="rect">
            <a:avLst/>
          </a:prstGeom>
          <a:noFill/>
          <a:ln w="9525">
            <a:noFill/>
            <a:miter lim="800000"/>
            <a:headEnd/>
            <a:tailEnd/>
          </a:ln>
        </p:spPr>
        <p:txBody>
          <a:bodyPr>
            <a:spAutoFit/>
          </a:bodyPr>
          <a:lstStyle/>
          <a:p>
            <a:pPr algn="ctr">
              <a:lnSpc>
                <a:spcPct val="80000"/>
              </a:lnSpc>
              <a:spcBef>
                <a:spcPct val="50000"/>
              </a:spcBef>
              <a:defRPr/>
            </a:pPr>
            <a:r>
              <a:rPr lang="en-US" sz="2800" b="1" dirty="0">
                <a:solidFill>
                  <a:srgbClr val="2D2D8A"/>
                </a:solidFill>
              </a:rPr>
              <a:t>Trading Volumes    - 1</a:t>
            </a:r>
          </a:p>
          <a:p>
            <a:pPr algn="ctr">
              <a:lnSpc>
                <a:spcPct val="80000"/>
              </a:lnSpc>
              <a:spcBef>
                <a:spcPct val="50000"/>
              </a:spcBef>
              <a:defRPr/>
            </a:pPr>
            <a:endParaRPr lang="en-US" sz="2800" b="1" dirty="0">
              <a:solidFill>
                <a:srgbClr val="2D2D8A"/>
              </a:solidFill>
            </a:endParaRPr>
          </a:p>
          <a:p>
            <a:pPr algn="ctr">
              <a:lnSpc>
                <a:spcPct val="80000"/>
              </a:lnSpc>
              <a:spcBef>
                <a:spcPct val="50000"/>
              </a:spcBef>
              <a:defRPr/>
            </a:pPr>
            <a:r>
              <a:rPr lang="en-US" sz="2400" b="1" dirty="0">
                <a:solidFill>
                  <a:srgbClr val="2D2D8A"/>
                </a:solidFill>
              </a:rPr>
              <a:t>Balancing Market</a:t>
            </a: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11015" y="1828800"/>
            <a:ext cx="8651631" cy="1200150"/>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a:defRPr/>
            </a:pPr>
            <a:r>
              <a:rPr lang="en-US" b="1" dirty="0">
                <a:solidFill>
                  <a:srgbClr val="2D2D8A"/>
                </a:solidFill>
              </a:rPr>
              <a:t>The annually share of traded balancing energy from the total gross consumption has decreased continuously since the beginning of Balancing Market operation, this being a step forward in reaching the initial goal of this market: real time generation - consumption balance.</a:t>
            </a:r>
          </a:p>
        </p:txBody>
      </p:sp>
      <p:sp>
        <p:nvSpPr>
          <p:cNvPr id="11269" name="Rectangle 3"/>
          <p:cNvSpPr>
            <a:spLocks noChangeArrowheads="1"/>
          </p:cNvSpPr>
          <p:nvPr/>
        </p:nvSpPr>
        <p:spPr bwMode="auto">
          <a:xfrm>
            <a:off x="4479635"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pic>
        <p:nvPicPr>
          <p:cNvPr id="112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2971803"/>
            <a:ext cx="7244862"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17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5275385" cy="2036763"/>
          </a:xfrm>
          <a:prstGeom prst="rect">
            <a:avLst/>
          </a:prstGeom>
          <a:noFill/>
          <a:ln w="9525">
            <a:noFill/>
            <a:miter lim="800000"/>
            <a:headEnd/>
            <a:tailEnd/>
          </a:ln>
        </p:spPr>
        <p:txBody>
          <a:bodyPr>
            <a:spAutoFit/>
          </a:bodyPr>
          <a:lstStyle/>
          <a:p>
            <a:pPr algn="ctr">
              <a:lnSpc>
                <a:spcPct val="80000"/>
              </a:lnSpc>
              <a:spcBef>
                <a:spcPct val="50000"/>
              </a:spcBef>
              <a:defRPr/>
            </a:pPr>
            <a:r>
              <a:rPr lang="en-US" sz="2800" b="1" dirty="0">
                <a:solidFill>
                  <a:srgbClr val="2D2D8A"/>
                </a:solidFill>
              </a:rPr>
              <a:t>Trading Volumes    - 2</a:t>
            </a:r>
          </a:p>
          <a:p>
            <a:pPr algn="ctr">
              <a:lnSpc>
                <a:spcPct val="80000"/>
              </a:lnSpc>
              <a:spcBef>
                <a:spcPct val="50000"/>
              </a:spcBef>
              <a:defRPr/>
            </a:pPr>
            <a:endParaRPr lang="en-US" sz="2800" b="1" dirty="0">
              <a:solidFill>
                <a:srgbClr val="2D2D8A"/>
              </a:solidFill>
            </a:endParaRPr>
          </a:p>
          <a:p>
            <a:pPr algn="ctr">
              <a:lnSpc>
                <a:spcPct val="80000"/>
              </a:lnSpc>
              <a:spcBef>
                <a:spcPct val="50000"/>
              </a:spcBef>
              <a:defRPr/>
            </a:pPr>
            <a:r>
              <a:rPr lang="en-US" sz="2400" b="1" dirty="0">
                <a:solidFill>
                  <a:srgbClr val="2D2D8A"/>
                </a:solidFill>
                <a:latin typeface="Arial" pitchFamily="34" charset="0"/>
                <a:ea typeface="Times New Roman" pitchFamily="18" charset="0"/>
                <a:cs typeface="Arial" pitchFamily="34" charset="0"/>
              </a:rPr>
              <a:t>Ancillary Services</a:t>
            </a:r>
            <a:r>
              <a:rPr lang="en-US" sz="2400" b="1" dirty="0">
                <a:solidFill>
                  <a:srgbClr val="2D2D8A"/>
                </a:solidFill>
              </a:rPr>
              <a:t> Market</a:t>
            </a: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11015" y="2105025"/>
            <a:ext cx="8651631" cy="647700"/>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a:defRPr/>
            </a:pPr>
            <a:r>
              <a:rPr lang="en-US" b="1" dirty="0">
                <a:solidFill>
                  <a:srgbClr val="2D2D8A"/>
                </a:solidFill>
              </a:rPr>
              <a:t>The total contracted quantities in 2010 covered 92.54% from TSO’s necessary volume. </a:t>
            </a:r>
          </a:p>
        </p:txBody>
      </p:sp>
      <p:sp>
        <p:nvSpPr>
          <p:cNvPr id="12293" name="Rectangle 3"/>
          <p:cNvSpPr>
            <a:spLocks noChangeArrowheads="1"/>
          </p:cNvSpPr>
          <p:nvPr/>
        </p:nvSpPr>
        <p:spPr bwMode="auto">
          <a:xfrm>
            <a:off x="4479641"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graphicFrame>
        <p:nvGraphicFramePr>
          <p:cNvPr id="8" name="Table 7"/>
          <p:cNvGraphicFramePr>
            <a:graphicFrameLocks noGrp="1"/>
          </p:cNvGraphicFramePr>
          <p:nvPr/>
        </p:nvGraphicFramePr>
        <p:xfrm>
          <a:off x="422032" y="2743200"/>
          <a:ext cx="8510952" cy="3581400"/>
        </p:xfrm>
        <a:graphic>
          <a:graphicData uri="http://schemas.openxmlformats.org/drawingml/2006/table">
            <a:tbl>
              <a:tblPr/>
              <a:tblGrid>
                <a:gridCol w="941776"/>
                <a:gridCol w="933031"/>
                <a:gridCol w="959263"/>
                <a:gridCol w="959263"/>
                <a:gridCol w="933031"/>
                <a:gridCol w="933031"/>
                <a:gridCol w="933031"/>
                <a:gridCol w="959263"/>
                <a:gridCol w="959263"/>
              </a:tblGrid>
              <a:tr h="511629">
                <a:tc rowSpan="2">
                  <a:txBody>
                    <a:bodyPr/>
                    <a:lstStyle/>
                    <a:p>
                      <a:pPr marL="0" marR="0" algn="ctr">
                        <a:spcBef>
                          <a:spcPts val="0"/>
                        </a:spcBef>
                        <a:spcAft>
                          <a:spcPts val="0"/>
                        </a:spcAft>
                      </a:pPr>
                      <a:r>
                        <a:rPr lang="en-US" sz="1300" b="1">
                          <a:solidFill>
                            <a:srgbClr val="1F497D"/>
                          </a:solidFill>
                          <a:latin typeface="Arial"/>
                          <a:ea typeface="Times New Roman"/>
                        </a:rPr>
                        <a:t>Ancillary Services </a:t>
                      </a:r>
                      <a:endParaRPr lang="en-US" sz="1300" b="1">
                        <a:latin typeface="Times New Roman"/>
                        <a:ea typeface="Times New Roman"/>
                      </a:endParaRPr>
                    </a:p>
                    <a:p>
                      <a:pPr marL="0" marR="0" algn="ctr">
                        <a:spcBef>
                          <a:spcPts val="0"/>
                        </a:spcBef>
                        <a:spcAft>
                          <a:spcPts val="0"/>
                        </a:spcAft>
                      </a:pPr>
                      <a:r>
                        <a:rPr lang="en-US" sz="1300" b="1">
                          <a:solidFill>
                            <a:srgbClr val="1F497D"/>
                          </a:solidFill>
                          <a:latin typeface="Arial"/>
                          <a:ea typeface="Times New Roman"/>
                        </a:rPr>
                        <a:t>2010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1300" b="1">
                          <a:solidFill>
                            <a:srgbClr val="1F497D"/>
                          </a:solidFill>
                          <a:latin typeface="Arial"/>
                          <a:ea typeface="Times New Roman"/>
                        </a:rPr>
                        <a:t>Volumes [hMW]</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pt-BR" sz="1300" b="1">
                          <a:solidFill>
                            <a:srgbClr val="1F497D"/>
                          </a:solidFill>
                          <a:latin typeface="Arial"/>
                          <a:ea typeface="Times New Roman"/>
                        </a:rPr>
                        <a:t>Percentage of Contracted versus</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pt-BR" sz="1300" b="1">
                          <a:solidFill>
                            <a:srgbClr val="1F497D"/>
                          </a:solidFill>
                          <a:latin typeface="Arial"/>
                          <a:ea typeface="Times New Roman"/>
                        </a:rPr>
                        <a:t>Percentage of </a:t>
                      </a:r>
                      <a:r>
                        <a:rPr lang="en-US" sz="1300" b="1">
                          <a:solidFill>
                            <a:srgbClr val="1F497D"/>
                          </a:solidFill>
                          <a:latin typeface="Arial"/>
                          <a:ea typeface="Times New Roman"/>
                        </a:rPr>
                        <a:t> Realized</a:t>
                      </a:r>
                      <a:r>
                        <a:rPr lang="pt-BR" sz="1300" b="1">
                          <a:solidFill>
                            <a:srgbClr val="1F497D"/>
                          </a:solidFill>
                          <a:latin typeface="Arial"/>
                          <a:ea typeface="Times New Roman"/>
                        </a:rPr>
                        <a:t>  versus</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11629">
                <a:tc vMerge="1">
                  <a:txBody>
                    <a:bodyPr/>
                    <a:lstStyle/>
                    <a:p>
                      <a:endParaRPr lang="en-US"/>
                    </a:p>
                  </a:txBody>
                  <a:tcPr/>
                </a:tc>
                <a:tc>
                  <a:txBody>
                    <a:bodyPr/>
                    <a:lstStyle/>
                    <a:p>
                      <a:pPr marL="0" marR="0" algn="ctr">
                        <a:spcBef>
                          <a:spcPts val="0"/>
                        </a:spcBef>
                        <a:spcAft>
                          <a:spcPts val="0"/>
                        </a:spcAft>
                      </a:pPr>
                      <a:r>
                        <a:rPr lang="en-US" sz="1300" b="1">
                          <a:solidFill>
                            <a:srgbClr val="1F497D"/>
                          </a:solidFill>
                          <a:latin typeface="Arial"/>
                          <a:ea typeface="Times New Roman"/>
                        </a:rPr>
                        <a:t>Necessary</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300" b="1">
                          <a:solidFill>
                            <a:srgbClr val="1F497D"/>
                          </a:solidFill>
                          <a:latin typeface="Arial"/>
                          <a:ea typeface="Times New Roman"/>
                        </a:rPr>
                        <a:t>Regulated</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300" b="1">
                          <a:solidFill>
                            <a:srgbClr val="1F497D"/>
                          </a:solidFill>
                          <a:latin typeface="Arial"/>
                          <a:ea typeface="Times New Roman"/>
                        </a:rPr>
                        <a:t>Contracted</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300" b="1">
                          <a:solidFill>
                            <a:srgbClr val="1F497D"/>
                          </a:solidFill>
                          <a:latin typeface="Arial"/>
                          <a:ea typeface="Times New Roman"/>
                        </a:rPr>
                        <a:t>Realized</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Necessary</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Regulated</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Necessary</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Contracted</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256">
                <a:tc>
                  <a:txBody>
                    <a:bodyPr/>
                    <a:lstStyle/>
                    <a:p>
                      <a:pPr marL="0" marR="0" algn="l">
                        <a:spcBef>
                          <a:spcPts val="0"/>
                        </a:spcBef>
                        <a:spcAft>
                          <a:spcPts val="0"/>
                        </a:spcAft>
                      </a:pPr>
                      <a:r>
                        <a:rPr lang="en-US" sz="1300" b="1">
                          <a:solidFill>
                            <a:srgbClr val="1F497D"/>
                          </a:solidFill>
                          <a:latin typeface="Arial"/>
                          <a:ea typeface="Times New Roman"/>
                        </a:rPr>
                        <a:t>Secondary Regulation Band</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3505000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3505000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3505000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3401336</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100.00%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100.00%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solidFill>
                            <a:srgbClr val="1F497D"/>
                          </a:solidFill>
                          <a:latin typeface="Arial"/>
                          <a:ea typeface="Times New Roman"/>
                        </a:rPr>
                        <a:t>97,04%</a:t>
                      </a:r>
                      <a:endParaRPr lang="en-US" sz="1300" b="1" dirty="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97,04%</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443">
                <a:tc>
                  <a:txBody>
                    <a:bodyPr/>
                    <a:lstStyle/>
                    <a:p>
                      <a:pPr marL="0" marR="0" algn="l">
                        <a:spcBef>
                          <a:spcPts val="0"/>
                        </a:spcBef>
                        <a:spcAft>
                          <a:spcPts val="0"/>
                        </a:spcAft>
                      </a:pPr>
                      <a:r>
                        <a:rPr lang="en-US" sz="1300" b="1">
                          <a:solidFill>
                            <a:srgbClr val="1F497D"/>
                          </a:solidFill>
                          <a:latin typeface="Arial"/>
                          <a:ea typeface="Times New Roman"/>
                        </a:rPr>
                        <a:t>Fast Tertiary Reserve</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7008000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6376265</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6376265</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6318059</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90.99%</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90.99%</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solidFill>
                            <a:srgbClr val="1F497D"/>
                          </a:solidFill>
                          <a:latin typeface="Arial"/>
                          <a:ea typeface="Times New Roman"/>
                        </a:rPr>
                        <a:t>90,15%</a:t>
                      </a:r>
                      <a:endParaRPr lang="en-US" sz="1300" b="1" dirty="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99,09%</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443">
                <a:tc>
                  <a:txBody>
                    <a:bodyPr/>
                    <a:lstStyle/>
                    <a:p>
                      <a:pPr marL="0" marR="0" algn="l">
                        <a:spcBef>
                          <a:spcPts val="0"/>
                        </a:spcBef>
                        <a:spcAft>
                          <a:spcPts val="0"/>
                        </a:spcAft>
                      </a:pPr>
                      <a:r>
                        <a:rPr lang="en-US" sz="1300" b="1">
                          <a:solidFill>
                            <a:srgbClr val="1F497D"/>
                          </a:solidFill>
                          <a:latin typeface="Arial"/>
                          <a:ea typeface="Times New Roman"/>
                        </a:rPr>
                        <a:t>Slow Tertiary Reserve</a:t>
                      </a:r>
                      <a:endParaRPr lang="en-US" sz="1300" b="1">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6132000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5522840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5522840</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5522536</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90.07%</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solidFill>
                            <a:srgbClr val="1F497D"/>
                          </a:solidFill>
                          <a:latin typeface="Arial"/>
                          <a:ea typeface="Times New Roman"/>
                        </a:rPr>
                        <a:t>90.07%</a:t>
                      </a:r>
                      <a:endParaRPr lang="en-US" sz="1300" b="1">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solidFill>
                            <a:srgbClr val="1F497D"/>
                          </a:solidFill>
                          <a:latin typeface="Arial"/>
                          <a:ea typeface="Times New Roman"/>
                        </a:rPr>
                        <a:t>90,06%</a:t>
                      </a:r>
                      <a:endParaRPr lang="en-US" sz="1300" b="1" dirty="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solidFill>
                            <a:srgbClr val="1F497D"/>
                          </a:solidFill>
                          <a:latin typeface="Arial"/>
                          <a:ea typeface="Times New Roman"/>
                        </a:rPr>
                        <a:t>99,99%</a:t>
                      </a:r>
                      <a:endParaRPr lang="en-US" sz="1300" b="1" dirty="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7086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250832" y="304800"/>
            <a:ext cx="5275385" cy="2036763"/>
          </a:xfrm>
          <a:prstGeom prst="rect">
            <a:avLst/>
          </a:prstGeom>
          <a:noFill/>
          <a:ln w="9525">
            <a:noFill/>
            <a:miter lim="800000"/>
            <a:headEnd/>
            <a:tailEnd/>
          </a:ln>
        </p:spPr>
        <p:txBody>
          <a:bodyPr>
            <a:spAutoFit/>
          </a:bodyPr>
          <a:lstStyle/>
          <a:p>
            <a:pPr algn="ctr">
              <a:lnSpc>
                <a:spcPct val="80000"/>
              </a:lnSpc>
              <a:spcBef>
                <a:spcPct val="50000"/>
              </a:spcBef>
              <a:defRPr/>
            </a:pPr>
            <a:r>
              <a:rPr lang="en-US" sz="2800" b="1" dirty="0">
                <a:solidFill>
                  <a:srgbClr val="2D2D8A"/>
                </a:solidFill>
              </a:rPr>
              <a:t>Trading Volumes    - 3</a:t>
            </a:r>
          </a:p>
          <a:p>
            <a:pPr algn="ctr">
              <a:lnSpc>
                <a:spcPct val="80000"/>
              </a:lnSpc>
              <a:spcBef>
                <a:spcPct val="50000"/>
              </a:spcBef>
              <a:defRPr/>
            </a:pPr>
            <a:endParaRPr lang="en-US" sz="2800" b="1" dirty="0">
              <a:solidFill>
                <a:srgbClr val="2D2D8A"/>
              </a:solidFill>
            </a:endParaRPr>
          </a:p>
          <a:p>
            <a:pPr algn="ctr">
              <a:lnSpc>
                <a:spcPct val="80000"/>
              </a:lnSpc>
              <a:spcBef>
                <a:spcPct val="50000"/>
              </a:spcBef>
              <a:defRPr/>
            </a:pPr>
            <a:r>
              <a:rPr lang="en-US" sz="2400" b="1" dirty="0">
                <a:solidFill>
                  <a:srgbClr val="2D2D8A"/>
                </a:solidFill>
              </a:rPr>
              <a:t>Capacity Allocation Market</a:t>
            </a: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11015" y="1828714"/>
            <a:ext cx="8651631" cy="1200329"/>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ctr">
              <a:defRPr/>
            </a:pPr>
            <a:r>
              <a:rPr lang="en-US" dirty="0">
                <a:solidFill>
                  <a:srgbClr val="2D2D8A"/>
                </a:solidFill>
              </a:rPr>
              <a:t>As it can be observed from the chart bellow almost entire value of NTC was allocated in long term auctions. The capacity demand is usually much higher than the offered capacity and because of this, frequency of congestion occurrence on interconnections is very high. </a:t>
            </a:r>
          </a:p>
        </p:txBody>
      </p:sp>
      <p:sp>
        <p:nvSpPr>
          <p:cNvPr id="13317" name="Rectangle 3"/>
          <p:cNvSpPr>
            <a:spLocks noChangeArrowheads="1"/>
          </p:cNvSpPr>
          <p:nvPr/>
        </p:nvSpPr>
        <p:spPr bwMode="auto">
          <a:xfrm>
            <a:off x="4479641"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431" y="2895600"/>
            <a:ext cx="72331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7" name="Rectangle 3"/>
          <p:cNvSpPr>
            <a:spLocks noChangeArrowheads="1"/>
          </p:cNvSpPr>
          <p:nvPr/>
        </p:nvSpPr>
        <p:spPr bwMode="auto">
          <a:xfrm>
            <a:off x="281354" y="6519882"/>
            <a:ext cx="8510954" cy="338137"/>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tabLst>
                <a:tab pos="228600" algn="l"/>
              </a:tabLst>
              <a:defRPr/>
            </a:pPr>
            <a:r>
              <a:rPr lang="en-US" sz="1600" dirty="0">
                <a:solidFill>
                  <a:srgbClr val="2D2D8A"/>
                </a:solidFill>
                <a:latin typeface="Arial" pitchFamily="34" charset="0"/>
                <a:ea typeface="Times New Roman" pitchFamily="18" charset="0"/>
                <a:cs typeface="Arial" pitchFamily="34" charset="0"/>
              </a:rPr>
              <a:t>* Average weighted values in correlation with total number of allocation hours</a:t>
            </a:r>
            <a:endParaRPr lang="en-US" sz="1600" dirty="0">
              <a:solidFill>
                <a:srgbClr val="2D2D8A"/>
              </a:solidFill>
              <a:latin typeface="Arial" pitchFamily="34" charset="0"/>
            </a:endParaRPr>
          </a:p>
        </p:txBody>
      </p:sp>
    </p:spTree>
    <p:extLst>
      <p:ext uri="{BB962C8B-B14F-4D97-AF65-F5344CB8AC3E}">
        <p14:creationId xmlns:p14="http://schemas.microsoft.com/office/powerpoint/2010/main" val="236957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 y="0"/>
            <a:ext cx="9205913" cy="6858000"/>
          </a:xfrm>
          <a:noFill/>
        </p:spPr>
      </p:pic>
      <p:sp>
        <p:nvSpPr>
          <p:cNvPr id="45059" name="Text Box 5"/>
          <p:cNvSpPr txBox="1">
            <a:spLocks noChangeArrowheads="1"/>
          </p:cNvSpPr>
          <p:nvPr/>
        </p:nvSpPr>
        <p:spPr bwMode="auto">
          <a:xfrm>
            <a:off x="1219200" y="2057406"/>
            <a:ext cx="67818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chemeClr val="tx2"/>
              </a:solidFill>
              <a:latin typeface="Arial" pitchFamily="34" charset="0"/>
              <a:cs typeface="Arial" pitchFamily="34" charset="0"/>
            </a:endParaRPr>
          </a:p>
          <a:p>
            <a:pPr eaLnBrk="1" hangingPunct="1">
              <a:spcBef>
                <a:spcPct val="50000"/>
              </a:spcBef>
            </a:pPr>
            <a:endParaRPr lang="en-US">
              <a:solidFill>
                <a:schemeClr val="tx2"/>
              </a:solidFill>
              <a:latin typeface="Arial" pitchFamily="34" charset="0"/>
              <a:cs typeface="Arial" pitchFamily="34" charset="0"/>
            </a:endParaRPr>
          </a:p>
          <a:p>
            <a:pPr eaLnBrk="1" hangingPunct="1">
              <a:spcBef>
                <a:spcPct val="50000"/>
              </a:spcBef>
            </a:pPr>
            <a:endParaRPr lang="en-US">
              <a:solidFill>
                <a:schemeClr val="tx2"/>
              </a:solidFill>
              <a:latin typeface="Arial" pitchFamily="34" charset="0"/>
              <a:cs typeface="Arial" pitchFamily="34" charset="0"/>
            </a:endParaRPr>
          </a:p>
          <a:p>
            <a:pPr eaLnBrk="1" hangingPunct="1">
              <a:spcBef>
                <a:spcPct val="50000"/>
              </a:spcBef>
            </a:pPr>
            <a:endParaRPr lang="en-US">
              <a:solidFill>
                <a:schemeClr val="tx2"/>
              </a:solidFill>
              <a:latin typeface="Arial" pitchFamily="34" charset="0"/>
              <a:cs typeface="Arial" pitchFamily="34" charset="0"/>
            </a:endParaRPr>
          </a:p>
          <a:p>
            <a:pPr eaLnBrk="1" hangingPunct="1">
              <a:spcBef>
                <a:spcPct val="50000"/>
              </a:spcBef>
            </a:pPr>
            <a:endParaRPr lang="en-US">
              <a:solidFill>
                <a:schemeClr val="tx2"/>
              </a:solidFill>
              <a:latin typeface="Arial" pitchFamily="34" charset="0"/>
              <a:cs typeface="Arial" pitchFamily="34" charset="0"/>
            </a:endParaRPr>
          </a:p>
          <a:p>
            <a:pPr eaLnBrk="1" hangingPunct="1">
              <a:spcBef>
                <a:spcPct val="50000"/>
              </a:spcBef>
            </a:pPr>
            <a:endParaRPr lang="en-US">
              <a:solidFill>
                <a:schemeClr val="tx2"/>
              </a:solidFill>
              <a:latin typeface="Arial" pitchFamily="34" charset="0"/>
              <a:cs typeface="Arial" pitchFamily="34" charset="0"/>
            </a:endParaRPr>
          </a:p>
          <a:p>
            <a:pPr eaLnBrk="1" hangingPunct="1">
              <a:spcBef>
                <a:spcPct val="50000"/>
              </a:spcBef>
            </a:pPr>
            <a:endParaRPr lang="en-US">
              <a:solidFill>
                <a:schemeClr val="tx2"/>
              </a:solidFill>
              <a:latin typeface="Arial" pitchFamily="34" charset="0"/>
              <a:cs typeface="Arial" pitchFamily="34" charset="0"/>
            </a:endParaRPr>
          </a:p>
          <a:p>
            <a:pPr eaLnBrk="1" hangingPunct="1">
              <a:spcBef>
                <a:spcPct val="50000"/>
              </a:spcBef>
            </a:pPr>
            <a:endParaRPr lang="en-US">
              <a:solidFill>
                <a:schemeClr val="tx2"/>
              </a:solidFill>
              <a:latin typeface="Arial" pitchFamily="34" charset="0"/>
              <a:cs typeface="Arial" pitchFamily="34" charset="0"/>
            </a:endParaRPr>
          </a:p>
        </p:txBody>
      </p:sp>
      <p:sp>
        <p:nvSpPr>
          <p:cNvPr id="45060" name="Text Box 3"/>
          <p:cNvSpPr txBox="1">
            <a:spLocks noChangeArrowheads="1"/>
          </p:cNvSpPr>
          <p:nvPr/>
        </p:nvSpPr>
        <p:spPr bwMode="auto">
          <a:xfrm>
            <a:off x="2563825" y="1371600"/>
            <a:ext cx="541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tx2"/>
                </a:solidFill>
                <a:latin typeface="Arial" pitchFamily="34" charset="0"/>
                <a:cs typeface="Arial" pitchFamily="34" charset="0"/>
              </a:rPr>
              <a:t>Targets – share of renewables</a:t>
            </a:r>
          </a:p>
        </p:txBody>
      </p:sp>
      <p:sp>
        <p:nvSpPr>
          <p:cNvPr id="65" name="Rectangle 4"/>
          <p:cNvSpPr>
            <a:spLocks noChangeArrowheads="1"/>
          </p:cNvSpPr>
          <p:nvPr/>
        </p:nvSpPr>
        <p:spPr bwMode="auto">
          <a:xfrm>
            <a:off x="762022" y="2047876"/>
            <a:ext cx="7579319"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Font typeface="Wingdings" pitchFamily="2" charset="2"/>
              <a:buNone/>
              <a:defRPr/>
            </a:pPr>
            <a:r>
              <a:rPr lang="en-US" sz="2000" dirty="0">
                <a:solidFill>
                  <a:schemeClr val="tx2"/>
                </a:solidFill>
                <a:latin typeface="Arial" pitchFamily="34" charset="0"/>
                <a:cs typeface="Arial" pitchFamily="34" charset="0"/>
              </a:rPr>
              <a:t>Directive 2001/77/EC (amended by 2006/108/EC)</a:t>
            </a:r>
            <a:r>
              <a:rPr lang="en-US" dirty="0">
                <a:solidFill>
                  <a:schemeClr val="tx2"/>
                </a:solidFill>
                <a:latin typeface="Arial" pitchFamily="34" charset="0"/>
                <a:cs typeface="Arial" pitchFamily="34" charset="0"/>
              </a:rPr>
              <a:t> </a:t>
            </a:r>
            <a:r>
              <a:rPr lang="en-US" sz="2000" dirty="0">
                <a:solidFill>
                  <a:schemeClr val="tx2"/>
                </a:solidFill>
                <a:latin typeface="Arial" pitchFamily="34" charset="0"/>
                <a:cs typeface="Arial" pitchFamily="34" charset="0"/>
              </a:rPr>
              <a:t>:</a:t>
            </a:r>
          </a:p>
          <a:p>
            <a:pPr>
              <a:spcBef>
                <a:spcPct val="50000"/>
              </a:spcBef>
              <a:buFont typeface="Wingdings" pitchFamily="2" charset="2"/>
              <a:buChar char="ü"/>
              <a:defRPr/>
            </a:pPr>
            <a:r>
              <a:rPr lang="en-US" sz="2000" dirty="0">
                <a:solidFill>
                  <a:schemeClr val="tx2"/>
                </a:solidFill>
                <a:latin typeface="Arial" pitchFamily="34" charset="0"/>
                <a:cs typeface="Arial" pitchFamily="34" charset="0"/>
              </a:rPr>
              <a:t> 33 % of gross electricity consumption in 2010</a:t>
            </a:r>
          </a:p>
          <a:p>
            <a:pPr>
              <a:spcBef>
                <a:spcPct val="50000"/>
              </a:spcBef>
              <a:buFont typeface="Wingdings" pitchFamily="2" charset="2"/>
              <a:buNone/>
              <a:defRPr/>
            </a:pPr>
            <a:endParaRPr lang="en-US" sz="2000" dirty="0">
              <a:solidFill>
                <a:schemeClr val="tx2"/>
              </a:solidFill>
              <a:latin typeface="Arial" pitchFamily="34" charset="0"/>
              <a:cs typeface="Arial" pitchFamily="34" charset="0"/>
            </a:endParaRPr>
          </a:p>
          <a:p>
            <a:pPr>
              <a:spcBef>
                <a:spcPct val="50000"/>
              </a:spcBef>
              <a:buFont typeface="Wingdings" pitchFamily="2" charset="2"/>
              <a:buNone/>
              <a:defRPr/>
            </a:pPr>
            <a:r>
              <a:rPr lang="en-US" sz="2000" dirty="0">
                <a:solidFill>
                  <a:schemeClr val="tx2"/>
                </a:solidFill>
                <a:latin typeface="Arial" pitchFamily="34" charset="0"/>
                <a:cs typeface="Arial" pitchFamily="34" charset="0"/>
              </a:rPr>
              <a:t>Romanian energy strategy 2007 – 2020:</a:t>
            </a:r>
          </a:p>
          <a:p>
            <a:pPr>
              <a:spcBef>
                <a:spcPct val="50000"/>
              </a:spcBef>
              <a:buFont typeface="Wingdings" pitchFamily="2" charset="2"/>
              <a:buChar char="ü"/>
              <a:defRPr/>
            </a:pPr>
            <a:r>
              <a:rPr lang="en-US" sz="2000" dirty="0">
                <a:solidFill>
                  <a:schemeClr val="tx2"/>
                </a:solidFill>
                <a:latin typeface="Arial" pitchFamily="34" charset="0"/>
                <a:cs typeface="Arial" pitchFamily="34" charset="0"/>
              </a:rPr>
              <a:t> 33 % of gross electricity consumption in 2010</a:t>
            </a:r>
          </a:p>
          <a:p>
            <a:pPr>
              <a:spcBef>
                <a:spcPct val="50000"/>
              </a:spcBef>
              <a:buFont typeface="Wingdings" pitchFamily="2" charset="2"/>
              <a:buChar char="ü"/>
              <a:defRPr/>
            </a:pPr>
            <a:r>
              <a:rPr lang="en-US" sz="2000" dirty="0">
                <a:solidFill>
                  <a:schemeClr val="tx2"/>
                </a:solidFill>
                <a:latin typeface="Arial" pitchFamily="34" charset="0"/>
                <a:cs typeface="Arial" pitchFamily="34" charset="0"/>
              </a:rPr>
              <a:t> 35 % of gross electricity consumption in 2015</a:t>
            </a:r>
          </a:p>
          <a:p>
            <a:pPr>
              <a:spcBef>
                <a:spcPct val="50000"/>
              </a:spcBef>
              <a:buFont typeface="Wingdings" pitchFamily="2" charset="2"/>
              <a:buChar char="ü"/>
              <a:defRPr/>
            </a:pPr>
            <a:r>
              <a:rPr lang="en-US" sz="2000" dirty="0">
                <a:solidFill>
                  <a:schemeClr val="tx2"/>
                </a:solidFill>
                <a:latin typeface="Arial" pitchFamily="34" charset="0"/>
                <a:cs typeface="Arial" pitchFamily="34" charset="0"/>
              </a:rPr>
              <a:t> 38 % of gross electricity consumption in 2020</a:t>
            </a:r>
          </a:p>
          <a:p>
            <a:pPr>
              <a:spcBef>
                <a:spcPct val="50000"/>
              </a:spcBef>
              <a:buFont typeface="Wingdings" pitchFamily="2" charset="2"/>
              <a:buChar char="ü"/>
              <a:defRPr/>
            </a:pPr>
            <a:endParaRPr lang="en-US" sz="2000" dirty="0">
              <a:solidFill>
                <a:schemeClr val="tx2"/>
              </a:solidFill>
              <a:latin typeface="Arial" pitchFamily="34" charset="0"/>
              <a:cs typeface="Arial" pitchFamily="34" charset="0"/>
            </a:endParaRPr>
          </a:p>
          <a:p>
            <a:pPr>
              <a:spcBef>
                <a:spcPct val="50000"/>
              </a:spcBef>
              <a:buFont typeface="Wingdings" pitchFamily="2" charset="2"/>
              <a:buNone/>
              <a:defRPr/>
            </a:pPr>
            <a:r>
              <a:rPr lang="en-US" sz="2000" dirty="0">
                <a:solidFill>
                  <a:schemeClr val="tx2"/>
                </a:solidFill>
                <a:latin typeface="Arial" pitchFamily="34" charset="0"/>
                <a:cs typeface="Arial" pitchFamily="34" charset="0"/>
              </a:rPr>
              <a:t>Directive 2009/28/EC </a:t>
            </a:r>
          </a:p>
          <a:p>
            <a:pPr>
              <a:spcBef>
                <a:spcPct val="50000"/>
              </a:spcBef>
              <a:buFont typeface="Wingdings" pitchFamily="2" charset="2"/>
              <a:buChar char="ü"/>
              <a:defRPr/>
            </a:pPr>
            <a:r>
              <a:rPr lang="en-US" sz="2000" dirty="0">
                <a:solidFill>
                  <a:schemeClr val="tx2"/>
                </a:solidFill>
                <a:latin typeface="Arial" pitchFamily="34" charset="0"/>
                <a:cs typeface="Arial" pitchFamily="34" charset="0"/>
              </a:rPr>
              <a:t> 24 % of gross energy consumption in 2020 (+6.2 % from 2005)</a:t>
            </a:r>
          </a:p>
        </p:txBody>
      </p:sp>
      <p:sp>
        <p:nvSpPr>
          <p:cNvPr id="45062" name="Text Box 5"/>
          <p:cNvSpPr txBox="1">
            <a:spLocks noChangeArrowheads="1"/>
          </p:cNvSpPr>
          <p:nvPr/>
        </p:nvSpPr>
        <p:spPr bwMode="auto">
          <a:xfrm>
            <a:off x="2295549" y="546140"/>
            <a:ext cx="68484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chemeClr val="tx2"/>
                </a:solidFill>
                <a:latin typeface="Arial" pitchFamily="34" charset="0"/>
                <a:cs typeface="Arial" pitchFamily="34" charset="0"/>
              </a:rPr>
              <a:t>Promoting renewable energy sources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7" y="439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1676400" y="304802"/>
            <a:ext cx="7467600" cy="1083374"/>
          </a:xfrm>
          <a:prstGeom prst="rect">
            <a:avLst/>
          </a:prstGeom>
          <a:noFill/>
          <a:ln w="9525">
            <a:noFill/>
            <a:miter lim="800000"/>
            <a:headEnd/>
            <a:tailEnd/>
          </a:ln>
        </p:spPr>
        <p:txBody>
          <a:bodyPr wrap="square">
            <a:spAutoFit/>
          </a:bodyPr>
          <a:lstStyle/>
          <a:p>
            <a:pPr algn="ctr">
              <a:defRPr/>
            </a:pPr>
            <a:r>
              <a:rPr lang="en-US" sz="2800" b="1" dirty="0">
                <a:solidFill>
                  <a:srgbClr val="2D2D8A"/>
                </a:solidFill>
              </a:rPr>
              <a:t>Market facilitator –green certificates (GCs)</a:t>
            </a:r>
            <a:endParaRPr lang="en-US" sz="2800" dirty="0">
              <a:solidFill>
                <a:srgbClr val="2D2D8A"/>
              </a:solidFill>
            </a:endParaRPr>
          </a:p>
          <a:p>
            <a:pPr algn="ctr">
              <a:lnSpc>
                <a:spcPct val="80000"/>
              </a:lnSpc>
              <a:spcBef>
                <a:spcPct val="50000"/>
              </a:spcBef>
              <a:defRPr/>
            </a:pPr>
            <a:endParaRPr lang="en-US" sz="2800" b="1" dirty="0">
              <a:solidFill>
                <a:srgbClr val="2D2D8A"/>
              </a:solidFill>
            </a:endParaRPr>
          </a:p>
        </p:txBody>
      </p:sp>
      <p:sp>
        <p:nvSpPr>
          <p:cNvPr id="385025" name="Rectangle 1"/>
          <p:cNvSpPr>
            <a:spLocks noChangeArrowheads="1"/>
          </p:cNvSpPr>
          <p:nvPr/>
        </p:nvSpPr>
        <p:spPr bwMode="auto">
          <a:xfrm>
            <a:off x="211015" y="1309642"/>
            <a:ext cx="8651631" cy="2308324"/>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a:defRPr/>
            </a:pPr>
            <a:r>
              <a:rPr lang="en-GB" dirty="0">
                <a:solidFill>
                  <a:srgbClr val="2D2D8A"/>
                </a:solidFill>
              </a:rPr>
              <a:t>Based on primary &amp; secondary European legislations and internal laws (HG. 443/2003), in 2004 Romania adopted the green certificates schemes to support electricity generation from renewable energy sources (RES). Transelectrica was appointed as the Issuing Body for Green Certificates (GCs) to electricity generators from </a:t>
            </a:r>
            <a:r>
              <a:rPr lang="en-GB" dirty="0" err="1">
                <a:solidFill>
                  <a:srgbClr val="2D2D8A"/>
                </a:solidFill>
              </a:rPr>
              <a:t>renewables</a:t>
            </a:r>
            <a:r>
              <a:rPr lang="en-GB" dirty="0">
                <a:solidFill>
                  <a:srgbClr val="2D2D8A"/>
                </a:solidFill>
              </a:rPr>
              <a:t>.  In the support scheme there are also included small hydro energy produced in power stations commissioned or modernised since 2004, with an installed capacity equal or lower to 10 MW (wind, solar, geothermal and tide energy, biomass, hydrogen produced from RES).</a:t>
            </a:r>
            <a:endParaRPr lang="en-US" dirty="0">
              <a:solidFill>
                <a:srgbClr val="2D2D8A"/>
              </a:solidFill>
            </a:endParaRPr>
          </a:p>
        </p:txBody>
      </p:sp>
      <p:sp>
        <p:nvSpPr>
          <p:cNvPr id="14341" name="Rectangle 3"/>
          <p:cNvSpPr>
            <a:spLocks noChangeArrowheads="1"/>
          </p:cNvSpPr>
          <p:nvPr/>
        </p:nvSpPr>
        <p:spPr bwMode="auto">
          <a:xfrm>
            <a:off x="4479641" y="43934"/>
            <a:ext cx="184731"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23359135"/>
              </p:ext>
            </p:extLst>
          </p:nvPr>
        </p:nvGraphicFramePr>
        <p:xfrm>
          <a:off x="422032" y="5257819"/>
          <a:ext cx="7104185" cy="1603373"/>
        </p:xfrm>
        <a:graphic>
          <a:graphicData uri="http://schemas.openxmlformats.org/drawingml/2006/table">
            <a:tbl>
              <a:tblPr/>
              <a:tblGrid>
                <a:gridCol w="2461846"/>
                <a:gridCol w="703385"/>
                <a:gridCol w="633046"/>
                <a:gridCol w="773723"/>
                <a:gridCol w="703385"/>
                <a:gridCol w="914400"/>
                <a:gridCol w="914400"/>
              </a:tblGrid>
              <a:tr h="380849">
                <a:tc>
                  <a:txBody>
                    <a:bodyPr/>
                    <a:lstStyle/>
                    <a:p>
                      <a:pPr marL="0" marR="0" algn="ctr">
                        <a:spcBef>
                          <a:spcPts val="0"/>
                        </a:spcBef>
                        <a:spcAft>
                          <a:spcPts val="0"/>
                        </a:spcAft>
                      </a:pPr>
                      <a:r>
                        <a:rPr lang="en-US" sz="1400" dirty="0">
                          <a:solidFill>
                            <a:srgbClr val="000000"/>
                          </a:solidFill>
                          <a:latin typeface="Arial"/>
                          <a:ea typeface="Times New Roman"/>
                        </a:rPr>
                        <a:t>Producers of E_SRE</a:t>
                      </a:r>
                      <a:endParaRPr lang="en-US" sz="1400" dirty="0">
                        <a:latin typeface="Times New Roman"/>
                        <a:ea typeface="Times New Roman"/>
                      </a:endParaRPr>
                    </a:p>
                  </a:txBody>
                  <a:tcPr marL="63305" marR="6330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Arial"/>
                          <a:ea typeface="Times New Roman"/>
                        </a:rPr>
                        <a:t>2005</a:t>
                      </a:r>
                      <a:endParaRPr lang="en-US" sz="1400">
                        <a:latin typeface="Times New Roman"/>
                        <a:ea typeface="Times New Roman"/>
                      </a:endParaRPr>
                    </a:p>
                  </a:txBody>
                  <a:tcPr marL="63305" marR="6330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Arial"/>
                          <a:ea typeface="Times New Roman"/>
                        </a:rPr>
                        <a:t>2006</a:t>
                      </a:r>
                      <a:endParaRPr lang="en-US" sz="1400" dirty="0">
                        <a:latin typeface="Times New Roman"/>
                        <a:ea typeface="Times New Roman"/>
                      </a:endParaRPr>
                    </a:p>
                  </a:txBody>
                  <a:tcPr marL="63305" marR="6330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Arial"/>
                          <a:ea typeface="Times New Roman"/>
                        </a:rPr>
                        <a:t>2007</a:t>
                      </a:r>
                      <a:endParaRPr lang="en-US" sz="1400" dirty="0">
                        <a:latin typeface="Times New Roman"/>
                        <a:ea typeface="Times New Roman"/>
                      </a:endParaRPr>
                    </a:p>
                  </a:txBody>
                  <a:tcPr marL="63305" marR="6330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Arial"/>
                          <a:ea typeface="Times New Roman"/>
                        </a:rPr>
                        <a:t>2008</a:t>
                      </a:r>
                      <a:endParaRPr lang="en-US" sz="1400" dirty="0">
                        <a:latin typeface="Times New Roman"/>
                        <a:ea typeface="Times New Roman"/>
                      </a:endParaRPr>
                    </a:p>
                  </a:txBody>
                  <a:tcPr marL="63305" marR="6330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Arial"/>
                          <a:ea typeface="Times New Roman"/>
                        </a:rPr>
                        <a:t>2009</a:t>
                      </a:r>
                      <a:endParaRPr lang="en-US" sz="1400">
                        <a:latin typeface="Times New Roman"/>
                        <a:ea typeface="Times New Roman"/>
                      </a:endParaRPr>
                    </a:p>
                  </a:txBody>
                  <a:tcPr marL="63305" marR="6330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Arial"/>
                          <a:ea typeface="Times New Roman"/>
                        </a:rPr>
                        <a:t>2010</a:t>
                      </a:r>
                      <a:endParaRPr lang="en-US" sz="1400">
                        <a:latin typeface="Times New Roman"/>
                        <a:ea typeface="Times New Roman"/>
                      </a:endParaRPr>
                    </a:p>
                  </a:txBody>
                  <a:tcPr marL="63305" marR="6330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3743">
                <a:tc>
                  <a:txBody>
                    <a:bodyPr/>
                    <a:lstStyle/>
                    <a:p>
                      <a:pPr marL="0" marR="0">
                        <a:spcBef>
                          <a:spcPts val="0"/>
                        </a:spcBef>
                        <a:spcAft>
                          <a:spcPts val="0"/>
                        </a:spcAft>
                      </a:pPr>
                      <a:r>
                        <a:rPr lang="en-US" sz="1400">
                          <a:solidFill>
                            <a:srgbClr val="000000"/>
                          </a:solidFill>
                          <a:latin typeface="Arial"/>
                          <a:ea typeface="Times New Roman"/>
                        </a:rPr>
                        <a:t>Wind</a:t>
                      </a:r>
                      <a:endParaRPr lang="en-US" sz="1400">
                        <a:latin typeface="Times New Roman"/>
                        <a:ea typeface="Times New Roman"/>
                      </a:endParaRPr>
                    </a:p>
                  </a:txBody>
                  <a:tcPr marL="63305" marR="6330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2</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3</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11</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12</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15</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26</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3743">
                <a:tc>
                  <a:txBody>
                    <a:bodyPr/>
                    <a:lstStyle/>
                    <a:p>
                      <a:pPr marL="0" marR="0">
                        <a:spcBef>
                          <a:spcPts val="0"/>
                        </a:spcBef>
                        <a:spcAft>
                          <a:spcPts val="0"/>
                        </a:spcAft>
                      </a:pPr>
                      <a:r>
                        <a:rPr lang="en-US" sz="1400">
                          <a:solidFill>
                            <a:srgbClr val="000000"/>
                          </a:solidFill>
                          <a:latin typeface="Arial"/>
                          <a:ea typeface="Times New Roman"/>
                        </a:rPr>
                        <a:t>Water</a:t>
                      </a:r>
                      <a:endParaRPr lang="en-US" sz="1400">
                        <a:latin typeface="Times New Roman"/>
                        <a:ea typeface="Times New Roman"/>
                      </a:endParaRPr>
                    </a:p>
                  </a:txBody>
                  <a:tcPr marL="63305" marR="6330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1</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4</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9</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11</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14</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18</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243743">
                <a:tc>
                  <a:txBody>
                    <a:bodyPr/>
                    <a:lstStyle/>
                    <a:p>
                      <a:pPr marL="0" marR="0">
                        <a:spcBef>
                          <a:spcPts val="0"/>
                        </a:spcBef>
                        <a:spcAft>
                          <a:spcPts val="0"/>
                        </a:spcAft>
                      </a:pPr>
                      <a:r>
                        <a:rPr lang="en-US" sz="1400">
                          <a:solidFill>
                            <a:srgbClr val="000000"/>
                          </a:solidFill>
                          <a:latin typeface="Arial"/>
                          <a:ea typeface="Times New Roman"/>
                        </a:rPr>
                        <a:t>Biomass </a:t>
                      </a:r>
                      <a:endParaRPr lang="en-US" sz="1400">
                        <a:latin typeface="Times New Roman"/>
                        <a:ea typeface="Times New Roman"/>
                      </a:endParaRPr>
                    </a:p>
                  </a:txBody>
                  <a:tcPr marL="63305" marR="6330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1</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400">
                          <a:solidFill>
                            <a:srgbClr val="000000"/>
                          </a:solidFill>
                          <a:latin typeface="Arial"/>
                          <a:ea typeface="Times New Roman"/>
                        </a:rPr>
                        <a:t>3</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3743">
                <a:tc>
                  <a:txBody>
                    <a:bodyPr/>
                    <a:lstStyle/>
                    <a:p>
                      <a:pPr marL="0" marR="0">
                        <a:spcBef>
                          <a:spcPts val="0"/>
                        </a:spcBef>
                        <a:spcAft>
                          <a:spcPts val="0"/>
                        </a:spcAft>
                      </a:pPr>
                      <a:r>
                        <a:rPr lang="en-US" sz="1400">
                          <a:solidFill>
                            <a:srgbClr val="000000"/>
                          </a:solidFill>
                          <a:latin typeface="Arial"/>
                          <a:ea typeface="Times New Roman"/>
                        </a:rPr>
                        <a:t>Solar</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1</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a:spcBef>
                          <a:spcPts val="0"/>
                        </a:spcBef>
                        <a:spcAft>
                          <a:spcPts val="0"/>
                        </a:spcAft>
                      </a:pPr>
                      <a:r>
                        <a:rPr lang="en-US" sz="1400">
                          <a:solidFill>
                            <a:srgbClr val="000000"/>
                          </a:solidFill>
                          <a:latin typeface="Arial"/>
                          <a:ea typeface="Times New Roman"/>
                        </a:rPr>
                        <a:t>1</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247552">
                <a:tc>
                  <a:txBody>
                    <a:bodyPr/>
                    <a:lstStyle/>
                    <a:p>
                      <a:pPr marL="0" marR="0">
                        <a:spcBef>
                          <a:spcPts val="0"/>
                        </a:spcBef>
                        <a:spcAft>
                          <a:spcPts val="0"/>
                        </a:spcAft>
                      </a:pPr>
                      <a:r>
                        <a:rPr lang="en-US" sz="1400">
                          <a:solidFill>
                            <a:srgbClr val="000000"/>
                          </a:solidFill>
                          <a:latin typeface="Arial"/>
                          <a:ea typeface="Times New Roman"/>
                        </a:rPr>
                        <a:t>Total</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400">
                          <a:solidFill>
                            <a:srgbClr val="000000"/>
                          </a:solidFill>
                          <a:latin typeface="Arial"/>
                          <a:ea typeface="Times New Roman"/>
                        </a:rPr>
                        <a:t>3</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400">
                          <a:solidFill>
                            <a:srgbClr val="000000"/>
                          </a:solidFill>
                          <a:latin typeface="Arial"/>
                          <a:ea typeface="Times New Roman"/>
                        </a:rPr>
                        <a:t>7</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400">
                          <a:solidFill>
                            <a:srgbClr val="000000"/>
                          </a:solidFill>
                          <a:latin typeface="Arial"/>
                          <a:ea typeface="Times New Roman"/>
                        </a:rPr>
                        <a:t>20</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400">
                          <a:solidFill>
                            <a:srgbClr val="000000"/>
                          </a:solidFill>
                          <a:latin typeface="Arial"/>
                          <a:ea typeface="Times New Roman"/>
                        </a:rPr>
                        <a:t>23</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400">
                          <a:solidFill>
                            <a:srgbClr val="000000"/>
                          </a:solidFill>
                          <a:latin typeface="Arial"/>
                          <a:ea typeface="Times New Roman"/>
                        </a:rPr>
                        <a:t>31</a:t>
                      </a:r>
                      <a:endParaRPr lang="en-US" sz="140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400" dirty="0">
                          <a:solidFill>
                            <a:srgbClr val="000000"/>
                          </a:solidFill>
                          <a:latin typeface="Arial"/>
                          <a:ea typeface="Times New Roman"/>
                        </a:rPr>
                        <a:t>48</a:t>
                      </a:r>
                      <a:endParaRPr lang="en-US" sz="1400" dirty="0">
                        <a:latin typeface="Times New Roman"/>
                        <a:ea typeface="Times New Roman"/>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10123829"/>
              </p:ext>
            </p:extLst>
          </p:nvPr>
        </p:nvGraphicFramePr>
        <p:xfrm>
          <a:off x="422031" y="3505200"/>
          <a:ext cx="7110046" cy="1630362"/>
        </p:xfrm>
        <a:graphic>
          <a:graphicData uri="http://schemas.openxmlformats.org/drawingml/2006/table">
            <a:tbl>
              <a:tblPr/>
              <a:tblGrid>
                <a:gridCol w="2532334"/>
                <a:gridCol w="642462"/>
                <a:gridCol w="623704"/>
                <a:gridCol w="751318"/>
                <a:gridCol w="746511"/>
                <a:gridCol w="850559"/>
                <a:gridCol w="963158"/>
              </a:tblGrid>
              <a:tr h="380926">
                <a:tc>
                  <a:txBody>
                    <a:bodyPr/>
                    <a:lstStyle/>
                    <a:p>
                      <a:pPr marL="0" marR="0">
                        <a:spcBef>
                          <a:spcPts val="0"/>
                        </a:spcBef>
                        <a:spcAft>
                          <a:spcPts val="0"/>
                        </a:spcAft>
                      </a:pPr>
                      <a:r>
                        <a:rPr lang="en-US" sz="1400" dirty="0" smtClean="0">
                          <a:solidFill>
                            <a:schemeClr val="accent6"/>
                          </a:solidFill>
                          <a:latin typeface="Arial"/>
                          <a:ea typeface="Times New Roman"/>
                        </a:rPr>
                        <a:t>No. of  </a:t>
                      </a:r>
                      <a:r>
                        <a:rPr lang="en-US" sz="1400" dirty="0">
                          <a:solidFill>
                            <a:schemeClr val="accent6"/>
                          </a:solidFill>
                          <a:latin typeface="Arial"/>
                          <a:ea typeface="Times New Roman"/>
                        </a:rPr>
                        <a:t>GCs. on E-SRE Type</a:t>
                      </a:r>
                      <a:endParaRPr lang="en-US" sz="1400" dirty="0">
                        <a:solidFill>
                          <a:schemeClr val="accent6"/>
                        </a:solidFill>
                        <a:latin typeface="Times New Roman"/>
                        <a:ea typeface="Times New Roman"/>
                      </a:endParaRPr>
                    </a:p>
                  </a:txBody>
                  <a:tcPr marL="63308" marR="63308"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6"/>
                          </a:solidFill>
                          <a:latin typeface="Arial"/>
                          <a:ea typeface="Times New Roman"/>
                        </a:rPr>
                        <a:t>2005</a:t>
                      </a:r>
                      <a:endParaRPr lang="en-US" sz="1400" dirty="0">
                        <a:solidFill>
                          <a:schemeClr val="accent6"/>
                        </a:solidFill>
                        <a:latin typeface="Times New Roman"/>
                        <a:ea typeface="Times New Roman"/>
                      </a:endParaRPr>
                    </a:p>
                  </a:txBody>
                  <a:tcPr marL="63308" marR="63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accent6"/>
                          </a:solidFill>
                          <a:latin typeface="Arial"/>
                          <a:ea typeface="Times New Roman"/>
                        </a:rPr>
                        <a:t>2006</a:t>
                      </a:r>
                      <a:endParaRPr lang="en-US" sz="1400">
                        <a:solidFill>
                          <a:schemeClr val="accent6"/>
                        </a:solidFill>
                        <a:latin typeface="Times New Roman"/>
                        <a:ea typeface="Times New Roman"/>
                      </a:endParaRPr>
                    </a:p>
                  </a:txBody>
                  <a:tcPr marL="63308" marR="63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accent6"/>
                          </a:solidFill>
                          <a:latin typeface="Arial"/>
                          <a:ea typeface="Times New Roman"/>
                        </a:rPr>
                        <a:t>2007</a:t>
                      </a:r>
                      <a:endParaRPr lang="en-US" sz="1400">
                        <a:solidFill>
                          <a:schemeClr val="accent6"/>
                        </a:solidFill>
                        <a:latin typeface="Times New Roman"/>
                        <a:ea typeface="Times New Roman"/>
                      </a:endParaRPr>
                    </a:p>
                  </a:txBody>
                  <a:tcPr marL="63308" marR="63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6"/>
                          </a:solidFill>
                          <a:latin typeface="Arial"/>
                          <a:ea typeface="Times New Roman"/>
                        </a:rPr>
                        <a:t>2008</a:t>
                      </a:r>
                      <a:endParaRPr lang="en-US" sz="1400" dirty="0">
                        <a:solidFill>
                          <a:schemeClr val="accent6"/>
                        </a:solidFill>
                        <a:latin typeface="Times New Roman"/>
                        <a:ea typeface="Times New Roman"/>
                      </a:endParaRPr>
                    </a:p>
                  </a:txBody>
                  <a:tcPr marL="63308" marR="63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accent6"/>
                          </a:solidFill>
                          <a:latin typeface="Arial"/>
                          <a:ea typeface="Times New Roman"/>
                        </a:rPr>
                        <a:t>2009</a:t>
                      </a:r>
                      <a:endParaRPr lang="en-US" sz="1400">
                        <a:solidFill>
                          <a:schemeClr val="accent6"/>
                        </a:solidFill>
                        <a:latin typeface="Times New Roman"/>
                        <a:ea typeface="Times New Roman"/>
                      </a:endParaRPr>
                    </a:p>
                  </a:txBody>
                  <a:tcPr marL="63308" marR="63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accent6"/>
                          </a:solidFill>
                          <a:latin typeface="Arial"/>
                          <a:ea typeface="Times New Roman"/>
                        </a:rPr>
                        <a:t>2010</a:t>
                      </a:r>
                      <a:endParaRPr lang="en-US" sz="1400">
                        <a:solidFill>
                          <a:schemeClr val="accent6"/>
                        </a:solidFill>
                        <a:latin typeface="Times New Roman"/>
                        <a:ea typeface="Times New Roman"/>
                      </a:endParaRPr>
                    </a:p>
                  </a:txBody>
                  <a:tcPr marL="63308" marR="63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3792">
                <a:tc>
                  <a:txBody>
                    <a:bodyPr/>
                    <a:lstStyle/>
                    <a:p>
                      <a:pPr marL="0" marR="0" algn="l">
                        <a:spcBef>
                          <a:spcPts val="0"/>
                        </a:spcBef>
                        <a:spcAft>
                          <a:spcPts val="0"/>
                        </a:spcAft>
                      </a:pPr>
                      <a:r>
                        <a:rPr lang="en-US" sz="1400" dirty="0">
                          <a:solidFill>
                            <a:schemeClr val="accent6"/>
                          </a:solidFill>
                          <a:latin typeface="Arial"/>
                          <a:ea typeface="Times New Roman"/>
                        </a:rPr>
                        <a:t>wind</a:t>
                      </a:r>
                      <a:endParaRPr lang="en-US" sz="1400" dirty="0">
                        <a:solidFill>
                          <a:schemeClr val="accent6"/>
                        </a:solidFill>
                        <a:latin typeface="Times New Roman"/>
                        <a:ea typeface="Times New Roman"/>
                      </a:endParaRPr>
                    </a:p>
                  </a:txBody>
                  <a:tcPr marL="63308" marR="63308"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71</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87</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869</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1.615</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13.577</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290.045</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792">
                <a:tc>
                  <a:txBody>
                    <a:bodyPr/>
                    <a:lstStyle/>
                    <a:p>
                      <a:pPr marL="0" marR="0">
                        <a:spcBef>
                          <a:spcPts val="0"/>
                        </a:spcBef>
                        <a:spcAft>
                          <a:spcPts val="0"/>
                        </a:spcAft>
                      </a:pPr>
                      <a:r>
                        <a:rPr lang="en-US" sz="1400">
                          <a:solidFill>
                            <a:schemeClr val="accent6"/>
                          </a:solidFill>
                          <a:latin typeface="Arial"/>
                          <a:ea typeface="Times New Roman"/>
                        </a:rPr>
                        <a:t>water</a:t>
                      </a:r>
                      <a:endParaRPr lang="en-US" sz="1400">
                        <a:solidFill>
                          <a:schemeClr val="accent6"/>
                        </a:solidFill>
                        <a:latin typeface="Times New Roman"/>
                        <a:ea typeface="Times New Roman"/>
                      </a:endParaRPr>
                    </a:p>
                  </a:txBody>
                  <a:tcPr marL="63308" marR="63308"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578</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667</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9.239</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12.057</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197.751</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274.439</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8">
                <a:tc>
                  <a:txBody>
                    <a:bodyPr/>
                    <a:lstStyle/>
                    <a:p>
                      <a:pPr marL="0" marR="0">
                        <a:spcBef>
                          <a:spcPts val="0"/>
                        </a:spcBef>
                        <a:spcAft>
                          <a:spcPts val="0"/>
                        </a:spcAft>
                      </a:pPr>
                      <a:r>
                        <a:rPr lang="en-US" sz="1400">
                          <a:solidFill>
                            <a:schemeClr val="accent6"/>
                          </a:solidFill>
                          <a:latin typeface="Arial"/>
                          <a:ea typeface="Times New Roman"/>
                        </a:rPr>
                        <a:t>Biomass</a:t>
                      </a:r>
                      <a:endParaRPr lang="en-US" sz="1400">
                        <a:solidFill>
                          <a:schemeClr val="accent6"/>
                        </a:solidFill>
                        <a:latin typeface="Times New Roman"/>
                        <a:ea typeface="Times New Roman"/>
                      </a:endParaRPr>
                    </a:p>
                  </a:txBody>
                  <a:tcPr marL="63308" marR="63308"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30.192</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accent6"/>
                          </a:solidFill>
                          <a:latin typeface="Arial"/>
                          <a:ea typeface="Times New Roman"/>
                        </a:rPr>
                        <a:t>112.115</a:t>
                      </a:r>
                      <a:endParaRPr lang="en-US" sz="1400" dirty="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792">
                <a:tc>
                  <a:txBody>
                    <a:bodyPr/>
                    <a:lstStyle/>
                    <a:p>
                      <a:pPr marL="0" marR="0">
                        <a:spcBef>
                          <a:spcPts val="0"/>
                        </a:spcBef>
                        <a:spcAft>
                          <a:spcPts val="0"/>
                        </a:spcAft>
                      </a:pPr>
                      <a:r>
                        <a:rPr lang="en-US" sz="1400">
                          <a:solidFill>
                            <a:schemeClr val="accent6"/>
                          </a:solidFill>
                          <a:latin typeface="Arial"/>
                          <a:ea typeface="Times New Roman"/>
                        </a:rPr>
                        <a:t>Solar</a:t>
                      </a:r>
                      <a:endParaRPr lang="en-US" sz="1400">
                        <a:solidFill>
                          <a:schemeClr val="accent6"/>
                        </a:solidFill>
                        <a:latin typeface="Times New Roman"/>
                        <a:ea typeface="Times New Roman"/>
                      </a:endParaRPr>
                    </a:p>
                  </a:txBody>
                  <a:tcPr marL="63308" marR="63308"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7</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3792">
                <a:tc>
                  <a:txBody>
                    <a:bodyPr/>
                    <a:lstStyle/>
                    <a:p>
                      <a:pPr marL="0" marR="0">
                        <a:spcBef>
                          <a:spcPts val="0"/>
                        </a:spcBef>
                        <a:spcAft>
                          <a:spcPts val="0"/>
                        </a:spcAft>
                      </a:pPr>
                      <a:r>
                        <a:rPr lang="en-US" sz="1400">
                          <a:solidFill>
                            <a:schemeClr val="accent6"/>
                          </a:solidFill>
                          <a:latin typeface="Arial"/>
                          <a:ea typeface="Times New Roman"/>
                        </a:rPr>
                        <a:t>Total</a:t>
                      </a:r>
                      <a:endParaRPr lang="en-US" sz="1400">
                        <a:solidFill>
                          <a:schemeClr val="accent6"/>
                        </a:solidFill>
                        <a:latin typeface="Times New Roman"/>
                        <a:ea typeface="Times New Roman"/>
                      </a:endParaRPr>
                    </a:p>
                  </a:txBody>
                  <a:tcPr marL="63308" marR="63308"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accent6"/>
                          </a:solidFill>
                          <a:latin typeface="Arial"/>
                          <a:ea typeface="Times New Roman"/>
                        </a:rPr>
                        <a:t>2.654</a:t>
                      </a:r>
                      <a:endParaRPr lang="en-US" sz="1400" dirty="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2.760</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accent6"/>
                          </a:solidFill>
                          <a:latin typeface="Arial"/>
                          <a:ea typeface="Times New Roman"/>
                        </a:rPr>
                        <a:t>12.115</a:t>
                      </a:r>
                      <a:endParaRPr lang="en-US" sz="140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accent6"/>
                          </a:solidFill>
                          <a:latin typeface="Arial"/>
                          <a:ea typeface="Times New Roman"/>
                        </a:rPr>
                        <a:t>15.680</a:t>
                      </a:r>
                      <a:endParaRPr lang="en-US" sz="1400" dirty="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accent6"/>
                          </a:solidFill>
                          <a:latin typeface="Arial"/>
                          <a:ea typeface="Times New Roman"/>
                        </a:rPr>
                        <a:t>243.529</a:t>
                      </a:r>
                      <a:endParaRPr lang="en-US" sz="1400" dirty="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accent6"/>
                          </a:solidFill>
                          <a:latin typeface="Arial"/>
                          <a:ea typeface="Times New Roman"/>
                        </a:rPr>
                        <a:t>678.616</a:t>
                      </a:r>
                      <a:endParaRPr lang="en-US" sz="1400" dirty="0">
                        <a:solidFill>
                          <a:schemeClr val="accent6"/>
                        </a:solidFill>
                        <a:latin typeface="Times New Roman"/>
                        <a:ea typeface="Times New Roman"/>
                      </a:endParaRPr>
                    </a:p>
                  </a:txBody>
                  <a:tcPr marL="63308" marR="6330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601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smtClean="0">
                <a:solidFill>
                  <a:srgbClr val="000000"/>
                </a:solidFill>
              </a:rPr>
              <a:t>2011 - Sinaia</a:t>
            </a:r>
            <a:endParaRPr lang="ro-RO" sz="1400" smtClean="0">
              <a:solidFill>
                <a:srgbClr val="000000"/>
              </a:solidFill>
            </a:endParaRPr>
          </a:p>
        </p:txBody>
      </p:sp>
      <p:sp>
        <p:nvSpPr>
          <p:cNvPr id="11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smtClean="0">
                <a:solidFill>
                  <a:srgbClr val="000000"/>
                </a:solidFill>
              </a:rPr>
              <a:t>Marian Cernat</a:t>
            </a:r>
            <a:endParaRPr lang="ro-RO" sz="1400" smtClean="0">
              <a:solidFill>
                <a:srgbClr val="000000"/>
              </a:solidFill>
            </a:endParaRP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A615B14-521D-47E4-AC92-1BF14BA6E970}" type="slidenum">
              <a:rPr lang="en-US" sz="1400" smtClean="0">
                <a:solidFill>
                  <a:srgbClr val="000000"/>
                </a:solidFill>
              </a:rPr>
              <a:pPr eaLnBrk="1" hangingPunct="1"/>
              <a:t>25</a:t>
            </a:fld>
            <a:endParaRPr lang="en-US" sz="1400" smtClean="0">
              <a:solidFill>
                <a:srgbClr val="000000"/>
              </a:solidFill>
            </a:endParaRPr>
          </a:p>
          <a:p>
            <a:pPr eaLnBrk="1" hangingPunct="1"/>
            <a:endParaRPr lang="en-US" sz="1400" smtClean="0">
              <a:solidFill>
                <a:srgbClr val="000000"/>
              </a:solidFill>
            </a:endParaRPr>
          </a:p>
          <a:p>
            <a:pPr eaLnBrk="1" hangingPunct="1"/>
            <a:endParaRPr lang="ro-RO" sz="1400" smtClean="0">
              <a:solidFill>
                <a:srgbClr val="000000"/>
              </a:solidFill>
            </a:endParaRPr>
          </a:p>
        </p:txBody>
      </p:sp>
      <p:grpSp>
        <p:nvGrpSpPr>
          <p:cNvPr id="11269" name="Group 2"/>
          <p:cNvGrpSpPr>
            <a:grpSpLocks/>
          </p:cNvGrpSpPr>
          <p:nvPr/>
        </p:nvGrpSpPr>
        <p:grpSpPr bwMode="auto">
          <a:xfrm>
            <a:off x="692151" y="2257425"/>
            <a:ext cx="7896223" cy="4056063"/>
            <a:chOff x="436" y="1102"/>
            <a:chExt cx="4974" cy="2555"/>
          </a:xfrm>
        </p:grpSpPr>
        <p:sp>
          <p:nvSpPr>
            <p:cNvPr id="11315" name="Line 3"/>
            <p:cNvSpPr>
              <a:spLocks noChangeShapeType="1"/>
            </p:cNvSpPr>
            <p:nvPr/>
          </p:nvSpPr>
          <p:spPr bwMode="auto">
            <a:xfrm>
              <a:off x="750"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16" name="Line 4"/>
            <p:cNvSpPr>
              <a:spLocks noChangeShapeType="1"/>
            </p:cNvSpPr>
            <p:nvPr/>
          </p:nvSpPr>
          <p:spPr bwMode="auto">
            <a:xfrm>
              <a:off x="768" y="3156"/>
              <a:ext cx="431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17" name="Rectangle 5"/>
            <p:cNvSpPr>
              <a:spLocks noChangeArrowheads="1"/>
            </p:cNvSpPr>
            <p:nvPr/>
          </p:nvSpPr>
          <p:spPr bwMode="auto">
            <a:xfrm>
              <a:off x="750"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a:t>
              </a:r>
            </a:p>
          </p:txBody>
        </p:sp>
        <p:sp>
          <p:nvSpPr>
            <p:cNvPr id="11318" name="Line 6"/>
            <p:cNvSpPr>
              <a:spLocks noChangeShapeType="1"/>
            </p:cNvSpPr>
            <p:nvPr/>
          </p:nvSpPr>
          <p:spPr bwMode="auto">
            <a:xfrm>
              <a:off x="753" y="1350"/>
              <a:ext cx="0" cy="5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19" name="Line 7"/>
            <p:cNvSpPr>
              <a:spLocks noChangeShapeType="1"/>
            </p:cNvSpPr>
            <p:nvPr/>
          </p:nvSpPr>
          <p:spPr bwMode="auto">
            <a:xfrm>
              <a:off x="555" y="1350"/>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0" name="Line 8"/>
            <p:cNvSpPr>
              <a:spLocks noChangeShapeType="1"/>
            </p:cNvSpPr>
            <p:nvPr/>
          </p:nvSpPr>
          <p:spPr bwMode="auto">
            <a:xfrm>
              <a:off x="753" y="1864"/>
              <a:ext cx="0" cy="154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21" name="Line 9"/>
            <p:cNvSpPr>
              <a:spLocks noChangeShapeType="1"/>
            </p:cNvSpPr>
            <p:nvPr/>
          </p:nvSpPr>
          <p:spPr bwMode="auto">
            <a:xfrm>
              <a:off x="555" y="1607"/>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2" name="Line 10"/>
            <p:cNvSpPr>
              <a:spLocks noChangeShapeType="1"/>
            </p:cNvSpPr>
            <p:nvPr/>
          </p:nvSpPr>
          <p:spPr bwMode="auto">
            <a:xfrm>
              <a:off x="555" y="1864"/>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3" name="Line 11"/>
            <p:cNvSpPr>
              <a:spLocks noChangeShapeType="1"/>
            </p:cNvSpPr>
            <p:nvPr/>
          </p:nvSpPr>
          <p:spPr bwMode="auto">
            <a:xfrm>
              <a:off x="555" y="2121"/>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4" name="Line 12"/>
            <p:cNvSpPr>
              <a:spLocks noChangeShapeType="1"/>
            </p:cNvSpPr>
            <p:nvPr/>
          </p:nvSpPr>
          <p:spPr bwMode="auto">
            <a:xfrm>
              <a:off x="555" y="2378"/>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5" name="Line 13"/>
            <p:cNvSpPr>
              <a:spLocks noChangeShapeType="1"/>
            </p:cNvSpPr>
            <p:nvPr/>
          </p:nvSpPr>
          <p:spPr bwMode="auto">
            <a:xfrm>
              <a:off x="555" y="2635"/>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6" name="Line 14"/>
            <p:cNvSpPr>
              <a:spLocks noChangeShapeType="1"/>
            </p:cNvSpPr>
            <p:nvPr/>
          </p:nvSpPr>
          <p:spPr bwMode="auto">
            <a:xfrm>
              <a:off x="555" y="2892"/>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7" name="Line 15"/>
            <p:cNvSpPr>
              <a:spLocks noChangeShapeType="1"/>
            </p:cNvSpPr>
            <p:nvPr/>
          </p:nvSpPr>
          <p:spPr bwMode="auto">
            <a:xfrm>
              <a:off x="555" y="3149"/>
              <a:ext cx="0" cy="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28" name="Line 16"/>
            <p:cNvSpPr>
              <a:spLocks noChangeShapeType="1"/>
            </p:cNvSpPr>
            <p:nvPr/>
          </p:nvSpPr>
          <p:spPr bwMode="auto">
            <a:xfrm>
              <a:off x="768" y="2898"/>
              <a:ext cx="431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29" name="Line 17"/>
            <p:cNvSpPr>
              <a:spLocks noChangeShapeType="1"/>
            </p:cNvSpPr>
            <p:nvPr/>
          </p:nvSpPr>
          <p:spPr bwMode="auto">
            <a:xfrm>
              <a:off x="771" y="2637"/>
              <a:ext cx="431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30" name="Line 18"/>
            <p:cNvSpPr>
              <a:spLocks noChangeShapeType="1"/>
            </p:cNvSpPr>
            <p:nvPr/>
          </p:nvSpPr>
          <p:spPr bwMode="auto">
            <a:xfrm>
              <a:off x="768" y="2382"/>
              <a:ext cx="431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31" name="Line 19"/>
            <p:cNvSpPr>
              <a:spLocks noChangeShapeType="1"/>
            </p:cNvSpPr>
            <p:nvPr/>
          </p:nvSpPr>
          <p:spPr bwMode="auto">
            <a:xfrm>
              <a:off x="768" y="2124"/>
              <a:ext cx="431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32" name="Line 20"/>
            <p:cNvSpPr>
              <a:spLocks noChangeShapeType="1"/>
            </p:cNvSpPr>
            <p:nvPr/>
          </p:nvSpPr>
          <p:spPr bwMode="auto">
            <a:xfrm>
              <a:off x="768" y="1872"/>
              <a:ext cx="431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33" name="Line 21"/>
            <p:cNvSpPr>
              <a:spLocks noChangeShapeType="1"/>
            </p:cNvSpPr>
            <p:nvPr/>
          </p:nvSpPr>
          <p:spPr bwMode="auto">
            <a:xfrm>
              <a:off x="768" y="1614"/>
              <a:ext cx="431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34" name="Rectangle 22"/>
            <p:cNvSpPr>
              <a:spLocks noChangeArrowheads="1"/>
            </p:cNvSpPr>
            <p:nvPr/>
          </p:nvSpPr>
          <p:spPr bwMode="auto">
            <a:xfrm>
              <a:off x="4896"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24</a:t>
              </a:r>
            </a:p>
          </p:txBody>
        </p:sp>
        <p:sp>
          <p:nvSpPr>
            <p:cNvPr id="11335" name="Rectangle 23"/>
            <p:cNvSpPr>
              <a:spLocks noChangeArrowheads="1"/>
            </p:cNvSpPr>
            <p:nvPr/>
          </p:nvSpPr>
          <p:spPr bwMode="auto">
            <a:xfrm>
              <a:off x="4716"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23</a:t>
              </a:r>
            </a:p>
          </p:txBody>
        </p:sp>
        <p:sp>
          <p:nvSpPr>
            <p:cNvPr id="11336" name="Rectangle 24"/>
            <p:cNvSpPr>
              <a:spLocks noChangeArrowheads="1"/>
            </p:cNvSpPr>
            <p:nvPr/>
          </p:nvSpPr>
          <p:spPr bwMode="auto">
            <a:xfrm>
              <a:off x="4535" y="3400"/>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22</a:t>
              </a:r>
            </a:p>
          </p:txBody>
        </p:sp>
        <p:sp>
          <p:nvSpPr>
            <p:cNvPr id="11337" name="Rectangle 25"/>
            <p:cNvSpPr>
              <a:spLocks noChangeArrowheads="1"/>
            </p:cNvSpPr>
            <p:nvPr/>
          </p:nvSpPr>
          <p:spPr bwMode="auto">
            <a:xfrm>
              <a:off x="4355"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21</a:t>
              </a:r>
            </a:p>
          </p:txBody>
        </p:sp>
        <p:sp>
          <p:nvSpPr>
            <p:cNvPr id="11338" name="Rectangle 26"/>
            <p:cNvSpPr>
              <a:spLocks noChangeArrowheads="1"/>
            </p:cNvSpPr>
            <p:nvPr/>
          </p:nvSpPr>
          <p:spPr bwMode="auto">
            <a:xfrm>
              <a:off x="4175"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20</a:t>
              </a:r>
            </a:p>
          </p:txBody>
        </p:sp>
        <p:sp>
          <p:nvSpPr>
            <p:cNvPr id="11339" name="Rectangle 27"/>
            <p:cNvSpPr>
              <a:spLocks noChangeArrowheads="1"/>
            </p:cNvSpPr>
            <p:nvPr/>
          </p:nvSpPr>
          <p:spPr bwMode="auto">
            <a:xfrm>
              <a:off x="3995"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19</a:t>
              </a:r>
            </a:p>
          </p:txBody>
        </p:sp>
        <p:sp>
          <p:nvSpPr>
            <p:cNvPr id="11340" name="Rectangle 28"/>
            <p:cNvSpPr>
              <a:spLocks noChangeArrowheads="1"/>
            </p:cNvSpPr>
            <p:nvPr/>
          </p:nvSpPr>
          <p:spPr bwMode="auto">
            <a:xfrm>
              <a:off x="3814" y="3400"/>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18</a:t>
              </a:r>
            </a:p>
          </p:txBody>
        </p:sp>
        <p:sp>
          <p:nvSpPr>
            <p:cNvPr id="11341" name="Rectangle 29"/>
            <p:cNvSpPr>
              <a:spLocks noChangeArrowheads="1"/>
            </p:cNvSpPr>
            <p:nvPr/>
          </p:nvSpPr>
          <p:spPr bwMode="auto">
            <a:xfrm>
              <a:off x="3634"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17</a:t>
              </a:r>
            </a:p>
          </p:txBody>
        </p:sp>
        <p:sp>
          <p:nvSpPr>
            <p:cNvPr id="11342" name="Rectangle 30"/>
            <p:cNvSpPr>
              <a:spLocks noChangeArrowheads="1"/>
            </p:cNvSpPr>
            <p:nvPr/>
          </p:nvSpPr>
          <p:spPr bwMode="auto">
            <a:xfrm>
              <a:off x="3454"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16</a:t>
              </a:r>
            </a:p>
          </p:txBody>
        </p:sp>
        <p:sp>
          <p:nvSpPr>
            <p:cNvPr id="11343" name="Rectangle 31"/>
            <p:cNvSpPr>
              <a:spLocks noChangeArrowheads="1"/>
            </p:cNvSpPr>
            <p:nvPr/>
          </p:nvSpPr>
          <p:spPr bwMode="auto">
            <a:xfrm>
              <a:off x="3274"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15</a:t>
              </a:r>
            </a:p>
          </p:txBody>
        </p:sp>
        <p:sp>
          <p:nvSpPr>
            <p:cNvPr id="11344" name="Rectangle 32"/>
            <p:cNvSpPr>
              <a:spLocks noChangeArrowheads="1"/>
            </p:cNvSpPr>
            <p:nvPr/>
          </p:nvSpPr>
          <p:spPr bwMode="auto">
            <a:xfrm>
              <a:off x="3093" y="3400"/>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14</a:t>
              </a:r>
            </a:p>
          </p:txBody>
        </p:sp>
        <p:sp>
          <p:nvSpPr>
            <p:cNvPr id="11345" name="Rectangle 33"/>
            <p:cNvSpPr>
              <a:spLocks noChangeArrowheads="1"/>
            </p:cNvSpPr>
            <p:nvPr/>
          </p:nvSpPr>
          <p:spPr bwMode="auto">
            <a:xfrm>
              <a:off x="2913"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13</a:t>
              </a:r>
            </a:p>
          </p:txBody>
        </p:sp>
        <p:sp>
          <p:nvSpPr>
            <p:cNvPr id="11346" name="Rectangle 34"/>
            <p:cNvSpPr>
              <a:spLocks noChangeArrowheads="1"/>
            </p:cNvSpPr>
            <p:nvPr/>
          </p:nvSpPr>
          <p:spPr bwMode="auto">
            <a:xfrm>
              <a:off x="2733"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12</a:t>
              </a:r>
            </a:p>
          </p:txBody>
        </p:sp>
        <p:sp>
          <p:nvSpPr>
            <p:cNvPr id="11347" name="Rectangle 35"/>
            <p:cNvSpPr>
              <a:spLocks noChangeArrowheads="1"/>
            </p:cNvSpPr>
            <p:nvPr/>
          </p:nvSpPr>
          <p:spPr bwMode="auto">
            <a:xfrm>
              <a:off x="2553"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11</a:t>
              </a:r>
            </a:p>
          </p:txBody>
        </p:sp>
        <p:sp>
          <p:nvSpPr>
            <p:cNvPr id="11348" name="Rectangle 36"/>
            <p:cNvSpPr>
              <a:spLocks noChangeArrowheads="1"/>
            </p:cNvSpPr>
            <p:nvPr/>
          </p:nvSpPr>
          <p:spPr bwMode="auto">
            <a:xfrm>
              <a:off x="2372" y="3400"/>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10</a:t>
              </a:r>
            </a:p>
          </p:txBody>
        </p:sp>
        <p:sp>
          <p:nvSpPr>
            <p:cNvPr id="11349" name="Rectangle 37"/>
            <p:cNvSpPr>
              <a:spLocks noChangeArrowheads="1"/>
            </p:cNvSpPr>
            <p:nvPr/>
          </p:nvSpPr>
          <p:spPr bwMode="auto">
            <a:xfrm>
              <a:off x="2192"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9</a:t>
              </a:r>
            </a:p>
          </p:txBody>
        </p:sp>
        <p:sp>
          <p:nvSpPr>
            <p:cNvPr id="11350" name="Rectangle 38"/>
            <p:cNvSpPr>
              <a:spLocks noChangeArrowheads="1"/>
            </p:cNvSpPr>
            <p:nvPr/>
          </p:nvSpPr>
          <p:spPr bwMode="auto">
            <a:xfrm>
              <a:off x="2012"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8</a:t>
              </a:r>
            </a:p>
          </p:txBody>
        </p:sp>
        <p:sp>
          <p:nvSpPr>
            <p:cNvPr id="11351" name="Rectangle 39"/>
            <p:cNvSpPr>
              <a:spLocks noChangeArrowheads="1"/>
            </p:cNvSpPr>
            <p:nvPr/>
          </p:nvSpPr>
          <p:spPr bwMode="auto">
            <a:xfrm>
              <a:off x="1832"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7</a:t>
              </a:r>
            </a:p>
          </p:txBody>
        </p:sp>
        <p:sp>
          <p:nvSpPr>
            <p:cNvPr id="11352" name="Rectangle 40"/>
            <p:cNvSpPr>
              <a:spLocks noChangeArrowheads="1"/>
            </p:cNvSpPr>
            <p:nvPr/>
          </p:nvSpPr>
          <p:spPr bwMode="auto">
            <a:xfrm>
              <a:off x="1651" y="3400"/>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6</a:t>
              </a:r>
            </a:p>
          </p:txBody>
        </p:sp>
        <p:sp>
          <p:nvSpPr>
            <p:cNvPr id="11353" name="Rectangle 41"/>
            <p:cNvSpPr>
              <a:spLocks noChangeArrowheads="1"/>
            </p:cNvSpPr>
            <p:nvPr/>
          </p:nvSpPr>
          <p:spPr bwMode="auto">
            <a:xfrm>
              <a:off x="1471"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5</a:t>
              </a:r>
            </a:p>
          </p:txBody>
        </p:sp>
        <p:sp>
          <p:nvSpPr>
            <p:cNvPr id="11354" name="Rectangle 42"/>
            <p:cNvSpPr>
              <a:spLocks noChangeArrowheads="1"/>
            </p:cNvSpPr>
            <p:nvPr/>
          </p:nvSpPr>
          <p:spPr bwMode="auto">
            <a:xfrm>
              <a:off x="1291"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4</a:t>
              </a:r>
            </a:p>
          </p:txBody>
        </p:sp>
        <p:sp>
          <p:nvSpPr>
            <p:cNvPr id="11355" name="Rectangle 43"/>
            <p:cNvSpPr>
              <a:spLocks noChangeArrowheads="1"/>
            </p:cNvSpPr>
            <p:nvPr/>
          </p:nvSpPr>
          <p:spPr bwMode="auto">
            <a:xfrm>
              <a:off x="1111" y="3400"/>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3</a:t>
              </a:r>
            </a:p>
          </p:txBody>
        </p:sp>
        <p:sp>
          <p:nvSpPr>
            <p:cNvPr id="11356" name="Rectangle 44"/>
            <p:cNvSpPr>
              <a:spLocks noChangeArrowheads="1"/>
            </p:cNvSpPr>
            <p:nvPr/>
          </p:nvSpPr>
          <p:spPr bwMode="auto">
            <a:xfrm>
              <a:off x="930" y="3400"/>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a:t>
              </a:r>
            </a:p>
          </p:txBody>
        </p:sp>
        <p:sp>
          <p:nvSpPr>
            <p:cNvPr id="11357" name="Line 45"/>
            <p:cNvSpPr>
              <a:spLocks noChangeShapeType="1"/>
            </p:cNvSpPr>
            <p:nvPr/>
          </p:nvSpPr>
          <p:spPr bwMode="auto">
            <a:xfrm>
              <a:off x="750" y="3400"/>
              <a:ext cx="432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58" name="Line 46"/>
            <p:cNvSpPr>
              <a:spLocks noChangeShapeType="1"/>
            </p:cNvSpPr>
            <p:nvPr/>
          </p:nvSpPr>
          <p:spPr bwMode="auto">
            <a:xfrm>
              <a:off x="1111"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59" name="Line 47"/>
            <p:cNvSpPr>
              <a:spLocks noChangeShapeType="1"/>
            </p:cNvSpPr>
            <p:nvPr/>
          </p:nvSpPr>
          <p:spPr bwMode="auto">
            <a:xfrm>
              <a:off x="1291"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0" name="Line 48"/>
            <p:cNvSpPr>
              <a:spLocks noChangeShapeType="1"/>
            </p:cNvSpPr>
            <p:nvPr/>
          </p:nvSpPr>
          <p:spPr bwMode="auto">
            <a:xfrm>
              <a:off x="1471"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1" name="Line 49"/>
            <p:cNvSpPr>
              <a:spLocks noChangeShapeType="1"/>
            </p:cNvSpPr>
            <p:nvPr/>
          </p:nvSpPr>
          <p:spPr bwMode="auto">
            <a:xfrm>
              <a:off x="1651"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2" name="Line 50"/>
            <p:cNvSpPr>
              <a:spLocks noChangeShapeType="1"/>
            </p:cNvSpPr>
            <p:nvPr/>
          </p:nvSpPr>
          <p:spPr bwMode="auto">
            <a:xfrm>
              <a:off x="1832"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3" name="Line 51"/>
            <p:cNvSpPr>
              <a:spLocks noChangeShapeType="1"/>
            </p:cNvSpPr>
            <p:nvPr/>
          </p:nvSpPr>
          <p:spPr bwMode="auto">
            <a:xfrm>
              <a:off x="2012"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4" name="Line 52"/>
            <p:cNvSpPr>
              <a:spLocks noChangeShapeType="1"/>
            </p:cNvSpPr>
            <p:nvPr/>
          </p:nvSpPr>
          <p:spPr bwMode="auto">
            <a:xfrm>
              <a:off x="2192"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5" name="Line 53"/>
            <p:cNvSpPr>
              <a:spLocks noChangeShapeType="1"/>
            </p:cNvSpPr>
            <p:nvPr/>
          </p:nvSpPr>
          <p:spPr bwMode="auto">
            <a:xfrm>
              <a:off x="2372"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6" name="Line 54"/>
            <p:cNvSpPr>
              <a:spLocks noChangeShapeType="1"/>
            </p:cNvSpPr>
            <p:nvPr/>
          </p:nvSpPr>
          <p:spPr bwMode="auto">
            <a:xfrm>
              <a:off x="2553"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7" name="Line 55"/>
            <p:cNvSpPr>
              <a:spLocks noChangeShapeType="1"/>
            </p:cNvSpPr>
            <p:nvPr/>
          </p:nvSpPr>
          <p:spPr bwMode="auto">
            <a:xfrm>
              <a:off x="2733"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8" name="Line 56"/>
            <p:cNvSpPr>
              <a:spLocks noChangeShapeType="1"/>
            </p:cNvSpPr>
            <p:nvPr/>
          </p:nvSpPr>
          <p:spPr bwMode="auto">
            <a:xfrm>
              <a:off x="2913"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69" name="Line 57"/>
            <p:cNvSpPr>
              <a:spLocks noChangeShapeType="1"/>
            </p:cNvSpPr>
            <p:nvPr/>
          </p:nvSpPr>
          <p:spPr bwMode="auto">
            <a:xfrm>
              <a:off x="3093"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0" name="Line 58"/>
            <p:cNvSpPr>
              <a:spLocks noChangeShapeType="1"/>
            </p:cNvSpPr>
            <p:nvPr/>
          </p:nvSpPr>
          <p:spPr bwMode="auto">
            <a:xfrm>
              <a:off x="3274"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1" name="Line 59"/>
            <p:cNvSpPr>
              <a:spLocks noChangeShapeType="1"/>
            </p:cNvSpPr>
            <p:nvPr/>
          </p:nvSpPr>
          <p:spPr bwMode="auto">
            <a:xfrm>
              <a:off x="3454"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2" name="Line 60"/>
            <p:cNvSpPr>
              <a:spLocks noChangeShapeType="1"/>
            </p:cNvSpPr>
            <p:nvPr/>
          </p:nvSpPr>
          <p:spPr bwMode="auto">
            <a:xfrm>
              <a:off x="3634"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3" name="Line 61"/>
            <p:cNvSpPr>
              <a:spLocks noChangeShapeType="1"/>
            </p:cNvSpPr>
            <p:nvPr/>
          </p:nvSpPr>
          <p:spPr bwMode="auto">
            <a:xfrm>
              <a:off x="3814"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4" name="Line 62"/>
            <p:cNvSpPr>
              <a:spLocks noChangeShapeType="1"/>
            </p:cNvSpPr>
            <p:nvPr/>
          </p:nvSpPr>
          <p:spPr bwMode="auto">
            <a:xfrm>
              <a:off x="3995"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5" name="Line 63"/>
            <p:cNvSpPr>
              <a:spLocks noChangeShapeType="1"/>
            </p:cNvSpPr>
            <p:nvPr/>
          </p:nvSpPr>
          <p:spPr bwMode="auto">
            <a:xfrm>
              <a:off x="4175"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6" name="Line 64"/>
            <p:cNvSpPr>
              <a:spLocks noChangeShapeType="1"/>
            </p:cNvSpPr>
            <p:nvPr/>
          </p:nvSpPr>
          <p:spPr bwMode="auto">
            <a:xfrm>
              <a:off x="4355"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7" name="Line 65"/>
            <p:cNvSpPr>
              <a:spLocks noChangeShapeType="1"/>
            </p:cNvSpPr>
            <p:nvPr/>
          </p:nvSpPr>
          <p:spPr bwMode="auto">
            <a:xfrm>
              <a:off x="4535"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8" name="Line 66"/>
            <p:cNvSpPr>
              <a:spLocks noChangeShapeType="1"/>
            </p:cNvSpPr>
            <p:nvPr/>
          </p:nvSpPr>
          <p:spPr bwMode="auto">
            <a:xfrm>
              <a:off x="4716"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79" name="Line 67"/>
            <p:cNvSpPr>
              <a:spLocks noChangeShapeType="1"/>
            </p:cNvSpPr>
            <p:nvPr/>
          </p:nvSpPr>
          <p:spPr bwMode="auto">
            <a:xfrm>
              <a:off x="4896"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80" name="Line 68"/>
            <p:cNvSpPr>
              <a:spLocks noChangeShapeType="1"/>
            </p:cNvSpPr>
            <p:nvPr/>
          </p:nvSpPr>
          <p:spPr bwMode="auto">
            <a:xfrm>
              <a:off x="5076"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81" name="Line 69"/>
            <p:cNvSpPr>
              <a:spLocks noChangeShapeType="1"/>
            </p:cNvSpPr>
            <p:nvPr/>
          </p:nvSpPr>
          <p:spPr bwMode="auto">
            <a:xfrm>
              <a:off x="930" y="3400"/>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382" name="Line 70"/>
            <p:cNvSpPr>
              <a:spLocks noChangeShapeType="1"/>
            </p:cNvSpPr>
            <p:nvPr/>
          </p:nvSpPr>
          <p:spPr bwMode="auto">
            <a:xfrm>
              <a:off x="930" y="3657"/>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83" name="Line 71"/>
            <p:cNvSpPr>
              <a:spLocks noChangeShapeType="1"/>
            </p:cNvSpPr>
            <p:nvPr/>
          </p:nvSpPr>
          <p:spPr bwMode="auto">
            <a:xfrm>
              <a:off x="1111"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84" name="Line 72"/>
            <p:cNvSpPr>
              <a:spLocks noChangeShapeType="1"/>
            </p:cNvSpPr>
            <p:nvPr/>
          </p:nvSpPr>
          <p:spPr bwMode="auto">
            <a:xfrm>
              <a:off x="1291"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85" name="Line 73"/>
            <p:cNvSpPr>
              <a:spLocks noChangeShapeType="1"/>
            </p:cNvSpPr>
            <p:nvPr/>
          </p:nvSpPr>
          <p:spPr bwMode="auto">
            <a:xfrm>
              <a:off x="1471"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86" name="Line 74"/>
            <p:cNvSpPr>
              <a:spLocks noChangeShapeType="1"/>
            </p:cNvSpPr>
            <p:nvPr/>
          </p:nvSpPr>
          <p:spPr bwMode="auto">
            <a:xfrm>
              <a:off x="1651" y="3657"/>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87" name="Line 75"/>
            <p:cNvSpPr>
              <a:spLocks noChangeShapeType="1"/>
            </p:cNvSpPr>
            <p:nvPr/>
          </p:nvSpPr>
          <p:spPr bwMode="auto">
            <a:xfrm>
              <a:off x="1832"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88" name="Line 76"/>
            <p:cNvSpPr>
              <a:spLocks noChangeShapeType="1"/>
            </p:cNvSpPr>
            <p:nvPr/>
          </p:nvSpPr>
          <p:spPr bwMode="auto">
            <a:xfrm>
              <a:off x="2012"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89" name="Line 77"/>
            <p:cNvSpPr>
              <a:spLocks noChangeShapeType="1"/>
            </p:cNvSpPr>
            <p:nvPr/>
          </p:nvSpPr>
          <p:spPr bwMode="auto">
            <a:xfrm>
              <a:off x="2192"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0" name="Line 78"/>
            <p:cNvSpPr>
              <a:spLocks noChangeShapeType="1"/>
            </p:cNvSpPr>
            <p:nvPr/>
          </p:nvSpPr>
          <p:spPr bwMode="auto">
            <a:xfrm>
              <a:off x="2372" y="3657"/>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1" name="Line 79"/>
            <p:cNvSpPr>
              <a:spLocks noChangeShapeType="1"/>
            </p:cNvSpPr>
            <p:nvPr/>
          </p:nvSpPr>
          <p:spPr bwMode="auto">
            <a:xfrm>
              <a:off x="2553"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2" name="Line 80"/>
            <p:cNvSpPr>
              <a:spLocks noChangeShapeType="1"/>
            </p:cNvSpPr>
            <p:nvPr/>
          </p:nvSpPr>
          <p:spPr bwMode="auto">
            <a:xfrm>
              <a:off x="2733"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3" name="Line 81"/>
            <p:cNvSpPr>
              <a:spLocks noChangeShapeType="1"/>
            </p:cNvSpPr>
            <p:nvPr/>
          </p:nvSpPr>
          <p:spPr bwMode="auto">
            <a:xfrm>
              <a:off x="2913"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4" name="Line 82"/>
            <p:cNvSpPr>
              <a:spLocks noChangeShapeType="1"/>
            </p:cNvSpPr>
            <p:nvPr/>
          </p:nvSpPr>
          <p:spPr bwMode="auto">
            <a:xfrm>
              <a:off x="3093" y="3657"/>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5" name="Line 83"/>
            <p:cNvSpPr>
              <a:spLocks noChangeShapeType="1"/>
            </p:cNvSpPr>
            <p:nvPr/>
          </p:nvSpPr>
          <p:spPr bwMode="auto">
            <a:xfrm>
              <a:off x="3274"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6" name="Line 84"/>
            <p:cNvSpPr>
              <a:spLocks noChangeShapeType="1"/>
            </p:cNvSpPr>
            <p:nvPr/>
          </p:nvSpPr>
          <p:spPr bwMode="auto">
            <a:xfrm>
              <a:off x="3454"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7" name="Line 85"/>
            <p:cNvSpPr>
              <a:spLocks noChangeShapeType="1"/>
            </p:cNvSpPr>
            <p:nvPr/>
          </p:nvSpPr>
          <p:spPr bwMode="auto">
            <a:xfrm>
              <a:off x="3634"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8" name="Line 86"/>
            <p:cNvSpPr>
              <a:spLocks noChangeShapeType="1"/>
            </p:cNvSpPr>
            <p:nvPr/>
          </p:nvSpPr>
          <p:spPr bwMode="auto">
            <a:xfrm>
              <a:off x="3814" y="3657"/>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399" name="Line 87"/>
            <p:cNvSpPr>
              <a:spLocks noChangeShapeType="1"/>
            </p:cNvSpPr>
            <p:nvPr/>
          </p:nvSpPr>
          <p:spPr bwMode="auto">
            <a:xfrm>
              <a:off x="3995"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400" name="Line 88"/>
            <p:cNvSpPr>
              <a:spLocks noChangeShapeType="1"/>
            </p:cNvSpPr>
            <p:nvPr/>
          </p:nvSpPr>
          <p:spPr bwMode="auto">
            <a:xfrm>
              <a:off x="4175"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401" name="Line 89"/>
            <p:cNvSpPr>
              <a:spLocks noChangeShapeType="1"/>
            </p:cNvSpPr>
            <p:nvPr/>
          </p:nvSpPr>
          <p:spPr bwMode="auto">
            <a:xfrm>
              <a:off x="4355"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402" name="Line 90"/>
            <p:cNvSpPr>
              <a:spLocks noChangeShapeType="1"/>
            </p:cNvSpPr>
            <p:nvPr/>
          </p:nvSpPr>
          <p:spPr bwMode="auto">
            <a:xfrm>
              <a:off x="4535" y="3657"/>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403" name="Line 91"/>
            <p:cNvSpPr>
              <a:spLocks noChangeShapeType="1"/>
            </p:cNvSpPr>
            <p:nvPr/>
          </p:nvSpPr>
          <p:spPr bwMode="auto">
            <a:xfrm>
              <a:off x="4716"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404" name="Line 92"/>
            <p:cNvSpPr>
              <a:spLocks noChangeShapeType="1"/>
            </p:cNvSpPr>
            <p:nvPr/>
          </p:nvSpPr>
          <p:spPr bwMode="auto">
            <a:xfrm>
              <a:off x="4896" y="3657"/>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1405" name="Line 93"/>
            <p:cNvSpPr>
              <a:spLocks noChangeShapeType="1"/>
            </p:cNvSpPr>
            <p:nvPr/>
          </p:nvSpPr>
          <p:spPr bwMode="auto">
            <a:xfrm>
              <a:off x="555" y="1332"/>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06" name="Line 94"/>
            <p:cNvSpPr>
              <a:spLocks noChangeShapeType="1"/>
            </p:cNvSpPr>
            <p:nvPr/>
          </p:nvSpPr>
          <p:spPr bwMode="auto">
            <a:xfrm>
              <a:off x="555" y="2360"/>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07" name="Line 95"/>
            <p:cNvSpPr>
              <a:spLocks noChangeShapeType="1"/>
            </p:cNvSpPr>
            <p:nvPr/>
          </p:nvSpPr>
          <p:spPr bwMode="auto">
            <a:xfrm>
              <a:off x="555" y="2617"/>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08" name="Line 96"/>
            <p:cNvSpPr>
              <a:spLocks noChangeShapeType="1"/>
            </p:cNvSpPr>
            <p:nvPr/>
          </p:nvSpPr>
          <p:spPr bwMode="auto">
            <a:xfrm>
              <a:off x="555" y="2874"/>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09" name="Line 97"/>
            <p:cNvSpPr>
              <a:spLocks noChangeShapeType="1"/>
            </p:cNvSpPr>
            <p:nvPr/>
          </p:nvSpPr>
          <p:spPr bwMode="auto">
            <a:xfrm>
              <a:off x="555" y="3131"/>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10" name="Line 98"/>
            <p:cNvSpPr>
              <a:spLocks noChangeShapeType="1"/>
            </p:cNvSpPr>
            <p:nvPr/>
          </p:nvSpPr>
          <p:spPr bwMode="auto">
            <a:xfrm>
              <a:off x="555" y="1846"/>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11" name="Line 99"/>
            <p:cNvSpPr>
              <a:spLocks noChangeShapeType="1"/>
            </p:cNvSpPr>
            <p:nvPr/>
          </p:nvSpPr>
          <p:spPr bwMode="auto">
            <a:xfrm>
              <a:off x="555" y="1589"/>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12" name="Line 100"/>
            <p:cNvSpPr>
              <a:spLocks noChangeShapeType="1"/>
            </p:cNvSpPr>
            <p:nvPr/>
          </p:nvSpPr>
          <p:spPr bwMode="auto">
            <a:xfrm>
              <a:off x="555" y="2103"/>
              <a:ext cx="1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413" name="Text Box 101"/>
            <p:cNvSpPr txBox="1">
              <a:spLocks noChangeArrowheads="1"/>
            </p:cNvSpPr>
            <p:nvPr/>
          </p:nvSpPr>
          <p:spPr bwMode="auto">
            <a:xfrm>
              <a:off x="436" y="1102"/>
              <a:ext cx="4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solidFill>
                    <a:srgbClr val="000000"/>
                  </a:solidFill>
                  <a:latin typeface="Arial" charset="0"/>
                </a:rPr>
                <a:t>P</a:t>
              </a:r>
              <a:r>
                <a:rPr lang="ro-RO" sz="1200">
                  <a:solidFill>
                    <a:srgbClr val="000000"/>
                  </a:solidFill>
                  <a:latin typeface="Arial" charset="0"/>
                </a:rPr>
                <a:t> </a:t>
              </a:r>
              <a:r>
                <a:rPr lang="en-US" sz="1200">
                  <a:solidFill>
                    <a:srgbClr val="000000"/>
                  </a:solidFill>
                  <a:latin typeface="Arial" charset="0"/>
                </a:rPr>
                <a:t>[MW]</a:t>
              </a:r>
              <a:endParaRPr lang="ro-RO" sz="1200">
                <a:solidFill>
                  <a:srgbClr val="000000"/>
                </a:solidFill>
                <a:latin typeface="Arial" charset="0"/>
              </a:endParaRPr>
            </a:p>
          </p:txBody>
        </p:sp>
        <p:sp>
          <p:nvSpPr>
            <p:cNvPr id="11414" name="Text Box 102"/>
            <p:cNvSpPr txBox="1">
              <a:spLocks noChangeArrowheads="1"/>
            </p:cNvSpPr>
            <p:nvPr/>
          </p:nvSpPr>
          <p:spPr bwMode="auto">
            <a:xfrm>
              <a:off x="5141" y="3467"/>
              <a:ext cx="2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000">
                  <a:solidFill>
                    <a:srgbClr val="000000"/>
                  </a:solidFill>
                  <a:latin typeface="Arial" charset="0"/>
                </a:rPr>
                <a:t>timp</a:t>
              </a:r>
              <a:endParaRPr lang="ro-RO" sz="1000">
                <a:solidFill>
                  <a:srgbClr val="000000"/>
                </a:solidFill>
                <a:latin typeface="Arial" charset="0"/>
              </a:endParaRPr>
            </a:p>
          </p:txBody>
        </p:sp>
      </p:grpSp>
      <p:sp>
        <p:nvSpPr>
          <p:cNvPr id="11270" name="AutoShape 103"/>
          <p:cNvSpPr>
            <a:spLocks noChangeArrowheads="1"/>
          </p:cNvSpPr>
          <p:nvPr/>
        </p:nvSpPr>
        <p:spPr bwMode="auto">
          <a:xfrm>
            <a:off x="773113" y="2584450"/>
            <a:ext cx="7558087" cy="4013200"/>
          </a:xfrm>
          <a:prstGeom prst="roundRect">
            <a:avLst>
              <a:gd name="adj" fmla="val 1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pPr algn="ctr"/>
            <a:endParaRPr lang="en-US">
              <a:solidFill>
                <a:srgbClr val="000000"/>
              </a:solidFill>
            </a:endParaRPr>
          </a:p>
        </p:txBody>
      </p:sp>
      <p:sp>
        <p:nvSpPr>
          <p:cNvPr id="11271" name="AutoShape 104"/>
          <p:cNvSpPr>
            <a:spLocks noChangeArrowheads="1"/>
          </p:cNvSpPr>
          <p:nvPr/>
        </p:nvSpPr>
        <p:spPr bwMode="auto">
          <a:xfrm>
            <a:off x="842963" y="2665413"/>
            <a:ext cx="7407275" cy="3852862"/>
          </a:xfrm>
          <a:prstGeom prst="roundRect">
            <a:avLst>
              <a:gd name="adj" fmla="val 1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80000"/>
              </a:lnSpc>
            </a:pPr>
            <a:r>
              <a:rPr lang="en-GB" sz="1200" b="1">
                <a:solidFill>
                  <a:srgbClr val="0C1C6B"/>
                </a:solidFill>
                <a:latin typeface="Univers 57 Condensed" pitchFamily="34" charset="0"/>
              </a:rPr>
              <a:t> </a:t>
            </a:r>
          </a:p>
        </p:txBody>
      </p:sp>
      <p:grpSp>
        <p:nvGrpSpPr>
          <p:cNvPr id="3" name="Group 105"/>
          <p:cNvGrpSpPr>
            <a:grpSpLocks/>
          </p:cNvGrpSpPr>
          <p:nvPr/>
        </p:nvGrpSpPr>
        <p:grpSpPr bwMode="auto">
          <a:xfrm>
            <a:off x="1200150" y="4421188"/>
            <a:ext cx="6858000" cy="1516062"/>
            <a:chOff x="756" y="2433"/>
            <a:chExt cx="4320" cy="955"/>
          </a:xfrm>
        </p:grpSpPr>
        <p:sp>
          <p:nvSpPr>
            <p:cNvPr id="11313" name="Rectangle 106"/>
            <p:cNvSpPr>
              <a:spLocks noChangeArrowheads="1"/>
            </p:cNvSpPr>
            <p:nvPr/>
          </p:nvSpPr>
          <p:spPr bwMode="auto">
            <a:xfrm>
              <a:off x="756" y="2914"/>
              <a:ext cx="4320" cy="474"/>
            </a:xfrm>
            <a:prstGeom prst="rect">
              <a:avLst/>
            </a:prstGeom>
            <a:gradFill rotWithShape="1">
              <a:gsLst>
                <a:gs pos="0">
                  <a:srgbClr val="669900"/>
                </a:gs>
                <a:gs pos="50000">
                  <a:srgbClr val="CDDEAC"/>
                </a:gs>
                <a:gs pos="100000">
                  <a:srgbClr val="669900"/>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a:solidFill>
                    <a:srgbClr val="000000"/>
                  </a:solidFill>
                </a:rPr>
                <a:t>Bilateral Contracts</a:t>
              </a:r>
            </a:p>
          </p:txBody>
        </p:sp>
        <p:sp>
          <p:nvSpPr>
            <p:cNvPr id="11314" name="Rectangle 107"/>
            <p:cNvSpPr>
              <a:spLocks noChangeArrowheads="1"/>
            </p:cNvSpPr>
            <p:nvPr/>
          </p:nvSpPr>
          <p:spPr bwMode="auto">
            <a:xfrm>
              <a:off x="1650" y="2433"/>
              <a:ext cx="3066" cy="486"/>
            </a:xfrm>
            <a:prstGeom prst="rect">
              <a:avLst/>
            </a:prstGeom>
            <a:gradFill rotWithShape="1">
              <a:gsLst>
                <a:gs pos="0">
                  <a:srgbClr val="669900"/>
                </a:gs>
                <a:gs pos="50000">
                  <a:srgbClr val="BCD28F"/>
                </a:gs>
                <a:gs pos="100000">
                  <a:srgbClr val="669900"/>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1400">
                <a:solidFill>
                  <a:srgbClr val="000000"/>
                </a:solidFill>
              </a:endParaRPr>
            </a:p>
          </p:txBody>
        </p:sp>
      </p:grpSp>
      <p:sp>
        <p:nvSpPr>
          <p:cNvPr id="11273" name="Rectangle 108"/>
          <p:cNvSpPr>
            <a:spLocks noChangeArrowheads="1"/>
          </p:cNvSpPr>
          <p:nvPr/>
        </p:nvSpPr>
        <p:spPr bwMode="auto">
          <a:xfrm>
            <a:off x="1379538" y="3121025"/>
            <a:ext cx="14430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000">
              <a:solidFill>
                <a:srgbClr val="000000"/>
              </a:solidFill>
            </a:endParaRPr>
          </a:p>
        </p:txBody>
      </p:sp>
      <p:grpSp>
        <p:nvGrpSpPr>
          <p:cNvPr id="4" name="Group 109"/>
          <p:cNvGrpSpPr>
            <a:grpSpLocks/>
          </p:cNvGrpSpPr>
          <p:nvPr/>
        </p:nvGrpSpPr>
        <p:grpSpPr bwMode="auto">
          <a:xfrm>
            <a:off x="1489075" y="2719388"/>
            <a:ext cx="5110163" cy="2693987"/>
            <a:chOff x="938" y="1377"/>
            <a:chExt cx="3219" cy="1697"/>
          </a:xfrm>
        </p:grpSpPr>
        <p:sp>
          <p:nvSpPr>
            <p:cNvPr id="11300" name="Text Box 110"/>
            <p:cNvSpPr txBox="1">
              <a:spLocks noChangeArrowheads="1"/>
            </p:cNvSpPr>
            <p:nvPr/>
          </p:nvSpPr>
          <p:spPr bwMode="auto">
            <a:xfrm>
              <a:off x="3061" y="1384"/>
              <a:ext cx="9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1400">
                  <a:solidFill>
                    <a:srgbClr val="FF9966"/>
                  </a:solidFill>
                  <a:latin typeface="Arial" charset="0"/>
                </a:rPr>
                <a:t>DAM Sales</a:t>
              </a:r>
            </a:p>
          </p:txBody>
        </p:sp>
        <p:sp>
          <p:nvSpPr>
            <p:cNvPr id="2671727" name="Rectangle 111"/>
            <p:cNvSpPr>
              <a:spLocks noChangeArrowheads="1"/>
            </p:cNvSpPr>
            <p:nvPr/>
          </p:nvSpPr>
          <p:spPr bwMode="auto">
            <a:xfrm>
              <a:off x="938" y="2940"/>
              <a:ext cx="180" cy="42"/>
            </a:xfrm>
            <a:prstGeom prst="rect">
              <a:avLst/>
            </a:prstGeom>
            <a:gradFill rotWithShape="0">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28" name="Rectangle 112"/>
            <p:cNvSpPr>
              <a:spLocks noChangeArrowheads="1"/>
            </p:cNvSpPr>
            <p:nvPr/>
          </p:nvSpPr>
          <p:spPr bwMode="auto">
            <a:xfrm>
              <a:off x="1120" y="2940"/>
              <a:ext cx="180" cy="67"/>
            </a:xfrm>
            <a:prstGeom prst="rect">
              <a:avLst/>
            </a:prstGeom>
            <a:gradFill rotWithShape="0">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29" name="Rectangle 113"/>
            <p:cNvSpPr>
              <a:spLocks noChangeArrowheads="1"/>
            </p:cNvSpPr>
            <p:nvPr/>
          </p:nvSpPr>
          <p:spPr bwMode="auto">
            <a:xfrm>
              <a:off x="1298" y="2940"/>
              <a:ext cx="180" cy="134"/>
            </a:xfrm>
            <a:prstGeom prst="rect">
              <a:avLst/>
            </a:prstGeom>
            <a:gradFill rotWithShape="0">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30" name="Rectangle 114"/>
            <p:cNvSpPr>
              <a:spLocks noChangeArrowheads="1"/>
            </p:cNvSpPr>
            <p:nvPr/>
          </p:nvSpPr>
          <p:spPr bwMode="auto">
            <a:xfrm>
              <a:off x="1654" y="2455"/>
              <a:ext cx="180" cy="307"/>
            </a:xfrm>
            <a:prstGeom prst="rect">
              <a:avLst/>
            </a:prstGeom>
            <a:gradFill rotWithShape="0">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31" name="Rectangle 115"/>
            <p:cNvSpPr>
              <a:spLocks noChangeArrowheads="1"/>
            </p:cNvSpPr>
            <p:nvPr/>
          </p:nvSpPr>
          <p:spPr bwMode="auto">
            <a:xfrm>
              <a:off x="2554" y="2454"/>
              <a:ext cx="180" cy="64"/>
            </a:xfrm>
            <a:prstGeom prst="rect">
              <a:avLst/>
            </a:prstGeom>
            <a:gradFill rotWithShape="0">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32" name="Rectangle 116"/>
            <p:cNvSpPr>
              <a:spLocks noChangeArrowheads="1"/>
            </p:cNvSpPr>
            <p:nvPr/>
          </p:nvSpPr>
          <p:spPr bwMode="auto">
            <a:xfrm>
              <a:off x="2734" y="2454"/>
              <a:ext cx="180" cy="142"/>
            </a:xfrm>
            <a:prstGeom prst="rect">
              <a:avLst/>
            </a:prstGeom>
            <a:gradFill rotWithShape="1">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33" name="Rectangle 117"/>
            <p:cNvSpPr>
              <a:spLocks noChangeArrowheads="1"/>
            </p:cNvSpPr>
            <p:nvPr/>
          </p:nvSpPr>
          <p:spPr bwMode="auto">
            <a:xfrm>
              <a:off x="2916" y="2454"/>
              <a:ext cx="180" cy="103"/>
            </a:xfrm>
            <a:prstGeom prst="rect">
              <a:avLst/>
            </a:prstGeom>
            <a:gradFill rotWithShape="0">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34" name="Rectangle 118"/>
            <p:cNvSpPr>
              <a:spLocks noChangeArrowheads="1"/>
            </p:cNvSpPr>
            <p:nvPr/>
          </p:nvSpPr>
          <p:spPr bwMode="auto">
            <a:xfrm>
              <a:off x="3098" y="2454"/>
              <a:ext cx="180" cy="71"/>
            </a:xfrm>
            <a:prstGeom prst="rect">
              <a:avLst/>
            </a:prstGeom>
            <a:gradFill rotWithShape="1">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35" name="Rectangle 119"/>
            <p:cNvSpPr>
              <a:spLocks noChangeArrowheads="1"/>
            </p:cNvSpPr>
            <p:nvPr/>
          </p:nvSpPr>
          <p:spPr bwMode="auto">
            <a:xfrm>
              <a:off x="3462" y="2454"/>
              <a:ext cx="180" cy="64"/>
            </a:xfrm>
            <a:prstGeom prst="rect">
              <a:avLst/>
            </a:prstGeom>
            <a:gradFill rotWithShape="1">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2671736" name="Rectangle 120"/>
            <p:cNvSpPr>
              <a:spLocks noChangeArrowheads="1"/>
            </p:cNvSpPr>
            <p:nvPr/>
          </p:nvSpPr>
          <p:spPr bwMode="auto">
            <a:xfrm>
              <a:off x="3640" y="2452"/>
              <a:ext cx="180" cy="121"/>
            </a:xfrm>
            <a:prstGeom prst="rect">
              <a:avLst/>
            </a:prstGeom>
            <a:gradFill rotWithShape="1">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sp>
          <p:nvSpPr>
            <p:cNvPr id="11311" name="Rectangle 121"/>
            <p:cNvSpPr>
              <a:spLocks noChangeArrowheads="1"/>
            </p:cNvSpPr>
            <p:nvPr/>
          </p:nvSpPr>
          <p:spPr bwMode="auto">
            <a:xfrm>
              <a:off x="3816" y="2452"/>
              <a:ext cx="180" cy="108"/>
            </a:xfrm>
            <a:prstGeom prst="rect">
              <a:avLst/>
            </a:prstGeom>
            <a:gradFill rotWithShape="0">
              <a:gsLst>
                <a:gs pos="0">
                  <a:srgbClr val="FF9966"/>
                </a:gs>
                <a:gs pos="50000">
                  <a:srgbClr val="FFE5D8"/>
                </a:gs>
                <a:gs pos="100000">
                  <a:srgbClr val="FF9966"/>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2671738" name="Rectangle 122"/>
            <p:cNvSpPr>
              <a:spLocks noChangeArrowheads="1"/>
            </p:cNvSpPr>
            <p:nvPr/>
          </p:nvSpPr>
          <p:spPr bwMode="auto">
            <a:xfrm>
              <a:off x="3977" y="1377"/>
              <a:ext cx="180" cy="171"/>
            </a:xfrm>
            <a:prstGeom prst="rect">
              <a:avLst/>
            </a:prstGeom>
            <a:gradFill rotWithShape="0">
              <a:gsLst>
                <a:gs pos="0">
                  <a:srgbClr val="FF9966"/>
                </a:gs>
                <a:gs pos="50000">
                  <a:schemeClr val="bg1"/>
                </a:gs>
                <a:gs pos="100000">
                  <a:srgbClr val="FF9966"/>
                </a:gs>
              </a:gsLst>
              <a:lin ang="0" scaled="1"/>
            </a:gradFill>
            <a:ln w="6350">
              <a:solidFill>
                <a:srgbClr val="000000"/>
              </a:solidFill>
              <a:miter lim="800000"/>
              <a:headEnd/>
              <a:tailEnd/>
            </a:ln>
            <a:effectLst/>
          </p:spPr>
          <p:txBody>
            <a:bodyPr wrap="none" anchor="ctr"/>
            <a:lstStyle/>
            <a:p>
              <a:pPr>
                <a:defRPr/>
              </a:pPr>
              <a:endParaRPr lang="en-US" sz="2000">
                <a:solidFill>
                  <a:srgbClr val="000000"/>
                </a:solidFill>
                <a:latin typeface="Times New Roman" pitchFamily="18" charset="0"/>
              </a:endParaRPr>
            </a:p>
          </p:txBody>
        </p:sp>
      </p:grpSp>
      <p:grpSp>
        <p:nvGrpSpPr>
          <p:cNvPr id="5" name="Group 123"/>
          <p:cNvGrpSpPr>
            <a:grpSpLocks/>
          </p:cNvGrpSpPr>
          <p:nvPr/>
        </p:nvGrpSpPr>
        <p:grpSpPr bwMode="auto">
          <a:xfrm>
            <a:off x="1196975" y="2736850"/>
            <a:ext cx="6858000" cy="2465388"/>
            <a:chOff x="754" y="1388"/>
            <a:chExt cx="4320" cy="1553"/>
          </a:xfrm>
        </p:grpSpPr>
        <p:sp>
          <p:nvSpPr>
            <p:cNvPr id="11286" name="Text Box 124"/>
            <p:cNvSpPr txBox="1">
              <a:spLocks noChangeArrowheads="1"/>
            </p:cNvSpPr>
            <p:nvPr/>
          </p:nvSpPr>
          <p:spPr bwMode="auto">
            <a:xfrm>
              <a:off x="1749" y="1394"/>
              <a:ext cx="11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sz="1400">
                  <a:solidFill>
                    <a:srgbClr val="333399"/>
                  </a:solidFill>
                  <a:latin typeface="Arial" charset="0"/>
                </a:rPr>
                <a:t>DAM aquisition</a:t>
              </a:r>
            </a:p>
          </p:txBody>
        </p:sp>
        <p:sp>
          <p:nvSpPr>
            <p:cNvPr id="11287" name="Rectangle 125"/>
            <p:cNvSpPr>
              <a:spLocks noChangeArrowheads="1"/>
            </p:cNvSpPr>
            <p:nvPr/>
          </p:nvSpPr>
          <p:spPr bwMode="auto">
            <a:xfrm>
              <a:off x="2813" y="1388"/>
              <a:ext cx="180" cy="184"/>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88" name="Rectangle 126"/>
            <p:cNvSpPr>
              <a:spLocks noChangeArrowheads="1"/>
            </p:cNvSpPr>
            <p:nvPr/>
          </p:nvSpPr>
          <p:spPr bwMode="auto">
            <a:xfrm>
              <a:off x="754" y="2883"/>
              <a:ext cx="180" cy="58"/>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89" name="Rectangle 127"/>
            <p:cNvSpPr>
              <a:spLocks noChangeArrowheads="1"/>
            </p:cNvSpPr>
            <p:nvPr/>
          </p:nvSpPr>
          <p:spPr bwMode="auto">
            <a:xfrm>
              <a:off x="3280" y="2400"/>
              <a:ext cx="180" cy="49"/>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0" name="Rectangle 128"/>
            <p:cNvSpPr>
              <a:spLocks noChangeArrowheads="1"/>
            </p:cNvSpPr>
            <p:nvPr/>
          </p:nvSpPr>
          <p:spPr bwMode="auto">
            <a:xfrm>
              <a:off x="1475" y="2766"/>
              <a:ext cx="180" cy="167"/>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1" name="Rectangle 129"/>
            <p:cNvSpPr>
              <a:spLocks noChangeArrowheads="1"/>
            </p:cNvSpPr>
            <p:nvPr/>
          </p:nvSpPr>
          <p:spPr bwMode="auto">
            <a:xfrm>
              <a:off x="2014" y="2133"/>
              <a:ext cx="180" cy="316"/>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2" name="Rectangle 130"/>
            <p:cNvSpPr>
              <a:spLocks noChangeArrowheads="1"/>
            </p:cNvSpPr>
            <p:nvPr/>
          </p:nvSpPr>
          <p:spPr bwMode="auto">
            <a:xfrm>
              <a:off x="2194" y="2097"/>
              <a:ext cx="180" cy="352"/>
            </a:xfrm>
            <a:prstGeom prst="rect">
              <a:avLst/>
            </a:prstGeom>
            <a:gradFill rotWithShape="1">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3" name="Rectangle 131"/>
            <p:cNvSpPr>
              <a:spLocks noChangeArrowheads="1"/>
            </p:cNvSpPr>
            <p:nvPr/>
          </p:nvSpPr>
          <p:spPr bwMode="auto">
            <a:xfrm>
              <a:off x="3998" y="2128"/>
              <a:ext cx="180" cy="325"/>
            </a:xfrm>
            <a:prstGeom prst="rect">
              <a:avLst/>
            </a:prstGeom>
            <a:gradFill rotWithShape="1">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4" name="Rectangle 132"/>
            <p:cNvSpPr>
              <a:spLocks noChangeArrowheads="1"/>
            </p:cNvSpPr>
            <p:nvPr/>
          </p:nvSpPr>
          <p:spPr bwMode="auto">
            <a:xfrm>
              <a:off x="4174" y="1894"/>
              <a:ext cx="180" cy="559"/>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5" name="Rectangle 133"/>
            <p:cNvSpPr>
              <a:spLocks noChangeArrowheads="1"/>
            </p:cNvSpPr>
            <p:nvPr/>
          </p:nvSpPr>
          <p:spPr bwMode="auto">
            <a:xfrm>
              <a:off x="4356" y="1785"/>
              <a:ext cx="180" cy="668"/>
            </a:xfrm>
            <a:prstGeom prst="rect">
              <a:avLst/>
            </a:prstGeom>
            <a:gradFill rotWithShape="1">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6" name="Rectangle 134"/>
            <p:cNvSpPr>
              <a:spLocks noChangeArrowheads="1"/>
            </p:cNvSpPr>
            <p:nvPr/>
          </p:nvSpPr>
          <p:spPr bwMode="auto">
            <a:xfrm>
              <a:off x="4538" y="1765"/>
              <a:ext cx="180" cy="688"/>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7" name="Rectangle 135"/>
            <p:cNvSpPr>
              <a:spLocks noChangeArrowheads="1"/>
            </p:cNvSpPr>
            <p:nvPr/>
          </p:nvSpPr>
          <p:spPr bwMode="auto">
            <a:xfrm>
              <a:off x="4718" y="1835"/>
              <a:ext cx="180" cy="1100"/>
            </a:xfrm>
            <a:prstGeom prst="rect">
              <a:avLst/>
            </a:prstGeom>
            <a:gradFill rotWithShape="1">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8" name="Rectangle 136"/>
            <p:cNvSpPr>
              <a:spLocks noChangeArrowheads="1"/>
            </p:cNvSpPr>
            <p:nvPr/>
          </p:nvSpPr>
          <p:spPr bwMode="auto">
            <a:xfrm>
              <a:off x="4894" y="2031"/>
              <a:ext cx="180" cy="906"/>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sp>
          <p:nvSpPr>
            <p:cNvPr id="11299" name="Rectangle 137"/>
            <p:cNvSpPr>
              <a:spLocks noChangeArrowheads="1"/>
            </p:cNvSpPr>
            <p:nvPr/>
          </p:nvSpPr>
          <p:spPr bwMode="auto">
            <a:xfrm>
              <a:off x="2377" y="2181"/>
              <a:ext cx="180" cy="268"/>
            </a:xfrm>
            <a:prstGeom prst="rect">
              <a:avLst/>
            </a:prstGeom>
            <a:gradFill rotWithShape="0">
              <a:gsLst>
                <a:gs pos="0">
                  <a:srgbClr val="002F5E"/>
                </a:gs>
                <a:gs pos="50000">
                  <a:srgbClr val="0066CC"/>
                </a:gs>
                <a:gs pos="100000">
                  <a:srgbClr val="002F5E"/>
                </a:gs>
              </a:gsLst>
              <a:lin ang="0" scaled="1"/>
            </a:gradFill>
            <a:ln w="6350">
              <a:solidFill>
                <a:srgbClr val="000000"/>
              </a:solidFill>
              <a:miter lim="800000"/>
              <a:headEnd/>
              <a:tailEnd/>
            </a:ln>
          </p:spPr>
          <p:txBody>
            <a:bodyPr wrap="none" anchor="ctr"/>
            <a:lstStyle/>
            <a:p>
              <a:endParaRPr lang="en-US" sz="2000">
                <a:solidFill>
                  <a:srgbClr val="000000"/>
                </a:solidFill>
                <a:latin typeface="Times New Roman" pitchFamily="18" charset="0"/>
              </a:endParaRPr>
            </a:p>
          </p:txBody>
        </p:sp>
      </p:grpSp>
      <p:sp>
        <p:nvSpPr>
          <p:cNvPr id="11276" name="Line 138"/>
          <p:cNvSpPr>
            <a:spLocks noChangeShapeType="1"/>
          </p:cNvSpPr>
          <p:nvPr/>
        </p:nvSpPr>
        <p:spPr bwMode="auto">
          <a:xfrm>
            <a:off x="1190625" y="5930900"/>
            <a:ext cx="0" cy="4079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1277" name="Line 139"/>
          <p:cNvSpPr>
            <a:spLocks noChangeShapeType="1"/>
          </p:cNvSpPr>
          <p:nvPr/>
        </p:nvSpPr>
        <p:spPr bwMode="auto">
          <a:xfrm>
            <a:off x="881083" y="5911850"/>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grpSp>
        <p:nvGrpSpPr>
          <p:cNvPr id="6" name="Group 140"/>
          <p:cNvGrpSpPr>
            <a:grpSpLocks/>
          </p:cNvGrpSpPr>
          <p:nvPr/>
        </p:nvGrpSpPr>
        <p:grpSpPr bwMode="auto">
          <a:xfrm>
            <a:off x="1181103" y="2693992"/>
            <a:ext cx="6838950" cy="2713037"/>
            <a:chOff x="744" y="1397"/>
            <a:chExt cx="4308" cy="1709"/>
          </a:xfrm>
        </p:grpSpPr>
        <p:sp>
          <p:nvSpPr>
            <p:cNvPr id="11284" name="Freeform 141"/>
            <p:cNvSpPr>
              <a:spLocks/>
            </p:cNvSpPr>
            <p:nvPr/>
          </p:nvSpPr>
          <p:spPr bwMode="auto">
            <a:xfrm>
              <a:off x="744" y="1744"/>
              <a:ext cx="4308" cy="1362"/>
            </a:xfrm>
            <a:custGeom>
              <a:avLst/>
              <a:gdLst>
                <a:gd name="T0" fmla="*/ 0 w 4308"/>
                <a:gd name="T1" fmla="*/ 1139 h 1362"/>
                <a:gd name="T2" fmla="*/ 168 w 4308"/>
                <a:gd name="T3" fmla="*/ 1193 h 1362"/>
                <a:gd name="T4" fmla="*/ 342 w 4308"/>
                <a:gd name="T5" fmla="*/ 1217 h 1362"/>
                <a:gd name="T6" fmla="*/ 534 w 4308"/>
                <a:gd name="T7" fmla="*/ 1253 h 1362"/>
                <a:gd name="T8" fmla="*/ 708 w 4308"/>
                <a:gd name="T9" fmla="*/ 1337 h 1362"/>
                <a:gd name="T10" fmla="*/ 858 w 4308"/>
                <a:gd name="T11" fmla="*/ 1103 h 1362"/>
                <a:gd name="T12" fmla="*/ 1008 w 4308"/>
                <a:gd name="T13" fmla="*/ 689 h 1362"/>
                <a:gd name="T14" fmla="*/ 1188 w 4308"/>
                <a:gd name="T15" fmla="*/ 671 h 1362"/>
                <a:gd name="T16" fmla="*/ 1338 w 4308"/>
                <a:gd name="T17" fmla="*/ 383 h 1362"/>
                <a:gd name="T18" fmla="*/ 1566 w 4308"/>
                <a:gd name="T19" fmla="*/ 365 h 1362"/>
                <a:gd name="T20" fmla="*/ 1674 w 4308"/>
                <a:gd name="T21" fmla="*/ 473 h 1362"/>
                <a:gd name="T22" fmla="*/ 1938 w 4308"/>
                <a:gd name="T23" fmla="*/ 797 h 1362"/>
                <a:gd name="T24" fmla="*/ 2094 w 4308"/>
                <a:gd name="T25" fmla="*/ 815 h 1362"/>
                <a:gd name="T26" fmla="*/ 2262 w 4308"/>
                <a:gd name="T27" fmla="*/ 797 h 1362"/>
                <a:gd name="T28" fmla="*/ 2412 w 4308"/>
                <a:gd name="T29" fmla="*/ 773 h 1362"/>
                <a:gd name="T30" fmla="*/ 2610 w 4308"/>
                <a:gd name="T31" fmla="*/ 647 h 1362"/>
                <a:gd name="T32" fmla="*/ 2796 w 4308"/>
                <a:gd name="T33" fmla="*/ 761 h 1362"/>
                <a:gd name="T34" fmla="*/ 3018 w 4308"/>
                <a:gd name="T35" fmla="*/ 803 h 1362"/>
                <a:gd name="T36" fmla="*/ 3144 w 4308"/>
                <a:gd name="T37" fmla="*/ 779 h 1362"/>
                <a:gd name="T38" fmla="*/ 3330 w 4308"/>
                <a:gd name="T39" fmla="*/ 461 h 1362"/>
                <a:gd name="T40" fmla="*/ 3570 w 4308"/>
                <a:gd name="T41" fmla="*/ 161 h 1362"/>
                <a:gd name="T42" fmla="*/ 3738 w 4308"/>
                <a:gd name="T43" fmla="*/ 23 h 1362"/>
                <a:gd name="T44" fmla="*/ 3906 w 4308"/>
                <a:gd name="T45" fmla="*/ 23 h 1362"/>
                <a:gd name="T46" fmla="*/ 4074 w 4308"/>
                <a:gd name="T47" fmla="*/ 131 h 1362"/>
                <a:gd name="T48" fmla="*/ 4224 w 4308"/>
                <a:gd name="T49" fmla="*/ 473 h 1362"/>
                <a:gd name="T50" fmla="*/ 4308 w 4308"/>
                <a:gd name="T51" fmla="*/ 1097 h 13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08"/>
                <a:gd name="T79" fmla="*/ 0 h 1362"/>
                <a:gd name="T80" fmla="*/ 4308 w 4308"/>
                <a:gd name="T81" fmla="*/ 1362 h 13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08" h="1362">
                  <a:moveTo>
                    <a:pt x="0" y="1139"/>
                  </a:moveTo>
                  <a:cubicBezTo>
                    <a:pt x="55" y="1159"/>
                    <a:pt x="111" y="1180"/>
                    <a:pt x="168" y="1193"/>
                  </a:cubicBezTo>
                  <a:cubicBezTo>
                    <a:pt x="225" y="1206"/>
                    <a:pt x="281" y="1207"/>
                    <a:pt x="342" y="1217"/>
                  </a:cubicBezTo>
                  <a:cubicBezTo>
                    <a:pt x="403" y="1227"/>
                    <a:pt x="473" y="1233"/>
                    <a:pt x="534" y="1253"/>
                  </a:cubicBezTo>
                  <a:cubicBezTo>
                    <a:pt x="595" y="1273"/>
                    <a:pt x="654" y="1362"/>
                    <a:pt x="708" y="1337"/>
                  </a:cubicBezTo>
                  <a:cubicBezTo>
                    <a:pt x="762" y="1312"/>
                    <a:pt x="808" y="1211"/>
                    <a:pt x="858" y="1103"/>
                  </a:cubicBezTo>
                  <a:cubicBezTo>
                    <a:pt x="908" y="995"/>
                    <a:pt x="953" y="761"/>
                    <a:pt x="1008" y="689"/>
                  </a:cubicBezTo>
                  <a:cubicBezTo>
                    <a:pt x="1063" y="617"/>
                    <a:pt x="1133" y="722"/>
                    <a:pt x="1188" y="671"/>
                  </a:cubicBezTo>
                  <a:cubicBezTo>
                    <a:pt x="1243" y="620"/>
                    <a:pt x="1275" y="434"/>
                    <a:pt x="1338" y="383"/>
                  </a:cubicBezTo>
                  <a:cubicBezTo>
                    <a:pt x="1401" y="332"/>
                    <a:pt x="1510" y="350"/>
                    <a:pt x="1566" y="365"/>
                  </a:cubicBezTo>
                  <a:cubicBezTo>
                    <a:pt x="1622" y="380"/>
                    <a:pt x="1612" y="401"/>
                    <a:pt x="1674" y="473"/>
                  </a:cubicBezTo>
                  <a:cubicBezTo>
                    <a:pt x="1736" y="545"/>
                    <a:pt x="1868" y="740"/>
                    <a:pt x="1938" y="797"/>
                  </a:cubicBezTo>
                  <a:cubicBezTo>
                    <a:pt x="2008" y="854"/>
                    <a:pt x="2040" y="815"/>
                    <a:pt x="2094" y="815"/>
                  </a:cubicBezTo>
                  <a:cubicBezTo>
                    <a:pt x="2148" y="815"/>
                    <a:pt x="2209" y="804"/>
                    <a:pt x="2262" y="797"/>
                  </a:cubicBezTo>
                  <a:cubicBezTo>
                    <a:pt x="2315" y="790"/>
                    <a:pt x="2354" y="798"/>
                    <a:pt x="2412" y="773"/>
                  </a:cubicBezTo>
                  <a:cubicBezTo>
                    <a:pt x="2470" y="748"/>
                    <a:pt x="2546" y="649"/>
                    <a:pt x="2610" y="647"/>
                  </a:cubicBezTo>
                  <a:cubicBezTo>
                    <a:pt x="2674" y="645"/>
                    <a:pt x="2728" y="735"/>
                    <a:pt x="2796" y="761"/>
                  </a:cubicBezTo>
                  <a:cubicBezTo>
                    <a:pt x="2864" y="787"/>
                    <a:pt x="2960" y="800"/>
                    <a:pt x="3018" y="803"/>
                  </a:cubicBezTo>
                  <a:cubicBezTo>
                    <a:pt x="3076" y="806"/>
                    <a:pt x="3092" y="836"/>
                    <a:pt x="3144" y="779"/>
                  </a:cubicBezTo>
                  <a:cubicBezTo>
                    <a:pt x="3196" y="722"/>
                    <a:pt x="3259" y="564"/>
                    <a:pt x="3330" y="461"/>
                  </a:cubicBezTo>
                  <a:cubicBezTo>
                    <a:pt x="3401" y="358"/>
                    <a:pt x="3502" y="234"/>
                    <a:pt x="3570" y="161"/>
                  </a:cubicBezTo>
                  <a:cubicBezTo>
                    <a:pt x="3638" y="88"/>
                    <a:pt x="3682" y="46"/>
                    <a:pt x="3738" y="23"/>
                  </a:cubicBezTo>
                  <a:cubicBezTo>
                    <a:pt x="3794" y="0"/>
                    <a:pt x="3850" y="5"/>
                    <a:pt x="3906" y="23"/>
                  </a:cubicBezTo>
                  <a:cubicBezTo>
                    <a:pt x="3962" y="41"/>
                    <a:pt x="4021" y="56"/>
                    <a:pt x="4074" y="131"/>
                  </a:cubicBezTo>
                  <a:cubicBezTo>
                    <a:pt x="4127" y="206"/>
                    <a:pt x="4185" y="312"/>
                    <a:pt x="4224" y="473"/>
                  </a:cubicBezTo>
                  <a:cubicBezTo>
                    <a:pt x="4263" y="634"/>
                    <a:pt x="4296" y="994"/>
                    <a:pt x="4308" y="1097"/>
                  </a:cubicBezTo>
                </a:path>
              </a:pathLst>
            </a:custGeom>
            <a:noFill/>
            <a:ln w="381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solidFill>
                  <a:srgbClr val="000000"/>
                </a:solidFill>
                <a:latin typeface="Times New Roman" pitchFamily="18" charset="0"/>
              </a:endParaRPr>
            </a:p>
          </p:txBody>
        </p:sp>
        <p:sp>
          <p:nvSpPr>
            <p:cNvPr id="11285" name="Text Box 142"/>
            <p:cNvSpPr txBox="1">
              <a:spLocks noChangeArrowheads="1"/>
            </p:cNvSpPr>
            <p:nvPr/>
          </p:nvSpPr>
          <p:spPr bwMode="auto">
            <a:xfrm>
              <a:off x="802" y="1397"/>
              <a:ext cx="9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1400">
                  <a:solidFill>
                    <a:srgbClr val="669900"/>
                  </a:solidFill>
                  <a:latin typeface="Arial" charset="0"/>
                </a:rPr>
                <a:t>Forecast</a:t>
              </a:r>
            </a:p>
          </p:txBody>
        </p:sp>
      </p:grpSp>
      <p:grpSp>
        <p:nvGrpSpPr>
          <p:cNvPr id="7" name="Group 143"/>
          <p:cNvGrpSpPr>
            <a:grpSpLocks/>
          </p:cNvGrpSpPr>
          <p:nvPr/>
        </p:nvGrpSpPr>
        <p:grpSpPr bwMode="auto">
          <a:xfrm>
            <a:off x="1143004" y="2590800"/>
            <a:ext cx="7083425" cy="2744788"/>
            <a:chOff x="753" y="1343"/>
            <a:chExt cx="4462" cy="1729"/>
          </a:xfrm>
        </p:grpSpPr>
        <p:sp>
          <p:nvSpPr>
            <p:cNvPr id="11282" name="Freeform 144"/>
            <p:cNvSpPr>
              <a:spLocks/>
            </p:cNvSpPr>
            <p:nvPr/>
          </p:nvSpPr>
          <p:spPr bwMode="auto">
            <a:xfrm>
              <a:off x="753" y="1760"/>
              <a:ext cx="4322" cy="1312"/>
            </a:xfrm>
            <a:custGeom>
              <a:avLst/>
              <a:gdLst>
                <a:gd name="T0" fmla="*/ 0 w 4322"/>
                <a:gd name="T1" fmla="*/ 1129 h 1312"/>
                <a:gd name="T2" fmla="*/ 174 w 4322"/>
                <a:gd name="T3" fmla="*/ 1128 h 1312"/>
                <a:gd name="T4" fmla="*/ 177 w 4322"/>
                <a:gd name="T5" fmla="*/ 1224 h 1312"/>
                <a:gd name="T6" fmla="*/ 359 w 4322"/>
                <a:gd name="T7" fmla="*/ 1224 h 1312"/>
                <a:gd name="T8" fmla="*/ 359 w 4322"/>
                <a:gd name="T9" fmla="*/ 1243 h 1312"/>
                <a:gd name="T10" fmla="*/ 536 w 4322"/>
                <a:gd name="T11" fmla="*/ 1245 h 1312"/>
                <a:gd name="T12" fmla="*/ 534 w 4322"/>
                <a:gd name="T13" fmla="*/ 1312 h 1312"/>
                <a:gd name="T14" fmla="*/ 716 w 4322"/>
                <a:gd name="T15" fmla="*/ 1312 h 1312"/>
                <a:gd name="T16" fmla="*/ 717 w 4322"/>
                <a:gd name="T17" fmla="*/ 1008 h 1312"/>
                <a:gd name="T18" fmla="*/ 897 w 4322"/>
                <a:gd name="T19" fmla="*/ 1006 h 1312"/>
                <a:gd name="T20" fmla="*/ 1067 w 4322"/>
                <a:gd name="T21" fmla="*/ 1002 h 1312"/>
                <a:gd name="T22" fmla="*/ 1073 w 4322"/>
                <a:gd name="T23" fmla="*/ 694 h 1312"/>
                <a:gd name="T24" fmla="*/ 1260 w 4322"/>
                <a:gd name="T25" fmla="*/ 693 h 1312"/>
                <a:gd name="T26" fmla="*/ 1260 w 4322"/>
                <a:gd name="T27" fmla="*/ 376 h 1312"/>
                <a:gd name="T28" fmla="*/ 1442 w 4322"/>
                <a:gd name="T29" fmla="*/ 376 h 1312"/>
                <a:gd name="T30" fmla="*/ 1440 w 4322"/>
                <a:gd name="T31" fmla="*/ 337 h 1312"/>
                <a:gd name="T32" fmla="*/ 1617 w 4322"/>
                <a:gd name="T33" fmla="*/ 337 h 1312"/>
                <a:gd name="T34" fmla="*/ 1626 w 4322"/>
                <a:gd name="T35" fmla="*/ 426 h 1312"/>
                <a:gd name="T36" fmla="*/ 1805 w 4322"/>
                <a:gd name="T37" fmla="*/ 426 h 1312"/>
                <a:gd name="T38" fmla="*/ 1809 w 4322"/>
                <a:gd name="T39" fmla="*/ 756 h 1312"/>
                <a:gd name="T40" fmla="*/ 1985 w 4322"/>
                <a:gd name="T41" fmla="*/ 759 h 1312"/>
                <a:gd name="T42" fmla="*/ 1988 w 4322"/>
                <a:gd name="T43" fmla="*/ 835 h 1312"/>
                <a:gd name="T44" fmla="*/ 2166 w 4322"/>
                <a:gd name="T45" fmla="*/ 834 h 1312"/>
                <a:gd name="T46" fmla="*/ 2166 w 4322"/>
                <a:gd name="T47" fmla="*/ 796 h 1312"/>
                <a:gd name="T48" fmla="*/ 2352 w 4322"/>
                <a:gd name="T49" fmla="*/ 793 h 1312"/>
                <a:gd name="T50" fmla="*/ 2351 w 4322"/>
                <a:gd name="T51" fmla="*/ 766 h 1312"/>
                <a:gd name="T52" fmla="*/ 2531 w 4322"/>
                <a:gd name="T53" fmla="*/ 765 h 1312"/>
                <a:gd name="T54" fmla="*/ 2531 w 4322"/>
                <a:gd name="T55" fmla="*/ 642 h 1312"/>
                <a:gd name="T56" fmla="*/ 2712 w 4322"/>
                <a:gd name="T57" fmla="*/ 639 h 1312"/>
                <a:gd name="T58" fmla="*/ 2717 w 4322"/>
                <a:gd name="T59" fmla="*/ 756 h 1312"/>
                <a:gd name="T60" fmla="*/ 2895 w 4322"/>
                <a:gd name="T61" fmla="*/ 759 h 1312"/>
                <a:gd name="T62" fmla="*/ 2894 w 4322"/>
                <a:gd name="T63" fmla="*/ 811 h 1312"/>
                <a:gd name="T64" fmla="*/ 3071 w 4322"/>
                <a:gd name="T65" fmla="*/ 813 h 1312"/>
                <a:gd name="T66" fmla="*/ 3074 w 4322"/>
                <a:gd name="T67" fmla="*/ 799 h 1312"/>
                <a:gd name="T68" fmla="*/ 3249 w 4322"/>
                <a:gd name="T69" fmla="*/ 798 h 1312"/>
                <a:gd name="T70" fmla="*/ 3243 w 4322"/>
                <a:gd name="T71" fmla="*/ 363 h 1312"/>
                <a:gd name="T72" fmla="*/ 3417 w 4322"/>
                <a:gd name="T73" fmla="*/ 364 h 1312"/>
                <a:gd name="T74" fmla="*/ 3419 w 4322"/>
                <a:gd name="T75" fmla="*/ 130 h 1312"/>
                <a:gd name="T76" fmla="*/ 3605 w 4322"/>
                <a:gd name="T77" fmla="*/ 130 h 1312"/>
                <a:gd name="T78" fmla="*/ 3605 w 4322"/>
                <a:gd name="T79" fmla="*/ 19 h 1312"/>
                <a:gd name="T80" fmla="*/ 3786 w 4322"/>
                <a:gd name="T81" fmla="*/ 19 h 1312"/>
                <a:gd name="T82" fmla="*/ 3786 w 4322"/>
                <a:gd name="T83" fmla="*/ 0 h 1312"/>
                <a:gd name="T84" fmla="*/ 3968 w 4322"/>
                <a:gd name="T85" fmla="*/ 0 h 1312"/>
                <a:gd name="T86" fmla="*/ 3968 w 4322"/>
                <a:gd name="T87" fmla="*/ 70 h 1312"/>
                <a:gd name="T88" fmla="*/ 4146 w 4322"/>
                <a:gd name="T89" fmla="*/ 72 h 1312"/>
                <a:gd name="T90" fmla="*/ 4148 w 4322"/>
                <a:gd name="T91" fmla="*/ 267 h 1312"/>
                <a:gd name="T92" fmla="*/ 4322 w 4322"/>
                <a:gd name="T93" fmla="*/ 267 h 1312"/>
                <a:gd name="T94" fmla="*/ 4317 w 4322"/>
                <a:gd name="T95" fmla="*/ 1176 h 13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22"/>
                <a:gd name="T145" fmla="*/ 0 h 1312"/>
                <a:gd name="T146" fmla="*/ 4322 w 4322"/>
                <a:gd name="T147" fmla="*/ 1312 h 13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22" h="1312">
                  <a:moveTo>
                    <a:pt x="0" y="1129"/>
                  </a:moveTo>
                  <a:cubicBezTo>
                    <a:pt x="109" y="1125"/>
                    <a:pt x="47" y="1128"/>
                    <a:pt x="174" y="1128"/>
                  </a:cubicBezTo>
                  <a:lnTo>
                    <a:pt x="177" y="1224"/>
                  </a:lnTo>
                  <a:lnTo>
                    <a:pt x="359" y="1224"/>
                  </a:lnTo>
                  <a:lnTo>
                    <a:pt x="359" y="1243"/>
                  </a:lnTo>
                  <a:lnTo>
                    <a:pt x="536" y="1245"/>
                  </a:lnTo>
                  <a:lnTo>
                    <a:pt x="534" y="1312"/>
                  </a:lnTo>
                  <a:lnTo>
                    <a:pt x="716" y="1312"/>
                  </a:lnTo>
                  <a:lnTo>
                    <a:pt x="717" y="1008"/>
                  </a:lnTo>
                  <a:lnTo>
                    <a:pt x="897" y="1006"/>
                  </a:lnTo>
                  <a:lnTo>
                    <a:pt x="1067" y="1002"/>
                  </a:lnTo>
                  <a:lnTo>
                    <a:pt x="1073" y="694"/>
                  </a:lnTo>
                  <a:lnTo>
                    <a:pt x="1260" y="693"/>
                  </a:lnTo>
                  <a:lnTo>
                    <a:pt x="1260" y="376"/>
                  </a:lnTo>
                  <a:lnTo>
                    <a:pt x="1442" y="376"/>
                  </a:lnTo>
                  <a:lnTo>
                    <a:pt x="1440" y="337"/>
                  </a:lnTo>
                  <a:lnTo>
                    <a:pt x="1617" y="337"/>
                  </a:lnTo>
                  <a:lnTo>
                    <a:pt x="1626" y="426"/>
                  </a:lnTo>
                  <a:lnTo>
                    <a:pt x="1805" y="426"/>
                  </a:lnTo>
                  <a:lnTo>
                    <a:pt x="1809" y="756"/>
                  </a:lnTo>
                  <a:lnTo>
                    <a:pt x="1985" y="759"/>
                  </a:lnTo>
                  <a:lnTo>
                    <a:pt x="1988" y="835"/>
                  </a:lnTo>
                  <a:lnTo>
                    <a:pt x="2166" y="834"/>
                  </a:lnTo>
                  <a:lnTo>
                    <a:pt x="2166" y="796"/>
                  </a:lnTo>
                  <a:lnTo>
                    <a:pt x="2352" y="793"/>
                  </a:lnTo>
                  <a:lnTo>
                    <a:pt x="2351" y="766"/>
                  </a:lnTo>
                  <a:lnTo>
                    <a:pt x="2531" y="765"/>
                  </a:lnTo>
                  <a:lnTo>
                    <a:pt x="2531" y="642"/>
                  </a:lnTo>
                  <a:lnTo>
                    <a:pt x="2712" y="639"/>
                  </a:lnTo>
                  <a:lnTo>
                    <a:pt x="2717" y="756"/>
                  </a:lnTo>
                  <a:lnTo>
                    <a:pt x="2895" y="759"/>
                  </a:lnTo>
                  <a:lnTo>
                    <a:pt x="2894" y="811"/>
                  </a:lnTo>
                  <a:lnTo>
                    <a:pt x="3071" y="813"/>
                  </a:lnTo>
                  <a:lnTo>
                    <a:pt x="3074" y="799"/>
                  </a:lnTo>
                  <a:lnTo>
                    <a:pt x="3249" y="798"/>
                  </a:lnTo>
                  <a:lnTo>
                    <a:pt x="3243" y="363"/>
                  </a:lnTo>
                  <a:lnTo>
                    <a:pt x="3417" y="364"/>
                  </a:lnTo>
                  <a:lnTo>
                    <a:pt x="3419" y="130"/>
                  </a:lnTo>
                  <a:lnTo>
                    <a:pt x="3605" y="130"/>
                  </a:lnTo>
                  <a:lnTo>
                    <a:pt x="3605" y="19"/>
                  </a:lnTo>
                  <a:lnTo>
                    <a:pt x="3786" y="19"/>
                  </a:lnTo>
                  <a:lnTo>
                    <a:pt x="3786" y="0"/>
                  </a:lnTo>
                  <a:lnTo>
                    <a:pt x="3968" y="0"/>
                  </a:lnTo>
                  <a:lnTo>
                    <a:pt x="3968" y="70"/>
                  </a:lnTo>
                  <a:lnTo>
                    <a:pt x="4146" y="72"/>
                  </a:lnTo>
                  <a:lnTo>
                    <a:pt x="4148" y="267"/>
                  </a:lnTo>
                  <a:lnTo>
                    <a:pt x="4322" y="267"/>
                  </a:lnTo>
                  <a:lnTo>
                    <a:pt x="4317" y="1176"/>
                  </a:ln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latin typeface="Times New Roman" pitchFamily="18" charset="0"/>
              </a:endParaRPr>
            </a:p>
          </p:txBody>
        </p:sp>
        <p:sp>
          <p:nvSpPr>
            <p:cNvPr id="11283" name="Text Box 145"/>
            <p:cNvSpPr txBox="1">
              <a:spLocks noChangeArrowheads="1"/>
            </p:cNvSpPr>
            <p:nvPr/>
          </p:nvSpPr>
          <p:spPr bwMode="auto">
            <a:xfrm>
              <a:off x="4231" y="1343"/>
              <a:ext cx="98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1400">
                  <a:solidFill>
                    <a:srgbClr val="FF6600"/>
                  </a:solidFill>
                  <a:latin typeface="Arial" charset="0"/>
                </a:rPr>
                <a:t>Physical Notifications</a:t>
              </a:r>
            </a:p>
          </p:txBody>
        </p:sp>
      </p:grpSp>
      <p:sp>
        <p:nvSpPr>
          <p:cNvPr id="11280" name="Rectangle 146"/>
          <p:cNvSpPr>
            <a:spLocks noChangeArrowheads="1"/>
          </p:cNvSpPr>
          <p:nvPr/>
        </p:nvSpPr>
        <p:spPr bwMode="auto">
          <a:xfrm>
            <a:off x="1981200" y="1143000"/>
            <a:ext cx="6934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0"/>
              </a:spcBef>
            </a:pPr>
            <a:r>
              <a:rPr lang="en-US" sz="2400">
                <a:solidFill>
                  <a:srgbClr val="000000"/>
                </a:solidFill>
              </a:rPr>
              <a:t>Demand Covering by Contractual Obligations</a:t>
            </a:r>
            <a:endParaRPr lang="en-US" sz="2400">
              <a:solidFill>
                <a:srgbClr val="CCCCFF"/>
              </a:solidFill>
            </a:endParaRPr>
          </a:p>
        </p:txBody>
      </p:sp>
      <p:sp>
        <p:nvSpPr>
          <p:cNvPr id="11281" name="Text Box 147"/>
          <p:cNvSpPr txBox="1">
            <a:spLocks noChangeArrowheads="1"/>
          </p:cNvSpPr>
          <p:nvPr/>
        </p:nvSpPr>
        <p:spPr bwMode="auto">
          <a:xfrm>
            <a:off x="2743200" y="517528"/>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sz="2800" b="1">
                <a:solidFill>
                  <a:srgbClr val="000000"/>
                </a:solidFill>
              </a:rPr>
              <a:t>Fine Tuning  Generation - Demand</a:t>
            </a:r>
          </a:p>
        </p:txBody>
      </p:sp>
    </p:spTree>
    <p:extLst>
      <p:ext uri="{BB962C8B-B14F-4D97-AF65-F5344CB8AC3E}">
        <p14:creationId xmlns:p14="http://schemas.microsoft.com/office/powerpoint/2010/main" val="290674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smtClean="0">
                <a:solidFill>
                  <a:srgbClr val="000000"/>
                </a:solidFill>
              </a:rPr>
              <a:t>2011 - Sinaia</a:t>
            </a:r>
            <a:endParaRPr lang="ro-RO" sz="1400" smtClean="0">
              <a:solidFill>
                <a:srgbClr val="000000"/>
              </a:solidFill>
            </a:endParaRPr>
          </a:p>
        </p:txBody>
      </p:sp>
      <p:sp>
        <p:nvSpPr>
          <p:cNvPr id="12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smtClean="0">
                <a:solidFill>
                  <a:srgbClr val="000000"/>
                </a:solidFill>
              </a:rPr>
              <a:t>Marian Cernat</a:t>
            </a:r>
            <a:endParaRPr lang="ro-RO" sz="1400" smtClean="0">
              <a:solidFill>
                <a:srgbClr val="000000"/>
              </a:solidFill>
            </a:endParaRP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6FA548D-4660-475C-92B5-091F6545BD10}" type="slidenum">
              <a:rPr lang="en-US" sz="1400" smtClean="0">
                <a:solidFill>
                  <a:srgbClr val="000000"/>
                </a:solidFill>
              </a:rPr>
              <a:pPr eaLnBrk="1" hangingPunct="1"/>
              <a:t>26</a:t>
            </a:fld>
            <a:endParaRPr lang="en-US" sz="1400" smtClean="0">
              <a:solidFill>
                <a:srgbClr val="000000"/>
              </a:solidFill>
            </a:endParaRPr>
          </a:p>
          <a:p>
            <a:pPr eaLnBrk="1" hangingPunct="1"/>
            <a:endParaRPr lang="en-US" sz="1400" smtClean="0">
              <a:solidFill>
                <a:srgbClr val="000000"/>
              </a:solidFill>
            </a:endParaRPr>
          </a:p>
          <a:p>
            <a:pPr eaLnBrk="1" hangingPunct="1"/>
            <a:endParaRPr lang="ro-RO" sz="1400" smtClean="0">
              <a:solidFill>
                <a:srgbClr val="000000"/>
              </a:solidFill>
            </a:endParaRPr>
          </a:p>
        </p:txBody>
      </p:sp>
      <p:sp>
        <p:nvSpPr>
          <p:cNvPr id="12293" name="AutoShape 2"/>
          <p:cNvSpPr>
            <a:spLocks noChangeArrowheads="1"/>
          </p:cNvSpPr>
          <p:nvPr/>
        </p:nvSpPr>
        <p:spPr bwMode="auto">
          <a:xfrm>
            <a:off x="722313" y="2597150"/>
            <a:ext cx="7558087" cy="4013200"/>
          </a:xfrm>
          <a:prstGeom prst="roundRect">
            <a:avLst>
              <a:gd name="adj" fmla="val 1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294" name="AutoShape 3"/>
          <p:cNvSpPr>
            <a:spLocks noChangeArrowheads="1"/>
          </p:cNvSpPr>
          <p:nvPr/>
        </p:nvSpPr>
        <p:spPr bwMode="auto">
          <a:xfrm>
            <a:off x="792163" y="2678113"/>
            <a:ext cx="7407275" cy="3852862"/>
          </a:xfrm>
          <a:prstGeom prst="roundRect">
            <a:avLst>
              <a:gd name="adj" fmla="val 1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80000"/>
              </a:lnSpc>
            </a:pPr>
            <a:r>
              <a:rPr lang="en-GB" sz="1200" b="1">
                <a:solidFill>
                  <a:srgbClr val="0C1C6B"/>
                </a:solidFill>
                <a:latin typeface="Univers 57 Condensed" pitchFamily="34" charset="0"/>
              </a:rPr>
              <a:t> </a:t>
            </a:r>
          </a:p>
        </p:txBody>
      </p:sp>
      <p:sp>
        <p:nvSpPr>
          <p:cNvPr id="12295" name="Line 4"/>
          <p:cNvSpPr>
            <a:spLocks noChangeShapeType="1"/>
          </p:cNvSpPr>
          <p:nvPr/>
        </p:nvSpPr>
        <p:spPr bwMode="auto">
          <a:xfrm>
            <a:off x="830263" y="2689225"/>
            <a:ext cx="0" cy="4079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296" name="Line 5"/>
          <p:cNvSpPr>
            <a:spLocks noChangeShapeType="1"/>
          </p:cNvSpPr>
          <p:nvPr/>
        </p:nvSpPr>
        <p:spPr bwMode="auto">
          <a:xfrm>
            <a:off x="830263" y="3097253"/>
            <a:ext cx="0" cy="4079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297" name="Line 6"/>
          <p:cNvSpPr>
            <a:spLocks noChangeShapeType="1"/>
          </p:cNvSpPr>
          <p:nvPr/>
        </p:nvSpPr>
        <p:spPr bwMode="auto">
          <a:xfrm>
            <a:off x="830263" y="3505200"/>
            <a:ext cx="0" cy="4079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298" name="Line 7"/>
          <p:cNvSpPr>
            <a:spLocks noChangeShapeType="1"/>
          </p:cNvSpPr>
          <p:nvPr/>
        </p:nvSpPr>
        <p:spPr bwMode="auto">
          <a:xfrm>
            <a:off x="830263" y="3913189"/>
            <a:ext cx="0" cy="4079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299" name="Line 8"/>
          <p:cNvSpPr>
            <a:spLocks noChangeShapeType="1"/>
          </p:cNvSpPr>
          <p:nvPr/>
        </p:nvSpPr>
        <p:spPr bwMode="auto">
          <a:xfrm>
            <a:off x="830263" y="4321175"/>
            <a:ext cx="0" cy="4079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00" name="Line 9"/>
          <p:cNvSpPr>
            <a:spLocks noChangeShapeType="1"/>
          </p:cNvSpPr>
          <p:nvPr/>
        </p:nvSpPr>
        <p:spPr bwMode="auto">
          <a:xfrm>
            <a:off x="830263" y="4729203"/>
            <a:ext cx="0" cy="4079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01" name="Line 10"/>
          <p:cNvSpPr>
            <a:spLocks noChangeShapeType="1"/>
          </p:cNvSpPr>
          <p:nvPr/>
        </p:nvSpPr>
        <p:spPr bwMode="auto">
          <a:xfrm>
            <a:off x="830263" y="5137150"/>
            <a:ext cx="0" cy="4079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02" name="Line 11"/>
          <p:cNvSpPr>
            <a:spLocks noChangeShapeType="1"/>
          </p:cNvSpPr>
          <p:nvPr/>
        </p:nvSpPr>
        <p:spPr bwMode="auto">
          <a:xfrm>
            <a:off x="830263" y="5545178"/>
            <a:ext cx="0" cy="4079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grpSp>
        <p:nvGrpSpPr>
          <p:cNvPr id="2" name="Group 12"/>
          <p:cNvGrpSpPr>
            <a:grpSpLocks/>
          </p:cNvGrpSpPr>
          <p:nvPr/>
        </p:nvGrpSpPr>
        <p:grpSpPr bwMode="auto">
          <a:xfrm>
            <a:off x="1117600" y="3081338"/>
            <a:ext cx="6858000" cy="2514600"/>
            <a:chOff x="736" y="1597"/>
            <a:chExt cx="4320" cy="1584"/>
          </a:xfrm>
        </p:grpSpPr>
        <p:sp>
          <p:nvSpPr>
            <p:cNvPr id="12427" name="Line 13"/>
            <p:cNvSpPr>
              <a:spLocks noChangeShapeType="1"/>
            </p:cNvSpPr>
            <p:nvPr/>
          </p:nvSpPr>
          <p:spPr bwMode="auto">
            <a:xfrm>
              <a:off x="3784" y="1758"/>
              <a:ext cx="324" cy="228"/>
            </a:xfrm>
            <a:prstGeom prst="line">
              <a:avLst/>
            </a:prstGeom>
            <a:noFill/>
            <a:ln w="38100">
              <a:solidFill>
                <a:srgbClr val="000080"/>
              </a:solidFill>
              <a:round/>
              <a:headEnd/>
              <a:tailEnd type="stealth" w="lg" len="lg"/>
            </a:ln>
            <a:extLst>
              <a:ext uri="{909E8E84-426E-40DD-AFC4-6F175D3DCCD1}">
                <a14:hiddenFill xmlns:a14="http://schemas.microsoft.com/office/drawing/2010/main">
                  <a:noFill/>
                </a14:hiddenFill>
              </a:ext>
            </a:extLst>
          </p:spPr>
          <p:txBody>
            <a:bodyPr/>
            <a:lstStyle/>
            <a:p>
              <a:endParaRPr lang="en-US" sz="2000">
                <a:solidFill>
                  <a:srgbClr val="000000"/>
                </a:solidFill>
                <a:latin typeface="Times New Roman" pitchFamily="18" charset="0"/>
              </a:endParaRPr>
            </a:p>
          </p:txBody>
        </p:sp>
        <p:sp>
          <p:nvSpPr>
            <p:cNvPr id="12428" name="Freeform 14"/>
            <p:cNvSpPr>
              <a:spLocks/>
            </p:cNvSpPr>
            <p:nvPr/>
          </p:nvSpPr>
          <p:spPr bwMode="auto">
            <a:xfrm>
              <a:off x="736" y="1599"/>
              <a:ext cx="4320" cy="1582"/>
            </a:xfrm>
            <a:custGeom>
              <a:avLst/>
              <a:gdLst>
                <a:gd name="T0" fmla="*/ 0 w 4320"/>
                <a:gd name="T1" fmla="*/ 1293 h 1582"/>
                <a:gd name="T2" fmla="*/ 180 w 4320"/>
                <a:gd name="T3" fmla="*/ 1419 h 1582"/>
                <a:gd name="T4" fmla="*/ 348 w 4320"/>
                <a:gd name="T5" fmla="*/ 1419 h 1582"/>
                <a:gd name="T6" fmla="*/ 456 w 4320"/>
                <a:gd name="T7" fmla="*/ 1419 h 1582"/>
                <a:gd name="T8" fmla="*/ 624 w 4320"/>
                <a:gd name="T9" fmla="*/ 1521 h 1582"/>
                <a:gd name="T10" fmla="*/ 720 w 4320"/>
                <a:gd name="T11" fmla="*/ 1533 h 1582"/>
                <a:gd name="T12" fmla="*/ 858 w 4320"/>
                <a:gd name="T13" fmla="*/ 1227 h 1582"/>
                <a:gd name="T14" fmla="*/ 996 w 4320"/>
                <a:gd name="T15" fmla="*/ 831 h 1582"/>
                <a:gd name="T16" fmla="*/ 1074 w 4320"/>
                <a:gd name="T17" fmla="*/ 759 h 1582"/>
                <a:gd name="T18" fmla="*/ 1188 w 4320"/>
                <a:gd name="T19" fmla="*/ 699 h 1582"/>
                <a:gd name="T20" fmla="*/ 1338 w 4320"/>
                <a:gd name="T21" fmla="*/ 441 h 1582"/>
                <a:gd name="T22" fmla="*/ 1416 w 4320"/>
                <a:gd name="T23" fmla="*/ 399 h 1582"/>
                <a:gd name="T24" fmla="*/ 1482 w 4320"/>
                <a:gd name="T25" fmla="*/ 429 h 1582"/>
                <a:gd name="T26" fmla="*/ 1530 w 4320"/>
                <a:gd name="T27" fmla="*/ 435 h 1582"/>
                <a:gd name="T28" fmla="*/ 1566 w 4320"/>
                <a:gd name="T29" fmla="*/ 459 h 1582"/>
                <a:gd name="T30" fmla="*/ 1740 w 4320"/>
                <a:gd name="T31" fmla="*/ 615 h 1582"/>
                <a:gd name="T32" fmla="*/ 1770 w 4320"/>
                <a:gd name="T33" fmla="*/ 759 h 1582"/>
                <a:gd name="T34" fmla="*/ 1962 w 4320"/>
                <a:gd name="T35" fmla="*/ 933 h 1582"/>
                <a:gd name="T36" fmla="*/ 2100 w 4320"/>
                <a:gd name="T37" fmla="*/ 1047 h 1582"/>
                <a:gd name="T38" fmla="*/ 2292 w 4320"/>
                <a:gd name="T39" fmla="*/ 945 h 1582"/>
                <a:gd name="T40" fmla="*/ 2436 w 4320"/>
                <a:gd name="T41" fmla="*/ 909 h 1582"/>
                <a:gd name="T42" fmla="*/ 2574 w 4320"/>
                <a:gd name="T43" fmla="*/ 885 h 1582"/>
                <a:gd name="T44" fmla="*/ 2694 w 4320"/>
                <a:gd name="T45" fmla="*/ 939 h 1582"/>
                <a:gd name="T46" fmla="*/ 2814 w 4320"/>
                <a:gd name="T47" fmla="*/ 1005 h 1582"/>
                <a:gd name="T48" fmla="*/ 2946 w 4320"/>
                <a:gd name="T49" fmla="*/ 981 h 1582"/>
                <a:gd name="T50" fmla="*/ 3024 w 4320"/>
                <a:gd name="T51" fmla="*/ 945 h 1582"/>
                <a:gd name="T52" fmla="*/ 3132 w 4320"/>
                <a:gd name="T53" fmla="*/ 849 h 1582"/>
                <a:gd name="T54" fmla="*/ 3216 w 4320"/>
                <a:gd name="T55" fmla="*/ 657 h 1582"/>
                <a:gd name="T56" fmla="*/ 3456 w 4320"/>
                <a:gd name="T57" fmla="*/ 255 h 1582"/>
                <a:gd name="T58" fmla="*/ 3612 w 4320"/>
                <a:gd name="T59" fmla="*/ 27 h 1582"/>
                <a:gd name="T60" fmla="*/ 3702 w 4320"/>
                <a:gd name="T61" fmla="*/ 93 h 1582"/>
                <a:gd name="T62" fmla="*/ 3828 w 4320"/>
                <a:gd name="T63" fmla="*/ 111 h 1582"/>
                <a:gd name="T64" fmla="*/ 3936 w 4320"/>
                <a:gd name="T65" fmla="*/ 111 h 1582"/>
                <a:gd name="T66" fmla="*/ 4068 w 4320"/>
                <a:gd name="T67" fmla="*/ 111 h 1582"/>
                <a:gd name="T68" fmla="*/ 4146 w 4320"/>
                <a:gd name="T69" fmla="*/ 183 h 1582"/>
                <a:gd name="T70" fmla="*/ 4266 w 4320"/>
                <a:gd name="T71" fmla="*/ 513 h 1582"/>
                <a:gd name="T72" fmla="*/ 4320 w 4320"/>
                <a:gd name="T73" fmla="*/ 1167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0"/>
                <a:gd name="T112" fmla="*/ 0 h 1582"/>
                <a:gd name="T113" fmla="*/ 4320 w 4320"/>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0" h="1582">
                  <a:moveTo>
                    <a:pt x="0" y="1293"/>
                  </a:moveTo>
                  <a:cubicBezTo>
                    <a:pt x="30" y="1313"/>
                    <a:pt x="122" y="1398"/>
                    <a:pt x="180" y="1419"/>
                  </a:cubicBezTo>
                  <a:cubicBezTo>
                    <a:pt x="238" y="1440"/>
                    <a:pt x="302" y="1419"/>
                    <a:pt x="348" y="1419"/>
                  </a:cubicBezTo>
                  <a:cubicBezTo>
                    <a:pt x="394" y="1419"/>
                    <a:pt x="410" y="1402"/>
                    <a:pt x="456" y="1419"/>
                  </a:cubicBezTo>
                  <a:cubicBezTo>
                    <a:pt x="502" y="1436"/>
                    <a:pt x="580" y="1502"/>
                    <a:pt x="624" y="1521"/>
                  </a:cubicBezTo>
                  <a:cubicBezTo>
                    <a:pt x="668" y="1540"/>
                    <a:pt x="681" y="1582"/>
                    <a:pt x="720" y="1533"/>
                  </a:cubicBezTo>
                  <a:cubicBezTo>
                    <a:pt x="759" y="1484"/>
                    <a:pt x="812" y="1344"/>
                    <a:pt x="858" y="1227"/>
                  </a:cubicBezTo>
                  <a:cubicBezTo>
                    <a:pt x="904" y="1110"/>
                    <a:pt x="960" y="909"/>
                    <a:pt x="996" y="831"/>
                  </a:cubicBezTo>
                  <a:cubicBezTo>
                    <a:pt x="1032" y="753"/>
                    <a:pt x="1042" y="781"/>
                    <a:pt x="1074" y="759"/>
                  </a:cubicBezTo>
                  <a:cubicBezTo>
                    <a:pt x="1106" y="737"/>
                    <a:pt x="1144" y="752"/>
                    <a:pt x="1188" y="699"/>
                  </a:cubicBezTo>
                  <a:cubicBezTo>
                    <a:pt x="1232" y="646"/>
                    <a:pt x="1300" y="491"/>
                    <a:pt x="1338" y="441"/>
                  </a:cubicBezTo>
                  <a:cubicBezTo>
                    <a:pt x="1376" y="391"/>
                    <a:pt x="1392" y="401"/>
                    <a:pt x="1416" y="399"/>
                  </a:cubicBezTo>
                  <a:cubicBezTo>
                    <a:pt x="1440" y="397"/>
                    <a:pt x="1463" y="423"/>
                    <a:pt x="1482" y="429"/>
                  </a:cubicBezTo>
                  <a:cubicBezTo>
                    <a:pt x="1501" y="435"/>
                    <a:pt x="1516" y="430"/>
                    <a:pt x="1530" y="435"/>
                  </a:cubicBezTo>
                  <a:cubicBezTo>
                    <a:pt x="1544" y="440"/>
                    <a:pt x="1531" y="429"/>
                    <a:pt x="1566" y="459"/>
                  </a:cubicBezTo>
                  <a:cubicBezTo>
                    <a:pt x="1601" y="489"/>
                    <a:pt x="1706" y="565"/>
                    <a:pt x="1740" y="615"/>
                  </a:cubicBezTo>
                  <a:cubicBezTo>
                    <a:pt x="1774" y="665"/>
                    <a:pt x="1733" y="706"/>
                    <a:pt x="1770" y="759"/>
                  </a:cubicBezTo>
                  <a:cubicBezTo>
                    <a:pt x="1807" y="812"/>
                    <a:pt x="1907" y="885"/>
                    <a:pt x="1962" y="933"/>
                  </a:cubicBezTo>
                  <a:cubicBezTo>
                    <a:pt x="2017" y="981"/>
                    <a:pt x="2045" y="1045"/>
                    <a:pt x="2100" y="1047"/>
                  </a:cubicBezTo>
                  <a:cubicBezTo>
                    <a:pt x="2155" y="1049"/>
                    <a:pt x="2236" y="968"/>
                    <a:pt x="2292" y="945"/>
                  </a:cubicBezTo>
                  <a:cubicBezTo>
                    <a:pt x="2348" y="922"/>
                    <a:pt x="2389" y="919"/>
                    <a:pt x="2436" y="909"/>
                  </a:cubicBezTo>
                  <a:cubicBezTo>
                    <a:pt x="2483" y="899"/>
                    <a:pt x="2531" y="880"/>
                    <a:pt x="2574" y="885"/>
                  </a:cubicBezTo>
                  <a:cubicBezTo>
                    <a:pt x="2617" y="890"/>
                    <a:pt x="2654" y="919"/>
                    <a:pt x="2694" y="939"/>
                  </a:cubicBezTo>
                  <a:cubicBezTo>
                    <a:pt x="2734" y="959"/>
                    <a:pt x="2772" y="998"/>
                    <a:pt x="2814" y="1005"/>
                  </a:cubicBezTo>
                  <a:cubicBezTo>
                    <a:pt x="2856" y="1012"/>
                    <a:pt x="2911" y="991"/>
                    <a:pt x="2946" y="981"/>
                  </a:cubicBezTo>
                  <a:cubicBezTo>
                    <a:pt x="2981" y="971"/>
                    <a:pt x="2993" y="967"/>
                    <a:pt x="3024" y="945"/>
                  </a:cubicBezTo>
                  <a:cubicBezTo>
                    <a:pt x="3055" y="923"/>
                    <a:pt x="3100" y="897"/>
                    <a:pt x="3132" y="849"/>
                  </a:cubicBezTo>
                  <a:cubicBezTo>
                    <a:pt x="3164" y="801"/>
                    <a:pt x="3162" y="756"/>
                    <a:pt x="3216" y="657"/>
                  </a:cubicBezTo>
                  <a:cubicBezTo>
                    <a:pt x="3270" y="558"/>
                    <a:pt x="3390" y="360"/>
                    <a:pt x="3456" y="255"/>
                  </a:cubicBezTo>
                  <a:cubicBezTo>
                    <a:pt x="3522" y="150"/>
                    <a:pt x="3571" y="54"/>
                    <a:pt x="3612" y="27"/>
                  </a:cubicBezTo>
                  <a:cubicBezTo>
                    <a:pt x="3653" y="0"/>
                    <a:pt x="3666" y="79"/>
                    <a:pt x="3702" y="93"/>
                  </a:cubicBezTo>
                  <a:cubicBezTo>
                    <a:pt x="3738" y="107"/>
                    <a:pt x="3789" y="108"/>
                    <a:pt x="3828" y="111"/>
                  </a:cubicBezTo>
                  <a:cubicBezTo>
                    <a:pt x="3867" y="114"/>
                    <a:pt x="3896" y="111"/>
                    <a:pt x="3936" y="111"/>
                  </a:cubicBezTo>
                  <a:cubicBezTo>
                    <a:pt x="3976" y="111"/>
                    <a:pt x="4033" y="99"/>
                    <a:pt x="4068" y="111"/>
                  </a:cubicBezTo>
                  <a:cubicBezTo>
                    <a:pt x="4103" y="123"/>
                    <a:pt x="4113" y="116"/>
                    <a:pt x="4146" y="183"/>
                  </a:cubicBezTo>
                  <a:cubicBezTo>
                    <a:pt x="4179" y="250"/>
                    <a:pt x="4237" y="349"/>
                    <a:pt x="4266" y="513"/>
                  </a:cubicBezTo>
                  <a:cubicBezTo>
                    <a:pt x="4295" y="677"/>
                    <a:pt x="4309" y="1031"/>
                    <a:pt x="4320" y="1167"/>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solidFill>
                  <a:srgbClr val="000000"/>
                </a:solidFill>
                <a:latin typeface="Times New Roman" pitchFamily="18" charset="0"/>
              </a:endParaRPr>
            </a:p>
          </p:txBody>
        </p:sp>
        <p:sp>
          <p:nvSpPr>
            <p:cNvPr id="12429" name="Text Box 15"/>
            <p:cNvSpPr txBox="1">
              <a:spLocks noChangeArrowheads="1"/>
            </p:cNvSpPr>
            <p:nvPr/>
          </p:nvSpPr>
          <p:spPr bwMode="auto">
            <a:xfrm>
              <a:off x="2778" y="1597"/>
              <a:ext cx="10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a:solidFill>
                    <a:srgbClr val="333399"/>
                  </a:solidFill>
                  <a:latin typeface="Arial" charset="0"/>
                </a:rPr>
                <a:t>Registred Demand</a:t>
              </a:r>
              <a:endParaRPr lang="ro-RO" sz="1400">
                <a:solidFill>
                  <a:srgbClr val="333399"/>
                </a:solidFill>
                <a:latin typeface="Arial" charset="0"/>
              </a:endParaRPr>
            </a:p>
          </p:txBody>
        </p:sp>
      </p:grpSp>
      <p:grpSp>
        <p:nvGrpSpPr>
          <p:cNvPr id="3" name="Group 16"/>
          <p:cNvGrpSpPr>
            <a:grpSpLocks/>
          </p:cNvGrpSpPr>
          <p:nvPr/>
        </p:nvGrpSpPr>
        <p:grpSpPr bwMode="auto">
          <a:xfrm>
            <a:off x="1139825" y="3151188"/>
            <a:ext cx="6870700" cy="2424112"/>
            <a:chOff x="750" y="1626"/>
            <a:chExt cx="4328" cy="1527"/>
          </a:xfrm>
        </p:grpSpPr>
        <p:sp>
          <p:nvSpPr>
            <p:cNvPr id="12410" name="Freeform 17"/>
            <p:cNvSpPr>
              <a:spLocks/>
            </p:cNvSpPr>
            <p:nvPr/>
          </p:nvSpPr>
          <p:spPr bwMode="auto">
            <a:xfrm>
              <a:off x="4906" y="1832"/>
              <a:ext cx="80" cy="194"/>
            </a:xfrm>
            <a:custGeom>
              <a:avLst/>
              <a:gdLst>
                <a:gd name="T0" fmla="*/ 0 w 74"/>
                <a:gd name="T1" fmla="*/ 0 h 192"/>
                <a:gd name="T2" fmla="*/ 0 w 74"/>
                <a:gd name="T3" fmla="*/ 194 h 192"/>
                <a:gd name="T4" fmla="*/ 80 w 74"/>
                <a:gd name="T5" fmla="*/ 194 h 192"/>
                <a:gd name="T6" fmla="*/ 37 w 74"/>
                <a:gd name="T7" fmla="*/ 69 h 192"/>
                <a:gd name="T8" fmla="*/ 0 w 74"/>
                <a:gd name="T9" fmla="*/ 0 h 192"/>
                <a:gd name="T10" fmla="*/ 0 60000 65536"/>
                <a:gd name="T11" fmla="*/ 0 60000 65536"/>
                <a:gd name="T12" fmla="*/ 0 60000 65536"/>
                <a:gd name="T13" fmla="*/ 0 60000 65536"/>
                <a:gd name="T14" fmla="*/ 0 60000 65536"/>
                <a:gd name="T15" fmla="*/ 0 w 74"/>
                <a:gd name="T16" fmla="*/ 0 h 192"/>
                <a:gd name="T17" fmla="*/ 74 w 74"/>
                <a:gd name="T18" fmla="*/ 192 h 192"/>
              </a:gdLst>
              <a:ahLst/>
              <a:cxnLst>
                <a:cxn ang="T10">
                  <a:pos x="T0" y="T1"/>
                </a:cxn>
                <a:cxn ang="T11">
                  <a:pos x="T2" y="T3"/>
                </a:cxn>
                <a:cxn ang="T12">
                  <a:pos x="T4" y="T5"/>
                </a:cxn>
                <a:cxn ang="T13">
                  <a:pos x="T6" y="T7"/>
                </a:cxn>
                <a:cxn ang="T14">
                  <a:pos x="T8" y="T9"/>
                </a:cxn>
              </a:cxnLst>
              <a:rect l="T15" t="T16" r="T17" b="T18"/>
              <a:pathLst>
                <a:path w="74" h="192">
                  <a:moveTo>
                    <a:pt x="0" y="0"/>
                  </a:moveTo>
                  <a:lnTo>
                    <a:pt x="0" y="192"/>
                  </a:lnTo>
                  <a:lnTo>
                    <a:pt x="74" y="192"/>
                  </a:lnTo>
                  <a:lnTo>
                    <a:pt x="34" y="68"/>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1" name="Freeform 18"/>
            <p:cNvSpPr>
              <a:spLocks/>
            </p:cNvSpPr>
            <p:nvPr/>
          </p:nvSpPr>
          <p:spPr bwMode="auto">
            <a:xfrm>
              <a:off x="1476" y="2769"/>
              <a:ext cx="135" cy="315"/>
            </a:xfrm>
            <a:custGeom>
              <a:avLst/>
              <a:gdLst>
                <a:gd name="T0" fmla="*/ 0 w 135"/>
                <a:gd name="T1" fmla="*/ 315 h 315"/>
                <a:gd name="T2" fmla="*/ 3 w 135"/>
                <a:gd name="T3" fmla="*/ 0 h 315"/>
                <a:gd name="T4" fmla="*/ 135 w 135"/>
                <a:gd name="T5" fmla="*/ 0 h 315"/>
                <a:gd name="T6" fmla="*/ 0 w 135"/>
                <a:gd name="T7" fmla="*/ 315 h 315"/>
                <a:gd name="T8" fmla="*/ 0 60000 65536"/>
                <a:gd name="T9" fmla="*/ 0 60000 65536"/>
                <a:gd name="T10" fmla="*/ 0 60000 65536"/>
                <a:gd name="T11" fmla="*/ 0 60000 65536"/>
                <a:gd name="T12" fmla="*/ 0 w 135"/>
                <a:gd name="T13" fmla="*/ 0 h 315"/>
                <a:gd name="T14" fmla="*/ 135 w 135"/>
                <a:gd name="T15" fmla="*/ 315 h 315"/>
              </a:gdLst>
              <a:ahLst/>
              <a:cxnLst>
                <a:cxn ang="T8">
                  <a:pos x="T0" y="T1"/>
                </a:cxn>
                <a:cxn ang="T9">
                  <a:pos x="T2" y="T3"/>
                </a:cxn>
                <a:cxn ang="T10">
                  <a:pos x="T4" y="T5"/>
                </a:cxn>
                <a:cxn ang="T11">
                  <a:pos x="T6" y="T7"/>
                </a:cxn>
              </a:cxnLst>
              <a:rect l="T12" t="T13" r="T14" b="T15"/>
              <a:pathLst>
                <a:path w="135" h="315">
                  <a:moveTo>
                    <a:pt x="0" y="315"/>
                  </a:moveTo>
                  <a:lnTo>
                    <a:pt x="3" y="0"/>
                  </a:lnTo>
                  <a:lnTo>
                    <a:pt x="135" y="0"/>
                  </a:lnTo>
                  <a:lnTo>
                    <a:pt x="0" y="31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2" name="Freeform 19"/>
            <p:cNvSpPr>
              <a:spLocks/>
            </p:cNvSpPr>
            <p:nvPr/>
          </p:nvSpPr>
          <p:spPr bwMode="auto">
            <a:xfrm>
              <a:off x="750" y="2886"/>
              <a:ext cx="744" cy="267"/>
            </a:xfrm>
            <a:custGeom>
              <a:avLst/>
              <a:gdLst>
                <a:gd name="T0" fmla="*/ 0 w 744"/>
                <a:gd name="T1" fmla="*/ 0 h 267"/>
                <a:gd name="T2" fmla="*/ 180 w 744"/>
                <a:gd name="T3" fmla="*/ 0 h 267"/>
                <a:gd name="T4" fmla="*/ 180 w 744"/>
                <a:gd name="T5" fmla="*/ 96 h 267"/>
                <a:gd name="T6" fmla="*/ 366 w 744"/>
                <a:gd name="T7" fmla="*/ 96 h 267"/>
                <a:gd name="T8" fmla="*/ 366 w 744"/>
                <a:gd name="T9" fmla="*/ 123 h 267"/>
                <a:gd name="T10" fmla="*/ 549 w 744"/>
                <a:gd name="T11" fmla="*/ 123 h 267"/>
                <a:gd name="T12" fmla="*/ 552 w 744"/>
                <a:gd name="T13" fmla="*/ 186 h 267"/>
                <a:gd name="T14" fmla="*/ 744 w 744"/>
                <a:gd name="T15" fmla="*/ 186 h 267"/>
                <a:gd name="T16" fmla="*/ 699 w 744"/>
                <a:gd name="T17" fmla="*/ 261 h 267"/>
                <a:gd name="T18" fmla="*/ 666 w 744"/>
                <a:gd name="T19" fmla="*/ 267 h 267"/>
                <a:gd name="T20" fmla="*/ 621 w 744"/>
                <a:gd name="T21" fmla="*/ 237 h 267"/>
                <a:gd name="T22" fmla="*/ 558 w 744"/>
                <a:gd name="T23" fmla="*/ 201 h 267"/>
                <a:gd name="T24" fmla="*/ 504 w 744"/>
                <a:gd name="T25" fmla="*/ 162 h 267"/>
                <a:gd name="T26" fmla="*/ 453 w 744"/>
                <a:gd name="T27" fmla="*/ 129 h 267"/>
                <a:gd name="T28" fmla="*/ 366 w 744"/>
                <a:gd name="T29" fmla="*/ 123 h 267"/>
                <a:gd name="T30" fmla="*/ 261 w 744"/>
                <a:gd name="T31" fmla="*/ 138 h 267"/>
                <a:gd name="T32" fmla="*/ 174 w 744"/>
                <a:gd name="T33" fmla="*/ 132 h 267"/>
                <a:gd name="T34" fmla="*/ 117 w 744"/>
                <a:gd name="T35" fmla="*/ 105 h 267"/>
                <a:gd name="T36" fmla="*/ 60 w 744"/>
                <a:gd name="T37" fmla="*/ 57 h 267"/>
                <a:gd name="T38" fmla="*/ 24 w 744"/>
                <a:gd name="T39" fmla="*/ 27 h 267"/>
                <a:gd name="T40" fmla="*/ 0 w 744"/>
                <a:gd name="T41" fmla="*/ 0 h 2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4"/>
                <a:gd name="T64" fmla="*/ 0 h 267"/>
                <a:gd name="T65" fmla="*/ 744 w 744"/>
                <a:gd name="T66" fmla="*/ 267 h 2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4" h="267">
                  <a:moveTo>
                    <a:pt x="0" y="0"/>
                  </a:moveTo>
                  <a:lnTo>
                    <a:pt x="180" y="0"/>
                  </a:lnTo>
                  <a:lnTo>
                    <a:pt x="180" y="96"/>
                  </a:lnTo>
                  <a:lnTo>
                    <a:pt x="366" y="96"/>
                  </a:lnTo>
                  <a:lnTo>
                    <a:pt x="366" y="123"/>
                  </a:lnTo>
                  <a:lnTo>
                    <a:pt x="549" y="123"/>
                  </a:lnTo>
                  <a:lnTo>
                    <a:pt x="552" y="186"/>
                  </a:lnTo>
                  <a:lnTo>
                    <a:pt x="744" y="186"/>
                  </a:lnTo>
                  <a:lnTo>
                    <a:pt x="699" y="261"/>
                  </a:lnTo>
                  <a:lnTo>
                    <a:pt x="666" y="267"/>
                  </a:lnTo>
                  <a:lnTo>
                    <a:pt x="621" y="237"/>
                  </a:lnTo>
                  <a:lnTo>
                    <a:pt x="558" y="201"/>
                  </a:lnTo>
                  <a:lnTo>
                    <a:pt x="504" y="162"/>
                  </a:lnTo>
                  <a:lnTo>
                    <a:pt x="453" y="129"/>
                  </a:lnTo>
                  <a:lnTo>
                    <a:pt x="366" y="123"/>
                  </a:lnTo>
                  <a:lnTo>
                    <a:pt x="261" y="138"/>
                  </a:lnTo>
                  <a:lnTo>
                    <a:pt x="174" y="132"/>
                  </a:lnTo>
                  <a:lnTo>
                    <a:pt x="117" y="105"/>
                  </a:lnTo>
                  <a:lnTo>
                    <a:pt x="60" y="57"/>
                  </a:lnTo>
                  <a:lnTo>
                    <a:pt x="24" y="27"/>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3" name="Freeform 20"/>
            <p:cNvSpPr>
              <a:spLocks/>
            </p:cNvSpPr>
            <p:nvPr/>
          </p:nvSpPr>
          <p:spPr bwMode="auto">
            <a:xfrm>
              <a:off x="1624" y="2147"/>
              <a:ext cx="396" cy="612"/>
            </a:xfrm>
            <a:custGeom>
              <a:avLst/>
              <a:gdLst>
                <a:gd name="T0" fmla="*/ 0 w 396"/>
                <a:gd name="T1" fmla="*/ 612 h 612"/>
                <a:gd name="T2" fmla="*/ 192 w 396"/>
                <a:gd name="T3" fmla="*/ 609 h 612"/>
                <a:gd name="T4" fmla="*/ 196 w 396"/>
                <a:gd name="T5" fmla="*/ 303 h 612"/>
                <a:gd name="T6" fmla="*/ 393 w 396"/>
                <a:gd name="T7" fmla="*/ 303 h 612"/>
                <a:gd name="T8" fmla="*/ 396 w 396"/>
                <a:gd name="T9" fmla="*/ 0 h 612"/>
                <a:gd name="T10" fmla="*/ 327 w 396"/>
                <a:gd name="T11" fmla="*/ 123 h 612"/>
                <a:gd name="T12" fmla="*/ 276 w 396"/>
                <a:gd name="T13" fmla="*/ 180 h 612"/>
                <a:gd name="T14" fmla="*/ 189 w 396"/>
                <a:gd name="T15" fmla="*/ 213 h 612"/>
                <a:gd name="T16" fmla="*/ 141 w 396"/>
                <a:gd name="T17" fmla="*/ 237 h 612"/>
                <a:gd name="T18" fmla="*/ 96 w 396"/>
                <a:gd name="T19" fmla="*/ 306 h 612"/>
                <a:gd name="T20" fmla="*/ 51 w 396"/>
                <a:gd name="T21" fmla="*/ 450 h 612"/>
                <a:gd name="T22" fmla="*/ 9 w 396"/>
                <a:gd name="T23" fmla="*/ 570 h 612"/>
                <a:gd name="T24" fmla="*/ 0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0" y="612"/>
                  </a:moveTo>
                  <a:lnTo>
                    <a:pt x="192" y="609"/>
                  </a:lnTo>
                  <a:lnTo>
                    <a:pt x="196" y="303"/>
                  </a:lnTo>
                  <a:lnTo>
                    <a:pt x="393" y="303"/>
                  </a:lnTo>
                  <a:lnTo>
                    <a:pt x="396" y="0"/>
                  </a:lnTo>
                  <a:lnTo>
                    <a:pt x="327" y="123"/>
                  </a:lnTo>
                  <a:lnTo>
                    <a:pt x="276" y="180"/>
                  </a:lnTo>
                  <a:lnTo>
                    <a:pt x="189" y="213"/>
                  </a:lnTo>
                  <a:lnTo>
                    <a:pt x="141" y="237"/>
                  </a:lnTo>
                  <a:lnTo>
                    <a:pt x="96" y="306"/>
                  </a:lnTo>
                  <a:lnTo>
                    <a:pt x="51" y="450"/>
                  </a:lnTo>
                  <a:lnTo>
                    <a:pt x="9" y="570"/>
                  </a:lnTo>
                  <a:lnTo>
                    <a:pt x="0" y="612"/>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4" name="Freeform 21"/>
            <p:cNvSpPr>
              <a:spLocks/>
            </p:cNvSpPr>
            <p:nvPr/>
          </p:nvSpPr>
          <p:spPr bwMode="auto">
            <a:xfrm>
              <a:off x="2025" y="1992"/>
              <a:ext cx="333" cy="144"/>
            </a:xfrm>
            <a:custGeom>
              <a:avLst/>
              <a:gdLst>
                <a:gd name="T0" fmla="*/ 0 w 345"/>
                <a:gd name="T1" fmla="*/ 144 h 144"/>
                <a:gd name="T2" fmla="*/ 168 w 345"/>
                <a:gd name="T3" fmla="*/ 141 h 144"/>
                <a:gd name="T4" fmla="*/ 174 w 345"/>
                <a:gd name="T5" fmla="*/ 105 h 144"/>
                <a:gd name="T6" fmla="*/ 333 w 345"/>
                <a:gd name="T7" fmla="*/ 114 h 144"/>
                <a:gd name="T8" fmla="*/ 269 w 345"/>
                <a:gd name="T9" fmla="*/ 51 h 144"/>
                <a:gd name="T10" fmla="*/ 208 w 345"/>
                <a:gd name="T11" fmla="*/ 39 h 144"/>
                <a:gd name="T12" fmla="*/ 168 w 345"/>
                <a:gd name="T13" fmla="*/ 21 h 144"/>
                <a:gd name="T14" fmla="*/ 122 w 345"/>
                <a:gd name="T15" fmla="*/ 0 h 144"/>
                <a:gd name="T16" fmla="*/ 69 w 345"/>
                <a:gd name="T17" fmla="*/ 30 h 144"/>
                <a:gd name="T18" fmla="*/ 32 w 345"/>
                <a:gd name="T19" fmla="*/ 75 h 144"/>
                <a:gd name="T20" fmla="*/ 0 w 345"/>
                <a:gd name="T21" fmla="*/ 144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144"/>
                <a:gd name="T35" fmla="*/ 345 w 345"/>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144">
                  <a:moveTo>
                    <a:pt x="0" y="144"/>
                  </a:moveTo>
                  <a:lnTo>
                    <a:pt x="174" y="141"/>
                  </a:lnTo>
                  <a:lnTo>
                    <a:pt x="180" y="105"/>
                  </a:lnTo>
                  <a:lnTo>
                    <a:pt x="345" y="114"/>
                  </a:lnTo>
                  <a:lnTo>
                    <a:pt x="279" y="51"/>
                  </a:lnTo>
                  <a:lnTo>
                    <a:pt x="216" y="39"/>
                  </a:lnTo>
                  <a:lnTo>
                    <a:pt x="174" y="21"/>
                  </a:lnTo>
                  <a:lnTo>
                    <a:pt x="126" y="0"/>
                  </a:lnTo>
                  <a:lnTo>
                    <a:pt x="72" y="30"/>
                  </a:lnTo>
                  <a:lnTo>
                    <a:pt x="33" y="75"/>
                  </a:lnTo>
                  <a:lnTo>
                    <a:pt x="0" y="144"/>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5" name="Freeform 22"/>
            <p:cNvSpPr>
              <a:spLocks/>
            </p:cNvSpPr>
            <p:nvPr/>
          </p:nvSpPr>
          <p:spPr bwMode="auto">
            <a:xfrm>
              <a:off x="2361" y="2103"/>
              <a:ext cx="90" cy="75"/>
            </a:xfrm>
            <a:custGeom>
              <a:avLst/>
              <a:gdLst>
                <a:gd name="T0" fmla="*/ 0 w 90"/>
                <a:gd name="T1" fmla="*/ 0 h 75"/>
                <a:gd name="T2" fmla="*/ 6 w 90"/>
                <a:gd name="T3" fmla="*/ 75 h 75"/>
                <a:gd name="T4" fmla="*/ 90 w 90"/>
                <a:gd name="T5" fmla="*/ 75 h 75"/>
                <a:gd name="T6" fmla="*/ 0 w 90"/>
                <a:gd name="T7" fmla="*/ 0 h 75"/>
                <a:gd name="T8" fmla="*/ 0 60000 65536"/>
                <a:gd name="T9" fmla="*/ 0 60000 65536"/>
                <a:gd name="T10" fmla="*/ 0 60000 65536"/>
                <a:gd name="T11" fmla="*/ 0 60000 65536"/>
                <a:gd name="T12" fmla="*/ 0 w 90"/>
                <a:gd name="T13" fmla="*/ 0 h 75"/>
                <a:gd name="T14" fmla="*/ 90 w 90"/>
                <a:gd name="T15" fmla="*/ 75 h 75"/>
              </a:gdLst>
              <a:ahLst/>
              <a:cxnLst>
                <a:cxn ang="T8">
                  <a:pos x="T0" y="T1"/>
                </a:cxn>
                <a:cxn ang="T9">
                  <a:pos x="T2" y="T3"/>
                </a:cxn>
                <a:cxn ang="T10">
                  <a:pos x="T4" y="T5"/>
                </a:cxn>
                <a:cxn ang="T11">
                  <a:pos x="T6" y="T7"/>
                </a:cxn>
              </a:cxnLst>
              <a:rect l="T12" t="T13" r="T14" b="T15"/>
              <a:pathLst>
                <a:path w="90" h="75">
                  <a:moveTo>
                    <a:pt x="0" y="0"/>
                  </a:moveTo>
                  <a:lnTo>
                    <a:pt x="6" y="75"/>
                  </a:lnTo>
                  <a:lnTo>
                    <a:pt x="90" y="75"/>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6" name="Freeform 23"/>
            <p:cNvSpPr>
              <a:spLocks/>
            </p:cNvSpPr>
            <p:nvPr/>
          </p:nvSpPr>
          <p:spPr bwMode="auto">
            <a:xfrm>
              <a:off x="2466" y="2184"/>
              <a:ext cx="96" cy="222"/>
            </a:xfrm>
            <a:custGeom>
              <a:avLst/>
              <a:gdLst>
                <a:gd name="T0" fmla="*/ 0 w 96"/>
                <a:gd name="T1" fmla="*/ 0 h 222"/>
                <a:gd name="T2" fmla="*/ 96 w 96"/>
                <a:gd name="T3" fmla="*/ 6 h 222"/>
                <a:gd name="T4" fmla="*/ 93 w 96"/>
                <a:gd name="T5" fmla="*/ 222 h 222"/>
                <a:gd name="T6" fmla="*/ 48 w 96"/>
                <a:gd name="T7" fmla="*/ 168 h 222"/>
                <a:gd name="T8" fmla="*/ 27 w 96"/>
                <a:gd name="T9" fmla="*/ 102 h 222"/>
                <a:gd name="T10" fmla="*/ 27 w 96"/>
                <a:gd name="T11" fmla="*/ 54 h 222"/>
                <a:gd name="T12" fmla="*/ 0 w 96"/>
                <a:gd name="T13" fmla="*/ 0 h 222"/>
                <a:gd name="T14" fmla="*/ 0 60000 65536"/>
                <a:gd name="T15" fmla="*/ 0 60000 65536"/>
                <a:gd name="T16" fmla="*/ 0 60000 65536"/>
                <a:gd name="T17" fmla="*/ 0 60000 65536"/>
                <a:gd name="T18" fmla="*/ 0 60000 65536"/>
                <a:gd name="T19" fmla="*/ 0 60000 65536"/>
                <a:gd name="T20" fmla="*/ 0 60000 65536"/>
                <a:gd name="T21" fmla="*/ 0 w 96"/>
                <a:gd name="T22" fmla="*/ 0 h 222"/>
                <a:gd name="T23" fmla="*/ 96 w 96"/>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22">
                  <a:moveTo>
                    <a:pt x="0" y="0"/>
                  </a:moveTo>
                  <a:lnTo>
                    <a:pt x="96" y="6"/>
                  </a:lnTo>
                  <a:lnTo>
                    <a:pt x="93" y="222"/>
                  </a:lnTo>
                  <a:lnTo>
                    <a:pt x="48" y="168"/>
                  </a:lnTo>
                  <a:lnTo>
                    <a:pt x="27" y="102"/>
                  </a:lnTo>
                  <a:lnTo>
                    <a:pt x="27" y="54"/>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7" name="Freeform 24"/>
            <p:cNvSpPr>
              <a:spLocks/>
            </p:cNvSpPr>
            <p:nvPr/>
          </p:nvSpPr>
          <p:spPr bwMode="auto">
            <a:xfrm>
              <a:off x="2553" y="2415"/>
              <a:ext cx="138" cy="105"/>
            </a:xfrm>
            <a:custGeom>
              <a:avLst/>
              <a:gdLst>
                <a:gd name="T0" fmla="*/ 0 w 138"/>
                <a:gd name="T1" fmla="*/ 0 h 105"/>
                <a:gd name="T2" fmla="*/ 0 w 138"/>
                <a:gd name="T3" fmla="*/ 105 h 105"/>
                <a:gd name="T4" fmla="*/ 138 w 138"/>
                <a:gd name="T5" fmla="*/ 105 h 105"/>
                <a:gd name="T6" fmla="*/ 0 w 138"/>
                <a:gd name="T7" fmla="*/ 0 h 105"/>
                <a:gd name="T8" fmla="*/ 0 60000 65536"/>
                <a:gd name="T9" fmla="*/ 0 60000 65536"/>
                <a:gd name="T10" fmla="*/ 0 60000 65536"/>
                <a:gd name="T11" fmla="*/ 0 60000 65536"/>
                <a:gd name="T12" fmla="*/ 0 w 138"/>
                <a:gd name="T13" fmla="*/ 0 h 105"/>
                <a:gd name="T14" fmla="*/ 138 w 138"/>
                <a:gd name="T15" fmla="*/ 105 h 105"/>
              </a:gdLst>
              <a:ahLst/>
              <a:cxnLst>
                <a:cxn ang="T8">
                  <a:pos x="T0" y="T1"/>
                </a:cxn>
                <a:cxn ang="T9">
                  <a:pos x="T2" y="T3"/>
                </a:cxn>
                <a:cxn ang="T10">
                  <a:pos x="T4" y="T5"/>
                </a:cxn>
                <a:cxn ang="T11">
                  <a:pos x="T6" y="T7"/>
                </a:cxn>
              </a:cxnLst>
              <a:rect l="T12" t="T13" r="T14" b="T15"/>
              <a:pathLst>
                <a:path w="138" h="105">
                  <a:moveTo>
                    <a:pt x="0" y="0"/>
                  </a:moveTo>
                  <a:lnTo>
                    <a:pt x="0" y="105"/>
                  </a:lnTo>
                  <a:lnTo>
                    <a:pt x="138" y="105"/>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8" name="Freeform 25"/>
            <p:cNvSpPr>
              <a:spLocks/>
            </p:cNvSpPr>
            <p:nvPr/>
          </p:nvSpPr>
          <p:spPr bwMode="auto">
            <a:xfrm>
              <a:off x="2710" y="2524"/>
              <a:ext cx="20" cy="32"/>
            </a:xfrm>
            <a:custGeom>
              <a:avLst/>
              <a:gdLst>
                <a:gd name="T0" fmla="*/ 0 w 20"/>
                <a:gd name="T1" fmla="*/ 4 h 32"/>
                <a:gd name="T2" fmla="*/ 20 w 20"/>
                <a:gd name="T3" fmla="*/ 32 h 32"/>
                <a:gd name="T4" fmla="*/ 20 w 20"/>
                <a:gd name="T5" fmla="*/ 0 h 32"/>
                <a:gd name="T6" fmla="*/ 0 w 20"/>
                <a:gd name="T7" fmla="*/ 4 h 32"/>
                <a:gd name="T8" fmla="*/ 0 60000 65536"/>
                <a:gd name="T9" fmla="*/ 0 60000 65536"/>
                <a:gd name="T10" fmla="*/ 0 60000 65536"/>
                <a:gd name="T11" fmla="*/ 0 60000 65536"/>
                <a:gd name="T12" fmla="*/ 0 w 20"/>
                <a:gd name="T13" fmla="*/ 0 h 32"/>
                <a:gd name="T14" fmla="*/ 20 w 20"/>
                <a:gd name="T15" fmla="*/ 32 h 32"/>
              </a:gdLst>
              <a:ahLst/>
              <a:cxnLst>
                <a:cxn ang="T8">
                  <a:pos x="T0" y="T1"/>
                </a:cxn>
                <a:cxn ang="T9">
                  <a:pos x="T2" y="T3"/>
                </a:cxn>
                <a:cxn ang="T10">
                  <a:pos x="T4" y="T5"/>
                </a:cxn>
                <a:cxn ang="T11">
                  <a:pos x="T6" y="T7"/>
                </a:cxn>
              </a:cxnLst>
              <a:rect l="T12" t="T13" r="T14" b="T15"/>
              <a:pathLst>
                <a:path w="20" h="32">
                  <a:moveTo>
                    <a:pt x="0" y="4"/>
                  </a:moveTo>
                  <a:lnTo>
                    <a:pt x="20" y="32"/>
                  </a:lnTo>
                  <a:lnTo>
                    <a:pt x="20" y="0"/>
                  </a:lnTo>
                  <a:lnTo>
                    <a:pt x="0" y="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19" name="Freeform 26"/>
            <p:cNvSpPr>
              <a:spLocks/>
            </p:cNvSpPr>
            <p:nvPr/>
          </p:nvSpPr>
          <p:spPr bwMode="auto">
            <a:xfrm>
              <a:off x="2782" y="2604"/>
              <a:ext cx="146" cy="36"/>
            </a:xfrm>
            <a:custGeom>
              <a:avLst/>
              <a:gdLst>
                <a:gd name="T0" fmla="*/ 0 w 146"/>
                <a:gd name="T1" fmla="*/ 0 h 36"/>
                <a:gd name="T2" fmla="*/ 146 w 146"/>
                <a:gd name="T3" fmla="*/ 0 h 36"/>
                <a:gd name="T4" fmla="*/ 96 w 146"/>
                <a:gd name="T5" fmla="*/ 26 h 36"/>
                <a:gd name="T6" fmla="*/ 58 w 146"/>
                <a:gd name="T7" fmla="*/ 36 h 36"/>
                <a:gd name="T8" fmla="*/ 18 w 146"/>
                <a:gd name="T9" fmla="*/ 24 h 36"/>
                <a:gd name="T10" fmla="*/ 0 w 146"/>
                <a:gd name="T11" fmla="*/ 0 h 36"/>
                <a:gd name="T12" fmla="*/ 0 60000 65536"/>
                <a:gd name="T13" fmla="*/ 0 60000 65536"/>
                <a:gd name="T14" fmla="*/ 0 60000 65536"/>
                <a:gd name="T15" fmla="*/ 0 60000 65536"/>
                <a:gd name="T16" fmla="*/ 0 60000 65536"/>
                <a:gd name="T17" fmla="*/ 0 60000 65536"/>
                <a:gd name="T18" fmla="*/ 0 w 146"/>
                <a:gd name="T19" fmla="*/ 0 h 36"/>
                <a:gd name="T20" fmla="*/ 146 w 1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46" h="36">
                  <a:moveTo>
                    <a:pt x="0" y="0"/>
                  </a:moveTo>
                  <a:lnTo>
                    <a:pt x="146" y="0"/>
                  </a:lnTo>
                  <a:lnTo>
                    <a:pt x="96" y="26"/>
                  </a:lnTo>
                  <a:lnTo>
                    <a:pt x="58" y="36"/>
                  </a:lnTo>
                  <a:lnTo>
                    <a:pt x="18" y="24"/>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20" name="Freeform 27"/>
            <p:cNvSpPr>
              <a:spLocks/>
            </p:cNvSpPr>
            <p:nvPr/>
          </p:nvSpPr>
          <p:spPr bwMode="auto">
            <a:xfrm>
              <a:off x="2928" y="2556"/>
              <a:ext cx="58" cy="42"/>
            </a:xfrm>
            <a:custGeom>
              <a:avLst/>
              <a:gdLst>
                <a:gd name="T0" fmla="*/ 0 w 58"/>
                <a:gd name="T1" fmla="*/ 0 h 42"/>
                <a:gd name="T2" fmla="*/ 1 w 58"/>
                <a:gd name="T3" fmla="*/ 42 h 42"/>
                <a:gd name="T4" fmla="*/ 58 w 58"/>
                <a:gd name="T5" fmla="*/ 4 h 42"/>
                <a:gd name="T6" fmla="*/ 0 w 58"/>
                <a:gd name="T7" fmla="*/ 0 h 42"/>
                <a:gd name="T8" fmla="*/ 0 60000 65536"/>
                <a:gd name="T9" fmla="*/ 0 60000 65536"/>
                <a:gd name="T10" fmla="*/ 0 60000 65536"/>
                <a:gd name="T11" fmla="*/ 0 60000 65536"/>
                <a:gd name="T12" fmla="*/ 0 w 58"/>
                <a:gd name="T13" fmla="*/ 0 h 42"/>
                <a:gd name="T14" fmla="*/ 58 w 58"/>
                <a:gd name="T15" fmla="*/ 42 h 42"/>
              </a:gdLst>
              <a:ahLst/>
              <a:cxnLst>
                <a:cxn ang="T8">
                  <a:pos x="T0" y="T1"/>
                </a:cxn>
                <a:cxn ang="T9">
                  <a:pos x="T2" y="T3"/>
                </a:cxn>
                <a:cxn ang="T10">
                  <a:pos x="T4" y="T5"/>
                </a:cxn>
                <a:cxn ang="T11">
                  <a:pos x="T6" y="T7"/>
                </a:cxn>
              </a:cxnLst>
              <a:rect l="T12" t="T13" r="T14" b="T15"/>
              <a:pathLst>
                <a:path w="58" h="42">
                  <a:moveTo>
                    <a:pt x="0" y="0"/>
                  </a:moveTo>
                  <a:lnTo>
                    <a:pt x="1" y="42"/>
                  </a:lnTo>
                  <a:lnTo>
                    <a:pt x="58" y="4"/>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21" name="Freeform 28"/>
            <p:cNvSpPr>
              <a:spLocks/>
            </p:cNvSpPr>
            <p:nvPr/>
          </p:nvSpPr>
          <p:spPr bwMode="auto">
            <a:xfrm>
              <a:off x="3182" y="2480"/>
              <a:ext cx="92" cy="38"/>
            </a:xfrm>
            <a:custGeom>
              <a:avLst/>
              <a:gdLst>
                <a:gd name="T0" fmla="*/ 0 w 92"/>
                <a:gd name="T1" fmla="*/ 38 h 38"/>
                <a:gd name="T2" fmla="*/ 90 w 92"/>
                <a:gd name="T3" fmla="*/ 36 h 38"/>
                <a:gd name="T4" fmla="*/ 92 w 92"/>
                <a:gd name="T5" fmla="*/ 0 h 38"/>
                <a:gd name="T6" fmla="*/ 0 w 92"/>
                <a:gd name="T7" fmla="*/ 38 h 38"/>
                <a:gd name="T8" fmla="*/ 0 60000 65536"/>
                <a:gd name="T9" fmla="*/ 0 60000 65536"/>
                <a:gd name="T10" fmla="*/ 0 60000 65536"/>
                <a:gd name="T11" fmla="*/ 0 60000 65536"/>
                <a:gd name="T12" fmla="*/ 0 w 92"/>
                <a:gd name="T13" fmla="*/ 0 h 38"/>
                <a:gd name="T14" fmla="*/ 92 w 92"/>
                <a:gd name="T15" fmla="*/ 38 h 38"/>
              </a:gdLst>
              <a:ahLst/>
              <a:cxnLst>
                <a:cxn ang="T8">
                  <a:pos x="T0" y="T1"/>
                </a:cxn>
                <a:cxn ang="T9">
                  <a:pos x="T2" y="T3"/>
                </a:cxn>
                <a:cxn ang="T10">
                  <a:pos x="T4" y="T5"/>
                </a:cxn>
                <a:cxn ang="T11">
                  <a:pos x="T6" y="T7"/>
                </a:cxn>
              </a:cxnLst>
              <a:rect l="T12" t="T13" r="T14" b="T15"/>
              <a:pathLst>
                <a:path w="92" h="38">
                  <a:moveTo>
                    <a:pt x="0" y="38"/>
                  </a:moveTo>
                  <a:lnTo>
                    <a:pt x="90" y="36"/>
                  </a:lnTo>
                  <a:lnTo>
                    <a:pt x="92" y="0"/>
                  </a:lnTo>
                  <a:lnTo>
                    <a:pt x="0" y="3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22" name="Freeform 29"/>
            <p:cNvSpPr>
              <a:spLocks/>
            </p:cNvSpPr>
            <p:nvPr/>
          </p:nvSpPr>
          <p:spPr bwMode="auto">
            <a:xfrm>
              <a:off x="3290" y="2406"/>
              <a:ext cx="356" cy="192"/>
            </a:xfrm>
            <a:custGeom>
              <a:avLst/>
              <a:gdLst>
                <a:gd name="T0" fmla="*/ 0 w 356"/>
                <a:gd name="T1" fmla="*/ 68 h 192"/>
                <a:gd name="T2" fmla="*/ 0 w 356"/>
                <a:gd name="T3" fmla="*/ 4 h 192"/>
                <a:gd name="T4" fmla="*/ 172 w 356"/>
                <a:gd name="T5" fmla="*/ 0 h 192"/>
                <a:gd name="T6" fmla="*/ 172 w 356"/>
                <a:gd name="T7" fmla="*/ 118 h 192"/>
                <a:gd name="T8" fmla="*/ 348 w 356"/>
                <a:gd name="T9" fmla="*/ 120 h 192"/>
                <a:gd name="T10" fmla="*/ 356 w 356"/>
                <a:gd name="T11" fmla="*/ 174 h 192"/>
                <a:gd name="T12" fmla="*/ 306 w 356"/>
                <a:gd name="T13" fmla="*/ 190 h 192"/>
                <a:gd name="T14" fmla="*/ 282 w 356"/>
                <a:gd name="T15" fmla="*/ 192 h 192"/>
                <a:gd name="T16" fmla="*/ 240 w 356"/>
                <a:gd name="T17" fmla="*/ 184 h 192"/>
                <a:gd name="T18" fmla="*/ 202 w 356"/>
                <a:gd name="T19" fmla="*/ 164 h 192"/>
                <a:gd name="T20" fmla="*/ 156 w 356"/>
                <a:gd name="T21" fmla="*/ 126 h 192"/>
                <a:gd name="T22" fmla="*/ 104 w 356"/>
                <a:gd name="T23" fmla="*/ 102 h 192"/>
                <a:gd name="T24" fmla="*/ 52 w 356"/>
                <a:gd name="T25" fmla="*/ 74 h 192"/>
                <a:gd name="T26" fmla="*/ 0 w 356"/>
                <a:gd name="T27" fmla="*/ 68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6"/>
                <a:gd name="T43" fmla="*/ 0 h 192"/>
                <a:gd name="T44" fmla="*/ 356 w 356"/>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6" h="192">
                  <a:moveTo>
                    <a:pt x="0" y="68"/>
                  </a:moveTo>
                  <a:lnTo>
                    <a:pt x="0" y="4"/>
                  </a:lnTo>
                  <a:lnTo>
                    <a:pt x="172" y="0"/>
                  </a:lnTo>
                  <a:lnTo>
                    <a:pt x="172" y="118"/>
                  </a:lnTo>
                  <a:lnTo>
                    <a:pt x="348" y="120"/>
                  </a:lnTo>
                  <a:lnTo>
                    <a:pt x="356" y="174"/>
                  </a:lnTo>
                  <a:lnTo>
                    <a:pt x="306" y="190"/>
                  </a:lnTo>
                  <a:lnTo>
                    <a:pt x="282" y="192"/>
                  </a:lnTo>
                  <a:lnTo>
                    <a:pt x="240" y="184"/>
                  </a:lnTo>
                  <a:lnTo>
                    <a:pt x="202" y="164"/>
                  </a:lnTo>
                  <a:lnTo>
                    <a:pt x="156" y="126"/>
                  </a:lnTo>
                  <a:lnTo>
                    <a:pt x="104" y="102"/>
                  </a:lnTo>
                  <a:lnTo>
                    <a:pt x="52" y="74"/>
                  </a:lnTo>
                  <a:lnTo>
                    <a:pt x="0" y="6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23" name="Freeform 30"/>
            <p:cNvSpPr>
              <a:spLocks/>
            </p:cNvSpPr>
            <p:nvPr/>
          </p:nvSpPr>
          <p:spPr bwMode="auto">
            <a:xfrm>
              <a:off x="3738" y="2204"/>
              <a:ext cx="262" cy="358"/>
            </a:xfrm>
            <a:custGeom>
              <a:avLst/>
              <a:gdLst>
                <a:gd name="T0" fmla="*/ 0 w 262"/>
                <a:gd name="T1" fmla="*/ 358 h 358"/>
                <a:gd name="T2" fmla="*/ 90 w 262"/>
                <a:gd name="T3" fmla="*/ 358 h 358"/>
                <a:gd name="T4" fmla="*/ 88 w 262"/>
                <a:gd name="T5" fmla="*/ 346 h 358"/>
                <a:gd name="T6" fmla="*/ 262 w 262"/>
                <a:gd name="T7" fmla="*/ 346 h 358"/>
                <a:gd name="T8" fmla="*/ 248 w 262"/>
                <a:gd name="T9" fmla="*/ 0 h 358"/>
                <a:gd name="T10" fmla="*/ 186 w 262"/>
                <a:gd name="T11" fmla="*/ 120 h 358"/>
                <a:gd name="T12" fmla="*/ 158 w 262"/>
                <a:gd name="T13" fmla="*/ 194 h 358"/>
                <a:gd name="T14" fmla="*/ 138 w 262"/>
                <a:gd name="T15" fmla="*/ 248 h 358"/>
                <a:gd name="T16" fmla="*/ 102 w 262"/>
                <a:gd name="T17" fmla="*/ 288 h 358"/>
                <a:gd name="T18" fmla="*/ 46 w 262"/>
                <a:gd name="T19" fmla="*/ 332 h 358"/>
                <a:gd name="T20" fmla="*/ 0 w 262"/>
                <a:gd name="T21" fmla="*/ 358 h 3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358"/>
                <a:gd name="T35" fmla="*/ 262 w 262"/>
                <a:gd name="T36" fmla="*/ 358 h 3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358">
                  <a:moveTo>
                    <a:pt x="0" y="358"/>
                  </a:moveTo>
                  <a:lnTo>
                    <a:pt x="90" y="358"/>
                  </a:lnTo>
                  <a:lnTo>
                    <a:pt x="88" y="346"/>
                  </a:lnTo>
                  <a:lnTo>
                    <a:pt x="262" y="346"/>
                  </a:lnTo>
                  <a:lnTo>
                    <a:pt x="248" y="0"/>
                  </a:lnTo>
                  <a:lnTo>
                    <a:pt x="186" y="120"/>
                  </a:lnTo>
                  <a:lnTo>
                    <a:pt x="158" y="194"/>
                  </a:lnTo>
                  <a:lnTo>
                    <a:pt x="138" y="248"/>
                  </a:lnTo>
                  <a:lnTo>
                    <a:pt x="102" y="288"/>
                  </a:lnTo>
                  <a:lnTo>
                    <a:pt x="46" y="332"/>
                  </a:lnTo>
                  <a:lnTo>
                    <a:pt x="0" y="35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24" name="Freeform 31"/>
            <p:cNvSpPr>
              <a:spLocks/>
            </p:cNvSpPr>
            <p:nvPr/>
          </p:nvSpPr>
          <p:spPr bwMode="auto">
            <a:xfrm>
              <a:off x="4040" y="1910"/>
              <a:ext cx="128" cy="204"/>
            </a:xfrm>
            <a:custGeom>
              <a:avLst/>
              <a:gdLst>
                <a:gd name="T0" fmla="*/ 0 w 128"/>
                <a:gd name="T1" fmla="*/ 204 h 204"/>
                <a:gd name="T2" fmla="*/ 128 w 128"/>
                <a:gd name="T3" fmla="*/ 204 h 204"/>
                <a:gd name="T4" fmla="*/ 128 w 128"/>
                <a:gd name="T5" fmla="*/ 0 h 204"/>
                <a:gd name="T6" fmla="*/ 64 w 128"/>
                <a:gd name="T7" fmla="*/ 90 h 204"/>
                <a:gd name="T8" fmla="*/ 14 w 128"/>
                <a:gd name="T9" fmla="*/ 168 h 204"/>
                <a:gd name="T10" fmla="*/ 0 w 128"/>
                <a:gd name="T11" fmla="*/ 204 h 204"/>
                <a:gd name="T12" fmla="*/ 0 60000 65536"/>
                <a:gd name="T13" fmla="*/ 0 60000 65536"/>
                <a:gd name="T14" fmla="*/ 0 60000 65536"/>
                <a:gd name="T15" fmla="*/ 0 60000 65536"/>
                <a:gd name="T16" fmla="*/ 0 60000 65536"/>
                <a:gd name="T17" fmla="*/ 0 60000 65536"/>
                <a:gd name="T18" fmla="*/ 0 w 128"/>
                <a:gd name="T19" fmla="*/ 0 h 204"/>
                <a:gd name="T20" fmla="*/ 128 w 128"/>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8" h="204">
                  <a:moveTo>
                    <a:pt x="0" y="204"/>
                  </a:moveTo>
                  <a:lnTo>
                    <a:pt x="128" y="204"/>
                  </a:lnTo>
                  <a:lnTo>
                    <a:pt x="128" y="0"/>
                  </a:lnTo>
                  <a:lnTo>
                    <a:pt x="64" y="90"/>
                  </a:lnTo>
                  <a:lnTo>
                    <a:pt x="14" y="168"/>
                  </a:lnTo>
                  <a:lnTo>
                    <a:pt x="0" y="204"/>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25" name="Freeform 32"/>
            <p:cNvSpPr>
              <a:spLocks/>
            </p:cNvSpPr>
            <p:nvPr/>
          </p:nvSpPr>
          <p:spPr bwMode="auto">
            <a:xfrm>
              <a:off x="4174" y="1626"/>
              <a:ext cx="728" cy="252"/>
            </a:xfrm>
            <a:custGeom>
              <a:avLst/>
              <a:gdLst>
                <a:gd name="T0" fmla="*/ 0 w 728"/>
                <a:gd name="T1" fmla="*/ 252 h 252"/>
                <a:gd name="T2" fmla="*/ 180 w 728"/>
                <a:gd name="T3" fmla="*/ 252 h 252"/>
                <a:gd name="T4" fmla="*/ 176 w 728"/>
                <a:gd name="T5" fmla="*/ 144 h 252"/>
                <a:gd name="T6" fmla="*/ 354 w 728"/>
                <a:gd name="T7" fmla="*/ 144 h 252"/>
                <a:gd name="T8" fmla="*/ 362 w 728"/>
                <a:gd name="T9" fmla="*/ 126 h 252"/>
                <a:gd name="T10" fmla="*/ 548 w 728"/>
                <a:gd name="T11" fmla="*/ 126 h 252"/>
                <a:gd name="T12" fmla="*/ 548 w 728"/>
                <a:gd name="T13" fmla="*/ 204 h 252"/>
                <a:gd name="T14" fmla="*/ 728 w 728"/>
                <a:gd name="T15" fmla="*/ 204 h 252"/>
                <a:gd name="T16" fmla="*/ 680 w 728"/>
                <a:gd name="T17" fmla="*/ 102 h 252"/>
                <a:gd name="T18" fmla="*/ 588 w 728"/>
                <a:gd name="T19" fmla="*/ 76 h 252"/>
                <a:gd name="T20" fmla="*/ 476 w 728"/>
                <a:gd name="T21" fmla="*/ 86 h 252"/>
                <a:gd name="T22" fmla="*/ 382 w 728"/>
                <a:gd name="T23" fmla="*/ 84 h 252"/>
                <a:gd name="T24" fmla="*/ 314 w 728"/>
                <a:gd name="T25" fmla="*/ 78 h 252"/>
                <a:gd name="T26" fmla="*/ 256 w 728"/>
                <a:gd name="T27" fmla="*/ 60 h 252"/>
                <a:gd name="T28" fmla="*/ 232 w 728"/>
                <a:gd name="T29" fmla="*/ 34 h 252"/>
                <a:gd name="T30" fmla="*/ 210 w 728"/>
                <a:gd name="T31" fmla="*/ 6 h 252"/>
                <a:gd name="T32" fmla="*/ 198 w 728"/>
                <a:gd name="T33" fmla="*/ 0 h 252"/>
                <a:gd name="T34" fmla="*/ 156 w 728"/>
                <a:gd name="T35" fmla="*/ 22 h 252"/>
                <a:gd name="T36" fmla="*/ 92 w 728"/>
                <a:gd name="T37" fmla="*/ 116 h 252"/>
                <a:gd name="T38" fmla="*/ 48 w 728"/>
                <a:gd name="T39" fmla="*/ 190 h 252"/>
                <a:gd name="T40" fmla="*/ 20 w 728"/>
                <a:gd name="T41" fmla="*/ 246 h 252"/>
                <a:gd name="T42" fmla="*/ 0 w 728"/>
                <a:gd name="T43" fmla="*/ 252 h 2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8"/>
                <a:gd name="T67" fmla="*/ 0 h 252"/>
                <a:gd name="T68" fmla="*/ 728 w 728"/>
                <a:gd name="T69" fmla="*/ 252 h 2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8" h="252">
                  <a:moveTo>
                    <a:pt x="0" y="252"/>
                  </a:moveTo>
                  <a:lnTo>
                    <a:pt x="180" y="252"/>
                  </a:lnTo>
                  <a:lnTo>
                    <a:pt x="176" y="144"/>
                  </a:lnTo>
                  <a:lnTo>
                    <a:pt x="354" y="144"/>
                  </a:lnTo>
                  <a:lnTo>
                    <a:pt x="362" y="126"/>
                  </a:lnTo>
                  <a:lnTo>
                    <a:pt x="548" y="126"/>
                  </a:lnTo>
                  <a:lnTo>
                    <a:pt x="548" y="204"/>
                  </a:lnTo>
                  <a:lnTo>
                    <a:pt x="728" y="204"/>
                  </a:lnTo>
                  <a:lnTo>
                    <a:pt x="680" y="102"/>
                  </a:lnTo>
                  <a:lnTo>
                    <a:pt x="588" y="76"/>
                  </a:lnTo>
                  <a:lnTo>
                    <a:pt x="476" y="86"/>
                  </a:lnTo>
                  <a:lnTo>
                    <a:pt x="382" y="84"/>
                  </a:lnTo>
                  <a:lnTo>
                    <a:pt x="314" y="78"/>
                  </a:lnTo>
                  <a:lnTo>
                    <a:pt x="256" y="60"/>
                  </a:lnTo>
                  <a:lnTo>
                    <a:pt x="232" y="34"/>
                  </a:lnTo>
                  <a:lnTo>
                    <a:pt x="210" y="6"/>
                  </a:lnTo>
                  <a:lnTo>
                    <a:pt x="198" y="0"/>
                  </a:lnTo>
                  <a:lnTo>
                    <a:pt x="156" y="22"/>
                  </a:lnTo>
                  <a:lnTo>
                    <a:pt x="92" y="116"/>
                  </a:lnTo>
                  <a:lnTo>
                    <a:pt x="48" y="190"/>
                  </a:lnTo>
                  <a:lnTo>
                    <a:pt x="20" y="246"/>
                  </a:lnTo>
                  <a:lnTo>
                    <a:pt x="0" y="252"/>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sp>
          <p:nvSpPr>
            <p:cNvPr id="12426" name="Freeform 33"/>
            <p:cNvSpPr>
              <a:spLocks/>
            </p:cNvSpPr>
            <p:nvPr/>
          </p:nvSpPr>
          <p:spPr bwMode="auto">
            <a:xfrm>
              <a:off x="4994" y="2038"/>
              <a:ext cx="84" cy="710"/>
            </a:xfrm>
            <a:custGeom>
              <a:avLst/>
              <a:gdLst>
                <a:gd name="T0" fmla="*/ 0 w 84"/>
                <a:gd name="T1" fmla="*/ 0 h 710"/>
                <a:gd name="T2" fmla="*/ 84 w 84"/>
                <a:gd name="T3" fmla="*/ 0 h 710"/>
                <a:gd name="T4" fmla="*/ 74 w 84"/>
                <a:gd name="T5" fmla="*/ 710 h 710"/>
                <a:gd name="T6" fmla="*/ 54 w 84"/>
                <a:gd name="T7" fmla="*/ 462 h 710"/>
                <a:gd name="T8" fmla="*/ 38 w 84"/>
                <a:gd name="T9" fmla="*/ 234 h 710"/>
                <a:gd name="T10" fmla="*/ 18 w 84"/>
                <a:gd name="T11" fmla="*/ 72 h 710"/>
                <a:gd name="T12" fmla="*/ 0 w 84"/>
                <a:gd name="T13" fmla="*/ 0 h 710"/>
                <a:gd name="T14" fmla="*/ 0 60000 65536"/>
                <a:gd name="T15" fmla="*/ 0 60000 65536"/>
                <a:gd name="T16" fmla="*/ 0 60000 65536"/>
                <a:gd name="T17" fmla="*/ 0 60000 65536"/>
                <a:gd name="T18" fmla="*/ 0 60000 65536"/>
                <a:gd name="T19" fmla="*/ 0 60000 65536"/>
                <a:gd name="T20" fmla="*/ 0 60000 65536"/>
                <a:gd name="T21" fmla="*/ 0 w 84"/>
                <a:gd name="T22" fmla="*/ 0 h 710"/>
                <a:gd name="T23" fmla="*/ 84 w 84"/>
                <a:gd name="T24" fmla="*/ 710 h 7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710">
                  <a:moveTo>
                    <a:pt x="0" y="0"/>
                  </a:moveTo>
                  <a:lnTo>
                    <a:pt x="84" y="0"/>
                  </a:lnTo>
                  <a:lnTo>
                    <a:pt x="74" y="710"/>
                  </a:lnTo>
                  <a:lnTo>
                    <a:pt x="54" y="462"/>
                  </a:lnTo>
                  <a:lnTo>
                    <a:pt x="38" y="234"/>
                  </a:lnTo>
                  <a:lnTo>
                    <a:pt x="18" y="72"/>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solidFill>
                  <a:srgbClr val="000000"/>
                </a:solidFill>
                <a:latin typeface="Times New Roman" pitchFamily="18" charset="0"/>
              </a:endParaRPr>
            </a:p>
          </p:txBody>
        </p:sp>
      </p:grpSp>
      <p:grpSp>
        <p:nvGrpSpPr>
          <p:cNvPr id="12305" name="Group 34"/>
          <p:cNvGrpSpPr>
            <a:grpSpLocks/>
          </p:cNvGrpSpPr>
          <p:nvPr/>
        </p:nvGrpSpPr>
        <p:grpSpPr bwMode="auto">
          <a:xfrm>
            <a:off x="1173183" y="5962650"/>
            <a:ext cx="6867525" cy="407988"/>
            <a:chOff x="750" y="3418"/>
            <a:chExt cx="4326" cy="257"/>
          </a:xfrm>
        </p:grpSpPr>
        <p:sp>
          <p:nvSpPr>
            <p:cNvPr id="12336" name="Rectangle 35"/>
            <p:cNvSpPr>
              <a:spLocks noChangeArrowheads="1"/>
            </p:cNvSpPr>
            <p:nvPr/>
          </p:nvSpPr>
          <p:spPr bwMode="auto">
            <a:xfrm>
              <a:off x="4896"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24</a:t>
              </a:r>
            </a:p>
          </p:txBody>
        </p:sp>
        <p:sp>
          <p:nvSpPr>
            <p:cNvPr id="12337" name="Rectangle 36"/>
            <p:cNvSpPr>
              <a:spLocks noChangeArrowheads="1"/>
            </p:cNvSpPr>
            <p:nvPr/>
          </p:nvSpPr>
          <p:spPr bwMode="auto">
            <a:xfrm>
              <a:off x="4716"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23</a:t>
              </a:r>
            </a:p>
          </p:txBody>
        </p:sp>
        <p:sp>
          <p:nvSpPr>
            <p:cNvPr id="12338" name="Rectangle 37"/>
            <p:cNvSpPr>
              <a:spLocks noChangeArrowheads="1"/>
            </p:cNvSpPr>
            <p:nvPr/>
          </p:nvSpPr>
          <p:spPr bwMode="auto">
            <a:xfrm>
              <a:off x="4535" y="3418"/>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22</a:t>
              </a:r>
            </a:p>
          </p:txBody>
        </p:sp>
        <p:sp>
          <p:nvSpPr>
            <p:cNvPr id="12339" name="Rectangle 38"/>
            <p:cNvSpPr>
              <a:spLocks noChangeArrowheads="1"/>
            </p:cNvSpPr>
            <p:nvPr/>
          </p:nvSpPr>
          <p:spPr bwMode="auto">
            <a:xfrm>
              <a:off x="4355"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21</a:t>
              </a:r>
            </a:p>
          </p:txBody>
        </p:sp>
        <p:sp>
          <p:nvSpPr>
            <p:cNvPr id="12340" name="Rectangle 39"/>
            <p:cNvSpPr>
              <a:spLocks noChangeArrowheads="1"/>
            </p:cNvSpPr>
            <p:nvPr/>
          </p:nvSpPr>
          <p:spPr bwMode="auto">
            <a:xfrm>
              <a:off x="4175"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20</a:t>
              </a:r>
            </a:p>
          </p:txBody>
        </p:sp>
        <p:sp>
          <p:nvSpPr>
            <p:cNvPr id="12341" name="Rectangle 40"/>
            <p:cNvSpPr>
              <a:spLocks noChangeArrowheads="1"/>
            </p:cNvSpPr>
            <p:nvPr/>
          </p:nvSpPr>
          <p:spPr bwMode="auto">
            <a:xfrm>
              <a:off x="3995"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19</a:t>
              </a:r>
            </a:p>
          </p:txBody>
        </p:sp>
        <p:sp>
          <p:nvSpPr>
            <p:cNvPr id="12342" name="Rectangle 41"/>
            <p:cNvSpPr>
              <a:spLocks noChangeArrowheads="1"/>
            </p:cNvSpPr>
            <p:nvPr/>
          </p:nvSpPr>
          <p:spPr bwMode="auto">
            <a:xfrm>
              <a:off x="3814" y="3418"/>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18</a:t>
              </a:r>
            </a:p>
          </p:txBody>
        </p:sp>
        <p:sp>
          <p:nvSpPr>
            <p:cNvPr id="12343" name="Rectangle 42"/>
            <p:cNvSpPr>
              <a:spLocks noChangeArrowheads="1"/>
            </p:cNvSpPr>
            <p:nvPr/>
          </p:nvSpPr>
          <p:spPr bwMode="auto">
            <a:xfrm>
              <a:off x="3634"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17</a:t>
              </a:r>
            </a:p>
          </p:txBody>
        </p:sp>
        <p:sp>
          <p:nvSpPr>
            <p:cNvPr id="12344" name="Rectangle 43"/>
            <p:cNvSpPr>
              <a:spLocks noChangeArrowheads="1"/>
            </p:cNvSpPr>
            <p:nvPr/>
          </p:nvSpPr>
          <p:spPr bwMode="auto">
            <a:xfrm>
              <a:off x="3454"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16</a:t>
              </a:r>
            </a:p>
          </p:txBody>
        </p:sp>
        <p:sp>
          <p:nvSpPr>
            <p:cNvPr id="12345" name="Rectangle 44"/>
            <p:cNvSpPr>
              <a:spLocks noChangeArrowheads="1"/>
            </p:cNvSpPr>
            <p:nvPr/>
          </p:nvSpPr>
          <p:spPr bwMode="auto">
            <a:xfrm>
              <a:off x="3274"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15</a:t>
              </a:r>
            </a:p>
          </p:txBody>
        </p:sp>
        <p:sp>
          <p:nvSpPr>
            <p:cNvPr id="12346" name="Rectangle 45"/>
            <p:cNvSpPr>
              <a:spLocks noChangeArrowheads="1"/>
            </p:cNvSpPr>
            <p:nvPr/>
          </p:nvSpPr>
          <p:spPr bwMode="auto">
            <a:xfrm>
              <a:off x="3093" y="3418"/>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14</a:t>
              </a:r>
            </a:p>
          </p:txBody>
        </p:sp>
        <p:sp>
          <p:nvSpPr>
            <p:cNvPr id="12347" name="Rectangle 46"/>
            <p:cNvSpPr>
              <a:spLocks noChangeArrowheads="1"/>
            </p:cNvSpPr>
            <p:nvPr/>
          </p:nvSpPr>
          <p:spPr bwMode="auto">
            <a:xfrm>
              <a:off x="2913"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13</a:t>
              </a:r>
            </a:p>
          </p:txBody>
        </p:sp>
        <p:sp>
          <p:nvSpPr>
            <p:cNvPr id="12348" name="Rectangle 47"/>
            <p:cNvSpPr>
              <a:spLocks noChangeArrowheads="1"/>
            </p:cNvSpPr>
            <p:nvPr/>
          </p:nvSpPr>
          <p:spPr bwMode="auto">
            <a:xfrm>
              <a:off x="2733"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12</a:t>
              </a:r>
            </a:p>
          </p:txBody>
        </p:sp>
        <p:sp>
          <p:nvSpPr>
            <p:cNvPr id="12349" name="Rectangle 48"/>
            <p:cNvSpPr>
              <a:spLocks noChangeArrowheads="1"/>
            </p:cNvSpPr>
            <p:nvPr/>
          </p:nvSpPr>
          <p:spPr bwMode="auto">
            <a:xfrm>
              <a:off x="2553"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11</a:t>
              </a:r>
            </a:p>
          </p:txBody>
        </p:sp>
        <p:sp>
          <p:nvSpPr>
            <p:cNvPr id="12350" name="Rectangle 49"/>
            <p:cNvSpPr>
              <a:spLocks noChangeArrowheads="1"/>
            </p:cNvSpPr>
            <p:nvPr/>
          </p:nvSpPr>
          <p:spPr bwMode="auto">
            <a:xfrm>
              <a:off x="2372" y="3418"/>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10</a:t>
              </a:r>
            </a:p>
          </p:txBody>
        </p:sp>
        <p:sp>
          <p:nvSpPr>
            <p:cNvPr id="12351" name="Rectangle 50"/>
            <p:cNvSpPr>
              <a:spLocks noChangeArrowheads="1"/>
            </p:cNvSpPr>
            <p:nvPr/>
          </p:nvSpPr>
          <p:spPr bwMode="auto">
            <a:xfrm>
              <a:off x="2192"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9</a:t>
              </a:r>
            </a:p>
          </p:txBody>
        </p:sp>
        <p:sp>
          <p:nvSpPr>
            <p:cNvPr id="12352" name="Rectangle 51"/>
            <p:cNvSpPr>
              <a:spLocks noChangeArrowheads="1"/>
            </p:cNvSpPr>
            <p:nvPr/>
          </p:nvSpPr>
          <p:spPr bwMode="auto">
            <a:xfrm>
              <a:off x="2012"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8</a:t>
              </a:r>
            </a:p>
          </p:txBody>
        </p:sp>
        <p:sp>
          <p:nvSpPr>
            <p:cNvPr id="12353" name="Rectangle 52"/>
            <p:cNvSpPr>
              <a:spLocks noChangeArrowheads="1"/>
            </p:cNvSpPr>
            <p:nvPr/>
          </p:nvSpPr>
          <p:spPr bwMode="auto">
            <a:xfrm>
              <a:off x="1832"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7</a:t>
              </a:r>
            </a:p>
          </p:txBody>
        </p:sp>
        <p:sp>
          <p:nvSpPr>
            <p:cNvPr id="12354" name="Rectangle 53"/>
            <p:cNvSpPr>
              <a:spLocks noChangeArrowheads="1"/>
            </p:cNvSpPr>
            <p:nvPr/>
          </p:nvSpPr>
          <p:spPr bwMode="auto">
            <a:xfrm>
              <a:off x="1651" y="3418"/>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6</a:t>
              </a:r>
            </a:p>
          </p:txBody>
        </p:sp>
        <p:sp>
          <p:nvSpPr>
            <p:cNvPr id="12355" name="Rectangle 54"/>
            <p:cNvSpPr>
              <a:spLocks noChangeArrowheads="1"/>
            </p:cNvSpPr>
            <p:nvPr/>
          </p:nvSpPr>
          <p:spPr bwMode="auto">
            <a:xfrm>
              <a:off x="1471"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5</a:t>
              </a:r>
            </a:p>
          </p:txBody>
        </p:sp>
        <p:sp>
          <p:nvSpPr>
            <p:cNvPr id="12356" name="Rectangle 55"/>
            <p:cNvSpPr>
              <a:spLocks noChangeArrowheads="1"/>
            </p:cNvSpPr>
            <p:nvPr/>
          </p:nvSpPr>
          <p:spPr bwMode="auto">
            <a:xfrm>
              <a:off x="1291"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4</a:t>
              </a:r>
            </a:p>
          </p:txBody>
        </p:sp>
        <p:sp>
          <p:nvSpPr>
            <p:cNvPr id="12357" name="Rectangle 56"/>
            <p:cNvSpPr>
              <a:spLocks noChangeArrowheads="1"/>
            </p:cNvSpPr>
            <p:nvPr/>
          </p:nvSpPr>
          <p:spPr bwMode="auto">
            <a:xfrm>
              <a:off x="1111"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3</a:t>
              </a:r>
            </a:p>
          </p:txBody>
        </p:sp>
        <p:sp>
          <p:nvSpPr>
            <p:cNvPr id="12358" name="Rectangle 57"/>
            <p:cNvSpPr>
              <a:spLocks noChangeArrowheads="1"/>
            </p:cNvSpPr>
            <p:nvPr/>
          </p:nvSpPr>
          <p:spPr bwMode="auto">
            <a:xfrm>
              <a:off x="930" y="3418"/>
              <a:ext cx="1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2</a:t>
              </a:r>
            </a:p>
          </p:txBody>
        </p:sp>
        <p:sp>
          <p:nvSpPr>
            <p:cNvPr id="12359" name="Rectangle 58"/>
            <p:cNvSpPr>
              <a:spLocks noChangeArrowheads="1"/>
            </p:cNvSpPr>
            <p:nvPr/>
          </p:nvSpPr>
          <p:spPr bwMode="auto">
            <a:xfrm>
              <a:off x="750" y="3418"/>
              <a:ext cx="18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8100" rIns="19050" anchor="b"/>
            <a:lstStyle/>
            <a:p>
              <a:pPr>
                <a:spcBef>
                  <a:spcPct val="20000"/>
                </a:spcBef>
              </a:pPr>
              <a:r>
                <a:rPr lang="en-US" sz="1400">
                  <a:solidFill>
                    <a:srgbClr val="000000"/>
                  </a:solidFill>
                  <a:latin typeface="Times New Roman" pitchFamily="18" charset="0"/>
                </a:rPr>
                <a:t>1</a:t>
              </a:r>
            </a:p>
          </p:txBody>
        </p:sp>
        <p:sp>
          <p:nvSpPr>
            <p:cNvPr id="12360" name="Line 59"/>
            <p:cNvSpPr>
              <a:spLocks noChangeShapeType="1"/>
            </p:cNvSpPr>
            <p:nvPr/>
          </p:nvSpPr>
          <p:spPr bwMode="auto">
            <a:xfrm>
              <a:off x="750" y="3418"/>
              <a:ext cx="432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1" name="Line 60"/>
            <p:cNvSpPr>
              <a:spLocks noChangeShapeType="1"/>
            </p:cNvSpPr>
            <p:nvPr/>
          </p:nvSpPr>
          <p:spPr bwMode="auto">
            <a:xfrm>
              <a:off x="750" y="3418"/>
              <a:ext cx="0" cy="25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2" name="Line 61"/>
            <p:cNvSpPr>
              <a:spLocks noChangeShapeType="1"/>
            </p:cNvSpPr>
            <p:nvPr/>
          </p:nvSpPr>
          <p:spPr bwMode="auto">
            <a:xfrm>
              <a:off x="1111"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3" name="Line 62"/>
            <p:cNvSpPr>
              <a:spLocks noChangeShapeType="1"/>
            </p:cNvSpPr>
            <p:nvPr/>
          </p:nvSpPr>
          <p:spPr bwMode="auto">
            <a:xfrm>
              <a:off x="1291"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4" name="Line 63"/>
            <p:cNvSpPr>
              <a:spLocks noChangeShapeType="1"/>
            </p:cNvSpPr>
            <p:nvPr/>
          </p:nvSpPr>
          <p:spPr bwMode="auto">
            <a:xfrm>
              <a:off x="1471"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5" name="Line 64"/>
            <p:cNvSpPr>
              <a:spLocks noChangeShapeType="1"/>
            </p:cNvSpPr>
            <p:nvPr/>
          </p:nvSpPr>
          <p:spPr bwMode="auto">
            <a:xfrm>
              <a:off x="1651"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6" name="Line 65"/>
            <p:cNvSpPr>
              <a:spLocks noChangeShapeType="1"/>
            </p:cNvSpPr>
            <p:nvPr/>
          </p:nvSpPr>
          <p:spPr bwMode="auto">
            <a:xfrm>
              <a:off x="1832"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7" name="Line 66"/>
            <p:cNvSpPr>
              <a:spLocks noChangeShapeType="1"/>
            </p:cNvSpPr>
            <p:nvPr/>
          </p:nvSpPr>
          <p:spPr bwMode="auto">
            <a:xfrm>
              <a:off x="2012"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8" name="Line 67"/>
            <p:cNvSpPr>
              <a:spLocks noChangeShapeType="1"/>
            </p:cNvSpPr>
            <p:nvPr/>
          </p:nvSpPr>
          <p:spPr bwMode="auto">
            <a:xfrm>
              <a:off x="2192"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69" name="Line 68"/>
            <p:cNvSpPr>
              <a:spLocks noChangeShapeType="1"/>
            </p:cNvSpPr>
            <p:nvPr/>
          </p:nvSpPr>
          <p:spPr bwMode="auto">
            <a:xfrm>
              <a:off x="2372"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0" name="Line 69"/>
            <p:cNvSpPr>
              <a:spLocks noChangeShapeType="1"/>
            </p:cNvSpPr>
            <p:nvPr/>
          </p:nvSpPr>
          <p:spPr bwMode="auto">
            <a:xfrm>
              <a:off x="2553"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1" name="Line 70"/>
            <p:cNvSpPr>
              <a:spLocks noChangeShapeType="1"/>
            </p:cNvSpPr>
            <p:nvPr/>
          </p:nvSpPr>
          <p:spPr bwMode="auto">
            <a:xfrm>
              <a:off x="2733"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2" name="Line 71"/>
            <p:cNvSpPr>
              <a:spLocks noChangeShapeType="1"/>
            </p:cNvSpPr>
            <p:nvPr/>
          </p:nvSpPr>
          <p:spPr bwMode="auto">
            <a:xfrm>
              <a:off x="2913"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3" name="Line 72"/>
            <p:cNvSpPr>
              <a:spLocks noChangeShapeType="1"/>
            </p:cNvSpPr>
            <p:nvPr/>
          </p:nvSpPr>
          <p:spPr bwMode="auto">
            <a:xfrm>
              <a:off x="3093"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4" name="Line 73"/>
            <p:cNvSpPr>
              <a:spLocks noChangeShapeType="1"/>
            </p:cNvSpPr>
            <p:nvPr/>
          </p:nvSpPr>
          <p:spPr bwMode="auto">
            <a:xfrm>
              <a:off x="3274"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5" name="Line 74"/>
            <p:cNvSpPr>
              <a:spLocks noChangeShapeType="1"/>
            </p:cNvSpPr>
            <p:nvPr/>
          </p:nvSpPr>
          <p:spPr bwMode="auto">
            <a:xfrm>
              <a:off x="3454"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6" name="Line 75"/>
            <p:cNvSpPr>
              <a:spLocks noChangeShapeType="1"/>
            </p:cNvSpPr>
            <p:nvPr/>
          </p:nvSpPr>
          <p:spPr bwMode="auto">
            <a:xfrm>
              <a:off x="3634"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7" name="Line 76"/>
            <p:cNvSpPr>
              <a:spLocks noChangeShapeType="1"/>
            </p:cNvSpPr>
            <p:nvPr/>
          </p:nvSpPr>
          <p:spPr bwMode="auto">
            <a:xfrm>
              <a:off x="3814"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8" name="Line 77"/>
            <p:cNvSpPr>
              <a:spLocks noChangeShapeType="1"/>
            </p:cNvSpPr>
            <p:nvPr/>
          </p:nvSpPr>
          <p:spPr bwMode="auto">
            <a:xfrm>
              <a:off x="3995"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79" name="Line 78"/>
            <p:cNvSpPr>
              <a:spLocks noChangeShapeType="1"/>
            </p:cNvSpPr>
            <p:nvPr/>
          </p:nvSpPr>
          <p:spPr bwMode="auto">
            <a:xfrm>
              <a:off x="4175"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80" name="Line 79"/>
            <p:cNvSpPr>
              <a:spLocks noChangeShapeType="1"/>
            </p:cNvSpPr>
            <p:nvPr/>
          </p:nvSpPr>
          <p:spPr bwMode="auto">
            <a:xfrm>
              <a:off x="4355"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81" name="Line 80"/>
            <p:cNvSpPr>
              <a:spLocks noChangeShapeType="1"/>
            </p:cNvSpPr>
            <p:nvPr/>
          </p:nvSpPr>
          <p:spPr bwMode="auto">
            <a:xfrm>
              <a:off x="4535"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82" name="Line 81"/>
            <p:cNvSpPr>
              <a:spLocks noChangeShapeType="1"/>
            </p:cNvSpPr>
            <p:nvPr/>
          </p:nvSpPr>
          <p:spPr bwMode="auto">
            <a:xfrm>
              <a:off x="4716"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83" name="Line 82"/>
            <p:cNvSpPr>
              <a:spLocks noChangeShapeType="1"/>
            </p:cNvSpPr>
            <p:nvPr/>
          </p:nvSpPr>
          <p:spPr bwMode="auto">
            <a:xfrm>
              <a:off x="4896"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84" name="Line 83"/>
            <p:cNvSpPr>
              <a:spLocks noChangeShapeType="1"/>
            </p:cNvSpPr>
            <p:nvPr/>
          </p:nvSpPr>
          <p:spPr bwMode="auto">
            <a:xfrm>
              <a:off x="5076"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85" name="Line 84"/>
            <p:cNvSpPr>
              <a:spLocks noChangeShapeType="1"/>
            </p:cNvSpPr>
            <p:nvPr/>
          </p:nvSpPr>
          <p:spPr bwMode="auto">
            <a:xfrm>
              <a:off x="750"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86" name="Line 85"/>
            <p:cNvSpPr>
              <a:spLocks noChangeShapeType="1"/>
            </p:cNvSpPr>
            <p:nvPr/>
          </p:nvSpPr>
          <p:spPr bwMode="auto">
            <a:xfrm>
              <a:off x="930" y="3418"/>
              <a:ext cx="0" cy="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87" name="Line 86"/>
            <p:cNvSpPr>
              <a:spLocks noChangeShapeType="1"/>
            </p:cNvSpPr>
            <p:nvPr/>
          </p:nvSpPr>
          <p:spPr bwMode="auto">
            <a:xfrm>
              <a:off x="930" y="3675"/>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88" name="Line 87"/>
            <p:cNvSpPr>
              <a:spLocks noChangeShapeType="1"/>
            </p:cNvSpPr>
            <p:nvPr/>
          </p:nvSpPr>
          <p:spPr bwMode="auto">
            <a:xfrm>
              <a:off x="1111"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89" name="Line 88"/>
            <p:cNvSpPr>
              <a:spLocks noChangeShapeType="1"/>
            </p:cNvSpPr>
            <p:nvPr/>
          </p:nvSpPr>
          <p:spPr bwMode="auto">
            <a:xfrm>
              <a:off x="1291"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0" name="Line 89"/>
            <p:cNvSpPr>
              <a:spLocks noChangeShapeType="1"/>
            </p:cNvSpPr>
            <p:nvPr/>
          </p:nvSpPr>
          <p:spPr bwMode="auto">
            <a:xfrm>
              <a:off x="1471"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1" name="Line 90"/>
            <p:cNvSpPr>
              <a:spLocks noChangeShapeType="1"/>
            </p:cNvSpPr>
            <p:nvPr/>
          </p:nvSpPr>
          <p:spPr bwMode="auto">
            <a:xfrm>
              <a:off x="1651" y="3675"/>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2" name="Line 91"/>
            <p:cNvSpPr>
              <a:spLocks noChangeShapeType="1"/>
            </p:cNvSpPr>
            <p:nvPr/>
          </p:nvSpPr>
          <p:spPr bwMode="auto">
            <a:xfrm>
              <a:off x="1832"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3" name="Line 92"/>
            <p:cNvSpPr>
              <a:spLocks noChangeShapeType="1"/>
            </p:cNvSpPr>
            <p:nvPr/>
          </p:nvSpPr>
          <p:spPr bwMode="auto">
            <a:xfrm>
              <a:off x="2012"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4" name="Line 93"/>
            <p:cNvSpPr>
              <a:spLocks noChangeShapeType="1"/>
            </p:cNvSpPr>
            <p:nvPr/>
          </p:nvSpPr>
          <p:spPr bwMode="auto">
            <a:xfrm>
              <a:off x="2192"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5" name="Line 94"/>
            <p:cNvSpPr>
              <a:spLocks noChangeShapeType="1"/>
            </p:cNvSpPr>
            <p:nvPr/>
          </p:nvSpPr>
          <p:spPr bwMode="auto">
            <a:xfrm>
              <a:off x="2372" y="3675"/>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6" name="Line 95"/>
            <p:cNvSpPr>
              <a:spLocks noChangeShapeType="1"/>
            </p:cNvSpPr>
            <p:nvPr/>
          </p:nvSpPr>
          <p:spPr bwMode="auto">
            <a:xfrm>
              <a:off x="2553"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7" name="Line 96"/>
            <p:cNvSpPr>
              <a:spLocks noChangeShapeType="1"/>
            </p:cNvSpPr>
            <p:nvPr/>
          </p:nvSpPr>
          <p:spPr bwMode="auto">
            <a:xfrm>
              <a:off x="2733"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8" name="Line 97"/>
            <p:cNvSpPr>
              <a:spLocks noChangeShapeType="1"/>
            </p:cNvSpPr>
            <p:nvPr/>
          </p:nvSpPr>
          <p:spPr bwMode="auto">
            <a:xfrm>
              <a:off x="2913"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399" name="Line 98"/>
            <p:cNvSpPr>
              <a:spLocks noChangeShapeType="1"/>
            </p:cNvSpPr>
            <p:nvPr/>
          </p:nvSpPr>
          <p:spPr bwMode="auto">
            <a:xfrm>
              <a:off x="3093" y="3675"/>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0" name="Line 99"/>
            <p:cNvSpPr>
              <a:spLocks noChangeShapeType="1"/>
            </p:cNvSpPr>
            <p:nvPr/>
          </p:nvSpPr>
          <p:spPr bwMode="auto">
            <a:xfrm>
              <a:off x="3274"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1" name="Line 100"/>
            <p:cNvSpPr>
              <a:spLocks noChangeShapeType="1"/>
            </p:cNvSpPr>
            <p:nvPr/>
          </p:nvSpPr>
          <p:spPr bwMode="auto">
            <a:xfrm>
              <a:off x="3454"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2" name="Line 101"/>
            <p:cNvSpPr>
              <a:spLocks noChangeShapeType="1"/>
            </p:cNvSpPr>
            <p:nvPr/>
          </p:nvSpPr>
          <p:spPr bwMode="auto">
            <a:xfrm>
              <a:off x="3634"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3" name="Line 102"/>
            <p:cNvSpPr>
              <a:spLocks noChangeShapeType="1"/>
            </p:cNvSpPr>
            <p:nvPr/>
          </p:nvSpPr>
          <p:spPr bwMode="auto">
            <a:xfrm>
              <a:off x="3814" y="3675"/>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4" name="Line 103"/>
            <p:cNvSpPr>
              <a:spLocks noChangeShapeType="1"/>
            </p:cNvSpPr>
            <p:nvPr/>
          </p:nvSpPr>
          <p:spPr bwMode="auto">
            <a:xfrm>
              <a:off x="3995"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5" name="Line 104"/>
            <p:cNvSpPr>
              <a:spLocks noChangeShapeType="1"/>
            </p:cNvSpPr>
            <p:nvPr/>
          </p:nvSpPr>
          <p:spPr bwMode="auto">
            <a:xfrm>
              <a:off x="4175"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6" name="Line 105"/>
            <p:cNvSpPr>
              <a:spLocks noChangeShapeType="1"/>
            </p:cNvSpPr>
            <p:nvPr/>
          </p:nvSpPr>
          <p:spPr bwMode="auto">
            <a:xfrm>
              <a:off x="4355"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7" name="Line 106"/>
            <p:cNvSpPr>
              <a:spLocks noChangeShapeType="1"/>
            </p:cNvSpPr>
            <p:nvPr/>
          </p:nvSpPr>
          <p:spPr bwMode="auto">
            <a:xfrm>
              <a:off x="4535" y="3675"/>
              <a:ext cx="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8" name="Line 107"/>
            <p:cNvSpPr>
              <a:spLocks noChangeShapeType="1"/>
            </p:cNvSpPr>
            <p:nvPr/>
          </p:nvSpPr>
          <p:spPr bwMode="auto">
            <a:xfrm>
              <a:off x="4716"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sp>
          <p:nvSpPr>
            <p:cNvPr id="12409" name="Line 108"/>
            <p:cNvSpPr>
              <a:spLocks noChangeShapeType="1"/>
            </p:cNvSpPr>
            <p:nvPr/>
          </p:nvSpPr>
          <p:spPr bwMode="auto">
            <a:xfrm>
              <a:off x="4896" y="3675"/>
              <a:ext cx="1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000">
                <a:solidFill>
                  <a:srgbClr val="000000"/>
                </a:solidFill>
                <a:latin typeface="Times New Roman" pitchFamily="18" charset="0"/>
              </a:endParaRPr>
            </a:p>
          </p:txBody>
        </p:sp>
      </p:grpSp>
      <p:sp>
        <p:nvSpPr>
          <p:cNvPr id="12306" name="Line 109"/>
          <p:cNvSpPr>
            <a:spLocks noChangeShapeType="1"/>
          </p:cNvSpPr>
          <p:nvPr/>
        </p:nvSpPr>
        <p:spPr bwMode="auto">
          <a:xfrm>
            <a:off x="863620" y="2679700"/>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07" name="Line 110"/>
          <p:cNvSpPr>
            <a:spLocks noChangeShapeType="1"/>
          </p:cNvSpPr>
          <p:nvPr/>
        </p:nvSpPr>
        <p:spPr bwMode="auto">
          <a:xfrm>
            <a:off x="863620" y="4311650"/>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08" name="Line 111"/>
          <p:cNvSpPr>
            <a:spLocks noChangeShapeType="1"/>
          </p:cNvSpPr>
          <p:nvPr/>
        </p:nvSpPr>
        <p:spPr bwMode="auto">
          <a:xfrm>
            <a:off x="863620" y="4719638"/>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09" name="Line 112"/>
          <p:cNvSpPr>
            <a:spLocks noChangeShapeType="1"/>
          </p:cNvSpPr>
          <p:nvPr/>
        </p:nvSpPr>
        <p:spPr bwMode="auto">
          <a:xfrm>
            <a:off x="863620" y="5127625"/>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0" name="Line 113"/>
          <p:cNvSpPr>
            <a:spLocks noChangeShapeType="1"/>
          </p:cNvSpPr>
          <p:nvPr/>
        </p:nvSpPr>
        <p:spPr bwMode="auto">
          <a:xfrm>
            <a:off x="863620" y="5535613"/>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1" name="Line 114"/>
          <p:cNvSpPr>
            <a:spLocks noChangeShapeType="1"/>
          </p:cNvSpPr>
          <p:nvPr/>
        </p:nvSpPr>
        <p:spPr bwMode="auto">
          <a:xfrm>
            <a:off x="863620" y="5943600"/>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2" name="Line 115"/>
          <p:cNvSpPr>
            <a:spLocks noChangeShapeType="1"/>
          </p:cNvSpPr>
          <p:nvPr/>
        </p:nvSpPr>
        <p:spPr bwMode="auto">
          <a:xfrm>
            <a:off x="863620" y="3495675"/>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3" name="Line 116"/>
          <p:cNvSpPr>
            <a:spLocks noChangeShapeType="1"/>
          </p:cNvSpPr>
          <p:nvPr/>
        </p:nvSpPr>
        <p:spPr bwMode="auto">
          <a:xfrm>
            <a:off x="863620" y="3087688"/>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4" name="Line 117"/>
          <p:cNvSpPr>
            <a:spLocks noChangeShapeType="1"/>
          </p:cNvSpPr>
          <p:nvPr/>
        </p:nvSpPr>
        <p:spPr bwMode="auto">
          <a:xfrm>
            <a:off x="863620" y="3903663"/>
            <a:ext cx="31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5" name="Line 118"/>
          <p:cNvSpPr>
            <a:spLocks noChangeShapeType="1"/>
          </p:cNvSpPr>
          <p:nvPr/>
        </p:nvSpPr>
        <p:spPr bwMode="auto">
          <a:xfrm>
            <a:off x="1201738" y="5559425"/>
            <a:ext cx="68484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6" name="Line 119"/>
          <p:cNvSpPr>
            <a:spLocks noChangeShapeType="1"/>
          </p:cNvSpPr>
          <p:nvPr/>
        </p:nvSpPr>
        <p:spPr bwMode="auto">
          <a:xfrm>
            <a:off x="1201738" y="5149850"/>
            <a:ext cx="68484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7" name="Line 120"/>
          <p:cNvSpPr>
            <a:spLocks noChangeShapeType="1"/>
          </p:cNvSpPr>
          <p:nvPr/>
        </p:nvSpPr>
        <p:spPr bwMode="auto">
          <a:xfrm>
            <a:off x="1206502" y="4735513"/>
            <a:ext cx="68484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8" name="Line 121"/>
          <p:cNvSpPr>
            <a:spLocks noChangeShapeType="1"/>
          </p:cNvSpPr>
          <p:nvPr/>
        </p:nvSpPr>
        <p:spPr bwMode="auto">
          <a:xfrm>
            <a:off x="1201738" y="4330700"/>
            <a:ext cx="68484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19" name="Line 122"/>
          <p:cNvSpPr>
            <a:spLocks noChangeShapeType="1"/>
          </p:cNvSpPr>
          <p:nvPr/>
        </p:nvSpPr>
        <p:spPr bwMode="auto">
          <a:xfrm>
            <a:off x="1201738" y="3921125"/>
            <a:ext cx="68484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20" name="Line 123"/>
          <p:cNvSpPr>
            <a:spLocks noChangeShapeType="1"/>
          </p:cNvSpPr>
          <p:nvPr/>
        </p:nvSpPr>
        <p:spPr bwMode="auto">
          <a:xfrm>
            <a:off x="1201738" y="3521075"/>
            <a:ext cx="68484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21" name="Line 124"/>
          <p:cNvSpPr>
            <a:spLocks noChangeShapeType="1"/>
          </p:cNvSpPr>
          <p:nvPr/>
        </p:nvSpPr>
        <p:spPr bwMode="auto">
          <a:xfrm>
            <a:off x="1201738" y="3111500"/>
            <a:ext cx="68484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grpSp>
        <p:nvGrpSpPr>
          <p:cNvPr id="12322" name="Group 125"/>
          <p:cNvGrpSpPr>
            <a:grpSpLocks/>
          </p:cNvGrpSpPr>
          <p:nvPr/>
        </p:nvGrpSpPr>
        <p:grpSpPr bwMode="auto">
          <a:xfrm>
            <a:off x="1177925" y="2679700"/>
            <a:ext cx="0" cy="3263900"/>
            <a:chOff x="753" y="1350"/>
            <a:chExt cx="0" cy="2056"/>
          </a:xfrm>
        </p:grpSpPr>
        <p:sp>
          <p:nvSpPr>
            <p:cNvPr id="12334" name="Line 126"/>
            <p:cNvSpPr>
              <a:spLocks noChangeShapeType="1"/>
            </p:cNvSpPr>
            <p:nvPr/>
          </p:nvSpPr>
          <p:spPr bwMode="auto">
            <a:xfrm>
              <a:off x="753" y="1350"/>
              <a:ext cx="0" cy="5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sp>
          <p:nvSpPr>
            <p:cNvPr id="12335" name="Line 127"/>
            <p:cNvSpPr>
              <a:spLocks noChangeShapeType="1"/>
            </p:cNvSpPr>
            <p:nvPr/>
          </p:nvSpPr>
          <p:spPr bwMode="auto">
            <a:xfrm>
              <a:off x="753" y="1864"/>
              <a:ext cx="0" cy="154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solidFill>
                  <a:srgbClr val="000000"/>
                </a:solidFill>
                <a:latin typeface="Times New Roman" pitchFamily="18" charset="0"/>
              </a:endParaRPr>
            </a:p>
          </p:txBody>
        </p:sp>
      </p:grpSp>
      <p:grpSp>
        <p:nvGrpSpPr>
          <p:cNvPr id="6" name="Group 128"/>
          <p:cNvGrpSpPr>
            <a:grpSpLocks/>
          </p:cNvGrpSpPr>
          <p:nvPr/>
        </p:nvGrpSpPr>
        <p:grpSpPr bwMode="auto">
          <a:xfrm>
            <a:off x="1144592" y="3352800"/>
            <a:ext cx="6861175" cy="2082800"/>
            <a:chOff x="753" y="1760"/>
            <a:chExt cx="4322" cy="1312"/>
          </a:xfrm>
        </p:grpSpPr>
        <p:sp>
          <p:nvSpPr>
            <p:cNvPr id="12331" name="Text Box 129"/>
            <p:cNvSpPr txBox="1">
              <a:spLocks noChangeArrowheads="1"/>
            </p:cNvSpPr>
            <p:nvPr/>
          </p:nvSpPr>
          <p:spPr bwMode="auto">
            <a:xfrm>
              <a:off x="808" y="2116"/>
              <a:ext cx="98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1400">
                  <a:solidFill>
                    <a:srgbClr val="FF6600"/>
                  </a:solidFill>
                  <a:latin typeface="Arial" charset="0"/>
                </a:rPr>
                <a:t>Physical Notifications</a:t>
              </a:r>
            </a:p>
          </p:txBody>
        </p:sp>
        <p:sp>
          <p:nvSpPr>
            <p:cNvPr id="12332" name="Freeform 130"/>
            <p:cNvSpPr>
              <a:spLocks/>
            </p:cNvSpPr>
            <p:nvPr/>
          </p:nvSpPr>
          <p:spPr bwMode="auto">
            <a:xfrm>
              <a:off x="753" y="1760"/>
              <a:ext cx="4322" cy="1312"/>
            </a:xfrm>
            <a:custGeom>
              <a:avLst/>
              <a:gdLst>
                <a:gd name="T0" fmla="*/ 0 w 4322"/>
                <a:gd name="T1" fmla="*/ 1129 h 1312"/>
                <a:gd name="T2" fmla="*/ 174 w 4322"/>
                <a:gd name="T3" fmla="*/ 1128 h 1312"/>
                <a:gd name="T4" fmla="*/ 177 w 4322"/>
                <a:gd name="T5" fmla="*/ 1224 h 1312"/>
                <a:gd name="T6" fmla="*/ 359 w 4322"/>
                <a:gd name="T7" fmla="*/ 1224 h 1312"/>
                <a:gd name="T8" fmla="*/ 359 w 4322"/>
                <a:gd name="T9" fmla="*/ 1243 h 1312"/>
                <a:gd name="T10" fmla="*/ 536 w 4322"/>
                <a:gd name="T11" fmla="*/ 1245 h 1312"/>
                <a:gd name="T12" fmla="*/ 534 w 4322"/>
                <a:gd name="T13" fmla="*/ 1312 h 1312"/>
                <a:gd name="T14" fmla="*/ 716 w 4322"/>
                <a:gd name="T15" fmla="*/ 1312 h 1312"/>
                <a:gd name="T16" fmla="*/ 717 w 4322"/>
                <a:gd name="T17" fmla="*/ 1008 h 1312"/>
                <a:gd name="T18" fmla="*/ 897 w 4322"/>
                <a:gd name="T19" fmla="*/ 1006 h 1312"/>
                <a:gd name="T20" fmla="*/ 1067 w 4322"/>
                <a:gd name="T21" fmla="*/ 1002 h 1312"/>
                <a:gd name="T22" fmla="*/ 1073 w 4322"/>
                <a:gd name="T23" fmla="*/ 694 h 1312"/>
                <a:gd name="T24" fmla="*/ 1260 w 4322"/>
                <a:gd name="T25" fmla="*/ 693 h 1312"/>
                <a:gd name="T26" fmla="*/ 1260 w 4322"/>
                <a:gd name="T27" fmla="*/ 376 h 1312"/>
                <a:gd name="T28" fmla="*/ 1442 w 4322"/>
                <a:gd name="T29" fmla="*/ 376 h 1312"/>
                <a:gd name="T30" fmla="*/ 1440 w 4322"/>
                <a:gd name="T31" fmla="*/ 337 h 1312"/>
                <a:gd name="T32" fmla="*/ 1617 w 4322"/>
                <a:gd name="T33" fmla="*/ 337 h 1312"/>
                <a:gd name="T34" fmla="*/ 1626 w 4322"/>
                <a:gd name="T35" fmla="*/ 426 h 1312"/>
                <a:gd name="T36" fmla="*/ 1805 w 4322"/>
                <a:gd name="T37" fmla="*/ 426 h 1312"/>
                <a:gd name="T38" fmla="*/ 1809 w 4322"/>
                <a:gd name="T39" fmla="*/ 756 h 1312"/>
                <a:gd name="T40" fmla="*/ 1985 w 4322"/>
                <a:gd name="T41" fmla="*/ 759 h 1312"/>
                <a:gd name="T42" fmla="*/ 1988 w 4322"/>
                <a:gd name="T43" fmla="*/ 835 h 1312"/>
                <a:gd name="T44" fmla="*/ 2166 w 4322"/>
                <a:gd name="T45" fmla="*/ 834 h 1312"/>
                <a:gd name="T46" fmla="*/ 2166 w 4322"/>
                <a:gd name="T47" fmla="*/ 796 h 1312"/>
                <a:gd name="T48" fmla="*/ 2352 w 4322"/>
                <a:gd name="T49" fmla="*/ 793 h 1312"/>
                <a:gd name="T50" fmla="*/ 2351 w 4322"/>
                <a:gd name="T51" fmla="*/ 766 h 1312"/>
                <a:gd name="T52" fmla="*/ 2531 w 4322"/>
                <a:gd name="T53" fmla="*/ 765 h 1312"/>
                <a:gd name="T54" fmla="*/ 2531 w 4322"/>
                <a:gd name="T55" fmla="*/ 642 h 1312"/>
                <a:gd name="T56" fmla="*/ 2712 w 4322"/>
                <a:gd name="T57" fmla="*/ 639 h 1312"/>
                <a:gd name="T58" fmla="*/ 2717 w 4322"/>
                <a:gd name="T59" fmla="*/ 756 h 1312"/>
                <a:gd name="T60" fmla="*/ 2895 w 4322"/>
                <a:gd name="T61" fmla="*/ 759 h 1312"/>
                <a:gd name="T62" fmla="*/ 2894 w 4322"/>
                <a:gd name="T63" fmla="*/ 811 h 1312"/>
                <a:gd name="T64" fmla="*/ 3071 w 4322"/>
                <a:gd name="T65" fmla="*/ 813 h 1312"/>
                <a:gd name="T66" fmla="*/ 3074 w 4322"/>
                <a:gd name="T67" fmla="*/ 799 h 1312"/>
                <a:gd name="T68" fmla="*/ 3249 w 4322"/>
                <a:gd name="T69" fmla="*/ 798 h 1312"/>
                <a:gd name="T70" fmla="*/ 3243 w 4322"/>
                <a:gd name="T71" fmla="*/ 363 h 1312"/>
                <a:gd name="T72" fmla="*/ 3417 w 4322"/>
                <a:gd name="T73" fmla="*/ 364 h 1312"/>
                <a:gd name="T74" fmla="*/ 3419 w 4322"/>
                <a:gd name="T75" fmla="*/ 130 h 1312"/>
                <a:gd name="T76" fmla="*/ 3605 w 4322"/>
                <a:gd name="T77" fmla="*/ 130 h 1312"/>
                <a:gd name="T78" fmla="*/ 3605 w 4322"/>
                <a:gd name="T79" fmla="*/ 19 h 1312"/>
                <a:gd name="T80" fmla="*/ 3786 w 4322"/>
                <a:gd name="T81" fmla="*/ 19 h 1312"/>
                <a:gd name="T82" fmla="*/ 3786 w 4322"/>
                <a:gd name="T83" fmla="*/ 0 h 1312"/>
                <a:gd name="T84" fmla="*/ 3968 w 4322"/>
                <a:gd name="T85" fmla="*/ 0 h 1312"/>
                <a:gd name="T86" fmla="*/ 3968 w 4322"/>
                <a:gd name="T87" fmla="*/ 70 h 1312"/>
                <a:gd name="T88" fmla="*/ 4146 w 4322"/>
                <a:gd name="T89" fmla="*/ 72 h 1312"/>
                <a:gd name="T90" fmla="*/ 4148 w 4322"/>
                <a:gd name="T91" fmla="*/ 267 h 1312"/>
                <a:gd name="T92" fmla="*/ 4322 w 4322"/>
                <a:gd name="T93" fmla="*/ 267 h 1312"/>
                <a:gd name="T94" fmla="*/ 4317 w 4322"/>
                <a:gd name="T95" fmla="*/ 1176 h 13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22"/>
                <a:gd name="T145" fmla="*/ 0 h 1312"/>
                <a:gd name="T146" fmla="*/ 4322 w 4322"/>
                <a:gd name="T147" fmla="*/ 1312 h 13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22" h="1312">
                  <a:moveTo>
                    <a:pt x="0" y="1129"/>
                  </a:moveTo>
                  <a:cubicBezTo>
                    <a:pt x="109" y="1125"/>
                    <a:pt x="47" y="1128"/>
                    <a:pt x="174" y="1128"/>
                  </a:cubicBezTo>
                  <a:lnTo>
                    <a:pt x="177" y="1224"/>
                  </a:lnTo>
                  <a:lnTo>
                    <a:pt x="359" y="1224"/>
                  </a:lnTo>
                  <a:lnTo>
                    <a:pt x="359" y="1243"/>
                  </a:lnTo>
                  <a:lnTo>
                    <a:pt x="536" y="1245"/>
                  </a:lnTo>
                  <a:lnTo>
                    <a:pt x="534" y="1312"/>
                  </a:lnTo>
                  <a:lnTo>
                    <a:pt x="716" y="1312"/>
                  </a:lnTo>
                  <a:lnTo>
                    <a:pt x="717" y="1008"/>
                  </a:lnTo>
                  <a:lnTo>
                    <a:pt x="897" y="1006"/>
                  </a:lnTo>
                  <a:lnTo>
                    <a:pt x="1067" y="1002"/>
                  </a:lnTo>
                  <a:lnTo>
                    <a:pt x="1073" y="694"/>
                  </a:lnTo>
                  <a:lnTo>
                    <a:pt x="1260" y="693"/>
                  </a:lnTo>
                  <a:lnTo>
                    <a:pt x="1260" y="376"/>
                  </a:lnTo>
                  <a:lnTo>
                    <a:pt x="1442" y="376"/>
                  </a:lnTo>
                  <a:lnTo>
                    <a:pt x="1440" y="337"/>
                  </a:lnTo>
                  <a:lnTo>
                    <a:pt x="1617" y="337"/>
                  </a:lnTo>
                  <a:lnTo>
                    <a:pt x="1626" y="426"/>
                  </a:lnTo>
                  <a:lnTo>
                    <a:pt x="1805" y="426"/>
                  </a:lnTo>
                  <a:lnTo>
                    <a:pt x="1809" y="756"/>
                  </a:lnTo>
                  <a:lnTo>
                    <a:pt x="1985" y="759"/>
                  </a:lnTo>
                  <a:lnTo>
                    <a:pt x="1988" y="835"/>
                  </a:lnTo>
                  <a:lnTo>
                    <a:pt x="2166" y="834"/>
                  </a:lnTo>
                  <a:lnTo>
                    <a:pt x="2166" y="796"/>
                  </a:lnTo>
                  <a:lnTo>
                    <a:pt x="2352" y="793"/>
                  </a:lnTo>
                  <a:lnTo>
                    <a:pt x="2351" y="766"/>
                  </a:lnTo>
                  <a:lnTo>
                    <a:pt x="2531" y="765"/>
                  </a:lnTo>
                  <a:lnTo>
                    <a:pt x="2531" y="642"/>
                  </a:lnTo>
                  <a:lnTo>
                    <a:pt x="2712" y="639"/>
                  </a:lnTo>
                  <a:lnTo>
                    <a:pt x="2717" y="756"/>
                  </a:lnTo>
                  <a:lnTo>
                    <a:pt x="2895" y="759"/>
                  </a:lnTo>
                  <a:lnTo>
                    <a:pt x="2894" y="811"/>
                  </a:lnTo>
                  <a:lnTo>
                    <a:pt x="3071" y="813"/>
                  </a:lnTo>
                  <a:lnTo>
                    <a:pt x="3074" y="799"/>
                  </a:lnTo>
                  <a:lnTo>
                    <a:pt x="3249" y="798"/>
                  </a:lnTo>
                  <a:lnTo>
                    <a:pt x="3243" y="363"/>
                  </a:lnTo>
                  <a:lnTo>
                    <a:pt x="3417" y="364"/>
                  </a:lnTo>
                  <a:lnTo>
                    <a:pt x="3419" y="130"/>
                  </a:lnTo>
                  <a:lnTo>
                    <a:pt x="3605" y="130"/>
                  </a:lnTo>
                  <a:lnTo>
                    <a:pt x="3605" y="19"/>
                  </a:lnTo>
                  <a:lnTo>
                    <a:pt x="3786" y="19"/>
                  </a:lnTo>
                  <a:lnTo>
                    <a:pt x="3786" y="0"/>
                  </a:lnTo>
                  <a:lnTo>
                    <a:pt x="3968" y="0"/>
                  </a:lnTo>
                  <a:lnTo>
                    <a:pt x="3968" y="70"/>
                  </a:lnTo>
                  <a:lnTo>
                    <a:pt x="4146" y="72"/>
                  </a:lnTo>
                  <a:lnTo>
                    <a:pt x="4148" y="267"/>
                  </a:lnTo>
                  <a:lnTo>
                    <a:pt x="4322" y="267"/>
                  </a:lnTo>
                  <a:lnTo>
                    <a:pt x="4317" y="1176"/>
                  </a:ln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latin typeface="Times New Roman" pitchFamily="18" charset="0"/>
              </a:endParaRPr>
            </a:p>
          </p:txBody>
        </p:sp>
        <p:sp>
          <p:nvSpPr>
            <p:cNvPr id="12333" name="Line 131"/>
            <p:cNvSpPr>
              <a:spLocks noChangeShapeType="1"/>
            </p:cNvSpPr>
            <p:nvPr/>
          </p:nvSpPr>
          <p:spPr bwMode="auto">
            <a:xfrm>
              <a:off x="1464" y="2280"/>
              <a:ext cx="48" cy="474"/>
            </a:xfrm>
            <a:prstGeom prst="line">
              <a:avLst/>
            </a:prstGeom>
            <a:noFill/>
            <a:ln w="4445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sz="2000">
                <a:solidFill>
                  <a:srgbClr val="000000"/>
                </a:solidFill>
                <a:latin typeface="Times New Roman" pitchFamily="18" charset="0"/>
              </a:endParaRPr>
            </a:p>
          </p:txBody>
        </p:sp>
      </p:grpSp>
      <p:sp>
        <p:nvSpPr>
          <p:cNvPr id="2673796" name="Text Box 132"/>
          <p:cNvSpPr txBox="1">
            <a:spLocks noChangeArrowheads="1"/>
          </p:cNvSpPr>
          <p:nvPr/>
        </p:nvSpPr>
        <p:spPr bwMode="auto">
          <a:xfrm>
            <a:off x="3430607" y="5194339"/>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i="1">
                <a:solidFill>
                  <a:srgbClr val="0099FF"/>
                </a:solidFill>
                <a:latin typeface="Arial" charset="0"/>
              </a:rPr>
              <a:t>BM Control</a:t>
            </a:r>
          </a:p>
        </p:txBody>
      </p:sp>
      <p:sp>
        <p:nvSpPr>
          <p:cNvPr id="2673797" name="Line 133"/>
          <p:cNvSpPr>
            <a:spLocks noChangeShapeType="1"/>
          </p:cNvSpPr>
          <p:nvPr/>
        </p:nvSpPr>
        <p:spPr bwMode="auto">
          <a:xfrm flipH="1" flipV="1">
            <a:off x="2997200" y="4356100"/>
            <a:ext cx="533400" cy="838200"/>
          </a:xfrm>
          <a:prstGeom prst="line">
            <a:avLst/>
          </a:prstGeom>
          <a:noFill/>
          <a:ln w="381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solidFill>
                <a:srgbClr val="000000"/>
              </a:solidFill>
              <a:latin typeface="Times New Roman" pitchFamily="18" charset="0"/>
            </a:endParaRPr>
          </a:p>
        </p:txBody>
      </p:sp>
      <p:sp>
        <p:nvSpPr>
          <p:cNvPr id="2673798" name="Line 134"/>
          <p:cNvSpPr>
            <a:spLocks noChangeShapeType="1"/>
          </p:cNvSpPr>
          <p:nvPr/>
        </p:nvSpPr>
        <p:spPr bwMode="auto">
          <a:xfrm flipV="1">
            <a:off x="5740400" y="4432300"/>
            <a:ext cx="457200" cy="685800"/>
          </a:xfrm>
          <a:prstGeom prst="line">
            <a:avLst/>
          </a:prstGeom>
          <a:noFill/>
          <a:ln w="381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solidFill>
                <a:srgbClr val="000000"/>
              </a:solidFill>
              <a:latin typeface="Times New Roman" pitchFamily="18" charset="0"/>
            </a:endParaRPr>
          </a:p>
        </p:txBody>
      </p:sp>
      <p:sp>
        <p:nvSpPr>
          <p:cNvPr id="12327" name="Rectangle 135"/>
          <p:cNvSpPr>
            <a:spLocks noChangeArrowheads="1"/>
          </p:cNvSpPr>
          <p:nvPr/>
        </p:nvSpPr>
        <p:spPr bwMode="auto">
          <a:xfrm>
            <a:off x="2286000" y="1143000"/>
            <a:ext cx="594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0"/>
              </a:spcBef>
            </a:pPr>
            <a:r>
              <a:rPr lang="en-US" sz="2400">
                <a:solidFill>
                  <a:srgbClr val="000000"/>
                </a:solidFill>
              </a:rPr>
              <a:t>Generation Control Using BM</a:t>
            </a:r>
          </a:p>
        </p:txBody>
      </p:sp>
      <p:sp>
        <p:nvSpPr>
          <p:cNvPr id="12328" name="Text Box 136"/>
          <p:cNvSpPr txBox="1">
            <a:spLocks noChangeArrowheads="1"/>
          </p:cNvSpPr>
          <p:nvPr/>
        </p:nvSpPr>
        <p:spPr bwMode="auto">
          <a:xfrm>
            <a:off x="2362200" y="533440"/>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endParaRPr lang="en-US">
              <a:solidFill>
                <a:srgbClr val="000000"/>
              </a:solidFill>
            </a:endParaRPr>
          </a:p>
        </p:txBody>
      </p:sp>
      <p:sp>
        <p:nvSpPr>
          <p:cNvPr id="12329" name="Text Box 137"/>
          <p:cNvSpPr txBox="1">
            <a:spLocks noChangeArrowheads="1"/>
          </p:cNvSpPr>
          <p:nvPr/>
        </p:nvSpPr>
        <p:spPr bwMode="auto">
          <a:xfrm>
            <a:off x="2819400" y="60964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endParaRPr lang="en-US">
              <a:solidFill>
                <a:srgbClr val="000000"/>
              </a:solidFill>
            </a:endParaRPr>
          </a:p>
        </p:txBody>
      </p:sp>
      <p:sp>
        <p:nvSpPr>
          <p:cNvPr id="12330" name="Text Box 138"/>
          <p:cNvSpPr txBox="1">
            <a:spLocks noChangeArrowheads="1"/>
          </p:cNvSpPr>
          <p:nvPr/>
        </p:nvSpPr>
        <p:spPr bwMode="auto">
          <a:xfrm>
            <a:off x="2743200" y="441329"/>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sz="2800" b="1">
                <a:solidFill>
                  <a:srgbClr val="000000"/>
                </a:solidFill>
              </a:rPr>
              <a:t>Fine Tuning  Generation -  Demand</a:t>
            </a:r>
          </a:p>
        </p:txBody>
      </p:sp>
    </p:spTree>
    <p:extLst>
      <p:ext uri="{BB962C8B-B14F-4D97-AF65-F5344CB8AC3E}">
        <p14:creationId xmlns:p14="http://schemas.microsoft.com/office/powerpoint/2010/main" val="316816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73798"/>
                                        </p:tgtEl>
                                        <p:attrNameLst>
                                          <p:attrName>style.visibility</p:attrName>
                                        </p:attrNameLst>
                                      </p:cBhvr>
                                      <p:to>
                                        <p:strVal val="visible"/>
                                      </p:to>
                                    </p:set>
                                    <p:animEffect transition="in" filter="dissolve">
                                      <p:cBhvr>
                                        <p:cTn id="18" dur="500"/>
                                        <p:tgtEl>
                                          <p:spTgt spid="267379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73797"/>
                                        </p:tgtEl>
                                        <p:attrNameLst>
                                          <p:attrName>style.visibility</p:attrName>
                                        </p:attrNameLst>
                                      </p:cBhvr>
                                      <p:to>
                                        <p:strVal val="visible"/>
                                      </p:to>
                                    </p:set>
                                    <p:animEffect transition="in" filter="dissolve">
                                      <p:cBhvr>
                                        <p:cTn id="21" dur="500"/>
                                        <p:tgtEl>
                                          <p:spTgt spid="267379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673796"/>
                                        </p:tgtEl>
                                        <p:attrNameLst>
                                          <p:attrName>style.visibility</p:attrName>
                                        </p:attrNameLst>
                                      </p:cBhvr>
                                      <p:to>
                                        <p:strVal val="visible"/>
                                      </p:to>
                                    </p:set>
                                    <p:animEffect transition="in" filter="dissolve">
                                      <p:cBhvr>
                                        <p:cTn id="24" dur="500"/>
                                        <p:tgtEl>
                                          <p:spTgt spid="267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796" grpId="0"/>
      <p:bldP spid="2673797" grpId="0" animBg="1"/>
      <p:bldP spid="26737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smtClean="0">
                <a:solidFill>
                  <a:srgbClr val="000000"/>
                </a:solidFill>
              </a:rPr>
              <a:t>2011 - Sinaia</a:t>
            </a:r>
            <a:endParaRPr lang="ro-RO" sz="1400" smtClean="0">
              <a:solidFill>
                <a:srgbClr val="000000"/>
              </a:solidFill>
            </a:endParaRPr>
          </a:p>
        </p:txBody>
      </p:sp>
      <p:sp>
        <p:nvSpPr>
          <p:cNvPr id="1433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smtClean="0">
                <a:solidFill>
                  <a:srgbClr val="000000"/>
                </a:solidFill>
              </a:rPr>
              <a:t>Marian Cernat</a:t>
            </a:r>
            <a:endParaRPr lang="ro-RO" sz="1400" smtClean="0">
              <a:solidFill>
                <a:srgbClr val="000000"/>
              </a:solidFill>
            </a:endParaRP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1093230-7CB1-4D84-AEDB-63638BF648D8}" type="slidenum">
              <a:rPr lang="en-US" sz="1400" smtClean="0">
                <a:solidFill>
                  <a:srgbClr val="000000"/>
                </a:solidFill>
              </a:rPr>
              <a:pPr eaLnBrk="1" hangingPunct="1"/>
              <a:t>27</a:t>
            </a:fld>
            <a:endParaRPr lang="en-US" sz="1400" smtClean="0">
              <a:solidFill>
                <a:srgbClr val="000000"/>
              </a:solidFill>
            </a:endParaRPr>
          </a:p>
          <a:p>
            <a:pPr eaLnBrk="1" hangingPunct="1"/>
            <a:endParaRPr lang="en-US" sz="1400" smtClean="0">
              <a:solidFill>
                <a:srgbClr val="000000"/>
              </a:solidFill>
            </a:endParaRPr>
          </a:p>
          <a:p>
            <a:pPr eaLnBrk="1" hangingPunct="1"/>
            <a:endParaRPr lang="ro-RO" sz="1400" smtClean="0">
              <a:solidFill>
                <a:srgbClr val="000000"/>
              </a:solidFill>
            </a:endParaRPr>
          </a:p>
        </p:txBody>
      </p:sp>
      <p:sp>
        <p:nvSpPr>
          <p:cNvPr id="2726915" name="Rectangle 3"/>
          <p:cNvSpPr>
            <a:spLocks noChangeArrowheads="1"/>
          </p:cNvSpPr>
          <p:nvPr/>
        </p:nvSpPr>
        <p:spPr bwMode="auto">
          <a:xfrm>
            <a:off x="3878283" y="990601"/>
            <a:ext cx="2121735" cy="400110"/>
          </a:xfrm>
          <a:prstGeom prst="rect">
            <a:avLst/>
          </a:prstGeom>
          <a:noFill/>
          <a:ln w="9525">
            <a:noFill/>
            <a:miter lim="800000"/>
            <a:headEnd/>
            <a:tailEnd/>
          </a:ln>
          <a:effectLst/>
        </p:spPr>
        <p:txBody>
          <a:bodyPr wrap="none">
            <a:spAutoFit/>
          </a:bodyPr>
          <a:lstStyle/>
          <a:p>
            <a:pPr>
              <a:defRPr/>
            </a:pPr>
            <a:r>
              <a:rPr lang="en-US" sz="2000">
                <a:solidFill>
                  <a:srgbClr val="000000"/>
                </a:solidFill>
                <a:effectLst>
                  <a:outerShdw blurRad="38100" dist="38100" dir="2700000" algn="tl">
                    <a:srgbClr val="C0C0C0"/>
                  </a:outerShdw>
                </a:effectLst>
                <a:latin typeface="Tahoma" charset="0"/>
              </a:rPr>
              <a:t>Balancing Market</a:t>
            </a:r>
            <a:endParaRPr lang="ro-RO" sz="2000">
              <a:solidFill>
                <a:srgbClr val="000000"/>
              </a:solidFill>
              <a:latin typeface="Tahoma" charset="0"/>
            </a:endParaRPr>
          </a:p>
        </p:txBody>
      </p:sp>
      <p:sp>
        <p:nvSpPr>
          <p:cNvPr id="14342" name="Rectangle 7"/>
          <p:cNvSpPr>
            <a:spLocks noChangeArrowheads="1"/>
          </p:cNvSpPr>
          <p:nvPr/>
        </p:nvSpPr>
        <p:spPr bwMode="auto">
          <a:xfrm>
            <a:off x="2743200" y="547688"/>
            <a:ext cx="541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solidFill>
                  <a:srgbClr val="000000"/>
                </a:solidFill>
                <a:latin typeface="Tahoma" pitchFamily="34" charset="0"/>
              </a:rPr>
              <a:t>Monitoring Results - 2010</a:t>
            </a:r>
            <a:endParaRPr lang="ro-RO" sz="2800" b="1">
              <a:solidFill>
                <a:srgbClr val="000000"/>
              </a:solidFill>
              <a:latin typeface="Tahoma" pitchFamily="34" charset="0"/>
            </a:endParaRPr>
          </a:p>
        </p:txBody>
      </p:sp>
      <p:pic>
        <p:nvPicPr>
          <p:cNvPr id="1434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5705" t="4251" r="6711"/>
          <a:stretch>
            <a:fillRect/>
          </a:stretch>
        </p:blipFill>
        <p:spPr bwMode="auto">
          <a:xfrm>
            <a:off x="141289" y="1905000"/>
            <a:ext cx="8767762"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544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1969479" y="228602"/>
            <a:ext cx="5416062" cy="523875"/>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defRPr/>
            </a:pPr>
            <a:r>
              <a:rPr lang="en-US" sz="2800" b="1" dirty="0">
                <a:solidFill>
                  <a:srgbClr val="2D2D8A"/>
                </a:solidFill>
                <a:latin typeface="Arial" pitchFamily="34" charset="0"/>
                <a:ea typeface="Times New Roman" pitchFamily="18" charset="0"/>
                <a:cs typeface="Arial" pitchFamily="34" charset="0"/>
              </a:rPr>
              <a:t>Electricity transmission grid</a:t>
            </a:r>
            <a:endParaRPr lang="en-US" sz="2800" dirty="0">
              <a:solidFill>
                <a:srgbClr val="2D2D8A"/>
              </a:solidFill>
              <a:latin typeface="Arial" pitchFamily="34"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10036" t="5444" r="9677" b="11115"/>
          <a:stretch>
            <a:fillRect/>
          </a:stretch>
        </p:blipFill>
        <p:spPr bwMode="auto">
          <a:xfrm>
            <a:off x="562707" y="152400"/>
            <a:ext cx="81592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159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 y="0"/>
            <a:ext cx="9205913" cy="6858000"/>
          </a:xfrm>
          <a:noFill/>
        </p:spPr>
      </p:pic>
      <p:sp>
        <p:nvSpPr>
          <p:cNvPr id="33795" name="Text Box 5"/>
          <p:cNvSpPr txBox="1">
            <a:spLocks noChangeArrowheads="1"/>
          </p:cNvSpPr>
          <p:nvPr/>
        </p:nvSpPr>
        <p:spPr bwMode="auto">
          <a:xfrm>
            <a:off x="1219200" y="2057406"/>
            <a:ext cx="67818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600200"/>
            <a:ext cx="84693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68362"/>
          </a:xfrm>
        </p:spPr>
        <p:txBody>
          <a:bodyPr/>
          <a:lstStyle/>
          <a:p>
            <a:pPr eaLnBrk="1" hangingPunct="1"/>
            <a:r>
              <a:rPr lang="en-US" sz="2400" smtClean="0"/>
              <a:t>Current situation   - 2010 –</a:t>
            </a:r>
          </a:p>
        </p:txBody>
      </p:sp>
      <p:graphicFrame>
        <p:nvGraphicFramePr>
          <p:cNvPr id="4" name="Content Placeholder 3"/>
          <p:cNvGraphicFramePr>
            <a:graphicFrameLocks noGrp="1"/>
          </p:cNvGraphicFramePr>
          <p:nvPr>
            <p:ph idx="1"/>
          </p:nvPr>
        </p:nvGraphicFramePr>
        <p:xfrm>
          <a:off x="0" y="214748364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228600" y="1295400"/>
          <a:ext cx="2514600" cy="3216273"/>
        </p:xfrm>
        <a:graphic>
          <a:graphicData uri="http://schemas.openxmlformats.org/drawingml/2006/table">
            <a:tbl>
              <a:tblPr/>
              <a:tblGrid>
                <a:gridCol w="1696940"/>
                <a:gridCol w="817660"/>
              </a:tblGrid>
              <a:tr h="335346">
                <a:tc>
                  <a:txBody>
                    <a:bodyPr/>
                    <a:lstStyle/>
                    <a:p>
                      <a:pPr algn="l" fontAlgn="b"/>
                      <a:r>
                        <a:rPr lang="en-US" sz="1100" b="1" i="0" u="none" strike="noStrike" dirty="0">
                          <a:solidFill>
                            <a:schemeClr val="tx2"/>
                          </a:solidFill>
                          <a:latin typeface="Calibri"/>
                        </a:rPr>
                        <a:t>  MW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2"/>
                          </a:solidFill>
                          <a:latin typeface="Calibri"/>
                        </a:rPr>
                        <a:t>December  2010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832">
                <a:tc>
                  <a:txBody>
                    <a:bodyPr/>
                    <a:lstStyle/>
                    <a:p>
                      <a:pPr algn="l" fontAlgn="b"/>
                      <a:r>
                        <a:rPr lang="en-US" sz="1200" b="1" i="0" u="none" strike="noStrike">
                          <a:solidFill>
                            <a:schemeClr val="tx2"/>
                          </a:solidFill>
                          <a:latin typeface="Calibri"/>
                        </a:rPr>
                        <a:t>Total Net Generating Capacity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16998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67673">
                <a:tc>
                  <a:txBody>
                    <a:bodyPr/>
                    <a:lstStyle/>
                    <a:p>
                      <a:pPr algn="l" fontAlgn="b"/>
                      <a:r>
                        <a:rPr lang="en-US" sz="1100" b="0" i="0" u="none" strike="noStrike">
                          <a:solidFill>
                            <a:schemeClr val="tx2"/>
                          </a:solidFill>
                          <a:latin typeface="Calibri"/>
                        </a:rPr>
                        <a:t>Nuclear</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tx2"/>
                          </a:solidFill>
                          <a:latin typeface="Calibri"/>
                        </a:rPr>
                        <a:t>1300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73">
                <a:tc>
                  <a:txBody>
                    <a:bodyPr/>
                    <a:lstStyle/>
                    <a:p>
                      <a:pPr algn="l" fontAlgn="b"/>
                      <a:r>
                        <a:rPr lang="en-US" sz="1100" b="0" i="0" u="none" strike="noStrike">
                          <a:solidFill>
                            <a:schemeClr val="tx2"/>
                          </a:solidFill>
                          <a:latin typeface="Calibri"/>
                        </a:rPr>
                        <a:t>Fossil Fuels</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tx2"/>
                          </a:solidFill>
                          <a:latin typeface="Calibri"/>
                        </a:rPr>
                        <a:t>9167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73">
                <a:tc>
                  <a:txBody>
                    <a:bodyPr/>
                    <a:lstStyle/>
                    <a:p>
                      <a:pPr algn="l" fontAlgn="b"/>
                      <a:r>
                        <a:rPr lang="en-US" sz="1100" b="0" i="0" u="none" strike="noStrike">
                          <a:solidFill>
                            <a:schemeClr val="tx2"/>
                          </a:solidFill>
                          <a:latin typeface="Calibri"/>
                        </a:rPr>
                        <a:t>• Lignite</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chemeClr val="tx2"/>
                          </a:solidFill>
                          <a:latin typeface="Calibri"/>
                        </a:rPr>
                        <a:t>4134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673">
                <a:tc>
                  <a:txBody>
                    <a:bodyPr/>
                    <a:lstStyle/>
                    <a:p>
                      <a:pPr algn="l" fontAlgn="b"/>
                      <a:r>
                        <a:rPr lang="en-US" sz="1100" b="0" i="0" u="none" strike="noStrike">
                          <a:solidFill>
                            <a:schemeClr val="tx2"/>
                          </a:solidFill>
                          <a:latin typeface="Calibri"/>
                        </a:rPr>
                        <a:t>• Hard coal</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1325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3">
                <a:tc>
                  <a:txBody>
                    <a:bodyPr/>
                    <a:lstStyle/>
                    <a:p>
                      <a:pPr algn="l" fontAlgn="b"/>
                      <a:r>
                        <a:rPr lang="en-US" sz="1100" b="0" i="0" u="none" strike="noStrike">
                          <a:solidFill>
                            <a:schemeClr val="tx2"/>
                          </a:solidFill>
                          <a:latin typeface="Calibri"/>
                        </a:rPr>
                        <a:t>• Gas</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1065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3">
                <a:tc>
                  <a:txBody>
                    <a:bodyPr/>
                    <a:lstStyle/>
                    <a:p>
                      <a:pPr algn="l" fontAlgn="b"/>
                      <a:r>
                        <a:rPr lang="en-US" sz="1100" b="0" i="0" u="none" strike="noStrike">
                          <a:solidFill>
                            <a:schemeClr val="tx2"/>
                          </a:solidFill>
                          <a:latin typeface="Calibri"/>
                        </a:rPr>
                        <a:t>• Oil</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3">
                <a:tc>
                  <a:txBody>
                    <a:bodyPr/>
                    <a:lstStyle/>
                    <a:p>
                      <a:pPr algn="l" fontAlgn="b"/>
                      <a:r>
                        <a:rPr lang="en-US" sz="1100" b="0" i="0" u="none" strike="noStrike">
                          <a:solidFill>
                            <a:schemeClr val="tx2"/>
                          </a:solidFill>
                          <a:latin typeface="Calibri"/>
                        </a:rPr>
                        <a:t>• Mixed fuel (gas &amp; oil)</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2642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673">
                <a:tc>
                  <a:txBody>
                    <a:bodyPr/>
                    <a:lstStyle/>
                    <a:p>
                      <a:pPr algn="l" fontAlgn="b"/>
                      <a:r>
                        <a:rPr lang="en-US" sz="1100" b="0" i="0" u="none" strike="noStrike">
                          <a:solidFill>
                            <a:schemeClr val="tx2"/>
                          </a:solidFill>
                          <a:latin typeface="Calibri"/>
                        </a:rPr>
                        <a:t>Renewables</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tx2"/>
                          </a:solidFill>
                          <a:latin typeface="Calibri"/>
                        </a:rPr>
                        <a:t>444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73">
                <a:tc>
                  <a:txBody>
                    <a:bodyPr/>
                    <a:lstStyle/>
                    <a:p>
                      <a:pPr algn="l" fontAlgn="b"/>
                      <a:r>
                        <a:rPr lang="en-US" sz="1100" b="0" i="0" u="none" strike="noStrike">
                          <a:solidFill>
                            <a:schemeClr val="tx2"/>
                          </a:solidFill>
                          <a:latin typeface="Calibri"/>
                        </a:rPr>
                        <a:t>• Wind</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chemeClr val="tx2"/>
                          </a:solidFill>
                          <a:latin typeface="Calibri"/>
                        </a:rPr>
                        <a:t>423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673">
                <a:tc>
                  <a:txBody>
                    <a:bodyPr/>
                    <a:lstStyle/>
                    <a:p>
                      <a:pPr algn="l" fontAlgn="b"/>
                      <a:r>
                        <a:rPr lang="en-US" sz="1100" b="0" i="0" u="none" strike="noStrike">
                          <a:solidFill>
                            <a:schemeClr val="tx2"/>
                          </a:solidFill>
                          <a:latin typeface="Calibri"/>
                        </a:rPr>
                        <a:t>• Biomass</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3">
                <a:tc>
                  <a:txBody>
                    <a:bodyPr/>
                    <a:lstStyle/>
                    <a:p>
                      <a:pPr algn="l" fontAlgn="b"/>
                      <a:r>
                        <a:rPr lang="en-US" sz="1100" b="0" i="0" u="none" strike="noStrike">
                          <a:solidFill>
                            <a:schemeClr val="tx2"/>
                          </a:solidFill>
                          <a:latin typeface="Calibri"/>
                        </a:rPr>
                        <a:t>• Solar</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673">
                <a:tc>
                  <a:txBody>
                    <a:bodyPr/>
                    <a:lstStyle/>
                    <a:p>
                      <a:pPr algn="l" fontAlgn="b"/>
                      <a:r>
                        <a:rPr lang="en-US" sz="1100" b="0" i="0" u="none" strike="noStrike">
                          <a:solidFill>
                            <a:schemeClr val="tx2"/>
                          </a:solidFill>
                          <a:latin typeface="Calibri"/>
                        </a:rPr>
                        <a:t>Hydraulic power</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tx2"/>
                          </a:solidFill>
                          <a:latin typeface="Calibri"/>
                        </a:rPr>
                        <a:t>6087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73">
                <a:tc>
                  <a:txBody>
                    <a:bodyPr/>
                    <a:lstStyle/>
                    <a:p>
                      <a:pPr algn="l" fontAlgn="b"/>
                      <a:r>
                        <a:rPr lang="en-US" sz="1100" b="0" i="0" u="none" strike="noStrike">
                          <a:solidFill>
                            <a:schemeClr val="tx2"/>
                          </a:solidFill>
                          <a:latin typeface="Calibri"/>
                        </a:rPr>
                        <a:t>• storage </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chemeClr val="tx2"/>
                          </a:solidFill>
                          <a:latin typeface="Calibri"/>
                        </a:rPr>
                        <a:t>3810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673">
                <a:tc>
                  <a:txBody>
                    <a:bodyPr/>
                    <a:lstStyle/>
                    <a:p>
                      <a:pPr algn="l" fontAlgn="b"/>
                      <a:r>
                        <a:rPr lang="en-US" sz="1100" b="0" i="0" u="none" strike="noStrike">
                          <a:solidFill>
                            <a:schemeClr val="tx2"/>
                          </a:solidFill>
                          <a:latin typeface="Calibri"/>
                        </a:rPr>
                        <a:t>• run-of-river </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2277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3">
                <a:tc>
                  <a:txBody>
                    <a:bodyPr/>
                    <a:lstStyle/>
                    <a:p>
                      <a:pPr algn="l" fontAlgn="b"/>
                      <a:r>
                        <a:rPr lang="en-US" sz="1100" b="0" i="0" u="none" strike="noStrike">
                          <a:solidFill>
                            <a:schemeClr val="tx2"/>
                          </a:solidFill>
                          <a:latin typeface="Calibri"/>
                        </a:rPr>
                        <a:t>• pumped storage </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6400803" y="3810000"/>
          <a:ext cx="2520462" cy="2911478"/>
        </p:xfrm>
        <a:graphic>
          <a:graphicData uri="http://schemas.openxmlformats.org/drawingml/2006/table">
            <a:tbl>
              <a:tblPr/>
              <a:tblGrid>
                <a:gridCol w="1700896"/>
                <a:gridCol w="819566"/>
              </a:tblGrid>
              <a:tr h="167677">
                <a:tc>
                  <a:txBody>
                    <a:bodyPr/>
                    <a:lstStyle/>
                    <a:p>
                      <a:pPr algn="l" fontAlgn="b"/>
                      <a:r>
                        <a:rPr lang="en-US" sz="1100" b="1" i="0" u="none" strike="noStrike" dirty="0" err="1">
                          <a:solidFill>
                            <a:schemeClr val="tx2"/>
                          </a:solidFill>
                          <a:latin typeface="Calibri"/>
                        </a:rPr>
                        <a:t>TWh</a:t>
                      </a:r>
                      <a:endParaRPr lang="en-US" sz="1100" b="1" i="0" u="none" strike="noStrike" dirty="0">
                        <a:solidFill>
                          <a:schemeClr val="tx2"/>
                        </a:solidFill>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tx2"/>
                          </a:solidFill>
                          <a:latin typeface="Calibri"/>
                        </a:rPr>
                        <a:t>Total 2010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920">
                <a:tc>
                  <a:txBody>
                    <a:bodyPr/>
                    <a:lstStyle/>
                    <a:p>
                      <a:pPr algn="l" fontAlgn="b"/>
                      <a:r>
                        <a:rPr lang="en-US" sz="1200" b="1" i="0" u="none" strike="noStrike" dirty="0">
                          <a:solidFill>
                            <a:schemeClr val="tx2"/>
                          </a:solidFill>
                          <a:latin typeface="Calibri"/>
                        </a:rPr>
                        <a:t>Net Consumption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53.4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67677">
                <a:tc>
                  <a:txBody>
                    <a:bodyPr/>
                    <a:lstStyle/>
                    <a:p>
                      <a:pPr algn="l" fontAlgn="b"/>
                      <a:r>
                        <a:rPr lang="en-US" sz="1100" b="1" i="0" u="none" strike="noStrike">
                          <a:solidFill>
                            <a:schemeClr val="tx2"/>
                          </a:solidFill>
                          <a:latin typeface="Calibri"/>
                        </a:rPr>
                        <a:t>Pump Consumption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1" i="0" u="none" strike="noStrike">
                          <a:solidFill>
                            <a:schemeClr val="tx2"/>
                          </a:solidFill>
                          <a:latin typeface="Calibri"/>
                        </a:rPr>
                        <a:t>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65837">
                <a:tc>
                  <a:txBody>
                    <a:bodyPr/>
                    <a:lstStyle/>
                    <a:p>
                      <a:pPr algn="l" fontAlgn="b"/>
                      <a:r>
                        <a:rPr lang="en-US" sz="1200" b="1" i="0" u="none" strike="noStrike">
                          <a:solidFill>
                            <a:schemeClr val="tx2"/>
                          </a:solidFill>
                          <a:latin typeface="Calibri"/>
                        </a:rPr>
                        <a:t>Exchange Balance (Import-Export)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82920">
                <a:tc>
                  <a:txBody>
                    <a:bodyPr/>
                    <a:lstStyle/>
                    <a:p>
                      <a:pPr algn="l" fontAlgn="b"/>
                      <a:r>
                        <a:rPr lang="en-US" sz="1200" b="1" i="0" u="none" strike="noStrike">
                          <a:solidFill>
                            <a:schemeClr val="tx2"/>
                          </a:solidFill>
                          <a:latin typeface="Calibri"/>
                        </a:rPr>
                        <a:t>Net Production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56.6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67677">
                <a:tc>
                  <a:txBody>
                    <a:bodyPr/>
                    <a:lstStyle/>
                    <a:p>
                      <a:pPr algn="l" fontAlgn="b"/>
                      <a:r>
                        <a:rPr lang="en-US" sz="1100" b="0" i="0" u="none" strike="noStrike">
                          <a:solidFill>
                            <a:schemeClr val="tx2"/>
                          </a:solidFill>
                          <a:latin typeface="Calibri"/>
                        </a:rPr>
                        <a:t>Nuclear</a:t>
                      </a:r>
                    </a:p>
                  </a:txBody>
                  <a:tcPr marL="85709"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10.7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77">
                <a:tc>
                  <a:txBody>
                    <a:bodyPr/>
                    <a:lstStyle/>
                    <a:p>
                      <a:pPr algn="l" fontAlgn="b"/>
                      <a:r>
                        <a:rPr lang="en-US" sz="1100" b="0" i="0" u="none" strike="noStrike">
                          <a:solidFill>
                            <a:schemeClr val="tx2"/>
                          </a:solidFill>
                          <a:latin typeface="Calibri"/>
                        </a:rPr>
                        <a:t>Fossil Fuels</a:t>
                      </a:r>
                    </a:p>
                  </a:txBody>
                  <a:tcPr marL="85709"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25.3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77">
                <a:tc>
                  <a:txBody>
                    <a:bodyPr/>
                    <a:lstStyle/>
                    <a:p>
                      <a:pPr algn="l" fontAlgn="b"/>
                      <a:r>
                        <a:rPr lang="en-US" sz="1100" b="0" i="0" u="none" strike="noStrike">
                          <a:solidFill>
                            <a:schemeClr val="tx2"/>
                          </a:solidFill>
                          <a:latin typeface="Calibri"/>
                        </a:rPr>
                        <a:t>• Lignite</a:t>
                      </a:r>
                    </a:p>
                  </a:txBody>
                  <a:tcPr marL="342834"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chemeClr val="tx2"/>
                          </a:solidFill>
                          <a:latin typeface="Calibri"/>
                        </a:rPr>
                        <a:t>16.0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677">
                <a:tc>
                  <a:txBody>
                    <a:bodyPr/>
                    <a:lstStyle/>
                    <a:p>
                      <a:pPr algn="l" fontAlgn="b"/>
                      <a:r>
                        <a:rPr lang="en-US" sz="1100" b="0" i="0" u="none" strike="noStrike">
                          <a:solidFill>
                            <a:schemeClr val="tx2"/>
                          </a:solidFill>
                          <a:latin typeface="Calibri"/>
                        </a:rPr>
                        <a:t>• Hard coal</a:t>
                      </a:r>
                    </a:p>
                  </a:txBody>
                  <a:tcPr marL="342834"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7">
                <a:tc>
                  <a:txBody>
                    <a:bodyPr/>
                    <a:lstStyle/>
                    <a:p>
                      <a:pPr algn="l" fontAlgn="b"/>
                      <a:r>
                        <a:rPr lang="en-US" sz="1100" b="0" i="0" u="none" strike="noStrike">
                          <a:solidFill>
                            <a:schemeClr val="tx2"/>
                          </a:solidFill>
                          <a:latin typeface="Calibri"/>
                        </a:rPr>
                        <a:t>• Gas</a:t>
                      </a:r>
                    </a:p>
                  </a:txBody>
                  <a:tcPr marL="342834"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7">
                <a:tc>
                  <a:txBody>
                    <a:bodyPr/>
                    <a:lstStyle/>
                    <a:p>
                      <a:pPr algn="l" fontAlgn="b"/>
                      <a:r>
                        <a:rPr lang="en-US" sz="1100" b="0" i="0" u="none" strike="noStrike">
                          <a:solidFill>
                            <a:schemeClr val="tx2"/>
                          </a:solidFill>
                          <a:latin typeface="Calibri"/>
                        </a:rPr>
                        <a:t>• Mixed fuel (gas &amp; oil)</a:t>
                      </a:r>
                    </a:p>
                  </a:txBody>
                  <a:tcPr marL="342834"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677">
                <a:tc>
                  <a:txBody>
                    <a:bodyPr/>
                    <a:lstStyle/>
                    <a:p>
                      <a:pPr algn="l" fontAlgn="b"/>
                      <a:r>
                        <a:rPr lang="en-US" sz="1100" b="0" i="0" u="none" strike="noStrike">
                          <a:solidFill>
                            <a:schemeClr val="tx2"/>
                          </a:solidFill>
                          <a:latin typeface="Calibri"/>
                        </a:rPr>
                        <a:t>Renewables</a:t>
                      </a:r>
                    </a:p>
                  </a:txBody>
                  <a:tcPr marL="85709"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77">
                <a:tc>
                  <a:txBody>
                    <a:bodyPr/>
                    <a:lstStyle/>
                    <a:p>
                      <a:pPr algn="l" fontAlgn="b"/>
                      <a:r>
                        <a:rPr lang="en-US" sz="1100" b="0" i="0" u="none" strike="noStrike">
                          <a:solidFill>
                            <a:schemeClr val="tx2"/>
                          </a:solidFill>
                          <a:latin typeface="Calibri"/>
                        </a:rPr>
                        <a:t>• Wind</a:t>
                      </a:r>
                    </a:p>
                  </a:txBody>
                  <a:tcPr marL="342834"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chemeClr val="tx2"/>
                          </a:solidFill>
                          <a:latin typeface="Calibri"/>
                        </a:rPr>
                        <a:t>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677">
                <a:tc>
                  <a:txBody>
                    <a:bodyPr/>
                    <a:lstStyle/>
                    <a:p>
                      <a:pPr algn="l" fontAlgn="b"/>
                      <a:r>
                        <a:rPr lang="en-US" sz="1100" b="0" i="0" u="none" strike="noStrike">
                          <a:solidFill>
                            <a:schemeClr val="tx2"/>
                          </a:solidFill>
                          <a:latin typeface="Calibri"/>
                        </a:rPr>
                        <a:t>• Biomass</a:t>
                      </a:r>
                    </a:p>
                  </a:txBody>
                  <a:tcPr marL="342834"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77">
                <a:tc>
                  <a:txBody>
                    <a:bodyPr/>
                    <a:lstStyle/>
                    <a:p>
                      <a:pPr algn="l" fontAlgn="b"/>
                      <a:r>
                        <a:rPr lang="en-US" sz="1100" b="0" i="0" u="none" strike="noStrike">
                          <a:solidFill>
                            <a:schemeClr val="tx2"/>
                          </a:solidFill>
                          <a:latin typeface="Calibri"/>
                        </a:rPr>
                        <a:t>• Solar</a:t>
                      </a:r>
                    </a:p>
                  </a:txBody>
                  <a:tcPr marL="342834"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677">
                <a:tc>
                  <a:txBody>
                    <a:bodyPr/>
                    <a:lstStyle/>
                    <a:p>
                      <a:pPr algn="l" fontAlgn="b"/>
                      <a:r>
                        <a:rPr lang="en-US" sz="1100" b="0" i="0" u="none" strike="noStrike">
                          <a:solidFill>
                            <a:schemeClr val="tx2"/>
                          </a:solidFill>
                          <a:latin typeface="Calibri"/>
                        </a:rPr>
                        <a:t>Hydro</a:t>
                      </a:r>
                    </a:p>
                  </a:txBody>
                  <a:tcPr marL="85709"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20.2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Chart 7"/>
          <p:cNvGraphicFramePr/>
          <p:nvPr/>
        </p:nvGraphicFramePr>
        <p:xfrm>
          <a:off x="0" y="2147483647"/>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19557" name="TextBox 8"/>
          <p:cNvSpPr txBox="1">
            <a:spLocks noChangeArrowheads="1"/>
          </p:cNvSpPr>
          <p:nvPr/>
        </p:nvSpPr>
        <p:spPr bwMode="auto">
          <a:xfrm>
            <a:off x="6324600" y="1752601"/>
            <a:ext cx="2438400" cy="646113"/>
          </a:xfrm>
          <a:prstGeom prst="rect">
            <a:avLst/>
          </a:prstGeom>
          <a:noFill/>
          <a:ln w="9525">
            <a:noFill/>
            <a:miter lim="800000"/>
            <a:headEnd/>
            <a:tailEnd/>
          </a:ln>
        </p:spPr>
        <p:txBody>
          <a:bodyPr>
            <a:spAutoFit/>
          </a:bodyPr>
          <a:lstStyle/>
          <a:p>
            <a:pPr algn="ctr">
              <a:defRPr/>
            </a:pPr>
            <a:r>
              <a:rPr lang="en-US" dirty="0">
                <a:solidFill>
                  <a:srgbClr val="2D2D8A"/>
                </a:solidFill>
                <a:latin typeface="Calibri" pitchFamily="34" charset="0"/>
              </a:rPr>
              <a:t>Structure of the net generating capacity</a:t>
            </a:r>
          </a:p>
        </p:txBody>
      </p:sp>
      <p:sp>
        <p:nvSpPr>
          <p:cNvPr id="19558" name="TextBox 9"/>
          <p:cNvSpPr txBox="1">
            <a:spLocks noChangeArrowheads="1"/>
          </p:cNvSpPr>
          <p:nvPr/>
        </p:nvSpPr>
        <p:spPr bwMode="auto">
          <a:xfrm>
            <a:off x="609600" y="5105481"/>
            <a:ext cx="2438400" cy="646113"/>
          </a:xfrm>
          <a:prstGeom prst="rect">
            <a:avLst/>
          </a:prstGeom>
          <a:noFill/>
          <a:ln w="9525">
            <a:noFill/>
            <a:miter lim="800000"/>
            <a:headEnd/>
            <a:tailEnd/>
          </a:ln>
        </p:spPr>
        <p:txBody>
          <a:bodyPr>
            <a:spAutoFit/>
          </a:bodyPr>
          <a:lstStyle/>
          <a:p>
            <a:pPr algn="ctr">
              <a:defRPr/>
            </a:pPr>
            <a:r>
              <a:rPr lang="en-US">
                <a:solidFill>
                  <a:srgbClr val="2D2D8A"/>
                </a:solidFill>
                <a:latin typeface="Calibri" pitchFamily="34" charset="0"/>
              </a:rPr>
              <a:t>Structure of the net electricity production</a:t>
            </a:r>
          </a:p>
        </p:txBody>
      </p:sp>
      <p:sp>
        <p:nvSpPr>
          <p:cNvPr id="9" name="Title 1"/>
          <p:cNvSpPr txBox="1">
            <a:spLocks/>
          </p:cNvSpPr>
          <p:nvPr/>
        </p:nvSpPr>
        <p:spPr bwMode="auto">
          <a:xfrm>
            <a:off x="844061" y="228601"/>
            <a:ext cx="7596554" cy="868363"/>
          </a:xfrm>
          <a:prstGeom prst="rect">
            <a:avLst/>
          </a:prstGeom>
          <a:noFill/>
          <a:ln w="9525">
            <a:noFill/>
            <a:miter lim="800000"/>
            <a:headEnd/>
            <a:tailEnd/>
          </a:ln>
        </p:spPr>
        <p:txBody>
          <a:bodyPr anchor="ctr"/>
          <a:lstStyle/>
          <a:p>
            <a:pPr algn="ctr">
              <a:defRPr/>
            </a:pPr>
            <a:r>
              <a:rPr lang="en-US" sz="2400" b="1" kern="0" dirty="0">
                <a:solidFill>
                  <a:srgbClr val="333399"/>
                </a:solidFill>
                <a:latin typeface="Arial"/>
              </a:rPr>
              <a:t>The Romanian Electricity Generation </a:t>
            </a:r>
          </a:p>
          <a:p>
            <a:pPr algn="ctr">
              <a:defRPr/>
            </a:pPr>
            <a:r>
              <a:rPr lang="en-US" sz="2400" b="1" kern="0" dirty="0">
                <a:solidFill>
                  <a:srgbClr val="333399"/>
                </a:solidFill>
                <a:latin typeface="Arial"/>
              </a:rPr>
              <a:t>Current situation   - 2010 –</a:t>
            </a:r>
          </a:p>
        </p:txBody>
      </p:sp>
      <p:graphicFrame>
        <p:nvGraphicFramePr>
          <p:cNvPr id="10" name="Content Placeholder 3"/>
          <p:cNvGraphicFramePr>
            <a:graphicFrameLocks/>
          </p:cNvGraphicFramePr>
          <p:nvPr>
            <p:extLst>
              <p:ext uri="{D42A27DB-BD31-4B8C-83A1-F6EECF244321}">
                <p14:modId xmlns:p14="http://schemas.microsoft.com/office/powerpoint/2010/main" val="123809254"/>
              </p:ext>
            </p:extLst>
          </p:nvPr>
        </p:nvGraphicFramePr>
        <p:xfrm>
          <a:off x="2974312" y="1096963"/>
          <a:ext cx="3376246"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2644483846"/>
              </p:ext>
            </p:extLst>
          </p:nvPr>
        </p:nvGraphicFramePr>
        <p:xfrm>
          <a:off x="2974316" y="3992563"/>
          <a:ext cx="3235569" cy="2514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98576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68362"/>
          </a:xfrm>
        </p:spPr>
        <p:txBody>
          <a:bodyPr/>
          <a:lstStyle/>
          <a:p>
            <a:pPr eaLnBrk="1" hangingPunct="1">
              <a:defRPr/>
            </a:pPr>
            <a:r>
              <a:rPr lang="en-US" sz="2400" dirty="0" smtClean="0">
                <a:solidFill>
                  <a:schemeClr val="accent2"/>
                </a:solidFill>
              </a:rPr>
              <a:t>The Romanian Electricity Generation </a:t>
            </a:r>
            <a:br>
              <a:rPr lang="en-US" sz="2400" dirty="0" smtClean="0">
                <a:solidFill>
                  <a:schemeClr val="accent2"/>
                </a:solidFill>
              </a:rPr>
            </a:br>
            <a:r>
              <a:rPr lang="en-US" sz="2400" dirty="0" smtClean="0">
                <a:solidFill>
                  <a:schemeClr val="accent6"/>
                </a:solidFill>
              </a:rPr>
              <a:t>Forecast for 2020</a:t>
            </a:r>
          </a:p>
        </p:txBody>
      </p:sp>
      <p:graphicFrame>
        <p:nvGraphicFramePr>
          <p:cNvPr id="14" name="Content Placeholder 13"/>
          <p:cNvGraphicFramePr>
            <a:graphicFrameLocks noGrp="1"/>
          </p:cNvGraphicFramePr>
          <p:nvPr>
            <p:ph idx="1"/>
          </p:nvPr>
        </p:nvGraphicFramePr>
        <p:xfrm>
          <a:off x="0" y="2147483647"/>
          <a:ext cx="0" cy="0"/>
        </p:xfrm>
        <a:graphic>
          <a:graphicData uri="http://schemas.openxmlformats.org/drawingml/2006/chart">
            <c:chart xmlns:c="http://schemas.openxmlformats.org/drawingml/2006/chart" xmlns:r="http://schemas.openxmlformats.org/officeDocument/2006/relationships" r:id="rId2"/>
          </a:graphicData>
        </a:graphic>
      </p:graphicFrame>
      <p:sp>
        <p:nvSpPr>
          <p:cNvPr id="20484" name="TextBox 8"/>
          <p:cNvSpPr txBox="1">
            <a:spLocks noChangeArrowheads="1"/>
          </p:cNvSpPr>
          <p:nvPr/>
        </p:nvSpPr>
        <p:spPr bwMode="auto">
          <a:xfrm>
            <a:off x="6324600" y="1752601"/>
            <a:ext cx="2438400" cy="646113"/>
          </a:xfrm>
          <a:prstGeom prst="rect">
            <a:avLst/>
          </a:prstGeom>
          <a:noFill/>
          <a:ln w="9525">
            <a:noFill/>
            <a:miter lim="800000"/>
            <a:headEnd/>
            <a:tailEnd/>
          </a:ln>
        </p:spPr>
        <p:txBody>
          <a:bodyPr>
            <a:spAutoFit/>
          </a:bodyPr>
          <a:lstStyle/>
          <a:p>
            <a:pPr algn="ctr">
              <a:defRPr/>
            </a:pPr>
            <a:r>
              <a:rPr lang="en-US">
                <a:solidFill>
                  <a:srgbClr val="2D2D8A"/>
                </a:solidFill>
                <a:latin typeface="Calibri" pitchFamily="34" charset="0"/>
              </a:rPr>
              <a:t>Structure of the net generating capacity</a:t>
            </a:r>
          </a:p>
        </p:txBody>
      </p:sp>
      <p:sp>
        <p:nvSpPr>
          <p:cNvPr id="20485" name="TextBox 9"/>
          <p:cNvSpPr txBox="1">
            <a:spLocks noChangeArrowheads="1"/>
          </p:cNvSpPr>
          <p:nvPr/>
        </p:nvSpPr>
        <p:spPr bwMode="auto">
          <a:xfrm>
            <a:off x="609600" y="5105475"/>
            <a:ext cx="2438400" cy="646113"/>
          </a:xfrm>
          <a:prstGeom prst="rect">
            <a:avLst/>
          </a:prstGeom>
          <a:noFill/>
          <a:ln w="9525">
            <a:noFill/>
            <a:miter lim="800000"/>
            <a:headEnd/>
            <a:tailEnd/>
          </a:ln>
        </p:spPr>
        <p:txBody>
          <a:bodyPr>
            <a:spAutoFit/>
          </a:bodyPr>
          <a:lstStyle/>
          <a:p>
            <a:pPr algn="ctr">
              <a:defRPr/>
            </a:pPr>
            <a:r>
              <a:rPr lang="en-US" dirty="0">
                <a:solidFill>
                  <a:srgbClr val="2D2D8A"/>
                </a:solidFill>
                <a:latin typeface="Calibri" pitchFamily="34" charset="0"/>
              </a:rPr>
              <a:t>Structure of the net electricity production</a:t>
            </a:r>
          </a:p>
        </p:txBody>
      </p:sp>
      <p:graphicFrame>
        <p:nvGraphicFramePr>
          <p:cNvPr id="12" name="Table 11"/>
          <p:cNvGraphicFramePr>
            <a:graphicFrameLocks noGrp="1"/>
          </p:cNvGraphicFramePr>
          <p:nvPr/>
        </p:nvGraphicFramePr>
        <p:xfrm>
          <a:off x="228600" y="1676400"/>
          <a:ext cx="2590800" cy="2276480"/>
        </p:xfrm>
        <a:graphic>
          <a:graphicData uri="http://schemas.openxmlformats.org/drawingml/2006/table">
            <a:tbl>
              <a:tblPr/>
              <a:tblGrid>
                <a:gridCol w="2098964"/>
                <a:gridCol w="491836"/>
              </a:tblGrid>
              <a:tr h="192198">
                <a:tc>
                  <a:txBody>
                    <a:bodyPr/>
                    <a:lstStyle/>
                    <a:p>
                      <a:pPr algn="l" fontAlgn="b"/>
                      <a:r>
                        <a:rPr lang="en-US" sz="1100" b="1" i="0" u="none" strike="noStrike" dirty="0">
                          <a:solidFill>
                            <a:schemeClr val="tx2"/>
                          </a:solidFill>
                          <a:latin typeface="Calibri"/>
                        </a:rPr>
                        <a:t>  MW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tx2"/>
                          </a:solidFill>
                          <a:latin typeface="Calibri"/>
                        </a:rPr>
                        <a:t>2020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808">
                <a:tc>
                  <a:txBody>
                    <a:bodyPr/>
                    <a:lstStyle/>
                    <a:p>
                      <a:pPr algn="l" fontAlgn="b"/>
                      <a:r>
                        <a:rPr lang="en-US" sz="1200" b="1" i="0" u="none" strike="noStrike">
                          <a:solidFill>
                            <a:schemeClr val="tx2"/>
                          </a:solidFill>
                          <a:latin typeface="Calibri"/>
                        </a:rPr>
                        <a:t>Total Net Generating Capacity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25910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2198">
                <a:tc>
                  <a:txBody>
                    <a:bodyPr/>
                    <a:lstStyle/>
                    <a:p>
                      <a:pPr algn="l" fontAlgn="b"/>
                      <a:r>
                        <a:rPr lang="en-US" sz="1100" b="0" i="0" u="none" strike="noStrike">
                          <a:solidFill>
                            <a:schemeClr val="tx2"/>
                          </a:solidFill>
                          <a:latin typeface="Calibri"/>
                        </a:rPr>
                        <a:t>Nuclear</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tx2"/>
                          </a:solidFill>
                          <a:latin typeface="Calibri"/>
                        </a:rPr>
                        <a:t>2630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198">
                <a:tc>
                  <a:txBody>
                    <a:bodyPr/>
                    <a:lstStyle/>
                    <a:p>
                      <a:pPr algn="l" fontAlgn="b"/>
                      <a:r>
                        <a:rPr lang="en-US" sz="1100" b="0" i="0" u="none" strike="noStrike">
                          <a:solidFill>
                            <a:schemeClr val="tx2"/>
                          </a:solidFill>
                          <a:latin typeface="Calibri"/>
                        </a:rPr>
                        <a:t>Fossil Fuels</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9721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198">
                <a:tc>
                  <a:txBody>
                    <a:bodyPr/>
                    <a:lstStyle/>
                    <a:p>
                      <a:pPr algn="l" fontAlgn="b"/>
                      <a:r>
                        <a:rPr lang="en-US" sz="1100" b="0" i="0" u="none" strike="noStrike">
                          <a:solidFill>
                            <a:schemeClr val="tx2"/>
                          </a:solidFill>
                          <a:latin typeface="Calibri"/>
                        </a:rPr>
                        <a:t>Renewables </a:t>
                      </a:r>
                      <a:r>
                        <a:rPr lang="en-US" sz="1100" b="1" i="0" u="none" strike="noStrike">
                          <a:solidFill>
                            <a:schemeClr val="tx2"/>
                          </a:solidFill>
                          <a:latin typeface="Calibri"/>
                        </a:rPr>
                        <a:t>(according to NREAP)</a:t>
                      </a:r>
                      <a:endParaRPr lang="en-US" sz="1100" b="0" i="0" u="none" strike="noStrike">
                        <a:solidFill>
                          <a:schemeClr val="tx2"/>
                        </a:solidFill>
                        <a:latin typeface="Calibri"/>
                      </a:endParaRP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tx2"/>
                          </a:solidFill>
                          <a:latin typeface="Calibri"/>
                        </a:rPr>
                        <a:t>4860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198">
                <a:tc>
                  <a:txBody>
                    <a:bodyPr/>
                    <a:lstStyle/>
                    <a:p>
                      <a:pPr algn="l" fontAlgn="b"/>
                      <a:r>
                        <a:rPr lang="en-US" sz="1100" b="0" i="0" u="none" strike="noStrike">
                          <a:solidFill>
                            <a:schemeClr val="tx2"/>
                          </a:solidFill>
                          <a:latin typeface="Calibri"/>
                        </a:rPr>
                        <a:t>• Wind</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chemeClr val="tx2"/>
                          </a:solidFill>
                          <a:latin typeface="Calibri"/>
                        </a:rPr>
                        <a:t>4000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2198">
                <a:tc>
                  <a:txBody>
                    <a:bodyPr/>
                    <a:lstStyle/>
                    <a:p>
                      <a:pPr algn="l" fontAlgn="b"/>
                      <a:r>
                        <a:rPr lang="en-US" sz="1100" b="0" i="0" u="none" strike="noStrike">
                          <a:solidFill>
                            <a:schemeClr val="tx2"/>
                          </a:solidFill>
                          <a:latin typeface="Calibri"/>
                        </a:rPr>
                        <a:t>• Biomass</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2198">
                <a:tc>
                  <a:txBody>
                    <a:bodyPr/>
                    <a:lstStyle/>
                    <a:p>
                      <a:pPr algn="l" fontAlgn="b"/>
                      <a:r>
                        <a:rPr lang="en-US" sz="1100" b="0" i="0" u="none" strike="noStrike">
                          <a:solidFill>
                            <a:schemeClr val="tx2"/>
                          </a:solidFill>
                          <a:latin typeface="Calibri"/>
                        </a:rPr>
                        <a:t>• Solar</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260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2198">
                <a:tc>
                  <a:txBody>
                    <a:bodyPr/>
                    <a:lstStyle/>
                    <a:p>
                      <a:pPr algn="l" fontAlgn="b"/>
                      <a:r>
                        <a:rPr lang="en-US" sz="1100" b="0" i="0" u="none" strike="noStrike">
                          <a:solidFill>
                            <a:schemeClr val="tx2"/>
                          </a:solidFill>
                          <a:latin typeface="Calibri"/>
                        </a:rPr>
                        <a:t>Hydraulic power</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tx2"/>
                          </a:solidFill>
                          <a:latin typeface="Calibri"/>
                        </a:rPr>
                        <a:t>8699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279">
                <a:tc>
                  <a:txBody>
                    <a:bodyPr/>
                    <a:lstStyle/>
                    <a:p>
                      <a:pPr algn="l" fontAlgn="b"/>
                      <a:r>
                        <a:rPr lang="en-US" sz="1100" b="0" i="0" u="none" strike="noStrike">
                          <a:solidFill>
                            <a:schemeClr val="tx2"/>
                          </a:solidFill>
                          <a:latin typeface="Calibri"/>
                        </a:rPr>
                        <a:t>• storage &amp; ror </a:t>
                      </a:r>
                      <a:r>
                        <a:rPr lang="en-US" sz="1100" b="1" i="0" u="none" strike="noStrike">
                          <a:solidFill>
                            <a:schemeClr val="tx2"/>
                          </a:solidFill>
                          <a:latin typeface="Calibri"/>
                        </a:rPr>
                        <a:t>(according to NREAP)</a:t>
                      </a:r>
                      <a:endParaRPr lang="en-US" sz="1100" b="0" i="0" u="none" strike="noStrike">
                        <a:solidFill>
                          <a:schemeClr val="tx2"/>
                        </a:solidFill>
                        <a:latin typeface="Calibri"/>
                      </a:endParaRP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chemeClr val="tx2"/>
                          </a:solidFill>
                          <a:latin typeface="Calibri"/>
                        </a:rPr>
                        <a:t>7729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1808">
                <a:tc>
                  <a:txBody>
                    <a:bodyPr/>
                    <a:lstStyle/>
                    <a:p>
                      <a:pPr algn="l" fontAlgn="b"/>
                      <a:r>
                        <a:rPr lang="en-US" sz="1100" b="0" i="0" u="none" strike="noStrike" dirty="0">
                          <a:solidFill>
                            <a:schemeClr val="tx2"/>
                          </a:solidFill>
                          <a:latin typeface="Calibri"/>
                        </a:rPr>
                        <a:t>• pumped storage </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970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6477000" y="3733800"/>
          <a:ext cx="2514600" cy="2408236"/>
        </p:xfrm>
        <a:graphic>
          <a:graphicData uri="http://schemas.openxmlformats.org/drawingml/2006/table">
            <a:tbl>
              <a:tblPr/>
              <a:tblGrid>
                <a:gridCol w="1822785"/>
                <a:gridCol w="691815"/>
              </a:tblGrid>
              <a:tr h="167662">
                <a:tc>
                  <a:txBody>
                    <a:bodyPr/>
                    <a:lstStyle/>
                    <a:p>
                      <a:pPr algn="l" fontAlgn="b"/>
                      <a:r>
                        <a:rPr lang="en-US" sz="1100" b="1" i="0" u="none" strike="noStrike">
                          <a:solidFill>
                            <a:schemeClr val="tx2"/>
                          </a:solidFill>
                          <a:latin typeface="Calibri"/>
                        </a:rPr>
                        <a:t>TWh</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tx2"/>
                          </a:solidFill>
                          <a:latin typeface="Calibri"/>
                        </a:rPr>
                        <a:t>2020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904">
                <a:tc>
                  <a:txBody>
                    <a:bodyPr/>
                    <a:lstStyle/>
                    <a:p>
                      <a:pPr algn="l" fontAlgn="b"/>
                      <a:r>
                        <a:rPr lang="en-US" sz="1200" b="1" i="0" u="none" strike="noStrike">
                          <a:solidFill>
                            <a:schemeClr val="tx2"/>
                          </a:solidFill>
                          <a:latin typeface="Calibri"/>
                        </a:rPr>
                        <a:t>Net Consumption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68.0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67662">
                <a:tc>
                  <a:txBody>
                    <a:bodyPr/>
                    <a:lstStyle/>
                    <a:p>
                      <a:pPr algn="l" fontAlgn="b"/>
                      <a:r>
                        <a:rPr lang="en-US" sz="1100" b="1" i="0" u="none" strike="noStrike">
                          <a:solidFill>
                            <a:schemeClr val="tx2"/>
                          </a:solidFill>
                          <a:latin typeface="Calibri"/>
                        </a:rPr>
                        <a:t>Pump Consumption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1" i="0" u="none" strike="noStrike">
                          <a:solidFill>
                            <a:schemeClr val="tx2"/>
                          </a:solidFill>
                          <a:latin typeface="Calibri"/>
                        </a:rPr>
                        <a:t>0.7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65808">
                <a:tc>
                  <a:txBody>
                    <a:bodyPr/>
                    <a:lstStyle/>
                    <a:p>
                      <a:pPr algn="l" fontAlgn="b"/>
                      <a:r>
                        <a:rPr lang="en-US" sz="1200" b="1" i="0" u="none" strike="noStrike">
                          <a:solidFill>
                            <a:schemeClr val="tx2"/>
                          </a:solidFill>
                          <a:latin typeface="Calibri"/>
                        </a:rPr>
                        <a:t>Exchange Balance (Import-Export)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82904">
                <a:tc>
                  <a:txBody>
                    <a:bodyPr/>
                    <a:lstStyle/>
                    <a:p>
                      <a:pPr algn="l" fontAlgn="b"/>
                      <a:r>
                        <a:rPr lang="en-US" sz="1200" b="1" i="0" u="none" strike="noStrike">
                          <a:solidFill>
                            <a:schemeClr val="tx2"/>
                          </a:solidFill>
                          <a:latin typeface="Calibri"/>
                        </a:rPr>
                        <a:t>Net Production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1" i="0" u="none" strike="noStrike">
                          <a:solidFill>
                            <a:schemeClr val="tx2"/>
                          </a:solidFill>
                          <a:latin typeface="Calibri"/>
                        </a:rPr>
                        <a:t>72.5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67662">
                <a:tc>
                  <a:txBody>
                    <a:bodyPr/>
                    <a:lstStyle/>
                    <a:p>
                      <a:pPr algn="l" fontAlgn="b"/>
                      <a:r>
                        <a:rPr lang="en-US" sz="1100" b="0" i="0" u="none" strike="noStrike">
                          <a:solidFill>
                            <a:schemeClr val="tx2"/>
                          </a:solidFill>
                          <a:latin typeface="Calibri"/>
                        </a:rPr>
                        <a:t>Nuclear</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18.3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62">
                <a:tc>
                  <a:txBody>
                    <a:bodyPr/>
                    <a:lstStyle/>
                    <a:p>
                      <a:pPr algn="l" fontAlgn="b"/>
                      <a:r>
                        <a:rPr lang="en-US" sz="1100" b="0" i="0" u="none" strike="noStrike">
                          <a:solidFill>
                            <a:schemeClr val="tx2"/>
                          </a:solidFill>
                          <a:latin typeface="Calibri"/>
                        </a:rPr>
                        <a:t>Fossil Fuels</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21.9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324">
                <a:tc>
                  <a:txBody>
                    <a:bodyPr/>
                    <a:lstStyle/>
                    <a:p>
                      <a:pPr algn="l" fontAlgn="b"/>
                      <a:r>
                        <a:rPr lang="en-US" sz="1100" b="0" i="0" u="none" strike="noStrike">
                          <a:solidFill>
                            <a:schemeClr val="tx2"/>
                          </a:solidFill>
                          <a:latin typeface="Calibri"/>
                        </a:rPr>
                        <a:t>Renewables (according to NREAP)</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62">
                <a:tc>
                  <a:txBody>
                    <a:bodyPr/>
                    <a:lstStyle/>
                    <a:p>
                      <a:pPr algn="l" fontAlgn="b"/>
                      <a:r>
                        <a:rPr lang="en-US" sz="1100" b="0" i="0" u="none" strike="noStrike">
                          <a:solidFill>
                            <a:schemeClr val="tx2"/>
                          </a:solidFill>
                          <a:latin typeface="Calibri"/>
                        </a:rPr>
                        <a:t>• Wind</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chemeClr val="tx2"/>
                          </a:solidFill>
                          <a:latin typeface="Calibri"/>
                        </a:rPr>
                        <a:t>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662">
                <a:tc>
                  <a:txBody>
                    <a:bodyPr/>
                    <a:lstStyle/>
                    <a:p>
                      <a:pPr algn="l" fontAlgn="b"/>
                      <a:r>
                        <a:rPr lang="en-US" sz="1100" b="0" i="0" u="none" strike="noStrike">
                          <a:solidFill>
                            <a:schemeClr val="tx2"/>
                          </a:solidFill>
                          <a:latin typeface="Calibri"/>
                        </a:rPr>
                        <a:t>• Biomass</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chemeClr val="tx2"/>
                          </a:solidFill>
                          <a:latin typeface="Calibri"/>
                        </a:rPr>
                        <a:t>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662">
                <a:tc>
                  <a:txBody>
                    <a:bodyPr/>
                    <a:lstStyle/>
                    <a:p>
                      <a:pPr algn="l" fontAlgn="b"/>
                      <a:r>
                        <a:rPr lang="en-US" sz="1100" b="0" i="0" u="none" strike="noStrike">
                          <a:solidFill>
                            <a:schemeClr val="tx2"/>
                          </a:solidFill>
                          <a:latin typeface="Calibri"/>
                        </a:rPr>
                        <a:t>• Solar</a:t>
                      </a:r>
                    </a:p>
                  </a:txBody>
                  <a:tcPr marL="34290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662">
                <a:tc>
                  <a:txBody>
                    <a:bodyPr/>
                    <a:lstStyle/>
                    <a:p>
                      <a:pPr algn="l" fontAlgn="b"/>
                      <a:r>
                        <a:rPr lang="en-US" sz="1100" b="0" i="0" u="none" strike="noStrike">
                          <a:solidFill>
                            <a:schemeClr val="tx2"/>
                          </a:solidFill>
                          <a:latin typeface="Calibri"/>
                        </a:rPr>
                        <a:t>Hydro  (including pumping)</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20.6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Chart 15"/>
          <p:cNvGraphicFramePr/>
          <p:nvPr/>
        </p:nvGraphicFramePr>
        <p:xfrm>
          <a:off x="1982292597" y="2147483647"/>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3"/>
          <p:cNvGraphicFramePr>
            <a:graphicFrameLocks/>
          </p:cNvGraphicFramePr>
          <p:nvPr/>
        </p:nvGraphicFramePr>
        <p:xfrm>
          <a:off x="2883877" y="1371603"/>
          <a:ext cx="3305908" cy="2697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2532185" y="3810005"/>
          <a:ext cx="3714262" cy="27643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9518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29" name="Rectangle 1"/>
          <p:cNvSpPr>
            <a:spLocks noChangeArrowheads="1"/>
          </p:cNvSpPr>
          <p:nvPr/>
        </p:nvSpPr>
        <p:spPr bwMode="auto">
          <a:xfrm>
            <a:off x="1758464" y="304801"/>
            <a:ext cx="7807569" cy="523875"/>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tabLst>
                <a:tab pos="228600" algn="l"/>
                <a:tab pos="685800" algn="l"/>
              </a:tabLst>
              <a:defRPr/>
            </a:pPr>
            <a:r>
              <a:rPr lang="en-US" sz="2800" b="1" dirty="0">
                <a:solidFill>
                  <a:srgbClr val="2D2D8A"/>
                </a:solidFill>
                <a:latin typeface="Arial" pitchFamily="34" charset="0"/>
                <a:ea typeface="Times New Roman" pitchFamily="18" charset="0"/>
                <a:cs typeface="Arial" pitchFamily="34" charset="0"/>
              </a:rPr>
              <a:t>Planning the Romanian Transmission Grid</a:t>
            </a:r>
            <a:endParaRPr lang="en-US" sz="2800" dirty="0">
              <a:solidFill>
                <a:srgbClr val="2D2D8A"/>
              </a:solidFill>
              <a:latin typeface="Arial" pitchFamily="34" charset="0"/>
            </a:endParaRPr>
          </a:p>
        </p:txBody>
      </p:sp>
      <p:sp>
        <p:nvSpPr>
          <p:cNvPr id="380930" name="Rectangle 2"/>
          <p:cNvSpPr>
            <a:spLocks noChangeArrowheads="1"/>
          </p:cNvSpPr>
          <p:nvPr/>
        </p:nvSpPr>
        <p:spPr bwMode="auto">
          <a:xfrm>
            <a:off x="492369" y="1890743"/>
            <a:ext cx="7948246" cy="4524315"/>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defRPr/>
            </a:pPr>
            <a:r>
              <a:rPr lang="en-US" b="1" dirty="0">
                <a:solidFill>
                  <a:srgbClr val="2D2D8A"/>
                </a:solidFill>
                <a:latin typeface="Arial" pitchFamily="34" charset="0"/>
                <a:ea typeface="Times New Roman" pitchFamily="18" charset="0"/>
                <a:cs typeface="Arial" pitchFamily="34" charset="0"/>
              </a:rPr>
              <a:t>Electricity transmission grid development should be in line with Romanian Power System development. Its purpose is to cover electricity consumption at least cost, under safe conditions and in compliance with the Romanian Energy Policy.  </a:t>
            </a:r>
            <a:endParaRPr lang="en-US" b="1" dirty="0">
              <a:solidFill>
                <a:srgbClr val="2D2D8A"/>
              </a:solidFill>
              <a:latin typeface="Arial" pitchFamily="34" charset="0"/>
            </a:endParaRPr>
          </a:p>
          <a:p>
            <a:pPr algn="just" eaLnBrk="0" hangingPunct="0">
              <a:defRPr/>
            </a:pPr>
            <a:r>
              <a:rPr lang="en-US" b="1" dirty="0">
                <a:solidFill>
                  <a:srgbClr val="2D2D8A"/>
                </a:solidFill>
                <a:latin typeface="Arial" pitchFamily="34" charset="0"/>
                <a:ea typeface="Times New Roman" pitchFamily="18" charset="0"/>
                <a:cs typeface="Arial" pitchFamily="34" charset="0"/>
              </a:rPr>
              <a:t>Transelectrica responds for Romanian transmission grid planning in cost </a:t>
            </a:r>
            <a:r>
              <a:rPr lang="en-US" b="1" dirty="0" err="1">
                <a:solidFill>
                  <a:srgbClr val="2D2D8A"/>
                </a:solidFill>
                <a:latin typeface="Arial" pitchFamily="34" charset="0"/>
                <a:ea typeface="Times New Roman" pitchFamily="18" charset="0"/>
                <a:cs typeface="Arial" pitchFamily="34" charset="0"/>
              </a:rPr>
              <a:t>efective</a:t>
            </a:r>
            <a:r>
              <a:rPr lang="en-US" b="1" dirty="0">
                <a:solidFill>
                  <a:srgbClr val="2D2D8A"/>
                </a:solidFill>
                <a:latin typeface="Arial" pitchFamily="34" charset="0"/>
                <a:ea typeface="Times New Roman" pitchFamily="18" charset="0"/>
                <a:cs typeface="Arial" pitchFamily="34" charset="0"/>
              </a:rPr>
              <a:t> conditions and by informing all the interested license holders in the electricity sectors. Every two years Transelectrica revises the Prospective Plan of the Transmission Grid for the following ten years. The Plan is a comprehensive survey of the operating characteristics and performances of the </a:t>
            </a:r>
            <a:r>
              <a:rPr lang="en-US" b="1" dirty="0" err="1">
                <a:solidFill>
                  <a:srgbClr val="2D2D8A"/>
                </a:solidFill>
                <a:latin typeface="Arial" pitchFamily="34" charset="0"/>
                <a:ea typeface="Times New Roman" pitchFamily="18" charset="0"/>
                <a:cs typeface="Arial" pitchFamily="34" charset="0"/>
              </a:rPr>
              <a:t>electricty</a:t>
            </a:r>
            <a:r>
              <a:rPr lang="en-US" b="1" dirty="0">
                <a:solidFill>
                  <a:srgbClr val="2D2D8A"/>
                </a:solidFill>
                <a:latin typeface="Arial" pitchFamily="34" charset="0"/>
                <a:ea typeface="Times New Roman" pitchFamily="18" charset="0"/>
                <a:cs typeface="Arial" pitchFamily="34" charset="0"/>
              </a:rPr>
              <a:t> transmission grid and is based on the best assessment of the main financial and economic evolutions, electricity production and consumption included. Upon getting  </a:t>
            </a:r>
            <a:r>
              <a:rPr lang="en-US" b="1" dirty="0" err="1">
                <a:solidFill>
                  <a:srgbClr val="2D2D8A"/>
                </a:solidFill>
                <a:latin typeface="Arial" pitchFamily="34" charset="0"/>
                <a:ea typeface="Times New Roman" pitchFamily="18" charset="0"/>
                <a:cs typeface="Arial" pitchFamily="34" charset="0"/>
              </a:rPr>
              <a:t>authorisation</a:t>
            </a:r>
            <a:r>
              <a:rPr lang="en-US" b="1" dirty="0">
                <a:solidFill>
                  <a:srgbClr val="2D2D8A"/>
                </a:solidFill>
                <a:latin typeface="Arial" pitchFamily="34" charset="0"/>
                <a:ea typeface="Times New Roman" pitchFamily="18" charset="0"/>
                <a:cs typeface="Arial" pitchFamily="34" charset="0"/>
              </a:rPr>
              <a:t> from ANRE and  approval from the Ministry of Economy ,  the 10 years Prospective Plan  becomes a public document. The Prospective Plan of the Transmission Grid for  2008-2012 with an outlook for 2017 was already carried out</a:t>
            </a:r>
            <a:endParaRPr lang="en-US" b="1" dirty="0">
              <a:solidFill>
                <a:srgbClr val="2D2D8A"/>
              </a:solidFill>
              <a:latin typeface="Arial" pitchFamily="34" charset="0"/>
            </a:endParaRPr>
          </a:p>
        </p:txBody>
      </p:sp>
    </p:spTree>
    <p:extLst>
      <p:ext uri="{BB962C8B-B14F-4D97-AF65-F5344CB8AC3E}">
        <p14:creationId xmlns:p14="http://schemas.microsoft.com/office/powerpoint/2010/main" val="405418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29" name="Rectangle 1"/>
          <p:cNvSpPr>
            <a:spLocks noChangeArrowheads="1"/>
          </p:cNvSpPr>
          <p:nvPr/>
        </p:nvSpPr>
        <p:spPr bwMode="auto">
          <a:xfrm>
            <a:off x="1758464" y="-12700"/>
            <a:ext cx="7807569" cy="1384300"/>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tabLst>
                <a:tab pos="228600" algn="l"/>
                <a:tab pos="685800" algn="l"/>
              </a:tabLst>
              <a:defRPr/>
            </a:pPr>
            <a:r>
              <a:rPr lang="en-US" sz="2800" b="1" dirty="0">
                <a:solidFill>
                  <a:srgbClr val="2D2D8A"/>
                </a:solidFill>
              </a:rPr>
              <a:t>Integration of POWRSYM3 Model </a:t>
            </a:r>
          </a:p>
          <a:p>
            <a:pPr algn="just" eaLnBrk="0" hangingPunct="0">
              <a:tabLst>
                <a:tab pos="228600" algn="l"/>
                <a:tab pos="685800" algn="l"/>
              </a:tabLst>
              <a:defRPr/>
            </a:pPr>
            <a:r>
              <a:rPr lang="en-US" sz="2800" b="1" dirty="0">
                <a:solidFill>
                  <a:srgbClr val="2D2D8A"/>
                </a:solidFill>
              </a:rPr>
              <a:t>Into Generation Capacities Planning    -1 </a:t>
            </a:r>
          </a:p>
          <a:p>
            <a:pPr algn="just" eaLnBrk="0" hangingPunct="0">
              <a:tabLst>
                <a:tab pos="228600" algn="l"/>
                <a:tab pos="685800" algn="l"/>
              </a:tabLst>
              <a:defRPr/>
            </a:pPr>
            <a:endParaRPr lang="en-US" sz="2800" b="1" dirty="0">
              <a:solidFill>
                <a:srgbClr val="2D2D8A"/>
              </a:solidFill>
              <a:latin typeface="Arial" pitchFamily="34" charset="0"/>
            </a:endParaRPr>
          </a:p>
        </p:txBody>
      </p:sp>
      <p:sp>
        <p:nvSpPr>
          <p:cNvPr id="6" name="Text Box 9"/>
          <p:cNvSpPr txBox="1">
            <a:spLocks noChangeArrowheads="1"/>
          </p:cNvSpPr>
          <p:nvPr/>
        </p:nvSpPr>
        <p:spPr bwMode="auto">
          <a:xfrm>
            <a:off x="422033" y="1554164"/>
            <a:ext cx="8242789" cy="1112837"/>
          </a:xfrm>
          <a:prstGeom prst="rect">
            <a:avLst/>
          </a:prstGeom>
          <a:noFill/>
          <a:ln w="9525">
            <a:noFill/>
            <a:miter lim="800000"/>
            <a:headEnd/>
            <a:tailEnd/>
          </a:ln>
          <a:effectLst/>
        </p:spPr>
        <p:txBody>
          <a:bodyPr lIns="0" tIns="42981" rIns="85963" bIns="42981">
            <a:spAutoFit/>
          </a:bodyPr>
          <a:lstStyle/>
          <a:p>
            <a:pPr algn="just">
              <a:lnSpc>
                <a:spcPts val="1634"/>
              </a:lnSpc>
              <a:spcBef>
                <a:spcPts val="12"/>
              </a:spcBef>
              <a:spcAft>
                <a:spcPts val="12"/>
              </a:spcAft>
              <a:defRPr/>
            </a:pPr>
            <a:r>
              <a:rPr lang="en-US" dirty="0">
                <a:solidFill>
                  <a:srgbClr val="2D2D8A"/>
                </a:solidFill>
                <a:latin typeface="Arial"/>
              </a:rPr>
              <a:t>In today's competitive environment, the need for greater detail in system planning analyses has become increasingly important. </a:t>
            </a:r>
          </a:p>
          <a:p>
            <a:pPr algn="just">
              <a:lnSpc>
                <a:spcPts val="1634"/>
              </a:lnSpc>
              <a:spcBef>
                <a:spcPts val="12"/>
              </a:spcBef>
              <a:spcAft>
                <a:spcPts val="12"/>
              </a:spcAft>
              <a:defRPr/>
            </a:pPr>
            <a:endParaRPr lang="en-US" dirty="0">
              <a:solidFill>
                <a:srgbClr val="2D2D8A"/>
              </a:solidFill>
              <a:latin typeface="Arial"/>
            </a:endParaRPr>
          </a:p>
          <a:p>
            <a:pPr algn="just">
              <a:lnSpc>
                <a:spcPts val="1634"/>
              </a:lnSpc>
              <a:spcBef>
                <a:spcPts val="12"/>
              </a:spcBef>
              <a:spcAft>
                <a:spcPts val="12"/>
              </a:spcAft>
              <a:defRPr/>
            </a:pPr>
            <a:endParaRPr lang="en-US" dirty="0">
              <a:solidFill>
                <a:srgbClr val="2D2D8A"/>
              </a:solidFill>
              <a:latin typeface="Arial"/>
            </a:endParaRPr>
          </a:p>
          <a:p>
            <a:pPr algn="just">
              <a:lnSpc>
                <a:spcPts val="1634"/>
              </a:lnSpc>
              <a:spcBef>
                <a:spcPts val="12"/>
              </a:spcBef>
              <a:spcAft>
                <a:spcPts val="12"/>
              </a:spcAft>
              <a:defRPr/>
            </a:pPr>
            <a:endParaRPr lang="en-US" dirty="0">
              <a:solidFill>
                <a:srgbClr val="2D2D8A"/>
              </a:solidFill>
              <a:latin typeface="Arial"/>
            </a:endParaRPr>
          </a:p>
        </p:txBody>
      </p:sp>
      <p:sp>
        <p:nvSpPr>
          <p:cNvPr id="7" name="Text Box 24"/>
          <p:cNvSpPr txBox="1">
            <a:spLocks noChangeArrowheads="1"/>
          </p:cNvSpPr>
          <p:nvPr/>
        </p:nvSpPr>
        <p:spPr bwMode="auto">
          <a:xfrm>
            <a:off x="416169" y="2147889"/>
            <a:ext cx="9149862" cy="1420500"/>
          </a:xfrm>
          <a:prstGeom prst="rect">
            <a:avLst/>
          </a:prstGeom>
          <a:noFill/>
          <a:ln w="9525">
            <a:noFill/>
            <a:miter lim="800000"/>
            <a:headEnd/>
            <a:tailEnd/>
          </a:ln>
          <a:effectLst/>
        </p:spPr>
        <p:txBody>
          <a:bodyPr lIns="0" tIns="42981" rIns="85963" bIns="42981">
            <a:spAutoFit/>
          </a:bodyPr>
          <a:lstStyle/>
          <a:p>
            <a:pPr>
              <a:lnSpc>
                <a:spcPts val="1246"/>
              </a:lnSpc>
              <a:spcBef>
                <a:spcPts val="12"/>
              </a:spcBef>
              <a:spcAft>
                <a:spcPts val="12"/>
              </a:spcAft>
              <a:defRPr/>
            </a:pPr>
            <a:r>
              <a:rPr lang="en-US" dirty="0">
                <a:solidFill>
                  <a:srgbClr val="2D2D8A"/>
                </a:solidFill>
                <a:latin typeface="Arial"/>
              </a:rPr>
              <a:t>PowrSym3 is a multi-area, chronological, Monte Carlo simulation model capable of :</a:t>
            </a:r>
          </a:p>
          <a:p>
            <a:pPr>
              <a:lnSpc>
                <a:spcPts val="1246"/>
              </a:lnSpc>
              <a:spcBef>
                <a:spcPts val="12"/>
              </a:spcBef>
              <a:spcAft>
                <a:spcPts val="12"/>
              </a:spcAft>
              <a:defRPr/>
            </a:pPr>
            <a:endParaRPr lang="en-US" dirty="0">
              <a:solidFill>
                <a:srgbClr val="2D2D8A"/>
              </a:solidFill>
              <a:latin typeface="Arial"/>
            </a:endParaRPr>
          </a:p>
          <a:p>
            <a:pPr>
              <a:lnSpc>
                <a:spcPts val="1246"/>
              </a:lnSpc>
              <a:spcBef>
                <a:spcPts val="12"/>
              </a:spcBef>
              <a:spcAft>
                <a:spcPts val="12"/>
              </a:spcAft>
              <a:defRPr/>
            </a:pPr>
            <a:endParaRPr lang="en-US" dirty="0">
              <a:solidFill>
                <a:srgbClr val="2D2D8A"/>
              </a:solidFill>
              <a:latin typeface="Arial"/>
            </a:endParaRPr>
          </a:p>
          <a:p>
            <a:pPr>
              <a:lnSpc>
                <a:spcPts val="1399"/>
              </a:lnSpc>
              <a:spcBef>
                <a:spcPts val="12"/>
              </a:spcBef>
              <a:spcAft>
                <a:spcPts val="12"/>
              </a:spcAft>
              <a:buFont typeface="Arial" pitchFamily="34" charset="0"/>
              <a:buChar char="•"/>
              <a:defRPr/>
            </a:pPr>
            <a:r>
              <a:rPr lang="en-US" dirty="0">
                <a:solidFill>
                  <a:srgbClr val="2D2D8A"/>
                </a:solidFill>
                <a:latin typeface="Arial"/>
              </a:rPr>
              <a:t>  detailed, short-term studies with high levels of optimization</a:t>
            </a:r>
          </a:p>
          <a:p>
            <a:pPr>
              <a:lnSpc>
                <a:spcPts val="1399"/>
              </a:lnSpc>
              <a:spcBef>
                <a:spcPts val="12"/>
              </a:spcBef>
              <a:spcAft>
                <a:spcPts val="12"/>
              </a:spcAft>
              <a:buFont typeface="Arial" pitchFamily="34" charset="0"/>
              <a:buChar char="•"/>
              <a:defRPr/>
            </a:pPr>
            <a:endParaRPr lang="en-US" dirty="0">
              <a:solidFill>
                <a:srgbClr val="2D2D8A"/>
              </a:solidFill>
              <a:latin typeface="Arial"/>
            </a:endParaRPr>
          </a:p>
          <a:p>
            <a:pPr>
              <a:lnSpc>
                <a:spcPts val="1399"/>
              </a:lnSpc>
              <a:spcBef>
                <a:spcPts val="12"/>
              </a:spcBef>
              <a:spcAft>
                <a:spcPts val="12"/>
              </a:spcAft>
              <a:buFont typeface="Arial" pitchFamily="34" charset="0"/>
              <a:buChar char="•"/>
              <a:defRPr/>
            </a:pPr>
            <a:r>
              <a:rPr lang="en-US" dirty="0">
                <a:solidFill>
                  <a:srgbClr val="2D2D8A"/>
                </a:solidFill>
                <a:latin typeface="Arial"/>
              </a:rPr>
              <a:t>  long-term system planning studies representing chronological system operating conditions. </a:t>
            </a:r>
          </a:p>
          <a:p>
            <a:pPr>
              <a:lnSpc>
                <a:spcPts val="1246"/>
              </a:lnSpc>
              <a:spcBef>
                <a:spcPts val="12"/>
              </a:spcBef>
              <a:spcAft>
                <a:spcPts val="12"/>
              </a:spcAft>
              <a:defRPr/>
            </a:pPr>
            <a:endParaRPr lang="en-US" dirty="0">
              <a:solidFill>
                <a:srgbClr val="2D2D8A"/>
              </a:solidFill>
              <a:latin typeface="Arial"/>
            </a:endParaRPr>
          </a:p>
        </p:txBody>
      </p:sp>
      <p:sp>
        <p:nvSpPr>
          <p:cNvPr id="8" name="Text Box 23"/>
          <p:cNvSpPr txBox="1">
            <a:spLocks noChangeArrowheads="1"/>
          </p:cNvSpPr>
          <p:nvPr/>
        </p:nvSpPr>
        <p:spPr bwMode="auto">
          <a:xfrm>
            <a:off x="422031" y="3352801"/>
            <a:ext cx="3810000" cy="3626232"/>
          </a:xfrm>
          <a:prstGeom prst="rect">
            <a:avLst/>
          </a:prstGeom>
          <a:noFill/>
          <a:ln w="9525">
            <a:noFill/>
            <a:miter lim="800000"/>
            <a:headEnd/>
            <a:tailEnd/>
          </a:ln>
          <a:effectLst/>
        </p:spPr>
        <p:txBody>
          <a:bodyPr lIns="0" tIns="42981" rIns="85963" bIns="42981">
            <a:spAutoFit/>
          </a:bodyPr>
          <a:lstStyle/>
          <a:p>
            <a:pPr algn="just">
              <a:lnSpc>
                <a:spcPts val="1246"/>
              </a:lnSpc>
              <a:spcBef>
                <a:spcPts val="12"/>
              </a:spcBef>
              <a:spcAft>
                <a:spcPts val="12"/>
              </a:spcAft>
              <a:defRPr/>
            </a:pPr>
            <a:r>
              <a:rPr lang="en-US" b="1" dirty="0">
                <a:solidFill>
                  <a:srgbClr val="2D2D8A"/>
                </a:solidFill>
                <a:latin typeface="Arial"/>
              </a:rPr>
              <a:t>PowrSym3 algorithm features: </a:t>
            </a:r>
          </a:p>
          <a:p>
            <a:pPr algn="just">
              <a:lnSpc>
                <a:spcPts val="1246"/>
              </a:lnSpc>
              <a:spcBef>
                <a:spcPts val="12"/>
              </a:spcBef>
              <a:spcAft>
                <a:spcPts val="12"/>
              </a:spcAft>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Preservation of the chronological </a:t>
            </a:r>
          </a:p>
          <a:p>
            <a:pPr algn="just">
              <a:lnSpc>
                <a:spcPts val="1246"/>
              </a:lnSpc>
              <a:spcBef>
                <a:spcPts val="12"/>
              </a:spcBef>
              <a:spcAft>
                <a:spcPts val="12"/>
              </a:spcAft>
              <a:defRPr/>
            </a:pPr>
            <a:r>
              <a:rPr lang="en-US" sz="1500" b="1" dirty="0">
                <a:solidFill>
                  <a:srgbClr val="2D2D8A"/>
                </a:solidFill>
                <a:latin typeface="Arial"/>
              </a:rPr>
              <a:t>   sequence of events</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Combined heat and power simulation</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Accurate unit dispatch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Monte Carlo/</a:t>
            </a:r>
            <a:r>
              <a:rPr lang="en-US" sz="1500" b="1" dirty="0" err="1">
                <a:solidFill>
                  <a:srgbClr val="2D2D8A"/>
                </a:solidFill>
                <a:latin typeface="Arial"/>
              </a:rPr>
              <a:t>derating</a:t>
            </a:r>
            <a:r>
              <a:rPr lang="en-US" sz="1500" b="1" dirty="0">
                <a:solidFill>
                  <a:srgbClr val="2D2D8A"/>
                </a:solidFill>
                <a:latin typeface="Arial"/>
              </a:rPr>
              <a:t> options for forced </a:t>
            </a:r>
          </a:p>
          <a:p>
            <a:pPr algn="just">
              <a:lnSpc>
                <a:spcPts val="1246"/>
              </a:lnSpc>
              <a:spcBef>
                <a:spcPts val="12"/>
              </a:spcBef>
              <a:spcAft>
                <a:spcPts val="12"/>
              </a:spcAft>
              <a:defRPr/>
            </a:pPr>
            <a:r>
              <a:rPr lang="en-US" sz="1500" b="1" dirty="0">
                <a:solidFill>
                  <a:srgbClr val="2D2D8A"/>
                </a:solidFill>
                <a:latin typeface="Arial"/>
              </a:rPr>
              <a:t>   outage simulation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Emission influenced commit / dispatch</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Complex fuel contract model with fuel </a:t>
            </a:r>
          </a:p>
          <a:p>
            <a:pPr algn="just">
              <a:lnSpc>
                <a:spcPts val="1246"/>
              </a:lnSpc>
              <a:spcBef>
                <a:spcPts val="12"/>
              </a:spcBef>
              <a:spcAft>
                <a:spcPts val="12"/>
              </a:spcAft>
              <a:defRPr/>
            </a:pPr>
            <a:r>
              <a:rPr lang="en-US" sz="1500" b="1" dirty="0">
                <a:solidFill>
                  <a:srgbClr val="2D2D8A"/>
                </a:solidFill>
                <a:latin typeface="Arial"/>
              </a:rPr>
              <a:t>    blending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Multi-area power transport model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Integrated reliability model</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Maintenance schedule optimization </a:t>
            </a:r>
          </a:p>
        </p:txBody>
      </p:sp>
      <p:sp>
        <p:nvSpPr>
          <p:cNvPr id="9" name="Text Box 27"/>
          <p:cNvSpPr txBox="1">
            <a:spLocks noChangeArrowheads="1"/>
          </p:cNvSpPr>
          <p:nvPr/>
        </p:nvSpPr>
        <p:spPr bwMode="auto">
          <a:xfrm>
            <a:off x="4783016" y="3832232"/>
            <a:ext cx="3878874" cy="1882165"/>
          </a:xfrm>
          <a:prstGeom prst="rect">
            <a:avLst/>
          </a:prstGeom>
          <a:noFill/>
          <a:ln w="9525">
            <a:noFill/>
            <a:miter lim="800000"/>
            <a:headEnd/>
            <a:tailEnd/>
          </a:ln>
          <a:effectLst/>
        </p:spPr>
        <p:txBody>
          <a:bodyPr lIns="0" tIns="42981" rIns="85963" bIns="42981">
            <a:spAutoFit/>
          </a:bodyPr>
          <a:lstStyle/>
          <a:p>
            <a:pPr algn="just">
              <a:lnSpc>
                <a:spcPts val="1446"/>
              </a:lnSpc>
              <a:spcBef>
                <a:spcPts val="12"/>
              </a:spcBef>
              <a:spcAft>
                <a:spcPts val="12"/>
              </a:spcAft>
              <a:defRPr/>
            </a:pPr>
            <a:r>
              <a:rPr lang="en-US" i="1" dirty="0">
                <a:solidFill>
                  <a:srgbClr val="2D2D8A"/>
                </a:solidFill>
                <a:latin typeface="Arial"/>
              </a:rPr>
              <a:t>multi-year system operation is simulated over sequential weekly optimization horizons with a time step of one hour. </a:t>
            </a:r>
          </a:p>
          <a:p>
            <a:pPr algn="just">
              <a:lnSpc>
                <a:spcPts val="1446"/>
              </a:lnSpc>
              <a:spcBef>
                <a:spcPts val="12"/>
              </a:spcBef>
              <a:spcAft>
                <a:spcPts val="12"/>
              </a:spcAft>
              <a:defRPr/>
            </a:pPr>
            <a:endParaRPr lang="en-US" i="1" dirty="0">
              <a:solidFill>
                <a:srgbClr val="2D2D8A"/>
              </a:solidFill>
              <a:latin typeface="Arial"/>
            </a:endParaRPr>
          </a:p>
          <a:p>
            <a:pPr algn="just">
              <a:lnSpc>
                <a:spcPts val="1446"/>
              </a:lnSpc>
              <a:spcBef>
                <a:spcPts val="12"/>
              </a:spcBef>
              <a:spcAft>
                <a:spcPts val="12"/>
              </a:spcAft>
              <a:defRPr/>
            </a:pPr>
            <a:endParaRPr lang="en-US" i="1" dirty="0">
              <a:solidFill>
                <a:srgbClr val="2D2D8A"/>
              </a:solidFill>
              <a:latin typeface="Arial"/>
            </a:endParaRPr>
          </a:p>
          <a:p>
            <a:pPr algn="just">
              <a:lnSpc>
                <a:spcPts val="1446"/>
              </a:lnSpc>
              <a:spcBef>
                <a:spcPts val="12"/>
              </a:spcBef>
              <a:spcAft>
                <a:spcPts val="12"/>
              </a:spcAft>
              <a:defRPr/>
            </a:pPr>
            <a:r>
              <a:rPr lang="en-US" i="1" dirty="0">
                <a:solidFill>
                  <a:srgbClr val="2D2D8A"/>
                </a:solidFill>
                <a:latin typeface="Arial"/>
              </a:rPr>
              <a:t>ability to compare alternatives under ‘real’ system operating conditions </a:t>
            </a:r>
          </a:p>
          <a:p>
            <a:pPr algn="just">
              <a:lnSpc>
                <a:spcPts val="1446"/>
              </a:lnSpc>
              <a:spcBef>
                <a:spcPts val="12"/>
              </a:spcBef>
              <a:spcAft>
                <a:spcPts val="12"/>
              </a:spcAft>
              <a:defRPr/>
            </a:pPr>
            <a:endParaRPr lang="en-US" i="1" dirty="0">
              <a:solidFill>
                <a:srgbClr val="2D2D8A"/>
              </a:solidFill>
              <a:latin typeface="Arial"/>
            </a:endParaRPr>
          </a:p>
          <a:p>
            <a:pPr algn="just">
              <a:lnSpc>
                <a:spcPts val="1446"/>
              </a:lnSpc>
              <a:spcBef>
                <a:spcPts val="12"/>
              </a:spcBef>
              <a:spcAft>
                <a:spcPts val="12"/>
              </a:spcAft>
              <a:defRPr/>
            </a:pPr>
            <a:r>
              <a:rPr lang="en-US" i="1" dirty="0">
                <a:solidFill>
                  <a:srgbClr val="2D2D8A"/>
                </a:solidFill>
                <a:latin typeface="Arial"/>
              </a:rPr>
              <a:t> </a:t>
            </a:r>
          </a:p>
        </p:txBody>
      </p:sp>
    </p:spTree>
    <p:extLst>
      <p:ext uri="{BB962C8B-B14F-4D97-AF65-F5344CB8AC3E}">
        <p14:creationId xmlns:p14="http://schemas.microsoft.com/office/powerpoint/2010/main" val="94597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8"/>
          <p:cNvSpPr txBox="1">
            <a:spLocks noChangeArrowheads="1"/>
          </p:cNvSpPr>
          <p:nvPr/>
        </p:nvSpPr>
        <p:spPr bwMode="auto">
          <a:xfrm>
            <a:off x="492369" y="2438400"/>
            <a:ext cx="3741127" cy="3279775"/>
          </a:xfrm>
          <a:prstGeom prst="rect">
            <a:avLst/>
          </a:prstGeom>
          <a:noFill/>
          <a:ln w="9525">
            <a:noFill/>
            <a:miter lim="800000"/>
            <a:headEnd/>
            <a:tailEnd/>
          </a:ln>
          <a:effectLst/>
        </p:spPr>
        <p:txBody>
          <a:bodyPr lIns="0" tIns="42981" rIns="85963" bIns="42981">
            <a:spAutoFit/>
          </a:bodyPr>
          <a:lstStyle/>
          <a:p>
            <a:pPr algn="just">
              <a:lnSpc>
                <a:spcPts val="1246"/>
              </a:lnSpc>
              <a:spcBef>
                <a:spcPts val="12"/>
              </a:spcBef>
              <a:spcAft>
                <a:spcPts val="12"/>
              </a:spcAft>
              <a:defRPr/>
            </a:pPr>
            <a:r>
              <a:rPr lang="en-US" b="1" dirty="0">
                <a:solidFill>
                  <a:srgbClr val="2D2D8A"/>
                </a:solidFill>
                <a:latin typeface="Arial" pitchFamily="34" charset="0"/>
                <a:cs typeface="Arial" pitchFamily="34" charset="0"/>
              </a:rPr>
              <a:t>PowrSym3 applications include:</a:t>
            </a:r>
          </a:p>
          <a:p>
            <a:pPr algn="just">
              <a:lnSpc>
                <a:spcPts val="1246"/>
              </a:lnSpc>
              <a:spcBef>
                <a:spcPts val="12"/>
              </a:spcBef>
              <a:spcAft>
                <a:spcPts val="12"/>
              </a:spcAft>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Generation expansion studies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Integrated resource planning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Real time resource scheduling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Fuel burn and fuel contract evaluation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Near term operational studies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Maintenance scheduling options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Hydro power evaluations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pitchFamily="34" charset="0"/>
                <a:cs typeface="Arial" pitchFamily="34" charset="0"/>
              </a:rPr>
              <a:t>   Hourly marginal cost evaluations </a:t>
            </a:r>
          </a:p>
          <a:p>
            <a:pPr algn="just">
              <a:lnSpc>
                <a:spcPts val="1246"/>
              </a:lnSpc>
              <a:spcBef>
                <a:spcPts val="12"/>
              </a:spcBef>
              <a:spcAft>
                <a:spcPts val="12"/>
              </a:spcAft>
              <a:defRPr/>
            </a:pPr>
            <a:endParaRPr lang="en-US" sz="1500" b="1" dirty="0">
              <a:solidFill>
                <a:srgbClr val="2D2D8A"/>
              </a:solidFill>
              <a:latin typeface="Arial" pitchFamily="34" charset="0"/>
              <a:cs typeface="Arial" pitchFamily="34" charset="0"/>
            </a:endParaRPr>
          </a:p>
          <a:p>
            <a:pPr algn="just">
              <a:lnSpc>
                <a:spcPts val="1246"/>
              </a:lnSpc>
              <a:spcBef>
                <a:spcPts val="12"/>
              </a:spcBef>
              <a:spcAft>
                <a:spcPts val="12"/>
              </a:spcAft>
              <a:defRPr/>
            </a:pPr>
            <a:endParaRPr lang="en-US" sz="1500" b="1" dirty="0">
              <a:solidFill>
                <a:srgbClr val="2D2D8A"/>
              </a:solidFill>
              <a:latin typeface="Arial" pitchFamily="34" charset="0"/>
              <a:cs typeface="Arial" pitchFamily="34" charset="0"/>
            </a:endParaRPr>
          </a:p>
        </p:txBody>
      </p:sp>
      <p:sp>
        <p:nvSpPr>
          <p:cNvPr id="10" name="Text Box 13"/>
          <p:cNvSpPr txBox="1">
            <a:spLocks noChangeArrowheads="1"/>
          </p:cNvSpPr>
          <p:nvPr/>
        </p:nvSpPr>
        <p:spPr bwMode="auto">
          <a:xfrm>
            <a:off x="4201930" y="1487492"/>
            <a:ext cx="4129576" cy="5165115"/>
          </a:xfrm>
          <a:prstGeom prst="rect">
            <a:avLst/>
          </a:prstGeom>
          <a:noFill/>
          <a:ln w="9525">
            <a:noFill/>
            <a:miter lim="800000"/>
            <a:headEnd/>
            <a:tailEnd/>
          </a:ln>
          <a:effectLst/>
        </p:spPr>
        <p:txBody>
          <a:bodyPr wrap="none" lIns="0" tIns="42981" rIns="85963" bIns="42981">
            <a:spAutoFit/>
          </a:bodyPr>
          <a:lstStyle/>
          <a:p>
            <a:pPr algn="just">
              <a:lnSpc>
                <a:spcPts val="1246"/>
              </a:lnSpc>
              <a:spcBef>
                <a:spcPts val="12"/>
              </a:spcBef>
              <a:spcAft>
                <a:spcPts val="12"/>
              </a:spcAft>
              <a:defRPr/>
            </a:pPr>
            <a:r>
              <a:rPr lang="en-US" b="1" dirty="0">
                <a:solidFill>
                  <a:srgbClr val="2D2D8A"/>
                </a:solidFill>
                <a:latin typeface="Arial"/>
              </a:rPr>
              <a:t>PowrSym3 report categories:</a:t>
            </a:r>
          </a:p>
          <a:p>
            <a:pPr algn="just">
              <a:lnSpc>
                <a:spcPts val="1246"/>
              </a:lnSpc>
              <a:spcBef>
                <a:spcPts val="12"/>
              </a:spcBef>
              <a:spcAft>
                <a:spcPts val="12"/>
              </a:spcAft>
              <a:defRPr/>
            </a:pPr>
            <a:endParaRPr lang="en-US" b="1" dirty="0">
              <a:solidFill>
                <a:srgbClr val="2D2D8A"/>
              </a:solidFill>
              <a:latin typeface="Arial"/>
            </a:endParaRPr>
          </a:p>
          <a:p>
            <a:pPr algn="just">
              <a:lnSpc>
                <a:spcPts val="1246"/>
              </a:lnSpc>
              <a:spcBef>
                <a:spcPts val="12"/>
              </a:spcBef>
              <a:spcAft>
                <a:spcPts val="12"/>
              </a:spcAft>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System reliability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Reserve margin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Capacity factors</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Energy generation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Fuel consumption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Number of unit starts</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Startup costs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Fuel costs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Power plant emissions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Purchased power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Total costs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Inter-area transfers and wheeling charges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Marginal costs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Cogeneration heat reports </a:t>
            </a:r>
          </a:p>
          <a:p>
            <a:pPr algn="just">
              <a:lnSpc>
                <a:spcPts val="1246"/>
              </a:lnSpc>
              <a:spcBef>
                <a:spcPts val="12"/>
              </a:spcBef>
              <a:spcAft>
                <a:spcPts val="12"/>
              </a:spcAft>
              <a:buFont typeface="Arial" pitchFamily="34" charset="0"/>
              <a:buChar char="•"/>
              <a:defRPr/>
            </a:pPr>
            <a:endParaRPr lang="en-US" sz="1500" b="1" dirty="0">
              <a:solidFill>
                <a:srgbClr val="2D2D8A"/>
              </a:solidFill>
              <a:latin typeface="Arial"/>
            </a:endParaRPr>
          </a:p>
          <a:p>
            <a:pPr algn="just">
              <a:lnSpc>
                <a:spcPts val="1246"/>
              </a:lnSpc>
              <a:spcBef>
                <a:spcPts val="12"/>
              </a:spcBef>
              <a:spcAft>
                <a:spcPts val="12"/>
              </a:spcAft>
              <a:buFont typeface="Arial" pitchFamily="34" charset="0"/>
              <a:buChar char="•"/>
              <a:defRPr/>
            </a:pPr>
            <a:r>
              <a:rPr lang="en-US" sz="1500" b="1" dirty="0">
                <a:solidFill>
                  <a:srgbClr val="2D2D8A"/>
                </a:solidFill>
                <a:latin typeface="Arial"/>
              </a:rPr>
              <a:t>  Operation and maintenance costs </a:t>
            </a:r>
          </a:p>
          <a:p>
            <a:pPr algn="just">
              <a:lnSpc>
                <a:spcPts val="1246"/>
              </a:lnSpc>
              <a:spcBef>
                <a:spcPts val="12"/>
              </a:spcBef>
              <a:spcAft>
                <a:spcPts val="12"/>
              </a:spcAft>
              <a:defRPr/>
            </a:pPr>
            <a:endParaRPr lang="en-US" sz="1500" b="1" dirty="0">
              <a:solidFill>
                <a:srgbClr val="2D2D8A"/>
              </a:solidFill>
              <a:latin typeface="Arial"/>
            </a:endParaRPr>
          </a:p>
        </p:txBody>
      </p:sp>
      <p:sp>
        <p:nvSpPr>
          <p:cNvPr id="11" name="Rectangle 1"/>
          <p:cNvSpPr>
            <a:spLocks noChangeArrowheads="1"/>
          </p:cNvSpPr>
          <p:nvPr/>
        </p:nvSpPr>
        <p:spPr bwMode="auto">
          <a:xfrm>
            <a:off x="1758464" y="-12700"/>
            <a:ext cx="7807569" cy="1384300"/>
          </a:xfrm>
          <a:prstGeom prst="rect">
            <a:avLst/>
          </a:prstGeom>
          <a:noFill/>
          <a:ln w="9525" cap="flat" cmpd="sng" algn="ctr">
            <a:noFill/>
            <a:prstDash val="solid"/>
            <a:miter lim="800000"/>
            <a:headEnd type="none" w="med" len="med"/>
            <a:tailEnd type="none" w="med" len="med"/>
          </a:ln>
          <a:effectLst>
            <a:prstShdw prst="shdw13" dist="53882" dir="13500000">
              <a:schemeClr val="bg2">
                <a:alpha val="50000"/>
              </a:schemeClr>
            </a:prstShdw>
          </a:effectLst>
        </p:spPr>
        <p:txBody>
          <a:bodyPr anchor="ctr">
            <a:spAutoFit/>
          </a:bodyPr>
          <a:lstStyle/>
          <a:p>
            <a:pPr algn="just" eaLnBrk="0" hangingPunct="0">
              <a:tabLst>
                <a:tab pos="228600" algn="l"/>
                <a:tab pos="685800" algn="l"/>
              </a:tabLst>
              <a:defRPr/>
            </a:pPr>
            <a:r>
              <a:rPr lang="en-US" sz="2800" b="1" dirty="0">
                <a:solidFill>
                  <a:srgbClr val="2D2D8A"/>
                </a:solidFill>
              </a:rPr>
              <a:t>Integration of POWRSYM3 Model </a:t>
            </a:r>
          </a:p>
          <a:p>
            <a:pPr algn="just" eaLnBrk="0" hangingPunct="0">
              <a:tabLst>
                <a:tab pos="228600" algn="l"/>
                <a:tab pos="685800" algn="l"/>
              </a:tabLst>
              <a:defRPr/>
            </a:pPr>
            <a:r>
              <a:rPr lang="en-US" sz="2800" b="1" dirty="0">
                <a:solidFill>
                  <a:srgbClr val="2D2D8A"/>
                </a:solidFill>
              </a:rPr>
              <a:t>Into Generation Capacities Planning    -2</a:t>
            </a:r>
          </a:p>
          <a:p>
            <a:pPr algn="just" eaLnBrk="0" hangingPunct="0">
              <a:tabLst>
                <a:tab pos="228600" algn="l"/>
                <a:tab pos="685800" algn="l"/>
              </a:tabLst>
              <a:defRPr/>
            </a:pPr>
            <a:endParaRPr lang="en-US" sz="2800" b="1" dirty="0">
              <a:solidFill>
                <a:srgbClr val="2D2D8A"/>
              </a:solidFill>
              <a:latin typeface="Arial" pitchFamily="34" charset="0"/>
            </a:endParaRPr>
          </a:p>
        </p:txBody>
      </p:sp>
    </p:spTree>
    <p:extLst>
      <p:ext uri="{BB962C8B-B14F-4D97-AF65-F5344CB8AC3E}">
        <p14:creationId xmlns:p14="http://schemas.microsoft.com/office/powerpoint/2010/main" val="14703082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VICE" val="Xerox 5799"/>
  <p:tag name="FILLFORECOLOR" val="Color Tint 10"/>
</p:tagLst>
</file>

<file path=ppt/tags/tag2.xml><?xml version="1.0" encoding="utf-8"?>
<p:tagLst xmlns:a="http://schemas.openxmlformats.org/drawingml/2006/main" xmlns:r="http://schemas.openxmlformats.org/officeDocument/2006/relationships" xmlns:p="http://schemas.openxmlformats.org/presentationml/2006/main">
  <p:tag name="DEVICE" val="Xerox 5799"/>
  <p:tag name="FILLFORECOLOR" val="Color Tint 10"/>
</p:tagLst>
</file>

<file path=ppt/tags/tag3.xml><?xml version="1.0" encoding="utf-8"?>
<p:tagLst xmlns:a="http://schemas.openxmlformats.org/drawingml/2006/main" xmlns:r="http://schemas.openxmlformats.org/officeDocument/2006/relationships" xmlns:p="http://schemas.openxmlformats.org/presentationml/2006/main">
  <p:tag name="DEVICE" val="Xerox 5799"/>
  <p:tag name="FILLFORECOLOR" val="Color Tint 10"/>
</p:tagLst>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_2009">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24297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plate_2009">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24297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L_EN_template">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Presentation1</Template>
  <TotalTime>140</TotalTime>
  <Words>2629</Words>
  <Application>Microsoft Office PowerPoint</Application>
  <PresentationFormat>On-screen Show (4:3)</PresentationFormat>
  <Paragraphs>769</Paragraphs>
  <Slides>27</Slides>
  <Notes>13</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27</vt:i4>
      </vt:variant>
    </vt:vector>
  </HeadingPairs>
  <TitlesOfParts>
    <vt:vector size="49" baseType="lpstr">
      <vt:lpstr>Arial</vt:lpstr>
      <vt:lpstr>Calibri</vt:lpstr>
      <vt:lpstr>Times New Roman</vt:lpstr>
      <vt:lpstr>Tahoma</vt:lpstr>
      <vt:lpstr>Arial Bold</vt:lpstr>
      <vt:lpstr>Wingdings</vt:lpstr>
      <vt:lpstr>CG Omega</vt:lpstr>
      <vt:lpstr>Presentation1</vt:lpstr>
      <vt:lpstr>1_Default Design</vt:lpstr>
      <vt:lpstr>2_Default Design</vt:lpstr>
      <vt:lpstr>Template_2009</vt:lpstr>
      <vt:lpstr>1_Template_2009</vt:lpstr>
      <vt:lpstr>TEL_EN_template</vt:lpstr>
      <vt:lpstr>1_TEL_EN_template</vt:lpstr>
      <vt:lpstr>2_TEL_EN_template</vt:lpstr>
      <vt:lpstr>3_TEL_EN_template</vt:lpstr>
      <vt:lpstr>4_TEL_EN_template</vt:lpstr>
      <vt:lpstr>3_Default Design</vt:lpstr>
      <vt:lpstr>4_Default Design</vt:lpstr>
      <vt:lpstr>5_TEL_EN_template</vt:lpstr>
      <vt:lpstr>6_TEL_EN_template</vt:lpstr>
      <vt:lpstr>7_TEL_EN_template</vt:lpstr>
      <vt:lpstr>PowerPoint Presentation</vt:lpstr>
      <vt:lpstr>Romanian Power Sector – the structure</vt:lpstr>
      <vt:lpstr>PowerPoint Presentation</vt:lpstr>
      <vt:lpstr>PowerPoint Presentation</vt:lpstr>
      <vt:lpstr>Current situation   - 2010 –</vt:lpstr>
      <vt:lpstr>The Romanian Electricity Generation  Forecast for 2020</vt:lpstr>
      <vt:lpstr>PowerPoint Presentation</vt:lpstr>
      <vt:lpstr>PowerPoint Presentation</vt:lpstr>
      <vt:lpstr>PowerPoint Presentation</vt:lpstr>
      <vt:lpstr>PowerPoint Presentation</vt:lpstr>
      <vt:lpstr>Romanian Wholesale Electricity Market  Structure</vt:lpstr>
      <vt:lpstr>PowerPoint Presentation</vt:lpstr>
      <vt:lpstr>PowerPoint Presentation</vt:lpstr>
      <vt:lpstr>Balancing Electricity Market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TransElectrica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SCiorbagiu</dc:creator>
  <cp:lastModifiedBy>adriana.cernat</cp:lastModifiedBy>
  <cp:revision>33</cp:revision>
  <dcterms:created xsi:type="dcterms:W3CDTF">2009-01-21T08:53:14Z</dcterms:created>
  <dcterms:modified xsi:type="dcterms:W3CDTF">2011-06-17T10:38:42Z</dcterms:modified>
</cp:coreProperties>
</file>