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79" r:id="rId3"/>
    <p:sldId id="267" r:id="rId4"/>
    <p:sldId id="268" r:id="rId5"/>
    <p:sldId id="271" r:id="rId6"/>
    <p:sldId id="270" r:id="rId7"/>
    <p:sldId id="280" r:id="rId8"/>
    <p:sldId id="281" r:id="rId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AA7E"/>
    <a:srgbClr val="00AEEF"/>
    <a:srgbClr val="7B797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16" autoAdjust="0"/>
    <p:restoredTop sz="94660"/>
  </p:normalViewPr>
  <p:slideViewPr>
    <p:cSldViewPr>
      <p:cViewPr>
        <p:scale>
          <a:sx n="100" d="100"/>
          <a:sy n="100" d="100"/>
        </p:scale>
        <p:origin x="-204" y="708"/>
      </p:cViewPr>
      <p:guideLst>
        <p:guide orient="horz" pos="164"/>
        <p:guide pos="567"/>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199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5180FC-53B2-4F31-B635-2BB36D610CFC}" type="datetimeFigureOut">
              <a:rPr lang="en-US" smtClean="0"/>
              <a:pPr/>
              <a:t>6/22/2011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F04881-308E-4679-A7F0-E6B93955F46C}"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F4D4F13-E978-486F-8877-8C9CED89F9CA}"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kern="1200" dirty="0" smtClean="0">
                <a:solidFill>
                  <a:schemeClr val="tx1"/>
                </a:solidFill>
                <a:latin typeface="Arial" charset="0"/>
                <a:ea typeface="+mn-ea"/>
                <a:cs typeface="+mn-cs"/>
              </a:rPr>
              <a:t>WG 1 : develop plausible scenarios for offshore grid infrastructure out to at least 2030, based on each countries’ renewables plans and planned grid developments, and assess costs and benefits of these possible configurations.   </a:t>
            </a:r>
          </a:p>
          <a:p>
            <a:r>
              <a:rPr lang="en-GB" sz="1200" kern="1200" dirty="0" smtClean="0">
                <a:solidFill>
                  <a:schemeClr val="tx1"/>
                </a:solidFill>
                <a:latin typeface="Arial" charset="0"/>
                <a:ea typeface="+mn-ea"/>
                <a:cs typeface="+mn-cs"/>
              </a:rPr>
              <a:t> </a:t>
            </a:r>
          </a:p>
          <a:p>
            <a:pPr lvl="0"/>
            <a:r>
              <a:rPr lang="en-GB" sz="1200" kern="1200" dirty="0" smtClean="0">
                <a:solidFill>
                  <a:schemeClr val="tx1"/>
                </a:solidFill>
                <a:latin typeface="Arial" charset="0"/>
                <a:ea typeface="+mn-ea"/>
                <a:cs typeface="+mn-cs"/>
              </a:rPr>
              <a:t>WG 2 : identify and propose ways of tackling regulatory barriers, for example sharing of costs and benefits, regulatory treatment of anticipatory investment that may be needed, market mechanisms for combining offshore wind farms with interconnection, impact of renewables support schemes.  </a:t>
            </a:r>
          </a:p>
          <a:p>
            <a:r>
              <a:rPr lang="en-GB" sz="1200" kern="1200" dirty="0" smtClean="0">
                <a:solidFill>
                  <a:schemeClr val="tx1"/>
                </a:solidFill>
                <a:latin typeface="Arial" charset="0"/>
                <a:ea typeface="+mn-ea"/>
                <a:cs typeface="+mn-cs"/>
              </a:rPr>
              <a:t> </a:t>
            </a:r>
          </a:p>
          <a:p>
            <a:pPr lvl="0"/>
            <a:r>
              <a:rPr lang="en-GB" sz="1200" kern="1200" dirty="0" smtClean="0">
                <a:solidFill>
                  <a:schemeClr val="tx1"/>
                </a:solidFill>
                <a:latin typeface="Arial" charset="0"/>
                <a:ea typeface="+mn-ea"/>
                <a:cs typeface="+mn-cs"/>
              </a:rPr>
              <a:t>WG 3 : develop procedural guidelines to coordinate national procedures and propose measures to streamline the procedures, identifying existing best practice.</a:t>
            </a:r>
          </a:p>
          <a:p>
            <a:r>
              <a:rPr lang="en-GB" sz="1200" kern="1200" dirty="0" smtClean="0">
                <a:solidFill>
                  <a:schemeClr val="tx1"/>
                </a:solidFill>
                <a:latin typeface="Arial" charset="0"/>
                <a:ea typeface="+mn-ea"/>
                <a:cs typeface="+mn-cs"/>
              </a:rPr>
              <a:t> </a:t>
            </a:r>
          </a:p>
          <a:p>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Practical solutions</a:t>
            </a:r>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Practical solutions</a:t>
            </a:r>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Practical solutions</a:t>
            </a:r>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3" name="Picture 11" descr="front com"/>
          <p:cNvPicPr>
            <a:picLocks noChangeAspect="1" noChangeArrowheads="1"/>
          </p:cNvPicPr>
          <p:nvPr userDrawn="1"/>
        </p:nvPicPr>
        <p:blipFill>
          <a:blip r:embed="rId2" cstate="print"/>
          <a:srcRect l="8195" t="3648" r="7840" b="7307"/>
          <a:stretch>
            <a:fillRect/>
          </a:stretch>
        </p:blipFill>
        <p:spPr bwMode="auto">
          <a:xfrm>
            <a:off x="0" y="0"/>
            <a:ext cx="9144000" cy="6856413"/>
          </a:xfrm>
          <a:prstGeom prst="rect">
            <a:avLst/>
          </a:prstGeom>
          <a:noFill/>
        </p:spPr>
      </p:pic>
      <p:sp>
        <p:nvSpPr>
          <p:cNvPr id="3074" name="Rectangle 2"/>
          <p:cNvSpPr>
            <a:spLocks noGrp="1" noChangeArrowheads="1"/>
          </p:cNvSpPr>
          <p:nvPr>
            <p:ph type="ctrTitle"/>
          </p:nvPr>
        </p:nvSpPr>
        <p:spPr>
          <a:xfrm>
            <a:off x="900113" y="1916113"/>
            <a:ext cx="7772400" cy="1441450"/>
          </a:xfrm>
        </p:spPr>
        <p:txBody>
          <a:bodyPr/>
          <a:lstStyle>
            <a:lvl1pPr>
              <a:defRPr sz="4500" b="0">
                <a:solidFill>
                  <a:schemeClr val="bg1"/>
                </a:solidFill>
              </a:defRPr>
            </a:lvl1pPr>
          </a:lstStyle>
          <a:p>
            <a:r>
              <a:rPr lang="en-GB"/>
              <a:t>CLICK TO EDIT MASTER TITLE STYLE</a:t>
            </a:r>
          </a:p>
        </p:txBody>
      </p:sp>
      <p:sp>
        <p:nvSpPr>
          <p:cNvPr id="3075" name="Rectangle 3"/>
          <p:cNvSpPr>
            <a:spLocks noGrp="1" noChangeArrowheads="1"/>
          </p:cNvSpPr>
          <p:nvPr>
            <p:ph type="subTitle" idx="1"/>
          </p:nvPr>
        </p:nvSpPr>
        <p:spPr>
          <a:xfrm>
            <a:off x="900113" y="3357563"/>
            <a:ext cx="7775575" cy="1223962"/>
          </a:xfrm>
        </p:spPr>
        <p:txBody>
          <a:bodyPr/>
          <a:lstStyle>
            <a:lvl1pPr marL="0" indent="0">
              <a:buFontTx/>
              <a:buNone/>
              <a:defRPr sz="3600">
                <a:solidFill>
                  <a:schemeClr val="bg1"/>
                </a:solidFill>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142875"/>
            <a:ext cx="1871662" cy="58785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00113" y="142875"/>
            <a:ext cx="5464175" cy="5878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00113" y="1989138"/>
            <a:ext cx="3667125"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19638" y="1989138"/>
            <a:ext cx="3668712"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front com"/>
          <p:cNvPicPr>
            <a:picLocks noChangeAspect="1" noChangeArrowheads="1"/>
          </p:cNvPicPr>
          <p:nvPr userDrawn="1"/>
        </p:nvPicPr>
        <p:blipFill>
          <a:blip r:embed="rId13" cstate="print"/>
          <a:srcRect l="8195" t="3648" r="7840" b="77693"/>
          <a:stretch>
            <a:fillRect/>
          </a:stretch>
        </p:blipFill>
        <p:spPr bwMode="auto">
          <a:xfrm>
            <a:off x="0" y="0"/>
            <a:ext cx="9144000" cy="1436688"/>
          </a:xfrm>
          <a:prstGeom prst="rect">
            <a:avLst/>
          </a:prstGeom>
          <a:noFill/>
        </p:spPr>
      </p:pic>
      <p:sp>
        <p:nvSpPr>
          <p:cNvPr id="1026" name="Rectangle 2"/>
          <p:cNvSpPr>
            <a:spLocks noGrp="1" noChangeArrowheads="1"/>
          </p:cNvSpPr>
          <p:nvPr>
            <p:ph type="title"/>
          </p:nvPr>
        </p:nvSpPr>
        <p:spPr bwMode="auto">
          <a:xfrm>
            <a:off x="900113" y="142875"/>
            <a:ext cx="5400675"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00113" y="1989138"/>
            <a:ext cx="7488237" cy="403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2200" b="1">
          <a:solidFill>
            <a:srgbClr val="7B7979"/>
          </a:solidFill>
          <a:latin typeface="+mj-lt"/>
          <a:ea typeface="+mj-ea"/>
          <a:cs typeface="+mj-cs"/>
        </a:defRPr>
      </a:lvl1pPr>
      <a:lvl2pPr algn="l" rtl="0" fontAlgn="base">
        <a:spcBef>
          <a:spcPct val="0"/>
        </a:spcBef>
        <a:spcAft>
          <a:spcPct val="0"/>
        </a:spcAft>
        <a:defRPr sz="2200" b="1">
          <a:solidFill>
            <a:srgbClr val="7B7979"/>
          </a:solidFill>
          <a:latin typeface="Arial" charset="0"/>
        </a:defRPr>
      </a:lvl2pPr>
      <a:lvl3pPr algn="l" rtl="0" fontAlgn="base">
        <a:spcBef>
          <a:spcPct val="0"/>
        </a:spcBef>
        <a:spcAft>
          <a:spcPct val="0"/>
        </a:spcAft>
        <a:defRPr sz="2200" b="1">
          <a:solidFill>
            <a:srgbClr val="7B7979"/>
          </a:solidFill>
          <a:latin typeface="Arial" charset="0"/>
        </a:defRPr>
      </a:lvl3pPr>
      <a:lvl4pPr algn="l" rtl="0" fontAlgn="base">
        <a:spcBef>
          <a:spcPct val="0"/>
        </a:spcBef>
        <a:spcAft>
          <a:spcPct val="0"/>
        </a:spcAft>
        <a:defRPr sz="2200" b="1">
          <a:solidFill>
            <a:srgbClr val="7B7979"/>
          </a:solidFill>
          <a:latin typeface="Arial" charset="0"/>
        </a:defRPr>
      </a:lvl4pPr>
      <a:lvl5pPr algn="l" rtl="0" fontAlgn="base">
        <a:spcBef>
          <a:spcPct val="0"/>
        </a:spcBef>
        <a:spcAft>
          <a:spcPct val="0"/>
        </a:spcAft>
        <a:defRPr sz="2200" b="1">
          <a:solidFill>
            <a:srgbClr val="7B7979"/>
          </a:solidFill>
          <a:latin typeface="Arial" charset="0"/>
        </a:defRPr>
      </a:lvl5pPr>
      <a:lvl6pPr marL="457200" algn="l" rtl="0" fontAlgn="base">
        <a:spcBef>
          <a:spcPct val="0"/>
        </a:spcBef>
        <a:spcAft>
          <a:spcPct val="0"/>
        </a:spcAft>
        <a:defRPr sz="2200" b="1">
          <a:solidFill>
            <a:srgbClr val="7B7979"/>
          </a:solidFill>
          <a:latin typeface="Arial" charset="0"/>
        </a:defRPr>
      </a:lvl6pPr>
      <a:lvl7pPr marL="914400" algn="l" rtl="0" fontAlgn="base">
        <a:spcBef>
          <a:spcPct val="0"/>
        </a:spcBef>
        <a:spcAft>
          <a:spcPct val="0"/>
        </a:spcAft>
        <a:defRPr sz="2200" b="1">
          <a:solidFill>
            <a:srgbClr val="7B7979"/>
          </a:solidFill>
          <a:latin typeface="Arial" charset="0"/>
        </a:defRPr>
      </a:lvl7pPr>
      <a:lvl8pPr marL="1371600" algn="l" rtl="0" fontAlgn="base">
        <a:spcBef>
          <a:spcPct val="0"/>
        </a:spcBef>
        <a:spcAft>
          <a:spcPct val="0"/>
        </a:spcAft>
        <a:defRPr sz="2200" b="1">
          <a:solidFill>
            <a:srgbClr val="7B7979"/>
          </a:solidFill>
          <a:latin typeface="Arial" charset="0"/>
        </a:defRPr>
      </a:lvl8pPr>
      <a:lvl9pPr marL="1828800" algn="l" rtl="0" fontAlgn="base">
        <a:spcBef>
          <a:spcPct val="0"/>
        </a:spcBef>
        <a:spcAft>
          <a:spcPct val="0"/>
        </a:spcAft>
        <a:defRPr sz="2200" b="1">
          <a:solidFill>
            <a:srgbClr val="7B7979"/>
          </a:solidFill>
          <a:latin typeface="Arial" charset="0"/>
        </a:defRPr>
      </a:lvl9pPr>
    </p:titleStyle>
    <p:bodyStyle>
      <a:lvl1pPr marL="342900" indent="-342900" algn="l" rtl="0" fontAlgn="base">
        <a:spcBef>
          <a:spcPct val="20000"/>
        </a:spcBef>
        <a:spcAft>
          <a:spcPct val="0"/>
        </a:spcAft>
        <a:buChar char="•"/>
        <a:defRPr sz="1700">
          <a:solidFill>
            <a:srgbClr val="7B7979"/>
          </a:solidFill>
          <a:latin typeface="+mn-lt"/>
          <a:ea typeface="+mn-ea"/>
          <a:cs typeface="+mn-cs"/>
        </a:defRPr>
      </a:lvl1pPr>
      <a:lvl2pPr marL="742950" indent="-285750" algn="l" rtl="0" fontAlgn="base">
        <a:spcBef>
          <a:spcPct val="20000"/>
        </a:spcBef>
        <a:spcAft>
          <a:spcPct val="0"/>
        </a:spcAft>
        <a:buChar char="–"/>
        <a:defRPr sz="1700">
          <a:solidFill>
            <a:srgbClr val="7B7979"/>
          </a:solidFill>
          <a:latin typeface="+mn-lt"/>
        </a:defRPr>
      </a:lvl2pPr>
      <a:lvl3pPr marL="1143000" indent="-228600" algn="l" rtl="0" fontAlgn="base">
        <a:spcBef>
          <a:spcPct val="20000"/>
        </a:spcBef>
        <a:spcAft>
          <a:spcPct val="0"/>
        </a:spcAft>
        <a:buChar char="•"/>
        <a:defRPr sz="1700">
          <a:solidFill>
            <a:srgbClr val="7B7979"/>
          </a:solidFill>
          <a:latin typeface="+mn-lt"/>
        </a:defRPr>
      </a:lvl3pPr>
      <a:lvl4pPr marL="1600200" indent="-228600" algn="l" rtl="0" fontAlgn="base">
        <a:spcBef>
          <a:spcPct val="20000"/>
        </a:spcBef>
        <a:spcAft>
          <a:spcPct val="0"/>
        </a:spcAft>
        <a:buChar char="–"/>
        <a:defRPr sz="1700">
          <a:solidFill>
            <a:srgbClr val="7B7979"/>
          </a:solidFill>
          <a:latin typeface="+mn-lt"/>
        </a:defRPr>
      </a:lvl4pPr>
      <a:lvl5pPr marL="2057400" indent="-228600" algn="l" rtl="0" fontAlgn="base">
        <a:spcBef>
          <a:spcPct val="20000"/>
        </a:spcBef>
        <a:spcAft>
          <a:spcPct val="0"/>
        </a:spcAft>
        <a:buChar char="»"/>
        <a:defRPr sz="1700">
          <a:solidFill>
            <a:srgbClr val="7B7979"/>
          </a:solidFill>
          <a:latin typeface="+mn-lt"/>
        </a:defRPr>
      </a:lvl5pPr>
      <a:lvl6pPr marL="2514600" indent="-228600" algn="l" rtl="0" fontAlgn="base">
        <a:spcBef>
          <a:spcPct val="20000"/>
        </a:spcBef>
        <a:spcAft>
          <a:spcPct val="0"/>
        </a:spcAft>
        <a:buChar char="»"/>
        <a:defRPr sz="1700">
          <a:solidFill>
            <a:srgbClr val="7B7979"/>
          </a:solidFill>
          <a:latin typeface="+mn-lt"/>
        </a:defRPr>
      </a:lvl6pPr>
      <a:lvl7pPr marL="2971800" indent="-228600" algn="l" rtl="0" fontAlgn="base">
        <a:spcBef>
          <a:spcPct val="20000"/>
        </a:spcBef>
        <a:spcAft>
          <a:spcPct val="0"/>
        </a:spcAft>
        <a:buChar char="»"/>
        <a:defRPr sz="1700">
          <a:solidFill>
            <a:srgbClr val="7B7979"/>
          </a:solidFill>
          <a:latin typeface="+mn-lt"/>
        </a:defRPr>
      </a:lvl7pPr>
      <a:lvl8pPr marL="3429000" indent="-228600" algn="l" rtl="0" fontAlgn="base">
        <a:spcBef>
          <a:spcPct val="20000"/>
        </a:spcBef>
        <a:spcAft>
          <a:spcPct val="0"/>
        </a:spcAft>
        <a:buChar char="»"/>
        <a:defRPr sz="1700">
          <a:solidFill>
            <a:srgbClr val="7B7979"/>
          </a:solidFill>
          <a:latin typeface="+mn-lt"/>
        </a:defRPr>
      </a:lvl8pPr>
      <a:lvl9pPr marL="3886200" indent="-228600" algn="l" rtl="0" fontAlgn="base">
        <a:spcBef>
          <a:spcPct val="20000"/>
        </a:spcBef>
        <a:spcAft>
          <a:spcPct val="0"/>
        </a:spcAft>
        <a:buChar char="»"/>
        <a:defRPr sz="1700">
          <a:solidFill>
            <a:srgbClr val="7B797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sz="2400" dirty="0" smtClean="0"/>
              <a:t>UK experience in long term impacts of energy market liberalisation in Europe</a:t>
            </a:r>
            <a:r>
              <a:rPr lang="en-GB" sz="2400" dirty="0" smtClean="0"/>
              <a:t/>
            </a:r>
            <a:br>
              <a:rPr lang="en-GB" sz="2400" dirty="0" smtClean="0"/>
            </a:br>
            <a:r>
              <a:rPr lang="en-GB" sz="2400" dirty="0" smtClean="0"/>
              <a:t/>
            </a:r>
            <a:br>
              <a:rPr lang="en-GB" sz="2400" dirty="0" smtClean="0"/>
            </a:br>
            <a:r>
              <a:rPr lang="en-GB" sz="1800" dirty="0" smtClean="0"/>
              <a:t>Bulgarian Energy Forum Conference, Sofia, 24 June </a:t>
            </a:r>
            <a:r>
              <a:rPr lang="en-GB" sz="1800" dirty="0" smtClean="0"/>
              <a:t>2011</a:t>
            </a:r>
            <a:r>
              <a:rPr lang="en-GB" sz="2400" dirty="0" smtClean="0"/>
              <a:t/>
            </a:r>
            <a:br>
              <a:rPr lang="en-GB" sz="2400" dirty="0" smtClean="0"/>
            </a:br>
            <a:r>
              <a:rPr lang="en-GB" sz="2400" dirty="0" smtClean="0"/>
              <a:t/>
            </a:r>
            <a:br>
              <a:rPr lang="en-GB" sz="2400" dirty="0" smtClean="0"/>
            </a:br>
            <a:endParaRPr lang="en-GB" sz="2400" dirty="0"/>
          </a:p>
        </p:txBody>
      </p:sp>
      <p:sp>
        <p:nvSpPr>
          <p:cNvPr id="2051" name="Rectangle 3"/>
          <p:cNvSpPr>
            <a:spLocks noGrp="1" noChangeArrowheads="1"/>
          </p:cNvSpPr>
          <p:nvPr>
            <p:ph type="subTitle" idx="1"/>
          </p:nvPr>
        </p:nvSpPr>
        <p:spPr/>
        <p:txBody>
          <a:bodyPr/>
          <a:lstStyle/>
          <a:p>
            <a:pPr>
              <a:lnSpc>
                <a:spcPct val="90000"/>
              </a:lnSpc>
            </a:pPr>
            <a:endParaRPr lang="en-GB" sz="2000" dirty="0" smtClean="0"/>
          </a:p>
          <a:p>
            <a:pPr>
              <a:lnSpc>
                <a:spcPct val="90000"/>
              </a:lnSpc>
            </a:pPr>
            <a:r>
              <a:rPr lang="en-GB" sz="2000" dirty="0" smtClean="0"/>
              <a:t>Sue Harrison</a:t>
            </a:r>
            <a:endParaRPr lang="en-GB" sz="2000" dirty="0"/>
          </a:p>
          <a:p>
            <a:pPr>
              <a:lnSpc>
                <a:spcPct val="90000"/>
              </a:lnSpc>
            </a:pPr>
            <a:r>
              <a:rPr lang="en-GB" sz="2000" dirty="0"/>
              <a:t>Head of European </a:t>
            </a:r>
            <a:r>
              <a:rPr lang="en-GB" sz="2000" dirty="0" smtClean="0"/>
              <a:t>Energy Markets</a:t>
            </a:r>
            <a:endParaRPr lang="en-GB" sz="2000" dirty="0"/>
          </a:p>
          <a:p>
            <a:pPr>
              <a:lnSpc>
                <a:spcPct val="90000"/>
              </a:lnSpc>
            </a:pPr>
            <a:r>
              <a:rPr lang="en-GB" sz="2000" dirty="0" smtClean="0"/>
              <a:t>UK Department </a:t>
            </a:r>
            <a:r>
              <a:rPr lang="en-GB" sz="2000" dirty="0"/>
              <a:t>of Energy and Climate Change</a:t>
            </a:r>
          </a:p>
          <a:p>
            <a:pPr>
              <a:lnSpc>
                <a:spcPct val="90000"/>
              </a:lnSpc>
            </a:pPr>
            <a:endParaRPr lang="en-GB" sz="2000" dirty="0"/>
          </a:p>
          <a:p>
            <a:pPr>
              <a:lnSpc>
                <a:spcPct val="90000"/>
              </a:lnSpc>
            </a:pPr>
            <a:endParaRPr lang="en-GB"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00113" y="1989138"/>
            <a:ext cx="6616700" cy="4032250"/>
          </a:xfrm>
          <a:solidFill>
            <a:schemeClr val="bg1"/>
          </a:solidFill>
        </p:spPr>
        <p:txBody>
          <a:bodyPr/>
          <a:lstStyle/>
          <a:p>
            <a:pPr>
              <a:spcBef>
                <a:spcPct val="0"/>
              </a:spcBef>
              <a:buNone/>
            </a:pPr>
            <a:endParaRPr lang="en-GB" sz="2400" b="1" dirty="0" smtClean="0"/>
          </a:p>
          <a:p>
            <a:pPr>
              <a:spcBef>
                <a:spcPct val="0"/>
              </a:spcBef>
              <a:buNone/>
            </a:pPr>
            <a:r>
              <a:rPr lang="en-GB" sz="2400" b="1" dirty="0" smtClean="0"/>
              <a:t>EU </a:t>
            </a:r>
            <a:r>
              <a:rPr lang="en-GB" sz="2400" b="1" dirty="0" smtClean="0"/>
              <a:t>legislation on energy markets – three key objectives</a:t>
            </a:r>
            <a:endParaRPr lang="en-GB" sz="2400" dirty="0" smtClean="0"/>
          </a:p>
          <a:p>
            <a:pPr>
              <a:spcBef>
                <a:spcPct val="0"/>
              </a:spcBef>
              <a:buFontTx/>
              <a:buNone/>
            </a:pPr>
            <a:endParaRPr lang="en-GB" sz="2000" dirty="0"/>
          </a:p>
          <a:p>
            <a:r>
              <a:rPr lang="en-GB" sz="1600" dirty="0" smtClean="0"/>
              <a:t>Competition between producers/suppliers – main objective in 1990’s (First Package) </a:t>
            </a:r>
          </a:p>
          <a:p>
            <a:pPr>
              <a:buNone/>
            </a:pPr>
            <a:r>
              <a:rPr lang="en-GB" sz="1600" dirty="0" smtClean="0"/>
              <a:t> </a:t>
            </a:r>
          </a:p>
          <a:p>
            <a:r>
              <a:rPr lang="en-GB" sz="1600" dirty="0" smtClean="0"/>
              <a:t>Security of supply – came into sharp focus in 2000’s  =&gt; legislation on security of supply (gas and electricity)</a:t>
            </a:r>
          </a:p>
          <a:p>
            <a:pPr>
              <a:buNone/>
            </a:pPr>
            <a:r>
              <a:rPr lang="en-GB" sz="1600" dirty="0" smtClean="0"/>
              <a:t> </a:t>
            </a:r>
          </a:p>
          <a:p>
            <a:r>
              <a:rPr lang="en-GB" sz="1600" dirty="0" smtClean="0"/>
              <a:t>Sustainability </a:t>
            </a:r>
            <a:r>
              <a:rPr lang="en-GB" sz="1600" dirty="0" smtClean="0"/>
              <a:t>and Climate Change – </a:t>
            </a:r>
            <a:r>
              <a:rPr lang="en-GB" sz="1600" dirty="0" smtClean="0"/>
              <a:t>now one of the key drivers of energy policy.  Transition to low-carbon economy a political priority =&gt; 2020 targets, 2050 road map</a:t>
            </a:r>
          </a:p>
          <a:p>
            <a:endParaRPr lang="en-GB" sz="2000" dirty="0" smtClean="0"/>
          </a:p>
          <a:p>
            <a:pPr>
              <a:buFontTx/>
              <a:buNone/>
            </a:pPr>
            <a:endParaRPr lang="en-GB"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900113" y="1989138"/>
            <a:ext cx="6616700" cy="4032250"/>
          </a:xfrm>
          <a:solidFill>
            <a:schemeClr val="bg1"/>
          </a:solidFill>
        </p:spPr>
        <p:txBody>
          <a:bodyPr/>
          <a:lstStyle/>
          <a:p>
            <a:pPr>
              <a:buNone/>
            </a:pPr>
            <a:endParaRPr lang="en-GB" sz="2400" b="1" dirty="0" smtClean="0"/>
          </a:p>
          <a:p>
            <a:pPr>
              <a:buNone/>
            </a:pPr>
            <a:r>
              <a:rPr lang="en-GB" sz="2400" b="1" dirty="0" smtClean="0"/>
              <a:t>High </a:t>
            </a:r>
            <a:r>
              <a:rPr lang="en-GB" sz="2400" b="1" dirty="0" smtClean="0"/>
              <a:t>level principles of energy market liberalisation </a:t>
            </a:r>
            <a:endParaRPr lang="en-GB" sz="2400" dirty="0" smtClean="0"/>
          </a:p>
          <a:p>
            <a:pPr>
              <a:buFont typeface="Arial" pitchFamily="34" charset="0"/>
              <a:buChar char="•"/>
            </a:pPr>
            <a:endParaRPr lang="en-GB" sz="1600" dirty="0" smtClean="0"/>
          </a:p>
          <a:p>
            <a:pPr>
              <a:buFont typeface="Arial" pitchFamily="34" charset="0"/>
              <a:buChar char="•"/>
            </a:pPr>
            <a:r>
              <a:rPr lang="en-GB" sz="1600" dirty="0" smtClean="0"/>
              <a:t>Competition  </a:t>
            </a:r>
            <a:r>
              <a:rPr lang="en-GB" sz="1600" dirty="0" smtClean="0"/>
              <a:t>- To reduce market power of incumbents, encourage new market entrants =&gt; independent system operation (unbundling), fair third party access to networks</a:t>
            </a:r>
          </a:p>
          <a:p>
            <a:pPr>
              <a:buFont typeface="Arial" pitchFamily="34" charset="0"/>
              <a:buChar char="•"/>
            </a:pPr>
            <a:r>
              <a:rPr lang="en-US" sz="1600" dirty="0" smtClean="0"/>
              <a:t>Independent </a:t>
            </a:r>
            <a:r>
              <a:rPr lang="en-US" sz="1600" dirty="0" smtClean="0"/>
              <a:t>regulation – To protect consumers’ interests, reduce political interference in regulatory matters =&gt; provide regulatory certainty for investors</a:t>
            </a:r>
            <a:endParaRPr lang="en-GB" sz="1600" dirty="0" smtClean="0"/>
          </a:p>
          <a:p>
            <a:pPr>
              <a:buFont typeface="Arial" pitchFamily="34" charset="0"/>
              <a:buChar char="•"/>
            </a:pPr>
            <a:r>
              <a:rPr lang="en-US" sz="1600" dirty="0" smtClean="0"/>
              <a:t>Market </a:t>
            </a:r>
            <a:r>
              <a:rPr lang="en-US" sz="1600" dirty="0" smtClean="0"/>
              <a:t>transparency – To improve market functioning and security of supply =&gt; price signals reflect underlying supply and demand, enables market players to take rational investment and trading decisions  </a:t>
            </a:r>
            <a:endParaRPr lang="en-GB" sz="1600" dirty="0" smtClean="0"/>
          </a:p>
          <a:p>
            <a:endParaRPr lang="en-GB" sz="2400" dirty="0" smtClean="0"/>
          </a:p>
          <a:p>
            <a:pPr>
              <a:buNone/>
            </a:pPr>
            <a:endParaRPr lang="en-GB"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900113" y="1989138"/>
            <a:ext cx="6616700" cy="4032250"/>
          </a:xfrm>
          <a:solidFill>
            <a:schemeClr val="bg1"/>
          </a:solidFill>
        </p:spPr>
        <p:txBody>
          <a:bodyPr/>
          <a:lstStyle/>
          <a:p>
            <a:pPr>
              <a:buNone/>
            </a:pPr>
            <a:r>
              <a:rPr lang="en-US" sz="2400" b="1" dirty="0" smtClean="0"/>
              <a:t>Future challenges at EU </a:t>
            </a:r>
            <a:r>
              <a:rPr lang="en-US" sz="2400" b="1" dirty="0" smtClean="0"/>
              <a:t>level</a:t>
            </a:r>
            <a:endParaRPr lang="en-GB" sz="2400" dirty="0" smtClean="0"/>
          </a:p>
          <a:p>
            <a:pPr>
              <a:buFont typeface="Arial" pitchFamily="34" charset="0"/>
              <a:buChar char="•"/>
            </a:pPr>
            <a:r>
              <a:rPr lang="en-US" sz="1600" dirty="0" smtClean="0"/>
              <a:t>Greater </a:t>
            </a:r>
            <a:r>
              <a:rPr lang="en-US" sz="1600" dirty="0" smtClean="0"/>
              <a:t>market integration, starting at regional level (completion of internal market by </a:t>
            </a:r>
            <a:r>
              <a:rPr lang="en-US" sz="1600" dirty="0" smtClean="0"/>
              <a:t>2014), including through technical </a:t>
            </a:r>
            <a:r>
              <a:rPr lang="en-US" sz="1600" dirty="0" smtClean="0"/>
              <a:t>and market codes </a:t>
            </a:r>
            <a:endParaRPr lang="en-GB" sz="1600" dirty="0" smtClean="0"/>
          </a:p>
          <a:p>
            <a:pPr>
              <a:buFont typeface="Arial" pitchFamily="34" charset="0"/>
              <a:buChar char="•"/>
            </a:pPr>
            <a:r>
              <a:rPr lang="en-US" sz="1600" dirty="0" smtClean="0"/>
              <a:t>Investment </a:t>
            </a:r>
            <a:r>
              <a:rPr lang="en-US" sz="1600" dirty="0" smtClean="0"/>
              <a:t>of &gt; €200bn needed in EU electricity and gas </a:t>
            </a:r>
            <a:r>
              <a:rPr lang="en-US" sz="1600" dirty="0" smtClean="0"/>
              <a:t>networks </a:t>
            </a:r>
            <a:r>
              <a:rPr lang="en-US" sz="1600" dirty="0" smtClean="0"/>
              <a:t>by 2020 (€140bn for electricity (onshore €70bn and offshore €30bn) and €70bn for gas).  Doubling of annual investment in 2000-2010.   </a:t>
            </a:r>
            <a:endParaRPr lang="en-GB" sz="1600" dirty="0" smtClean="0"/>
          </a:p>
          <a:p>
            <a:pPr>
              <a:buFont typeface="Arial" pitchFamily="34" charset="0"/>
              <a:buChar char="•"/>
            </a:pPr>
            <a:r>
              <a:rPr lang="en-US" sz="1600" dirty="0" smtClean="0"/>
              <a:t>North-South </a:t>
            </a:r>
            <a:r>
              <a:rPr lang="en-US" sz="1600" dirty="0" smtClean="0"/>
              <a:t>electricity connections in Central Eastern Europe: €7.8 </a:t>
            </a:r>
            <a:r>
              <a:rPr lang="en-US" sz="1600" dirty="0" err="1" smtClean="0"/>
              <a:t>bn</a:t>
            </a:r>
            <a:r>
              <a:rPr lang="en-US" sz="1600" dirty="0" smtClean="0"/>
              <a:t> investment in interconnection needed in Bulgaria, Czech Republic, Poland and Slovakia by 2020, ie 70% more than in 2005-2010.</a:t>
            </a:r>
            <a:endParaRPr lang="en-GB" sz="1600" dirty="0" smtClean="0"/>
          </a:p>
          <a:p>
            <a:pPr>
              <a:buFont typeface="Arial" pitchFamily="34" charset="0"/>
              <a:buChar char="•"/>
            </a:pPr>
            <a:r>
              <a:rPr lang="en-US" sz="1600" dirty="0" smtClean="0"/>
              <a:t>Need </a:t>
            </a:r>
            <a:r>
              <a:rPr lang="en-US" sz="1600" dirty="0" smtClean="0"/>
              <a:t>to integrate low-carbon generation =&gt; new infrastructure, market </a:t>
            </a:r>
            <a:r>
              <a:rPr lang="en-US" sz="1600" dirty="0" smtClean="0"/>
              <a:t>mechanisms</a:t>
            </a:r>
          </a:p>
          <a:p>
            <a:pPr>
              <a:buFont typeface="Arial" pitchFamily="34" charset="0"/>
              <a:buChar char="•"/>
            </a:pPr>
            <a:r>
              <a:rPr lang="en-US" sz="1600" dirty="0" smtClean="0"/>
              <a:t>Future demand for gas?</a:t>
            </a:r>
            <a:endParaRPr lang="en-GB" sz="1600" dirty="0" smtClean="0"/>
          </a:p>
          <a:p>
            <a:pPr>
              <a:buNone/>
            </a:pPr>
            <a:endParaRPr lang="en-GB" sz="1600" dirty="0" smtClean="0"/>
          </a:p>
          <a:p>
            <a:pPr>
              <a:buNone/>
            </a:pPr>
            <a:r>
              <a:rPr lang="en-GB" sz="1600" dirty="0" smtClean="0"/>
              <a:t> </a:t>
            </a:r>
          </a:p>
          <a:p>
            <a:pPr>
              <a:buClr>
                <a:srgbClr val="7B7979"/>
              </a:buClr>
              <a:buFontTx/>
              <a:buNone/>
            </a:pPr>
            <a:endParaRPr lang="en-GB" sz="1600" dirty="0"/>
          </a:p>
          <a:p>
            <a:endParaRPr lang="en-GB" sz="1600" dirty="0" smtClean="0"/>
          </a:p>
          <a:p>
            <a:endParaRPr lang="en-GB" sz="1600" dirty="0"/>
          </a:p>
          <a:p>
            <a:endParaRPr lang="en-GB" sz="1600" dirty="0"/>
          </a:p>
          <a:p>
            <a:endParaRPr lang="en-GB"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900113" y="1989138"/>
            <a:ext cx="6616700" cy="4032250"/>
          </a:xfrm>
          <a:solidFill>
            <a:schemeClr val="bg1"/>
          </a:solidFill>
        </p:spPr>
        <p:txBody>
          <a:bodyPr/>
          <a:lstStyle/>
          <a:p>
            <a:pPr>
              <a:buNone/>
            </a:pPr>
            <a:r>
              <a:rPr lang="en-GB" sz="2000" dirty="0" smtClean="0"/>
              <a:t>  </a:t>
            </a:r>
            <a:endParaRPr lang="en-GB" sz="2000" dirty="0" smtClean="0"/>
          </a:p>
          <a:p>
            <a:pPr>
              <a:buNone/>
            </a:pPr>
            <a:r>
              <a:rPr lang="en-US" sz="2000" b="1" dirty="0" smtClean="0"/>
              <a:t>UK </a:t>
            </a:r>
            <a:r>
              <a:rPr lang="en-US" sz="2000" b="1" dirty="0" smtClean="0"/>
              <a:t>experience of </a:t>
            </a:r>
            <a:r>
              <a:rPr lang="en-US" sz="2000" b="1" dirty="0" err="1" smtClean="0"/>
              <a:t>liberalised</a:t>
            </a:r>
            <a:r>
              <a:rPr lang="en-US" sz="2000" b="1" dirty="0" smtClean="0"/>
              <a:t> energy markets</a:t>
            </a:r>
            <a:endParaRPr lang="en-GB" sz="2000" dirty="0" smtClean="0"/>
          </a:p>
          <a:p>
            <a:pPr>
              <a:buNone/>
            </a:pPr>
            <a:r>
              <a:rPr lang="en-GB" sz="1600" dirty="0" smtClean="0"/>
              <a:t> </a:t>
            </a:r>
            <a:endParaRPr lang="en-GB" sz="1600" dirty="0" smtClean="0"/>
          </a:p>
          <a:p>
            <a:r>
              <a:rPr lang="en-US" sz="1600" dirty="0" smtClean="0"/>
              <a:t>UK </a:t>
            </a:r>
            <a:r>
              <a:rPr lang="en-US" sz="1600" dirty="0" smtClean="0"/>
              <a:t>electricity market reform has led to competition in production/supply; lower prices; stability for investors; reliable system </a:t>
            </a:r>
            <a:endParaRPr lang="en-GB" sz="1600" dirty="0" smtClean="0"/>
          </a:p>
          <a:p>
            <a:endParaRPr lang="en-GB" sz="1600" dirty="0" smtClean="0"/>
          </a:p>
          <a:p>
            <a:r>
              <a:rPr lang="en-GB" sz="1600" dirty="0" smtClean="0"/>
              <a:t>Gas market reform has led to liquid and well functioning wholesale gas market with gas prices de-linked from oil prices</a:t>
            </a:r>
          </a:p>
          <a:p>
            <a:endParaRPr lang="en-GB" sz="1600" dirty="0" smtClean="0"/>
          </a:p>
          <a:p>
            <a:r>
              <a:rPr lang="en-GB" sz="1600" dirty="0" smtClean="0"/>
              <a:t>UK gas production decreasing by 6% per annum (imports will be 75% of supply by 2020) but replaced by diversified import infrastructure (3 pipelines and 4 LNG terminals) with capacity 1.5 times current gas demand</a:t>
            </a:r>
          </a:p>
          <a:p>
            <a:pPr>
              <a:buNone/>
            </a:pPr>
            <a:endParaRPr lang="en-GB" sz="1600" dirty="0" smtClean="0"/>
          </a:p>
          <a:p>
            <a:pPr>
              <a:buNone/>
            </a:pPr>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900113" y="1989138"/>
            <a:ext cx="6616700" cy="4032250"/>
          </a:xfrm>
          <a:solidFill>
            <a:schemeClr val="bg1"/>
          </a:solidFill>
        </p:spPr>
        <p:txBody>
          <a:bodyPr/>
          <a:lstStyle/>
          <a:p>
            <a:pPr>
              <a:buNone/>
            </a:pPr>
            <a:r>
              <a:rPr lang="en-GB" sz="2000" dirty="0" smtClean="0"/>
              <a:t> </a:t>
            </a:r>
            <a:endParaRPr lang="en-GB" sz="2000" dirty="0" smtClean="0"/>
          </a:p>
          <a:p>
            <a:pPr>
              <a:buNone/>
            </a:pPr>
            <a:r>
              <a:rPr lang="en-US" sz="2000" b="1" dirty="0" smtClean="0"/>
              <a:t>Current </a:t>
            </a:r>
            <a:r>
              <a:rPr lang="en-US" sz="2000" b="1" dirty="0" smtClean="0"/>
              <a:t>UK electricity market reforms - context </a:t>
            </a:r>
            <a:endParaRPr lang="en-GB" sz="2000" dirty="0" smtClean="0"/>
          </a:p>
          <a:p>
            <a:pPr>
              <a:buNone/>
            </a:pPr>
            <a:endParaRPr lang="en-GB" sz="2000" dirty="0" smtClean="0"/>
          </a:p>
          <a:p>
            <a:r>
              <a:rPr lang="en-US" sz="1600" dirty="0" smtClean="0"/>
              <a:t>Security of supply threatened as existing plant closes =&gt; 25% of plant will close over next decade.  To be replaced by more intermittent generation (eg wind) and inflexible generation (eg nuclear) =&gt; low capacity margins by 2020</a:t>
            </a:r>
            <a:endParaRPr lang="en-GB" sz="1600" dirty="0" smtClean="0"/>
          </a:p>
          <a:p>
            <a:r>
              <a:rPr lang="en-US" sz="1600" dirty="0" smtClean="0"/>
              <a:t>Electricity </a:t>
            </a:r>
            <a:r>
              <a:rPr lang="en-US" sz="1600" dirty="0" smtClean="0"/>
              <a:t>generation must be largely </a:t>
            </a:r>
            <a:r>
              <a:rPr lang="en-US" sz="1600" dirty="0" err="1" smtClean="0"/>
              <a:t>decarbonised</a:t>
            </a:r>
            <a:r>
              <a:rPr lang="en-US" sz="1600" dirty="0" smtClean="0"/>
              <a:t> by 2030 =&gt; 15% renewables target by 2020 and 80% carbon reduction target by 2050</a:t>
            </a:r>
            <a:endParaRPr lang="en-GB" sz="1600" dirty="0" smtClean="0"/>
          </a:p>
          <a:p>
            <a:pPr>
              <a:buFont typeface="Arial" pitchFamily="34" charset="0"/>
              <a:buChar char="•"/>
            </a:pPr>
            <a:r>
              <a:rPr lang="en-US" sz="1600" dirty="0" smtClean="0"/>
              <a:t>Demand </a:t>
            </a:r>
            <a:r>
              <a:rPr lang="en-US" sz="1600" dirty="0" smtClean="0"/>
              <a:t>for electricity may double by 2050 due to electrification of transport and heat sectors</a:t>
            </a:r>
            <a:endParaRPr lang="en-GB" sz="1600" dirty="0" smtClean="0"/>
          </a:p>
          <a:p>
            <a:r>
              <a:rPr lang="en-US" sz="1600" dirty="0" smtClean="0"/>
              <a:t>Up </a:t>
            </a:r>
            <a:r>
              <a:rPr lang="en-US" sz="1600" dirty="0" smtClean="0"/>
              <a:t>to £110 billion investment in electricity generation and transmission required by 2020 and, beyond this, investment needs to treble rate of investment in past decade</a:t>
            </a:r>
            <a:endParaRPr lang="en-GB" sz="1600" dirty="0" smtClean="0"/>
          </a:p>
          <a:p>
            <a:endParaRPr lang="en-GB" sz="1600" dirty="0" smtClean="0"/>
          </a:p>
          <a:p>
            <a:pPr>
              <a:buNone/>
            </a:pPr>
            <a:endParaRPr lang="en-GB" sz="1600" dirty="0" smtClean="0"/>
          </a:p>
          <a:p>
            <a:pPr>
              <a:buNone/>
            </a:pPr>
            <a:endParaRPr lang="en-GB" sz="1600" dirty="0" smtClean="0"/>
          </a:p>
          <a:p>
            <a:pPr>
              <a:buNone/>
            </a:pPr>
            <a:r>
              <a:rPr lang="en-GB" sz="1600" dirty="0" smtClean="0"/>
              <a:t> </a:t>
            </a:r>
          </a:p>
          <a:p>
            <a:endParaRPr lang="en-GB" sz="1600" dirty="0"/>
          </a:p>
          <a:p>
            <a:endParaRPr lang="en-GB"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900113" y="1989138"/>
            <a:ext cx="6616700" cy="4032250"/>
          </a:xfrm>
          <a:solidFill>
            <a:schemeClr val="bg1"/>
          </a:solidFill>
        </p:spPr>
        <p:txBody>
          <a:bodyPr/>
          <a:lstStyle/>
          <a:p>
            <a:pPr>
              <a:buNone/>
            </a:pPr>
            <a:endParaRPr lang="en-US" sz="2000" b="1" dirty="0" smtClean="0"/>
          </a:p>
          <a:p>
            <a:pPr>
              <a:buNone/>
            </a:pPr>
            <a:r>
              <a:rPr lang="en-US" sz="2000" b="1" dirty="0" smtClean="0"/>
              <a:t>Current</a:t>
            </a:r>
            <a:r>
              <a:rPr lang="en-US" sz="2000" dirty="0" smtClean="0"/>
              <a:t> </a:t>
            </a:r>
            <a:r>
              <a:rPr lang="en-US" sz="2000" b="1" dirty="0" smtClean="0"/>
              <a:t>UK electricity market reforms – strategy </a:t>
            </a:r>
            <a:endParaRPr lang="en-GB" sz="2000" dirty="0" smtClean="0"/>
          </a:p>
          <a:p>
            <a:pPr>
              <a:buNone/>
            </a:pPr>
            <a:r>
              <a:rPr lang="en-US" sz="2000" b="1" dirty="0" smtClean="0"/>
              <a:t> </a:t>
            </a:r>
            <a:endParaRPr lang="en-US" sz="2000" b="1" dirty="0" smtClean="0"/>
          </a:p>
          <a:p>
            <a:r>
              <a:rPr lang="en-US" sz="1600" dirty="0" smtClean="0"/>
              <a:t>Three </a:t>
            </a:r>
            <a:r>
              <a:rPr lang="en-US" sz="1600" dirty="0" smtClean="0"/>
              <a:t>key aims : security of supply; </a:t>
            </a:r>
            <a:r>
              <a:rPr lang="en-US" sz="1600" dirty="0" err="1" smtClean="0"/>
              <a:t>decarbonisation</a:t>
            </a:r>
            <a:r>
              <a:rPr lang="en-US" sz="1600" dirty="0" smtClean="0"/>
              <a:t> of generation; minimize cost to consumer</a:t>
            </a:r>
            <a:endParaRPr lang="en-GB" sz="1600" dirty="0" smtClean="0"/>
          </a:p>
          <a:p>
            <a:pPr>
              <a:buNone/>
            </a:pPr>
            <a:endParaRPr lang="en-GB" sz="1600" dirty="0" smtClean="0"/>
          </a:p>
          <a:p>
            <a:r>
              <a:rPr lang="en-US" sz="1600" dirty="0" smtClean="0"/>
              <a:t>Three interlinked mechanisms : carbon price floor; new financial incentives for investment in low-carbon generation through long term contracts; emissions performance standard.  </a:t>
            </a:r>
            <a:endParaRPr lang="en-GB" sz="1600" dirty="0" smtClean="0"/>
          </a:p>
          <a:p>
            <a:pPr>
              <a:buNone/>
            </a:pPr>
            <a:r>
              <a:rPr lang="en-US" sz="1600" dirty="0" smtClean="0"/>
              <a:t> </a:t>
            </a:r>
            <a:endParaRPr lang="en-GB" sz="1600" dirty="0" smtClean="0"/>
          </a:p>
          <a:p>
            <a:r>
              <a:rPr lang="en-US" sz="1600" dirty="0" smtClean="0"/>
              <a:t>Supplemented by a new capacity </a:t>
            </a:r>
            <a:r>
              <a:rPr lang="en-US" sz="1600" dirty="0" smtClean="0"/>
              <a:t>mechanism, demand reduction measures, </a:t>
            </a:r>
            <a:r>
              <a:rPr lang="en-US" sz="1600" dirty="0" smtClean="0"/>
              <a:t>eg Green Deal (energy efficiency in homes and businesses</a:t>
            </a:r>
            <a:r>
              <a:rPr lang="en-US" sz="1600" dirty="0" smtClean="0"/>
              <a:t>) and </a:t>
            </a:r>
            <a:r>
              <a:rPr lang="en-US" sz="1600" dirty="0" smtClean="0"/>
              <a:t>smart </a:t>
            </a:r>
            <a:r>
              <a:rPr lang="en-US" sz="1600" dirty="0" smtClean="0"/>
              <a:t>meters, and Renewable Heat Incentive</a:t>
            </a:r>
            <a:endParaRPr lang="en-GB" sz="1600" dirty="0" smtClean="0"/>
          </a:p>
          <a:p>
            <a:pPr>
              <a:buNone/>
            </a:pPr>
            <a:endParaRPr lang="en-GB" sz="2000" dirty="0" smtClean="0"/>
          </a:p>
          <a:p>
            <a:endParaRPr lang="en-GB" sz="1600" dirty="0" smtClean="0"/>
          </a:p>
          <a:p>
            <a:pPr>
              <a:buNone/>
            </a:pPr>
            <a:endParaRPr lang="en-GB" sz="1600" dirty="0" smtClean="0"/>
          </a:p>
          <a:p>
            <a:pPr>
              <a:buNone/>
            </a:pPr>
            <a:endParaRPr lang="en-GB" sz="1600" dirty="0" smtClean="0"/>
          </a:p>
          <a:p>
            <a:pPr>
              <a:buNone/>
            </a:pPr>
            <a:r>
              <a:rPr lang="en-GB" sz="1600" dirty="0" smtClean="0"/>
              <a:t> </a:t>
            </a:r>
          </a:p>
          <a:p>
            <a:endParaRPr lang="en-GB" sz="1600" dirty="0"/>
          </a:p>
          <a:p>
            <a:endParaRPr lang="en-GB"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900113" y="1989138"/>
            <a:ext cx="6616700" cy="4032250"/>
          </a:xfrm>
          <a:solidFill>
            <a:schemeClr val="bg1"/>
          </a:solidFill>
        </p:spPr>
        <p:txBody>
          <a:bodyPr/>
          <a:lstStyle/>
          <a:p>
            <a:pPr>
              <a:buNone/>
            </a:pPr>
            <a:r>
              <a:rPr lang="en-GB" sz="2000" dirty="0" smtClean="0"/>
              <a:t> </a:t>
            </a:r>
            <a:r>
              <a:rPr lang="en-US" sz="2000" dirty="0" smtClean="0"/>
              <a:t> </a:t>
            </a:r>
            <a:endParaRPr lang="en-GB" sz="2000" dirty="0" smtClean="0"/>
          </a:p>
          <a:p>
            <a:pPr>
              <a:buNone/>
            </a:pPr>
            <a:r>
              <a:rPr lang="en-US" sz="2000" b="1" dirty="0" smtClean="0"/>
              <a:t>Lessons learned from UK experience</a:t>
            </a:r>
            <a:endParaRPr lang="en-GB" sz="2000" dirty="0" smtClean="0"/>
          </a:p>
          <a:p>
            <a:pPr>
              <a:buNone/>
            </a:pPr>
            <a:endParaRPr lang="en-GB" sz="2000" dirty="0" smtClean="0"/>
          </a:p>
          <a:p>
            <a:r>
              <a:rPr lang="en-US" sz="1600" dirty="0" smtClean="0"/>
              <a:t>Importance of diversity of energy supplies (types and sources/routes) and sufficient infrastructure to ensure security of supply</a:t>
            </a:r>
            <a:endParaRPr lang="en-GB" sz="1600" dirty="0" smtClean="0"/>
          </a:p>
          <a:p>
            <a:r>
              <a:rPr lang="en-US" sz="1600" dirty="0" smtClean="0"/>
              <a:t>Need </a:t>
            </a:r>
            <a:r>
              <a:rPr lang="en-US" sz="1600" dirty="0" smtClean="0"/>
              <a:t>for stable, transparent and predictable regulatory regime to give investors confidence to invest</a:t>
            </a:r>
            <a:endParaRPr lang="en-GB" sz="1600" dirty="0" smtClean="0"/>
          </a:p>
          <a:p>
            <a:r>
              <a:rPr lang="en-US" sz="1600" dirty="0" smtClean="0"/>
              <a:t>Need </a:t>
            </a:r>
            <a:r>
              <a:rPr lang="en-US" sz="1600" dirty="0" smtClean="0"/>
              <a:t>for well functioning and integrated energy markets to provide price signals for trade and investment</a:t>
            </a:r>
            <a:endParaRPr lang="en-GB" sz="1600" dirty="0" smtClean="0"/>
          </a:p>
          <a:p>
            <a:r>
              <a:rPr lang="en-US" sz="1600" dirty="0" smtClean="0"/>
              <a:t>Need </a:t>
            </a:r>
            <a:r>
              <a:rPr lang="en-US" sz="1600" dirty="0" smtClean="0"/>
              <a:t>for (transitional) support for low-carbon investment but should be market-based to reduce costs to consumers</a:t>
            </a:r>
            <a:endParaRPr lang="en-GB" sz="1600" dirty="0" smtClean="0"/>
          </a:p>
          <a:p>
            <a:r>
              <a:rPr lang="en-US" sz="1600" dirty="0" smtClean="0"/>
              <a:t>Importance </a:t>
            </a:r>
            <a:r>
              <a:rPr lang="en-US" sz="1600" dirty="0" smtClean="0"/>
              <a:t>of improvements in energy efficiency. </a:t>
            </a:r>
            <a:endParaRPr lang="en-GB" sz="1600" dirty="0" smtClean="0"/>
          </a:p>
          <a:p>
            <a:pPr>
              <a:buNone/>
            </a:pPr>
            <a:r>
              <a:rPr lang="en-US" sz="1600" dirty="0" smtClean="0"/>
              <a:t> </a:t>
            </a:r>
            <a:endParaRPr lang="en-GB" sz="1600" dirty="0" smtClean="0"/>
          </a:p>
          <a:p>
            <a:pPr>
              <a:buNone/>
            </a:pPr>
            <a:r>
              <a:rPr lang="en-US" sz="1600" dirty="0" smtClean="0"/>
              <a:t> </a:t>
            </a:r>
            <a:endParaRPr lang="en-GB" sz="1600" dirty="0" smtClean="0"/>
          </a:p>
          <a:p>
            <a:pPr>
              <a:buNone/>
            </a:pPr>
            <a:endParaRPr lang="en-GB" sz="1600" dirty="0" smtClean="0"/>
          </a:p>
          <a:p>
            <a:pPr>
              <a:buNone/>
            </a:pPr>
            <a:r>
              <a:rPr lang="en-US" sz="1600" dirty="0" smtClean="0"/>
              <a:t> </a:t>
            </a:r>
            <a:endParaRPr lang="en-GB" sz="1600" dirty="0" smtClean="0"/>
          </a:p>
          <a:p>
            <a:endParaRPr lang="en-GB" sz="1600" dirty="0" smtClean="0"/>
          </a:p>
          <a:p>
            <a:pPr>
              <a:buNone/>
            </a:pPr>
            <a:endParaRPr lang="en-GB" sz="1600" dirty="0" smtClean="0"/>
          </a:p>
          <a:p>
            <a:pPr>
              <a:buNone/>
            </a:pPr>
            <a:endParaRPr lang="en-GB" sz="1600" dirty="0" smtClean="0"/>
          </a:p>
          <a:p>
            <a:pPr>
              <a:buNone/>
            </a:pPr>
            <a:r>
              <a:rPr lang="en-GB" sz="1600" dirty="0" smtClean="0"/>
              <a:t> </a:t>
            </a:r>
          </a:p>
          <a:p>
            <a:endParaRPr lang="en-GB" sz="1600" dirty="0"/>
          </a:p>
          <a:p>
            <a:endParaRPr lang="en-GB"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306</Words>
  <Application>Microsoft Office PowerPoint</Application>
  <PresentationFormat>On-screen Show (4:3)</PresentationFormat>
  <Paragraphs>92</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UK experience in long term impacts of energy market liberalisation in Europe  Bulgarian Energy Forum Conference, Sofia, 24 June 2011  </vt:lpstr>
      <vt:lpstr>Slide 2</vt:lpstr>
      <vt:lpstr>Slide 3</vt:lpstr>
      <vt:lpstr>Slide 4</vt:lpstr>
      <vt:lpstr>Slide 5</vt:lpstr>
      <vt:lpstr>Slide 6</vt:lpstr>
      <vt:lpstr>Slide 7</vt:lpstr>
      <vt:lpstr>Slide 8</vt:lpstr>
    </vt:vector>
  </TitlesOfParts>
  <Company>Central Office of Information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Davey </dc:creator>
  <cp:lastModifiedBy>spharris</cp:lastModifiedBy>
  <cp:revision>68</cp:revision>
  <dcterms:created xsi:type="dcterms:W3CDTF">2009-02-10T16:47:53Z</dcterms:created>
  <dcterms:modified xsi:type="dcterms:W3CDTF">2011-06-22T09:27:27Z</dcterms:modified>
</cp:coreProperties>
</file>