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4" r:id="rId5"/>
    <p:sldId id="275" r:id="rId6"/>
    <p:sldId id="267" r:id="rId7"/>
    <p:sldId id="268" r:id="rId8"/>
    <p:sldId id="259" r:id="rId9"/>
    <p:sldId id="261" r:id="rId10"/>
    <p:sldId id="262" r:id="rId11"/>
    <p:sldId id="260" r:id="rId12"/>
    <p:sldId id="272" r:id="rId13"/>
    <p:sldId id="264" r:id="rId14"/>
    <p:sldId id="265" r:id="rId15"/>
    <p:sldId id="263" r:id="rId16"/>
    <p:sldId id="266" r:id="rId17"/>
    <p:sldId id="269" r:id="rId18"/>
    <p:sldId id="270" r:id="rId19"/>
    <p:sldId id="271" r:id="rId20"/>
    <p:sldId id="273" r:id="rId21"/>
    <p:sldId id="276" r:id="rId2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Next for EVN Ligh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01B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00" y="-192"/>
      </p:cViewPr>
      <p:guideLst>
        <p:guide orient="horz" pos="1774"/>
        <p:guide orient="horz" pos="2546"/>
        <p:guide orient="horz" pos="3339"/>
        <p:guide orient="horz" pos="4110"/>
        <p:guide orient="horz" pos="981"/>
        <p:guide orient="horz" pos="210"/>
        <p:guide orient="horz" pos="3906"/>
        <p:guide pos="2880"/>
        <p:guide pos="204"/>
        <p:guide pos="1088"/>
        <p:guide pos="1995"/>
        <p:guide pos="3765"/>
        <p:guide pos="4672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7" y="5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ECD25BC-BD5E-4020-85C3-919E61F241CE}" type="datetimeFigureOut">
              <a:rPr lang="de-AT"/>
              <a:pPr>
                <a:defRPr/>
              </a:pPr>
              <a:t>07.04.2014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72111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7" y="972111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F39E7E4-7494-444D-8067-DB04E94CF6C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78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5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9154E0E-FBEE-4AC2-B7F9-48E4D8DC4EA1}" type="datetimeFigureOut">
              <a:rPr lang="de-AT"/>
              <a:pPr>
                <a:defRPr/>
              </a:pPr>
              <a:t>07.04.2014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pPr lvl="0"/>
            <a:endParaRPr lang="de-AT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1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1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B667AB-7B6D-4F4C-8154-299E27CAE88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5920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333375"/>
            <a:ext cx="949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7029" y="2767683"/>
            <a:ext cx="5652000" cy="1057361"/>
          </a:xfrm>
        </p:spPr>
        <p:txBody>
          <a:bodyPr/>
          <a:lstStyle>
            <a:lvl1pPr>
              <a:lnSpc>
                <a:spcPts val="44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AT" noProof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36823" y="4008127"/>
            <a:ext cx="5652000" cy="60900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Frutiger Next for EVN Light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AT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3270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31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B3475DB9-499A-4242-A809-617EDBAAF3E3}" type="datetime1">
              <a:rPr lang="de-DE" noProof="0" smtClean="0"/>
              <a:t>07.04.2014</a:t>
            </a:fld>
            <a:endParaRPr lang="de-AT" noProof="0" dirty="0"/>
          </a:p>
        </p:txBody>
      </p:sp>
      <p:sp>
        <p:nvSpPr>
          <p:cNvPr id="32" name="Bildplatzhalter 2"/>
          <p:cNvSpPr>
            <a:spLocks noGrp="1"/>
          </p:cNvSpPr>
          <p:nvPr>
            <p:ph type="pic" idx="20"/>
          </p:nvPr>
        </p:nvSpPr>
        <p:spPr>
          <a:xfrm>
            <a:off x="324000" y="1555200"/>
            <a:ext cx="3924000" cy="2160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3" name="Inhaltsplatzhalter 2"/>
          <p:cNvSpPr>
            <a:spLocks noGrp="1"/>
          </p:cNvSpPr>
          <p:nvPr>
            <p:ph idx="24"/>
          </p:nvPr>
        </p:nvSpPr>
        <p:spPr>
          <a:xfrm>
            <a:off x="323850" y="3715200"/>
            <a:ext cx="3924114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idx="28"/>
          </p:nvPr>
        </p:nvSpPr>
        <p:spPr>
          <a:xfrm>
            <a:off x="322108" y="4039200"/>
            <a:ext cx="3924000" cy="2160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5" name="Inhaltsplatzhalter 2"/>
          <p:cNvSpPr>
            <a:spLocks noGrp="1"/>
          </p:cNvSpPr>
          <p:nvPr>
            <p:ph idx="1"/>
          </p:nvPr>
        </p:nvSpPr>
        <p:spPr>
          <a:xfrm>
            <a:off x="324000" y="6199199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6" name="Bildplatzhalter 2"/>
          <p:cNvSpPr>
            <a:spLocks noGrp="1"/>
          </p:cNvSpPr>
          <p:nvPr>
            <p:ph type="pic" idx="33"/>
          </p:nvPr>
        </p:nvSpPr>
        <p:spPr>
          <a:xfrm>
            <a:off x="4572000" y="1555200"/>
            <a:ext cx="3924000" cy="2160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7" name="Inhaltsplatzhalter 2"/>
          <p:cNvSpPr>
            <a:spLocks noGrp="1"/>
          </p:cNvSpPr>
          <p:nvPr>
            <p:ph idx="34"/>
          </p:nvPr>
        </p:nvSpPr>
        <p:spPr>
          <a:xfrm>
            <a:off x="4571850" y="3715200"/>
            <a:ext cx="3924114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8" name="Bildplatzhalter 2"/>
          <p:cNvSpPr>
            <a:spLocks noGrp="1"/>
          </p:cNvSpPr>
          <p:nvPr>
            <p:ph type="pic" idx="35"/>
          </p:nvPr>
        </p:nvSpPr>
        <p:spPr>
          <a:xfrm>
            <a:off x="4572000" y="4040775"/>
            <a:ext cx="3924000" cy="2160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9" name="Inhaltsplatzhalter 2"/>
          <p:cNvSpPr>
            <a:spLocks noGrp="1"/>
          </p:cNvSpPr>
          <p:nvPr>
            <p:ph idx="36"/>
          </p:nvPr>
        </p:nvSpPr>
        <p:spPr>
          <a:xfrm>
            <a:off x="4572000" y="6200774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734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0"/>
          </p:nvPr>
        </p:nvSpPr>
        <p:spPr>
          <a:xfrm>
            <a:off x="324000" y="1555200"/>
            <a:ext cx="8496000" cy="464398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A1CB89AB-C710-4979-AFA2-BC16672FC183}" type="datetime1">
              <a:rPr lang="de-DE" noProof="0" smtClean="0"/>
              <a:t>07.04.2014</a:t>
            </a:fld>
            <a:endParaRPr lang="de-AT" noProof="0" dirty="0"/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324000" y="6199199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000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0"/>
          </p:nvPr>
        </p:nvSpPr>
        <p:spPr>
          <a:xfrm>
            <a:off x="2808000" y="1555200"/>
            <a:ext cx="3456000" cy="464398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08000" y="6199200"/>
            <a:ext cx="3456384" cy="18002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F3E216BF-E36D-427F-B683-891AF4318C73}" type="datetime1">
              <a:rPr lang="de-DE" noProof="0" smtClean="0"/>
              <a:t>07.04.2014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15862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" y="1555200"/>
            <a:ext cx="3924000" cy="464343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dirty="0" smtClean="0"/>
              <a:t>Objekt</a:t>
            </a:r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5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C308EE50-CE0F-4237-8969-58D5B55C5AA0}" type="datetime1">
              <a:rPr lang="de-DE" noProof="0" smtClean="0"/>
              <a:t>07.04.2014</a:t>
            </a:fld>
            <a:endParaRPr lang="de-AT" noProof="0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522800"/>
            <a:ext cx="4248000" cy="4658400"/>
          </a:xfrm>
        </p:spPr>
        <p:txBody>
          <a:bodyPr/>
          <a:lstStyle>
            <a:lvl1pPr marL="324000" indent="-324000">
              <a:spcAft>
                <a:spcPts val="800"/>
              </a:spcAft>
              <a:defRPr lang="de-DE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00" indent="-176400">
              <a:spcAft>
                <a:spcPts val="80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/>
            </a:lvl3pPr>
            <a:lvl4pPr>
              <a:defRPr sz="1600" baseline="0"/>
            </a:lvl4pPr>
            <a:lvl5pPr marL="715963" indent="-173038">
              <a:buFont typeface="Frutiger Next for EVN Light" pitchFamily="34" charset="0"/>
              <a:buChar char="−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20" name="Inhaltsplatzhalter 2"/>
          <p:cNvSpPr>
            <a:spLocks noGrp="1"/>
          </p:cNvSpPr>
          <p:nvPr>
            <p:ph idx="16"/>
          </p:nvPr>
        </p:nvSpPr>
        <p:spPr>
          <a:xfrm>
            <a:off x="324000" y="6199199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073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" y="1555200"/>
            <a:ext cx="8496300" cy="4643437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dirty="0" smtClean="0"/>
              <a:t>Objekt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F6C6F145-D2C8-4953-94AB-5A70F948D524}" type="datetime1">
              <a:rPr lang="de-DE" noProof="0" smtClean="0"/>
              <a:t>07.04.2014</a:t>
            </a:fld>
            <a:endParaRPr lang="de-AT" noProof="0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324000" y="6199199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5048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lm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28000" y="1555199"/>
            <a:ext cx="5688000" cy="4356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dirty="0" smtClean="0"/>
              <a:t>Film</a:t>
            </a:r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B9FA14FC-A25F-46B2-87BF-9DA52224AC2F}" type="datetime1">
              <a:rPr lang="de-DE" noProof="0" smtClean="0"/>
              <a:t>07.04.2014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5266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lm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04000" y="1555200"/>
            <a:ext cx="6336000" cy="3744000"/>
          </a:xfrm>
          <a:solidFill>
            <a:schemeClr val="bg2"/>
          </a:solidFill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dirty="0" smtClean="0"/>
              <a:t>Film</a:t>
            </a:r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6DD5002D-7F82-4A66-8BA0-AE83E0FE6596}" type="datetime1">
              <a:rPr lang="de-DE" noProof="0" smtClean="0"/>
              <a:t>07.04.2014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15967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46053C-4245-4E65-8178-9BD62960ECB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4207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/>
          </p:nvPr>
        </p:nvSpPr>
        <p:spPr>
          <a:xfrm>
            <a:off x="1728000" y="1522800"/>
            <a:ext cx="6012000" cy="4658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23850" indent="-323850">
              <a:buClr>
                <a:srgbClr val="E0001B"/>
              </a:buClr>
              <a:buFont typeface="Frutiger Next for EVN Light" pitchFamily="34" charset="0"/>
              <a:buChar char="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6213">
              <a:spcAft>
                <a:spcPts val="80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  <a:lvl4pPr marL="715963" indent="-171450">
              <a:buFont typeface="Frutiger Next for EVN Light" pitchFamily="34" charset="0"/>
              <a:buChar char="−"/>
              <a:defRPr baseline="0"/>
            </a:lvl4pPr>
            <a:lvl5pPr marL="715963" indent="-173038">
              <a:buFont typeface="Frutiger Next for EVN Light" pitchFamily="34" charset="0"/>
              <a:buChar char="−"/>
              <a:defRPr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F557516B-B39D-4C06-B2A3-3F195344549B}" type="datetime1">
              <a:rPr lang="de-DE" noProof="0" smtClean="0"/>
              <a:t>07.04.2014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96317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324000" y="1522800"/>
            <a:ext cx="3924000" cy="4658400"/>
          </a:xfrm>
        </p:spPr>
        <p:txBody>
          <a:bodyPr/>
          <a:lstStyle>
            <a:lvl1pPr marL="324000" indent="-324000">
              <a:spcAft>
                <a:spcPts val="800"/>
              </a:spcAft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00" indent="-176400">
              <a:spcAft>
                <a:spcPts val="80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176400" algn="l" defTabSz="871538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-"/>
              <a:tabLst/>
              <a:defRPr sz="16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8" name="Inhaltsplatzhalter 3"/>
          <p:cNvSpPr>
            <a:spLocks noGrp="1"/>
          </p:cNvSpPr>
          <p:nvPr>
            <p:ph sz="half" idx="14"/>
          </p:nvPr>
        </p:nvSpPr>
        <p:spPr>
          <a:xfrm>
            <a:off x="4572000" y="1522800"/>
            <a:ext cx="3924000" cy="4658400"/>
          </a:xfrm>
        </p:spPr>
        <p:txBody>
          <a:bodyPr/>
          <a:lstStyle>
            <a:lvl1pPr marL="324000" indent="-324000">
              <a:spcAft>
                <a:spcPts val="800"/>
              </a:spcAft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00" indent="-176400">
              <a:spcAft>
                <a:spcPts val="80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176400" algn="l" defTabSz="871538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-"/>
              <a:tabLst/>
              <a:defRPr sz="16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E26B0659-4DB4-4EAE-9A9F-E4B1FF9D5628}" type="datetime1">
              <a:rPr lang="de-DE" noProof="0" smtClean="0"/>
              <a:t>07.04.2014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88612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4000" y="1522800"/>
            <a:ext cx="3924000" cy="324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324000" y="1879200"/>
            <a:ext cx="3924000" cy="4320000"/>
          </a:xfrm>
          <a:noFill/>
          <a:ln w="12700"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/>
          <a:lstStyle>
            <a:lvl1pPr marL="324000" indent="-324000"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00" indent="-176400"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7" name="Textplatzhalter 2"/>
          <p:cNvSpPr>
            <a:spLocks noGrp="1"/>
          </p:cNvSpPr>
          <p:nvPr>
            <p:ph type="body" idx="16"/>
          </p:nvPr>
        </p:nvSpPr>
        <p:spPr>
          <a:xfrm>
            <a:off x="4572000" y="1522800"/>
            <a:ext cx="3924000" cy="324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half" idx="17"/>
          </p:nvPr>
        </p:nvSpPr>
        <p:spPr>
          <a:xfrm>
            <a:off x="4572000" y="1879200"/>
            <a:ext cx="3924000" cy="4320000"/>
          </a:xfrm>
          <a:noFill/>
          <a:ln w="12700"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/>
          <a:lstStyle>
            <a:lvl1pPr marL="324000" indent="-324000"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00" indent="-176400"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FE294C39-F2F4-49E3-9E9A-C5A5EEC9DBB3}" type="datetime1">
              <a:rPr lang="de-DE" noProof="0" smtClean="0"/>
              <a:t>07.04.2014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8781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 Hochforma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0"/>
          </p:nvPr>
        </p:nvSpPr>
        <p:spPr>
          <a:xfrm>
            <a:off x="324000" y="1555200"/>
            <a:ext cx="3924000" cy="46434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lang="de-DE" sz="2000" dirty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522800"/>
            <a:ext cx="4248000" cy="4658400"/>
          </a:xfrm>
        </p:spPr>
        <p:txBody>
          <a:bodyPr/>
          <a:lstStyle>
            <a:lvl1pPr marL="324000" indent="-324000">
              <a:spcAft>
                <a:spcPts val="800"/>
              </a:spcAft>
              <a:defRPr lang="de-DE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00" indent="-176400">
              <a:spcAft>
                <a:spcPts val="80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/>
            </a:lvl3pPr>
            <a:lvl4pPr>
              <a:defRPr sz="1600" baseline="0"/>
            </a:lvl4pPr>
            <a:lvl5pPr marL="715963" indent="-173038">
              <a:buFont typeface="Frutiger Next for EVN Light" pitchFamily="34" charset="0"/>
              <a:buChar char="−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24000" y="6199199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1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C85E0CD7-8E38-4015-B28B-58E0D7458AAC}" type="datetime1">
              <a:rPr lang="de-DE" noProof="0" smtClean="0"/>
              <a:t>07.04.2014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0129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 Querforma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324000" y="4039200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324000" y="1555200"/>
            <a:ext cx="3924000" cy="24844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1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8100185A-1132-4DA8-9FFF-E47225E69D5D}" type="datetime1">
              <a:rPr lang="de-DE" noProof="0" smtClean="0"/>
              <a:t>07.04.2014</a:t>
            </a:fld>
            <a:endParaRPr lang="de-AT" noProof="0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522800"/>
            <a:ext cx="4248000" cy="4658400"/>
          </a:xfrm>
        </p:spPr>
        <p:txBody>
          <a:bodyPr/>
          <a:lstStyle>
            <a:lvl1pPr marL="324000" indent="-324000">
              <a:spcAft>
                <a:spcPts val="800"/>
              </a:spcAft>
              <a:defRPr lang="de-DE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00" indent="-176400">
              <a:spcAft>
                <a:spcPts val="80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/>
            </a:lvl3pPr>
            <a:lvl4pPr>
              <a:defRPr sz="1600" baseline="0"/>
            </a:lvl4pPr>
            <a:lvl5pPr marL="715963" indent="-173038">
              <a:buFont typeface="Frutiger Next for EVN Light" pitchFamily="34" charset="0"/>
              <a:buChar char="−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863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0"/>
          </p:nvPr>
        </p:nvSpPr>
        <p:spPr>
          <a:xfrm>
            <a:off x="324000" y="1555200"/>
            <a:ext cx="3924000" cy="46434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2"/>
          </p:nvPr>
        </p:nvSpPr>
        <p:spPr>
          <a:xfrm>
            <a:off x="4572000" y="6199200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lang="de-DE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4"/>
          </p:nvPr>
        </p:nvSpPr>
        <p:spPr>
          <a:xfrm>
            <a:off x="4572000" y="1555200"/>
            <a:ext cx="3924000" cy="46434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CACF74F9-B626-433F-BE9C-76D1AAC35FC2}" type="datetime1">
              <a:rPr lang="de-DE" noProof="0" smtClean="0"/>
              <a:t>07.04.2014</a:t>
            </a:fld>
            <a:endParaRPr lang="de-AT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324000" y="6199199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395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2"/>
          </p:nvPr>
        </p:nvSpPr>
        <p:spPr>
          <a:xfrm>
            <a:off x="4572000" y="4039200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4D75C42A-F0CE-4286-8E5D-C50156AF0112}" type="datetime1">
              <a:rPr lang="de-DE" noProof="0" smtClean="0"/>
              <a:t>07.04.2014</a:t>
            </a:fld>
            <a:endParaRPr lang="de-AT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324000" y="4039200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idx="10"/>
          </p:nvPr>
        </p:nvSpPr>
        <p:spPr>
          <a:xfrm>
            <a:off x="324000" y="1555200"/>
            <a:ext cx="3924000" cy="24844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2" name="Bildplatzhalter 2"/>
          <p:cNvSpPr>
            <a:spLocks noGrp="1"/>
          </p:cNvSpPr>
          <p:nvPr>
            <p:ph type="pic" idx="13"/>
          </p:nvPr>
        </p:nvSpPr>
        <p:spPr>
          <a:xfrm>
            <a:off x="4572000" y="1555200"/>
            <a:ext cx="3924000" cy="24844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2275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Querforma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5" name="Bildplatzhalter 2"/>
          <p:cNvSpPr>
            <a:spLocks noGrp="1"/>
          </p:cNvSpPr>
          <p:nvPr>
            <p:ph type="pic" idx="20"/>
          </p:nvPr>
        </p:nvSpPr>
        <p:spPr>
          <a:xfrm>
            <a:off x="324000" y="1555200"/>
            <a:ext cx="3924000" cy="2160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24"/>
          </p:nvPr>
        </p:nvSpPr>
        <p:spPr>
          <a:xfrm>
            <a:off x="323850" y="3715200"/>
            <a:ext cx="3924114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28"/>
          </p:nvPr>
        </p:nvSpPr>
        <p:spPr>
          <a:xfrm>
            <a:off x="322108" y="4039200"/>
            <a:ext cx="3924000" cy="2160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9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C2709E68-D9D6-4B8D-8204-E5EF7E0034F0}" type="datetime1">
              <a:rPr lang="de-DE" noProof="0" smtClean="0"/>
              <a:t>07.04.2014</a:t>
            </a:fld>
            <a:endParaRPr lang="de-AT" noProof="0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324000" y="6199199"/>
            <a:ext cx="3924000" cy="180000"/>
          </a:xfrm>
        </p:spPr>
        <p:txBody>
          <a:bodyPr/>
          <a:lstStyle>
            <a:lvl1pPr marL="0" indent="0">
              <a:lnSpc>
                <a:spcPts val="1280"/>
              </a:lnSpc>
              <a:spcAft>
                <a:spcPts val="0"/>
              </a:spcAft>
              <a:buNone/>
              <a:defRPr sz="1050"/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 marL="903047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522800"/>
            <a:ext cx="4248000" cy="4658400"/>
          </a:xfrm>
        </p:spPr>
        <p:txBody>
          <a:bodyPr/>
          <a:lstStyle>
            <a:lvl1pPr marL="324000" indent="-324000">
              <a:spcAft>
                <a:spcPts val="800"/>
              </a:spcAft>
              <a:defRPr lang="de-DE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00" indent="-176400">
              <a:spcAft>
                <a:spcPts val="80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/>
            </a:lvl3pPr>
            <a:lvl4pPr>
              <a:defRPr sz="1600" baseline="0"/>
            </a:lvl4pPr>
            <a:lvl5pPr marL="715963" indent="-173038">
              <a:buFont typeface="Frutiger Next for EVN Light" pitchFamily="34" charset="0"/>
              <a:buChar char="−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8980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0" y="1522925"/>
            <a:ext cx="6012000" cy="46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Siebente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  <a:p>
            <a:pPr lvl="8"/>
            <a:endParaRPr lang="de-DE" dirty="0" smtClean="0"/>
          </a:p>
          <a:p>
            <a:pPr lvl="8"/>
            <a:endParaRPr lang="de-AT" dirty="0" smtClean="0"/>
          </a:p>
        </p:txBody>
      </p:sp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333375"/>
            <a:ext cx="949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371475"/>
            <a:ext cx="70675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317500" y="1244600"/>
            <a:ext cx="8496300" cy="1588"/>
          </a:xfrm>
          <a:prstGeom prst="line">
            <a:avLst/>
          </a:prstGeom>
          <a:noFill/>
          <a:ln w="12700">
            <a:solidFill>
              <a:srgbClr val="E00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endParaRPr lang="de-AT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27999" y="6382800"/>
            <a:ext cx="60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460000" y="6382800"/>
            <a:ext cx="3600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tabLst>
                <a:tab pos="450000" algn="r"/>
              </a:tabLst>
              <a:defRPr sz="1050">
                <a:solidFill>
                  <a:schemeClr val="tx1"/>
                </a:solidFill>
              </a:defRPr>
            </a:lvl1pPr>
          </a:lstStyle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‹Nr.›</a:t>
            </a:fld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381415"/>
            <a:ext cx="1080000" cy="1811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80"/>
              </a:lnSpc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fld id="{99431E38-5A9C-4474-9BF9-6A125D79BFCC}" type="datetime1">
              <a:rPr lang="de-DE" noProof="0" smtClean="0"/>
              <a:t>07.04.2014</a:t>
            </a:fld>
            <a:endParaRPr lang="de-A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80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715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defTabSz="8715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utiger Next for EVN Light" pitchFamily="34" charset="0"/>
        </a:defRPr>
      </a:lvl2pPr>
      <a:lvl3pPr algn="l" defTabSz="8715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utiger Next for EVN Light" pitchFamily="34" charset="0"/>
        </a:defRPr>
      </a:lvl3pPr>
      <a:lvl4pPr algn="l" defTabSz="8715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utiger Next for EVN Light" pitchFamily="34" charset="0"/>
        </a:defRPr>
      </a:lvl4pPr>
      <a:lvl5pPr algn="l" defTabSz="8715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utiger Next for EVN Light" pitchFamily="34" charset="0"/>
        </a:defRPr>
      </a:lvl5pPr>
      <a:lvl6pPr marL="400736" algn="l" defTabSz="872436" rtl="0" eaLnBrk="1" fontAlgn="base" hangingPunct="1">
        <a:lnSpc>
          <a:spcPts val="2980"/>
        </a:lnSpc>
        <a:spcBef>
          <a:spcPct val="0"/>
        </a:spcBef>
        <a:spcAft>
          <a:spcPct val="0"/>
        </a:spcAft>
        <a:defRPr sz="2500">
          <a:solidFill>
            <a:srgbClr val="707070"/>
          </a:solidFill>
          <a:latin typeface="Frutiger Next for EVN Light" pitchFamily="34" charset="0"/>
        </a:defRPr>
      </a:lvl6pPr>
      <a:lvl7pPr marL="801472" algn="l" defTabSz="872436" rtl="0" eaLnBrk="1" fontAlgn="base" hangingPunct="1">
        <a:lnSpc>
          <a:spcPts val="2980"/>
        </a:lnSpc>
        <a:spcBef>
          <a:spcPct val="0"/>
        </a:spcBef>
        <a:spcAft>
          <a:spcPct val="0"/>
        </a:spcAft>
        <a:defRPr sz="2500">
          <a:solidFill>
            <a:srgbClr val="707070"/>
          </a:solidFill>
          <a:latin typeface="Frutiger Next for EVN Light" pitchFamily="34" charset="0"/>
        </a:defRPr>
      </a:lvl7pPr>
      <a:lvl8pPr marL="1202207" algn="l" defTabSz="872436" rtl="0" eaLnBrk="1" fontAlgn="base" hangingPunct="1">
        <a:lnSpc>
          <a:spcPts val="2980"/>
        </a:lnSpc>
        <a:spcBef>
          <a:spcPct val="0"/>
        </a:spcBef>
        <a:spcAft>
          <a:spcPct val="0"/>
        </a:spcAft>
        <a:defRPr sz="2500">
          <a:solidFill>
            <a:srgbClr val="707070"/>
          </a:solidFill>
          <a:latin typeface="Frutiger Next for EVN Light" pitchFamily="34" charset="0"/>
        </a:defRPr>
      </a:lvl8pPr>
      <a:lvl9pPr marL="1602943" algn="l" defTabSz="872436" rtl="0" eaLnBrk="1" fontAlgn="base" hangingPunct="1">
        <a:lnSpc>
          <a:spcPts val="2980"/>
        </a:lnSpc>
        <a:spcBef>
          <a:spcPct val="0"/>
        </a:spcBef>
        <a:spcAft>
          <a:spcPct val="0"/>
        </a:spcAft>
        <a:defRPr sz="2500">
          <a:solidFill>
            <a:srgbClr val="707070"/>
          </a:solidFill>
          <a:latin typeface="Frutiger Next for EVN Light" pitchFamily="34" charset="0"/>
        </a:defRPr>
      </a:lvl9pPr>
    </p:titleStyle>
    <p:bodyStyle>
      <a:lvl1pPr marL="323850" indent="-323850" algn="l" defTabSz="871538" rtl="0" eaLnBrk="1" fontAlgn="base" hangingPunct="1">
        <a:lnSpc>
          <a:spcPts val="2400"/>
        </a:lnSpc>
        <a:spcBef>
          <a:spcPct val="0"/>
        </a:spcBef>
        <a:spcAft>
          <a:spcPts val="800"/>
        </a:spcAft>
        <a:buClr>
          <a:srgbClr val="E0001B"/>
        </a:buClr>
        <a:buFont typeface="Frutiger Next for EVN Light" pitchFamily="34" charset="0"/>
        <a:buChar char=""/>
        <a:defRPr lang="de-AT" sz="2000" dirty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6213" algn="l" defTabSz="871538" rtl="0" eaLnBrk="1" fontAlgn="base" hangingPunct="1">
        <a:lnSpc>
          <a:spcPts val="2100"/>
        </a:lnSpc>
        <a:spcBef>
          <a:spcPct val="0"/>
        </a:spcBef>
        <a:spcAft>
          <a:spcPts val="800"/>
        </a:spcAft>
        <a:buFont typeface="Frutiger Next for EVN Light" pitchFamily="34" charset="0"/>
        <a:buChar char="−"/>
        <a:tabLst>
          <a:tab pos="266700" algn="l"/>
        </a:tabLst>
        <a:defRPr lang="de-AT" sz="1600" dirty="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6213" algn="l" defTabSz="871538" rtl="0" eaLnBrk="1" fontAlgn="base" hangingPunct="1">
        <a:lnSpc>
          <a:spcPts val="2100"/>
        </a:lnSpc>
        <a:spcBef>
          <a:spcPct val="0"/>
        </a:spcBef>
        <a:spcAft>
          <a:spcPts val="800"/>
        </a:spcAft>
        <a:buFont typeface="Frutiger Next for EVN Light" pitchFamily="34" charset="0"/>
        <a:buChar char="−"/>
        <a:defRPr lang="de-AT" sz="1600" dirty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4625" algn="l" defTabSz="871538" rtl="0" eaLnBrk="1" fontAlgn="base" hangingPunct="1">
        <a:lnSpc>
          <a:spcPts val="2100"/>
        </a:lnSpc>
        <a:spcBef>
          <a:spcPct val="0"/>
        </a:spcBef>
        <a:spcAft>
          <a:spcPts val="800"/>
        </a:spcAft>
        <a:buFont typeface="Frutiger Next for EVN Light" pitchFamily="34" charset="0"/>
        <a:buChar char="−"/>
        <a:defRPr lang="de-AT" sz="1600" dirty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76213" algn="l" defTabSz="871538" rtl="0" eaLnBrk="1" fontAlgn="base" hangingPunct="1">
        <a:lnSpc>
          <a:spcPts val="2100"/>
        </a:lnSpc>
        <a:spcBef>
          <a:spcPct val="0"/>
        </a:spcBef>
        <a:spcAft>
          <a:spcPts val="800"/>
        </a:spcAft>
        <a:buFont typeface="Frutiger Next for EVN Light" pitchFamily="34" charset="0"/>
        <a:buChar char="−"/>
        <a:defRPr lang="de-AT" sz="1600" dirty="0">
          <a:solidFill>
            <a:schemeClr val="tx1"/>
          </a:solidFill>
          <a:latin typeface="+mn-lt"/>
          <a:ea typeface="+mn-ea"/>
          <a:cs typeface="+mn-cs"/>
        </a:defRPr>
      </a:lvl5pPr>
      <a:lvl6pPr marL="720725" indent="-176400" algn="l" defTabSz="872436" rtl="0" eaLnBrk="1" fontAlgn="base" hangingPunct="1">
        <a:lnSpc>
          <a:spcPts val="2100"/>
        </a:lnSpc>
        <a:spcBef>
          <a:spcPts val="0"/>
        </a:spcBef>
        <a:spcAft>
          <a:spcPts val="800"/>
        </a:spcAft>
        <a:buFont typeface="Frutiger Next for EVN Light" pitchFamily="34" charset="0"/>
        <a:buChar char="−"/>
        <a:defRPr sz="1600">
          <a:solidFill>
            <a:schemeClr val="tx1"/>
          </a:solidFill>
          <a:latin typeface="+mn-lt"/>
        </a:defRPr>
      </a:lvl6pPr>
      <a:lvl7pPr marL="720725" indent="-176400" algn="l" defTabSz="872436" rtl="0" eaLnBrk="1" fontAlgn="base" hangingPunct="1">
        <a:lnSpc>
          <a:spcPts val="2100"/>
        </a:lnSpc>
        <a:spcBef>
          <a:spcPts val="0"/>
        </a:spcBef>
        <a:spcAft>
          <a:spcPts val="800"/>
        </a:spcAft>
        <a:buFont typeface="Frutiger Next for EVN Light" pitchFamily="34" charset="0"/>
        <a:buChar char="−"/>
        <a:defRPr sz="1600" baseline="0">
          <a:solidFill>
            <a:schemeClr val="tx1"/>
          </a:solidFill>
          <a:latin typeface="+mn-lt"/>
        </a:defRPr>
      </a:lvl7pPr>
      <a:lvl8pPr marL="720725" indent="-176400" algn="l" defTabSz="872436" rtl="0" eaLnBrk="1" fontAlgn="base" hangingPunct="1">
        <a:lnSpc>
          <a:spcPts val="2100"/>
        </a:lnSpc>
        <a:spcBef>
          <a:spcPts val="0"/>
        </a:spcBef>
        <a:spcAft>
          <a:spcPts val="800"/>
        </a:spcAft>
        <a:buFont typeface="Frutiger Next for EVN Light" pitchFamily="34" charset="0"/>
        <a:buChar char="−"/>
        <a:defRPr sz="1600" baseline="0">
          <a:solidFill>
            <a:schemeClr val="tx1"/>
          </a:solidFill>
          <a:latin typeface="+mn-lt"/>
        </a:defRPr>
      </a:lvl8pPr>
      <a:lvl9pPr marL="720725" indent="-176400" algn="l" defTabSz="872436" rtl="0" eaLnBrk="1" fontAlgn="base" hangingPunct="1">
        <a:lnSpc>
          <a:spcPts val="2100"/>
        </a:lnSpc>
        <a:spcBef>
          <a:spcPts val="0"/>
        </a:spcBef>
        <a:spcAft>
          <a:spcPts val="800"/>
        </a:spcAft>
        <a:buFont typeface="Frutiger Next for EVN Light" pitchFamily="34" charset="0"/>
        <a:buChar char="−"/>
        <a:tabLst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3688" y="1988840"/>
            <a:ext cx="5652000" cy="2376264"/>
          </a:xfrm>
        </p:spPr>
        <p:txBody>
          <a:bodyPr/>
          <a:lstStyle/>
          <a:p>
            <a:r>
              <a:rPr lang="en-US" sz="2800" dirty="0"/>
              <a:t>The performance of Austrian balancing market, challenges and expected impact of the upcoming European Network Codes</a:t>
            </a:r>
            <a:endParaRPr lang="de-AT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5085184"/>
            <a:ext cx="5652000" cy="609005"/>
          </a:xfrm>
        </p:spPr>
        <p:txBody>
          <a:bodyPr/>
          <a:lstStyle/>
          <a:p>
            <a:r>
              <a:rPr lang="de-AT" sz="1400" dirty="0" smtClean="0"/>
              <a:t>Sofia, 8.4.2014, guenter.bramboeck@evn.at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5138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 2013: One-price imbalance system effectively lowered power reserve capacity needed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10</a:t>
            </a:fld>
            <a:endParaRPr lang="de-AT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4" y="1340768"/>
            <a:ext cx="6896536" cy="445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63688" y="6093296"/>
            <a:ext cx="26241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AT" sz="1400" dirty="0" smtClean="0"/>
              <a:t>Source: APCS </a:t>
            </a:r>
            <a:r>
              <a:rPr lang="de-AT" sz="1400" dirty="0" err="1" smtClean="0"/>
              <a:t>clearing</a:t>
            </a:r>
            <a:r>
              <a:rPr lang="de-AT" sz="1400" dirty="0" smtClean="0"/>
              <a:t> </a:t>
            </a:r>
            <a:r>
              <a:rPr lang="de-AT" sz="1400" dirty="0" err="1" smtClean="0"/>
              <a:t>data</a:t>
            </a:r>
            <a:r>
              <a:rPr lang="de-AT" sz="1400" dirty="0" smtClean="0"/>
              <a:t> </a:t>
            </a:r>
            <a:r>
              <a:rPr lang="de-AT" sz="1400" dirty="0" err="1" smtClean="0"/>
              <a:t>statistics</a:t>
            </a:r>
            <a:endParaRPr lang="de-AT" sz="1400" dirty="0" smtClean="0"/>
          </a:p>
        </p:txBody>
      </p:sp>
    </p:spTree>
    <p:extLst>
      <p:ext uri="{BB962C8B-B14F-4D97-AF65-F5344CB8AC3E}">
        <p14:creationId xmlns:p14="http://schemas.microsoft.com/office/powerpoint/2010/main" val="8895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 2013: dominant power reserve is Secondary Reserve (</a:t>
            </a:r>
            <a:r>
              <a:rPr lang="en-US" dirty="0" err="1" smtClean="0"/>
              <a:t>aFRR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11</a:t>
            </a:fld>
            <a:endParaRPr lang="de-A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9" y="1484784"/>
            <a:ext cx="6673421" cy="430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63688" y="6093296"/>
            <a:ext cx="26241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AT" sz="1400" dirty="0" smtClean="0"/>
              <a:t>Source: APCS </a:t>
            </a:r>
            <a:r>
              <a:rPr lang="de-AT" sz="1400" dirty="0" err="1" smtClean="0"/>
              <a:t>clearing</a:t>
            </a:r>
            <a:r>
              <a:rPr lang="de-AT" sz="1400" dirty="0" smtClean="0"/>
              <a:t> </a:t>
            </a:r>
            <a:r>
              <a:rPr lang="de-AT" sz="1400" dirty="0" err="1" smtClean="0"/>
              <a:t>data</a:t>
            </a:r>
            <a:r>
              <a:rPr lang="de-AT" sz="1400" dirty="0" smtClean="0"/>
              <a:t> </a:t>
            </a:r>
            <a:r>
              <a:rPr lang="de-AT" sz="1400" dirty="0" err="1" smtClean="0"/>
              <a:t>statistics</a:t>
            </a:r>
            <a:endParaRPr lang="de-AT" sz="1400" dirty="0" smtClean="0"/>
          </a:p>
        </p:txBody>
      </p:sp>
    </p:spTree>
    <p:extLst>
      <p:ext uri="{BB962C8B-B14F-4D97-AF65-F5344CB8AC3E}">
        <p14:creationId xmlns:p14="http://schemas.microsoft.com/office/powerpoint/2010/main" val="8674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Austria: single price model based on deviation helps to stabilize the system by activating more reserves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12</a:t>
            </a:fld>
            <a:endParaRPr lang="de-AT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1" y="1412776"/>
            <a:ext cx="72512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63688" y="6093296"/>
            <a:ext cx="26241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AT" sz="1400" dirty="0" smtClean="0"/>
              <a:t>Source: APCS </a:t>
            </a:r>
            <a:r>
              <a:rPr lang="de-AT" sz="1400" dirty="0" err="1" smtClean="0"/>
              <a:t>clearing</a:t>
            </a:r>
            <a:r>
              <a:rPr lang="de-AT" sz="1400" dirty="0" smtClean="0"/>
              <a:t> </a:t>
            </a:r>
            <a:r>
              <a:rPr lang="de-AT" sz="1400" dirty="0" err="1" smtClean="0"/>
              <a:t>data</a:t>
            </a:r>
            <a:r>
              <a:rPr lang="de-AT" sz="1400" dirty="0" smtClean="0"/>
              <a:t> </a:t>
            </a:r>
            <a:r>
              <a:rPr lang="de-AT" sz="1400" dirty="0" err="1" smtClean="0"/>
              <a:t>statistics</a:t>
            </a:r>
            <a:endParaRPr lang="de-AT" sz="1400" dirty="0" smtClean="0"/>
          </a:p>
        </p:txBody>
      </p:sp>
    </p:spTree>
    <p:extLst>
      <p:ext uri="{BB962C8B-B14F-4D97-AF65-F5344CB8AC3E}">
        <p14:creationId xmlns:p14="http://schemas.microsoft.com/office/powerpoint/2010/main" val="35776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risks Austria 2013: doubled price in Sec. Res. in autumn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13</a:t>
            </a:fld>
            <a:endParaRPr lang="de-A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8933"/>
            <a:ext cx="7344816" cy="488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räne 5"/>
          <p:cNvSpPr/>
          <p:nvPr/>
        </p:nvSpPr>
        <p:spPr bwMode="auto">
          <a:xfrm rot="18458515">
            <a:off x="3699432" y="1561790"/>
            <a:ext cx="2267144" cy="2366266"/>
          </a:xfrm>
          <a:prstGeom prst="teardrop">
            <a:avLst>
              <a:gd name="adj" fmla="val 126979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räne 7"/>
          <p:cNvSpPr/>
          <p:nvPr/>
        </p:nvSpPr>
        <p:spPr bwMode="auto">
          <a:xfrm rot="17365607">
            <a:off x="6114525" y="3526676"/>
            <a:ext cx="2267144" cy="2366266"/>
          </a:xfrm>
          <a:prstGeom prst="teardrop">
            <a:avLst>
              <a:gd name="adj" fmla="val 200000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risks Austria </a:t>
            </a:r>
            <a:r>
              <a:rPr lang="en-US" dirty="0"/>
              <a:t>2013: </a:t>
            </a:r>
            <a:r>
              <a:rPr lang="en-US" dirty="0" smtClean="0"/>
              <a:t>quintupled </a:t>
            </a:r>
            <a:r>
              <a:rPr lang="en-US" dirty="0"/>
              <a:t>price in </a:t>
            </a:r>
            <a:r>
              <a:rPr lang="en-US" dirty="0" err="1" smtClean="0"/>
              <a:t>Tert</a:t>
            </a:r>
            <a:r>
              <a:rPr lang="en-US" dirty="0" smtClean="0"/>
              <a:t>. </a:t>
            </a:r>
            <a:r>
              <a:rPr lang="en-US" dirty="0"/>
              <a:t>Res. in autumn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14</a:t>
            </a:fld>
            <a:endParaRPr lang="de-A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16824" cy="49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räne 6"/>
          <p:cNvSpPr/>
          <p:nvPr/>
        </p:nvSpPr>
        <p:spPr bwMode="auto">
          <a:xfrm rot="18458515">
            <a:off x="3832730" y="1489712"/>
            <a:ext cx="1901074" cy="2001389"/>
          </a:xfrm>
          <a:prstGeom prst="teardrop">
            <a:avLst>
              <a:gd name="adj" fmla="val 126662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räne 7"/>
          <p:cNvSpPr/>
          <p:nvPr/>
        </p:nvSpPr>
        <p:spPr bwMode="auto">
          <a:xfrm rot="17396430">
            <a:off x="5931680" y="3650022"/>
            <a:ext cx="2267144" cy="2366266"/>
          </a:xfrm>
          <a:prstGeom prst="teardrop">
            <a:avLst>
              <a:gd name="adj" fmla="val 200000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 2013: price hikes didn’t fully hit imbalance price, because ca. 75% of costs borne by generators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15</a:t>
            </a:fld>
            <a:endParaRPr lang="de-A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6" y="2420888"/>
            <a:ext cx="823378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5517232"/>
            <a:ext cx="52241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AT" sz="1000" dirty="0" smtClean="0"/>
              <a:t>Source: http</a:t>
            </a:r>
            <a:r>
              <a:rPr lang="de-AT" sz="1000" dirty="0"/>
              <a:t>://www.energymonitor.at/em/ae_reports/power/2013/em_power_report_year_2013.pdf</a:t>
            </a:r>
            <a:endParaRPr lang="de-AT" sz="1000" dirty="0" smtClean="0"/>
          </a:p>
        </p:txBody>
      </p:sp>
    </p:spTree>
    <p:extLst>
      <p:ext uri="{BB962C8B-B14F-4D97-AF65-F5344CB8AC3E}">
        <p14:creationId xmlns:p14="http://schemas.microsoft.com/office/powerpoint/2010/main" val="14447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52120" y="1739080"/>
            <a:ext cx="2823250" cy="276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Austria: quite good model – but several opportunities for further significant improvement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en-US" smtClean="0"/>
              <a:pPr algn="r">
                <a:tabLst/>
                <a:defRPr/>
              </a:pPr>
              <a:t>16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617380" y="3011867"/>
            <a:ext cx="2013073" cy="1973868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lIns="72000" tIns="0" rIns="0" bIns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Balancing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Austria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83568" y="2192338"/>
            <a:ext cx="3099500" cy="3612926"/>
          </a:xfrm>
          <a:prstGeom prst="homePlate">
            <a:avLst>
              <a:gd name="adj" fmla="val 8624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9592" y="2286000"/>
            <a:ext cx="259544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330200">
              <a:spcBef>
                <a:spcPct val="20000"/>
              </a:spcBef>
              <a:buChar char="u"/>
              <a:tabLst>
                <a:tab pos="8521700" algn="r"/>
              </a:tabLst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190500" indent="-188913" algn="l" defTabSz="330200">
              <a:spcBef>
                <a:spcPct val="20000"/>
              </a:spcBef>
              <a:buFont typeface="Wingdings" pitchFamily="2" charset="2"/>
              <a:buChar char="§"/>
              <a:tabLst>
                <a:tab pos="85217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71475" indent="-179388" algn="l" defTabSz="330200">
              <a:spcBef>
                <a:spcPct val="20000"/>
              </a:spcBef>
              <a:buChar char="-"/>
              <a:tabLst>
                <a:tab pos="8521700" algn="r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547688" indent="-174625" algn="l" defTabSz="330200">
              <a:spcBef>
                <a:spcPct val="20000"/>
              </a:spcBef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1511300" indent="-328613" algn="l" defTabSz="330200">
              <a:spcBef>
                <a:spcPct val="20000"/>
              </a:spcBef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1968500" indent="-328613" defTabSz="3302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425700" indent="-328613" defTabSz="3302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2882900" indent="-328613" defTabSz="3302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340100" indent="-328613" defTabSz="3302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altLang="de-DE" sz="2000" dirty="0" smtClean="0">
                <a:latin typeface="+mj-lt"/>
              </a:rPr>
              <a:t>Single imbalance price stabilizes</a:t>
            </a:r>
          </a:p>
          <a:p>
            <a:pPr lvl="1">
              <a:spcBef>
                <a:spcPts val="1200"/>
              </a:spcBef>
            </a:pPr>
            <a:r>
              <a:rPr lang="en-US" altLang="de-DE" sz="2000" dirty="0" smtClean="0">
                <a:latin typeface="+mj-lt"/>
              </a:rPr>
              <a:t>Comprehensive data collection</a:t>
            </a:r>
          </a:p>
          <a:p>
            <a:pPr lvl="1">
              <a:spcBef>
                <a:spcPts val="1200"/>
              </a:spcBef>
            </a:pPr>
            <a:r>
              <a:rPr lang="en-US" altLang="de-DE" sz="2000" dirty="0" smtClean="0">
                <a:latin typeface="+mj-lt"/>
              </a:rPr>
              <a:t>Fully integrated clearing system</a:t>
            </a:r>
          </a:p>
          <a:p>
            <a:pPr lvl="1">
              <a:spcBef>
                <a:spcPts val="1200"/>
              </a:spcBef>
            </a:pPr>
            <a:r>
              <a:rPr lang="en-US" altLang="de-DE" sz="2000" dirty="0" smtClean="0">
                <a:latin typeface="+mj-lt"/>
              </a:rPr>
              <a:t>Distributed responsibility avoids risks of system</a:t>
            </a:r>
            <a:endParaRPr lang="en-US" altLang="de-DE" sz="2000" dirty="0"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71786" y="1730688"/>
            <a:ext cx="2823250" cy="276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30040" y="1739081"/>
            <a:ext cx="24102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0" hangingPunct="0">
              <a:buClrTx/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</a:rPr>
              <a:t>Strengths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flipH="1">
            <a:off x="5439248" y="2192338"/>
            <a:ext cx="3036121" cy="3612926"/>
          </a:xfrm>
          <a:prstGeom prst="homePlate">
            <a:avLst>
              <a:gd name="adj" fmla="val 8629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flipH="1">
            <a:off x="5793566" y="2286000"/>
            <a:ext cx="252285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330200">
              <a:spcBef>
                <a:spcPct val="20000"/>
              </a:spcBef>
              <a:buChar char="u"/>
              <a:tabLst>
                <a:tab pos="8521700" algn="r"/>
              </a:tabLst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190500" indent="-188913" algn="l" defTabSz="330200">
              <a:spcBef>
                <a:spcPct val="20000"/>
              </a:spcBef>
              <a:buFont typeface="Wingdings" pitchFamily="2" charset="2"/>
              <a:buChar char="§"/>
              <a:tabLst>
                <a:tab pos="85217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71475" indent="-179388" algn="l" defTabSz="330200">
              <a:spcBef>
                <a:spcPct val="20000"/>
              </a:spcBef>
              <a:buChar char="-"/>
              <a:tabLst>
                <a:tab pos="8521700" algn="r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547688" indent="-174625" algn="l" defTabSz="330200">
              <a:spcBef>
                <a:spcPct val="20000"/>
              </a:spcBef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1511300" indent="-328613" algn="l" defTabSz="330200">
              <a:spcBef>
                <a:spcPct val="20000"/>
              </a:spcBef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1968500" indent="-328613" defTabSz="3302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425700" indent="-328613" defTabSz="3302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2882900" indent="-328613" defTabSz="3302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340100" indent="-328613" defTabSz="3302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85217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altLang="de-DE" sz="2000" dirty="0" smtClean="0">
                <a:latin typeface="+mj-lt"/>
              </a:rPr>
              <a:t>Cost allocation not satisfying</a:t>
            </a:r>
          </a:p>
          <a:p>
            <a:pPr lvl="1">
              <a:spcBef>
                <a:spcPts val="1200"/>
              </a:spcBef>
            </a:pPr>
            <a:r>
              <a:rPr lang="en-US" altLang="de-DE" sz="2000" dirty="0" smtClean="0">
                <a:latin typeface="+mj-lt"/>
              </a:rPr>
              <a:t>Transparency high but more would level the playing field</a:t>
            </a:r>
          </a:p>
          <a:p>
            <a:pPr lvl="1">
              <a:spcBef>
                <a:spcPts val="1200"/>
              </a:spcBef>
            </a:pPr>
            <a:r>
              <a:rPr lang="en-US" altLang="de-DE" sz="2000" dirty="0" smtClean="0">
                <a:latin typeface="+mj-lt"/>
              </a:rPr>
              <a:t>Not open to all potential offers</a:t>
            </a:r>
          </a:p>
          <a:p>
            <a:pPr lvl="1">
              <a:spcBef>
                <a:spcPts val="1200"/>
              </a:spcBef>
            </a:pPr>
            <a:r>
              <a:rPr lang="en-US" altLang="de-DE" sz="2000" dirty="0" smtClean="0">
                <a:latin typeface="+mj-lt"/>
              </a:rPr>
              <a:t>Still national market except Prim. Res. </a:t>
            </a:r>
            <a:endParaRPr lang="en-US" altLang="de-DE" sz="2000" dirty="0"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flipH="1">
            <a:off x="5902532" y="1734098"/>
            <a:ext cx="20901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0" hangingPunct="0">
              <a:buClrTx/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</a:rPr>
              <a:t>Weaknesses</a:t>
            </a:r>
            <a:endParaRPr lang="en-US" alt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market rules for an internal market</a:t>
            </a:r>
            <a:br>
              <a:rPr lang="en-US" dirty="0" smtClean="0"/>
            </a:br>
            <a:r>
              <a:rPr lang="en-US" dirty="0" smtClean="0"/>
              <a:t>(has to be reflected in national markets)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17</a:t>
            </a:fld>
            <a:endParaRPr lang="de-AT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397651" cy="47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5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fields of interest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18</a:t>
            </a:fld>
            <a:endParaRPr lang="de-A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40089" cy="491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64" y="5085184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3347864" y="5805264"/>
            <a:ext cx="3816424" cy="0"/>
          </a:xfrm>
          <a:prstGeom prst="line">
            <a:avLst/>
          </a:prstGeom>
          <a:noFill/>
          <a:ln w="57150" cap="flat" cmpd="sng" algn="ctr">
            <a:solidFill>
              <a:srgbClr val="E0001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23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ACER rejected draft ENTSO-E Network Code „Electricity Balancing“: main shortcomings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Several methodologies missing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Missing integration of central dispatch and self -dispatch systems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Insufficient standardization in core elements of a competitive integrated market (esp. product specification and harmonization)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Transparency and information for market participants widely neglected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Timelines not ambitious, behind Framework Guideline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Coordinated balancing areas have to be enhanced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DSO integration and data collection not satisfying</a:t>
            </a:r>
            <a:endParaRPr lang="en-US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1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Topics </a:t>
            </a:r>
            <a:r>
              <a:rPr lang="de-AT" dirty="0" err="1" smtClean="0"/>
              <a:t>alluded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Market organization in Austria, key players</a:t>
            </a:r>
            <a:endParaRPr lang="de-AT" dirty="0"/>
          </a:p>
          <a:p>
            <a:pPr lvl="0"/>
            <a:r>
              <a:rPr lang="en-US" dirty="0"/>
              <a:t>Data processing essentials: data collection, clearing &amp; settlement, balancing price</a:t>
            </a:r>
            <a:endParaRPr lang="de-AT" dirty="0"/>
          </a:p>
          <a:p>
            <a:pPr lvl="0"/>
            <a:r>
              <a:rPr lang="en-US" dirty="0"/>
              <a:t>Most relevant market data: size, performance, congestions, transparency</a:t>
            </a:r>
            <a:endParaRPr lang="de-AT" dirty="0"/>
          </a:p>
          <a:p>
            <a:pPr lvl="0"/>
            <a:r>
              <a:rPr lang="en-US" dirty="0"/>
              <a:t>Strengths, weaknesses, concerns, lessons learnt</a:t>
            </a:r>
            <a:endParaRPr lang="de-AT" dirty="0"/>
          </a:p>
          <a:p>
            <a:pPr lvl="0"/>
            <a:r>
              <a:rPr lang="en-US" dirty="0"/>
              <a:t>Key new ENTSO-E Network Codes</a:t>
            </a:r>
            <a:endParaRPr lang="de-AT" dirty="0"/>
          </a:p>
          <a:p>
            <a:pPr lvl="0"/>
            <a:r>
              <a:rPr lang="en-US" dirty="0"/>
              <a:t>Network Code “Electricity Balancing”: recent ACER Opinion and the consequences</a:t>
            </a:r>
            <a:endParaRPr lang="de-AT" dirty="0"/>
          </a:p>
          <a:p>
            <a:pPr lvl="0"/>
            <a:r>
              <a:rPr lang="en-US" dirty="0"/>
              <a:t>Main requests and challenges for Bulgaria and the regional market</a:t>
            </a:r>
            <a:endParaRPr lang="de-AT" dirty="0"/>
          </a:p>
          <a:p>
            <a:pPr lvl="0"/>
            <a:r>
              <a:rPr lang="en-US" dirty="0"/>
              <a:t>Conclusions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40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 so far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Balancing has to include invariably all energy flows in a sound clearing &amp; settlement system</a:t>
            </a:r>
          </a:p>
          <a:p>
            <a:r>
              <a:rPr lang="en-US" dirty="0" smtClean="0"/>
              <a:t>Full transparency is inevitable precondition of a well-functioning balancing system providing the security of the system</a:t>
            </a:r>
          </a:p>
          <a:p>
            <a:r>
              <a:rPr lang="en-US" dirty="0" smtClean="0"/>
              <a:t>Cost allocation, pricing of imbalances and especially a single price system is essential for stabilizing the system in a self-dispatching market model</a:t>
            </a:r>
          </a:p>
          <a:p>
            <a:r>
              <a:rPr lang="en-US" dirty="0" smtClean="0"/>
              <a:t>A sound pricing is possible only in a balance of insurance (cushioning) to causation (incentives) model</a:t>
            </a:r>
          </a:p>
          <a:p>
            <a:r>
              <a:rPr lang="en-US" dirty="0" smtClean="0"/>
              <a:t>A liquid market for power reserves can be established only on a regional scope (AT and BG alone are too small)</a:t>
            </a:r>
          </a:p>
          <a:p>
            <a:r>
              <a:rPr lang="en-US" dirty="0" smtClean="0"/>
              <a:t>Legal principles have to be observed (unbundling)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3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035496"/>
            <a:ext cx="12026039" cy="81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9"/>
          <p:cNvSpPr>
            <a:spLocks noGrp="1"/>
          </p:cNvSpPr>
          <p:nvPr>
            <p:ph type="subTitle" idx="1"/>
          </p:nvPr>
        </p:nvSpPr>
        <p:spPr>
          <a:xfrm>
            <a:off x="467544" y="-99392"/>
            <a:ext cx="7020272" cy="609005"/>
          </a:xfrm>
        </p:spPr>
        <p:txBody>
          <a:bodyPr/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snowflake in an avalanche ever feels responsible.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783638" y="6383338"/>
            <a:ext cx="360362" cy="179387"/>
          </a:xfrm>
        </p:spPr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1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structure in Austria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3</a:t>
            </a:fld>
            <a:endParaRPr lang="de-AT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5613" y="1525588"/>
            <a:ext cx="7345362" cy="4913312"/>
            <a:chOff x="295" y="482"/>
            <a:chExt cx="5307" cy="3583"/>
          </a:xfrm>
        </p:grpSpPr>
        <p:sp>
          <p:nvSpPr>
            <p:cNvPr id="7" name="Rectangle 6"/>
            <p:cNvSpPr>
              <a:spLocks noChangeAspect="1" noChangeArrowheads="1"/>
            </p:cNvSpPr>
            <p:nvPr/>
          </p:nvSpPr>
          <p:spPr bwMode="auto">
            <a:xfrm>
              <a:off x="2812" y="513"/>
              <a:ext cx="2790" cy="355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ClrTx/>
                <a:buFontTx/>
                <a:buNone/>
              </a:pPr>
              <a:endParaRPr lang="de-DE" altLang="de-DE" sz="2400" dirty="0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spect="1" noChangeArrowheads="1"/>
            </p:cNvSpPr>
            <p:nvPr/>
          </p:nvSpPr>
          <p:spPr bwMode="auto">
            <a:xfrm>
              <a:off x="295" y="482"/>
              <a:ext cx="2595" cy="358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ClrTx/>
                <a:buFontTx/>
                <a:buNone/>
              </a:pP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1202" y="3793"/>
              <a:ext cx="1500" cy="22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eaLnBrk="0" hangingPunct="0">
                <a:buClrTx/>
                <a:buFontTx/>
                <a:buNone/>
              </a:pPr>
              <a:r>
                <a:rPr lang="en-GB" altLang="de-DE" sz="1200">
                  <a:latin typeface="Frutiger" pitchFamily="2" charset="0"/>
                </a:rPr>
                <a:t>Minister for Economy, Energy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2210" y="1106"/>
              <a:ext cx="1172" cy="47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Tx/>
                <a:buFontTx/>
                <a:buNone/>
              </a:pPr>
              <a:r>
                <a:rPr lang="de-DE" altLang="de-DE" sz="1200" dirty="0">
                  <a:latin typeface="Frutiger" pitchFamily="2" charset="0"/>
                </a:rPr>
                <a:t>Clearing </a:t>
              </a:r>
              <a:r>
                <a:rPr lang="de-DE" altLang="de-DE" sz="1200" dirty="0" smtClean="0">
                  <a:latin typeface="Frutiger" pitchFamily="2" charset="0"/>
                </a:rPr>
                <a:t>&amp; Settlement </a:t>
              </a:r>
              <a:r>
                <a:rPr lang="de-DE" altLang="de-DE" sz="1200" dirty="0" err="1" smtClean="0">
                  <a:latin typeface="Frutiger" pitchFamily="2" charset="0"/>
                </a:rPr>
                <a:t>Coordinator</a:t>
              </a:r>
              <a:r>
                <a:rPr lang="de-DE" altLang="de-DE" sz="1200" dirty="0" smtClean="0">
                  <a:latin typeface="Frutiger" pitchFamily="2" charset="0"/>
                </a:rPr>
                <a:t> of BG</a:t>
              </a:r>
              <a:endParaRPr lang="de-DE" altLang="de-DE" sz="1200" dirty="0">
                <a:latin typeface="Frutiger" pitchFamily="2" charset="0"/>
              </a:endParaRP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350" y="869"/>
              <a:ext cx="1171" cy="259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Tx/>
                <a:buFontTx/>
                <a:buNone/>
              </a:pPr>
              <a:r>
                <a:rPr lang="de-DE" altLang="de-DE" sz="1200">
                  <a:latin typeface="Frutiger" pitchFamily="2" charset="0"/>
                </a:rPr>
                <a:t>System Operator</a:t>
              </a:r>
            </a:p>
          </p:txBody>
        </p:sp>
        <p:sp>
          <p:nvSpPr>
            <p:cNvPr id="12" name="Text Box 11"/>
            <p:cNvSpPr txBox="1">
              <a:spLocks noChangeAspect="1" noChangeArrowheads="1"/>
            </p:cNvSpPr>
            <p:nvPr/>
          </p:nvSpPr>
          <p:spPr bwMode="auto">
            <a:xfrm>
              <a:off x="4622" y="935"/>
              <a:ext cx="970" cy="215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Tx/>
                <a:buFontTx/>
                <a:buNone/>
              </a:pPr>
              <a:r>
                <a:rPr lang="de-DE" altLang="de-DE" sz="1200">
                  <a:latin typeface="Frutiger" pitchFamily="2" charset="0"/>
                </a:rPr>
                <a:t>Power Exchange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4" y="2173"/>
              <a:ext cx="1332" cy="445"/>
              <a:chOff x="868" y="2170"/>
              <a:chExt cx="1168" cy="360"/>
            </a:xfrm>
          </p:grpSpPr>
          <p:grpSp>
            <p:nvGrpSpPr>
              <p:cNvPr id="60" name="Group 13"/>
              <p:cNvGrpSpPr>
                <a:grpSpLocks noChangeAspect="1"/>
              </p:cNvGrpSpPr>
              <p:nvPr/>
            </p:nvGrpSpPr>
            <p:grpSpPr bwMode="auto">
              <a:xfrm>
                <a:off x="907" y="2207"/>
                <a:ext cx="1129" cy="323"/>
                <a:chOff x="687" y="2626"/>
                <a:chExt cx="1319" cy="356"/>
              </a:xfrm>
            </p:grpSpPr>
            <p:sp>
              <p:nvSpPr>
                <p:cNvPr id="62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07" y="2752"/>
                  <a:ext cx="1199" cy="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b="1">
                      <a:latin typeface="Frutiger" pitchFamily="2" charset="0"/>
                    </a:rPr>
                    <a:t>Netzbetreiber</a:t>
                  </a:r>
                </a:p>
              </p:txBody>
            </p:sp>
            <p:sp>
              <p:nvSpPr>
                <p:cNvPr id="63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7" y="2707"/>
                  <a:ext cx="1200" cy="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b="1">
                      <a:latin typeface="Frutiger" pitchFamily="2" charset="0"/>
                    </a:rPr>
                    <a:t>Netzbetreiber</a:t>
                  </a:r>
                </a:p>
              </p:txBody>
            </p:sp>
            <p:sp>
              <p:nvSpPr>
                <p:cNvPr id="64" name="Text Box 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27" y="2667"/>
                  <a:ext cx="1200" cy="2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b="1">
                      <a:latin typeface="Frutiger" pitchFamily="2" charset="0"/>
                    </a:rPr>
                    <a:t>Netzbetreiber</a:t>
                  </a:r>
                </a:p>
              </p:txBody>
            </p:sp>
            <p:sp>
              <p:nvSpPr>
                <p:cNvPr id="65" name="Text Box 1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7" y="2626"/>
                  <a:ext cx="1200" cy="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b="1">
                      <a:latin typeface="Frutiger" pitchFamily="2" charset="0"/>
                    </a:rPr>
                    <a:t>Netzbetreiber</a:t>
                  </a:r>
                </a:p>
              </p:txBody>
            </p:sp>
          </p:grpSp>
          <p:sp>
            <p:nvSpPr>
              <p:cNvPr id="61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868" y="2170"/>
                <a:ext cx="1027" cy="210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buClrTx/>
                  <a:buFontTx/>
                  <a:buNone/>
                </a:pPr>
                <a:r>
                  <a:rPr lang="de-DE" altLang="de-DE" sz="1400" b="1">
                    <a:latin typeface="Frutiger" pitchFamily="2" charset="0"/>
                  </a:rPr>
                  <a:t>Network Operator</a:t>
                </a:r>
              </a:p>
            </p:txBody>
          </p:sp>
        </p:grpSp>
        <p:sp>
          <p:nvSpPr>
            <p:cNvPr id="14" name="Text Box 19"/>
            <p:cNvSpPr txBox="1">
              <a:spLocks noChangeAspect="1" noChangeArrowheads="1"/>
            </p:cNvSpPr>
            <p:nvPr/>
          </p:nvSpPr>
          <p:spPr bwMode="auto">
            <a:xfrm rot="19511616">
              <a:off x="1242" y="1652"/>
              <a:ext cx="1068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buClrTx/>
                <a:buFontTx/>
                <a:buNone/>
              </a:pPr>
              <a:r>
                <a:rPr lang="en-GB" altLang="de-DE" sz="1200">
                  <a:latin typeface="Frutiger" pitchFamily="2" charset="0"/>
                </a:rPr>
                <a:t>Aggregates data to </a:t>
              </a:r>
            </a:p>
            <a:p>
              <a:pPr algn="l" eaLnBrk="0" hangingPunct="0">
                <a:buClrTx/>
                <a:buFontTx/>
                <a:buNone/>
              </a:pPr>
              <a:r>
                <a:rPr lang="en-GB" altLang="de-DE" sz="1200">
                  <a:latin typeface="Frutiger" pitchFamily="2" charset="0"/>
                </a:rPr>
                <a:t>Balancing Group</a:t>
              </a:r>
            </a:p>
          </p:txBody>
        </p:sp>
        <p:sp>
          <p:nvSpPr>
            <p:cNvPr id="15" name="Text Box 20"/>
            <p:cNvSpPr txBox="1">
              <a:spLocks noChangeAspect="1" noChangeArrowheads="1"/>
            </p:cNvSpPr>
            <p:nvPr/>
          </p:nvSpPr>
          <p:spPr bwMode="auto">
            <a:xfrm rot="480000">
              <a:off x="3495" y="1257"/>
              <a:ext cx="114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buClrTx/>
                <a:buFontTx/>
                <a:buNone/>
              </a:pPr>
              <a:r>
                <a:rPr lang="de-DE" altLang="de-DE" sz="1200" dirty="0" err="1" smtClean="0">
                  <a:latin typeface="Frutiger" pitchFamily="2" charset="0"/>
                </a:rPr>
                <a:t>Imbalance</a:t>
              </a:r>
              <a:r>
                <a:rPr lang="de-DE" altLang="de-DE" sz="1200" dirty="0" smtClean="0">
                  <a:latin typeface="Frutiger" pitchFamily="2" charset="0"/>
                </a:rPr>
                <a:t> </a:t>
              </a:r>
              <a:r>
                <a:rPr lang="de-DE" altLang="de-DE" sz="1200" dirty="0" err="1" smtClean="0">
                  <a:latin typeface="Frutiger" pitchFamily="2" charset="0"/>
                </a:rPr>
                <a:t>settlement</a:t>
              </a:r>
              <a:endParaRPr lang="de-DE" altLang="de-DE" sz="1200" dirty="0" smtClean="0">
                <a:latin typeface="Frutiger" pitchFamily="2" charset="0"/>
              </a:endParaRPr>
            </a:p>
          </p:txBody>
        </p:sp>
        <p:sp>
          <p:nvSpPr>
            <p:cNvPr id="16" name="Rectangle 21"/>
            <p:cNvSpPr>
              <a:spLocks noChangeAspect="1" noChangeArrowheads="1"/>
            </p:cNvSpPr>
            <p:nvPr/>
          </p:nvSpPr>
          <p:spPr bwMode="auto">
            <a:xfrm>
              <a:off x="2319" y="2996"/>
              <a:ext cx="109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buClrTx/>
                <a:buFontTx/>
                <a:buNone/>
              </a:pPr>
              <a:endParaRPr lang="de-DE" altLang="de-DE" sz="2400">
                <a:latin typeface="Frutiger" pitchFamily="2" charset="0"/>
              </a:endParaRPr>
            </a:p>
          </p:txBody>
        </p:sp>
        <p:sp>
          <p:nvSpPr>
            <p:cNvPr id="17" name="Text Box 22"/>
            <p:cNvSpPr txBox="1">
              <a:spLocks noChangeAspect="1" noChangeArrowheads="1"/>
            </p:cNvSpPr>
            <p:nvPr/>
          </p:nvSpPr>
          <p:spPr bwMode="auto">
            <a:xfrm rot="1892889">
              <a:off x="1177" y="2786"/>
              <a:ext cx="1233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buClrTx/>
                <a:buFontTx/>
                <a:buNone/>
              </a:pPr>
              <a:r>
                <a:rPr lang="en-GB" altLang="de-DE" sz="1200">
                  <a:latin typeface="Frutiger" pitchFamily="2" charset="0"/>
                </a:rPr>
                <a:t>Physical connection via </a:t>
              </a:r>
            </a:p>
            <a:p>
              <a:pPr algn="l" eaLnBrk="0" hangingPunct="0">
                <a:buClrTx/>
                <a:buFontTx/>
                <a:buNone/>
              </a:pPr>
              <a:r>
                <a:rPr lang="en-GB" altLang="de-DE" sz="1200">
                  <a:latin typeface="Frutiger" pitchFamily="2" charset="0"/>
                </a:rPr>
                <a:t>Metering Point</a:t>
              </a:r>
            </a:p>
          </p:txBody>
        </p:sp>
        <p:sp>
          <p:nvSpPr>
            <p:cNvPr id="18" name="Text Box 23"/>
            <p:cNvSpPr txBox="1">
              <a:spLocks noChangeAspect="1" noChangeArrowheads="1"/>
            </p:cNvSpPr>
            <p:nvPr/>
          </p:nvSpPr>
          <p:spPr bwMode="auto">
            <a:xfrm rot="19275645">
              <a:off x="3774" y="2508"/>
              <a:ext cx="78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buClrTx/>
                <a:buFontTx/>
                <a:buNone/>
              </a:pPr>
              <a:r>
                <a:rPr lang="de-DE" altLang="de-DE" sz="1200" dirty="0" smtClean="0">
                  <a:latin typeface="Frutiger" pitchFamily="2" charset="0"/>
                </a:rPr>
                <a:t>Energy </a:t>
              </a:r>
              <a:r>
                <a:rPr lang="de-DE" altLang="de-DE" sz="1200" dirty="0" err="1" smtClean="0">
                  <a:latin typeface="Frutiger" pitchFamily="2" charset="0"/>
                </a:rPr>
                <a:t>supply</a:t>
              </a:r>
              <a:endParaRPr lang="de-DE" altLang="de-DE" sz="1200" dirty="0">
                <a:latin typeface="Frutiger" pitchFamily="2" charset="0"/>
              </a:endParaRPr>
            </a:p>
          </p:txBody>
        </p:sp>
        <p:sp>
          <p:nvSpPr>
            <p:cNvPr id="19" name="Text Box 24"/>
            <p:cNvSpPr txBox="1">
              <a:spLocks noChangeAspect="1" noChangeArrowheads="1"/>
            </p:cNvSpPr>
            <p:nvPr/>
          </p:nvSpPr>
          <p:spPr bwMode="auto">
            <a:xfrm>
              <a:off x="404" y="490"/>
              <a:ext cx="137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buClrTx/>
                <a:buFontTx/>
                <a:buNone/>
              </a:pPr>
              <a:r>
                <a:rPr lang="en-GB" altLang="de-DE" sz="1400" b="1">
                  <a:latin typeface="Frutiger" pitchFamily="2" charset="0"/>
                </a:rPr>
                <a:t>Regulated</a:t>
              </a:r>
              <a:r>
                <a:rPr lang="de-DE" altLang="de-DE" sz="1400" b="1">
                  <a:latin typeface="Frutiger" pitchFamily="2" charset="0"/>
                </a:rPr>
                <a:t> Sector</a:t>
              </a:r>
            </a:p>
            <a:p>
              <a:pPr eaLnBrk="0" hangingPunct="0">
                <a:buClrTx/>
                <a:buFontTx/>
                <a:buNone/>
              </a:pPr>
              <a:r>
                <a:rPr lang="de-DE" altLang="de-DE" sz="1400" b="1">
                  <a:latin typeface="Frutiger" pitchFamily="2" charset="0"/>
                </a:rPr>
                <a:t>(licensed)</a:t>
              </a:r>
            </a:p>
          </p:txBody>
        </p:sp>
        <p:sp>
          <p:nvSpPr>
            <p:cNvPr id="20" name="Text Box 25"/>
            <p:cNvSpPr txBox="1">
              <a:spLocks noChangeAspect="1" noChangeArrowheads="1"/>
            </p:cNvSpPr>
            <p:nvPr/>
          </p:nvSpPr>
          <p:spPr bwMode="auto">
            <a:xfrm>
              <a:off x="3913" y="490"/>
              <a:ext cx="163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buClrTx/>
                <a:buFontTx/>
                <a:buNone/>
              </a:pPr>
              <a:r>
                <a:rPr lang="de-DE" altLang="de-DE" sz="1400" b="1">
                  <a:latin typeface="Frutiger" pitchFamily="2" charset="0"/>
                </a:rPr>
                <a:t>Competion Sector</a:t>
              </a:r>
            </a:p>
            <a:p>
              <a:pPr eaLnBrk="0" hangingPunct="0">
                <a:buClrTx/>
                <a:buFontTx/>
                <a:buNone/>
              </a:pPr>
              <a:r>
                <a:rPr lang="de-DE" altLang="de-DE" sz="1400" b="1">
                  <a:latin typeface="Frutiger" pitchFamily="2" charset="0"/>
                </a:rPr>
                <a:t>(market)</a:t>
              </a:r>
            </a:p>
          </p:txBody>
        </p: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2202" y="3037"/>
              <a:ext cx="1320" cy="506"/>
              <a:chOff x="2309" y="3190"/>
              <a:chExt cx="1236" cy="470"/>
            </a:xfrm>
          </p:grpSpPr>
          <p:grpSp>
            <p:nvGrpSpPr>
              <p:cNvPr id="54" name="Group 27"/>
              <p:cNvGrpSpPr>
                <a:grpSpLocks noChangeAspect="1"/>
              </p:cNvGrpSpPr>
              <p:nvPr/>
            </p:nvGrpSpPr>
            <p:grpSpPr bwMode="auto">
              <a:xfrm>
                <a:off x="2340" y="3287"/>
                <a:ext cx="1205" cy="373"/>
                <a:chOff x="687" y="2626"/>
                <a:chExt cx="1319" cy="356"/>
              </a:xfrm>
            </p:grpSpPr>
            <p:sp>
              <p:nvSpPr>
                <p:cNvPr id="56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07" y="2752"/>
                  <a:ext cx="1199" cy="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b="1">
                      <a:latin typeface="Frutiger" pitchFamily="2" charset="0"/>
                    </a:rPr>
                    <a:t>Netzbetreiber</a:t>
                  </a:r>
                </a:p>
              </p:txBody>
            </p:sp>
            <p:sp>
              <p:nvSpPr>
                <p:cNvPr id="57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7" y="2707"/>
                  <a:ext cx="1200" cy="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b="1">
                      <a:latin typeface="Frutiger" pitchFamily="2" charset="0"/>
                    </a:rPr>
                    <a:t>Netzbetreiber</a:t>
                  </a:r>
                </a:p>
              </p:txBody>
            </p:sp>
            <p:sp>
              <p:nvSpPr>
                <p:cNvPr id="58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27" y="2667"/>
                  <a:ext cx="1200" cy="2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b="1">
                      <a:latin typeface="Frutiger" pitchFamily="2" charset="0"/>
                    </a:rPr>
                    <a:t>Netzbetreiber</a:t>
                  </a:r>
                </a:p>
              </p:txBody>
            </p:sp>
            <p:sp>
              <p:nvSpPr>
                <p:cNvPr id="59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7" y="2626"/>
                  <a:ext cx="1200" cy="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b="1">
                      <a:latin typeface="Frutiger" pitchFamily="2" charset="0"/>
                    </a:rPr>
                    <a:t>Netzbetreiber</a:t>
                  </a:r>
                </a:p>
              </p:txBody>
            </p:sp>
          </p:grpSp>
          <p:sp>
            <p:nvSpPr>
              <p:cNvPr id="55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2309" y="3190"/>
                <a:ext cx="1098" cy="31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 anchor="ctr"/>
              <a:lstStyle/>
              <a:p>
                <a:pPr eaLnBrk="0" hangingPunct="0">
                  <a:buClrTx/>
                  <a:buFontTx/>
                  <a:buNone/>
                </a:pPr>
                <a:r>
                  <a:rPr lang="de-DE" altLang="de-DE" sz="1200">
                    <a:latin typeface="Frutiger" pitchFamily="2" charset="0"/>
                  </a:rPr>
                  <a:t>Network Customer</a:t>
                </a:r>
              </a:p>
              <a:p>
                <a:pPr eaLnBrk="0" hangingPunct="0">
                  <a:buClrTx/>
                  <a:buFontTx/>
                  <a:buNone/>
                </a:pPr>
                <a:r>
                  <a:rPr lang="de-DE" altLang="de-DE" sz="1200">
                    <a:latin typeface="Frutiger" pitchFamily="2" charset="0"/>
                  </a:rPr>
                  <a:t>(Consumer, Producer)</a:t>
                </a:r>
              </a:p>
            </p:txBody>
          </p:sp>
        </p:grpSp>
        <p:grpSp>
          <p:nvGrpSpPr>
            <p:cNvPr id="22" name="Group 33"/>
            <p:cNvGrpSpPr>
              <a:grpSpLocks/>
            </p:cNvGrpSpPr>
            <p:nvPr/>
          </p:nvGrpSpPr>
          <p:grpSpPr bwMode="auto">
            <a:xfrm>
              <a:off x="3222" y="1562"/>
              <a:ext cx="2230" cy="842"/>
              <a:chOff x="3108" y="1800"/>
              <a:chExt cx="1957" cy="682"/>
            </a:xfrm>
          </p:grpSpPr>
          <p:grpSp>
            <p:nvGrpSpPr>
              <p:cNvPr id="44" name="Group 34"/>
              <p:cNvGrpSpPr>
                <a:grpSpLocks/>
              </p:cNvGrpSpPr>
              <p:nvPr/>
            </p:nvGrpSpPr>
            <p:grpSpPr bwMode="auto">
              <a:xfrm>
                <a:off x="3108" y="1800"/>
                <a:ext cx="1894" cy="326"/>
                <a:chOff x="3225" y="1812"/>
                <a:chExt cx="2022" cy="376"/>
              </a:xfrm>
            </p:grpSpPr>
            <p:sp>
              <p:nvSpPr>
                <p:cNvPr id="52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88" y="1854"/>
                  <a:ext cx="859" cy="2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ClrTx/>
                    <a:buFontTx/>
                    <a:buNone/>
                  </a:pPr>
                  <a:endParaRPr lang="de-DE" altLang="de-DE" sz="1200" b="1">
                    <a:latin typeface="Frutiger" pitchFamily="2" charset="0"/>
                  </a:endParaRPr>
                </a:p>
              </p:txBody>
            </p:sp>
            <p:sp>
              <p:nvSpPr>
                <p:cNvPr id="53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48" y="1812"/>
                  <a:ext cx="867" cy="20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0800" rIns="18000" bIns="10800" anchor="ctr"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dirty="0" err="1">
                      <a:latin typeface="Frutiger" pitchFamily="2" charset="0"/>
                    </a:rPr>
                    <a:t>Balancing</a:t>
                  </a:r>
                  <a:r>
                    <a:rPr lang="de-DE" altLang="de-DE" sz="1200" dirty="0">
                      <a:latin typeface="Frutiger" pitchFamily="2" charset="0"/>
                    </a:rPr>
                    <a:t> Group</a:t>
                  </a:r>
                </a:p>
              </p:txBody>
            </p:sp>
            <p:sp>
              <p:nvSpPr>
                <p:cNvPr id="111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25" y="1979"/>
                  <a:ext cx="562" cy="20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0800" rIns="18000" bIns="10800" anchor="ctr"/>
                <a:lstStyle/>
                <a:p>
                  <a:pPr eaLnBrk="0" hangingPunct="0">
                    <a:buClrTx/>
                    <a:buFontTx/>
                    <a:buNone/>
                  </a:pPr>
                  <a:r>
                    <a:rPr lang="de-DE" altLang="de-DE" sz="1200" dirty="0" err="1" smtClean="0">
                      <a:latin typeface="Frutiger" pitchFamily="2" charset="0"/>
                    </a:rPr>
                    <a:t>Spec</a:t>
                  </a:r>
                  <a:r>
                    <a:rPr lang="de-DE" altLang="de-DE" sz="1200" dirty="0" smtClean="0">
                      <a:latin typeface="Frutiger" pitchFamily="2" charset="0"/>
                    </a:rPr>
                    <a:t>. BG</a:t>
                  </a:r>
                  <a:endParaRPr lang="de-DE" altLang="de-DE" sz="1200" dirty="0">
                    <a:latin typeface="Frutiger" pitchFamily="2" charset="0"/>
                  </a:endParaRPr>
                </a:p>
              </p:txBody>
            </p:sp>
          </p:grpSp>
          <p:sp>
            <p:nvSpPr>
              <p:cNvPr id="45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4160" y="1984"/>
                <a:ext cx="401" cy="14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99CCFF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 eaLnBrk="0" hangingPunct="0">
                  <a:buClrTx/>
                  <a:buFontTx/>
                  <a:buNone/>
                </a:pPr>
                <a:r>
                  <a:rPr lang="de-DE" altLang="de-DE" sz="1000">
                    <a:latin typeface="Frutiger" pitchFamily="2" charset="0"/>
                  </a:rPr>
                  <a:t>Supplier</a:t>
                </a:r>
              </a:p>
            </p:txBody>
          </p:sp>
          <p:sp>
            <p:nvSpPr>
              <p:cNvPr id="46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4416" y="2385"/>
                <a:ext cx="313" cy="97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99CCFF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l" eaLnBrk="0" hangingPunct="0">
                  <a:buClrTx/>
                  <a:buFontTx/>
                  <a:buNone/>
                </a:pPr>
                <a:r>
                  <a:rPr lang="de-DE" altLang="de-DE" sz="900">
                    <a:latin typeface="Frutiger" pitchFamily="2" charset="0"/>
                  </a:rPr>
                  <a:t>Supplier</a:t>
                </a:r>
                <a:endParaRPr lang="de-AT" altLang="de-DE" sz="900">
                  <a:latin typeface="Frutiger" pitchFamily="2" charset="0"/>
                </a:endParaRPr>
              </a:p>
            </p:txBody>
          </p:sp>
          <p:sp>
            <p:nvSpPr>
              <p:cNvPr id="47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4547" y="2107"/>
                <a:ext cx="503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buClrTx/>
                  <a:buFontTx/>
                  <a:buNone/>
                </a:pPr>
                <a:r>
                  <a:rPr lang="de-AT" altLang="de-DE" sz="1200" b="1">
                    <a:latin typeface="Frutiger" pitchFamily="2" charset="0"/>
                  </a:rPr>
                  <a:t>Contract</a:t>
                </a:r>
              </a:p>
            </p:txBody>
          </p:sp>
          <p:sp>
            <p:nvSpPr>
              <p:cNvPr id="48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4752" y="2385"/>
                <a:ext cx="313" cy="97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99CCFF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l" eaLnBrk="0" hangingPunct="0">
                  <a:buClrTx/>
                  <a:buFontTx/>
                  <a:buNone/>
                </a:pPr>
                <a:r>
                  <a:rPr lang="de-DE" altLang="de-DE" sz="900" dirty="0" err="1">
                    <a:latin typeface="Frutiger" pitchFamily="2" charset="0"/>
                  </a:rPr>
                  <a:t>Supplier</a:t>
                </a:r>
                <a:endParaRPr lang="de-AT" altLang="de-DE" sz="900" dirty="0">
                  <a:latin typeface="Frutiger" pitchFamily="2" charset="0"/>
                </a:endParaRPr>
              </a:p>
            </p:txBody>
          </p:sp>
          <p:grpSp>
            <p:nvGrpSpPr>
              <p:cNvPr id="49" name="Group 41"/>
              <p:cNvGrpSpPr>
                <a:grpSpLocks/>
              </p:cNvGrpSpPr>
              <p:nvPr/>
            </p:nvGrpSpPr>
            <p:grpSpPr bwMode="auto">
              <a:xfrm>
                <a:off x="4621" y="2002"/>
                <a:ext cx="350" cy="377"/>
                <a:chOff x="4769" y="2054"/>
                <a:chExt cx="373" cy="432"/>
              </a:xfrm>
            </p:grpSpPr>
            <p:sp>
              <p:nvSpPr>
                <p:cNvPr id="5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4769" y="2054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51" name="Line 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142" y="2062"/>
                  <a:ext cx="0" cy="4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AT"/>
                </a:p>
              </p:txBody>
            </p:sp>
          </p:grpSp>
        </p:grpSp>
        <p:cxnSp>
          <p:nvCxnSpPr>
            <p:cNvPr id="23" name="AutoShape 44"/>
            <p:cNvCxnSpPr>
              <a:cxnSpLocks noChangeAspect="1" noChangeShapeType="1"/>
              <a:stCxn id="61" idx="2"/>
              <a:endCxn id="55" idx="1"/>
            </p:cNvCxnSpPr>
            <p:nvPr/>
          </p:nvCxnSpPr>
          <p:spPr bwMode="auto">
            <a:xfrm>
              <a:off x="990" y="2432"/>
              <a:ext cx="1212" cy="7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45"/>
            <p:cNvCxnSpPr>
              <a:cxnSpLocks noChangeAspect="1" noChangeShapeType="1"/>
              <a:stCxn id="55" idx="3"/>
              <a:endCxn id="46" idx="2"/>
            </p:cNvCxnSpPr>
            <p:nvPr/>
          </p:nvCxnSpPr>
          <p:spPr bwMode="auto">
            <a:xfrm flipV="1">
              <a:off x="3375" y="2407"/>
              <a:ext cx="1520" cy="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46"/>
            <p:cNvCxnSpPr>
              <a:cxnSpLocks noChangeAspect="1" noChangeShapeType="1"/>
              <a:stCxn id="55" idx="3"/>
              <a:endCxn id="48" idx="2"/>
            </p:cNvCxnSpPr>
            <p:nvPr/>
          </p:nvCxnSpPr>
          <p:spPr bwMode="auto">
            <a:xfrm flipV="1">
              <a:off x="3375" y="2407"/>
              <a:ext cx="1903" cy="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47"/>
            <p:cNvCxnSpPr>
              <a:cxnSpLocks noChangeAspect="1" noChangeShapeType="1"/>
              <a:stCxn id="55" idx="3"/>
              <a:endCxn id="45" idx="2"/>
            </p:cNvCxnSpPr>
            <p:nvPr/>
          </p:nvCxnSpPr>
          <p:spPr bwMode="auto">
            <a:xfrm flipV="1">
              <a:off x="3375" y="1971"/>
              <a:ext cx="1274" cy="1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48"/>
            <p:cNvCxnSpPr>
              <a:cxnSpLocks noChangeAspect="1" noChangeShapeType="1"/>
              <a:stCxn id="61" idx="0"/>
              <a:endCxn id="10" idx="1"/>
            </p:cNvCxnSpPr>
            <p:nvPr/>
          </p:nvCxnSpPr>
          <p:spPr bwMode="auto">
            <a:xfrm flipV="1">
              <a:off x="990" y="1343"/>
              <a:ext cx="1220" cy="8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49"/>
            <p:cNvCxnSpPr>
              <a:cxnSpLocks noChangeAspect="1" noChangeShapeType="1"/>
              <a:stCxn id="10" idx="3"/>
              <a:endCxn id="53" idx="0"/>
            </p:cNvCxnSpPr>
            <p:nvPr/>
          </p:nvCxnSpPr>
          <p:spPr bwMode="auto">
            <a:xfrm>
              <a:off x="3382" y="1343"/>
              <a:ext cx="1503" cy="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50"/>
            <p:cNvCxnSpPr>
              <a:cxnSpLocks noChangeAspect="1" noChangeShapeType="1"/>
              <a:stCxn id="10" idx="0"/>
              <a:endCxn id="11" idx="3"/>
            </p:cNvCxnSpPr>
            <p:nvPr/>
          </p:nvCxnSpPr>
          <p:spPr bwMode="auto">
            <a:xfrm rot="5400000" flipH="1">
              <a:off x="2105" y="414"/>
              <a:ext cx="108" cy="12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52"/>
            <p:cNvCxnSpPr>
              <a:cxnSpLocks noChangeAspect="1" noChangeShapeType="1"/>
              <a:stCxn id="61" idx="3"/>
              <a:endCxn id="46" idx="1"/>
            </p:cNvCxnSpPr>
            <p:nvPr/>
          </p:nvCxnSpPr>
          <p:spPr bwMode="auto">
            <a:xfrm>
              <a:off x="1575" y="2303"/>
              <a:ext cx="3141" cy="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>
              <a:off x="1490" y="968"/>
              <a:ext cx="80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buClrTx/>
                <a:buFontTx/>
                <a:buNone/>
              </a:pPr>
              <a:r>
                <a:rPr lang="de-DE" altLang="de-DE" sz="1000">
                  <a:latin typeface="Frutiger" pitchFamily="2" charset="0"/>
                </a:rPr>
                <a:t>Demands </a:t>
              </a:r>
            </a:p>
            <a:p>
              <a:pPr algn="l">
                <a:buClrTx/>
                <a:buFontTx/>
                <a:buNone/>
              </a:pPr>
              <a:r>
                <a:rPr lang="de-DE" altLang="de-DE" sz="1000">
                  <a:latin typeface="Frutiger" pitchFamily="2" charset="0"/>
                </a:rPr>
                <a:t>Balancing Energy</a:t>
              </a:r>
              <a:endParaRPr lang="de-AT" altLang="de-DE" sz="1000">
                <a:latin typeface="Frutiger" pitchFamily="2" charset="0"/>
              </a:endParaRPr>
            </a:p>
          </p:txBody>
        </p:sp>
        <p:sp>
          <p:nvSpPr>
            <p:cNvPr id="34" name="Text Box 55"/>
            <p:cNvSpPr txBox="1">
              <a:spLocks noChangeAspect="1" noChangeArrowheads="1"/>
            </p:cNvSpPr>
            <p:nvPr/>
          </p:nvSpPr>
          <p:spPr bwMode="auto">
            <a:xfrm>
              <a:off x="1973" y="2283"/>
              <a:ext cx="1915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buClrTx/>
                <a:buFontTx/>
                <a:buNone/>
              </a:pPr>
              <a:r>
                <a:rPr lang="en-GB" altLang="de-DE" sz="1200" dirty="0">
                  <a:latin typeface="Frutiger" pitchFamily="2" charset="0"/>
                </a:rPr>
                <a:t>Meter data for each Consumer/Producer</a:t>
              </a:r>
            </a:p>
            <a:p>
              <a:pPr algn="l" eaLnBrk="0" hangingPunct="0">
                <a:buClrTx/>
                <a:buFontTx/>
                <a:buNone/>
              </a:pPr>
              <a:r>
                <a:rPr lang="en-GB" altLang="de-DE" sz="1200" dirty="0">
                  <a:latin typeface="Frutiger" pitchFamily="2" charset="0"/>
                </a:rPr>
                <a:t>And also aggregated to supplier</a:t>
              </a:r>
            </a:p>
          </p:txBody>
        </p:sp>
        <p:sp>
          <p:nvSpPr>
            <p:cNvPr id="35" name="Text Box 56"/>
            <p:cNvSpPr txBox="1">
              <a:spLocks noChangeAspect="1" noChangeArrowheads="1"/>
            </p:cNvSpPr>
            <p:nvPr/>
          </p:nvSpPr>
          <p:spPr bwMode="auto">
            <a:xfrm>
              <a:off x="2744" y="3793"/>
              <a:ext cx="1500" cy="22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eaLnBrk="0" hangingPunct="0">
                <a:buClrTx/>
                <a:buFontTx/>
                <a:buNone/>
              </a:pPr>
              <a:r>
                <a:rPr lang="de-DE" altLang="de-DE" sz="1200">
                  <a:latin typeface="Frutiger" pitchFamily="2" charset="0"/>
                </a:rPr>
                <a:t>Regulator</a:t>
              </a:r>
            </a:p>
          </p:txBody>
        </p:sp>
        <p:sp>
          <p:nvSpPr>
            <p:cNvPr id="36" name="Text Box 57"/>
            <p:cNvSpPr txBox="1">
              <a:spLocks noChangeAspect="1" noChangeArrowheads="1"/>
            </p:cNvSpPr>
            <p:nvPr/>
          </p:nvSpPr>
          <p:spPr bwMode="auto">
            <a:xfrm>
              <a:off x="2789" y="572"/>
              <a:ext cx="1170" cy="215"/>
            </a:xfrm>
            <a:prstGeom prst="rect">
              <a:avLst/>
            </a:prstGeom>
            <a:solidFill>
              <a:srgbClr val="008000">
                <a:alpha val="32001"/>
              </a:srgbClr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Tx/>
                <a:buFontTx/>
                <a:buNone/>
              </a:pPr>
              <a:r>
                <a:rPr lang="de-DE" altLang="de-DE" sz="1200">
                  <a:latin typeface="Frutiger" pitchFamily="2" charset="0"/>
                </a:rPr>
                <a:t>Power Stations</a:t>
              </a:r>
            </a:p>
          </p:txBody>
        </p:sp>
        <p:cxnSp>
          <p:nvCxnSpPr>
            <p:cNvPr id="37" name="AutoShape 58"/>
            <p:cNvCxnSpPr>
              <a:cxnSpLocks noChangeShapeType="1"/>
              <a:stCxn id="36" idx="3"/>
              <a:endCxn id="12" idx="1"/>
            </p:cNvCxnSpPr>
            <p:nvPr/>
          </p:nvCxnSpPr>
          <p:spPr bwMode="auto">
            <a:xfrm>
              <a:off x="3959" y="680"/>
              <a:ext cx="663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59"/>
            <p:cNvCxnSpPr>
              <a:cxnSpLocks noChangeShapeType="1"/>
              <a:stCxn id="36" idx="1"/>
              <a:endCxn id="11" idx="3"/>
            </p:cNvCxnSpPr>
            <p:nvPr/>
          </p:nvCxnSpPr>
          <p:spPr bwMode="auto">
            <a:xfrm rot="10800000" flipV="1">
              <a:off x="1521" y="680"/>
              <a:ext cx="1261" cy="319"/>
            </a:xfrm>
            <a:prstGeom prst="curvedConnector3">
              <a:avLst>
                <a:gd name="adj1" fmla="val 49722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Freeform 60"/>
            <p:cNvSpPr>
              <a:spLocks/>
            </p:cNvSpPr>
            <p:nvPr/>
          </p:nvSpPr>
          <p:spPr bwMode="auto">
            <a:xfrm>
              <a:off x="4881" y="1162"/>
              <a:ext cx="666" cy="935"/>
            </a:xfrm>
            <a:custGeom>
              <a:avLst/>
              <a:gdLst>
                <a:gd name="T0" fmla="*/ 725 w 846"/>
                <a:gd name="T1" fmla="*/ 0 h 884"/>
                <a:gd name="T2" fmla="*/ 725 w 846"/>
                <a:gd name="T3" fmla="*/ 771 h 884"/>
                <a:gd name="T4" fmla="*/ 0 w 846"/>
                <a:gd name="T5" fmla="*/ 68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6" h="884">
                  <a:moveTo>
                    <a:pt x="725" y="0"/>
                  </a:moveTo>
                  <a:cubicBezTo>
                    <a:pt x="785" y="329"/>
                    <a:pt x="846" y="658"/>
                    <a:pt x="725" y="771"/>
                  </a:cubicBezTo>
                  <a:cubicBezTo>
                    <a:pt x="604" y="884"/>
                    <a:pt x="121" y="695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0" name="Freeform 61"/>
            <p:cNvSpPr>
              <a:spLocks/>
            </p:cNvSpPr>
            <p:nvPr/>
          </p:nvSpPr>
          <p:spPr bwMode="auto">
            <a:xfrm>
              <a:off x="5439" y="1162"/>
              <a:ext cx="116" cy="1315"/>
            </a:xfrm>
            <a:custGeom>
              <a:avLst/>
              <a:gdLst>
                <a:gd name="T0" fmla="*/ 272 w 362"/>
                <a:gd name="T1" fmla="*/ 0 h 1232"/>
                <a:gd name="T2" fmla="*/ 317 w 362"/>
                <a:gd name="T3" fmla="*/ 1043 h 1232"/>
                <a:gd name="T4" fmla="*/ 0 w 362"/>
                <a:gd name="T5" fmla="*/ 113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232">
                  <a:moveTo>
                    <a:pt x="272" y="0"/>
                  </a:moveTo>
                  <a:cubicBezTo>
                    <a:pt x="317" y="427"/>
                    <a:pt x="362" y="854"/>
                    <a:pt x="317" y="1043"/>
                  </a:cubicBezTo>
                  <a:cubicBezTo>
                    <a:pt x="272" y="1232"/>
                    <a:pt x="53" y="1119"/>
                    <a:pt x="0" y="11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cxnSp>
          <p:nvCxnSpPr>
            <p:cNvPr id="42" name="AutoShape 63"/>
            <p:cNvCxnSpPr>
              <a:cxnSpLocks noChangeShapeType="1"/>
              <a:stCxn id="61" idx="0"/>
              <a:endCxn id="36" idx="1"/>
            </p:cNvCxnSpPr>
            <p:nvPr/>
          </p:nvCxnSpPr>
          <p:spPr bwMode="auto">
            <a:xfrm flipV="1">
              <a:off x="990" y="680"/>
              <a:ext cx="1792" cy="14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 Box 64"/>
            <p:cNvSpPr txBox="1">
              <a:spLocks noChangeAspect="1" noChangeArrowheads="1"/>
            </p:cNvSpPr>
            <p:nvPr/>
          </p:nvSpPr>
          <p:spPr bwMode="auto">
            <a:xfrm rot="19200000">
              <a:off x="1302" y="1331"/>
              <a:ext cx="65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buClrTx/>
                <a:buFontTx/>
                <a:buNone/>
              </a:pPr>
              <a:r>
                <a:rPr lang="en-GB" altLang="de-DE" sz="1200" dirty="0">
                  <a:latin typeface="Frutiger" pitchFamily="2" charset="0"/>
                </a:rPr>
                <a:t>Physical </a:t>
              </a:r>
            </a:p>
            <a:p>
              <a:pPr algn="l" eaLnBrk="0" hangingPunct="0">
                <a:buClrTx/>
                <a:buFontTx/>
                <a:buNone/>
              </a:pPr>
              <a:r>
                <a:rPr lang="en-GB" altLang="de-DE" sz="1200" dirty="0">
                  <a:latin typeface="Frutiger" pitchFamily="2" charset="0"/>
                </a:rPr>
                <a:t>connection</a:t>
              </a:r>
            </a:p>
          </p:txBody>
        </p:sp>
      </p:grpSp>
      <p:cxnSp>
        <p:nvCxnSpPr>
          <p:cNvPr id="91" name="Gekrümmte Verbindung 90"/>
          <p:cNvCxnSpPr>
            <a:stCxn id="61" idx="3"/>
            <a:endCxn id="53" idx="1"/>
          </p:cNvCxnSpPr>
          <p:nvPr/>
        </p:nvCxnSpPr>
        <p:spPr bwMode="auto">
          <a:xfrm flipV="1">
            <a:off x="2227527" y="3168590"/>
            <a:ext cx="3937454" cy="853822"/>
          </a:xfrm>
          <a:prstGeom prst="curvedConnector3">
            <a:avLst>
              <a:gd name="adj1" fmla="val 912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Gekrümmte Verbindung 93"/>
          <p:cNvCxnSpPr>
            <a:stCxn id="61" idx="3"/>
            <a:endCxn id="45" idx="1"/>
          </p:cNvCxnSpPr>
          <p:nvPr/>
        </p:nvCxnSpPr>
        <p:spPr bwMode="auto">
          <a:xfrm flipV="1">
            <a:off x="2227527" y="3444337"/>
            <a:ext cx="3937454" cy="578075"/>
          </a:xfrm>
          <a:prstGeom prst="curvedConnector3">
            <a:avLst>
              <a:gd name="adj1" fmla="val 92839"/>
            </a:avLst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Gekrümmte Verbindung 101"/>
          <p:cNvCxnSpPr>
            <a:stCxn id="20" idx="1"/>
            <a:endCxn id="45" idx="1"/>
          </p:cNvCxnSpPr>
          <p:nvPr/>
        </p:nvCxnSpPr>
        <p:spPr bwMode="auto">
          <a:xfrm rot="10800000" flipH="1" flipV="1">
            <a:off x="5463247" y="1795731"/>
            <a:ext cx="701733" cy="1648606"/>
          </a:xfrm>
          <a:prstGeom prst="curvedConnector3">
            <a:avLst>
              <a:gd name="adj1" fmla="val 29414"/>
            </a:avLst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Gekrümmte Verbindung 113"/>
          <p:cNvCxnSpPr>
            <a:stCxn id="10" idx="3"/>
            <a:endCxn id="111" idx="0"/>
          </p:cNvCxnSpPr>
          <p:nvPr/>
        </p:nvCxnSpPr>
        <p:spPr bwMode="auto">
          <a:xfrm>
            <a:off x="4728297" y="2706264"/>
            <a:ext cx="193674" cy="545444"/>
          </a:xfrm>
          <a:prstGeom prst="curvedConnector2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feld 117"/>
          <p:cNvSpPr txBox="1"/>
          <p:nvPr/>
        </p:nvSpPr>
        <p:spPr>
          <a:xfrm>
            <a:off x="4929448" y="2919943"/>
            <a:ext cx="5338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AT" sz="1000" dirty="0" err="1" smtClean="0"/>
              <a:t>Imb-sttlmt</a:t>
            </a:r>
            <a:endParaRPr lang="de-AT" sz="1000" dirty="0" smtClean="0"/>
          </a:p>
        </p:txBody>
      </p:sp>
      <p:cxnSp>
        <p:nvCxnSpPr>
          <p:cNvPr id="120" name="Gekrümmte Verbindung 119"/>
          <p:cNvCxnSpPr>
            <a:endCxn id="111" idx="1"/>
          </p:cNvCxnSpPr>
          <p:nvPr/>
        </p:nvCxnSpPr>
        <p:spPr bwMode="auto">
          <a:xfrm flipV="1">
            <a:off x="2227247" y="3405100"/>
            <a:ext cx="2279595" cy="794493"/>
          </a:xfrm>
          <a:prstGeom prst="curvedConnector3">
            <a:avLst>
              <a:gd name="adj1" fmla="val 18662"/>
            </a:avLst>
          </a:prstGeom>
          <a:ln>
            <a:headEnd type="arrow" w="med" len="med"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feld 120"/>
          <p:cNvSpPr txBox="1"/>
          <p:nvPr/>
        </p:nvSpPr>
        <p:spPr>
          <a:xfrm>
            <a:off x="3146339" y="3536653"/>
            <a:ext cx="69890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000" dirty="0" err="1" smtClean="0"/>
              <a:t>Procurement</a:t>
            </a:r>
            <a:r>
              <a:rPr lang="de-AT" sz="1000" dirty="0" smtClean="0"/>
              <a:t> </a:t>
            </a:r>
          </a:p>
          <a:p>
            <a:r>
              <a:rPr lang="de-AT" sz="1000" dirty="0" smtClean="0"/>
              <a:t>of </a:t>
            </a:r>
            <a:r>
              <a:rPr lang="de-AT" sz="1000" dirty="0" err="1" smtClean="0"/>
              <a:t>grid</a:t>
            </a:r>
            <a:r>
              <a:rPr lang="de-AT" sz="1000" dirty="0" smtClean="0"/>
              <a:t> </a:t>
            </a:r>
            <a:r>
              <a:rPr lang="de-AT" sz="1000" dirty="0" err="1" smtClean="0"/>
              <a:t>losses</a:t>
            </a:r>
            <a:endParaRPr lang="de-AT" sz="1000" dirty="0" smtClean="0"/>
          </a:p>
        </p:txBody>
      </p:sp>
    </p:spTree>
    <p:extLst>
      <p:ext uri="{BB962C8B-B14F-4D97-AF65-F5344CB8AC3E}">
        <p14:creationId xmlns:p14="http://schemas.microsoft.com/office/powerpoint/2010/main" val="24424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balancing responsibility in a monolithic structure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4</a:t>
            </a:fld>
            <a:endParaRPr lang="de-AT" dirty="0"/>
          </a:p>
        </p:txBody>
      </p:sp>
      <p:sp>
        <p:nvSpPr>
          <p:cNvPr id="6" name="Line 15"/>
          <p:cNvSpPr>
            <a:spLocks noChangeAspect="1" noChangeShapeType="1"/>
          </p:cNvSpPr>
          <p:nvPr/>
        </p:nvSpPr>
        <p:spPr bwMode="auto">
          <a:xfrm flipV="1">
            <a:off x="3909116" y="1473200"/>
            <a:ext cx="3503942" cy="62121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7" name="Line 16"/>
          <p:cNvSpPr>
            <a:spLocks noChangeAspect="1" noChangeShapeType="1"/>
          </p:cNvSpPr>
          <p:nvPr/>
        </p:nvSpPr>
        <p:spPr bwMode="auto">
          <a:xfrm>
            <a:off x="5581935" y="1783807"/>
            <a:ext cx="0" cy="3733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8" name="Line 17"/>
          <p:cNvSpPr>
            <a:spLocks noChangeAspect="1" noChangeShapeType="1"/>
          </p:cNvSpPr>
          <p:nvPr/>
        </p:nvSpPr>
        <p:spPr bwMode="auto">
          <a:xfrm flipV="1">
            <a:off x="3909116" y="5517232"/>
            <a:ext cx="350394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9" name="Text Box 30"/>
          <p:cNvSpPr txBox="1">
            <a:spLocks noChangeAspect="1" noChangeArrowheads="1"/>
          </p:cNvSpPr>
          <p:nvPr/>
        </p:nvSpPr>
        <p:spPr bwMode="auto">
          <a:xfrm>
            <a:off x="4860032" y="5055567"/>
            <a:ext cx="1913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2400" dirty="0">
                <a:latin typeface="+mj-lt"/>
              </a:rPr>
              <a:t>CAM/PP</a:t>
            </a:r>
          </a:p>
        </p:txBody>
      </p:sp>
      <p:sp>
        <p:nvSpPr>
          <p:cNvPr id="10" name="AutoShape 59"/>
          <p:cNvSpPr>
            <a:spLocks noChangeAspect="1" noChangeArrowheads="1"/>
          </p:cNvSpPr>
          <p:nvPr/>
        </p:nvSpPr>
        <p:spPr bwMode="auto">
          <a:xfrm rot="16200000">
            <a:off x="3820850" y="3548604"/>
            <a:ext cx="415168" cy="1037241"/>
          </a:xfrm>
          <a:prstGeom prst="moon">
            <a:avLst>
              <a:gd name="adj" fmla="val 8618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11" name="Line 61"/>
          <p:cNvSpPr>
            <a:spLocks noChangeAspect="1" noChangeShapeType="1"/>
          </p:cNvSpPr>
          <p:nvPr/>
        </p:nvSpPr>
        <p:spPr bwMode="auto">
          <a:xfrm>
            <a:off x="3987087" y="2094412"/>
            <a:ext cx="559968" cy="17652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12" name="AutoShape 62"/>
          <p:cNvSpPr>
            <a:spLocks noChangeAspect="1" noChangeArrowheads="1"/>
          </p:cNvSpPr>
          <p:nvPr/>
        </p:nvSpPr>
        <p:spPr bwMode="auto">
          <a:xfrm rot="16200000">
            <a:off x="7126324" y="2964481"/>
            <a:ext cx="415166" cy="956908"/>
          </a:xfrm>
          <a:prstGeom prst="moon">
            <a:avLst>
              <a:gd name="adj" fmla="val 86185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13" name="Line 63"/>
          <p:cNvSpPr>
            <a:spLocks noChangeAspect="1" noChangeShapeType="1"/>
          </p:cNvSpPr>
          <p:nvPr/>
        </p:nvSpPr>
        <p:spPr bwMode="auto">
          <a:xfrm flipH="1">
            <a:off x="6855452" y="1473200"/>
            <a:ext cx="479635" cy="1762153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14" name="Line 64"/>
          <p:cNvSpPr>
            <a:spLocks noChangeAspect="1" noChangeShapeType="1"/>
          </p:cNvSpPr>
          <p:nvPr/>
        </p:nvSpPr>
        <p:spPr bwMode="auto">
          <a:xfrm>
            <a:off x="7335087" y="1473200"/>
            <a:ext cx="477273" cy="1762153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15" name="Line 60"/>
          <p:cNvSpPr>
            <a:spLocks noChangeAspect="1" noChangeShapeType="1"/>
          </p:cNvSpPr>
          <p:nvPr/>
        </p:nvSpPr>
        <p:spPr bwMode="auto">
          <a:xfrm flipH="1">
            <a:off x="3509814" y="2094412"/>
            <a:ext cx="477273" cy="17652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17" name="Text Box 30"/>
          <p:cNvSpPr txBox="1">
            <a:spLocks noChangeAspect="1" noChangeArrowheads="1"/>
          </p:cNvSpPr>
          <p:nvPr/>
        </p:nvSpPr>
        <p:spPr bwMode="auto">
          <a:xfrm>
            <a:off x="3440234" y="4365104"/>
            <a:ext cx="11763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 smtClean="0">
                <a:latin typeface="+mj-lt"/>
              </a:rPr>
              <a:t>Own generation</a:t>
            </a:r>
            <a:endParaRPr lang="en-US" altLang="de-DE" sz="1600" dirty="0">
              <a:latin typeface="+mj-lt"/>
            </a:endParaRPr>
          </a:p>
        </p:txBody>
      </p:sp>
      <p:sp>
        <p:nvSpPr>
          <p:cNvPr id="18" name="Text Box 30"/>
          <p:cNvSpPr txBox="1">
            <a:spLocks noChangeAspect="1" noChangeArrowheads="1"/>
          </p:cNvSpPr>
          <p:nvPr/>
        </p:nvSpPr>
        <p:spPr bwMode="auto">
          <a:xfrm>
            <a:off x="6985523" y="3848422"/>
            <a:ext cx="14029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Tx/>
              <a:buFontTx/>
              <a:buNone/>
            </a:pPr>
            <a:r>
              <a:rPr lang="en-US" altLang="de-DE" sz="1600" dirty="0" smtClean="0">
                <a:latin typeface="+mj-lt"/>
              </a:rPr>
              <a:t>Single supply/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n-US" altLang="de-DE" sz="1600" dirty="0" smtClean="0">
                <a:latin typeface="+mj-lt"/>
              </a:rPr>
              <a:t>consumption</a:t>
            </a:r>
            <a:endParaRPr lang="en-US" alt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73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becomes </a:t>
            </a:r>
            <a:r>
              <a:rPr lang="en-US" dirty="0"/>
              <a:t>a risk in open </a:t>
            </a:r>
            <a:r>
              <a:rPr lang="en-US" dirty="0" smtClean="0"/>
              <a:t>market because of diverging economic interests, therefore: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5</a:t>
            </a:fld>
            <a:endParaRPr lang="de-AT" dirty="0"/>
          </a:p>
        </p:txBody>
      </p:sp>
      <p:sp>
        <p:nvSpPr>
          <p:cNvPr id="6" name="Line 15"/>
          <p:cNvSpPr>
            <a:spLocks noChangeAspect="1" noChangeShapeType="1"/>
          </p:cNvSpPr>
          <p:nvPr/>
        </p:nvSpPr>
        <p:spPr bwMode="auto">
          <a:xfrm flipV="1">
            <a:off x="3909116" y="1473200"/>
            <a:ext cx="3503942" cy="62121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7" name="Line 16"/>
          <p:cNvSpPr>
            <a:spLocks noChangeAspect="1" noChangeShapeType="1"/>
          </p:cNvSpPr>
          <p:nvPr/>
        </p:nvSpPr>
        <p:spPr bwMode="auto">
          <a:xfrm>
            <a:off x="5581935" y="1783807"/>
            <a:ext cx="0" cy="3733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8" name="Line 17"/>
          <p:cNvSpPr>
            <a:spLocks noChangeAspect="1" noChangeShapeType="1"/>
          </p:cNvSpPr>
          <p:nvPr/>
        </p:nvSpPr>
        <p:spPr bwMode="auto">
          <a:xfrm flipV="1">
            <a:off x="3909116" y="5517232"/>
            <a:ext cx="350394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6948264" y="1579920"/>
            <a:ext cx="718271" cy="1448708"/>
            <a:chOff x="6855452" y="1473200"/>
            <a:chExt cx="956909" cy="2177318"/>
          </a:xfrm>
        </p:grpSpPr>
        <p:sp>
          <p:nvSpPr>
            <p:cNvPr id="11" name="AutoShape 62"/>
            <p:cNvSpPr>
              <a:spLocks noChangeAspect="1" noChangeArrowheads="1"/>
            </p:cNvSpPr>
            <p:nvPr/>
          </p:nvSpPr>
          <p:spPr bwMode="auto">
            <a:xfrm rot="16200000">
              <a:off x="7126324" y="2964481"/>
              <a:ext cx="415166" cy="956908"/>
            </a:xfrm>
            <a:prstGeom prst="moon">
              <a:avLst>
                <a:gd name="adj" fmla="val 86185"/>
              </a:avLst>
            </a:prstGeom>
            <a:solidFill>
              <a:srgbClr val="99CC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12" name="Line 63"/>
            <p:cNvSpPr>
              <a:spLocks noChangeAspect="1" noChangeShapeType="1"/>
            </p:cNvSpPr>
            <p:nvPr/>
          </p:nvSpPr>
          <p:spPr bwMode="auto">
            <a:xfrm flipH="1">
              <a:off x="6855452" y="1473200"/>
              <a:ext cx="479635" cy="1762153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13" name="Line 64"/>
            <p:cNvSpPr>
              <a:spLocks noChangeAspect="1" noChangeShapeType="1"/>
            </p:cNvSpPr>
            <p:nvPr/>
          </p:nvSpPr>
          <p:spPr bwMode="auto">
            <a:xfrm>
              <a:off x="7335087" y="1473200"/>
              <a:ext cx="477273" cy="1762153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 rot="1007447">
            <a:off x="3509813" y="2094413"/>
            <a:ext cx="518621" cy="1046556"/>
            <a:chOff x="3509813" y="2094412"/>
            <a:chExt cx="1037242" cy="2180397"/>
          </a:xfrm>
        </p:grpSpPr>
        <p:sp>
          <p:nvSpPr>
            <p:cNvPr id="9" name="AutoShape 59"/>
            <p:cNvSpPr>
              <a:spLocks noChangeAspect="1" noChangeArrowheads="1"/>
            </p:cNvSpPr>
            <p:nvPr/>
          </p:nvSpPr>
          <p:spPr bwMode="auto">
            <a:xfrm rot="16200000">
              <a:off x="3820850" y="3548604"/>
              <a:ext cx="415168" cy="1037241"/>
            </a:xfrm>
            <a:prstGeom prst="moon">
              <a:avLst>
                <a:gd name="adj" fmla="val 8618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10" name="Line 61"/>
            <p:cNvSpPr>
              <a:spLocks noChangeAspect="1" noChangeShapeType="1"/>
            </p:cNvSpPr>
            <p:nvPr/>
          </p:nvSpPr>
          <p:spPr bwMode="auto">
            <a:xfrm>
              <a:off x="3987087" y="2094412"/>
              <a:ext cx="559968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14" name="Line 60"/>
            <p:cNvSpPr>
              <a:spLocks noChangeAspect="1" noChangeShapeType="1"/>
            </p:cNvSpPr>
            <p:nvPr/>
          </p:nvSpPr>
          <p:spPr bwMode="auto">
            <a:xfrm flipH="1">
              <a:off x="3509814" y="2094412"/>
              <a:ext cx="477273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 rot="436279">
            <a:off x="3652827" y="2163350"/>
            <a:ext cx="518621" cy="1046556"/>
            <a:chOff x="3509813" y="2094412"/>
            <a:chExt cx="1037242" cy="2180397"/>
          </a:xfrm>
        </p:grpSpPr>
        <p:sp>
          <p:nvSpPr>
            <p:cNvPr id="17" name="AutoShape 59"/>
            <p:cNvSpPr>
              <a:spLocks noChangeAspect="1" noChangeArrowheads="1"/>
            </p:cNvSpPr>
            <p:nvPr/>
          </p:nvSpPr>
          <p:spPr bwMode="auto">
            <a:xfrm rot="16200000">
              <a:off x="3820850" y="3548604"/>
              <a:ext cx="415168" cy="1037241"/>
            </a:xfrm>
            <a:prstGeom prst="moon">
              <a:avLst>
                <a:gd name="adj" fmla="val 8618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18" name="Line 61"/>
            <p:cNvSpPr>
              <a:spLocks noChangeAspect="1" noChangeShapeType="1"/>
            </p:cNvSpPr>
            <p:nvPr/>
          </p:nvSpPr>
          <p:spPr bwMode="auto">
            <a:xfrm>
              <a:off x="3987087" y="2094412"/>
              <a:ext cx="559968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19" name="Line 60"/>
            <p:cNvSpPr>
              <a:spLocks noChangeAspect="1" noChangeShapeType="1"/>
            </p:cNvSpPr>
            <p:nvPr/>
          </p:nvSpPr>
          <p:spPr bwMode="auto">
            <a:xfrm flipH="1">
              <a:off x="3509814" y="2094412"/>
              <a:ext cx="477273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838549" y="2164941"/>
            <a:ext cx="518621" cy="1046556"/>
            <a:chOff x="3509813" y="2094412"/>
            <a:chExt cx="1037242" cy="2180397"/>
          </a:xfrm>
        </p:grpSpPr>
        <p:sp>
          <p:nvSpPr>
            <p:cNvPr id="21" name="AutoShape 59"/>
            <p:cNvSpPr>
              <a:spLocks noChangeAspect="1" noChangeArrowheads="1"/>
            </p:cNvSpPr>
            <p:nvPr/>
          </p:nvSpPr>
          <p:spPr bwMode="auto">
            <a:xfrm rot="16200000">
              <a:off x="3820850" y="3548604"/>
              <a:ext cx="415168" cy="1037241"/>
            </a:xfrm>
            <a:prstGeom prst="moon">
              <a:avLst>
                <a:gd name="adj" fmla="val 8618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22" name="Line 61"/>
            <p:cNvSpPr>
              <a:spLocks noChangeAspect="1" noChangeShapeType="1"/>
            </p:cNvSpPr>
            <p:nvPr/>
          </p:nvSpPr>
          <p:spPr bwMode="auto">
            <a:xfrm>
              <a:off x="3987087" y="2094412"/>
              <a:ext cx="559968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23" name="Line 60"/>
            <p:cNvSpPr>
              <a:spLocks noChangeAspect="1" noChangeShapeType="1"/>
            </p:cNvSpPr>
            <p:nvPr/>
          </p:nvSpPr>
          <p:spPr bwMode="auto">
            <a:xfrm flipH="1">
              <a:off x="3509814" y="2094412"/>
              <a:ext cx="477273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 rot="3465966">
            <a:off x="3129333" y="1864436"/>
            <a:ext cx="518621" cy="1046556"/>
            <a:chOff x="3509813" y="2094412"/>
            <a:chExt cx="1037242" cy="2180397"/>
          </a:xfrm>
        </p:grpSpPr>
        <p:sp>
          <p:nvSpPr>
            <p:cNvPr id="25" name="AutoShape 59"/>
            <p:cNvSpPr>
              <a:spLocks noChangeAspect="1" noChangeArrowheads="1"/>
            </p:cNvSpPr>
            <p:nvPr/>
          </p:nvSpPr>
          <p:spPr bwMode="auto">
            <a:xfrm rot="16200000">
              <a:off x="3820850" y="3548604"/>
              <a:ext cx="415168" cy="1037241"/>
            </a:xfrm>
            <a:prstGeom prst="moon">
              <a:avLst>
                <a:gd name="adj" fmla="val 8618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26" name="Line 61"/>
            <p:cNvSpPr>
              <a:spLocks noChangeAspect="1" noChangeShapeType="1"/>
            </p:cNvSpPr>
            <p:nvPr/>
          </p:nvSpPr>
          <p:spPr bwMode="auto">
            <a:xfrm>
              <a:off x="3987087" y="2094412"/>
              <a:ext cx="559968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27" name="Line 60"/>
            <p:cNvSpPr>
              <a:spLocks noChangeAspect="1" noChangeShapeType="1"/>
            </p:cNvSpPr>
            <p:nvPr/>
          </p:nvSpPr>
          <p:spPr bwMode="auto">
            <a:xfrm flipH="1">
              <a:off x="3509814" y="2094412"/>
              <a:ext cx="477273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 rot="1785052">
            <a:off x="3277256" y="2065303"/>
            <a:ext cx="518621" cy="1046556"/>
            <a:chOff x="3509813" y="2094412"/>
            <a:chExt cx="1037242" cy="2180397"/>
          </a:xfrm>
        </p:grpSpPr>
        <p:sp>
          <p:nvSpPr>
            <p:cNvPr id="29" name="AutoShape 59"/>
            <p:cNvSpPr>
              <a:spLocks noChangeAspect="1" noChangeArrowheads="1"/>
            </p:cNvSpPr>
            <p:nvPr/>
          </p:nvSpPr>
          <p:spPr bwMode="auto">
            <a:xfrm rot="16200000">
              <a:off x="3820850" y="3548604"/>
              <a:ext cx="415168" cy="1037241"/>
            </a:xfrm>
            <a:prstGeom prst="moon">
              <a:avLst>
                <a:gd name="adj" fmla="val 8618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30" name="Line 61"/>
            <p:cNvSpPr>
              <a:spLocks noChangeAspect="1" noChangeShapeType="1"/>
            </p:cNvSpPr>
            <p:nvPr/>
          </p:nvSpPr>
          <p:spPr bwMode="auto">
            <a:xfrm>
              <a:off x="3987087" y="2094412"/>
              <a:ext cx="559968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31" name="Line 60"/>
            <p:cNvSpPr>
              <a:spLocks noChangeAspect="1" noChangeShapeType="1"/>
            </p:cNvSpPr>
            <p:nvPr/>
          </p:nvSpPr>
          <p:spPr bwMode="auto">
            <a:xfrm flipH="1">
              <a:off x="3509814" y="2094412"/>
              <a:ext cx="477273" cy="1765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 rot="20906215">
            <a:off x="7215494" y="1573729"/>
            <a:ext cx="718271" cy="1448708"/>
            <a:chOff x="6855452" y="1473200"/>
            <a:chExt cx="956909" cy="2177318"/>
          </a:xfrm>
        </p:grpSpPr>
        <p:sp>
          <p:nvSpPr>
            <p:cNvPr id="34" name="AutoShape 62"/>
            <p:cNvSpPr>
              <a:spLocks noChangeAspect="1" noChangeArrowheads="1"/>
            </p:cNvSpPr>
            <p:nvPr/>
          </p:nvSpPr>
          <p:spPr bwMode="auto">
            <a:xfrm rot="16200000">
              <a:off x="7126324" y="2964481"/>
              <a:ext cx="415166" cy="956908"/>
            </a:xfrm>
            <a:prstGeom prst="moon">
              <a:avLst>
                <a:gd name="adj" fmla="val 86185"/>
              </a:avLst>
            </a:prstGeom>
            <a:solidFill>
              <a:srgbClr val="99CC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35" name="Line 63"/>
            <p:cNvSpPr>
              <a:spLocks noChangeAspect="1" noChangeShapeType="1"/>
            </p:cNvSpPr>
            <p:nvPr/>
          </p:nvSpPr>
          <p:spPr bwMode="auto">
            <a:xfrm flipH="1">
              <a:off x="6855452" y="1473200"/>
              <a:ext cx="479635" cy="1762153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36" name="Line 64"/>
            <p:cNvSpPr>
              <a:spLocks noChangeAspect="1" noChangeShapeType="1"/>
            </p:cNvSpPr>
            <p:nvPr/>
          </p:nvSpPr>
          <p:spPr bwMode="auto">
            <a:xfrm>
              <a:off x="7335087" y="1473200"/>
              <a:ext cx="477273" cy="1762153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 rot="20079538">
            <a:off x="7445306" y="1522632"/>
            <a:ext cx="718271" cy="1448708"/>
            <a:chOff x="6855452" y="1473200"/>
            <a:chExt cx="956909" cy="2177318"/>
          </a:xfrm>
        </p:grpSpPr>
        <p:sp>
          <p:nvSpPr>
            <p:cNvPr id="38" name="AutoShape 62"/>
            <p:cNvSpPr>
              <a:spLocks noChangeAspect="1" noChangeArrowheads="1"/>
            </p:cNvSpPr>
            <p:nvPr/>
          </p:nvSpPr>
          <p:spPr bwMode="auto">
            <a:xfrm rot="16200000">
              <a:off x="7126324" y="2964481"/>
              <a:ext cx="415166" cy="956908"/>
            </a:xfrm>
            <a:prstGeom prst="moon">
              <a:avLst>
                <a:gd name="adj" fmla="val 86185"/>
              </a:avLst>
            </a:prstGeom>
            <a:solidFill>
              <a:srgbClr val="99CC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39" name="Line 63"/>
            <p:cNvSpPr>
              <a:spLocks noChangeAspect="1" noChangeShapeType="1"/>
            </p:cNvSpPr>
            <p:nvPr/>
          </p:nvSpPr>
          <p:spPr bwMode="auto">
            <a:xfrm flipH="1">
              <a:off x="6855452" y="1473200"/>
              <a:ext cx="479635" cy="1762153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40" name="Line 64"/>
            <p:cNvSpPr>
              <a:spLocks noChangeAspect="1" noChangeShapeType="1"/>
            </p:cNvSpPr>
            <p:nvPr/>
          </p:nvSpPr>
          <p:spPr bwMode="auto">
            <a:xfrm>
              <a:off x="7335087" y="1473200"/>
              <a:ext cx="477273" cy="1762153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latin typeface="+mj-lt"/>
              </a:endParaRPr>
            </a:p>
          </p:txBody>
        </p:sp>
      </p:grpSp>
      <p:sp>
        <p:nvSpPr>
          <p:cNvPr id="41" name="Text Box 30"/>
          <p:cNvSpPr txBox="1">
            <a:spLocks noChangeAspect="1" noChangeArrowheads="1"/>
          </p:cNvSpPr>
          <p:nvPr/>
        </p:nvSpPr>
        <p:spPr bwMode="auto">
          <a:xfrm>
            <a:off x="3040779" y="3679145"/>
            <a:ext cx="1176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 smtClean="0">
                <a:latin typeface="+mj-lt"/>
              </a:rPr>
              <a:t>competing generation companies</a:t>
            </a:r>
            <a:endParaRPr lang="en-US" altLang="de-DE" sz="1600" dirty="0">
              <a:latin typeface="+mj-lt"/>
            </a:endParaRPr>
          </a:p>
        </p:txBody>
      </p:sp>
      <p:sp>
        <p:nvSpPr>
          <p:cNvPr id="42" name="Text Box 30"/>
          <p:cNvSpPr txBox="1">
            <a:spLocks noChangeAspect="1" noChangeArrowheads="1"/>
          </p:cNvSpPr>
          <p:nvPr/>
        </p:nvSpPr>
        <p:spPr bwMode="auto">
          <a:xfrm>
            <a:off x="6586068" y="3162463"/>
            <a:ext cx="14029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Tx/>
              <a:buFontTx/>
              <a:buNone/>
            </a:pPr>
            <a:r>
              <a:rPr lang="en-US" altLang="de-DE" sz="1600" dirty="0" smtClean="0">
                <a:latin typeface="+mj-lt"/>
              </a:rPr>
              <a:t>Competing suppliers</a:t>
            </a:r>
            <a:endParaRPr lang="en-US" altLang="de-DE" sz="1600" dirty="0">
              <a:latin typeface="+mj-lt"/>
            </a:endParaRPr>
          </a:p>
        </p:txBody>
      </p:sp>
      <p:sp>
        <p:nvSpPr>
          <p:cNvPr id="43" name="Text Box 30"/>
          <p:cNvSpPr txBox="1">
            <a:spLocks noChangeAspect="1" noChangeArrowheads="1"/>
          </p:cNvSpPr>
          <p:nvPr/>
        </p:nvSpPr>
        <p:spPr bwMode="auto">
          <a:xfrm>
            <a:off x="4860032" y="5055567"/>
            <a:ext cx="1913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2400" dirty="0">
                <a:latin typeface="+mj-lt"/>
              </a:rPr>
              <a:t>CAM/PP</a:t>
            </a:r>
          </a:p>
        </p:txBody>
      </p:sp>
    </p:spTree>
    <p:extLst>
      <p:ext uri="{BB962C8B-B14F-4D97-AF65-F5344CB8AC3E}">
        <p14:creationId xmlns:p14="http://schemas.microsoft.com/office/powerpoint/2010/main" val="23069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400" dirty="0" smtClean="0">
                <a:solidFill>
                  <a:schemeClr val="tx1"/>
                </a:solidFill>
              </a:rPr>
              <a:t>… sharing balancing responsibility brings back the stability of the system (self-dispatching)</a:t>
            </a:r>
            <a:endParaRPr lang="en-US" altLang="de-DE" sz="2400" dirty="0">
              <a:solidFill>
                <a:schemeClr val="tx1"/>
              </a:solidFill>
            </a:endParaRPr>
          </a:p>
        </p:txBody>
      </p:sp>
      <p:sp>
        <p:nvSpPr>
          <p:cNvPr id="206863" name="Line 15"/>
          <p:cNvSpPr>
            <a:spLocks noChangeAspect="1" noChangeShapeType="1"/>
          </p:cNvSpPr>
          <p:nvPr/>
        </p:nvSpPr>
        <p:spPr bwMode="auto">
          <a:xfrm flipV="1">
            <a:off x="3206750" y="1473200"/>
            <a:ext cx="2354263" cy="3206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64" name="Line 16"/>
          <p:cNvSpPr>
            <a:spLocks noChangeAspect="1" noChangeShapeType="1"/>
          </p:cNvSpPr>
          <p:nvPr/>
        </p:nvSpPr>
        <p:spPr bwMode="auto">
          <a:xfrm>
            <a:off x="4330700" y="1633538"/>
            <a:ext cx="0" cy="19272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65" name="Line 17"/>
          <p:cNvSpPr>
            <a:spLocks noChangeAspect="1" noChangeShapeType="1"/>
          </p:cNvSpPr>
          <p:nvPr/>
        </p:nvSpPr>
        <p:spPr bwMode="auto">
          <a:xfrm flipV="1">
            <a:off x="3206750" y="3560763"/>
            <a:ext cx="2354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66" name="Line 18"/>
          <p:cNvSpPr>
            <a:spLocks noChangeAspect="1" noChangeShapeType="1"/>
          </p:cNvSpPr>
          <p:nvPr/>
        </p:nvSpPr>
        <p:spPr bwMode="auto">
          <a:xfrm flipV="1">
            <a:off x="1547813" y="3881438"/>
            <a:ext cx="1177925" cy="1825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67" name="Line 19"/>
          <p:cNvSpPr>
            <a:spLocks noChangeAspect="1" noChangeShapeType="1"/>
          </p:cNvSpPr>
          <p:nvPr/>
        </p:nvSpPr>
        <p:spPr bwMode="auto">
          <a:xfrm>
            <a:off x="2136775" y="3989388"/>
            <a:ext cx="0" cy="6953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68" name="Line 20"/>
          <p:cNvSpPr>
            <a:spLocks noChangeAspect="1" noChangeShapeType="1"/>
          </p:cNvSpPr>
          <p:nvPr/>
        </p:nvSpPr>
        <p:spPr bwMode="auto">
          <a:xfrm flipV="1">
            <a:off x="1547813" y="4684713"/>
            <a:ext cx="1135062" cy="15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69" name="Line 21"/>
          <p:cNvSpPr>
            <a:spLocks noChangeAspect="1" noChangeShapeType="1"/>
          </p:cNvSpPr>
          <p:nvPr/>
        </p:nvSpPr>
        <p:spPr bwMode="auto">
          <a:xfrm>
            <a:off x="2992438" y="4845050"/>
            <a:ext cx="1336675" cy="2682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0" name="Line 22"/>
          <p:cNvSpPr>
            <a:spLocks noChangeAspect="1" noChangeShapeType="1"/>
          </p:cNvSpPr>
          <p:nvPr/>
        </p:nvSpPr>
        <p:spPr bwMode="auto">
          <a:xfrm>
            <a:off x="3581400" y="4953000"/>
            <a:ext cx="0" cy="9620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1" name="Line 23"/>
          <p:cNvSpPr>
            <a:spLocks noChangeAspect="1" noChangeShapeType="1"/>
          </p:cNvSpPr>
          <p:nvPr/>
        </p:nvSpPr>
        <p:spPr bwMode="auto">
          <a:xfrm flipV="1">
            <a:off x="2940050" y="5915025"/>
            <a:ext cx="1338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2" name="Line 24"/>
          <p:cNvSpPr>
            <a:spLocks noChangeAspect="1" noChangeShapeType="1"/>
          </p:cNvSpPr>
          <p:nvPr/>
        </p:nvSpPr>
        <p:spPr bwMode="auto">
          <a:xfrm flipV="1">
            <a:off x="5294313" y="4953000"/>
            <a:ext cx="1016000" cy="1809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3" name="Line 25"/>
          <p:cNvSpPr>
            <a:spLocks noChangeAspect="1" noChangeShapeType="1"/>
          </p:cNvSpPr>
          <p:nvPr/>
        </p:nvSpPr>
        <p:spPr bwMode="auto">
          <a:xfrm>
            <a:off x="5829300" y="5059363"/>
            <a:ext cx="0" cy="6429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4" name="Line 26"/>
          <p:cNvSpPr>
            <a:spLocks noChangeAspect="1" noChangeShapeType="1"/>
          </p:cNvSpPr>
          <p:nvPr/>
        </p:nvSpPr>
        <p:spPr bwMode="auto">
          <a:xfrm flipV="1">
            <a:off x="5294313" y="5702300"/>
            <a:ext cx="11350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5" name="Line 27"/>
          <p:cNvSpPr>
            <a:spLocks noChangeAspect="1" noChangeShapeType="1"/>
          </p:cNvSpPr>
          <p:nvPr/>
        </p:nvSpPr>
        <p:spPr bwMode="auto">
          <a:xfrm>
            <a:off x="6043613" y="3560763"/>
            <a:ext cx="1241425" cy="1063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6" name="Line 28"/>
          <p:cNvSpPr>
            <a:spLocks noChangeAspect="1" noChangeShapeType="1"/>
          </p:cNvSpPr>
          <p:nvPr/>
        </p:nvSpPr>
        <p:spPr bwMode="auto">
          <a:xfrm>
            <a:off x="6684963" y="3614738"/>
            <a:ext cx="0" cy="9096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7" name="Line 29"/>
          <p:cNvSpPr>
            <a:spLocks noChangeAspect="1" noChangeShapeType="1"/>
          </p:cNvSpPr>
          <p:nvPr/>
        </p:nvSpPr>
        <p:spPr bwMode="auto">
          <a:xfrm flipV="1">
            <a:off x="5989638" y="4524375"/>
            <a:ext cx="13922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78" name="Text Box 30"/>
          <p:cNvSpPr txBox="1">
            <a:spLocks noChangeAspect="1" noChangeArrowheads="1"/>
          </p:cNvSpPr>
          <p:nvPr/>
        </p:nvSpPr>
        <p:spPr bwMode="auto">
          <a:xfrm>
            <a:off x="1768475" y="3092450"/>
            <a:ext cx="1285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>
                <a:latin typeface="+mj-lt"/>
              </a:rPr>
              <a:t>CAM/PP</a:t>
            </a:r>
          </a:p>
        </p:txBody>
      </p:sp>
      <p:sp>
        <p:nvSpPr>
          <p:cNvPr id="206879" name="Text Box 31"/>
          <p:cNvSpPr txBox="1">
            <a:spLocks noChangeAspect="1" noChangeArrowheads="1"/>
          </p:cNvSpPr>
          <p:nvPr/>
        </p:nvSpPr>
        <p:spPr bwMode="auto">
          <a:xfrm>
            <a:off x="915988" y="4524375"/>
            <a:ext cx="633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600">
                <a:latin typeface="+mj-lt"/>
              </a:rPr>
              <a:t>BG</a:t>
            </a:r>
            <a:r>
              <a:rPr lang="en-US" altLang="de-DE" sz="1000">
                <a:latin typeface="+mj-lt"/>
              </a:rPr>
              <a:t>1</a:t>
            </a:r>
          </a:p>
        </p:txBody>
      </p:sp>
      <p:sp>
        <p:nvSpPr>
          <p:cNvPr id="206880" name="Text Box 32"/>
          <p:cNvSpPr txBox="1">
            <a:spLocks noChangeAspect="1" noChangeArrowheads="1"/>
          </p:cNvSpPr>
          <p:nvPr/>
        </p:nvSpPr>
        <p:spPr bwMode="auto">
          <a:xfrm>
            <a:off x="2292350" y="5757863"/>
            <a:ext cx="646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600">
                <a:latin typeface="+mj-lt"/>
              </a:rPr>
              <a:t>BG</a:t>
            </a:r>
            <a:r>
              <a:rPr lang="en-US" altLang="de-DE" sz="1200">
                <a:latin typeface="+mj-lt"/>
              </a:rPr>
              <a:t>2</a:t>
            </a:r>
          </a:p>
        </p:txBody>
      </p:sp>
      <p:sp>
        <p:nvSpPr>
          <p:cNvPr id="206881" name="Text Box 33"/>
          <p:cNvSpPr txBox="1">
            <a:spLocks noChangeAspect="1" noChangeArrowheads="1"/>
          </p:cNvSpPr>
          <p:nvPr/>
        </p:nvSpPr>
        <p:spPr bwMode="auto">
          <a:xfrm>
            <a:off x="4659313" y="5594350"/>
            <a:ext cx="63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BG</a:t>
            </a:r>
            <a:r>
              <a:rPr lang="en-US" altLang="de-DE" sz="1000">
                <a:latin typeface="+mj-lt"/>
              </a:rPr>
              <a:t>3</a:t>
            </a:r>
          </a:p>
        </p:txBody>
      </p:sp>
      <p:sp>
        <p:nvSpPr>
          <p:cNvPr id="206882" name="Text Box 34"/>
          <p:cNvSpPr txBox="1">
            <a:spLocks noChangeAspect="1" noChangeArrowheads="1"/>
          </p:cNvSpPr>
          <p:nvPr/>
        </p:nvSpPr>
        <p:spPr bwMode="auto">
          <a:xfrm>
            <a:off x="5302250" y="4362450"/>
            <a:ext cx="6873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700">
                <a:latin typeface="+mj-lt"/>
              </a:rPr>
              <a:t>BG</a:t>
            </a:r>
            <a:r>
              <a:rPr lang="en-US" altLang="de-DE" sz="1300">
                <a:latin typeface="+mj-lt"/>
              </a:rPr>
              <a:t>n</a:t>
            </a:r>
          </a:p>
        </p:txBody>
      </p:sp>
      <p:sp>
        <p:nvSpPr>
          <p:cNvPr id="206883" name="AutoShape 35"/>
          <p:cNvSpPr>
            <a:spLocks noChangeAspect="1" noChangeArrowheads="1"/>
          </p:cNvSpPr>
          <p:nvPr/>
        </p:nvSpPr>
        <p:spPr bwMode="auto">
          <a:xfrm rot="16200000">
            <a:off x="2617788" y="4149725"/>
            <a:ext cx="107950" cy="320675"/>
          </a:xfrm>
          <a:prstGeom prst="moon">
            <a:avLst>
              <a:gd name="adj" fmla="val 86185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884" name="Line 36"/>
          <p:cNvSpPr>
            <a:spLocks noChangeAspect="1" noChangeShapeType="1"/>
          </p:cNvSpPr>
          <p:nvPr/>
        </p:nvSpPr>
        <p:spPr bwMode="auto">
          <a:xfrm flipH="1">
            <a:off x="2511425" y="3881438"/>
            <a:ext cx="160338" cy="37465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85" name="Line 37"/>
          <p:cNvSpPr>
            <a:spLocks noChangeAspect="1" noChangeShapeType="1"/>
          </p:cNvSpPr>
          <p:nvPr/>
        </p:nvSpPr>
        <p:spPr bwMode="auto">
          <a:xfrm>
            <a:off x="2671763" y="3881438"/>
            <a:ext cx="160337" cy="37465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86" name="AutoShape 38"/>
          <p:cNvSpPr>
            <a:spLocks noChangeAspect="1" noChangeArrowheads="1"/>
          </p:cNvSpPr>
          <p:nvPr/>
        </p:nvSpPr>
        <p:spPr bwMode="auto">
          <a:xfrm rot="16200000">
            <a:off x="1547020" y="4310856"/>
            <a:ext cx="106362" cy="320675"/>
          </a:xfrm>
          <a:prstGeom prst="moon">
            <a:avLst>
              <a:gd name="adj" fmla="val 8618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887" name="Line 39"/>
          <p:cNvSpPr>
            <a:spLocks noChangeAspect="1" noChangeShapeType="1"/>
          </p:cNvSpPr>
          <p:nvPr/>
        </p:nvSpPr>
        <p:spPr bwMode="auto">
          <a:xfrm flipH="1">
            <a:off x="1439863" y="4041775"/>
            <a:ext cx="160337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88" name="Line 40"/>
          <p:cNvSpPr>
            <a:spLocks noChangeAspect="1" noChangeShapeType="1"/>
          </p:cNvSpPr>
          <p:nvPr/>
        </p:nvSpPr>
        <p:spPr bwMode="auto">
          <a:xfrm>
            <a:off x="1600200" y="4041775"/>
            <a:ext cx="160338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89" name="AutoShape 41"/>
          <p:cNvSpPr>
            <a:spLocks noChangeAspect="1" noChangeArrowheads="1"/>
          </p:cNvSpPr>
          <p:nvPr/>
        </p:nvSpPr>
        <p:spPr bwMode="auto">
          <a:xfrm rot="16200000">
            <a:off x="4142582" y="5407819"/>
            <a:ext cx="107950" cy="376237"/>
          </a:xfrm>
          <a:prstGeom prst="moon">
            <a:avLst>
              <a:gd name="adj" fmla="val 86185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890" name="AutoShape 42"/>
          <p:cNvSpPr>
            <a:spLocks noChangeAspect="1" noChangeArrowheads="1"/>
          </p:cNvSpPr>
          <p:nvPr/>
        </p:nvSpPr>
        <p:spPr bwMode="auto">
          <a:xfrm rot="16200000">
            <a:off x="6176963" y="5246688"/>
            <a:ext cx="107950" cy="266700"/>
          </a:xfrm>
          <a:prstGeom prst="moon">
            <a:avLst>
              <a:gd name="adj" fmla="val 86185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891" name="AutoShape 43"/>
          <p:cNvSpPr>
            <a:spLocks noChangeAspect="1" noChangeArrowheads="1"/>
          </p:cNvSpPr>
          <p:nvPr/>
        </p:nvSpPr>
        <p:spPr bwMode="auto">
          <a:xfrm rot="16200000">
            <a:off x="7193757" y="3963194"/>
            <a:ext cx="106362" cy="374650"/>
          </a:xfrm>
          <a:prstGeom prst="moon">
            <a:avLst>
              <a:gd name="adj" fmla="val 86185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892" name="Line 44"/>
          <p:cNvSpPr>
            <a:spLocks noChangeAspect="1" noChangeShapeType="1"/>
          </p:cNvSpPr>
          <p:nvPr/>
        </p:nvSpPr>
        <p:spPr bwMode="auto">
          <a:xfrm>
            <a:off x="4170363" y="5059363"/>
            <a:ext cx="214312" cy="48260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93" name="Line 45"/>
          <p:cNvSpPr>
            <a:spLocks noChangeAspect="1" noChangeShapeType="1"/>
          </p:cNvSpPr>
          <p:nvPr/>
        </p:nvSpPr>
        <p:spPr bwMode="auto">
          <a:xfrm>
            <a:off x="6203950" y="4953000"/>
            <a:ext cx="160338" cy="373063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94" name="Line 46"/>
          <p:cNvSpPr>
            <a:spLocks noChangeAspect="1" noChangeShapeType="1"/>
          </p:cNvSpPr>
          <p:nvPr/>
        </p:nvSpPr>
        <p:spPr bwMode="auto">
          <a:xfrm>
            <a:off x="7219950" y="3668713"/>
            <a:ext cx="214313" cy="428625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95" name="Line 47"/>
          <p:cNvSpPr>
            <a:spLocks noChangeAspect="1" noChangeShapeType="1"/>
          </p:cNvSpPr>
          <p:nvPr/>
        </p:nvSpPr>
        <p:spPr bwMode="auto">
          <a:xfrm flipH="1">
            <a:off x="4008438" y="5059363"/>
            <a:ext cx="161925" cy="48260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96" name="Line 48"/>
          <p:cNvSpPr>
            <a:spLocks noChangeAspect="1" noChangeShapeType="1"/>
          </p:cNvSpPr>
          <p:nvPr/>
        </p:nvSpPr>
        <p:spPr bwMode="auto">
          <a:xfrm flipH="1">
            <a:off x="6097588" y="4953000"/>
            <a:ext cx="106362" cy="373063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97" name="Line 49"/>
          <p:cNvSpPr>
            <a:spLocks noChangeAspect="1" noChangeShapeType="1"/>
          </p:cNvSpPr>
          <p:nvPr/>
        </p:nvSpPr>
        <p:spPr bwMode="auto">
          <a:xfrm flipH="1">
            <a:off x="7059613" y="3668713"/>
            <a:ext cx="160337" cy="428625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898" name="AutoShape 50"/>
          <p:cNvSpPr>
            <a:spLocks noChangeAspect="1" noChangeArrowheads="1"/>
          </p:cNvSpPr>
          <p:nvPr/>
        </p:nvSpPr>
        <p:spPr bwMode="auto">
          <a:xfrm rot="16200000">
            <a:off x="2991644" y="5168106"/>
            <a:ext cx="107950" cy="427038"/>
          </a:xfrm>
          <a:prstGeom prst="moon">
            <a:avLst>
              <a:gd name="adj" fmla="val 8618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899" name="AutoShape 51"/>
          <p:cNvSpPr>
            <a:spLocks noChangeAspect="1" noChangeArrowheads="1"/>
          </p:cNvSpPr>
          <p:nvPr/>
        </p:nvSpPr>
        <p:spPr bwMode="auto">
          <a:xfrm rot="16200000">
            <a:off x="5320507" y="5406231"/>
            <a:ext cx="107950" cy="268287"/>
          </a:xfrm>
          <a:prstGeom prst="moon">
            <a:avLst>
              <a:gd name="adj" fmla="val 8618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900" name="AutoShape 52"/>
          <p:cNvSpPr>
            <a:spLocks noChangeAspect="1" noChangeArrowheads="1"/>
          </p:cNvSpPr>
          <p:nvPr/>
        </p:nvSpPr>
        <p:spPr bwMode="auto">
          <a:xfrm rot="16200000">
            <a:off x="6069013" y="3856038"/>
            <a:ext cx="107950" cy="374650"/>
          </a:xfrm>
          <a:prstGeom prst="moon">
            <a:avLst>
              <a:gd name="adj" fmla="val 8618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901" name="Line 53"/>
          <p:cNvSpPr>
            <a:spLocks noChangeAspect="1" noChangeShapeType="1"/>
          </p:cNvSpPr>
          <p:nvPr/>
        </p:nvSpPr>
        <p:spPr bwMode="auto">
          <a:xfrm flipH="1">
            <a:off x="2832100" y="4846638"/>
            <a:ext cx="214313" cy="481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02" name="Line 54"/>
          <p:cNvSpPr>
            <a:spLocks noChangeAspect="1" noChangeShapeType="1"/>
          </p:cNvSpPr>
          <p:nvPr/>
        </p:nvSpPr>
        <p:spPr bwMode="auto">
          <a:xfrm flipH="1">
            <a:off x="5240338" y="5113338"/>
            <a:ext cx="106362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03" name="Line 55"/>
          <p:cNvSpPr>
            <a:spLocks noChangeAspect="1" noChangeShapeType="1"/>
          </p:cNvSpPr>
          <p:nvPr/>
        </p:nvSpPr>
        <p:spPr bwMode="auto">
          <a:xfrm flipH="1">
            <a:off x="5935663" y="3560763"/>
            <a:ext cx="214312" cy="430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04" name="Line 56"/>
          <p:cNvSpPr>
            <a:spLocks noChangeAspect="1" noChangeShapeType="1"/>
          </p:cNvSpPr>
          <p:nvPr/>
        </p:nvSpPr>
        <p:spPr bwMode="auto">
          <a:xfrm>
            <a:off x="3046413" y="4846638"/>
            <a:ext cx="212725" cy="48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05" name="Line 57"/>
          <p:cNvSpPr>
            <a:spLocks noChangeAspect="1" noChangeShapeType="1"/>
          </p:cNvSpPr>
          <p:nvPr/>
        </p:nvSpPr>
        <p:spPr bwMode="auto">
          <a:xfrm>
            <a:off x="5346700" y="5113338"/>
            <a:ext cx="160338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06" name="Line 58"/>
          <p:cNvSpPr>
            <a:spLocks noChangeAspect="1" noChangeShapeType="1"/>
          </p:cNvSpPr>
          <p:nvPr/>
        </p:nvSpPr>
        <p:spPr bwMode="auto">
          <a:xfrm>
            <a:off x="6149975" y="3560763"/>
            <a:ext cx="160338" cy="428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07" name="AutoShape 59"/>
          <p:cNvSpPr>
            <a:spLocks noChangeAspect="1" noChangeArrowheads="1"/>
          </p:cNvSpPr>
          <p:nvPr/>
        </p:nvSpPr>
        <p:spPr bwMode="auto">
          <a:xfrm rot="16200000">
            <a:off x="3179762" y="2463801"/>
            <a:ext cx="214313" cy="696912"/>
          </a:xfrm>
          <a:prstGeom prst="moon">
            <a:avLst>
              <a:gd name="adj" fmla="val 8618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908" name="Line 60"/>
          <p:cNvSpPr>
            <a:spLocks noChangeAspect="1" noChangeShapeType="1"/>
          </p:cNvSpPr>
          <p:nvPr/>
        </p:nvSpPr>
        <p:spPr bwMode="auto">
          <a:xfrm flipH="1">
            <a:off x="2938463" y="1793875"/>
            <a:ext cx="320675" cy="911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09" name="Line 61"/>
          <p:cNvSpPr>
            <a:spLocks noChangeAspect="1" noChangeShapeType="1"/>
          </p:cNvSpPr>
          <p:nvPr/>
        </p:nvSpPr>
        <p:spPr bwMode="auto">
          <a:xfrm>
            <a:off x="3259138" y="1793875"/>
            <a:ext cx="376237" cy="911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10" name="AutoShape 62"/>
          <p:cNvSpPr>
            <a:spLocks noChangeAspect="1" noChangeArrowheads="1"/>
          </p:cNvSpPr>
          <p:nvPr/>
        </p:nvSpPr>
        <p:spPr bwMode="auto">
          <a:xfrm rot="16200000">
            <a:off x="5400676" y="2168525"/>
            <a:ext cx="214312" cy="642937"/>
          </a:xfrm>
          <a:prstGeom prst="moon">
            <a:avLst>
              <a:gd name="adj" fmla="val 86185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+mj-lt"/>
            </a:endParaRPr>
          </a:p>
        </p:txBody>
      </p:sp>
      <p:sp>
        <p:nvSpPr>
          <p:cNvPr id="206911" name="Line 63"/>
          <p:cNvSpPr>
            <a:spLocks noChangeAspect="1" noChangeShapeType="1"/>
          </p:cNvSpPr>
          <p:nvPr/>
        </p:nvSpPr>
        <p:spPr bwMode="auto">
          <a:xfrm flipH="1">
            <a:off x="5186363" y="1473200"/>
            <a:ext cx="322262" cy="909638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12" name="Line 64"/>
          <p:cNvSpPr>
            <a:spLocks noChangeAspect="1" noChangeShapeType="1"/>
          </p:cNvSpPr>
          <p:nvPr/>
        </p:nvSpPr>
        <p:spPr bwMode="auto">
          <a:xfrm>
            <a:off x="5508625" y="1473200"/>
            <a:ext cx="320675" cy="909638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6913" name="AutoShape 65"/>
          <p:cNvSpPr>
            <a:spLocks noChangeArrowheads="1"/>
          </p:cNvSpPr>
          <p:nvPr/>
        </p:nvSpPr>
        <p:spPr bwMode="auto">
          <a:xfrm rot="-2029156">
            <a:off x="1774825" y="3620969"/>
            <a:ext cx="1830388" cy="733663"/>
          </a:xfrm>
          <a:prstGeom prst="leftArrow">
            <a:avLst>
              <a:gd name="adj1" fmla="val 50000"/>
              <a:gd name="adj2" fmla="val 102946"/>
            </a:avLst>
          </a:prstGeom>
          <a:solidFill>
            <a:srgbClr val="0000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AT">
              <a:latin typeface="+mj-lt"/>
            </a:endParaRPr>
          </a:p>
        </p:txBody>
      </p:sp>
      <p:sp>
        <p:nvSpPr>
          <p:cNvPr id="206914" name="AutoShape 66"/>
          <p:cNvSpPr>
            <a:spLocks noChangeArrowheads="1"/>
          </p:cNvSpPr>
          <p:nvPr/>
        </p:nvSpPr>
        <p:spPr bwMode="auto">
          <a:xfrm rot="-4007217">
            <a:off x="2323306" y="4245651"/>
            <a:ext cx="2316163" cy="733663"/>
          </a:xfrm>
          <a:prstGeom prst="leftArrow">
            <a:avLst>
              <a:gd name="adj1" fmla="val 50000"/>
              <a:gd name="adj2" fmla="val 130268"/>
            </a:avLst>
          </a:prstGeom>
          <a:solidFill>
            <a:srgbClr val="0000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AT">
              <a:latin typeface="+mj-lt"/>
            </a:endParaRPr>
          </a:p>
        </p:txBody>
      </p:sp>
      <p:sp>
        <p:nvSpPr>
          <p:cNvPr id="206915" name="AutoShape 67"/>
          <p:cNvSpPr>
            <a:spLocks noChangeArrowheads="1"/>
          </p:cNvSpPr>
          <p:nvPr/>
        </p:nvSpPr>
        <p:spPr bwMode="auto">
          <a:xfrm rot="-28038534">
            <a:off x="3845719" y="4101188"/>
            <a:ext cx="2052638" cy="733663"/>
          </a:xfrm>
          <a:prstGeom prst="leftArrow">
            <a:avLst>
              <a:gd name="adj1" fmla="val 50000"/>
              <a:gd name="adj2" fmla="val 115446"/>
            </a:avLst>
          </a:prstGeom>
          <a:solidFill>
            <a:srgbClr val="0000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AT">
              <a:latin typeface="+mj-lt"/>
            </a:endParaRPr>
          </a:p>
        </p:txBody>
      </p:sp>
      <p:sp>
        <p:nvSpPr>
          <p:cNvPr id="206916" name="AutoShape 68"/>
          <p:cNvSpPr>
            <a:spLocks noChangeArrowheads="1"/>
          </p:cNvSpPr>
          <p:nvPr/>
        </p:nvSpPr>
        <p:spPr bwMode="auto">
          <a:xfrm rot="13928130">
            <a:off x="5218906" y="3528101"/>
            <a:ext cx="931863" cy="733663"/>
          </a:xfrm>
          <a:prstGeom prst="leftArrow">
            <a:avLst>
              <a:gd name="adj1" fmla="val 50000"/>
              <a:gd name="adj2" fmla="val 52411"/>
            </a:avLst>
          </a:prstGeom>
          <a:solidFill>
            <a:srgbClr val="0000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AT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2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400"/>
              <a:t>Unbundling and consequences</a:t>
            </a:r>
            <a:br>
              <a:rPr lang="en-US" altLang="de-DE" sz="2400"/>
            </a:br>
            <a:r>
              <a:rPr lang="en-US" altLang="de-DE" sz="2400">
                <a:solidFill>
                  <a:srgbClr val="FF0000"/>
                </a:solidFill>
              </a:rPr>
              <a:t>Tight planning and forecasting process on accounts</a:t>
            </a:r>
          </a:p>
        </p:txBody>
      </p:sp>
      <p:sp>
        <p:nvSpPr>
          <p:cNvPr id="208954" name="Line 58"/>
          <p:cNvSpPr>
            <a:spLocks noChangeAspect="1" noChangeShapeType="1"/>
          </p:cNvSpPr>
          <p:nvPr/>
        </p:nvSpPr>
        <p:spPr bwMode="auto">
          <a:xfrm>
            <a:off x="4362450" y="1331913"/>
            <a:ext cx="0" cy="146824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55" name="Line 59"/>
          <p:cNvSpPr>
            <a:spLocks noChangeAspect="1" noChangeShapeType="1"/>
          </p:cNvSpPr>
          <p:nvPr/>
        </p:nvSpPr>
        <p:spPr bwMode="auto">
          <a:xfrm flipV="1">
            <a:off x="2738438" y="1679575"/>
            <a:ext cx="313055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56" name="Line 60"/>
          <p:cNvSpPr>
            <a:spLocks noChangeAspect="1" noChangeShapeType="1"/>
          </p:cNvSpPr>
          <p:nvPr/>
        </p:nvSpPr>
        <p:spPr bwMode="auto">
          <a:xfrm>
            <a:off x="1982788" y="4078288"/>
            <a:ext cx="0" cy="7540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57" name="Line 61"/>
          <p:cNvSpPr>
            <a:spLocks noChangeAspect="1" noChangeShapeType="1"/>
          </p:cNvSpPr>
          <p:nvPr/>
        </p:nvSpPr>
        <p:spPr bwMode="auto">
          <a:xfrm flipV="1">
            <a:off x="1287463" y="4310063"/>
            <a:ext cx="13922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58" name="Line 62"/>
          <p:cNvSpPr>
            <a:spLocks noChangeAspect="1" noChangeShapeType="1"/>
          </p:cNvSpPr>
          <p:nvPr/>
        </p:nvSpPr>
        <p:spPr bwMode="auto">
          <a:xfrm>
            <a:off x="3549650" y="5122863"/>
            <a:ext cx="0" cy="10429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59" name="Line 63"/>
          <p:cNvSpPr>
            <a:spLocks noChangeAspect="1" noChangeShapeType="1"/>
          </p:cNvSpPr>
          <p:nvPr/>
        </p:nvSpPr>
        <p:spPr bwMode="auto">
          <a:xfrm flipV="1">
            <a:off x="2795588" y="5354638"/>
            <a:ext cx="15065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60" name="Line 64"/>
          <p:cNvSpPr>
            <a:spLocks noChangeAspect="1" noChangeShapeType="1"/>
          </p:cNvSpPr>
          <p:nvPr/>
        </p:nvSpPr>
        <p:spPr bwMode="auto">
          <a:xfrm>
            <a:off x="5984875" y="5238750"/>
            <a:ext cx="0" cy="6953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61" name="Line 65"/>
          <p:cNvSpPr>
            <a:spLocks noChangeAspect="1" noChangeShapeType="1"/>
          </p:cNvSpPr>
          <p:nvPr/>
        </p:nvSpPr>
        <p:spPr bwMode="auto">
          <a:xfrm flipV="1">
            <a:off x="5405438" y="5411788"/>
            <a:ext cx="1230312" cy="15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62" name="Line 66"/>
          <p:cNvSpPr>
            <a:spLocks noChangeAspect="1" noChangeShapeType="1"/>
          </p:cNvSpPr>
          <p:nvPr/>
        </p:nvSpPr>
        <p:spPr bwMode="auto">
          <a:xfrm>
            <a:off x="6911975" y="3671888"/>
            <a:ext cx="0" cy="9858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63" name="Line 67"/>
          <p:cNvSpPr>
            <a:spLocks noChangeAspect="1" noChangeShapeType="1"/>
          </p:cNvSpPr>
          <p:nvPr/>
        </p:nvSpPr>
        <p:spPr bwMode="auto">
          <a:xfrm flipV="1">
            <a:off x="6159500" y="3846513"/>
            <a:ext cx="1508125" cy="15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08964" name="Text Box 68"/>
          <p:cNvSpPr txBox="1">
            <a:spLocks noChangeAspect="1" noChangeArrowheads="1"/>
          </p:cNvSpPr>
          <p:nvPr/>
        </p:nvSpPr>
        <p:spPr bwMode="auto">
          <a:xfrm>
            <a:off x="1344613" y="5935663"/>
            <a:ext cx="139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BG2</a:t>
            </a:r>
          </a:p>
        </p:txBody>
      </p:sp>
      <p:sp>
        <p:nvSpPr>
          <p:cNvPr id="208965" name="Text Box 69"/>
          <p:cNvSpPr txBox="1">
            <a:spLocks noChangeAspect="1" noChangeArrowheads="1"/>
          </p:cNvSpPr>
          <p:nvPr/>
        </p:nvSpPr>
        <p:spPr bwMode="auto">
          <a:xfrm>
            <a:off x="4425950" y="5864225"/>
            <a:ext cx="814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BG3</a:t>
            </a:r>
          </a:p>
        </p:txBody>
      </p:sp>
      <p:sp>
        <p:nvSpPr>
          <p:cNvPr id="208966" name="Text Box 70"/>
          <p:cNvSpPr txBox="1">
            <a:spLocks noChangeAspect="1" noChangeArrowheads="1"/>
          </p:cNvSpPr>
          <p:nvPr/>
        </p:nvSpPr>
        <p:spPr bwMode="auto">
          <a:xfrm>
            <a:off x="5319713" y="4505325"/>
            <a:ext cx="839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BGn</a:t>
            </a:r>
          </a:p>
        </p:txBody>
      </p:sp>
      <p:sp>
        <p:nvSpPr>
          <p:cNvPr id="208967" name="Text Box 71"/>
          <p:cNvSpPr txBox="1">
            <a:spLocks noChangeAspect="1" noChangeArrowheads="1"/>
          </p:cNvSpPr>
          <p:nvPr/>
        </p:nvSpPr>
        <p:spPr bwMode="auto">
          <a:xfrm>
            <a:off x="3200400" y="1331912"/>
            <a:ext cx="110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Credit</a:t>
            </a:r>
          </a:p>
        </p:txBody>
      </p:sp>
      <p:sp>
        <p:nvSpPr>
          <p:cNvPr id="208968" name="Text Box 72"/>
          <p:cNvSpPr txBox="1">
            <a:spLocks noChangeAspect="1" noChangeArrowheads="1"/>
          </p:cNvSpPr>
          <p:nvPr/>
        </p:nvSpPr>
        <p:spPr bwMode="auto">
          <a:xfrm>
            <a:off x="4362450" y="1331912"/>
            <a:ext cx="110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Debit</a:t>
            </a:r>
          </a:p>
        </p:txBody>
      </p:sp>
      <p:pic>
        <p:nvPicPr>
          <p:cNvPr id="208969" name="Picture 73" descr="EquationSummen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970087"/>
            <a:ext cx="160337" cy="1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70" name="Text Box 74"/>
          <p:cNvSpPr txBox="1">
            <a:spLocks noChangeAspect="1" noChangeArrowheads="1"/>
          </p:cNvSpPr>
          <p:nvPr/>
        </p:nvSpPr>
        <p:spPr bwMode="auto">
          <a:xfrm>
            <a:off x="2911475" y="1912937"/>
            <a:ext cx="1217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Gen. BG1…n</a:t>
            </a:r>
          </a:p>
        </p:txBody>
      </p:sp>
      <p:sp>
        <p:nvSpPr>
          <p:cNvPr id="208971" name="Text Box 75"/>
          <p:cNvSpPr txBox="1">
            <a:spLocks noChangeAspect="1" noChangeArrowheads="1"/>
          </p:cNvSpPr>
          <p:nvPr/>
        </p:nvSpPr>
        <p:spPr bwMode="auto">
          <a:xfrm>
            <a:off x="2911475" y="2492375"/>
            <a:ext cx="1508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Buying BG1…n</a:t>
            </a:r>
          </a:p>
        </p:txBody>
      </p:sp>
      <p:pic>
        <p:nvPicPr>
          <p:cNvPr id="208972" name="Picture 76" descr="EquationSummen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549525"/>
            <a:ext cx="160337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73" name="Picture 77" descr="EquationSummen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70087"/>
            <a:ext cx="161925" cy="1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74" name="Text Box 78"/>
          <p:cNvSpPr txBox="1">
            <a:spLocks noChangeAspect="1" noChangeArrowheads="1"/>
          </p:cNvSpPr>
          <p:nvPr/>
        </p:nvSpPr>
        <p:spPr bwMode="auto">
          <a:xfrm>
            <a:off x="4651375" y="1912937"/>
            <a:ext cx="1392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Supply BG1…n</a:t>
            </a:r>
          </a:p>
        </p:txBody>
      </p:sp>
      <p:sp>
        <p:nvSpPr>
          <p:cNvPr id="208975" name="Text Box 79"/>
          <p:cNvSpPr txBox="1">
            <a:spLocks noChangeAspect="1" noChangeArrowheads="1"/>
          </p:cNvSpPr>
          <p:nvPr/>
        </p:nvSpPr>
        <p:spPr bwMode="auto">
          <a:xfrm>
            <a:off x="4651375" y="2492375"/>
            <a:ext cx="1216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Sale BG1…n</a:t>
            </a:r>
          </a:p>
        </p:txBody>
      </p:sp>
      <p:pic>
        <p:nvPicPr>
          <p:cNvPr id="208976" name="Picture 80" descr="EquationSummen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549525"/>
            <a:ext cx="1619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77" name="Text Box 81"/>
          <p:cNvSpPr txBox="1">
            <a:spLocks noChangeAspect="1" noChangeArrowheads="1"/>
          </p:cNvSpPr>
          <p:nvPr/>
        </p:nvSpPr>
        <p:spPr bwMode="auto">
          <a:xfrm>
            <a:off x="1042988" y="4005263"/>
            <a:ext cx="90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Credit</a:t>
            </a:r>
          </a:p>
        </p:txBody>
      </p:sp>
      <p:sp>
        <p:nvSpPr>
          <p:cNvPr id="208978" name="Text Box 82"/>
          <p:cNvSpPr txBox="1">
            <a:spLocks noChangeAspect="1" noChangeArrowheads="1"/>
          </p:cNvSpPr>
          <p:nvPr/>
        </p:nvSpPr>
        <p:spPr bwMode="auto">
          <a:xfrm>
            <a:off x="2041525" y="4021138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Debit</a:t>
            </a:r>
          </a:p>
        </p:txBody>
      </p:sp>
      <p:sp>
        <p:nvSpPr>
          <p:cNvPr id="208979" name="Text Box 83"/>
          <p:cNvSpPr txBox="1">
            <a:spLocks noChangeAspect="1" noChangeArrowheads="1"/>
          </p:cNvSpPr>
          <p:nvPr/>
        </p:nvSpPr>
        <p:spPr bwMode="auto">
          <a:xfrm>
            <a:off x="1063625" y="4311650"/>
            <a:ext cx="8620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Gen.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Buying</a:t>
            </a:r>
          </a:p>
        </p:txBody>
      </p:sp>
      <p:sp>
        <p:nvSpPr>
          <p:cNvPr id="208980" name="Text Box 84"/>
          <p:cNvSpPr txBox="1">
            <a:spLocks noChangeAspect="1" noChangeArrowheads="1"/>
          </p:cNvSpPr>
          <p:nvPr/>
        </p:nvSpPr>
        <p:spPr bwMode="auto">
          <a:xfrm>
            <a:off x="2041525" y="4311650"/>
            <a:ext cx="8747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Supply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Sale</a:t>
            </a:r>
          </a:p>
        </p:txBody>
      </p:sp>
      <p:sp>
        <p:nvSpPr>
          <p:cNvPr id="208981" name="Text Box 85"/>
          <p:cNvSpPr txBox="1">
            <a:spLocks noChangeAspect="1" noChangeArrowheads="1"/>
          </p:cNvSpPr>
          <p:nvPr/>
        </p:nvSpPr>
        <p:spPr bwMode="auto">
          <a:xfrm>
            <a:off x="406400" y="4718050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BG1</a:t>
            </a:r>
          </a:p>
        </p:txBody>
      </p:sp>
      <p:sp>
        <p:nvSpPr>
          <p:cNvPr id="208982" name="Text Box 86"/>
          <p:cNvSpPr txBox="1">
            <a:spLocks noChangeAspect="1" noChangeArrowheads="1"/>
          </p:cNvSpPr>
          <p:nvPr/>
        </p:nvSpPr>
        <p:spPr bwMode="auto">
          <a:xfrm>
            <a:off x="2586038" y="5065713"/>
            <a:ext cx="90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Credit</a:t>
            </a:r>
          </a:p>
        </p:txBody>
      </p:sp>
      <p:sp>
        <p:nvSpPr>
          <p:cNvPr id="208983" name="Text Box 87"/>
          <p:cNvSpPr txBox="1">
            <a:spLocks noChangeAspect="1" noChangeArrowheads="1"/>
          </p:cNvSpPr>
          <p:nvPr/>
        </p:nvSpPr>
        <p:spPr bwMode="auto">
          <a:xfrm>
            <a:off x="3606800" y="5065713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Debit</a:t>
            </a:r>
          </a:p>
        </p:txBody>
      </p:sp>
      <p:sp>
        <p:nvSpPr>
          <p:cNvPr id="208984" name="Text Box 88"/>
          <p:cNvSpPr txBox="1">
            <a:spLocks noChangeAspect="1" noChangeArrowheads="1"/>
          </p:cNvSpPr>
          <p:nvPr/>
        </p:nvSpPr>
        <p:spPr bwMode="auto">
          <a:xfrm>
            <a:off x="2738438" y="5470525"/>
            <a:ext cx="81121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Gen.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Buying</a:t>
            </a:r>
          </a:p>
        </p:txBody>
      </p:sp>
      <p:sp>
        <p:nvSpPr>
          <p:cNvPr id="208985" name="Text Box 89"/>
          <p:cNvSpPr txBox="1">
            <a:spLocks noChangeAspect="1" noChangeArrowheads="1"/>
          </p:cNvSpPr>
          <p:nvPr/>
        </p:nvSpPr>
        <p:spPr bwMode="auto">
          <a:xfrm>
            <a:off x="3606800" y="5470525"/>
            <a:ext cx="7556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Supply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Sale</a:t>
            </a:r>
          </a:p>
        </p:txBody>
      </p:sp>
      <p:sp>
        <p:nvSpPr>
          <p:cNvPr id="208986" name="Text Box 90"/>
          <p:cNvSpPr txBox="1">
            <a:spLocks noChangeAspect="1" noChangeArrowheads="1"/>
          </p:cNvSpPr>
          <p:nvPr/>
        </p:nvSpPr>
        <p:spPr bwMode="auto">
          <a:xfrm>
            <a:off x="5100638" y="5130800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Credit</a:t>
            </a:r>
          </a:p>
        </p:txBody>
      </p:sp>
      <p:sp>
        <p:nvSpPr>
          <p:cNvPr id="208987" name="Text Box 91"/>
          <p:cNvSpPr txBox="1">
            <a:spLocks noChangeAspect="1" noChangeArrowheads="1"/>
          </p:cNvSpPr>
          <p:nvPr/>
        </p:nvSpPr>
        <p:spPr bwMode="auto">
          <a:xfrm>
            <a:off x="6043613" y="5118100"/>
            <a:ext cx="1049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Debit</a:t>
            </a:r>
          </a:p>
        </p:txBody>
      </p:sp>
      <p:sp>
        <p:nvSpPr>
          <p:cNvPr id="208988" name="Text Box 92"/>
          <p:cNvSpPr txBox="1">
            <a:spLocks noChangeAspect="1" noChangeArrowheads="1"/>
          </p:cNvSpPr>
          <p:nvPr/>
        </p:nvSpPr>
        <p:spPr bwMode="auto">
          <a:xfrm>
            <a:off x="5094288" y="5470525"/>
            <a:ext cx="94932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Gen.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Buying</a:t>
            </a:r>
          </a:p>
        </p:txBody>
      </p:sp>
      <p:sp>
        <p:nvSpPr>
          <p:cNvPr id="208989" name="Text Box 93"/>
          <p:cNvSpPr txBox="1">
            <a:spLocks noChangeAspect="1" noChangeArrowheads="1"/>
          </p:cNvSpPr>
          <p:nvPr/>
        </p:nvSpPr>
        <p:spPr bwMode="auto">
          <a:xfrm>
            <a:off x="6043613" y="5470525"/>
            <a:ext cx="10191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Supply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Sale</a:t>
            </a:r>
          </a:p>
        </p:txBody>
      </p:sp>
      <p:sp>
        <p:nvSpPr>
          <p:cNvPr id="208990" name="Text Box 94"/>
          <p:cNvSpPr txBox="1">
            <a:spLocks noChangeAspect="1" noChangeArrowheads="1"/>
          </p:cNvSpPr>
          <p:nvPr/>
        </p:nvSpPr>
        <p:spPr bwMode="auto">
          <a:xfrm>
            <a:off x="5927725" y="3543300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Credit</a:t>
            </a:r>
          </a:p>
        </p:txBody>
      </p:sp>
      <p:sp>
        <p:nvSpPr>
          <p:cNvPr id="208991" name="Text Box 95"/>
          <p:cNvSpPr txBox="1">
            <a:spLocks noChangeAspect="1" noChangeArrowheads="1"/>
          </p:cNvSpPr>
          <p:nvPr/>
        </p:nvSpPr>
        <p:spPr bwMode="auto">
          <a:xfrm>
            <a:off x="6972300" y="3557588"/>
            <a:ext cx="695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latin typeface="+mj-lt"/>
              </a:rPr>
              <a:t>Debit</a:t>
            </a:r>
          </a:p>
        </p:txBody>
      </p:sp>
      <p:sp>
        <p:nvSpPr>
          <p:cNvPr id="208992" name="Text Box 96"/>
          <p:cNvSpPr txBox="1">
            <a:spLocks noChangeAspect="1" noChangeArrowheads="1"/>
          </p:cNvSpPr>
          <p:nvPr/>
        </p:nvSpPr>
        <p:spPr bwMode="auto">
          <a:xfrm>
            <a:off x="6100763" y="3905250"/>
            <a:ext cx="81121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Gen.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rgbClr val="FF0000"/>
                </a:solidFill>
                <a:latin typeface="+mj-lt"/>
              </a:rPr>
              <a:t>Buying</a:t>
            </a:r>
          </a:p>
        </p:txBody>
      </p:sp>
      <p:sp>
        <p:nvSpPr>
          <p:cNvPr id="208993" name="Text Box 97"/>
          <p:cNvSpPr txBox="1">
            <a:spLocks noChangeAspect="1" noChangeArrowheads="1"/>
          </p:cNvSpPr>
          <p:nvPr/>
        </p:nvSpPr>
        <p:spPr bwMode="auto">
          <a:xfrm>
            <a:off x="6972300" y="3905250"/>
            <a:ext cx="8112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Supply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altLang="de-DE" sz="1400">
                <a:solidFill>
                  <a:schemeClr val="folHlink"/>
                </a:solidFill>
                <a:latin typeface="+mj-lt"/>
              </a:rPr>
              <a:t>Sale</a:t>
            </a:r>
          </a:p>
        </p:txBody>
      </p:sp>
      <p:sp>
        <p:nvSpPr>
          <p:cNvPr id="208994" name="Text Box 98"/>
          <p:cNvSpPr txBox="1">
            <a:spLocks noChangeAspect="1" noChangeArrowheads="1"/>
          </p:cNvSpPr>
          <p:nvPr/>
        </p:nvSpPr>
        <p:spPr bwMode="auto">
          <a:xfrm>
            <a:off x="3184525" y="2786063"/>
            <a:ext cx="2384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>
                <a:solidFill>
                  <a:srgbClr val="FF0000"/>
                </a:solidFill>
                <a:latin typeface="+mj-lt"/>
              </a:rPr>
              <a:t>CAM/Market Operator</a:t>
            </a:r>
          </a:p>
        </p:txBody>
      </p:sp>
      <p:sp>
        <p:nvSpPr>
          <p:cNvPr id="208995" name="AutoShape 99"/>
          <p:cNvSpPr>
            <a:spLocks noChangeArrowheads="1"/>
          </p:cNvSpPr>
          <p:nvPr/>
        </p:nvSpPr>
        <p:spPr bwMode="auto">
          <a:xfrm rot="9477632">
            <a:off x="650193" y="3305332"/>
            <a:ext cx="2947028" cy="733663"/>
          </a:xfrm>
          <a:prstGeom prst="leftArrow">
            <a:avLst>
              <a:gd name="adj1" fmla="val 50000"/>
              <a:gd name="adj2" fmla="val 98844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AT">
              <a:latin typeface="+mj-lt"/>
            </a:endParaRPr>
          </a:p>
        </p:txBody>
      </p:sp>
      <p:sp>
        <p:nvSpPr>
          <p:cNvPr id="208996" name="AutoShape 100"/>
          <p:cNvSpPr>
            <a:spLocks noChangeArrowheads="1"/>
          </p:cNvSpPr>
          <p:nvPr/>
        </p:nvSpPr>
        <p:spPr bwMode="auto">
          <a:xfrm rot="7051860">
            <a:off x="1854266" y="4093082"/>
            <a:ext cx="2903194" cy="733663"/>
          </a:xfrm>
          <a:prstGeom prst="leftArrow">
            <a:avLst>
              <a:gd name="adj1" fmla="val 50000"/>
              <a:gd name="adj2" fmla="val 103200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AT">
              <a:latin typeface="+mj-lt"/>
            </a:endParaRPr>
          </a:p>
        </p:txBody>
      </p:sp>
      <p:sp>
        <p:nvSpPr>
          <p:cNvPr id="208997" name="AutoShape 101"/>
          <p:cNvSpPr>
            <a:spLocks noChangeArrowheads="1"/>
          </p:cNvSpPr>
          <p:nvPr/>
        </p:nvSpPr>
        <p:spPr bwMode="auto">
          <a:xfrm rot="4485012">
            <a:off x="3214376" y="4126750"/>
            <a:ext cx="2909115" cy="733663"/>
          </a:xfrm>
          <a:prstGeom prst="leftArrow">
            <a:avLst>
              <a:gd name="adj1" fmla="val 50000"/>
              <a:gd name="adj2" fmla="val 124565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AT">
              <a:latin typeface="+mj-lt"/>
            </a:endParaRPr>
          </a:p>
        </p:txBody>
      </p:sp>
      <p:sp>
        <p:nvSpPr>
          <p:cNvPr id="208998" name="AutoShape 102"/>
          <p:cNvSpPr>
            <a:spLocks noChangeArrowheads="1"/>
          </p:cNvSpPr>
          <p:nvPr/>
        </p:nvSpPr>
        <p:spPr bwMode="auto">
          <a:xfrm rot="2246546">
            <a:off x="4375349" y="3243034"/>
            <a:ext cx="1870146" cy="733663"/>
          </a:xfrm>
          <a:prstGeom prst="leftArrow">
            <a:avLst>
              <a:gd name="adj1" fmla="val 47282"/>
              <a:gd name="adj2" fmla="val 108881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AT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6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market participants active in Austria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8</a:t>
            </a:fld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88" y="1412776"/>
            <a:ext cx="6782262" cy="43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Austria 2013: </a:t>
            </a:r>
            <a:r>
              <a:rPr lang="de-AT" dirty="0" err="1" smtClean="0"/>
              <a:t>Gross</a:t>
            </a:r>
            <a:r>
              <a:rPr lang="de-AT" dirty="0" smtClean="0"/>
              <a:t> </a:t>
            </a:r>
            <a:r>
              <a:rPr lang="de-AT" dirty="0" err="1" smtClean="0"/>
              <a:t>energy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tabLst/>
              <a:defRPr/>
            </a:pPr>
            <a:fld id="{6542F57A-F7B0-4943-9E5E-864955B350A4}" type="slidenum">
              <a:rPr lang="de-AT" smtClean="0"/>
              <a:pPr algn="r">
                <a:tabLst/>
                <a:defRPr/>
              </a:pPr>
              <a:t>9</a:t>
            </a:fld>
            <a:endParaRPr lang="de-AT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4" y="1340768"/>
            <a:ext cx="6896536" cy="445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63688" y="6093296"/>
            <a:ext cx="26241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AT" sz="1400" dirty="0" smtClean="0"/>
              <a:t>Source: APCS </a:t>
            </a:r>
            <a:r>
              <a:rPr lang="de-AT" sz="1400" dirty="0" err="1" smtClean="0"/>
              <a:t>clearing</a:t>
            </a:r>
            <a:r>
              <a:rPr lang="de-AT" sz="1400" dirty="0" smtClean="0"/>
              <a:t> </a:t>
            </a:r>
            <a:r>
              <a:rPr lang="de-AT" sz="1400" dirty="0" err="1" smtClean="0"/>
              <a:t>data</a:t>
            </a:r>
            <a:r>
              <a:rPr lang="de-AT" sz="1400" dirty="0" smtClean="0"/>
              <a:t> </a:t>
            </a:r>
            <a:r>
              <a:rPr lang="de-AT" sz="1400" dirty="0" err="1" smtClean="0"/>
              <a:t>statistics</a:t>
            </a:r>
            <a:endParaRPr lang="de-AT" sz="1400" dirty="0" smtClean="0"/>
          </a:p>
        </p:txBody>
      </p:sp>
    </p:spTree>
    <p:extLst>
      <p:ext uri="{BB962C8B-B14F-4D97-AF65-F5344CB8AC3E}">
        <p14:creationId xmlns:p14="http://schemas.microsoft.com/office/powerpoint/2010/main" val="29179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VN Farbpalette">
      <a:dk1>
        <a:srgbClr val="000000"/>
      </a:dk1>
      <a:lt1>
        <a:srgbClr val="FFFFFF"/>
      </a:lt1>
      <a:dk2>
        <a:srgbClr val="191919"/>
      </a:dk2>
      <a:lt2>
        <a:srgbClr val="E6E6E6"/>
      </a:lt2>
      <a:accent1>
        <a:srgbClr val="4C4C4C"/>
      </a:accent1>
      <a:accent2>
        <a:srgbClr val="8C8C8C"/>
      </a:accent2>
      <a:accent3>
        <a:srgbClr val="BFBFBF"/>
      </a:accent3>
      <a:accent4>
        <a:srgbClr val="F16F57"/>
      </a:accent4>
      <a:accent5>
        <a:srgbClr val="F9BDA9"/>
      </a:accent5>
      <a:accent6>
        <a:srgbClr val="E0001B"/>
      </a:accent6>
      <a:hlink>
        <a:srgbClr val="000000"/>
      </a:hlink>
      <a:folHlink>
        <a:srgbClr val="7030A0"/>
      </a:folHlink>
    </a:clrScheme>
    <a:fontScheme name="Benutzerdefiniertes Design">
      <a:majorFont>
        <a:latin typeface="Frutiger Next for EVN Light"/>
        <a:ea typeface=""/>
        <a:cs typeface=""/>
      </a:majorFont>
      <a:minorFont>
        <a:latin typeface="Frutiger Next for EVN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2400"/>
          </a:lnSpc>
          <a:defRPr sz="2000" dirty="0" err="1" smtClean="0"/>
        </a:defPPr>
      </a:lstStyle>
    </a:tx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702</Words>
  <Application>Microsoft Office PowerPoint</Application>
  <PresentationFormat>Bildschirmpräsentation 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blank</vt:lpstr>
      <vt:lpstr>The performance of Austrian balancing market, challenges and expected impact of the upcoming European Network Codes</vt:lpstr>
      <vt:lpstr>Topics alluded:</vt:lpstr>
      <vt:lpstr>Market structure in Austria</vt:lpstr>
      <vt:lpstr>Historical balancing responsibility in a monolithic structure</vt:lpstr>
      <vt:lpstr>… becomes a risk in open market because of diverging economic interests, therefore:</vt:lpstr>
      <vt:lpstr>… sharing balancing responsibility brings back the stability of the system (self-dispatching)</vt:lpstr>
      <vt:lpstr>Unbundling and consequences Tight planning and forecasting process on accounts</vt:lpstr>
      <vt:lpstr>Many market participants active in Austria</vt:lpstr>
      <vt:lpstr>Austria 2013: Gross energy data</vt:lpstr>
      <vt:lpstr>Austria 2013: One-price imbalance system effectively lowered power reserve capacity needed</vt:lpstr>
      <vt:lpstr>Austria 2013: dominant power reserve is Secondary Reserve (aFRR)</vt:lpstr>
      <vt:lpstr>Austria: single price model based on deviation helps to stabilize the system by activating more reserves</vt:lpstr>
      <vt:lpstr>Market risks Austria 2013: doubled price in Sec. Res. in autumn</vt:lpstr>
      <vt:lpstr>Market risks Austria 2013: quintupled price in Tert. Res. in autumn</vt:lpstr>
      <vt:lpstr>Austria 2013: price hikes didn’t fully hit imbalance price, because ca. 75% of costs borne by generators</vt:lpstr>
      <vt:lpstr>Austria: quite good model – but several opportunities for further significant improvement</vt:lpstr>
      <vt:lpstr>Complexity of market rules for an internal market (has to be reflected in national markets)</vt:lpstr>
      <vt:lpstr>Three main fields of interest</vt:lpstr>
      <vt:lpstr>ACER rejected draft ENTSO-E Network Code „Electricity Balancing“: main shortcomings</vt:lpstr>
      <vt:lpstr>Lessons learnt so far</vt:lpstr>
      <vt:lpstr>PowerPoint-Präsentation</vt:lpstr>
    </vt:vector>
  </TitlesOfParts>
  <Company>EVN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Bramböck Günter</dc:creator>
  <cp:lastModifiedBy>Bramböck Günter</cp:lastModifiedBy>
  <cp:revision>32</cp:revision>
  <cp:lastPrinted>2014-04-07T08:29:31Z</cp:lastPrinted>
  <dcterms:created xsi:type="dcterms:W3CDTF">2014-04-03T09:27:56Z</dcterms:created>
  <dcterms:modified xsi:type="dcterms:W3CDTF">2014-04-07T08:31:47Z</dcterms:modified>
</cp:coreProperties>
</file>