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ink/ink1.xml" ContentType="application/inkml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481" r:id="rId3"/>
    <p:sldId id="485" r:id="rId4"/>
    <p:sldId id="489" r:id="rId5"/>
    <p:sldId id="482" r:id="rId6"/>
    <p:sldId id="483" r:id="rId7"/>
    <p:sldId id="492" r:id="rId8"/>
    <p:sldId id="487" r:id="rId9"/>
    <p:sldId id="486" r:id="rId10"/>
    <p:sldId id="490" r:id="rId11"/>
    <p:sldId id="462" r:id="rId12"/>
    <p:sldId id="463" r:id="rId13"/>
    <p:sldId id="491" r:id="rId14"/>
    <p:sldId id="470" r:id="rId15"/>
    <p:sldId id="469" r:id="rId16"/>
    <p:sldId id="464" r:id="rId17"/>
    <p:sldId id="374" r:id="rId18"/>
    <p:sldId id="323" r:id="rId19"/>
    <p:sldId id="380" r:id="rId20"/>
    <p:sldId id="324" r:id="rId21"/>
    <p:sldId id="436" r:id="rId22"/>
    <p:sldId id="438" r:id="rId23"/>
    <p:sldId id="439" r:id="rId24"/>
    <p:sldId id="422" r:id="rId25"/>
    <p:sldId id="413" r:id="rId26"/>
    <p:sldId id="457" r:id="rId27"/>
    <p:sldId id="458" r:id="rId28"/>
    <p:sldId id="459" r:id="rId29"/>
    <p:sldId id="478" r:id="rId30"/>
    <p:sldId id="479" r:id="rId31"/>
    <p:sldId id="468" r:id="rId32"/>
    <p:sldId id="448" r:id="rId33"/>
    <p:sldId id="449" r:id="rId34"/>
    <p:sldId id="450" r:id="rId35"/>
    <p:sldId id="451" r:id="rId36"/>
    <p:sldId id="452" r:id="rId37"/>
    <p:sldId id="453" r:id="rId38"/>
    <p:sldId id="454" r:id="rId39"/>
    <p:sldId id="455" r:id="rId40"/>
    <p:sldId id="336" r:id="rId41"/>
    <p:sldId id="456" r:id="rId42"/>
    <p:sldId id="418" r:id="rId43"/>
    <p:sldId id="417" r:id="rId44"/>
    <p:sldId id="415" r:id="rId45"/>
    <p:sldId id="444" r:id="rId46"/>
    <p:sldId id="414" r:id="rId47"/>
    <p:sldId id="419" r:id="rId48"/>
    <p:sldId id="445" r:id="rId49"/>
    <p:sldId id="421" r:id="rId50"/>
    <p:sldId id="493" r:id="rId51"/>
    <p:sldId id="494" r:id="rId52"/>
    <p:sldId id="475" r:id="rId53"/>
    <p:sldId id="480" r:id="rId54"/>
    <p:sldId id="476" r:id="rId55"/>
    <p:sldId id="477" r:id="rId56"/>
    <p:sldId id="333" r:id="rId57"/>
    <p:sldId id="334" r:id="rId58"/>
    <p:sldId id="472" r:id="rId59"/>
    <p:sldId id="270" r:id="rId60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nislaw Nagy" initials="S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67" autoAdjust="0"/>
  </p:normalViewPr>
  <p:slideViewPr>
    <p:cSldViewPr>
      <p:cViewPr varScale="1">
        <p:scale>
          <a:sx n="75" d="100"/>
          <a:sy n="75" d="100"/>
        </p:scale>
        <p:origin x="-18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32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8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448" cy="4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44" y="0"/>
            <a:ext cx="2945448" cy="4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7"/>
            <a:ext cx="294544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6" tIns="45658" rIns="91316" bIns="4565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44" y="9430307"/>
            <a:ext cx="294544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6" tIns="45658" rIns="91316" bIns="4565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1EFCADC-8B3F-411E-990D-F3BE429968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43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1-05T13:40:46.2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1809 320 645,'-41'-23'1677,"22"13"0,4 0-387,-2 0 129,0-3-645,1 1-129,-1 1-129,2 0 0,-6-7 129,6 5-129,-5 0 0,1 0 0,0 0 129,-2 3-387,-5-2 0,2 1 0,-1-1-129,-1-2-129,-2 2 0,-2-2 129,-1 1-129,-1 2 129,-2-1 0,-2 4 0,2-2 0,-3 8 129,-2-2-129,3 4-129,-2-1 129,1 1-129,1 0 0,0-1 129,0 1-129,-1 0 129,0 0 0,0 0 129,-1-2 129,2 1-129,-2 1-129,1 0 129,-1 3-129,5-2 0,-3 4 0,2 2-129,4-1 0,0 3 0,0-3 0,-2 4 0,1-2 0,0 5 0,-1 0 0,2 3 0,0 1 0,0 1 0,2 1 0,0 5 0,4-4 0,0 4 0,4 3-129,1-4 258,3 5-129,1 0 0,4 1 0,5-1 0,-2 2 129,6 2-129,0-3 258,-3 2-258,5 0 0,1-2 0,-1 5 0,4 0 129,1 0-129,3-2 0,2 1 0,4-2 129,0 1-129,3-2 129,2-2-129,1-1 129,1-2-129,4-1 129,-1 1-129,3-2 0,4 1 129,-2 0-129,3 0 0,1 0 129,2-1 0,1 5-129,-1-5 129,3 1-129,-2 6 129,6-5-129,-3 2 129,2 2-129,-1-4 129,4 2-129,1 2 387,3-3-258,0-4 129,3 3-129,2-9 0,2-1 0,6-6 0,1-4 0,2-5-129,-1-5 129,-1-11-129,0-6 129,-2-1 0,2-10 258,-8-4-387,1-5 258,-2-2-129,-2-5 129,-4-1-258,-3-3 129,-1-5-129,-8-3 0,-4-3 0,-3-1 0,-6-1 0,-5 3 0,-3-3 0,-4 8 0,-6-2 0,-2 3 0,-2 6-129,-7 2 129,-7 5 0,-4-1 0,-3 7 0,-2 0 0,-4 6 0,1 7 0,-2 2-129,2 8 129,2 4-258,1 1-129,8 10-387,-6-5-1032,21 5-1548,0 0-1290,-18 7 0,18-7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448" cy="4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44" y="0"/>
            <a:ext cx="2945448" cy="49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86" y="4715947"/>
            <a:ext cx="5437506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Kliknij, aby edytować style wzorca tekstu</a:t>
            </a:r>
          </a:p>
          <a:p>
            <a:pPr lvl="1"/>
            <a:r>
              <a:rPr lang="en-GB" noProof="0" smtClean="0"/>
              <a:t>Drugi poziom</a:t>
            </a:r>
          </a:p>
          <a:p>
            <a:pPr lvl="2"/>
            <a:r>
              <a:rPr lang="en-GB" noProof="0" smtClean="0"/>
              <a:t>Trzeci poziom</a:t>
            </a:r>
          </a:p>
          <a:p>
            <a:pPr lvl="3"/>
            <a:r>
              <a:rPr lang="en-GB" noProof="0" smtClean="0"/>
              <a:t>Czwarty poziom</a:t>
            </a:r>
          </a:p>
          <a:p>
            <a:pPr lvl="4"/>
            <a:r>
              <a:rPr lang="en-GB" noProof="0" smtClean="0"/>
              <a:t>Piąty poziom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7"/>
            <a:ext cx="294544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6" tIns="45658" rIns="91316" bIns="4565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44" y="9430307"/>
            <a:ext cx="294544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16" tIns="45658" rIns="91316" bIns="4565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5C402E-56C2-40F5-8D42-FCF60CB326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114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1942" indent="-285362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1449" indent="-22829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98028" indent="-22829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4608" indent="-22829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1188" indent="-22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67767" indent="-22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4347" indent="-22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0927" indent="-22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BAD3375-D971-4523-AAE5-3DFBC602E56C}" type="slidenum">
              <a:rPr lang="en-GB" smtClean="0">
                <a:latin typeface="Arial" charset="0"/>
              </a:rPr>
              <a:pPr eaLnBrk="1" hangingPunct="1"/>
              <a:t>1</a:t>
            </a:fld>
            <a:endParaRPr lang="en-GB" dirty="0" smtClean="0"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46052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66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14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79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625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64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0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085" y="4715947"/>
            <a:ext cx="5666950" cy="4466988"/>
          </a:xfrm>
        </p:spPr>
        <p:txBody>
          <a:bodyPr>
            <a:normAutofit/>
          </a:bodyPr>
          <a:lstStyle/>
          <a:p>
            <a:endParaRPr lang="bg-BG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5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641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098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594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19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62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151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613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82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7282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9204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291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608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endParaRPr lang="bg-BG" sz="800" b="1" dirty="0"/>
          </a:p>
          <a:p>
            <a:endParaRPr lang="bg-BG" sz="1000" b="1" dirty="0"/>
          </a:p>
          <a:p>
            <a:endParaRPr lang="bg-BG" sz="1000" b="1" dirty="0"/>
          </a:p>
          <a:p>
            <a:endParaRPr lang="bg-BG" sz="1000" b="1" dirty="0"/>
          </a:p>
          <a:p>
            <a:endParaRPr lang="bg-BG" sz="1000" b="1" dirty="0"/>
          </a:p>
          <a:p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6334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4444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638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1240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3255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6391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51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1942" indent="-285362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1449" indent="-22829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98028" indent="-22829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4608" indent="-22829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1188" indent="-22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67767" indent="-22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4347" indent="-22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0927" indent="-228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4453C95-6AE5-49C8-A066-04C19EDC47C6}" type="slidenum">
              <a:rPr lang="en-GB" smtClean="0">
                <a:latin typeface="Arial" charset="0"/>
              </a:rPr>
              <a:pPr eaLnBrk="1" hangingPunct="1"/>
              <a:t>40</a:t>
            </a:fld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149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7078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415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6659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5279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4543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337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7812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6541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300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830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8630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210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bg-BG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197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668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668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3720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5679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246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86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571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1320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7" tIns="45653" rIns="91307" bIns="45653"/>
          <a:lstStyle/>
          <a:p>
            <a:endParaRPr lang="pl-PL" sz="900" dirty="0">
              <a:latin typeface="Arial" pitchFamily="34" charset="0"/>
            </a:endParaRPr>
          </a:p>
        </p:txBody>
      </p:sp>
      <p:sp>
        <p:nvSpPr>
          <p:cNvPr id="132100" name="Symbol zastępczy numeru slajdu 3"/>
          <p:cNvSpPr txBox="1">
            <a:spLocks noGrp="1"/>
          </p:cNvSpPr>
          <p:nvPr/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731" tIns="45366" rIns="90731" bIns="45366" anchor="b"/>
          <a:lstStyle>
            <a:lvl1pPr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2E5D82A5-3556-4B9B-8EAD-61A16E542B41}" type="slidenum">
              <a:rPr lang="pl-PL" sz="1200">
                <a:latin typeface="Times New Roman" pitchFamily="18" charset="0"/>
              </a:rPr>
              <a:pPr algn="r"/>
              <a:t>8</a:t>
            </a:fld>
            <a:endParaRPr lang="pl-PL" sz="12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5C402E-56C2-40F5-8D42-FCF60CB326B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38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89573-CC86-47B9-94D1-9F2B32265C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31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EE95-5B50-431F-B170-9CBFB256DF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746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2450" y="476250"/>
            <a:ext cx="1784350" cy="5649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47813" y="476250"/>
            <a:ext cx="5202237" cy="5649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733E4-B626-47CF-A45C-FC709A9B0D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47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432C7-473F-4455-9762-0D82403C43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7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AF222-A3DD-4A91-A07C-63CC27CA0A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78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7813" y="1628775"/>
            <a:ext cx="34925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28775"/>
            <a:ext cx="3494087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1F653-4B99-4BD9-A65E-9F1DE3909E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433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68877-F133-4FA0-8F60-1CF2695F92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057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C7CB8-F61A-4CFD-8F0B-870DD5FF8B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38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C6041-CCFD-4A03-B125-F63FF8A1C3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438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0E4DC-7077-488F-A2D4-8E6CBF9EBD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12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4BF13-AB3A-480F-875F-E6BDC70292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33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476250"/>
            <a:ext cx="7138987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28775"/>
            <a:ext cx="7138987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D1BCEA-5A32-4F1F-BB51-EF8AA7F55A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herlandsewell.com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2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267744" y="5013176"/>
            <a:ext cx="61579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ts val="2400"/>
              </a:lnSpc>
            </a:pPr>
            <a:r>
              <a:rPr lang="bg-BG" b="1" dirty="0" smtClean="0"/>
              <a:t>Станислав </a:t>
            </a:r>
            <a:r>
              <a:rPr lang="bg-BG" b="1" dirty="0" err="1" smtClean="0"/>
              <a:t>НАГИ</a:t>
            </a:r>
            <a:endParaRPr lang="en-US" b="1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162887" y="5517232"/>
            <a:ext cx="78488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g-BG" sz="1600" b="1" dirty="0" smtClean="0"/>
              <a:t>Регионална енергийна конференция </a:t>
            </a:r>
            <a:r>
              <a:rPr lang="pl-PL" sz="1600" b="1" dirty="0" smtClean="0"/>
              <a:t>„</a:t>
            </a:r>
            <a:r>
              <a:rPr lang="bg-BG" sz="1600" b="1" dirty="0" smtClean="0"/>
              <a:t>ЕНЕРГИЙНО РАЗВИТИЕ В ПРОМЕНЯЩИЯ СЕ СВЯТ – СТРАТЕГИИ, ПРЕДИЗВИКАТЕЛСТВА, ВЪЗМОЖНОСТИ</a:t>
            </a:r>
            <a:r>
              <a:rPr lang="pl-PL" sz="1600" b="1" dirty="0" smtClean="0"/>
              <a:t>”</a:t>
            </a:r>
            <a:r>
              <a:rPr lang="bg-BG" sz="1600" b="1" dirty="0" smtClean="0"/>
              <a:t>,</a:t>
            </a:r>
            <a:r>
              <a:rPr lang="pl-PL" sz="1600" b="1" dirty="0" smtClean="0"/>
              <a:t> </a:t>
            </a:r>
            <a:r>
              <a:rPr lang="bg-BG" sz="1600" b="1" dirty="0" smtClean="0"/>
              <a:t>София, </a:t>
            </a:r>
            <a:r>
              <a:rPr lang="pl-PL" sz="1600" b="1" dirty="0" smtClean="0"/>
              <a:t>11-12 </a:t>
            </a:r>
            <a:r>
              <a:rPr lang="bg-BG" sz="1600" b="1" dirty="0" smtClean="0"/>
              <a:t>декември </a:t>
            </a:r>
            <a:r>
              <a:rPr lang="en-US" sz="1600" b="1" dirty="0" smtClean="0"/>
              <a:t>201</a:t>
            </a:r>
            <a:r>
              <a:rPr lang="pl-PL" sz="1600" b="1" dirty="0" smtClean="0"/>
              <a:t>2</a:t>
            </a:r>
            <a:r>
              <a:rPr lang="bg-BG" sz="1600" b="1" dirty="0" smtClean="0"/>
              <a:t> год.</a:t>
            </a:r>
            <a:endParaRPr lang="en-US" sz="1600" b="1" dirty="0"/>
          </a:p>
        </p:txBody>
      </p:sp>
      <p:sp>
        <p:nvSpPr>
          <p:cNvPr id="16" name="Tytuł 1"/>
          <p:cNvSpPr>
            <a:spLocks noGrp="1"/>
          </p:cNvSpPr>
          <p:nvPr>
            <p:ph type="ctrTitle"/>
          </p:nvPr>
        </p:nvSpPr>
        <p:spPr>
          <a:xfrm>
            <a:off x="2145809" y="2060848"/>
            <a:ext cx="6242541" cy="2882901"/>
          </a:xfrm>
        </p:spPr>
        <p:txBody>
          <a:bodyPr/>
          <a:lstStyle/>
          <a:p>
            <a:r>
              <a:rPr lang="bg-BG" sz="2800" dirty="0" smtClean="0"/>
              <a:t>Бъдещето на проучванията и добива на </a:t>
            </a:r>
            <a:r>
              <a:rPr lang="bg-BG" sz="2800" dirty="0" err="1" smtClean="0"/>
              <a:t>шистов</a:t>
            </a:r>
            <a:r>
              <a:rPr lang="bg-BG" sz="2800" dirty="0" smtClean="0"/>
              <a:t> газ в Полша като основа на полската стратегия за диверсификация на доставките на природен газ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0"/>
          <p:cNvSpPr>
            <a:spLocks noChangeArrowheads="1"/>
          </p:cNvSpPr>
          <p:nvPr/>
        </p:nvSpPr>
        <p:spPr bwMode="auto">
          <a:xfrm>
            <a:off x="3635896" y="476920"/>
            <a:ext cx="5508104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g-BG" sz="20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Доставки на природен газ </a:t>
            </a:r>
            <a:r>
              <a:rPr lang="pl-PL" sz="20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(</a:t>
            </a:r>
            <a:r>
              <a:rPr lang="bg-BG" sz="20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ПОЛША</a:t>
            </a:r>
            <a:r>
              <a:rPr lang="pl-PL" sz="2000" b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)</a:t>
            </a:r>
            <a:endParaRPr lang="pl-PL" sz="20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08050"/>
            <a:ext cx="5907088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bjaśnienie ze strzałką w dół 63"/>
          <p:cNvSpPr>
            <a:spLocks noChangeArrowheads="1"/>
          </p:cNvSpPr>
          <p:nvPr/>
        </p:nvSpPr>
        <p:spPr bwMode="auto">
          <a:xfrm>
            <a:off x="1331640" y="429279"/>
            <a:ext cx="2304256" cy="1312862"/>
          </a:xfrm>
          <a:prstGeom prst="downArrowCallout">
            <a:avLst>
              <a:gd name="adj1" fmla="val 19977"/>
              <a:gd name="adj2" fmla="val 23336"/>
              <a:gd name="adj3" fmla="val 23944"/>
              <a:gd name="adj4" fmla="val 64977"/>
            </a:avLst>
          </a:prstGeom>
          <a:noFill/>
          <a:ln w="9525" algn="ctr">
            <a:solidFill>
              <a:schemeClr val="hlink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pl-PL" sz="1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bg-BG" sz="1200" dirty="0" err="1" smtClean="0"/>
              <a:t>Швиноуйшче</a:t>
            </a:r>
            <a:endParaRPr lang="pl-PL" sz="1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pl-PL" sz="1200" dirty="0">
                <a:latin typeface="+mj-lt"/>
                <a:cs typeface="Times New Roman" pitchFamily="18" charset="0"/>
              </a:rPr>
              <a:t>I </a:t>
            </a:r>
            <a:r>
              <a:rPr lang="bg-BG" sz="1200" dirty="0" smtClean="0">
                <a:latin typeface="+mj-lt"/>
                <a:cs typeface="Times New Roman" pitchFamily="18" charset="0"/>
              </a:rPr>
              <a:t>етап</a:t>
            </a:r>
            <a:r>
              <a:rPr lang="pl-PL" sz="1200" dirty="0" smtClean="0">
                <a:latin typeface="+mj-lt"/>
                <a:cs typeface="Times New Roman" pitchFamily="18" charset="0"/>
              </a:rPr>
              <a:t>: </a:t>
            </a:r>
            <a:r>
              <a:rPr lang="pl-PL" sz="1200" dirty="0">
                <a:latin typeface="+mj-lt"/>
                <a:cs typeface="Times New Roman" pitchFamily="18" charset="0"/>
              </a:rPr>
              <a:t>5 </a:t>
            </a:r>
            <a:r>
              <a:rPr lang="bg-BG" sz="1200" dirty="0" smtClean="0"/>
              <a:t>млрд. </a:t>
            </a:r>
            <a:r>
              <a:rPr lang="bg-BG" sz="1200" dirty="0" err="1" smtClean="0"/>
              <a:t>м</a:t>
            </a:r>
            <a:r>
              <a:rPr lang="bg-BG" sz="1200" baseline="30000" dirty="0" err="1" smtClean="0"/>
              <a:t>3</a:t>
            </a:r>
            <a:r>
              <a:rPr lang="bg-BG" sz="1200" dirty="0" smtClean="0"/>
              <a:t>/год.</a:t>
            </a:r>
            <a:endParaRPr lang="pl-PL" sz="1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pl-PL" sz="1200" dirty="0">
                <a:latin typeface="+mj-lt"/>
                <a:cs typeface="Times New Roman" pitchFamily="18" charset="0"/>
              </a:rPr>
              <a:t>II </a:t>
            </a:r>
            <a:r>
              <a:rPr lang="bg-BG" sz="1200" dirty="0" smtClean="0">
                <a:latin typeface="+mj-lt"/>
                <a:cs typeface="Times New Roman" pitchFamily="18" charset="0"/>
              </a:rPr>
              <a:t>етап </a:t>
            </a:r>
            <a:r>
              <a:rPr lang="pl-PL" sz="1200" dirty="0" smtClean="0">
                <a:latin typeface="+mj-lt"/>
                <a:cs typeface="Times New Roman" pitchFamily="18" charset="0"/>
              </a:rPr>
              <a:t>7,5 </a:t>
            </a:r>
            <a:r>
              <a:rPr lang="bg-BG" sz="1200" dirty="0" smtClean="0"/>
              <a:t>млрд. </a:t>
            </a:r>
            <a:r>
              <a:rPr lang="bg-BG" sz="1200" dirty="0" err="1" smtClean="0"/>
              <a:t>м</a:t>
            </a:r>
            <a:r>
              <a:rPr lang="bg-BG" sz="1200" baseline="30000" dirty="0" err="1" smtClean="0"/>
              <a:t>3</a:t>
            </a:r>
            <a:r>
              <a:rPr lang="bg-BG" sz="1200" dirty="0" smtClean="0"/>
              <a:t>/год.</a:t>
            </a:r>
            <a:endParaRPr lang="pl-PL" sz="1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pl-PL" sz="1200" dirty="0">
              <a:latin typeface="+mj-lt"/>
              <a:cs typeface="Times New Roman" pitchFamily="18" charset="0"/>
            </a:endParaRPr>
          </a:p>
        </p:txBody>
      </p:sp>
      <p:sp>
        <p:nvSpPr>
          <p:cNvPr id="137222" name="AutoShape 6"/>
          <p:cNvSpPr>
            <a:spLocks noChangeArrowheads="1"/>
          </p:cNvSpPr>
          <p:nvPr/>
        </p:nvSpPr>
        <p:spPr bwMode="auto">
          <a:xfrm>
            <a:off x="486569" y="2636838"/>
            <a:ext cx="1979612" cy="1079500"/>
          </a:xfrm>
          <a:prstGeom prst="rightArrowCallout">
            <a:avLst>
              <a:gd name="adj1" fmla="val 25000"/>
              <a:gd name="adj2" fmla="val 25000"/>
              <a:gd name="adj3" fmla="val 30564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1200">
              <a:latin typeface="+mj-lt"/>
            </a:endParaRPr>
          </a:p>
        </p:txBody>
      </p:sp>
      <p:sp>
        <p:nvSpPr>
          <p:cNvPr id="137223" name="Prostokąt 27"/>
          <p:cNvSpPr>
            <a:spLocks noChangeArrowheads="1"/>
          </p:cNvSpPr>
          <p:nvPr/>
        </p:nvSpPr>
        <p:spPr bwMode="auto">
          <a:xfrm>
            <a:off x="323528" y="4221163"/>
            <a:ext cx="2726061" cy="17145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g-BG" sz="1200" b="1" dirty="0" err="1" smtClean="0">
                <a:latin typeface="+mj-lt"/>
                <a:cs typeface="Times New Roman" pitchFamily="18" charset="0"/>
              </a:rPr>
              <a:t>Ласово</a:t>
            </a:r>
            <a:endParaRPr lang="pl-PL" sz="1200" b="1" dirty="0">
              <a:latin typeface="+mj-lt"/>
              <a:cs typeface="Times New Roman" pitchFamily="18" charset="0"/>
            </a:endParaRPr>
          </a:p>
          <a:p>
            <a:pPr algn="ctr"/>
            <a:r>
              <a:rPr lang="bg-BG" sz="1200" b="1" dirty="0" smtClean="0">
                <a:latin typeface="+mj-lt"/>
                <a:cs typeface="Times New Roman" pitchFamily="18" charset="0"/>
              </a:rPr>
              <a:t>в момента </a:t>
            </a:r>
            <a:r>
              <a:rPr lang="pl-PL" sz="1200" b="1" dirty="0" smtClean="0">
                <a:latin typeface="+mj-lt"/>
                <a:cs typeface="Times New Roman" pitchFamily="18" charset="0"/>
              </a:rPr>
              <a:t>0,9 </a:t>
            </a:r>
            <a:r>
              <a:rPr lang="bg-BG" sz="1200" b="1" dirty="0" smtClean="0"/>
              <a:t>млрд. </a:t>
            </a:r>
            <a:r>
              <a:rPr lang="bg-BG" sz="1200" b="1" dirty="0" err="1" smtClean="0"/>
              <a:t>м</a:t>
            </a:r>
            <a:r>
              <a:rPr lang="bg-BG" sz="1200" b="1" baseline="30000" dirty="0" err="1" smtClean="0"/>
              <a:t>3</a:t>
            </a:r>
            <a:r>
              <a:rPr lang="bg-BG" sz="1200" b="1" dirty="0" smtClean="0"/>
              <a:t>/год.</a:t>
            </a:r>
            <a:endParaRPr lang="pl-PL" sz="1200" b="1" dirty="0">
              <a:latin typeface="+mj-lt"/>
              <a:cs typeface="Times New Roman" pitchFamily="18" charset="0"/>
            </a:endParaRPr>
          </a:p>
          <a:p>
            <a:pPr algn="ctr"/>
            <a:r>
              <a:rPr lang="bg-BG" sz="1200" b="1" dirty="0" smtClean="0">
                <a:latin typeface="+mj-lt"/>
                <a:cs typeface="Times New Roman" pitchFamily="18" charset="0"/>
              </a:rPr>
              <a:t>След разработване</a:t>
            </a:r>
            <a:r>
              <a:rPr lang="pl-PL" sz="1200" b="1" dirty="0" smtClean="0">
                <a:latin typeface="+mj-lt"/>
                <a:cs typeface="Times New Roman" pitchFamily="18" charset="0"/>
              </a:rPr>
              <a:t>:</a:t>
            </a:r>
            <a:endParaRPr lang="pl-PL" sz="1200" b="1" dirty="0">
              <a:latin typeface="+mj-lt"/>
              <a:cs typeface="Times New Roman" pitchFamily="18" charset="0"/>
            </a:endParaRPr>
          </a:p>
          <a:p>
            <a:pPr algn="ctr"/>
            <a:r>
              <a:rPr lang="pl-PL" sz="1200" b="1" dirty="0">
                <a:latin typeface="+mj-lt"/>
                <a:cs typeface="Times New Roman" pitchFamily="18" charset="0"/>
              </a:rPr>
              <a:t>I  </a:t>
            </a:r>
            <a:r>
              <a:rPr lang="bg-BG" sz="1200" b="1" dirty="0" smtClean="0">
                <a:latin typeface="+mj-lt"/>
                <a:cs typeface="Times New Roman" pitchFamily="18" charset="0"/>
              </a:rPr>
              <a:t>етап </a:t>
            </a:r>
            <a:r>
              <a:rPr lang="pl-PL" sz="1200" b="1" dirty="0" smtClean="0">
                <a:latin typeface="+mj-lt"/>
                <a:cs typeface="Times New Roman" pitchFamily="18" charset="0"/>
              </a:rPr>
              <a:t>1,5 </a:t>
            </a:r>
            <a:r>
              <a:rPr lang="bg-BG" sz="1200" b="1" dirty="0" smtClean="0"/>
              <a:t>млрд. </a:t>
            </a:r>
            <a:r>
              <a:rPr lang="bg-BG" sz="1200" b="1" dirty="0" err="1" smtClean="0"/>
              <a:t>м</a:t>
            </a:r>
            <a:r>
              <a:rPr lang="bg-BG" sz="1200" b="1" baseline="30000" dirty="0" err="1" smtClean="0"/>
              <a:t>3</a:t>
            </a:r>
            <a:r>
              <a:rPr lang="bg-BG" sz="1200" b="1" dirty="0" smtClean="0"/>
              <a:t>/год.</a:t>
            </a:r>
            <a:endParaRPr lang="pl-PL" sz="1200" b="1" dirty="0">
              <a:latin typeface="+mj-lt"/>
              <a:cs typeface="Times New Roman" pitchFamily="18" charset="0"/>
            </a:endParaRPr>
          </a:p>
          <a:p>
            <a:pPr algn="ctr"/>
            <a:r>
              <a:rPr lang="pl-PL" sz="1200" b="1" dirty="0">
                <a:latin typeface="+mj-lt"/>
                <a:cs typeface="Times New Roman" pitchFamily="18" charset="0"/>
              </a:rPr>
              <a:t>II </a:t>
            </a:r>
            <a:r>
              <a:rPr lang="bg-BG" sz="1200" b="1" dirty="0" smtClean="0">
                <a:latin typeface="+mj-lt"/>
                <a:cs typeface="Times New Roman" pitchFamily="18" charset="0"/>
              </a:rPr>
              <a:t>етап </a:t>
            </a:r>
            <a:r>
              <a:rPr lang="pl-PL" sz="1200" b="1" dirty="0" smtClean="0">
                <a:latin typeface="+mj-lt"/>
                <a:cs typeface="Times New Roman" pitchFamily="18" charset="0"/>
              </a:rPr>
              <a:t>2</a:t>
            </a:r>
            <a:r>
              <a:rPr lang="bg-BG" sz="1200" b="1" dirty="0" smtClean="0">
                <a:latin typeface="+mj-lt"/>
                <a:cs typeface="Times New Roman" pitchFamily="18" charset="0"/>
              </a:rPr>
              <a:t> </a:t>
            </a:r>
            <a:r>
              <a:rPr lang="bg-BG" sz="1200" b="1" dirty="0" smtClean="0"/>
              <a:t>млрд. </a:t>
            </a:r>
            <a:r>
              <a:rPr lang="bg-BG" sz="1200" b="1" dirty="0" err="1" smtClean="0"/>
              <a:t>м</a:t>
            </a:r>
            <a:r>
              <a:rPr lang="bg-BG" sz="1200" b="1" baseline="30000" dirty="0" err="1" smtClean="0"/>
              <a:t>3</a:t>
            </a:r>
            <a:r>
              <a:rPr lang="bg-BG" sz="1200" b="1" dirty="0" smtClean="0"/>
              <a:t>/год.</a:t>
            </a:r>
            <a:endParaRPr lang="pl-PL" sz="1200" b="1" dirty="0">
              <a:latin typeface="+mj-lt"/>
              <a:cs typeface="Times New Roman" pitchFamily="18" charset="0"/>
            </a:endParaRPr>
          </a:p>
        </p:txBody>
      </p:sp>
      <p:sp>
        <p:nvSpPr>
          <p:cNvPr id="137224" name="Objaśnienie ze strzałką w prawo 19"/>
          <p:cNvSpPr>
            <a:spLocks noChangeArrowheads="1"/>
          </p:cNvSpPr>
          <p:nvPr/>
        </p:nvSpPr>
        <p:spPr bwMode="auto">
          <a:xfrm>
            <a:off x="3275856" y="5157788"/>
            <a:ext cx="1931144" cy="928687"/>
          </a:xfrm>
          <a:prstGeom prst="rightArrowCallout">
            <a:avLst>
              <a:gd name="adj1" fmla="val 25000"/>
              <a:gd name="adj2" fmla="val 27940"/>
              <a:gd name="adj3" fmla="val 44103"/>
              <a:gd name="adj4" fmla="val 64977"/>
            </a:avLst>
          </a:prstGeom>
          <a:solidFill>
            <a:schemeClr val="accent3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g-BG" sz="1200" b="1" dirty="0" smtClean="0">
                <a:latin typeface="+mj-lt"/>
                <a:cs typeface="Times New Roman" pitchFamily="18" charset="0"/>
              </a:rPr>
              <a:t>Шчечин</a:t>
            </a:r>
            <a:endParaRPr lang="pl-PL" sz="1200" b="1" dirty="0">
              <a:latin typeface="+mj-lt"/>
              <a:cs typeface="Times New Roman" pitchFamily="18" charset="0"/>
            </a:endParaRPr>
          </a:p>
          <a:p>
            <a:pPr algn="ctr"/>
            <a:r>
              <a:rPr lang="pl-PL" sz="1200" b="1" dirty="0">
                <a:latin typeface="+mj-lt"/>
                <a:cs typeface="Times New Roman" pitchFamily="18" charset="0"/>
              </a:rPr>
              <a:t>0,5 </a:t>
            </a:r>
            <a:r>
              <a:rPr lang="bg-BG" sz="1200" b="1" dirty="0" smtClean="0"/>
              <a:t>млрд. </a:t>
            </a:r>
            <a:r>
              <a:rPr lang="bg-BG" sz="1200" b="1" dirty="0" err="1" smtClean="0"/>
              <a:t>м</a:t>
            </a:r>
            <a:r>
              <a:rPr lang="bg-BG" sz="1200" b="1" baseline="30000" dirty="0" err="1" smtClean="0"/>
              <a:t>3</a:t>
            </a:r>
            <a:r>
              <a:rPr lang="bg-BG" sz="1200" b="1" dirty="0" smtClean="0"/>
              <a:t>/год.</a:t>
            </a:r>
            <a:endParaRPr lang="pl-PL" sz="1200" b="1" dirty="0">
              <a:latin typeface="+mj-lt"/>
              <a:cs typeface="Times New Roman" pitchFamily="18" charset="0"/>
            </a:endParaRPr>
          </a:p>
        </p:txBody>
      </p:sp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4716016" y="5639921"/>
            <a:ext cx="3744416" cy="935310"/>
          </a:xfrm>
          <a:prstGeom prst="upArrowCallout">
            <a:avLst>
              <a:gd name="adj1" fmla="val 27225"/>
              <a:gd name="adj2" fmla="val 27225"/>
              <a:gd name="adj3" fmla="val 16667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g-BG" sz="1200" b="1" dirty="0" smtClean="0"/>
              <a:t>Полша-Словакия </a:t>
            </a:r>
          </a:p>
          <a:p>
            <a:pPr algn="ctr"/>
            <a:r>
              <a:rPr lang="bg-BG" sz="1200" b="1" dirty="0" err="1" smtClean="0"/>
              <a:t>интерконекторна</a:t>
            </a:r>
            <a:r>
              <a:rPr lang="bg-BG" sz="1200" b="1" dirty="0" smtClean="0"/>
              <a:t> връзка</a:t>
            </a:r>
            <a:endParaRPr lang="en-US" sz="1800" b="1" dirty="0">
              <a:latin typeface="+mj-lt"/>
            </a:endParaRPr>
          </a:p>
        </p:txBody>
      </p:sp>
      <p:sp>
        <p:nvSpPr>
          <p:cNvPr id="50" name="Strzałka w lewo 49"/>
          <p:cNvSpPr/>
          <p:nvPr/>
        </p:nvSpPr>
        <p:spPr>
          <a:xfrm>
            <a:off x="7452321" y="5084763"/>
            <a:ext cx="1691680" cy="57626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bg-BG" sz="12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Дроздовице</a:t>
            </a:r>
            <a:endParaRPr lang="pl-PL" sz="12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trzałka w lewo 49"/>
          <p:cNvSpPr/>
          <p:nvPr/>
        </p:nvSpPr>
        <p:spPr>
          <a:xfrm>
            <a:off x="7561263" y="4221163"/>
            <a:ext cx="1582737" cy="57626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bg-BG" sz="12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Хрубешов</a:t>
            </a:r>
            <a:endParaRPr lang="pl-PL" sz="12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1" name="Strzałka w lewo 50"/>
          <p:cNvSpPr/>
          <p:nvPr/>
        </p:nvSpPr>
        <p:spPr>
          <a:xfrm>
            <a:off x="7883525" y="2997200"/>
            <a:ext cx="1260475" cy="576263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bg-BG" sz="12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Високое</a:t>
            </a:r>
            <a:endParaRPr lang="pl-PL" sz="12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2" name="Strzałka w lewo 51"/>
          <p:cNvSpPr/>
          <p:nvPr/>
        </p:nvSpPr>
        <p:spPr>
          <a:xfrm>
            <a:off x="7596336" y="2133600"/>
            <a:ext cx="1547665" cy="576263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bg-BG" sz="12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Тиетиеровка</a:t>
            </a:r>
            <a:endParaRPr lang="pl-PL" sz="12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7467134" y="1341438"/>
            <a:ext cx="1676866" cy="720725"/>
          </a:xfrm>
          <a:prstGeom prst="leftArrowCallout">
            <a:avLst>
              <a:gd name="adj1" fmla="val 25000"/>
              <a:gd name="adj2" fmla="val 25000"/>
              <a:gd name="adj3" fmla="val 36601"/>
              <a:gd name="adj4" fmla="val 6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g-BG" sz="1100" b="1" dirty="0" smtClean="0">
                <a:latin typeface="+mj-lt"/>
              </a:rPr>
              <a:t>Полша-Латвия</a:t>
            </a:r>
            <a:endParaRPr lang="pl-PL" sz="1100" b="1" dirty="0">
              <a:latin typeface="+mj-lt"/>
            </a:endParaRPr>
          </a:p>
          <a:p>
            <a:pPr algn="ctr"/>
            <a:r>
              <a:rPr lang="bg-BG" sz="1000" b="1" dirty="0" err="1" smtClean="0"/>
              <a:t>интерконекторна</a:t>
            </a:r>
            <a:r>
              <a:rPr lang="bg-BG" sz="1000" b="1" dirty="0" smtClean="0"/>
              <a:t> </a:t>
            </a:r>
          </a:p>
          <a:p>
            <a:pPr algn="ctr"/>
            <a:r>
              <a:rPr lang="bg-BG" sz="1000" b="1" dirty="0" smtClean="0"/>
              <a:t>връзка</a:t>
            </a:r>
            <a:endParaRPr lang="en-US" sz="1000" b="1" dirty="0"/>
          </a:p>
        </p:txBody>
      </p:sp>
      <p:sp>
        <p:nvSpPr>
          <p:cNvPr id="66" name="Objaśnienie ze strzałką w dół 65"/>
          <p:cNvSpPr/>
          <p:nvPr/>
        </p:nvSpPr>
        <p:spPr>
          <a:xfrm>
            <a:off x="4643438" y="1989138"/>
            <a:ext cx="1224706" cy="792162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bg-BG" sz="1200" b="1" dirty="0" err="1" smtClean="0"/>
              <a:t>Влоцлавек</a:t>
            </a:r>
            <a:endParaRPr lang="pl-PL" sz="1200" b="1" dirty="0">
              <a:latin typeface="+mj-lt"/>
              <a:cs typeface="Times New Roman" pitchFamily="18" charset="0"/>
            </a:endParaRPr>
          </a:p>
        </p:txBody>
      </p:sp>
      <p:sp>
        <p:nvSpPr>
          <p:cNvPr id="65" name="Objaśnienie ze strzałką w dół 64"/>
          <p:cNvSpPr/>
          <p:nvPr/>
        </p:nvSpPr>
        <p:spPr>
          <a:xfrm>
            <a:off x="3708400" y="1989138"/>
            <a:ext cx="928688" cy="828675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bg-BG" sz="1200" b="1" dirty="0" err="1" smtClean="0">
                <a:latin typeface="+mj-lt"/>
                <a:cs typeface="Times New Roman" pitchFamily="18" charset="0"/>
              </a:rPr>
              <a:t>Лвовек</a:t>
            </a:r>
            <a:endParaRPr lang="pl-PL" sz="1200" b="1" dirty="0">
              <a:latin typeface="+mj-lt"/>
              <a:cs typeface="Times New Roman" pitchFamily="18" charset="0"/>
            </a:endParaRPr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611188" y="2708275"/>
            <a:ext cx="129651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dirty="0">
                <a:latin typeface="+mj-lt"/>
              </a:rPr>
              <a:t> </a:t>
            </a:r>
            <a:r>
              <a:rPr lang="bg-BG" sz="1200" b="1" dirty="0" smtClean="0">
                <a:latin typeface="+mj-lt"/>
              </a:rPr>
              <a:t>Обратен поток към газопровод </a:t>
            </a:r>
            <a:r>
              <a:rPr lang="bg-BG" sz="1200" b="1" dirty="0" err="1" smtClean="0">
                <a:latin typeface="+mj-lt"/>
              </a:rPr>
              <a:t>Ямал</a:t>
            </a:r>
            <a:r>
              <a:rPr lang="bg-BG" sz="1200" b="1" dirty="0" smtClean="0">
                <a:latin typeface="+mj-lt"/>
              </a:rPr>
              <a:t> при КС </a:t>
            </a:r>
            <a:r>
              <a:rPr lang="bg-BG" sz="1200" b="1" dirty="0" err="1" smtClean="0">
                <a:latin typeface="+mj-lt"/>
              </a:rPr>
              <a:t>Малнов</a:t>
            </a:r>
            <a:endParaRPr lang="en-US" sz="1200" b="1" dirty="0"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87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Потребление на природен газ като суровина за негоривни цели</a:t>
            </a:r>
            <a:r>
              <a:rPr lang="pl-PL" dirty="0" smtClean="0"/>
              <a:t>*</a:t>
            </a:r>
            <a:endParaRPr lang="en-US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321586"/>
              </p:ext>
            </p:extLst>
          </p:nvPr>
        </p:nvGraphicFramePr>
        <p:xfrm>
          <a:off x="611560" y="2204864"/>
          <a:ext cx="8208912" cy="3740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4904"/>
                <a:gridCol w="1088502"/>
                <a:gridCol w="1088502"/>
                <a:gridCol w="1088502"/>
                <a:gridCol w="1088502"/>
              </a:tblGrid>
              <a:tr h="748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</a:rPr>
                        <a:t>Потребление на природен газ </a:t>
                      </a:r>
                      <a:r>
                        <a:rPr lang="bg-BG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неенергийни цели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pl-PL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2007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2008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2009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080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</a:rPr>
                        <a:t>Общо за промишлеността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 </a:t>
                      </a:r>
                      <a:r>
                        <a:rPr lang="bg-BG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bg-BG" sz="1200" kern="1200" baseline="30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/год.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2300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2312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1835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0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 куб. фута/ден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222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224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177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080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</a:rPr>
                        <a:t>Химическа промишленост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 </a:t>
                      </a:r>
                      <a:r>
                        <a:rPr lang="bg-BG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bg-BG" sz="1200" kern="1200" baseline="30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/год.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2229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2286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1822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0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 куб. фута/ден</a:t>
                      </a:r>
                      <a:endParaRPr lang="pl-PL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216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221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176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0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smtClean="0">
                          <a:effectLst/>
                        </a:rPr>
                        <a:t>Дял на химическата промишленост</a:t>
                      </a:r>
                      <a:endParaRPr lang="pl-PL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96.9%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98.9%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99.3%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48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Дял в производството на амоняк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bg-BG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азотни торове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l-P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90.0%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83.2%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94.9%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67544" y="6115970"/>
            <a:ext cx="2326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* </a:t>
            </a:r>
            <a:r>
              <a:rPr lang="bg-BG" sz="1100" dirty="0" err="1" smtClean="0"/>
              <a:t>Калиски</a:t>
            </a:r>
            <a:r>
              <a:rPr lang="bg-BG" sz="1100" dirty="0" smtClean="0"/>
              <a:t> </a:t>
            </a:r>
            <a:r>
              <a:rPr lang="bg-BG" sz="1100" i="1" dirty="0" smtClean="0"/>
              <a:t>и колектив </a:t>
            </a:r>
            <a:r>
              <a:rPr lang="pl-PL" sz="1100" dirty="0" smtClean="0"/>
              <a:t>(2012)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20032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813" y="476250"/>
            <a:ext cx="7596187" cy="941388"/>
          </a:xfrm>
        </p:spPr>
        <p:txBody>
          <a:bodyPr/>
          <a:lstStyle/>
          <a:p>
            <a:r>
              <a:rPr lang="bg-BG" sz="2000" dirty="0" smtClean="0"/>
              <a:t>Структура на горивата в полския сегмент за производство на електрическа и топлинна енергия през</a:t>
            </a:r>
            <a:r>
              <a:rPr lang="en-US" sz="2000" dirty="0" smtClean="0"/>
              <a:t> 2009</a:t>
            </a:r>
            <a:r>
              <a:rPr lang="bg-BG" sz="2000" dirty="0" smtClean="0"/>
              <a:t> год.</a:t>
            </a:r>
            <a:r>
              <a:rPr lang="pl-PL" sz="2000" dirty="0" smtClean="0"/>
              <a:t>*</a:t>
            </a:r>
            <a:endParaRPr lang="en-US" sz="2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921779"/>
              </p:ext>
            </p:extLst>
          </p:nvPr>
        </p:nvGraphicFramePr>
        <p:xfrm>
          <a:off x="251518" y="1844824"/>
          <a:ext cx="8568955" cy="4215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7503"/>
                <a:gridCol w="1547863"/>
                <a:gridCol w="1547863"/>
                <a:gridCol w="1547863"/>
                <a:gridCol w="1547863"/>
              </a:tblGrid>
              <a:tr h="288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Енергиен сектор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Общо в </a:t>
                      </a:r>
                      <a:r>
                        <a:rPr lang="bg-BG" sz="12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тераджаули</a:t>
                      </a:r>
                      <a:r>
                        <a:rPr lang="bg-BG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Общо в хил. т.н.е.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Общо в </a:t>
                      </a:r>
                      <a:r>
                        <a:rPr lang="bg-BG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млн. </a:t>
                      </a:r>
                      <a:r>
                        <a:rPr lang="bg-BG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bg-BG" sz="1600" b="1" kern="1200" baseline="300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Структура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Въглища за </a:t>
                      </a:r>
                      <a:r>
                        <a:rPr lang="bg-BG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парогенератори</a:t>
                      </a:r>
                      <a:r>
                        <a:rPr lang="bg-BG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997 421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23 823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27 706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61.2%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Лигнитни въглища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494 694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11 816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13 742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30.4%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Природен газ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47 843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1 143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1 329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2.9%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Торф и дърва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24 268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580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674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12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Биогаз, биомаса и </a:t>
                      </a:r>
                      <a:r>
                        <a:rPr lang="bg-BG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горива от отпадъци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24 171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577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671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3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/>
                        <a:t>Коксов газ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18 971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453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527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Вятърна и </a:t>
                      </a:r>
                      <a:r>
                        <a:rPr lang="bg-BG" sz="1200" dirty="0" err="1" smtClean="0">
                          <a:effectLst/>
                        </a:rPr>
                        <a:t>хидроенергия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12 421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297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345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Продукти от суров нефт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8 674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207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241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Други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314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</a:rPr>
                        <a:t>ОБЩО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1 628 777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38 903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45 244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100%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88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100% </a:t>
                      </a:r>
                      <a:r>
                        <a:rPr lang="bg-BG" sz="1200" dirty="0" smtClean="0">
                          <a:effectLst/>
                        </a:rPr>
                        <a:t>заместване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1 580 934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37 760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43 915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97.1%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54097" y="6250440"/>
            <a:ext cx="2326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* </a:t>
            </a:r>
            <a:r>
              <a:rPr lang="bg-BG" sz="1100" dirty="0" err="1" smtClean="0"/>
              <a:t>Калиски</a:t>
            </a:r>
            <a:r>
              <a:rPr lang="bg-BG" sz="1100" dirty="0" smtClean="0"/>
              <a:t> </a:t>
            </a:r>
            <a:r>
              <a:rPr lang="bg-BG" sz="1100" i="1" dirty="0" smtClean="0"/>
              <a:t>и колектив </a:t>
            </a:r>
            <a:r>
              <a:rPr lang="pl-PL" sz="1100" dirty="0" smtClean="0"/>
              <a:t>(2012)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8313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2996952"/>
            <a:ext cx="7138987" cy="941388"/>
          </a:xfrm>
        </p:spPr>
        <p:txBody>
          <a:bodyPr/>
          <a:lstStyle/>
          <a:p>
            <a:r>
              <a:rPr lang="bg-BG" sz="2400" dirty="0" err="1" smtClean="0"/>
              <a:t>Шистовият</a:t>
            </a:r>
            <a:r>
              <a:rPr lang="bg-BG" sz="2400" dirty="0" smtClean="0"/>
              <a:t> газ в Европа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35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Евтин газ в Европа</a:t>
            </a:r>
            <a:r>
              <a:rPr lang="pl-PL" dirty="0" smtClean="0"/>
              <a:t>?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323528" y="1346387"/>
            <a:ext cx="8820472" cy="4680545"/>
          </a:xfrm>
        </p:spPr>
        <p:txBody>
          <a:bodyPr/>
          <a:lstStyle/>
          <a:p>
            <a:pPr marL="0" indent="0">
              <a:buNone/>
            </a:pPr>
            <a:r>
              <a:rPr lang="bg-BG" sz="2000" dirty="0" smtClean="0"/>
              <a:t>Някои икономически анализи показват, че цената на природния газ в Европа може да достигне ценовите нива в САЩ</a:t>
            </a:r>
            <a:r>
              <a:rPr lang="pl-PL" sz="2000" dirty="0" smtClean="0"/>
              <a:t>, </a:t>
            </a:r>
            <a:r>
              <a:rPr lang="bg-BG" sz="2000" b="1" dirty="0" smtClean="0"/>
              <a:t>но други германски анализи са скептични в това отношение</a:t>
            </a:r>
            <a:r>
              <a:rPr lang="en-US" sz="2000" dirty="0" smtClean="0"/>
              <a:t>. </a:t>
            </a:r>
            <a:endParaRPr lang="pl-PL" sz="2000" dirty="0" smtClean="0"/>
          </a:p>
          <a:p>
            <a:pPr marL="0" indent="0">
              <a:buNone/>
            </a:pPr>
            <a:r>
              <a:rPr lang="bg-BG" sz="2000" dirty="0" smtClean="0"/>
              <a:t>Така например, в един анализ на компанията </a:t>
            </a:r>
            <a:r>
              <a:rPr lang="en-US" sz="2000" dirty="0" smtClean="0"/>
              <a:t>EON</a:t>
            </a:r>
            <a:r>
              <a:rPr lang="bg-BG" sz="2000" dirty="0" smtClean="0"/>
              <a:t>,</a:t>
            </a:r>
            <a:r>
              <a:rPr lang="en-US" sz="2000" dirty="0" smtClean="0"/>
              <a:t> </a:t>
            </a:r>
            <a:r>
              <a:rPr lang="bg-BG" sz="2000" dirty="0" smtClean="0"/>
              <a:t>свързан с икономиката на </a:t>
            </a:r>
            <a:r>
              <a:rPr lang="bg-BG" sz="2000" dirty="0" err="1" smtClean="0"/>
              <a:t>шистовия</a:t>
            </a:r>
            <a:r>
              <a:rPr lang="bg-BG" sz="2000" dirty="0" smtClean="0"/>
              <a:t> газ в Европа </a:t>
            </a:r>
            <a:r>
              <a:rPr lang="en-US" sz="2000" dirty="0" smtClean="0"/>
              <a:t>(</a:t>
            </a:r>
            <a:r>
              <a:rPr lang="bg-BG" sz="2000" dirty="0" err="1" smtClean="0"/>
              <a:t>Корн</a:t>
            </a:r>
            <a:r>
              <a:rPr lang="bg-BG" sz="2000" dirty="0" smtClean="0"/>
              <a:t> </a:t>
            </a:r>
            <a:r>
              <a:rPr lang="en-US" sz="2000" dirty="0" smtClean="0"/>
              <a:t>A.,</a:t>
            </a:r>
            <a:r>
              <a:rPr lang="bg-BG" sz="2000" dirty="0" smtClean="0"/>
              <a:t> </a:t>
            </a:r>
            <a:r>
              <a:rPr lang="en-US" sz="2000" dirty="0" smtClean="0"/>
              <a:t>2010</a:t>
            </a:r>
            <a:r>
              <a:rPr lang="bg-BG" sz="2000" dirty="0" smtClean="0"/>
              <a:t> год.</a:t>
            </a:r>
            <a:r>
              <a:rPr lang="en-US" sz="2000" dirty="0" smtClean="0"/>
              <a:t>) </a:t>
            </a:r>
            <a:r>
              <a:rPr lang="bg-BG" sz="2000" dirty="0" smtClean="0"/>
              <a:t>се отбелязва следното</a:t>
            </a:r>
            <a:r>
              <a:rPr lang="en-US" sz="2000" dirty="0" smtClean="0"/>
              <a:t>: </a:t>
            </a:r>
          </a:p>
          <a:p>
            <a:pPr lvl="1"/>
            <a:r>
              <a:rPr lang="bg-BG" sz="2000" dirty="0" smtClean="0"/>
              <a:t>Предварителните изчисления сочат, че крачка напред в икономиката на Европа е възможна само при цени на газа над </a:t>
            </a:r>
            <a:r>
              <a:rPr lang="en-US" sz="2000" dirty="0" smtClean="0"/>
              <a:t>~</a:t>
            </a:r>
            <a:r>
              <a:rPr lang="bg-BG" sz="2000" dirty="0" smtClean="0"/>
              <a:t> </a:t>
            </a:r>
            <a:r>
              <a:rPr lang="en-US" sz="2000" dirty="0" smtClean="0"/>
              <a:t>10</a:t>
            </a:r>
            <a:r>
              <a:rPr lang="bg-BG" sz="2000" dirty="0" smtClean="0"/>
              <a:t> щ.долара</a:t>
            </a:r>
            <a:r>
              <a:rPr lang="en-US" sz="2000" dirty="0" smtClean="0"/>
              <a:t>/</a:t>
            </a:r>
            <a:r>
              <a:rPr lang="bg-BG" sz="2000" dirty="0" smtClean="0"/>
              <a:t>млн. </a:t>
            </a:r>
            <a:r>
              <a:rPr lang="bg-BG" sz="2000" dirty="0" err="1" smtClean="0"/>
              <a:t>БТЕ</a:t>
            </a:r>
            <a:r>
              <a:rPr lang="bg-BG" sz="2000" dirty="0" smtClean="0"/>
              <a:t> </a:t>
            </a:r>
            <a:r>
              <a:rPr lang="pl-PL" sz="2000" dirty="0" smtClean="0"/>
              <a:t> (350 </a:t>
            </a:r>
            <a:r>
              <a:rPr lang="bg-BG" sz="2000" dirty="0" smtClean="0"/>
              <a:t>щ.долара </a:t>
            </a:r>
            <a:r>
              <a:rPr lang="pl-PL" sz="2000" dirty="0" smtClean="0"/>
              <a:t>/</a:t>
            </a:r>
            <a:r>
              <a:rPr lang="bg-BG" sz="2000" dirty="0" smtClean="0"/>
              <a:t> </a:t>
            </a:r>
            <a:r>
              <a:rPr lang="pl-PL" sz="2000" dirty="0" smtClean="0"/>
              <a:t>1000</a:t>
            </a:r>
            <a:r>
              <a:rPr lang="bg-BG" sz="2000" dirty="0" smtClean="0"/>
              <a:t> </a:t>
            </a:r>
            <a:r>
              <a:rPr lang="bg-BG" sz="2000" dirty="0" err="1" smtClean="0"/>
              <a:t>м</a:t>
            </a:r>
            <a:r>
              <a:rPr lang="bg-BG" sz="2000" baseline="30000" dirty="0" err="1" smtClean="0"/>
              <a:t>3</a:t>
            </a:r>
            <a:r>
              <a:rPr lang="pl-PL" sz="2000" dirty="0" smtClean="0"/>
              <a:t>)</a:t>
            </a:r>
            <a:r>
              <a:rPr lang="bg-BG" sz="2000" dirty="0" smtClean="0"/>
              <a:t>.</a:t>
            </a:r>
            <a:r>
              <a:rPr lang="pl-PL" sz="2000" dirty="0" smtClean="0"/>
              <a:t> </a:t>
            </a:r>
            <a:endParaRPr lang="en-US" sz="2000" dirty="0" smtClean="0"/>
          </a:p>
          <a:p>
            <a:pPr lvl="1"/>
            <a:r>
              <a:rPr lang="bg-BG" sz="2000" dirty="0" smtClean="0"/>
              <a:t>Европейските </a:t>
            </a:r>
            <a:r>
              <a:rPr lang="bg-BG" sz="2000" dirty="0" err="1" smtClean="0"/>
              <a:t>форуърдни</a:t>
            </a:r>
            <a:r>
              <a:rPr lang="bg-BG" sz="2000" dirty="0" smtClean="0"/>
              <a:t> цени на природния газ </a:t>
            </a:r>
            <a:r>
              <a:rPr lang="en-US" sz="2000" dirty="0" smtClean="0"/>
              <a:t>(</a:t>
            </a:r>
            <a:r>
              <a:rPr lang="bg-BG" sz="2000" dirty="0" smtClean="0"/>
              <a:t>Национална банка на Полша</a:t>
            </a:r>
            <a:r>
              <a:rPr lang="en-US" sz="2000" dirty="0" smtClean="0"/>
              <a:t>) </a:t>
            </a:r>
            <a:r>
              <a:rPr lang="bg-BG" sz="2000" dirty="0" smtClean="0"/>
              <a:t>в момента са в рамките на </a:t>
            </a:r>
            <a:r>
              <a:rPr lang="en-US" sz="2000" dirty="0" smtClean="0"/>
              <a:t>~5</a:t>
            </a:r>
            <a:r>
              <a:rPr lang="bg-BG" sz="2000" dirty="0" smtClean="0"/>
              <a:t> щ. долара </a:t>
            </a:r>
            <a:r>
              <a:rPr lang="en-US" sz="2000" dirty="0" smtClean="0"/>
              <a:t>/</a:t>
            </a:r>
            <a:r>
              <a:rPr lang="bg-BG" sz="2000" dirty="0" smtClean="0"/>
              <a:t>млн. </a:t>
            </a:r>
            <a:r>
              <a:rPr lang="bg-BG" sz="2000" dirty="0" err="1" smtClean="0"/>
              <a:t>БТЕ</a:t>
            </a:r>
            <a:r>
              <a:rPr lang="bg-BG" sz="2000" dirty="0" smtClean="0"/>
              <a:t> за </a:t>
            </a:r>
            <a:r>
              <a:rPr lang="en-US" sz="2000" dirty="0" smtClean="0"/>
              <a:t>2012</a:t>
            </a:r>
            <a:r>
              <a:rPr lang="bg-BG" sz="2000" dirty="0" smtClean="0"/>
              <a:t> год.</a:t>
            </a:r>
            <a:r>
              <a:rPr lang="en-US" sz="2000" dirty="0" smtClean="0"/>
              <a:t> </a:t>
            </a:r>
            <a:r>
              <a:rPr lang="pl-PL" sz="2000" dirty="0" smtClean="0"/>
              <a:t>(170 </a:t>
            </a:r>
            <a:r>
              <a:rPr lang="bg-BG" sz="2000" dirty="0" smtClean="0"/>
              <a:t>щ.долара </a:t>
            </a:r>
            <a:r>
              <a:rPr lang="pl-PL" sz="2000" dirty="0" smtClean="0"/>
              <a:t>/1000</a:t>
            </a:r>
            <a:r>
              <a:rPr lang="bg-BG" sz="2000" dirty="0" smtClean="0"/>
              <a:t> </a:t>
            </a:r>
            <a:r>
              <a:rPr lang="bg-BG" sz="2000" dirty="0" err="1" smtClean="0"/>
              <a:t>м</a:t>
            </a:r>
            <a:r>
              <a:rPr lang="bg-BG" sz="2000" baseline="30000" dirty="0" err="1" smtClean="0"/>
              <a:t>3</a:t>
            </a:r>
            <a:r>
              <a:rPr lang="pl-PL" sz="2000" dirty="0" smtClean="0"/>
              <a:t>)</a:t>
            </a:r>
            <a:r>
              <a:rPr lang="bg-BG" sz="2000" dirty="0" smtClean="0"/>
              <a:t>.</a:t>
            </a:r>
            <a:r>
              <a:rPr lang="pl-PL" sz="2000" dirty="0" smtClean="0"/>
              <a:t>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76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Стойност без загуба при добива на газ</a:t>
            </a:r>
            <a:endParaRPr lang="pl-PL" dirty="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808228" y="1628775"/>
            <a:ext cx="7596187" cy="4497388"/>
          </a:xfrm>
        </p:spPr>
        <p:txBody>
          <a:bodyPr/>
          <a:lstStyle/>
          <a:p>
            <a:r>
              <a:rPr lang="bg-BG" sz="2000" dirty="0" smtClean="0"/>
              <a:t>Оптимистичните предварителни прогнози определят стойността без загуба на газа на </a:t>
            </a:r>
            <a:r>
              <a:rPr lang="en-US" sz="2000" dirty="0" smtClean="0"/>
              <a:t>~6</a:t>
            </a:r>
            <a:r>
              <a:rPr lang="bg-BG" sz="2000" dirty="0" smtClean="0"/>
              <a:t> щ. долара</a:t>
            </a:r>
            <a:r>
              <a:rPr lang="en-US" sz="2000" dirty="0" smtClean="0"/>
              <a:t>/</a:t>
            </a:r>
            <a:r>
              <a:rPr lang="bg-BG" sz="2000" dirty="0" smtClean="0"/>
              <a:t>млн. </a:t>
            </a:r>
            <a:r>
              <a:rPr lang="bg-BG" sz="2000" dirty="0" err="1" smtClean="0"/>
              <a:t>БТЕ</a:t>
            </a:r>
            <a:r>
              <a:rPr lang="bg-BG" sz="2000" dirty="0" smtClean="0"/>
              <a:t> </a:t>
            </a:r>
            <a:r>
              <a:rPr lang="en-US" sz="2000" dirty="0" smtClean="0"/>
              <a:t>(210 </a:t>
            </a:r>
            <a:r>
              <a:rPr lang="bg-BG" sz="2000" dirty="0" smtClean="0"/>
              <a:t>щ.долара </a:t>
            </a:r>
            <a:r>
              <a:rPr lang="en-US" sz="2000" dirty="0" smtClean="0"/>
              <a:t>/1000</a:t>
            </a:r>
            <a:r>
              <a:rPr lang="bg-BG" sz="2000" dirty="0" smtClean="0"/>
              <a:t> </a:t>
            </a:r>
            <a:r>
              <a:rPr lang="bg-BG" sz="2000" dirty="0" err="1" smtClean="0"/>
              <a:t>м</a:t>
            </a:r>
            <a:r>
              <a:rPr lang="bg-BG" sz="2000" baseline="30000" dirty="0" err="1" smtClean="0"/>
              <a:t>3</a:t>
            </a:r>
            <a:r>
              <a:rPr lang="en-US" sz="2000" dirty="0" smtClean="0"/>
              <a:t>) </a:t>
            </a:r>
            <a:r>
              <a:rPr lang="bg-BG" sz="2000" dirty="0" smtClean="0"/>
              <a:t>в Унгария и на </a:t>
            </a:r>
            <a:r>
              <a:rPr lang="en-US" sz="2000" dirty="0" smtClean="0"/>
              <a:t>~10</a:t>
            </a:r>
            <a:r>
              <a:rPr lang="bg-BG" sz="2000" dirty="0" smtClean="0"/>
              <a:t> щ.долара</a:t>
            </a:r>
            <a:r>
              <a:rPr lang="en-US" sz="2000" dirty="0" smtClean="0"/>
              <a:t>/</a:t>
            </a:r>
            <a:r>
              <a:rPr lang="bg-BG" sz="2000" dirty="0" smtClean="0"/>
              <a:t>млн. </a:t>
            </a:r>
            <a:r>
              <a:rPr lang="bg-BG" sz="2000" dirty="0" err="1" smtClean="0"/>
              <a:t>БТЕ</a:t>
            </a:r>
            <a:r>
              <a:rPr lang="bg-BG" sz="2000" dirty="0" smtClean="0"/>
              <a:t> </a:t>
            </a:r>
            <a:r>
              <a:rPr lang="en-US" sz="2000" dirty="0" smtClean="0"/>
              <a:t>(350 </a:t>
            </a:r>
            <a:r>
              <a:rPr lang="bg-BG" sz="2000" dirty="0" smtClean="0"/>
              <a:t>щ.долара </a:t>
            </a:r>
            <a:r>
              <a:rPr lang="en-US" sz="2000" dirty="0" smtClean="0"/>
              <a:t>/1000</a:t>
            </a:r>
            <a:r>
              <a:rPr lang="bg-BG" sz="2000" dirty="0" smtClean="0"/>
              <a:t> </a:t>
            </a:r>
            <a:r>
              <a:rPr lang="bg-BG" sz="2000" dirty="0" err="1" smtClean="0"/>
              <a:t>м</a:t>
            </a:r>
            <a:r>
              <a:rPr lang="bg-BG" sz="2000" baseline="30000" dirty="0" err="1" smtClean="0"/>
              <a:t>3</a:t>
            </a:r>
            <a:r>
              <a:rPr lang="en-US" sz="2000" dirty="0" smtClean="0"/>
              <a:t>) </a:t>
            </a:r>
            <a:r>
              <a:rPr lang="bg-BG" sz="2000" dirty="0" smtClean="0"/>
              <a:t>в Полша</a:t>
            </a:r>
            <a:r>
              <a:rPr lang="en-US" sz="2000" dirty="0" smtClean="0"/>
              <a:t>.</a:t>
            </a:r>
            <a:endParaRPr lang="pl-PL" sz="2000" dirty="0" smtClean="0"/>
          </a:p>
          <a:p>
            <a:endParaRPr lang="pl-PL" sz="2200" b="1" u="sng" dirty="0" smtClean="0"/>
          </a:p>
          <a:p>
            <a:r>
              <a:rPr lang="bg-BG" sz="2200" b="1" u="sng" dirty="0" smtClean="0"/>
              <a:t>Опитът при разработването на неконвенционалните газови ресурси</a:t>
            </a:r>
            <a:r>
              <a:rPr lang="en-US" sz="2200" b="1" u="sng" dirty="0" smtClean="0"/>
              <a:t> </a:t>
            </a:r>
            <a:r>
              <a:rPr lang="bg-BG" sz="2200" b="1" u="sng" dirty="0" smtClean="0"/>
              <a:t>в САЩ показва, че разработването и ефективното използване на ресурсите може да се извършва по един рентабилен и икономически изгоден начин (</a:t>
            </a:r>
            <a:r>
              <a:rPr lang="bg-BG" sz="2200" b="1" u="sng" dirty="0" err="1" smtClean="0"/>
              <a:t>СОСЕ</a:t>
            </a:r>
            <a:r>
              <a:rPr lang="bg-BG" sz="2200" b="1" u="sng" dirty="0" smtClean="0"/>
              <a:t> </a:t>
            </a:r>
            <a:r>
              <a:rPr lang="en-US" sz="2200" b="1" u="sng" dirty="0" smtClean="0"/>
              <a:t>2011</a:t>
            </a:r>
            <a:r>
              <a:rPr lang="bg-BG" sz="2200" b="1" u="sng" dirty="0" smtClean="0"/>
              <a:t> год.</a:t>
            </a:r>
            <a:r>
              <a:rPr lang="en-US" sz="2200" b="1" u="sng" dirty="0" smtClean="0"/>
              <a:t>, </a:t>
            </a:r>
            <a:r>
              <a:rPr lang="bg-BG" sz="2200" b="1" u="sng" dirty="0" smtClean="0"/>
              <a:t>САЩ </a:t>
            </a:r>
            <a:r>
              <a:rPr lang="en-US" sz="2200" b="1" u="sng" dirty="0" smtClean="0"/>
              <a:t>IEA</a:t>
            </a:r>
            <a:r>
              <a:rPr lang="bg-BG" sz="2200" b="1" u="sng" dirty="0" smtClean="0"/>
              <a:t> </a:t>
            </a:r>
            <a:r>
              <a:rPr lang="en-US" sz="2200" b="1" u="sng" dirty="0" smtClean="0"/>
              <a:t>2011</a:t>
            </a:r>
            <a:r>
              <a:rPr lang="bg-BG" sz="2200" b="1" u="sng" dirty="0" smtClean="0"/>
              <a:t> год.</a:t>
            </a:r>
            <a:r>
              <a:rPr lang="en-US" sz="2200" b="1" u="sng" dirty="0" smtClean="0"/>
              <a:t>). </a:t>
            </a:r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7129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Основни басейни с </a:t>
            </a:r>
            <a:r>
              <a:rPr lang="bg-BG" dirty="0" smtClean="0">
                <a:solidFill>
                  <a:schemeClr val="tx1"/>
                </a:solidFill>
              </a:rPr>
              <a:t>присъствие на </a:t>
            </a:r>
            <a:r>
              <a:rPr lang="bg-BG" dirty="0" err="1" smtClean="0"/>
              <a:t>шистов</a:t>
            </a:r>
            <a:r>
              <a:rPr lang="bg-BG" dirty="0" smtClean="0"/>
              <a:t> газ в Европа</a:t>
            </a:r>
            <a:r>
              <a:rPr lang="pl-PL" dirty="0" smtClean="0"/>
              <a:t>*</a:t>
            </a:r>
            <a:endParaRPr lang="en-US" sz="11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76" y="1628801"/>
            <a:ext cx="7170255" cy="411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187624" y="6237312"/>
            <a:ext cx="46939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*</a:t>
            </a:r>
            <a:r>
              <a:rPr lang="en-GB" sz="1100" dirty="0"/>
              <a:t> </a:t>
            </a:r>
            <a:r>
              <a:rPr lang="en-GB" sz="1100" dirty="0" smtClean="0"/>
              <a:t>EDIN-GIS </a:t>
            </a:r>
            <a:r>
              <a:rPr lang="en-GB" sz="1100" dirty="0"/>
              <a:t>HIS CERA, </a:t>
            </a:r>
            <a:r>
              <a:rPr lang="en-GB" sz="1100" dirty="0" smtClean="0"/>
              <a:t>2010</a:t>
            </a:r>
            <a:r>
              <a:rPr lang="bg-BG" sz="1100" dirty="0" smtClean="0"/>
              <a:t> г.</a:t>
            </a:r>
            <a:r>
              <a:rPr lang="en-GB" sz="1100" dirty="0" smtClean="0"/>
              <a:t> </a:t>
            </a:r>
            <a:r>
              <a:rPr lang="bg-BG" sz="1100" dirty="0" smtClean="0"/>
              <a:t>според </a:t>
            </a:r>
            <a:r>
              <a:rPr lang="bg-BG" sz="1100" dirty="0" err="1" smtClean="0"/>
              <a:t>Кун</a:t>
            </a:r>
            <a:r>
              <a:rPr lang="bg-BG" sz="1100" dirty="0" smtClean="0"/>
              <a:t> и </a:t>
            </a:r>
            <a:r>
              <a:rPr lang="bg-BG" sz="1100" dirty="0" err="1" smtClean="0"/>
              <a:t>Умбах</a:t>
            </a:r>
            <a:r>
              <a:rPr lang="en-GB" sz="1100" dirty="0" smtClean="0"/>
              <a:t>, 2011</a:t>
            </a:r>
            <a:r>
              <a:rPr lang="bg-BG" sz="1100" dirty="0" smtClean="0"/>
              <a:t> год.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83128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308" y="1628800"/>
            <a:ext cx="7138987" cy="941388"/>
          </a:xfrm>
        </p:spPr>
        <p:txBody>
          <a:bodyPr/>
          <a:lstStyle/>
          <a:p>
            <a:r>
              <a:rPr lang="bg-BG" sz="3600" dirty="0" err="1" smtClean="0"/>
              <a:t>Шистов</a:t>
            </a:r>
            <a:r>
              <a:rPr lang="bg-BG" sz="3600" dirty="0" smtClean="0"/>
              <a:t> газ в Полша</a:t>
            </a:r>
            <a:endParaRPr lang="en-US" sz="3600" dirty="0"/>
          </a:p>
        </p:txBody>
      </p:sp>
      <p:pic>
        <p:nvPicPr>
          <p:cNvPr id="5" name="Obraz 9" descr="Koncesje2010W_III_2jmal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3672407" cy="36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 descr="Konces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708261"/>
            <a:ext cx="3960440" cy="386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080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bg-BG" dirty="0" smtClean="0"/>
              <a:t>Основни басейни с </a:t>
            </a:r>
            <a:r>
              <a:rPr lang="bg-BG" dirty="0" err="1" smtClean="0"/>
              <a:t>шистов</a:t>
            </a:r>
            <a:r>
              <a:rPr lang="bg-BG" dirty="0" smtClean="0"/>
              <a:t> газ в Полша </a:t>
            </a:r>
            <a:r>
              <a:rPr lang="en-US" dirty="0" smtClean="0"/>
              <a:t>(</a:t>
            </a:r>
            <a:r>
              <a:rPr lang="bg-BG" dirty="0" smtClean="0"/>
              <a:t>САЩ </a:t>
            </a:r>
            <a:r>
              <a:rPr lang="bg-BG" dirty="0" err="1" smtClean="0"/>
              <a:t>АЕИ</a:t>
            </a:r>
            <a:r>
              <a:rPr lang="en-US" dirty="0" smtClean="0"/>
              <a:t>, 2011</a:t>
            </a:r>
            <a:r>
              <a:rPr lang="bg-BG" dirty="0" smtClean="0"/>
              <a:t> год.</a:t>
            </a:r>
            <a:r>
              <a:rPr lang="en-US" dirty="0" smtClean="0"/>
              <a:t>)</a:t>
            </a:r>
            <a:endParaRPr lang="pl-PL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446512" cy="494031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82271" y="1484313"/>
            <a:ext cx="52784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800" dirty="0" err="1" smtClean="0">
                <a:latin typeface="+mj-lt"/>
                <a:ea typeface="SimHei" pitchFamily="49" charset="-122"/>
              </a:rPr>
              <a:t>КалЕнерджи</a:t>
            </a:r>
            <a:r>
              <a:rPr lang="bg-BG" sz="1800" dirty="0" smtClean="0">
                <a:latin typeface="+mj-lt"/>
                <a:ea typeface="SimHei" pitchFamily="49" charset="-122"/>
              </a:rPr>
              <a:t> </a:t>
            </a:r>
            <a:r>
              <a:rPr lang="bg-BG" sz="1800" dirty="0" err="1" smtClean="0">
                <a:latin typeface="+mj-lt"/>
                <a:ea typeface="SimHei" pitchFamily="49" charset="-122"/>
              </a:rPr>
              <a:t>Рисорсис</a:t>
            </a:r>
            <a:r>
              <a:rPr lang="bg-BG" sz="1800" dirty="0" smtClean="0">
                <a:latin typeface="+mj-lt"/>
                <a:ea typeface="SimHei" pitchFamily="49" charset="-122"/>
              </a:rPr>
              <a:t> Полша 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800" dirty="0" err="1" smtClean="0">
                <a:latin typeface="+mj-lt"/>
                <a:ea typeface="SimHei" pitchFamily="49" charset="-122"/>
              </a:rPr>
              <a:t>Селтик</a:t>
            </a:r>
            <a:r>
              <a:rPr lang="bg-BG" sz="1800" dirty="0" smtClean="0">
                <a:latin typeface="+mj-lt"/>
                <a:ea typeface="SimHei" pitchFamily="49" charset="-122"/>
              </a:rPr>
              <a:t> </a:t>
            </a:r>
            <a:r>
              <a:rPr lang="bg-BG" sz="1800" dirty="0" err="1" smtClean="0">
                <a:latin typeface="+mj-lt"/>
                <a:ea typeface="SimHei" pitchFamily="49" charset="-122"/>
              </a:rPr>
              <a:t>Енерги</a:t>
            </a:r>
            <a:r>
              <a:rPr lang="bg-BG" sz="1800" dirty="0" smtClean="0">
                <a:latin typeface="+mj-lt"/>
                <a:ea typeface="SimHei" pitchFamily="49" charset="-122"/>
              </a:rPr>
              <a:t> Полша 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800" dirty="0" err="1" smtClean="0">
                <a:latin typeface="+mj-lt"/>
                <a:ea typeface="SimHei" pitchFamily="49" charset="-122"/>
              </a:rPr>
              <a:t>Шеврон</a:t>
            </a:r>
            <a:r>
              <a:rPr lang="bg-BG" sz="1800" dirty="0" smtClean="0">
                <a:latin typeface="+mj-lt"/>
                <a:ea typeface="SimHei" pitchFamily="49" charset="-122"/>
              </a:rPr>
              <a:t> Полска </a:t>
            </a:r>
            <a:r>
              <a:rPr lang="bg-BG" dirty="0" err="1" smtClean="0"/>
              <a:t>Експлорейшън</a:t>
            </a:r>
            <a:r>
              <a:rPr lang="bg-BG" dirty="0" smtClean="0"/>
              <a:t> енд </a:t>
            </a:r>
            <a:r>
              <a:rPr lang="bg-BG" dirty="0" err="1" smtClean="0"/>
              <a:t>Продъкшън</a:t>
            </a:r>
            <a:endParaRPr lang="bg-BG" sz="1800" dirty="0" smtClean="0">
              <a:latin typeface="+mj-lt"/>
              <a:ea typeface="SimHei" pitchFamily="49" charset="-122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800" dirty="0" err="1" smtClean="0">
                <a:latin typeface="+mj-lt"/>
                <a:ea typeface="SimHei" pitchFamily="49" charset="-122"/>
              </a:rPr>
              <a:t>Куадрила</a:t>
            </a:r>
            <a:r>
              <a:rPr lang="bg-BG" sz="1800" dirty="0" smtClean="0">
                <a:latin typeface="+mj-lt"/>
                <a:ea typeface="SimHei" pitchFamily="49" charset="-122"/>
              </a:rPr>
              <a:t> Полска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800" dirty="0" err="1" smtClean="0">
                <a:latin typeface="+mj-lt"/>
                <a:ea typeface="SimHei" pitchFamily="49" charset="-122"/>
              </a:rPr>
              <a:t>ДПВ</a:t>
            </a:r>
            <a:r>
              <a:rPr lang="bg-BG" sz="1800" dirty="0" smtClean="0">
                <a:latin typeface="+mj-lt"/>
                <a:ea typeface="SimHei" pitchFamily="49" charset="-122"/>
              </a:rPr>
              <a:t> </a:t>
            </a:r>
            <a:r>
              <a:rPr lang="bg-BG" sz="1800" dirty="0" err="1" smtClean="0">
                <a:latin typeface="+mj-lt"/>
                <a:ea typeface="SimHei" pitchFamily="49" charset="-122"/>
              </a:rPr>
              <a:t>Сървис</a:t>
            </a:r>
            <a:endParaRPr lang="bg-BG" sz="1800" dirty="0" smtClean="0">
              <a:latin typeface="+mj-lt"/>
              <a:ea typeface="SimHei" pitchFamily="49" charset="-122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800" dirty="0" err="1" smtClean="0">
                <a:latin typeface="+mj-lt"/>
                <a:ea typeface="SimHei" pitchFamily="49" charset="-122"/>
              </a:rPr>
              <a:t>Аурелиън</a:t>
            </a:r>
            <a:r>
              <a:rPr lang="bg-BG" sz="1800" dirty="0" smtClean="0">
                <a:latin typeface="+mj-lt"/>
                <a:ea typeface="SimHei" pitchFamily="49" charset="-122"/>
              </a:rPr>
              <a:t> Ойл енд Газ Полша 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800" dirty="0" err="1" smtClean="0">
                <a:latin typeface="+mj-lt"/>
                <a:ea typeface="SimHei" pitchFamily="49" charset="-122"/>
              </a:rPr>
              <a:t>ЕфЕкс</a:t>
            </a:r>
            <a:r>
              <a:rPr lang="bg-BG" sz="1800" dirty="0" smtClean="0">
                <a:latin typeface="+mj-lt"/>
                <a:ea typeface="SimHei" pitchFamily="49" charset="-122"/>
              </a:rPr>
              <a:t> </a:t>
            </a:r>
            <a:r>
              <a:rPr lang="bg-BG" sz="1800" dirty="0" err="1" smtClean="0">
                <a:latin typeface="+mj-lt"/>
                <a:ea typeface="SimHei" pitchFamily="49" charset="-122"/>
              </a:rPr>
              <a:t>Енерджи</a:t>
            </a:r>
            <a:endParaRPr lang="bg-BG" sz="1800" dirty="0" smtClean="0">
              <a:latin typeface="+mj-lt"/>
              <a:ea typeface="SimHei" pitchFamily="49" charset="-122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800" dirty="0" smtClean="0">
                <a:latin typeface="+mj-lt"/>
                <a:ea typeface="SimHei" pitchFamily="49" charset="-122"/>
              </a:rPr>
              <a:t>Газ Плюс Интернешънъл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err="1" smtClean="0">
                <a:latin typeface="+mj-lt"/>
                <a:ea typeface="SimHei" pitchFamily="49" charset="-122"/>
              </a:rPr>
              <a:t>БНК</a:t>
            </a:r>
            <a:r>
              <a:rPr lang="bg-BG" dirty="0" smtClean="0">
                <a:latin typeface="+mj-lt"/>
                <a:ea typeface="SimHei" pitchFamily="49" charset="-122"/>
              </a:rPr>
              <a:t> </a:t>
            </a:r>
            <a:r>
              <a:rPr lang="bg-BG" dirty="0" err="1" smtClean="0">
                <a:latin typeface="+mj-lt"/>
                <a:ea typeface="SimHei" pitchFamily="49" charset="-122"/>
              </a:rPr>
              <a:t>Петролеум</a:t>
            </a:r>
            <a:r>
              <a:rPr lang="bg-BG" dirty="0" smtClean="0">
                <a:latin typeface="+mj-lt"/>
                <a:ea typeface="SimHei" pitchFamily="49" charset="-122"/>
              </a:rPr>
              <a:t> </a:t>
            </a:r>
            <a:r>
              <a:rPr lang="bg-BG" sz="1800" dirty="0" smtClean="0">
                <a:latin typeface="+mj-lt"/>
                <a:ea typeface="SimHei" pitchFamily="49" charset="-122"/>
              </a:rPr>
              <a:t>(Индиана </a:t>
            </a:r>
            <a:r>
              <a:rPr lang="bg-BG" sz="1800" dirty="0" err="1" smtClean="0">
                <a:latin typeface="+mj-lt"/>
                <a:ea typeface="SimHei" pitchFamily="49" charset="-122"/>
              </a:rPr>
              <a:t>Инвестмънтс</a:t>
            </a:r>
            <a:r>
              <a:rPr lang="bg-BG" sz="1800" dirty="0" smtClean="0">
                <a:latin typeface="+mj-lt"/>
                <a:ea typeface="SimHei" pitchFamily="49" charset="-122"/>
              </a:rPr>
              <a:t>,</a:t>
            </a:r>
          </a:p>
          <a:p>
            <a:pPr marL="285750" indent="-285750">
              <a:spcAft>
                <a:spcPts val="0"/>
              </a:spcAft>
              <a:defRPr/>
            </a:pPr>
            <a:r>
              <a:rPr lang="bg-BG" sz="1800" dirty="0" smtClean="0">
                <a:latin typeface="+mj-lt"/>
                <a:ea typeface="SimHei" pitchFamily="49" charset="-122"/>
              </a:rPr>
              <a:t>	</a:t>
            </a:r>
            <a:r>
              <a:rPr lang="bg-BG" sz="1800" dirty="0" err="1" smtClean="0">
                <a:latin typeface="+mj-lt"/>
                <a:ea typeface="SimHei" pitchFamily="49" charset="-122"/>
              </a:rPr>
              <a:t>Сапонис</a:t>
            </a:r>
            <a:r>
              <a:rPr lang="bg-BG" sz="1800" dirty="0" smtClean="0">
                <a:latin typeface="+mj-lt"/>
                <a:ea typeface="SimHei" pitchFamily="49" charset="-122"/>
              </a:rPr>
              <a:t> </a:t>
            </a:r>
            <a:r>
              <a:rPr lang="bg-BG" dirty="0" err="1" smtClean="0">
                <a:ea typeface="SimHei" pitchFamily="49" charset="-122"/>
              </a:rPr>
              <a:t>Инвестмънтс</a:t>
            </a:r>
            <a:r>
              <a:rPr lang="bg-BG" sz="1800" dirty="0" smtClean="0">
                <a:latin typeface="+mj-lt"/>
                <a:ea typeface="SimHei" pitchFamily="49" charset="-122"/>
              </a:rPr>
              <a:t>) 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800" dirty="0" err="1" smtClean="0">
                <a:latin typeface="+mj-lt"/>
                <a:ea typeface="SimHei" pitchFamily="49" charset="-122"/>
              </a:rPr>
              <a:t>Лейн</a:t>
            </a:r>
            <a:r>
              <a:rPr lang="bg-BG" sz="1800" dirty="0" smtClean="0">
                <a:latin typeface="+mj-lt"/>
                <a:ea typeface="SimHei" pitchFamily="49" charset="-122"/>
              </a:rPr>
              <a:t> </a:t>
            </a:r>
            <a:r>
              <a:rPr lang="bg-BG" dirty="0" err="1" smtClean="0">
                <a:ea typeface="SimHei" pitchFamily="49" charset="-122"/>
              </a:rPr>
              <a:t>Енерджи</a:t>
            </a:r>
            <a:r>
              <a:rPr lang="bg-BG" dirty="0" smtClean="0">
                <a:ea typeface="SimHei" pitchFamily="49" charset="-122"/>
              </a:rPr>
              <a:t> </a:t>
            </a:r>
            <a:r>
              <a:rPr lang="bg-BG" sz="1800" dirty="0" smtClean="0">
                <a:latin typeface="+mj-lt"/>
                <a:ea typeface="SimHei" pitchFamily="49" charset="-122"/>
              </a:rPr>
              <a:t>Полша + </a:t>
            </a:r>
            <a:r>
              <a:rPr lang="bg-BG" sz="1800" dirty="0" err="1" smtClean="0">
                <a:latin typeface="+mj-lt"/>
                <a:ea typeface="SimHei" pitchFamily="49" charset="-122"/>
              </a:rPr>
              <a:t>КонокоФилипс</a:t>
            </a:r>
            <a:endParaRPr lang="bg-BG" sz="1800" dirty="0" smtClean="0">
              <a:latin typeface="+mj-lt"/>
              <a:ea typeface="SimHei" pitchFamily="49" charset="-122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dirty="0" err="1" smtClean="0">
                <a:ea typeface="SimHei" pitchFamily="49" charset="-122"/>
              </a:rPr>
              <a:t>Лейн</a:t>
            </a:r>
            <a:r>
              <a:rPr lang="bg-BG" dirty="0" smtClean="0">
                <a:ea typeface="SimHei" pitchFamily="49" charset="-122"/>
              </a:rPr>
              <a:t> </a:t>
            </a:r>
            <a:r>
              <a:rPr lang="bg-BG" dirty="0" err="1" smtClean="0">
                <a:ea typeface="SimHei" pitchFamily="49" charset="-122"/>
              </a:rPr>
              <a:t>Рисорсис</a:t>
            </a:r>
            <a:r>
              <a:rPr lang="bg-BG" dirty="0" smtClean="0">
                <a:ea typeface="SimHei" pitchFamily="49" charset="-122"/>
              </a:rPr>
              <a:t> </a:t>
            </a:r>
            <a:r>
              <a:rPr lang="bg-BG" sz="1800" dirty="0" smtClean="0">
                <a:latin typeface="+mj-lt"/>
                <a:ea typeface="SimHei" pitchFamily="49" charset="-122"/>
              </a:rPr>
              <a:t>Полша 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800" dirty="0" smtClean="0">
                <a:latin typeface="+mj-lt"/>
                <a:ea typeface="SimHei" pitchFamily="49" charset="-122"/>
              </a:rPr>
              <a:t>Сан Леон </a:t>
            </a:r>
            <a:r>
              <a:rPr lang="bg-BG" dirty="0" err="1" smtClean="0">
                <a:ea typeface="SimHei" pitchFamily="49" charset="-122"/>
              </a:rPr>
              <a:t>Енерджи</a:t>
            </a:r>
            <a:r>
              <a:rPr lang="bg-BG" dirty="0" smtClean="0">
                <a:ea typeface="SimHei" pitchFamily="49" charset="-122"/>
              </a:rPr>
              <a:t> </a:t>
            </a:r>
            <a:r>
              <a:rPr lang="bg-BG" sz="1800" dirty="0" smtClean="0">
                <a:latin typeface="+mj-lt"/>
                <a:ea typeface="SimHei" pitchFamily="49" charset="-122"/>
              </a:rPr>
              <a:t>(</a:t>
            </a:r>
            <a:r>
              <a:rPr lang="bg-BG" sz="1800" dirty="0" err="1" smtClean="0">
                <a:latin typeface="+mj-lt"/>
                <a:ea typeface="SimHei" pitchFamily="49" charset="-122"/>
              </a:rPr>
              <a:t>Лиеса</a:t>
            </a:r>
            <a:r>
              <a:rPr lang="bg-BG" sz="1800" dirty="0" smtClean="0">
                <a:latin typeface="+mj-lt"/>
                <a:ea typeface="SimHei" pitchFamily="49" charset="-122"/>
              </a:rPr>
              <a:t> </a:t>
            </a:r>
            <a:r>
              <a:rPr lang="bg-BG" dirty="0" err="1" smtClean="0">
                <a:ea typeface="SimHei" pitchFamily="49" charset="-122"/>
              </a:rPr>
              <a:t>Инвестмънтс</a:t>
            </a:r>
            <a:r>
              <a:rPr lang="bg-BG" sz="1800" dirty="0" smtClean="0">
                <a:latin typeface="+mj-lt"/>
                <a:ea typeface="SimHei" pitchFamily="49" charset="-122"/>
              </a:rPr>
              <a:t>, </a:t>
            </a:r>
            <a:r>
              <a:rPr lang="bg-BG" sz="1800" dirty="0" err="1" smtClean="0">
                <a:latin typeface="+mj-lt"/>
                <a:ea typeface="SimHei" pitchFamily="49" charset="-122"/>
              </a:rPr>
              <a:t>Окулис</a:t>
            </a:r>
            <a:r>
              <a:rPr lang="bg-BG" sz="1800" dirty="0" smtClean="0">
                <a:latin typeface="+mj-lt"/>
                <a:ea typeface="SimHei" pitchFamily="49" charset="-122"/>
              </a:rPr>
              <a:t> </a:t>
            </a:r>
            <a:r>
              <a:rPr lang="bg-BG" dirty="0" err="1" smtClean="0">
                <a:ea typeface="SimHei" pitchFamily="49" charset="-122"/>
              </a:rPr>
              <a:t>Инвестмънтс</a:t>
            </a:r>
            <a:r>
              <a:rPr lang="bg-BG" sz="1800" dirty="0" smtClean="0">
                <a:latin typeface="+mj-lt"/>
                <a:ea typeface="SimHei" pitchFamily="49" charset="-122"/>
              </a:rPr>
              <a:t>, </a:t>
            </a:r>
            <a:r>
              <a:rPr lang="bg-BG" sz="1800" spc="-15" dirty="0" err="1" smtClean="0">
                <a:latin typeface="+mj-lt"/>
                <a:ea typeface="SimHei" pitchFamily="49" charset="-122"/>
              </a:rPr>
              <a:t>Вабъш</a:t>
            </a:r>
            <a:r>
              <a:rPr lang="bg-BG" sz="1800" spc="-15" dirty="0" smtClean="0">
                <a:latin typeface="+mj-lt"/>
                <a:ea typeface="SimHei" pitchFamily="49" charset="-122"/>
              </a:rPr>
              <a:t> </a:t>
            </a:r>
            <a:r>
              <a:rPr lang="bg-BG" dirty="0" err="1" smtClean="0">
                <a:ea typeface="SimHei" pitchFamily="49" charset="-122"/>
              </a:rPr>
              <a:t>Енерджи</a:t>
            </a:r>
            <a:r>
              <a:rPr lang="bg-BG" sz="1800" spc="-15" dirty="0" smtClean="0">
                <a:latin typeface="+mj-lt"/>
                <a:ea typeface="SimHei" pitchFamily="49" charset="-122"/>
              </a:rPr>
              <a:t>)</a:t>
            </a:r>
            <a:endParaRPr lang="bg-BG" sz="1800" dirty="0" smtClean="0">
              <a:latin typeface="+mj-lt"/>
              <a:ea typeface="SimHei" pitchFamily="49" charset="-122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800" dirty="0" smtClean="0">
                <a:latin typeface="+mj-lt"/>
                <a:ea typeface="SimHei" pitchFamily="49" charset="-122"/>
              </a:rPr>
              <a:t>Маратон Ойл Полша 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1800" dirty="0" err="1" smtClean="0">
                <a:latin typeface="+mj-lt"/>
                <a:ea typeface="SimHei" pitchFamily="49" charset="-122"/>
              </a:rPr>
              <a:t>РВЕ</a:t>
            </a:r>
            <a:r>
              <a:rPr lang="bg-BG" sz="1800" dirty="0" smtClean="0">
                <a:latin typeface="+mj-lt"/>
                <a:ea typeface="SimHei" pitchFamily="49" charset="-122"/>
              </a:rPr>
              <a:t> </a:t>
            </a:r>
            <a:r>
              <a:rPr lang="bg-BG" sz="1800" dirty="0" err="1" smtClean="0">
                <a:latin typeface="+mj-lt"/>
                <a:ea typeface="SimHei" pitchFamily="49" charset="-122"/>
              </a:rPr>
              <a:t>Деа</a:t>
            </a:r>
            <a:r>
              <a:rPr lang="bg-BG" sz="1800" dirty="0" smtClean="0">
                <a:latin typeface="+mj-lt"/>
                <a:ea typeface="SimHei" pitchFamily="49" charset="-122"/>
              </a:rPr>
              <a:t> </a:t>
            </a:r>
            <a:r>
              <a:rPr lang="bg-BG" sz="1800" dirty="0" err="1" smtClean="0">
                <a:latin typeface="+mj-lt"/>
                <a:ea typeface="SimHei" pitchFamily="49" charset="-122"/>
              </a:rPr>
              <a:t>АГ</a:t>
            </a:r>
            <a:r>
              <a:rPr lang="bg-BG" sz="1800" dirty="0" smtClean="0">
                <a:latin typeface="+mj-lt"/>
                <a:ea typeface="SimHei" pitchFamily="49" charset="-122"/>
              </a:rPr>
              <a:t> 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1800" dirty="0">
              <a:latin typeface="+mj-lt"/>
              <a:ea typeface="SimHei" pitchFamily="49" charset="-122"/>
            </a:endParaRPr>
          </a:p>
          <a:p>
            <a:pPr>
              <a:spcAft>
                <a:spcPts val="0"/>
              </a:spcAft>
              <a:defRPr/>
            </a:pPr>
            <a:endParaRPr lang="pl-PL" sz="2000" dirty="0">
              <a:latin typeface="+mj-lt"/>
              <a:ea typeface="SimHei" pitchFamily="49" charset="-122"/>
            </a:endParaRPr>
          </a:p>
        </p:txBody>
      </p:sp>
      <p:sp>
        <p:nvSpPr>
          <p:cNvPr id="35843" name="Text Box 14"/>
          <p:cNvSpPr txBox="1">
            <a:spLocks noChangeArrowheads="1"/>
          </p:cNvSpPr>
          <p:nvPr/>
        </p:nvSpPr>
        <p:spPr bwMode="auto">
          <a:xfrm>
            <a:off x="5400301" y="1484313"/>
            <a:ext cx="368617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145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71750" indent="-2857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950" indent="-2857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86150" indent="-2857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3350" indent="-2857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bg-BG" sz="1800" dirty="0" err="1" smtClean="0">
                <a:latin typeface="+mj-lt"/>
                <a:ea typeface="SimHei" pitchFamily="49" charset="-122"/>
              </a:rPr>
              <a:t>Мазовия</a:t>
            </a:r>
            <a:r>
              <a:rPr lang="bg-BG" sz="1800" dirty="0" smtClean="0">
                <a:latin typeface="+mj-lt"/>
                <a:ea typeface="SimHei" pitchFamily="49" charset="-122"/>
              </a:rPr>
              <a:t> </a:t>
            </a:r>
            <a:r>
              <a:rPr lang="bg-BG" sz="1800" dirty="0" err="1" smtClean="0">
                <a:ea typeface="SimHei" pitchFamily="49" charset="-122"/>
              </a:rPr>
              <a:t>Енерджи</a:t>
            </a:r>
            <a:r>
              <a:rPr lang="bg-BG" sz="1800" dirty="0" smtClean="0">
                <a:ea typeface="SimHei" pitchFamily="49" charset="-122"/>
              </a:rPr>
              <a:t> </a:t>
            </a:r>
            <a:r>
              <a:rPr lang="bg-BG" sz="1800" dirty="0" err="1" smtClean="0">
                <a:ea typeface="SimHei" pitchFamily="49" charset="-122"/>
              </a:rPr>
              <a:t>Рисорсис</a:t>
            </a:r>
            <a:r>
              <a:rPr lang="bg-BG" sz="1800" dirty="0" smtClean="0">
                <a:ea typeface="SimHei" pitchFamily="49" charset="-122"/>
              </a:rPr>
              <a:t> </a:t>
            </a:r>
            <a:endParaRPr lang="bg-BG" sz="1800" dirty="0" smtClean="0">
              <a:latin typeface="+mj-lt"/>
              <a:ea typeface="SimHei" pitchFamily="49" charset="-12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1800" dirty="0" err="1" smtClean="0">
                <a:latin typeface="+mj-lt"/>
                <a:ea typeface="SimHei" pitchFamily="49" charset="-122"/>
              </a:rPr>
              <a:t>Юр</a:t>
            </a:r>
            <a:r>
              <a:rPr lang="bg-BG" sz="1800" dirty="0" err="1" smtClean="0">
                <a:ea typeface="SimHei" pitchFamily="49" charset="-122"/>
              </a:rPr>
              <a:t>Енерджи</a:t>
            </a:r>
            <a:r>
              <a:rPr lang="bg-BG" sz="1800" dirty="0" smtClean="0">
                <a:latin typeface="+mj-lt"/>
                <a:ea typeface="SimHei" pitchFamily="49" charset="-122"/>
              </a:rPr>
              <a:t> </a:t>
            </a:r>
            <a:r>
              <a:rPr lang="bg-BG" sz="1800" dirty="0" err="1" smtClean="0">
                <a:ea typeface="SimHei" pitchFamily="49" charset="-122"/>
              </a:rPr>
              <a:t>Рисорсис</a:t>
            </a:r>
            <a:r>
              <a:rPr lang="bg-BG" sz="1800" dirty="0" smtClean="0">
                <a:ea typeface="SimHei" pitchFamily="49" charset="-122"/>
              </a:rPr>
              <a:t> </a:t>
            </a:r>
          </a:p>
          <a:p>
            <a:pPr eaLnBrk="1" hangingPunct="1">
              <a:defRPr/>
            </a:pPr>
            <a:r>
              <a:rPr lang="bg-BG" sz="1800" dirty="0" smtClean="0">
                <a:latin typeface="+mj-lt"/>
                <a:ea typeface="SimHei" pitchFamily="49" charset="-122"/>
              </a:rPr>
              <a:t>	Полша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1800" dirty="0" smtClean="0">
                <a:latin typeface="+mj-lt"/>
                <a:ea typeface="SimHei" pitchFamily="49" charset="-122"/>
              </a:rPr>
              <a:t>Люблин </a:t>
            </a:r>
            <a:r>
              <a:rPr lang="bg-BG" sz="1800" dirty="0" err="1" smtClean="0">
                <a:ea typeface="SimHei" pitchFamily="49" charset="-122"/>
              </a:rPr>
              <a:t>Енерджи</a:t>
            </a:r>
            <a:r>
              <a:rPr lang="bg-BG" sz="1800" dirty="0" smtClean="0">
                <a:ea typeface="SimHei" pitchFamily="49" charset="-122"/>
              </a:rPr>
              <a:t> </a:t>
            </a:r>
            <a:r>
              <a:rPr lang="bg-BG" sz="1800" dirty="0" err="1" smtClean="0">
                <a:ea typeface="SimHei" pitchFamily="49" charset="-122"/>
              </a:rPr>
              <a:t>Рисорсис</a:t>
            </a:r>
            <a:r>
              <a:rPr lang="bg-BG" sz="1800" dirty="0" smtClean="0">
                <a:ea typeface="SimHei" pitchFamily="49" charset="-122"/>
              </a:rPr>
              <a:t> </a:t>
            </a:r>
            <a:endParaRPr lang="bg-BG" sz="1800" dirty="0" smtClean="0">
              <a:latin typeface="+mj-lt"/>
              <a:ea typeface="SimHei" pitchFamily="49" charset="-12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1800" dirty="0" err="1" smtClean="0">
                <a:latin typeface="+mj-lt"/>
                <a:ea typeface="SimHei" pitchFamily="49" charset="-122"/>
              </a:rPr>
              <a:t>Петробалтик</a:t>
            </a:r>
            <a:endParaRPr lang="bg-BG" sz="1800" dirty="0" smtClean="0">
              <a:latin typeface="+mj-lt"/>
              <a:ea typeface="SimHei" pitchFamily="49" charset="-12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1800" dirty="0" err="1" smtClean="0">
                <a:latin typeface="+mj-lt"/>
                <a:ea typeface="SimHei" pitchFamily="49" charset="-122"/>
              </a:rPr>
              <a:t>ПГНиГ</a:t>
            </a:r>
            <a:r>
              <a:rPr lang="bg-BG" sz="1800" dirty="0" smtClean="0">
                <a:latin typeface="+mj-lt"/>
                <a:ea typeface="SimHei" pitchFamily="49" charset="-122"/>
              </a:rPr>
              <a:t> С.А.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bg-BG" sz="1800" dirty="0" err="1" smtClean="0">
                <a:latin typeface="+mj-lt"/>
                <a:ea typeface="SimHei" pitchFamily="49" charset="-122"/>
              </a:rPr>
              <a:t>ПКН</a:t>
            </a:r>
            <a:r>
              <a:rPr lang="bg-BG" sz="1800" dirty="0" smtClean="0">
                <a:latin typeface="+mj-lt"/>
                <a:ea typeface="SimHei" pitchFamily="49" charset="-122"/>
              </a:rPr>
              <a:t> </a:t>
            </a:r>
            <a:r>
              <a:rPr lang="bg-BG" sz="1800" dirty="0" err="1" smtClean="0">
                <a:latin typeface="+mj-lt"/>
                <a:ea typeface="SimHei" pitchFamily="49" charset="-122"/>
              </a:rPr>
              <a:t>Орлен</a:t>
            </a:r>
            <a:r>
              <a:rPr lang="bg-BG" sz="1800" dirty="0" smtClean="0">
                <a:latin typeface="+mj-lt"/>
                <a:ea typeface="SimHei" pitchFamily="49" charset="-122"/>
              </a:rPr>
              <a:t> </a:t>
            </a:r>
            <a:r>
              <a:rPr lang="bg-BG" sz="1800" dirty="0" smtClean="0">
                <a:ea typeface="SimHei" pitchFamily="49" charset="-122"/>
              </a:rPr>
              <a:t>С.А.</a:t>
            </a:r>
            <a:endParaRPr lang="bg-BG" sz="1800" dirty="0" smtClean="0">
              <a:latin typeface="+mj-lt"/>
              <a:ea typeface="SimHei" pitchFamily="49" charset="-12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1800" dirty="0" err="1" smtClean="0">
                <a:latin typeface="+mj-lt"/>
                <a:ea typeface="SimHei" pitchFamily="49" charset="-122"/>
              </a:rPr>
              <a:t>ПЛ</a:t>
            </a:r>
            <a:r>
              <a:rPr lang="bg-BG" sz="1800" dirty="0" smtClean="0">
                <a:latin typeface="+mj-lt"/>
                <a:ea typeface="SimHei" pitchFamily="49" charset="-122"/>
              </a:rPr>
              <a:t> Енергия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1800" dirty="0" err="1" smtClean="0">
                <a:latin typeface="+mj-lt"/>
                <a:ea typeface="SimHei" pitchFamily="49" charset="-122"/>
              </a:rPr>
              <a:t>Стржелецки</a:t>
            </a:r>
            <a:r>
              <a:rPr lang="bg-BG" sz="1800" dirty="0" smtClean="0">
                <a:latin typeface="+mj-lt"/>
                <a:ea typeface="SimHei" pitchFamily="49" charset="-122"/>
              </a:rPr>
              <a:t> </a:t>
            </a:r>
            <a:r>
              <a:rPr lang="bg-BG" sz="1800" dirty="0" smtClean="0">
                <a:ea typeface="SimHei" pitchFamily="49" charset="-122"/>
              </a:rPr>
              <a:t>Енергия</a:t>
            </a:r>
            <a:endParaRPr lang="bg-BG" sz="1800" dirty="0" smtClean="0">
              <a:latin typeface="+mj-lt"/>
              <a:ea typeface="SimHei" pitchFamily="49" charset="-12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1800" dirty="0" err="1" smtClean="0">
                <a:latin typeface="+mj-lt"/>
                <a:ea typeface="SimHei" pitchFamily="49" charset="-122"/>
              </a:rPr>
              <a:t>Цетус</a:t>
            </a:r>
            <a:r>
              <a:rPr lang="bg-BG" sz="1800" dirty="0" smtClean="0">
                <a:latin typeface="+mj-lt"/>
                <a:ea typeface="SimHei" pitchFamily="49" charset="-122"/>
              </a:rPr>
              <a:t> – Енергетика Газова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1800" dirty="0" err="1" smtClean="0">
                <a:latin typeface="+mj-lt"/>
                <a:ea typeface="SimHei" pitchFamily="49" charset="-122"/>
              </a:rPr>
              <a:t>Дарк</a:t>
            </a:r>
            <a:r>
              <a:rPr lang="bg-BG" sz="1800" dirty="0" smtClean="0">
                <a:latin typeface="+mj-lt"/>
                <a:ea typeface="SimHei" pitchFamily="49" charset="-122"/>
              </a:rPr>
              <a:t> (</a:t>
            </a:r>
            <a:r>
              <a:rPr lang="bg-BG" sz="1800" dirty="0" err="1" smtClean="0">
                <a:latin typeface="+mj-lt"/>
                <a:ea typeface="SimHei" pitchFamily="49" charset="-122"/>
              </a:rPr>
              <a:t>Комп</a:t>
            </a:r>
            <a:r>
              <a:rPr lang="bg-BG" sz="1800" dirty="0" smtClean="0">
                <a:latin typeface="+mj-lt"/>
                <a:ea typeface="SimHei" pitchFamily="49" charset="-122"/>
              </a:rPr>
              <a:t>.</a:t>
            </a:r>
            <a:r>
              <a:rPr lang="bg-BG" sz="1800" dirty="0" smtClean="0">
                <a:ea typeface="SimHei" pitchFamily="49" charset="-122"/>
              </a:rPr>
              <a:t> </a:t>
            </a:r>
            <a:r>
              <a:rPr lang="bg-BG" sz="1800" dirty="0" err="1" smtClean="0">
                <a:ea typeface="SimHei" pitchFamily="49" charset="-122"/>
              </a:rPr>
              <a:t>Енерджи</a:t>
            </a:r>
            <a:r>
              <a:rPr lang="bg-BG" sz="1800" dirty="0" smtClean="0">
                <a:latin typeface="+mj-lt"/>
                <a:ea typeface="SimHei" pitchFamily="49" charset="-122"/>
              </a:rPr>
              <a:t>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1800" dirty="0" err="1" smtClean="0">
                <a:latin typeface="+mj-lt"/>
                <a:ea typeface="SimHei" pitchFamily="49" charset="-122"/>
              </a:rPr>
              <a:t>Юропиън</a:t>
            </a:r>
            <a:r>
              <a:rPr lang="bg-BG" sz="1800" dirty="0" smtClean="0">
                <a:latin typeface="+mj-lt"/>
                <a:ea typeface="SimHei" pitchFamily="49" charset="-122"/>
              </a:rPr>
              <a:t> </a:t>
            </a:r>
            <a:r>
              <a:rPr lang="bg-BG" sz="1800" dirty="0" err="1" smtClean="0">
                <a:latin typeface="+mj-lt"/>
                <a:ea typeface="SimHei" pitchFamily="49" charset="-122"/>
              </a:rPr>
              <a:t>Дайвърсифайд</a:t>
            </a:r>
            <a:r>
              <a:rPr lang="bg-BG" sz="1800" dirty="0" smtClean="0">
                <a:latin typeface="+mj-lt"/>
                <a:ea typeface="SimHei" pitchFamily="49" charset="-122"/>
              </a:rPr>
              <a:t> </a:t>
            </a:r>
            <a:r>
              <a:rPr lang="bg-BG" sz="1800" dirty="0" err="1" smtClean="0">
                <a:ea typeface="SimHei" pitchFamily="49" charset="-122"/>
              </a:rPr>
              <a:t>Рисорсис</a:t>
            </a:r>
            <a:r>
              <a:rPr lang="bg-BG" sz="1800" dirty="0" smtClean="0">
                <a:ea typeface="SimHei" pitchFamily="49" charset="-122"/>
              </a:rPr>
              <a:t> </a:t>
            </a:r>
            <a:endParaRPr lang="bg-BG" sz="1800" dirty="0" smtClean="0">
              <a:latin typeface="+mj-lt"/>
              <a:ea typeface="SimHei" pitchFamily="49" charset="-12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1800" dirty="0" err="1" smtClean="0">
                <a:latin typeface="+mj-lt"/>
                <a:ea typeface="SimHei" pitchFamily="49" charset="-122"/>
              </a:rPr>
              <a:t>Фитен</a:t>
            </a:r>
            <a:r>
              <a:rPr lang="bg-BG" sz="1800" dirty="0" smtClean="0">
                <a:latin typeface="+mj-lt"/>
                <a:ea typeface="SimHei" pitchFamily="49" charset="-122"/>
              </a:rPr>
              <a:t> Газ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bg-BG" sz="1800" dirty="0" err="1" smtClean="0">
                <a:latin typeface="+mj-lt"/>
                <a:ea typeface="SimHei" pitchFamily="49" charset="-122"/>
              </a:rPr>
              <a:t>Пол-Текс</a:t>
            </a:r>
            <a:r>
              <a:rPr lang="bg-BG" sz="1800" dirty="0" smtClean="0">
                <a:latin typeface="+mj-lt"/>
                <a:ea typeface="SimHei" pitchFamily="49" charset="-122"/>
              </a:rPr>
              <a:t> Метан</a:t>
            </a:r>
          </a:p>
          <a:p>
            <a:pPr eaLnBrk="1" hangingPunct="1">
              <a:buFont typeface="Arial" charset="0"/>
              <a:buChar char="•"/>
              <a:defRPr/>
            </a:pPr>
            <a:endParaRPr lang="pl-PL" sz="1800" dirty="0" smtClean="0">
              <a:latin typeface="+mj-lt"/>
              <a:ea typeface="SimHei" pitchFamily="49" charset="-122"/>
            </a:endParaRPr>
          </a:p>
          <a:p>
            <a:pPr lvl="4" eaLnBrk="1" hangingPunct="1">
              <a:buFont typeface="Arial" charset="0"/>
              <a:buChar char="•"/>
              <a:defRPr/>
            </a:pPr>
            <a:endParaRPr lang="pl-PL" sz="1800" dirty="0" smtClean="0">
              <a:latin typeface="+mj-lt"/>
              <a:ea typeface="SimHei" pitchFamily="49" charset="-12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1800" dirty="0" smtClean="0">
              <a:latin typeface="+mj-lt"/>
              <a:ea typeface="SimHei" pitchFamily="49" charset="-122"/>
            </a:endParaRP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1643063" y="169863"/>
            <a:ext cx="68167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g-BG" dirty="0" smtClean="0"/>
              <a:t>Компании, действащи в сектора в Полша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1680" y="2852936"/>
            <a:ext cx="7138987" cy="2088232"/>
          </a:xfrm>
        </p:spPr>
        <p:txBody>
          <a:bodyPr/>
          <a:lstStyle/>
          <a:p>
            <a:r>
              <a:rPr lang="bg-BG" sz="3600" dirty="0" smtClean="0">
                <a:solidFill>
                  <a:srgbClr val="000000"/>
                </a:solidFill>
                <a:ea typeface="+mn-ea"/>
                <a:cs typeface="+mn-cs"/>
              </a:rPr>
              <a:t>Природният газ - горивото на 21-ви век за Европа</a:t>
            </a:r>
            <a:r>
              <a:rPr lang="bg-BG" sz="3600" dirty="0" smtClean="0">
                <a:solidFill>
                  <a:srgbClr val="000000"/>
                </a:solidFill>
                <a:effectLst/>
                <a:latin typeface="Verdana"/>
                <a:ea typeface="+mn-ea"/>
                <a:cs typeface="+mn-cs"/>
              </a:rPr>
              <a:t>?</a:t>
            </a:r>
            <a:endParaRPr lang="bg-BG" sz="3600" dirty="0" smtClean="0">
              <a:effectLst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55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Параметри на полски басейни с </a:t>
            </a:r>
            <a:r>
              <a:rPr lang="bg-BG" dirty="0" err="1" smtClean="0"/>
              <a:t>шистов</a:t>
            </a:r>
            <a:r>
              <a:rPr lang="bg-BG" dirty="0" smtClean="0"/>
              <a:t> газ</a:t>
            </a:r>
            <a:r>
              <a:rPr lang="en-US" dirty="0" smtClean="0"/>
              <a:t> (ARI/</a:t>
            </a:r>
            <a:r>
              <a:rPr lang="bg-BG" dirty="0" smtClean="0"/>
              <a:t>САЩ </a:t>
            </a:r>
            <a:r>
              <a:rPr lang="bg-BG" dirty="0" err="1" smtClean="0"/>
              <a:t>МЕА</a:t>
            </a:r>
            <a:r>
              <a:rPr lang="en-US" dirty="0" smtClean="0"/>
              <a:t>, 2011</a:t>
            </a:r>
            <a:r>
              <a:rPr lang="bg-BG" dirty="0" smtClean="0"/>
              <a:t> год.</a:t>
            </a:r>
            <a:r>
              <a:rPr lang="en-US" dirty="0" smtClean="0"/>
              <a:t>)</a:t>
            </a:r>
            <a:endParaRPr lang="pl-PL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152821"/>
              </p:ext>
            </p:extLst>
          </p:nvPr>
        </p:nvGraphicFramePr>
        <p:xfrm>
          <a:off x="827584" y="1484784"/>
          <a:ext cx="7754799" cy="5069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8016"/>
                <a:gridCol w="3462249"/>
                <a:gridCol w="1198178"/>
                <a:gridCol w="1198178"/>
                <a:gridCol w="1198178"/>
              </a:tblGrid>
              <a:tr h="187004">
                <a:tc>
                  <a:txBody>
                    <a:bodyPr/>
                    <a:lstStyle/>
                    <a:p>
                      <a:endParaRPr lang="pl-PL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pl-PL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Балтийски басейн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err="1" smtClean="0">
                          <a:effectLst/>
                        </a:rPr>
                        <a:t>Люблински</a:t>
                      </a:r>
                      <a:r>
                        <a:rPr lang="bg-BG" sz="1000" dirty="0" smtClean="0">
                          <a:effectLst/>
                        </a:rPr>
                        <a:t> басейн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err="1" smtClean="0">
                          <a:effectLst/>
                        </a:rPr>
                        <a:t>Подласиевски</a:t>
                      </a:r>
                      <a:r>
                        <a:rPr lang="bg-BG" sz="1000" dirty="0" smtClean="0">
                          <a:effectLst/>
                        </a:rPr>
                        <a:t> басейн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</a:tr>
              <a:tr h="297552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Основни данни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Шистова</a:t>
                      </a: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 формация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Долен </a:t>
                      </a:r>
                      <a:r>
                        <a:rPr lang="bg-BG" sz="1000" dirty="0" err="1" smtClean="0">
                          <a:effectLst/>
                        </a:rPr>
                        <a:t>Силур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Долен </a:t>
                      </a:r>
                      <a:r>
                        <a:rPr lang="bg-BG" sz="1000" dirty="0" err="1" smtClean="0">
                          <a:effectLst/>
                        </a:rPr>
                        <a:t>Силур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Долен </a:t>
                      </a:r>
                      <a:r>
                        <a:rPr lang="bg-BG" sz="1000" dirty="0" err="1" smtClean="0">
                          <a:effectLst/>
                        </a:rPr>
                        <a:t>Силур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Геоложка възраст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err="1" smtClean="0">
                          <a:effectLst/>
                        </a:rPr>
                        <a:t>Ландовери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err="1" smtClean="0">
                          <a:effectLst/>
                        </a:rPr>
                        <a:t>Уенлок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err="1" smtClean="0">
                          <a:effectLst/>
                        </a:rPr>
                        <a:t>Ландовери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Площ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км</a:t>
                      </a:r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22901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30186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3430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</a:tr>
              <a:tr h="206274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Дебелина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Интервал мин.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110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</a:tr>
              <a:tr h="245044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Интервал </a:t>
                      </a:r>
                      <a:r>
                        <a:rPr lang="bg-BG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макс</a:t>
                      </a: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250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340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220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</a:tr>
              <a:tr h="268762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Първоначално </a:t>
                      </a:r>
                      <a:r>
                        <a:rPr lang="bg-BG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набогатена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175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125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165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Нетна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96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70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</a:tr>
              <a:tr h="227835"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Дълбочина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Интервал мин.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2500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2000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1750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Интервал </a:t>
                      </a:r>
                      <a:r>
                        <a:rPr lang="bg-BG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макс</a:t>
                      </a: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5000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4100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3500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</a:tr>
              <a:tr h="21602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Средна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3750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3050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2600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</a:tr>
              <a:tr h="360040">
                <a:tc rowSpan="4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Данни за резервоарна скала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Налягане в резервоара</a:t>
                      </a:r>
                      <a:endParaRPr lang="bg-BG" sz="10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Аномално високо </a:t>
                      </a:r>
                      <a:r>
                        <a:rPr lang="bg-BG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пластово</a:t>
                      </a:r>
                      <a:r>
                        <a:rPr lang="bg-BG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налягане</a:t>
                      </a:r>
                      <a:endParaRPr lang="pl-PL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Аномално високо </a:t>
                      </a:r>
                      <a:r>
                        <a:rPr lang="bg-BG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пластово</a:t>
                      </a:r>
                      <a:r>
                        <a:rPr lang="bg-BG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налягане</a:t>
                      </a:r>
                      <a:endParaRPr lang="pl-PL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Аномално високо </a:t>
                      </a:r>
                      <a:r>
                        <a:rPr lang="bg-BG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пластово</a:t>
                      </a:r>
                      <a:r>
                        <a:rPr lang="bg-BG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налягане</a:t>
                      </a:r>
                      <a:endParaRPr lang="pl-PL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</a:tr>
              <a:tr h="1745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Средно съдържание на общ органичен въглерод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тегловни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%)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1.5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</a:tr>
              <a:tr h="18700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Термична зрялост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(%</a:t>
                      </a: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Ro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1.75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1.35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1.25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</a:tr>
              <a:tr h="935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Съдържание на глина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Средно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Средно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Средно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</a:tr>
              <a:tr h="187004"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effectLst/>
                        </a:rPr>
                        <a:t>Ресурси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Концентрации на начален газ на място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млрд. </a:t>
                      </a:r>
                      <a:r>
                        <a:rPr lang="bg-BG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м</a:t>
                      </a:r>
                      <a:r>
                        <a:rPr lang="bg-BG" sz="1000" baseline="30000" dirty="0" err="1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км</a:t>
                      </a:r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10.7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5.8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10.6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</a:tr>
              <a:tr h="935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Рисков начален</a:t>
                      </a:r>
                      <a:r>
                        <a:rPr lang="bg-BG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газ на място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трилиона м</a:t>
                      </a:r>
                      <a:r>
                        <a:rPr lang="bg-BG" sz="10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14.7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6.3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1.6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</a:tr>
              <a:tr h="4134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Рисков </a:t>
                      </a:r>
                      <a:r>
                        <a:rPr lang="bg-BG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извлекаем</a:t>
                      </a:r>
                      <a:r>
                        <a:rPr lang="bg-BG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bg-BG" sz="1000" dirty="0" smtClean="0">
                          <a:solidFill>
                            <a:schemeClr val="tx1"/>
                          </a:solidFill>
                          <a:effectLst/>
                        </a:rPr>
                        <a:t>трилиона м</a:t>
                      </a:r>
                      <a:r>
                        <a:rPr lang="bg-BG" sz="10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3.7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1.3</a:t>
                      </a:r>
                      <a:endParaRPr lang="pl-PL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0.4</a:t>
                      </a:r>
                      <a:endParaRPr lang="pl-P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28" marR="64528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Запаси на Полша</a:t>
            </a:r>
            <a:r>
              <a:rPr lang="pl-PL" dirty="0" smtClean="0"/>
              <a:t> </a:t>
            </a:r>
            <a:r>
              <a:rPr lang="bg-BG" dirty="0" smtClean="0"/>
              <a:t>от природен газ </a:t>
            </a:r>
            <a:r>
              <a:rPr lang="pl-PL" dirty="0" smtClean="0"/>
              <a:t>(</a:t>
            </a:r>
            <a:r>
              <a:rPr lang="bg-BG" dirty="0" smtClean="0"/>
              <a:t>конвенционални </a:t>
            </a:r>
            <a:r>
              <a:rPr lang="bg-BG" dirty="0" smtClean="0">
                <a:solidFill>
                  <a:schemeClr val="tx1"/>
                </a:solidFill>
              </a:rPr>
              <a:t>находища</a:t>
            </a:r>
            <a:r>
              <a:rPr lang="pl-PL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674937" y="1870075"/>
            <a:ext cx="8146802" cy="4248373"/>
          </a:xfrm>
        </p:spPr>
        <p:txBody>
          <a:bodyPr/>
          <a:lstStyle/>
          <a:p>
            <a:r>
              <a:rPr lang="bg-BG" sz="2000" dirty="0" smtClean="0"/>
              <a:t>Полски ресурси от природен газ</a:t>
            </a:r>
            <a:r>
              <a:rPr lang="pl-PL" sz="2000" dirty="0" smtClean="0"/>
              <a:t>: </a:t>
            </a:r>
            <a:r>
              <a:rPr lang="bg-BG" sz="2000" dirty="0" smtClean="0"/>
              <a:t>Карпатите</a:t>
            </a:r>
            <a:r>
              <a:rPr lang="en-US" sz="2000" dirty="0" smtClean="0"/>
              <a:t>, </a:t>
            </a:r>
            <a:r>
              <a:rPr lang="bg-BG" sz="2000" dirty="0" smtClean="0"/>
              <a:t>в подножията на Карпатите</a:t>
            </a:r>
            <a:r>
              <a:rPr lang="en-US" sz="2000" dirty="0" smtClean="0"/>
              <a:t>, </a:t>
            </a:r>
            <a:r>
              <a:rPr lang="bg-BG" sz="2000" dirty="0" smtClean="0"/>
              <a:t>полската равнина и шелфа на Балтийско море</a:t>
            </a:r>
            <a:r>
              <a:rPr lang="en-US" sz="2000" dirty="0" smtClean="0"/>
              <a:t>. </a:t>
            </a:r>
            <a:endParaRPr lang="pl-PL" sz="2000" dirty="0" smtClean="0"/>
          </a:p>
          <a:p>
            <a:r>
              <a:rPr lang="bg-BG" sz="2000" dirty="0" smtClean="0"/>
              <a:t>Най-голям добив на газ се получава от полската равнина </a:t>
            </a:r>
            <a:r>
              <a:rPr lang="en-US" sz="2000" dirty="0" smtClean="0"/>
              <a:t>(67%) </a:t>
            </a:r>
            <a:r>
              <a:rPr lang="bg-BG" sz="2000" dirty="0" smtClean="0"/>
              <a:t>и подножията на Карпатите</a:t>
            </a:r>
            <a:r>
              <a:rPr lang="en-US" sz="2000" dirty="0" smtClean="0"/>
              <a:t> (32%). </a:t>
            </a:r>
            <a:endParaRPr lang="pl-PL" sz="2000" dirty="0" smtClean="0"/>
          </a:p>
          <a:p>
            <a:r>
              <a:rPr lang="bg-BG" sz="2000" dirty="0" err="1" smtClean="0"/>
              <a:t>Извлекаеми</a:t>
            </a:r>
            <a:r>
              <a:rPr lang="bg-BG" sz="2000" dirty="0" smtClean="0"/>
              <a:t> запаси </a:t>
            </a:r>
            <a:r>
              <a:rPr lang="pl-PL" sz="2000" dirty="0" smtClean="0"/>
              <a:t>-</a:t>
            </a:r>
            <a:r>
              <a:rPr lang="bg-BG" sz="2000" dirty="0" smtClean="0"/>
              <a:t> </a:t>
            </a:r>
            <a:r>
              <a:rPr lang="en-US" sz="2000" dirty="0" smtClean="0"/>
              <a:t>93.3 </a:t>
            </a:r>
            <a:r>
              <a:rPr lang="bg-BG" sz="2000" dirty="0" smtClean="0"/>
              <a:t>млрд. </a:t>
            </a:r>
            <a:r>
              <a:rPr lang="bg-BG" sz="2000" dirty="0" err="1" smtClean="0"/>
              <a:t>м</a:t>
            </a:r>
            <a:r>
              <a:rPr lang="bg-BG" sz="2000" baseline="30000" dirty="0" err="1" smtClean="0"/>
              <a:t>3</a:t>
            </a:r>
            <a:r>
              <a:rPr lang="bg-BG" sz="2000" baseline="30000" dirty="0" smtClean="0"/>
              <a:t> </a:t>
            </a:r>
            <a:r>
              <a:rPr lang="bg-BG" sz="2000" dirty="0" smtClean="0"/>
              <a:t>в находищата на сушата и </a:t>
            </a:r>
            <a:r>
              <a:rPr lang="en-US" sz="2000" dirty="0" smtClean="0"/>
              <a:t>4.9 </a:t>
            </a:r>
            <a:r>
              <a:rPr lang="bg-BG" sz="2000" dirty="0" smtClean="0"/>
              <a:t>млрд. м</a:t>
            </a:r>
            <a:r>
              <a:rPr lang="bg-BG" sz="2000" baseline="30000" dirty="0" smtClean="0"/>
              <a:t>3 </a:t>
            </a:r>
            <a:r>
              <a:rPr lang="bg-BG" sz="2000" dirty="0" smtClean="0"/>
              <a:t>в находищата в Балтийско море</a:t>
            </a:r>
            <a:r>
              <a:rPr lang="en-US" sz="2000" dirty="0" smtClean="0"/>
              <a:t>. </a:t>
            </a:r>
            <a:endParaRPr lang="pl-PL" sz="2000" dirty="0" smtClean="0"/>
          </a:p>
          <a:p>
            <a:r>
              <a:rPr lang="bg-BG" sz="2000" dirty="0" smtClean="0"/>
              <a:t>Добивът на природен газ през </a:t>
            </a:r>
            <a:r>
              <a:rPr lang="en-US" sz="2000" dirty="0" smtClean="0"/>
              <a:t>2008</a:t>
            </a:r>
            <a:r>
              <a:rPr lang="bg-BG" sz="2000" dirty="0" smtClean="0"/>
              <a:t> година</a:t>
            </a:r>
            <a:r>
              <a:rPr lang="en-US" sz="2000" dirty="0" smtClean="0"/>
              <a:t> </a:t>
            </a:r>
            <a:r>
              <a:rPr lang="bg-BG" sz="2000" dirty="0" smtClean="0"/>
              <a:t>възлизаше на </a:t>
            </a:r>
            <a:r>
              <a:rPr lang="en-US" sz="2000" dirty="0" smtClean="0"/>
              <a:t>4.1 </a:t>
            </a:r>
            <a:r>
              <a:rPr lang="bg-BG" sz="2000" dirty="0" smtClean="0"/>
              <a:t>млрд. </a:t>
            </a:r>
            <a:r>
              <a:rPr lang="bg-BG" sz="2000" dirty="0" err="1" smtClean="0"/>
              <a:t>м</a:t>
            </a:r>
            <a:r>
              <a:rPr lang="bg-BG" sz="2000" baseline="30000" dirty="0" err="1" smtClean="0"/>
              <a:t>3</a:t>
            </a:r>
            <a:r>
              <a:rPr lang="en-US" sz="2000" dirty="0" smtClean="0"/>
              <a:t>, </a:t>
            </a:r>
            <a:r>
              <a:rPr lang="bg-BG" sz="2000" dirty="0" smtClean="0"/>
              <a:t>а потреблението на </a:t>
            </a:r>
            <a:r>
              <a:rPr lang="en-US" sz="2000" dirty="0" smtClean="0"/>
              <a:t>13.9 </a:t>
            </a:r>
            <a:r>
              <a:rPr lang="bg-BG" sz="2000" dirty="0" smtClean="0"/>
              <a:t>млрд. </a:t>
            </a:r>
            <a:r>
              <a:rPr lang="bg-BG" sz="2000" dirty="0" err="1" smtClean="0"/>
              <a:t>м</a:t>
            </a:r>
            <a:r>
              <a:rPr lang="bg-BG" sz="2000" baseline="30000" dirty="0" err="1" smtClean="0"/>
              <a:t>3</a:t>
            </a:r>
            <a:r>
              <a:rPr lang="en-US" sz="2000" dirty="0" smtClean="0"/>
              <a:t>. </a:t>
            </a:r>
            <a:endParaRPr lang="pl-PL" sz="2000" dirty="0" smtClean="0"/>
          </a:p>
          <a:p>
            <a:r>
              <a:rPr lang="bg-BG" sz="2000" dirty="0" smtClean="0"/>
              <a:t>Общите прогнозни ресурси се изчисляват от различни институции в рамките на </a:t>
            </a:r>
            <a:r>
              <a:rPr lang="en-US" sz="2000" dirty="0" smtClean="0"/>
              <a:t>890 </a:t>
            </a:r>
            <a:r>
              <a:rPr lang="bg-BG" sz="2000" dirty="0" smtClean="0"/>
              <a:t>до </a:t>
            </a:r>
            <a:r>
              <a:rPr lang="en-US" sz="2000" dirty="0" smtClean="0"/>
              <a:t>2 670 </a:t>
            </a:r>
            <a:r>
              <a:rPr lang="bg-BG" sz="2000" dirty="0" smtClean="0"/>
              <a:t>млрд. </a:t>
            </a:r>
            <a:r>
              <a:rPr lang="bg-BG" sz="2000" dirty="0" err="1" smtClean="0"/>
              <a:t>м</a:t>
            </a:r>
            <a:r>
              <a:rPr lang="bg-BG" sz="2000" baseline="30000" dirty="0" err="1" smtClean="0"/>
              <a:t>3</a:t>
            </a:r>
            <a:r>
              <a:rPr lang="bg-BG" sz="20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00051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Шистов</a:t>
            </a:r>
            <a:r>
              <a:rPr lang="bg-BG" dirty="0" smtClean="0"/>
              <a:t> газ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5" y="1628775"/>
            <a:ext cx="7859216" cy="4497388"/>
          </a:xfrm>
        </p:spPr>
        <p:txBody>
          <a:bodyPr/>
          <a:lstStyle/>
          <a:p>
            <a:pPr>
              <a:defRPr/>
            </a:pPr>
            <a:r>
              <a:rPr lang="bg-BG" dirty="0" smtClean="0"/>
              <a:t>На територията на Полша е възможно наличието на големи количества </a:t>
            </a:r>
            <a:r>
              <a:rPr lang="bg-BG" dirty="0" err="1" smtClean="0"/>
              <a:t>шистов</a:t>
            </a:r>
            <a:r>
              <a:rPr lang="bg-BG" dirty="0" smtClean="0"/>
              <a:t> газ, и конкретно в Балтийски</a:t>
            </a:r>
            <a:r>
              <a:rPr lang="ru-RU" dirty="0" smtClean="0"/>
              <a:t>, </a:t>
            </a:r>
            <a:r>
              <a:rPr lang="bg-BG" dirty="0" err="1" smtClean="0"/>
              <a:t>Люблински</a:t>
            </a:r>
            <a:r>
              <a:rPr lang="bg-BG" dirty="0" smtClean="0"/>
              <a:t> и </a:t>
            </a:r>
            <a:r>
              <a:rPr lang="bg-BG" dirty="0" err="1" smtClean="0"/>
              <a:t>Подласиевски</a:t>
            </a:r>
            <a:r>
              <a:rPr lang="bg-BG" dirty="0" smtClean="0"/>
              <a:t> басейни</a:t>
            </a:r>
            <a:r>
              <a:rPr lang="en-US" dirty="0" smtClean="0"/>
              <a:t>. </a:t>
            </a:r>
            <a:endParaRPr lang="pl-PL" dirty="0" smtClean="0"/>
          </a:p>
          <a:p>
            <a:pPr>
              <a:defRPr/>
            </a:pPr>
            <a:r>
              <a:rPr lang="bg-BG" dirty="0" smtClean="0"/>
              <a:t>Става дума за газ от геоложки формации </a:t>
            </a:r>
            <a:r>
              <a:rPr lang="en-US" dirty="0" smtClean="0"/>
              <a:t>(</a:t>
            </a:r>
            <a:r>
              <a:rPr lang="bg-BG" dirty="0" err="1" smtClean="0"/>
              <a:t>долнопалеозойски</a:t>
            </a:r>
            <a:r>
              <a:rPr lang="bg-BG" dirty="0" smtClean="0"/>
              <a:t> шисти</a:t>
            </a:r>
            <a:r>
              <a:rPr lang="en-US" dirty="0" smtClean="0"/>
              <a:t>)</a:t>
            </a:r>
            <a:r>
              <a:rPr lang="bg-BG" dirty="0" smtClean="0"/>
              <a:t>,</a:t>
            </a:r>
            <a:r>
              <a:rPr lang="en-US" dirty="0" smtClean="0"/>
              <a:t> </a:t>
            </a:r>
            <a:r>
              <a:rPr lang="bg-BG" dirty="0" smtClean="0"/>
              <a:t>които започват от източната част на полското крайбрежие на Балтийско море</a:t>
            </a:r>
            <a:r>
              <a:rPr lang="en-US" dirty="0" smtClean="0"/>
              <a:t>, </a:t>
            </a:r>
            <a:r>
              <a:rPr lang="bg-BG" dirty="0" smtClean="0"/>
              <a:t>продължават диагонално към </a:t>
            </a:r>
            <a:r>
              <a:rPr lang="bg-BG" dirty="0" err="1" smtClean="0"/>
              <a:t>Подласие</a:t>
            </a:r>
            <a:r>
              <a:rPr lang="bg-BG" dirty="0" smtClean="0"/>
              <a:t> и Люблин чак до източната граница на Полша</a:t>
            </a:r>
            <a:r>
              <a:rPr lang="en-US" dirty="0" smtClean="0"/>
              <a:t>, </a:t>
            </a:r>
            <a:r>
              <a:rPr lang="bg-BG" dirty="0" smtClean="0"/>
              <a:t>които се намират на дълбочина от </a:t>
            </a:r>
            <a:r>
              <a:rPr lang="en-US" dirty="0" smtClean="0"/>
              <a:t>1 500 </a:t>
            </a:r>
            <a:r>
              <a:rPr lang="bg-BG" dirty="0" smtClean="0"/>
              <a:t>до </a:t>
            </a:r>
            <a:r>
              <a:rPr lang="en-US" dirty="0" smtClean="0"/>
              <a:t>4000 </a:t>
            </a:r>
            <a:r>
              <a:rPr lang="bg-BG" dirty="0" smtClean="0"/>
              <a:t>м </a:t>
            </a:r>
            <a:r>
              <a:rPr lang="en-US" dirty="0" smtClean="0"/>
              <a:t>(</a:t>
            </a:r>
            <a:r>
              <a:rPr lang="bg-BG" dirty="0" err="1" smtClean="0"/>
              <a:t>долнопалеозойски</a:t>
            </a:r>
            <a:r>
              <a:rPr lang="bg-BG" dirty="0" smtClean="0"/>
              <a:t> шисти</a:t>
            </a:r>
            <a:r>
              <a:rPr lang="en-US" dirty="0" smtClean="0"/>
              <a:t>.)</a:t>
            </a:r>
            <a:endParaRPr lang="pl-PL" dirty="0" smtClean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79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/>
                </a:solidFill>
              </a:rPr>
              <a:t>Рискови </a:t>
            </a:r>
            <a:r>
              <a:rPr lang="bg-BG" dirty="0" smtClean="0"/>
              <a:t>запаси от </a:t>
            </a:r>
            <a:r>
              <a:rPr lang="bg-BG" dirty="0" err="1" smtClean="0"/>
              <a:t>шистов</a:t>
            </a:r>
            <a:r>
              <a:rPr lang="bg-BG" dirty="0" smtClean="0"/>
              <a:t> газ</a:t>
            </a:r>
            <a:endParaRPr lang="en-US" dirty="0" smtClean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539553" y="1628775"/>
            <a:ext cx="8147248" cy="4497388"/>
          </a:xfrm>
        </p:spPr>
        <p:txBody>
          <a:bodyPr/>
          <a:lstStyle/>
          <a:p>
            <a:r>
              <a:rPr lang="bg-BG" sz="2000" dirty="0" smtClean="0"/>
              <a:t>Ресурсите от </a:t>
            </a:r>
            <a:r>
              <a:rPr lang="bg-BG" sz="2000" dirty="0" err="1" smtClean="0"/>
              <a:t>шистов</a:t>
            </a:r>
            <a:r>
              <a:rPr lang="bg-BG" sz="2000" dirty="0" smtClean="0"/>
              <a:t> газ в Полша</a:t>
            </a:r>
            <a:r>
              <a:rPr lang="en-US" sz="2000" dirty="0" smtClean="0"/>
              <a:t>, </a:t>
            </a:r>
            <a:r>
              <a:rPr lang="bg-BG" sz="2000" dirty="0" smtClean="0"/>
              <a:t>според източници от САЩ</a:t>
            </a:r>
            <a:r>
              <a:rPr lang="en-US" sz="2000" dirty="0" smtClean="0"/>
              <a:t>, </a:t>
            </a:r>
            <a:r>
              <a:rPr lang="bg-BG" sz="2000" dirty="0" smtClean="0"/>
              <a:t>се оценяват в количества от </a:t>
            </a:r>
            <a:r>
              <a:rPr lang="en-US" sz="2000" dirty="0" smtClean="0"/>
              <a:t>1400 </a:t>
            </a:r>
            <a:r>
              <a:rPr lang="bg-BG" sz="2000" dirty="0" smtClean="0"/>
              <a:t>млрд. </a:t>
            </a:r>
            <a:r>
              <a:rPr lang="bg-BG" sz="2000" dirty="0" err="1" smtClean="0"/>
              <a:t>м</a:t>
            </a:r>
            <a:r>
              <a:rPr lang="bg-BG" sz="2000" baseline="30000" dirty="0" err="1" smtClean="0"/>
              <a:t>3</a:t>
            </a:r>
            <a:r>
              <a:rPr lang="bg-BG" sz="2000" baseline="30000" dirty="0" smtClean="0"/>
              <a:t> </a:t>
            </a:r>
            <a:r>
              <a:rPr lang="bg-BG" sz="2000" dirty="0" smtClean="0"/>
              <a:t>до</a:t>
            </a:r>
            <a:r>
              <a:rPr lang="en-US" sz="2000" dirty="0" smtClean="0"/>
              <a:t> 3000 </a:t>
            </a:r>
            <a:r>
              <a:rPr lang="bg-BG" sz="2000" dirty="0" smtClean="0"/>
              <a:t>млрд. </a:t>
            </a:r>
            <a:r>
              <a:rPr lang="bg-BG" sz="2000" dirty="0" err="1" smtClean="0"/>
              <a:t>м</a:t>
            </a:r>
            <a:r>
              <a:rPr lang="bg-BG" sz="2000" baseline="30000" dirty="0" err="1" smtClean="0"/>
              <a:t>3</a:t>
            </a:r>
            <a:r>
              <a:rPr lang="bg-BG" sz="2000" dirty="0" smtClean="0"/>
              <a:t>, и дори от </a:t>
            </a:r>
            <a:r>
              <a:rPr lang="en-US" sz="2000" dirty="0" smtClean="0"/>
              <a:t>5300 </a:t>
            </a:r>
            <a:r>
              <a:rPr lang="bg-BG" sz="2000" dirty="0" smtClean="0"/>
              <a:t>млрд. </a:t>
            </a:r>
            <a:r>
              <a:rPr lang="bg-BG" sz="2000" dirty="0" err="1" smtClean="0"/>
              <a:t>м</a:t>
            </a:r>
            <a:r>
              <a:rPr lang="bg-BG" sz="2000" baseline="30000" dirty="0" err="1" smtClean="0"/>
              <a:t>3</a:t>
            </a:r>
            <a:r>
              <a:rPr lang="en-US" sz="2000" dirty="0" smtClean="0"/>
              <a:t>. </a:t>
            </a:r>
            <a:endParaRPr lang="pl-PL" sz="2000" dirty="0" smtClean="0"/>
          </a:p>
          <a:p>
            <a:r>
              <a:rPr lang="bg-BG" sz="2000" dirty="0" smtClean="0"/>
              <a:t>Изчисленията на Полския геоложки институт (ПГИ)</a:t>
            </a:r>
            <a:r>
              <a:rPr lang="pl-PL" sz="2000" dirty="0" smtClean="0"/>
              <a:t> </a:t>
            </a:r>
            <a:r>
              <a:rPr lang="bg-BG" sz="2000" dirty="0" smtClean="0"/>
              <a:t>са значително по-малки </a:t>
            </a:r>
            <a:r>
              <a:rPr lang="pl-PL" sz="2000" dirty="0" smtClean="0"/>
              <a:t>(</a:t>
            </a:r>
            <a:r>
              <a:rPr lang="bg-BG" sz="2000" dirty="0" smtClean="0"/>
              <a:t>под </a:t>
            </a:r>
            <a:r>
              <a:rPr lang="pl-PL" sz="2000" dirty="0" smtClean="0"/>
              <a:t>800 </a:t>
            </a:r>
            <a:r>
              <a:rPr lang="bg-BG" sz="2000" dirty="0" smtClean="0"/>
              <a:t>млрд. </a:t>
            </a:r>
            <a:r>
              <a:rPr lang="bg-BG" sz="2000" dirty="0" err="1" smtClean="0"/>
              <a:t>м</a:t>
            </a:r>
            <a:r>
              <a:rPr lang="bg-BG" sz="2000" baseline="30000" dirty="0" err="1" smtClean="0"/>
              <a:t>3</a:t>
            </a:r>
            <a:r>
              <a:rPr lang="pl-PL" sz="2000" dirty="0" smtClean="0"/>
              <a:t>)</a:t>
            </a:r>
            <a:r>
              <a:rPr lang="bg-BG" sz="2000" dirty="0" smtClean="0"/>
              <a:t>.</a:t>
            </a:r>
            <a:endParaRPr lang="pl-PL" sz="2000" dirty="0" smtClean="0"/>
          </a:p>
          <a:p>
            <a:r>
              <a:rPr lang="bg-BG" sz="2000" dirty="0" smtClean="0"/>
              <a:t>Сериозен интерес към добива на </a:t>
            </a:r>
            <a:r>
              <a:rPr lang="bg-BG" sz="2000" dirty="0" err="1" smtClean="0"/>
              <a:t>шистов</a:t>
            </a:r>
            <a:r>
              <a:rPr lang="bg-BG" sz="2000" dirty="0" smtClean="0"/>
              <a:t> газ засега е заявен от</a:t>
            </a:r>
            <a:endParaRPr lang="pl-PL" sz="2000" dirty="0" smtClean="0"/>
          </a:p>
          <a:p>
            <a:pPr lvl="1"/>
            <a:r>
              <a:rPr lang="bg-BG" sz="1800" dirty="0" smtClean="0"/>
              <a:t>реномирани и големи американски компании като Шеврон и Маратон Ойл</a:t>
            </a:r>
            <a:r>
              <a:rPr lang="pl-PL" sz="1800" dirty="0" smtClean="0"/>
              <a:t>, </a:t>
            </a:r>
            <a:r>
              <a:rPr lang="bg-BG" sz="1800" dirty="0" err="1" smtClean="0"/>
              <a:t>Коноко</a:t>
            </a:r>
            <a:r>
              <a:rPr lang="bg-BG" sz="1800" dirty="0" smtClean="0"/>
              <a:t> Филипс</a:t>
            </a:r>
            <a:r>
              <a:rPr lang="en-US" sz="1800" dirty="0" smtClean="0"/>
              <a:t>, </a:t>
            </a:r>
            <a:r>
              <a:rPr lang="bg-BG" sz="1800" dirty="0" err="1" smtClean="0"/>
              <a:t>БНК</a:t>
            </a:r>
            <a:r>
              <a:rPr lang="pl-PL" sz="1800" dirty="0" smtClean="0"/>
              <a:t>, </a:t>
            </a:r>
            <a:r>
              <a:rPr lang="bg-BG" sz="1800" dirty="0" err="1" smtClean="0"/>
              <a:t>ЛНГ</a:t>
            </a:r>
            <a:r>
              <a:rPr lang="pl-PL" sz="1800" dirty="0" smtClean="0"/>
              <a:t>;  </a:t>
            </a:r>
          </a:p>
          <a:p>
            <a:pPr lvl="1"/>
            <a:r>
              <a:rPr lang="bg-BG" sz="1800" dirty="0" smtClean="0"/>
              <a:t>Канадската компания Талисман, а в последно време и от</a:t>
            </a:r>
            <a:endParaRPr lang="pl-PL" sz="1800" dirty="0" smtClean="0"/>
          </a:p>
          <a:p>
            <a:pPr lvl="1"/>
            <a:r>
              <a:rPr lang="bg-BG" sz="1800" dirty="0" smtClean="0"/>
              <a:t>Европейски компании </a:t>
            </a:r>
            <a:r>
              <a:rPr lang="en-US" sz="1800" dirty="0" smtClean="0"/>
              <a:t>(</a:t>
            </a:r>
            <a:r>
              <a:rPr lang="bg-BG" sz="1800" dirty="0" err="1" smtClean="0"/>
              <a:t>ЕНИ</a:t>
            </a:r>
            <a:r>
              <a:rPr lang="pl-PL" sz="1800" dirty="0" smtClean="0"/>
              <a:t>, </a:t>
            </a:r>
            <a:r>
              <a:rPr lang="bg-BG" sz="1800" dirty="0" smtClean="0"/>
              <a:t>Сан Леон</a:t>
            </a:r>
            <a:r>
              <a:rPr lang="pl-PL" sz="1800" dirty="0" smtClean="0"/>
              <a:t>, </a:t>
            </a:r>
            <a:r>
              <a:rPr lang="bg-BG" sz="1800" dirty="0" err="1" smtClean="0"/>
              <a:t>ПГНиГ</a:t>
            </a:r>
            <a:r>
              <a:rPr lang="pl-PL" sz="1800" dirty="0" smtClean="0"/>
              <a:t> </a:t>
            </a:r>
            <a:r>
              <a:rPr lang="bg-BG" sz="1800" dirty="0" smtClean="0"/>
              <a:t>С</a:t>
            </a:r>
            <a:r>
              <a:rPr lang="pl-PL" sz="1800" dirty="0" smtClean="0"/>
              <a:t>.A., </a:t>
            </a:r>
            <a:r>
              <a:rPr lang="bg-BG" sz="1800" dirty="0" err="1" smtClean="0"/>
              <a:t>Орлен</a:t>
            </a:r>
            <a:r>
              <a:rPr lang="bg-BG" sz="1800" dirty="0" smtClean="0"/>
              <a:t> С</a:t>
            </a:r>
            <a:r>
              <a:rPr lang="pl-PL" sz="1800" dirty="0" smtClean="0"/>
              <a:t>.A., </a:t>
            </a:r>
            <a:r>
              <a:rPr lang="bg-BG" sz="1800" dirty="0" smtClean="0"/>
              <a:t>Лотос С</a:t>
            </a:r>
            <a:r>
              <a:rPr lang="pl-PL" sz="1800" dirty="0" smtClean="0"/>
              <a:t>.A.)</a:t>
            </a:r>
            <a:r>
              <a:rPr lang="en-US" sz="1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2558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Различия относно количествата запаси от </a:t>
            </a:r>
            <a:r>
              <a:rPr lang="bg-BG" dirty="0" err="1" smtClean="0"/>
              <a:t>шистов</a:t>
            </a:r>
            <a:r>
              <a:rPr lang="bg-BG" dirty="0" smtClean="0"/>
              <a:t> газ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1" y="1628775"/>
            <a:ext cx="8640960" cy="4497388"/>
          </a:xfrm>
        </p:spPr>
        <p:txBody>
          <a:bodyPr/>
          <a:lstStyle/>
          <a:p>
            <a:r>
              <a:rPr lang="bg-BG" dirty="0" smtClean="0"/>
              <a:t>През м. март</a:t>
            </a:r>
            <a:r>
              <a:rPr lang="en-US" dirty="0" smtClean="0"/>
              <a:t> </a:t>
            </a:r>
            <a:r>
              <a:rPr lang="bg-BG" dirty="0" smtClean="0"/>
              <a:t>държавният Полски геоложки институт (ПГИ) обяви свои изчисления, че натрупванията от шистов газ в Полша</a:t>
            </a:r>
            <a:r>
              <a:rPr lang="en-US" dirty="0" smtClean="0"/>
              <a:t> </a:t>
            </a:r>
            <a:r>
              <a:rPr lang="bg-BG" dirty="0" smtClean="0"/>
              <a:t>са в количества от най-малко ок. </a:t>
            </a:r>
            <a:r>
              <a:rPr lang="en-US" dirty="0" smtClean="0"/>
              <a:t>345-768</a:t>
            </a:r>
            <a:r>
              <a:rPr lang="bg-BG" dirty="0" smtClean="0"/>
              <a:t> млрд.</a:t>
            </a:r>
            <a:r>
              <a:rPr lang="en-US" dirty="0" smtClean="0"/>
              <a:t> </a:t>
            </a:r>
            <a:r>
              <a:rPr lang="bg-BG" dirty="0" smtClean="0"/>
              <a:t>м</a:t>
            </a:r>
            <a:r>
              <a:rPr lang="en-US" baseline="30000" dirty="0" smtClean="0"/>
              <a:t>3</a:t>
            </a:r>
            <a:r>
              <a:rPr lang="en-US" dirty="0" smtClean="0"/>
              <a:t>. </a:t>
            </a:r>
            <a:endParaRPr lang="pl-PL" dirty="0" smtClean="0"/>
          </a:p>
          <a:p>
            <a:r>
              <a:rPr lang="bg-BG" dirty="0" smtClean="0"/>
              <a:t>През м. април </a:t>
            </a:r>
            <a:r>
              <a:rPr lang="en-US" dirty="0" smtClean="0"/>
              <a:t>2011</a:t>
            </a:r>
            <a:r>
              <a:rPr lang="bg-BG" dirty="0" smtClean="0"/>
              <a:t> година</a:t>
            </a:r>
            <a:r>
              <a:rPr lang="en-US" dirty="0" smtClean="0"/>
              <a:t> </a:t>
            </a:r>
            <a:r>
              <a:rPr lang="bg-BG" dirty="0" smtClean="0"/>
              <a:t>Администрацията за енергийна информация на САЩ (</a:t>
            </a:r>
            <a:r>
              <a:rPr lang="en-US" dirty="0" smtClean="0"/>
              <a:t>EIA</a:t>
            </a:r>
            <a:r>
              <a:rPr lang="bg-BG" dirty="0" smtClean="0"/>
              <a:t>) оцени,  че техническите извлекаеми ресурси от шистов газ в Полша</a:t>
            </a:r>
            <a:r>
              <a:rPr lang="en-US" dirty="0" smtClean="0"/>
              <a:t> </a:t>
            </a:r>
            <a:r>
              <a:rPr lang="bg-BG" dirty="0" smtClean="0"/>
              <a:t>са </a:t>
            </a:r>
            <a:r>
              <a:rPr lang="en-US" dirty="0" smtClean="0"/>
              <a:t>187</a:t>
            </a:r>
            <a:r>
              <a:rPr lang="bg-BG" dirty="0" smtClean="0"/>
              <a:t> трилиона</a:t>
            </a:r>
            <a:r>
              <a:rPr lang="en-US" dirty="0" smtClean="0"/>
              <a:t> </a:t>
            </a:r>
            <a:r>
              <a:rPr lang="bg-BG" dirty="0" smtClean="0"/>
              <a:t>кубични фута </a:t>
            </a:r>
            <a:r>
              <a:rPr lang="en-US" dirty="0" smtClean="0"/>
              <a:t>(</a:t>
            </a:r>
            <a:r>
              <a:rPr lang="bg-BG" dirty="0" smtClean="0"/>
              <a:t>или около </a:t>
            </a:r>
            <a:r>
              <a:rPr lang="en-US" dirty="0" smtClean="0"/>
              <a:t>5.3</a:t>
            </a:r>
            <a:r>
              <a:rPr lang="bg-BG" dirty="0" smtClean="0"/>
              <a:t> трилиона м</a:t>
            </a:r>
            <a:r>
              <a:rPr lang="bg-BG" baseline="30000" dirty="0" smtClean="0"/>
              <a:t>3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95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Сравнение на </a:t>
            </a:r>
            <a:r>
              <a:rPr lang="bg-BG" dirty="0" smtClean="0">
                <a:solidFill>
                  <a:schemeClr val="tx1"/>
                </a:solidFill>
              </a:rPr>
              <a:t>шистите в</a:t>
            </a:r>
            <a:r>
              <a:rPr lang="bg-BG" dirty="0" smtClean="0"/>
              <a:t> Полша</a:t>
            </a:r>
            <a:r>
              <a:rPr lang="en-US" dirty="0" smtClean="0"/>
              <a:t> </a:t>
            </a:r>
            <a:r>
              <a:rPr lang="bg-BG" dirty="0" smtClean="0"/>
              <a:t>и САЩ</a:t>
            </a:r>
            <a:endParaRPr lang="en-US" dirty="0"/>
          </a:p>
        </p:txBody>
      </p:sp>
      <p:graphicFrame>
        <p:nvGraphicFramePr>
          <p:cNvPr id="5" name="Group 1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312445"/>
              </p:ext>
            </p:extLst>
          </p:nvPr>
        </p:nvGraphicFramePr>
        <p:xfrm>
          <a:off x="-1" y="1700808"/>
          <a:ext cx="9144001" cy="470196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63689"/>
                <a:gridCol w="1192182"/>
                <a:gridCol w="1289336"/>
                <a:gridCol w="1109310"/>
                <a:gridCol w="1279049"/>
                <a:gridCol w="1109309"/>
                <a:gridCol w="224950"/>
                <a:gridCol w="1176176"/>
              </a:tblGrid>
              <a:tr h="5703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Басейн с </a:t>
                      </a:r>
                      <a:r>
                        <a:rPr kumimoji="0" lang="bg-BG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шистов</a:t>
                      </a:r>
                      <a:r>
                        <a:rPr kumimoji="0" lang="bg-BG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газ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18288" marB="1828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Барнет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18288" marB="1828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Хейнсвил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18288" marB="1828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Марселъс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18288" marB="1828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Файетвил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18288" marB="1828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3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Удфорд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18288" marB="18288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0" marB="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Полша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18288" marB="18288" anchor="ctr" anchorCtr="1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Възраст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мисисипи</a:t>
                      </a:r>
                      <a:r>
                        <a:rPr kumimoji="0" lang="bg-BG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юра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девон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мисисипи</a:t>
                      </a:r>
                      <a:r>
                        <a:rPr kumimoji="0" lang="bg-BG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девон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Ордовик-</a:t>
                      </a:r>
                      <a:r>
                        <a:rPr kumimoji="0" lang="bg-BG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bg-BG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силур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Общ органичен въглерод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– 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0.5 – 8.0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3 - 13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4.0 – 9.8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1 - 14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0.5 – 7</a:t>
                      </a:r>
                      <a:b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Термична зрялост</a:t>
                      </a:r>
                      <a:endParaRPr kumimoji="0" lang="en-US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0.9 – 1.7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1.2 – 3.5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1 - 4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1.5 - 4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– 3.5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0.7 – 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Дълбочина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kumimoji="0" lang="bg-BG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метри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1900 – 2600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3200 – 4100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1200 – 2600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300 – 2200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2000 – 3350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2000 – 4500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Нетна дебелина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kumimoji="0" lang="bg-BG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метри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30 - 200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60 - 90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20 - 60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7 - 60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35 - 70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 – 200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Обща порестост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4 - 7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8 - 15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6 - 15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2 - 8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3 - 10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Аномално високо налягане</a:t>
                      </a:r>
                      <a:endParaRPr kumimoji="0" lang="en-US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Слабо изразено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Умерено високо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Слабо изразено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Няма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Слабо изразено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Газ на място 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kumimoji="0" lang="bg-BG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млрд. кубични фута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bg-BG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на квадратна миля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75 - 200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160 - 320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45 - 150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25 - 160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100 - 150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7" marR="91437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642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 smtClean="0">
                <a:cs typeface="Times New Roman" panose="02020603050405020304" pitchFamily="18" charset="0"/>
              </a:rPr>
              <a:t>Централен Балтийски басейн</a:t>
            </a:r>
            <a:r>
              <a:rPr lang="en-US" sz="2400" dirty="0"/>
              <a:t/>
            </a:r>
            <a:br>
              <a:rPr lang="en-US" sz="2400" dirty="0"/>
            </a:br>
            <a:endParaRPr lang="pl-PL" dirty="0" smtClean="0"/>
          </a:p>
        </p:txBody>
      </p:sp>
      <p:graphicFrame>
        <p:nvGraphicFramePr>
          <p:cNvPr id="7" name="Group 1539"/>
          <p:cNvGraphicFramePr>
            <a:graphicFrameLocks noGrp="1"/>
          </p:cNvGraphicFramePr>
          <p:nvPr/>
        </p:nvGraphicFramePr>
        <p:xfrm>
          <a:off x="179512" y="2780928"/>
          <a:ext cx="8679879" cy="2941638"/>
        </p:xfrm>
        <a:graphic>
          <a:graphicData uri="http://schemas.openxmlformats.org/drawingml/2006/table">
            <a:tbl>
              <a:tblPr/>
              <a:tblGrid>
                <a:gridCol w="1195387"/>
                <a:gridCol w="1195388"/>
                <a:gridCol w="1908175"/>
                <a:gridCol w="1485900"/>
                <a:gridCol w="914400"/>
                <a:gridCol w="846137"/>
                <a:gridCol w="1134492"/>
              </a:tblGrid>
              <a:tr h="5334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Стратиграфия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Общ органичен въглерод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[%]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**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Дебелина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[</a:t>
                      </a: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]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r>
                        <a:rPr kumimoji="0" lang="en-US" sz="1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[%] *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Кероген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Дълбочина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[</a:t>
                      </a: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]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10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Силур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Придоли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 0.5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500-600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1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Лудлоу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0.5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591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Уенлок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0.5 - 1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500 - 600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7249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Ландовери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– 2.5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3.9 </a:t>
                      </a: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Кошчержина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IG - 1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 – 40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 – 2.5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3000 - 4500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5910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Горен </a:t>
                      </a: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ордовик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Ашгил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макс</a:t>
                      </a: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3.76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925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Карадак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1.5 – 2.5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– 3.3 (</a:t>
                      </a: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след </a:t>
                      </a: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Виеслав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макс</a:t>
                      </a: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6.73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Гданск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IG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– 1 )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ср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17 (</a:t>
                      </a: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суша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ср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 35 (</a:t>
                      </a: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шелф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</a:p>
                  </a:txBody>
                  <a:tcPr marL="0" marR="0" marT="457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25" name="Rectangle 1214"/>
          <p:cNvSpPr>
            <a:spLocks noChangeArrowheads="1"/>
          </p:cNvSpPr>
          <p:nvPr/>
        </p:nvSpPr>
        <p:spPr bwMode="auto">
          <a:xfrm>
            <a:off x="428625" y="2356014"/>
            <a:ext cx="247734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bIns="0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sz="1400" dirty="0" smtClean="0">
                <a:cs typeface="Times New Roman" panose="02020603050405020304" pitchFamily="18" charset="0"/>
              </a:rPr>
              <a:t>Централен Балтийски басейн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76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 smtClean="0"/>
              <a:t>Падина </a:t>
            </a:r>
            <a:r>
              <a:rPr lang="bg-BG" sz="2400" dirty="0" err="1" smtClean="0"/>
              <a:t>Подласие</a:t>
            </a:r>
            <a:r>
              <a:rPr lang="bg-BG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pl-PL" dirty="0" smtClean="0"/>
          </a:p>
        </p:txBody>
      </p:sp>
      <p:graphicFrame>
        <p:nvGraphicFramePr>
          <p:cNvPr id="4" name="Group 650"/>
          <p:cNvGraphicFramePr>
            <a:graphicFrameLocks noGrp="1"/>
          </p:cNvGraphicFramePr>
          <p:nvPr/>
        </p:nvGraphicFramePr>
        <p:xfrm>
          <a:off x="179512" y="2780928"/>
          <a:ext cx="8856984" cy="2727734"/>
        </p:xfrm>
        <a:graphic>
          <a:graphicData uri="http://schemas.openxmlformats.org/drawingml/2006/table">
            <a:tbl>
              <a:tblPr/>
              <a:tblGrid>
                <a:gridCol w="1195387"/>
                <a:gridCol w="1195388"/>
                <a:gridCol w="1565275"/>
                <a:gridCol w="1828800"/>
                <a:gridCol w="1096962"/>
                <a:gridCol w="939800"/>
                <a:gridCol w="1035372"/>
              </a:tblGrid>
              <a:tr h="5332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Стратиграфия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Общ органичен въглерод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[%] **</a:t>
                      </a: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Дебелина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[</a:t>
                      </a: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]</a:t>
                      </a: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[%] *</a:t>
                      </a: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Кероген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Дълбочина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[</a:t>
                      </a: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]</a:t>
                      </a: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2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Силур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Придоли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 0.5</a:t>
                      </a: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7233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Лудлоу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0.3 - 0.8</a:t>
                      </a: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150 – 300-400 E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&gt; 1100 W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590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Уенлок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0.6 – 1.3</a:t>
                      </a: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до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856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Ландовери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1.5 – 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макс</a:t>
                      </a: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20</a:t>
                      </a: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 – 40</a:t>
                      </a: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0.8 – 3.0 E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W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1500 – 3000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W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5902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Горен </a:t>
                      </a: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ордовик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Ашгил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 0.5 [%]</a:t>
                      </a: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Карадак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– 1.25 </a:t>
                      </a: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1.5 -52</a:t>
                      </a: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</a:p>
                  </a:txBody>
                  <a:tcPr marL="0" marR="0" marT="4570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49" name="Rectangle 310"/>
          <p:cNvSpPr>
            <a:spLocks noChangeArrowheads="1"/>
          </p:cNvSpPr>
          <p:nvPr/>
        </p:nvSpPr>
        <p:spPr bwMode="auto">
          <a:xfrm>
            <a:off x="357188" y="2427452"/>
            <a:ext cx="15060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bIns="0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sz="1400" dirty="0" smtClean="0"/>
              <a:t>Падина </a:t>
            </a:r>
            <a:r>
              <a:rPr lang="bg-BG" sz="1400" dirty="0" err="1" smtClean="0"/>
              <a:t>Подласие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96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 smtClean="0">
                <a:cs typeface="Times New Roman" panose="02020603050405020304" pitchFamily="18" charset="0"/>
              </a:rPr>
              <a:t>Район Люблин</a:t>
            </a:r>
            <a:r>
              <a:rPr lang="en-US" sz="2400" dirty="0"/>
              <a:t/>
            </a:r>
            <a:br>
              <a:rPr lang="en-US" sz="2400" dirty="0"/>
            </a:br>
            <a:endParaRPr lang="pl-PL" dirty="0" smtClean="0"/>
          </a:p>
        </p:txBody>
      </p:sp>
      <p:sp>
        <p:nvSpPr>
          <p:cNvPr id="13315" name="Rectangle 310"/>
          <p:cNvSpPr>
            <a:spLocks noChangeArrowheads="1"/>
          </p:cNvSpPr>
          <p:nvPr/>
        </p:nvSpPr>
        <p:spPr bwMode="auto">
          <a:xfrm>
            <a:off x="357188" y="1500351"/>
            <a:ext cx="121546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bIns="0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bg-BG" sz="1400" dirty="0" smtClean="0">
                <a:cs typeface="Times New Roman" panose="02020603050405020304" pitchFamily="18" charset="0"/>
              </a:rPr>
              <a:t>Район Люблин</a:t>
            </a:r>
            <a:endParaRPr lang="en-US" sz="1400" dirty="0"/>
          </a:p>
        </p:txBody>
      </p:sp>
      <p:graphicFrame>
        <p:nvGraphicFramePr>
          <p:cNvPr id="6" name="Group 334"/>
          <p:cNvGraphicFramePr>
            <a:graphicFrameLocks noGrp="1"/>
          </p:cNvGraphicFramePr>
          <p:nvPr>
            <p:ph sz="half" idx="1"/>
          </p:nvPr>
        </p:nvGraphicFramePr>
        <p:xfrm>
          <a:off x="179512" y="1844824"/>
          <a:ext cx="8856984" cy="2695575"/>
        </p:xfrm>
        <a:graphic>
          <a:graphicData uri="http://schemas.openxmlformats.org/drawingml/2006/table">
            <a:tbl>
              <a:tblPr/>
              <a:tblGrid>
                <a:gridCol w="1253040"/>
                <a:gridCol w="964499"/>
                <a:gridCol w="1692332"/>
                <a:gridCol w="1604798"/>
                <a:gridCol w="1351921"/>
                <a:gridCol w="894796"/>
                <a:gridCol w="1095598"/>
              </a:tblGrid>
              <a:tr h="533525">
                <a:tc gridSpan="2"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266700" marR="0" lvl="0" indent="-2667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bg-BG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Стратиграфия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Общ органичен въглерод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[%] **</a:t>
                      </a: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Дебелина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[</a:t>
                      </a: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]</a:t>
                      </a: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[%] *</a:t>
                      </a: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bg-BG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Кероген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Дълбочина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[</a:t>
                      </a:r>
                      <a:r>
                        <a:rPr kumimoji="0" lang="bg-BG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]</a:t>
                      </a: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921">
                <a:tc rowSpan="4"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Силур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Придоли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 0.5</a:t>
                      </a: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591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Лудлоу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0.3 - 0.8</a:t>
                      </a: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250 – 400 E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NW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591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Уенлок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– 1.7</a:t>
                      </a: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До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8596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Ландовери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3 - &lt; 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266700" marR="0" lvl="0" indent="-2667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NW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Wingdings" pitchFamily="2" charset="2"/>
                        </a:rPr>
                        <a:t>S/SE</a:t>
                      </a: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 – 40</a:t>
                      </a: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0.8 – 5.0 NW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SE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1500 – 3000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266700" marR="0" lvl="0" indent="-2667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W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47745">
                <a:tc rowSpan="2"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Горен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ордовик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Ашгил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&lt; 0.5 [%]</a:t>
                      </a: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II</a:t>
                      </a: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1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bg-BG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Карадак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&lt; 1 </a:t>
                      </a: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1.5 -52</a:t>
                      </a: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  <a:tab pos="534988" algn="l"/>
                          <a:tab pos="542925" algn="l"/>
                          <a:tab pos="809625" algn="l"/>
                          <a:tab pos="1076325" algn="l"/>
                          <a:tab pos="1343025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</a:p>
                  </a:txBody>
                  <a:tcPr marL="0" marR="0" marT="45731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74" name="Text Box 335"/>
          <p:cNvSpPr txBox="1">
            <a:spLocks noChangeArrowheads="1"/>
          </p:cNvSpPr>
          <p:nvPr/>
        </p:nvSpPr>
        <p:spPr bwMode="auto">
          <a:xfrm>
            <a:off x="323528" y="4653136"/>
            <a:ext cx="4540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bIns="0">
            <a:spAutoFit/>
          </a:bodyPr>
          <a:lstStyle>
            <a:lvl1pPr marL="342900" indent="-342900" eaLnBrk="0" hangingPunct="0">
              <a:tabLst>
                <a:tab pos="266700" algn="l"/>
                <a:tab pos="534988" algn="l"/>
                <a:tab pos="801688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66700" algn="l"/>
                <a:tab pos="534988" algn="l"/>
                <a:tab pos="801688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66700" algn="l"/>
                <a:tab pos="534988" algn="l"/>
                <a:tab pos="801688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66700" algn="l"/>
                <a:tab pos="534988" algn="l"/>
                <a:tab pos="801688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66700" algn="l"/>
                <a:tab pos="534988" algn="l"/>
                <a:tab pos="801688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534988" algn="l"/>
                <a:tab pos="801688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534988" algn="l"/>
                <a:tab pos="801688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534988" algn="l"/>
                <a:tab pos="801688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  <a:tab pos="534988" algn="l"/>
                <a:tab pos="801688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 eaLnBrk="1" hangingPunct="1">
              <a:buFont typeface="Wingdings" panose="05000000000000000000" pitchFamily="2" charset="2"/>
              <a:buNone/>
            </a:pPr>
            <a:r>
              <a:rPr lang="bg-BG" sz="1200" dirty="0" smtClean="0"/>
              <a:t>Стойности, отговарящи на критериите</a:t>
            </a:r>
            <a:endParaRPr lang="en-US" sz="1200" dirty="0"/>
          </a:p>
        </p:txBody>
      </p:sp>
      <p:sp>
        <p:nvSpPr>
          <p:cNvPr id="13375" name="Prostokąt 7"/>
          <p:cNvSpPr>
            <a:spLocks noChangeArrowheads="1"/>
          </p:cNvSpPr>
          <p:nvPr/>
        </p:nvSpPr>
        <p:spPr bwMode="auto">
          <a:xfrm>
            <a:off x="642938" y="5029948"/>
            <a:ext cx="80335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sz="1200" dirty="0"/>
              <a:t> * </a:t>
            </a:r>
            <a:r>
              <a:rPr lang="bg-BG" sz="1200" dirty="0" err="1" smtClean="0"/>
              <a:t>Долнопалеозойските</a:t>
            </a:r>
            <a:r>
              <a:rPr lang="bg-BG" sz="1200" dirty="0" smtClean="0"/>
              <a:t> формации не съдържат </a:t>
            </a:r>
            <a:r>
              <a:rPr lang="bg-BG" sz="1200" dirty="0" err="1" smtClean="0"/>
              <a:t>витринит</a:t>
            </a:r>
            <a:r>
              <a:rPr lang="en-US" sz="1200" dirty="0" smtClean="0"/>
              <a:t>. </a:t>
            </a:r>
            <a:r>
              <a:rPr lang="bg-BG" sz="1200" dirty="0" smtClean="0"/>
              <a:t>Поради това обстоятелство,  </a:t>
            </a:r>
            <a:r>
              <a:rPr lang="bg-BG" sz="1200" dirty="0" err="1" smtClean="0"/>
              <a:t>витринитовото</a:t>
            </a:r>
            <a:r>
              <a:rPr lang="bg-BG" sz="1200" dirty="0" smtClean="0"/>
              <a:t> отражение се измерено чрез животински </a:t>
            </a:r>
            <a:r>
              <a:rPr lang="bg-BG" sz="1200" dirty="0" err="1" smtClean="0"/>
              <a:t>класти</a:t>
            </a:r>
            <a:r>
              <a:rPr lang="en-US" sz="1200" dirty="0" smtClean="0"/>
              <a:t>, </a:t>
            </a:r>
            <a:r>
              <a:rPr lang="bg-BG" sz="1200" dirty="0" err="1" smtClean="0"/>
              <a:t>алгинати</a:t>
            </a:r>
            <a:r>
              <a:rPr lang="bg-BG" sz="1200" dirty="0" smtClean="0"/>
              <a:t> или битуми с добри резултати</a:t>
            </a:r>
            <a:r>
              <a:rPr lang="en-US" sz="1200" dirty="0" smtClean="0"/>
              <a:t>, </a:t>
            </a:r>
            <a:r>
              <a:rPr lang="bg-BG" sz="1200" dirty="0" smtClean="0"/>
              <a:t>но все пак с по-големи грешки при измерванията</a:t>
            </a:r>
            <a:r>
              <a:rPr lang="en-US" sz="1200" dirty="0" smtClean="0"/>
              <a:t>.</a:t>
            </a:r>
            <a:endParaRPr lang="pl-PL" sz="1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sz="1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sz="1200" dirty="0"/>
              <a:t>** </a:t>
            </a:r>
            <a:r>
              <a:rPr lang="bg-BG" sz="1200" dirty="0" smtClean="0"/>
              <a:t>Взимайки предвид </a:t>
            </a:r>
            <a:r>
              <a:rPr lang="en-US" sz="1200" dirty="0" smtClean="0"/>
              <a:t>II </a:t>
            </a:r>
            <a:r>
              <a:rPr lang="bg-BG" sz="1200" dirty="0" smtClean="0"/>
              <a:t>тип </a:t>
            </a:r>
            <a:r>
              <a:rPr lang="bg-BG" sz="1200" dirty="0" err="1" smtClean="0"/>
              <a:t>кероген</a:t>
            </a:r>
            <a:r>
              <a:rPr lang="en-US" sz="1200" dirty="0" smtClean="0"/>
              <a:t> </a:t>
            </a:r>
            <a:r>
              <a:rPr lang="bg-BG" sz="1200" dirty="0" smtClean="0"/>
              <a:t>от анализираните седименти, може да се твърди, че в зоните, намиращи се в главната зона на </a:t>
            </a:r>
            <a:r>
              <a:rPr lang="bg-BG" sz="1200" dirty="0" err="1" smtClean="0"/>
              <a:t>газогенериране</a:t>
            </a:r>
            <a:r>
              <a:rPr lang="bg-BG" sz="1200" dirty="0" smtClean="0"/>
              <a:t> първичният общ органичен въглерод</a:t>
            </a:r>
            <a:r>
              <a:rPr lang="en-US" sz="1200" dirty="0" smtClean="0"/>
              <a:t> </a:t>
            </a:r>
            <a:r>
              <a:rPr lang="bg-BG" sz="1200" dirty="0" smtClean="0"/>
              <a:t>е бил най-малко с 1/2 повече от установения при лабораторните измервания.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35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/>
                </a:solidFill>
              </a:rPr>
              <a:t>Лидери в проучването на </a:t>
            </a:r>
            <a:r>
              <a:rPr lang="bg-BG" dirty="0" err="1" smtClean="0">
                <a:solidFill>
                  <a:schemeClr val="tx1"/>
                </a:solidFill>
              </a:rPr>
              <a:t>шистов</a:t>
            </a:r>
            <a:r>
              <a:rPr lang="bg-BG" dirty="0" smtClean="0">
                <a:solidFill>
                  <a:schemeClr val="tx1"/>
                </a:solidFill>
              </a:rPr>
              <a:t> газ в северната част на Полша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Лидерите в проучването в района на </a:t>
            </a:r>
            <a:r>
              <a:rPr lang="bg-BG" dirty="0" err="1" smtClean="0"/>
              <a:t>Померания</a:t>
            </a:r>
            <a:r>
              <a:rPr lang="bg-BG" dirty="0" smtClean="0"/>
              <a:t> са консорциумът </a:t>
            </a:r>
            <a:r>
              <a:rPr lang="pl-PL" dirty="0" smtClean="0"/>
              <a:t>3</a:t>
            </a:r>
            <a:r>
              <a:rPr lang="bg-BG" dirty="0" err="1" smtClean="0"/>
              <a:t>Легс</a:t>
            </a:r>
            <a:r>
              <a:rPr lang="bg-BG" dirty="0" smtClean="0"/>
              <a:t> </a:t>
            </a:r>
            <a:r>
              <a:rPr lang="pl-PL" dirty="0" smtClean="0"/>
              <a:t>/</a:t>
            </a:r>
            <a:r>
              <a:rPr lang="bg-BG" dirty="0" smtClean="0"/>
              <a:t> </a:t>
            </a:r>
            <a:r>
              <a:rPr lang="bg-BG" dirty="0" err="1" smtClean="0"/>
              <a:t>Коноко-Филипс</a:t>
            </a:r>
            <a:r>
              <a:rPr lang="pl-PL" dirty="0" smtClean="0"/>
              <a:t> – </a:t>
            </a:r>
            <a:r>
              <a:rPr lang="bg-BG" dirty="0" smtClean="0"/>
              <a:t>прокарани са два вертикални и два хоризонтални сондажа </a:t>
            </a:r>
            <a:r>
              <a:rPr lang="pl-PL" dirty="0" smtClean="0"/>
              <a:t>(</a:t>
            </a:r>
            <a:r>
              <a:rPr lang="bg-BG" dirty="0" err="1" smtClean="0"/>
              <a:t>Лебиен</a:t>
            </a:r>
            <a:r>
              <a:rPr lang="pl-PL" dirty="0" smtClean="0"/>
              <a:t> </a:t>
            </a:r>
            <a:r>
              <a:rPr lang="pl-PL" dirty="0"/>
              <a:t>LE-1, </a:t>
            </a:r>
            <a:r>
              <a:rPr lang="bg-BG" dirty="0" err="1" smtClean="0"/>
              <a:t>Легово</a:t>
            </a:r>
            <a:r>
              <a:rPr lang="pl-PL" dirty="0" smtClean="0"/>
              <a:t> </a:t>
            </a:r>
            <a:r>
              <a:rPr lang="pl-PL" dirty="0" err="1" smtClean="0"/>
              <a:t>LE-1</a:t>
            </a:r>
            <a:r>
              <a:rPr lang="pl-PL" dirty="0"/>
              <a:t>, </a:t>
            </a:r>
            <a:r>
              <a:rPr lang="bg-BG" dirty="0" err="1" smtClean="0"/>
              <a:t>Лебиен</a:t>
            </a:r>
            <a:r>
              <a:rPr lang="pl-PL" dirty="0" smtClean="0"/>
              <a:t> </a:t>
            </a:r>
            <a:r>
              <a:rPr lang="pl-PL" dirty="0"/>
              <a:t>LE-2H, </a:t>
            </a:r>
            <a:r>
              <a:rPr lang="bg-BG" dirty="0" err="1" smtClean="0"/>
              <a:t>Варблино</a:t>
            </a:r>
            <a:r>
              <a:rPr lang="bg-BG" dirty="0" smtClean="0"/>
              <a:t> </a:t>
            </a:r>
            <a:r>
              <a:rPr lang="pl-PL" dirty="0" smtClean="0"/>
              <a:t> </a:t>
            </a:r>
            <a:r>
              <a:rPr lang="pl-PL" dirty="0"/>
              <a:t>LE-1H</a:t>
            </a:r>
            <a:r>
              <a:rPr lang="pl-PL" dirty="0" smtClean="0"/>
              <a:t>) </a:t>
            </a:r>
            <a:r>
              <a:rPr lang="bg-BG" dirty="0" smtClean="0"/>
              <a:t>и </a:t>
            </a:r>
            <a:r>
              <a:rPr lang="bg-BG" dirty="0" err="1" smtClean="0"/>
              <a:t>ПГНиГ</a:t>
            </a:r>
            <a:r>
              <a:rPr lang="pl-PL" dirty="0" smtClean="0"/>
              <a:t> </a:t>
            </a:r>
            <a:r>
              <a:rPr lang="bg-BG" dirty="0" smtClean="0"/>
              <a:t>С</a:t>
            </a:r>
            <a:r>
              <a:rPr lang="pl-PL" dirty="0" smtClean="0"/>
              <a:t>.A. (</a:t>
            </a:r>
            <a:r>
              <a:rPr lang="bg-BG" dirty="0" smtClean="0"/>
              <a:t>полска компания</a:t>
            </a:r>
            <a:r>
              <a:rPr lang="pl-PL" dirty="0" smtClean="0"/>
              <a:t>) – </a:t>
            </a:r>
            <a:r>
              <a:rPr lang="bg-BG" dirty="0" smtClean="0"/>
              <a:t>прокарани са сондажи в района на концесия </a:t>
            </a:r>
            <a:r>
              <a:rPr lang="bg-BG" dirty="0" err="1" smtClean="0"/>
              <a:t>Вейхерово</a:t>
            </a:r>
            <a:r>
              <a:rPr lang="bg-BG" dirty="0" smtClean="0"/>
              <a:t> </a:t>
            </a:r>
            <a:r>
              <a:rPr lang="pl-PL" dirty="0" smtClean="0"/>
              <a:t>– </a:t>
            </a:r>
            <a:r>
              <a:rPr lang="bg-BG" dirty="0" err="1" smtClean="0"/>
              <a:t>Любоцино</a:t>
            </a:r>
            <a:r>
              <a:rPr lang="pl-PL" dirty="0" smtClean="0"/>
              <a:t>-1, </a:t>
            </a:r>
            <a:r>
              <a:rPr lang="bg-BG" dirty="0" err="1" smtClean="0"/>
              <a:t>Любоцино</a:t>
            </a:r>
            <a:r>
              <a:rPr lang="pl-PL" dirty="0" smtClean="0"/>
              <a:t> </a:t>
            </a:r>
            <a:r>
              <a:rPr lang="pl-PL" dirty="0" err="1" smtClean="0"/>
              <a:t>1H</a:t>
            </a:r>
            <a:r>
              <a:rPr lang="bg-BG" dirty="0" smtClean="0"/>
              <a:t>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9902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47813" y="332656"/>
            <a:ext cx="7596187" cy="10081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bg-BG" sz="1870" b="0" dirty="0" smtClean="0"/>
              <a:t>Прогноза за глобалното енергийно търсене според 2 сценария </a:t>
            </a:r>
            <a:r>
              <a:rPr lang="en-US" sz="1870" b="0" dirty="0" smtClean="0"/>
              <a:t>– 2010 </a:t>
            </a:r>
            <a:r>
              <a:rPr lang="bg-BG" sz="1870" b="0" dirty="0" smtClean="0"/>
              <a:t>и </a:t>
            </a:r>
            <a:r>
              <a:rPr lang="en-US" sz="1870" b="0" dirty="0" smtClean="0"/>
              <a:t>2011 </a:t>
            </a:r>
            <a:r>
              <a:rPr lang="bg-BG" sz="1870" b="0" dirty="0" smtClean="0"/>
              <a:t>год. </a:t>
            </a:r>
            <a:r>
              <a:rPr lang="en-US" sz="1870" b="0" dirty="0" smtClean="0"/>
              <a:t>(</a:t>
            </a:r>
            <a:r>
              <a:rPr lang="bg-BG" sz="1870" b="0" dirty="0" smtClean="0"/>
              <a:t>по данни на Статистически обзор на световната енергетика (СОСЕ)</a:t>
            </a:r>
            <a:r>
              <a:rPr lang="en-US" sz="1870" b="0" dirty="0" smtClean="0"/>
              <a:t>, </a:t>
            </a:r>
            <a:r>
              <a:rPr lang="bg-BG" sz="1870" b="0" dirty="0" smtClean="0"/>
              <a:t>IEA</a:t>
            </a:r>
            <a:r>
              <a:rPr lang="en-US" sz="1870" b="0" dirty="0" smtClean="0"/>
              <a:t>, 2011</a:t>
            </a:r>
            <a:r>
              <a:rPr lang="bg-BG" sz="1870" b="0" dirty="0" smtClean="0"/>
              <a:t> год.</a:t>
            </a:r>
            <a:r>
              <a:rPr lang="en-US" sz="1870" b="0" dirty="0" smtClean="0"/>
              <a:t>)</a:t>
            </a: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382427"/>
              </p:ext>
            </p:extLst>
          </p:nvPr>
        </p:nvGraphicFramePr>
        <p:xfrm>
          <a:off x="0" y="1466994"/>
          <a:ext cx="9145641" cy="55510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3888"/>
                <a:gridCol w="1167896"/>
                <a:gridCol w="1610136"/>
                <a:gridCol w="1707154"/>
                <a:gridCol w="1173166"/>
                <a:gridCol w="1157532"/>
                <a:gridCol w="1255869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Газов сценарий</a:t>
                      </a:r>
                      <a:endParaRPr lang="pl-PL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848" marR="6184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chemeClr val="tx1"/>
                          </a:solidFill>
                          <a:effectLst/>
                        </a:rPr>
                        <a:t>Сценарий “нови политики”</a:t>
                      </a:r>
                      <a:endParaRPr lang="pl-PL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err="1" smtClean="0">
                          <a:solidFill>
                            <a:schemeClr val="tx1"/>
                          </a:solidFill>
                        </a:rPr>
                        <a:t>СОСЕ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-2010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307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pl-PL" sz="14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kern="150" dirty="0" smtClean="0">
                          <a:solidFill>
                            <a:schemeClr val="tx1"/>
                          </a:solidFill>
                          <a:effectLst/>
                        </a:rPr>
                        <a:t>Търсене</a:t>
                      </a:r>
                      <a:endParaRPr lang="pl-PL" sz="14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</a:t>
                      </a:r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т.н.е.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l-PL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pl-PL" sz="14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kern="1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Дял в енергийния баланс</a:t>
                      </a:r>
                      <a:r>
                        <a:rPr lang="bg-BG" sz="1400" kern="1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400" kern="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</a:rPr>
                        <a:t>2035</a:t>
                      </a:r>
                      <a:endParaRPr lang="pl-PL" sz="14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kern="150" dirty="0" smtClean="0">
                          <a:solidFill>
                            <a:schemeClr val="tx1"/>
                          </a:solidFill>
                          <a:effectLst/>
                        </a:rPr>
                        <a:t>Търсене</a:t>
                      </a:r>
                      <a:endParaRPr lang="pl-PL" sz="14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</a:t>
                      </a:r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т.н.е.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</a:rPr>
                        <a:t>2035</a:t>
                      </a:r>
                      <a:endParaRPr lang="pl-PL" sz="14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kern="1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Дял в енергийния баланс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</a:rPr>
                        <a:t>2035</a:t>
                      </a:r>
                      <a:endParaRPr lang="pl-PL" sz="14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400" kern="150" dirty="0" smtClean="0">
                          <a:solidFill>
                            <a:schemeClr val="tx1"/>
                          </a:solidFill>
                          <a:effectLst/>
                        </a:rPr>
                        <a:t>Търсене</a:t>
                      </a:r>
                      <a:endParaRPr lang="pl-PL" sz="14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</a:t>
                      </a:r>
                      <a:r>
                        <a:rPr lang="bg-BG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т.н.е.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l-PL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50" dirty="0">
                          <a:solidFill>
                            <a:schemeClr val="tx1"/>
                          </a:solidFill>
                          <a:effectLst/>
                        </a:rPr>
                        <a:t>2035</a:t>
                      </a:r>
                      <a:endParaRPr lang="pl-PL" sz="1400" kern="1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kern="1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Дял в енергийния баланс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</a:tr>
              <a:tr h="268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tx1"/>
                          </a:solidFill>
                          <a:effectLst/>
                        </a:rPr>
                        <a:t>Въглища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3 315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3 666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22%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3 934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23%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</a:tr>
              <a:tr h="268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tx1"/>
                          </a:solidFill>
                          <a:effectLst/>
                        </a:rPr>
                        <a:t>Нефт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4 059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4 543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4 662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28%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</a:tr>
              <a:tr h="268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tx1"/>
                          </a:solidFill>
                          <a:effectLst/>
                        </a:rPr>
                        <a:t>Газ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2 596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4 244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3 748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22%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</a:tr>
              <a:tr h="555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tx1"/>
                          </a:solidFill>
                          <a:effectLst/>
                        </a:rPr>
                        <a:t>Ядрена енергия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712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1 196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1 273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8%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</a:tr>
              <a:tr h="570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Хидро</a:t>
                      </a:r>
                      <a:r>
                        <a:rPr lang="bg-BG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енергия</a:t>
                      </a:r>
                      <a:endParaRPr lang="pl-PL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276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477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476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</a:tr>
              <a:tr h="519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tx1"/>
                          </a:solidFill>
                          <a:effectLst/>
                        </a:rPr>
                        <a:t>Биомаса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1 225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1 944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1 957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</a:tr>
              <a:tr h="519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tx1"/>
                          </a:solidFill>
                          <a:effectLst/>
                        </a:rPr>
                        <a:t>Други </a:t>
                      </a:r>
                      <a:r>
                        <a:rPr lang="bg-BG" sz="1400" dirty="0" err="1" smtClean="0">
                          <a:solidFill>
                            <a:schemeClr val="tx1"/>
                          </a:solidFill>
                          <a:effectLst/>
                        </a:rPr>
                        <a:t>ВЕИ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89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697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699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</a:tr>
              <a:tr h="53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solidFill>
                            <a:schemeClr val="tx1"/>
                          </a:solidFill>
                          <a:effectLst/>
                        </a:rPr>
                        <a:t>Общо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12 271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16 765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16 748</a:t>
                      </a:r>
                      <a:endParaRPr lang="pl-PL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48" marR="6184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90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Хоризонтални сондажи в проучвателен район </a:t>
            </a:r>
            <a:r>
              <a:rPr lang="bg-BG" dirty="0" err="1" smtClean="0"/>
              <a:t>Померания</a:t>
            </a:r>
            <a:r>
              <a:rPr lang="pl-PL" dirty="0" smtClean="0"/>
              <a:t/>
            </a:r>
            <a:br>
              <a:rPr lang="pl-PL" dirty="0" smtClean="0"/>
            </a:b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Хоризонталният сондаж </a:t>
            </a:r>
            <a:r>
              <a:rPr lang="bg-BG" dirty="0" err="1" smtClean="0"/>
              <a:t>Лебиен</a:t>
            </a:r>
            <a:r>
              <a:rPr lang="pl-PL" dirty="0" smtClean="0"/>
              <a:t> </a:t>
            </a:r>
            <a:r>
              <a:rPr lang="pl-PL" dirty="0" err="1"/>
              <a:t>LE-2H</a:t>
            </a:r>
            <a:r>
              <a:rPr lang="pl-PL" dirty="0"/>
              <a:t> </a:t>
            </a:r>
            <a:r>
              <a:rPr lang="bg-BG" dirty="0" smtClean="0"/>
              <a:t>е също така стимулиран хидравлично </a:t>
            </a:r>
            <a:r>
              <a:rPr lang="pl-PL" dirty="0" smtClean="0"/>
              <a:t>(13 </a:t>
            </a:r>
            <a:r>
              <a:rPr lang="bg-BG" dirty="0" smtClean="0"/>
              <a:t>етапа</a:t>
            </a:r>
            <a:r>
              <a:rPr lang="pl-PL" dirty="0" smtClean="0"/>
              <a:t>) </a:t>
            </a:r>
            <a:r>
              <a:rPr lang="bg-BG" dirty="0" smtClean="0"/>
              <a:t>през август </a:t>
            </a:r>
            <a:r>
              <a:rPr lang="pl-PL" dirty="0" smtClean="0"/>
              <a:t>2011 </a:t>
            </a:r>
            <a:r>
              <a:rPr lang="bg-BG" dirty="0" smtClean="0"/>
              <a:t>година</a:t>
            </a:r>
            <a:r>
              <a:rPr lang="pl-PL" dirty="0" smtClean="0"/>
              <a:t>. </a:t>
            </a:r>
            <a:endParaRPr lang="pl-PL" dirty="0"/>
          </a:p>
          <a:p>
            <a:r>
              <a:rPr lang="bg-BG" dirty="0" smtClean="0"/>
              <a:t>Сондажът </a:t>
            </a:r>
            <a:r>
              <a:rPr lang="bg-BG" dirty="0" err="1" smtClean="0"/>
              <a:t>Любоцино</a:t>
            </a:r>
            <a:r>
              <a:rPr lang="pl-PL" dirty="0" smtClean="0"/>
              <a:t> </a:t>
            </a:r>
            <a:r>
              <a:rPr lang="pl-PL" dirty="0" err="1"/>
              <a:t>1h</a:t>
            </a:r>
            <a:r>
              <a:rPr lang="pl-PL" dirty="0"/>
              <a:t> </a:t>
            </a:r>
            <a:r>
              <a:rPr lang="bg-BG" dirty="0" smtClean="0"/>
              <a:t>ще бъде стимулиран през следващите няколко дни </a:t>
            </a:r>
            <a:r>
              <a:rPr lang="pl-PL" dirty="0" smtClean="0"/>
              <a:t>(7 </a:t>
            </a:r>
            <a:r>
              <a:rPr lang="bg-BG" dirty="0" smtClean="0"/>
              <a:t>етапа</a:t>
            </a:r>
            <a:r>
              <a:rPr lang="pl-PL" dirty="0" smtClean="0"/>
              <a:t>)</a:t>
            </a:r>
            <a:r>
              <a:rPr lang="bg-BG" dirty="0" smtClean="0"/>
              <a:t>.</a:t>
            </a:r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04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7138987" cy="941388"/>
          </a:xfrm>
        </p:spPr>
        <p:txBody>
          <a:bodyPr/>
          <a:lstStyle/>
          <a:p>
            <a:r>
              <a:rPr lang="bg-BG" sz="2000" dirty="0" smtClean="0"/>
              <a:t>Криви </a:t>
            </a:r>
            <a:r>
              <a:rPr lang="bg-BG" sz="2000" dirty="0" smtClean="0">
                <a:solidFill>
                  <a:schemeClr val="tx1"/>
                </a:solidFill>
              </a:rPr>
              <a:t>на спад в добива на </a:t>
            </a:r>
            <a:r>
              <a:rPr lang="bg-BG" sz="2000" dirty="0" err="1" smtClean="0">
                <a:solidFill>
                  <a:schemeClr val="tx1"/>
                </a:solidFill>
              </a:rPr>
              <a:t>шистово</a:t>
            </a:r>
            <a:r>
              <a:rPr lang="bg-BG" sz="2000" dirty="0" smtClean="0">
                <a:solidFill>
                  <a:schemeClr val="tx1"/>
                </a:solidFill>
              </a:rPr>
              <a:t> находище </a:t>
            </a:r>
            <a:r>
              <a:rPr lang="bg-BG" sz="2000" dirty="0" err="1" smtClean="0">
                <a:solidFill>
                  <a:schemeClr val="tx1"/>
                </a:solidFill>
              </a:rPr>
              <a:t>Барнет</a:t>
            </a:r>
            <a:r>
              <a:rPr lang="bg-BG" sz="2000" dirty="0" smtClean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- </a:t>
            </a:r>
            <a:r>
              <a:rPr lang="bg-BG" sz="2000" dirty="0" smtClean="0">
                <a:solidFill>
                  <a:schemeClr val="tx1"/>
                </a:solidFill>
              </a:rPr>
              <a:t>оценено общо извличане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5877272"/>
            <a:ext cx="7153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dirty="0" smtClean="0"/>
              <a:t>Икономика на </a:t>
            </a:r>
            <a:r>
              <a:rPr lang="bg-BG" sz="1200" dirty="0" err="1" smtClean="0"/>
              <a:t>шистовия</a:t>
            </a:r>
            <a:r>
              <a:rPr lang="bg-BG" sz="1200" dirty="0" smtClean="0"/>
              <a:t> газ</a:t>
            </a:r>
            <a:r>
              <a:rPr lang="en-US" sz="1200" dirty="0" smtClean="0"/>
              <a:t>: </a:t>
            </a:r>
            <a:r>
              <a:rPr lang="bg-BG" sz="1200" dirty="0" smtClean="0"/>
              <a:t>Наблюдавайте кривата</a:t>
            </a:r>
            <a:r>
              <a:rPr lang="en-US" sz="1200" dirty="0" smtClean="0"/>
              <a:t>: </a:t>
            </a:r>
            <a:r>
              <a:rPr lang="bg-BG" sz="1200" dirty="0" smtClean="0"/>
              <a:t>Доклад за оценка на нефт и газ </a:t>
            </a:r>
            <a:r>
              <a:rPr lang="en-US" sz="1200" dirty="0" smtClean="0"/>
              <a:t>http://www.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 oilandgasevaluationreport</a:t>
            </a:r>
            <a:r>
              <a:rPr lang="en-US" sz="1200" dirty="0" smtClean="0"/>
              <a:t>.com/2010/03/articles/oil-patch</a:t>
            </a:r>
            <a:r>
              <a:rPr lang="pl-PL" sz="1200" dirty="0" smtClean="0"/>
              <a:t>.</a:t>
            </a:r>
            <a:r>
              <a:rPr lang="pl-PL" sz="1200" dirty="0" err="1" smtClean="0"/>
              <a:t>html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bg-BG" sz="1200" dirty="0" smtClean="0"/>
              <a:t>Кривата на спад в добива за </a:t>
            </a:r>
            <a:r>
              <a:rPr lang="bg-BG" sz="1200" dirty="0" err="1" smtClean="0"/>
              <a:t>шистово</a:t>
            </a:r>
            <a:r>
              <a:rPr lang="bg-BG" sz="1200" dirty="0" smtClean="0"/>
              <a:t> находище </a:t>
            </a:r>
            <a:r>
              <a:rPr lang="bg-BG" sz="1200" dirty="0" err="1" smtClean="0"/>
              <a:t>Барнет</a:t>
            </a:r>
            <a:r>
              <a:rPr lang="bg-BG" sz="1200" dirty="0" smtClean="0"/>
              <a:t> (пример</a:t>
            </a:r>
            <a:r>
              <a:rPr lang="pl-PL" sz="1200" dirty="0" smtClean="0"/>
              <a:t>)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98240"/>
            <a:ext cx="7410762" cy="44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Сондаж </a:t>
            </a:r>
            <a:r>
              <a:rPr lang="bg-BG" dirty="0" err="1" smtClean="0"/>
              <a:t>Лебиен</a:t>
            </a:r>
            <a:r>
              <a:rPr lang="pl-PL" dirty="0" smtClean="0"/>
              <a:t> (</a:t>
            </a:r>
            <a:r>
              <a:rPr lang="bg-BG" dirty="0" err="1" smtClean="0"/>
              <a:t>Лейн</a:t>
            </a:r>
            <a:r>
              <a:rPr lang="bg-BG" dirty="0" smtClean="0"/>
              <a:t> </a:t>
            </a:r>
            <a:r>
              <a:rPr lang="bg-BG" dirty="0" err="1" smtClean="0"/>
              <a:t>Енерджи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775"/>
            <a:ext cx="8640959" cy="4497388"/>
          </a:xfrm>
        </p:spPr>
        <p:txBody>
          <a:bodyPr/>
          <a:lstStyle/>
          <a:p>
            <a:r>
              <a:rPr lang="bg-BG" dirty="0" smtClean="0"/>
              <a:t>Сондажът е прокаран до обща измерена дълбочина</a:t>
            </a:r>
            <a:r>
              <a:rPr lang="pl-PL" dirty="0" smtClean="0"/>
              <a:t> </a:t>
            </a:r>
            <a:r>
              <a:rPr lang="bg-BG" dirty="0" smtClean="0"/>
              <a:t>от </a:t>
            </a:r>
            <a:r>
              <a:rPr lang="pl-PL" dirty="0" smtClean="0"/>
              <a:t>4000 </a:t>
            </a:r>
            <a:r>
              <a:rPr lang="bg-BG" dirty="0" smtClean="0"/>
              <a:t>метра</a:t>
            </a:r>
            <a:r>
              <a:rPr lang="pl-PL" dirty="0" smtClean="0"/>
              <a:t>, </a:t>
            </a:r>
            <a:r>
              <a:rPr lang="bg-BG" dirty="0" smtClean="0"/>
              <a:t>с хоризонтална част от ок.</a:t>
            </a:r>
            <a:r>
              <a:rPr lang="pl-PL" dirty="0" smtClean="0"/>
              <a:t> </a:t>
            </a:r>
            <a:r>
              <a:rPr lang="pl-PL" dirty="0"/>
              <a:t>1,000 </a:t>
            </a:r>
            <a:r>
              <a:rPr lang="bg-BG" dirty="0" smtClean="0"/>
              <a:t>метра</a:t>
            </a:r>
            <a:r>
              <a:rPr lang="pl-PL" dirty="0" smtClean="0"/>
              <a:t>, </a:t>
            </a:r>
            <a:r>
              <a:rPr lang="bg-BG" dirty="0" smtClean="0"/>
              <a:t>проникваща в една </a:t>
            </a:r>
            <a:r>
              <a:rPr lang="pl-PL" dirty="0" smtClean="0"/>
              <a:t>5</a:t>
            </a:r>
            <a:r>
              <a:rPr lang="bg-BG" dirty="0" smtClean="0"/>
              <a:t>-метрова</a:t>
            </a:r>
            <a:r>
              <a:rPr lang="pl-PL" dirty="0" smtClean="0"/>
              <a:t> </a:t>
            </a:r>
            <a:r>
              <a:rPr lang="bg-BG" dirty="0" smtClean="0"/>
              <a:t>целева зона в богати на органично вещество </a:t>
            </a:r>
            <a:r>
              <a:rPr lang="bg-BG" dirty="0" err="1" smtClean="0"/>
              <a:t>долнопалеозойски</a:t>
            </a:r>
            <a:r>
              <a:rPr lang="bg-BG" dirty="0" smtClean="0"/>
              <a:t> шисти. </a:t>
            </a:r>
            <a:endParaRPr lang="pl-PL" dirty="0"/>
          </a:p>
          <a:p>
            <a:r>
              <a:rPr lang="bg-BG" dirty="0" smtClean="0"/>
              <a:t>Сондажните целеви зони се характеризират с високо насищане на газ</a:t>
            </a:r>
            <a:r>
              <a:rPr lang="pl-PL" dirty="0" smtClean="0"/>
              <a:t> </a:t>
            </a:r>
            <a:r>
              <a:rPr lang="bg-BG" dirty="0" smtClean="0"/>
              <a:t>в хоризонталната част</a:t>
            </a:r>
            <a:r>
              <a:rPr lang="pl-PL" dirty="0" smtClean="0"/>
              <a:t>. </a:t>
            </a:r>
            <a:r>
              <a:rPr lang="bg-BG" dirty="0" smtClean="0"/>
              <a:t>Прилагането на хидравлично напукване в сондажа </a:t>
            </a:r>
            <a:r>
              <a:rPr lang="bg-BG" dirty="0" err="1" smtClean="0"/>
              <a:t>Лебиен</a:t>
            </a:r>
            <a:r>
              <a:rPr lang="pl-PL" dirty="0" smtClean="0"/>
              <a:t> </a:t>
            </a:r>
            <a:r>
              <a:rPr lang="pl-PL" dirty="0" err="1"/>
              <a:t>LE-2H</a:t>
            </a:r>
            <a:r>
              <a:rPr lang="pl-PL" dirty="0"/>
              <a:t> </a:t>
            </a:r>
            <a:r>
              <a:rPr lang="bg-BG" dirty="0" smtClean="0"/>
              <a:t>беше първата в Полша многоетапна операция за стимулиране чрез хидравлично напукване в хоризонтален сондаж за </a:t>
            </a:r>
            <a:r>
              <a:rPr lang="bg-BG" dirty="0" err="1" smtClean="0"/>
              <a:t>шистов</a:t>
            </a:r>
            <a:r>
              <a:rPr lang="bg-BG" dirty="0" smtClean="0"/>
              <a:t> газ</a:t>
            </a:r>
            <a:r>
              <a:rPr lang="pl-PL" dirty="0" smtClean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0846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Лебиен</a:t>
            </a:r>
            <a:r>
              <a:rPr lang="pl-PL" dirty="0" smtClean="0"/>
              <a:t> (</a:t>
            </a:r>
            <a:r>
              <a:rPr lang="bg-BG" dirty="0" err="1" smtClean="0"/>
              <a:t>Лейн</a:t>
            </a:r>
            <a:r>
              <a:rPr lang="bg-BG" dirty="0" smtClean="0"/>
              <a:t> </a:t>
            </a:r>
            <a:r>
              <a:rPr lang="bg-BG" dirty="0" err="1" smtClean="0"/>
              <a:t>Енерджи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497388"/>
          </a:xfrm>
        </p:spPr>
        <p:txBody>
          <a:bodyPr/>
          <a:lstStyle/>
          <a:p>
            <a:r>
              <a:rPr lang="bg-BG" dirty="0" smtClean="0"/>
              <a:t>По принцип тази операция по стимулиране представлява един основен етап в оценката на потенциала на </a:t>
            </a:r>
            <a:r>
              <a:rPr lang="bg-BG" dirty="0" err="1" smtClean="0"/>
              <a:t>шистовия</a:t>
            </a:r>
            <a:r>
              <a:rPr lang="bg-BG" dirty="0" smtClean="0"/>
              <a:t> газ</a:t>
            </a:r>
            <a:r>
              <a:rPr lang="pl-PL" dirty="0" smtClean="0"/>
              <a:t> </a:t>
            </a:r>
            <a:r>
              <a:rPr lang="bg-BG" dirty="0" smtClean="0"/>
              <a:t>в полския Балтийски басейн</a:t>
            </a:r>
            <a:r>
              <a:rPr lang="pl-PL" dirty="0" smtClean="0"/>
              <a:t>. </a:t>
            </a:r>
            <a:r>
              <a:rPr lang="bg-BG" dirty="0" smtClean="0"/>
              <a:t>Сондажът започна да подава природен газ и беше запален първия газов факел</a:t>
            </a:r>
            <a:r>
              <a:rPr lang="pl-PL" dirty="0" smtClean="0"/>
              <a:t> </a:t>
            </a:r>
            <a:r>
              <a:rPr lang="bg-BG" dirty="0" smtClean="0"/>
              <a:t>за целите на едно кратко изпитване</a:t>
            </a:r>
            <a:r>
              <a:rPr lang="pl-PL" dirty="0" smtClean="0"/>
              <a:t>, </a:t>
            </a:r>
            <a:r>
              <a:rPr lang="bg-BG" dirty="0" smtClean="0"/>
              <a:t>което е нормален подход за този вид операция</a:t>
            </a:r>
            <a:r>
              <a:rPr lang="pl-PL" dirty="0" smtClean="0"/>
              <a:t>. </a:t>
            </a:r>
            <a:endParaRPr lang="pl-PL" dirty="0"/>
          </a:p>
          <a:p>
            <a:r>
              <a:rPr lang="bg-BG" dirty="0" smtClean="0"/>
              <a:t>Притокът на газ започна на 8 септември при нестабилизиран дебит от </a:t>
            </a:r>
            <a:r>
              <a:rPr lang="pl-PL" dirty="0" smtClean="0"/>
              <a:t>2.2 </a:t>
            </a:r>
            <a:r>
              <a:rPr lang="bg-BG" dirty="0" smtClean="0"/>
              <a:t>хил. куб. фута/ден</a:t>
            </a:r>
            <a:r>
              <a:rPr lang="pl-PL" dirty="0" smtClean="0"/>
              <a:t> </a:t>
            </a:r>
            <a:r>
              <a:rPr lang="pl-PL" dirty="0"/>
              <a:t>(62 10</a:t>
            </a:r>
            <a:r>
              <a:rPr lang="pl-PL" baseline="30000" dirty="0"/>
              <a:t>3</a:t>
            </a:r>
            <a:r>
              <a:rPr lang="pl-PL" dirty="0"/>
              <a:t> </a:t>
            </a:r>
            <a:r>
              <a:rPr lang="bg-BG" dirty="0" smtClean="0"/>
              <a:t>м</a:t>
            </a:r>
            <a:r>
              <a:rPr lang="pl-PL" baseline="30000" dirty="0" smtClean="0"/>
              <a:t>3</a:t>
            </a:r>
            <a:r>
              <a:rPr lang="pl-PL" dirty="0" smtClean="0"/>
              <a:t>/</a:t>
            </a:r>
            <a:r>
              <a:rPr lang="bg-BG" dirty="0" smtClean="0"/>
              <a:t>ден</a:t>
            </a:r>
            <a:r>
              <a:rPr lang="pl-PL" dirty="0" smtClean="0"/>
              <a:t>) </a:t>
            </a:r>
            <a:r>
              <a:rPr lang="bg-BG" dirty="0" smtClean="0"/>
              <a:t>с помощта на апаратура с гъвкави компресорни тръби и азотен лифт</a:t>
            </a:r>
            <a:r>
              <a:rPr lang="pl-PL" dirty="0" smtClean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1674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>
                <a:solidFill>
                  <a:schemeClr val="tx1"/>
                </a:solidFill>
              </a:rPr>
              <a:t>Лебиен</a:t>
            </a:r>
            <a:r>
              <a:rPr lang="pl-PL" dirty="0" smtClean="0">
                <a:solidFill>
                  <a:schemeClr val="tx1"/>
                </a:solidFill>
              </a:rPr>
              <a:t> (</a:t>
            </a:r>
            <a:r>
              <a:rPr lang="bg-BG" dirty="0" err="1" smtClean="0">
                <a:solidFill>
                  <a:schemeClr val="tx1"/>
                </a:solidFill>
              </a:rPr>
              <a:t>Лейн</a:t>
            </a:r>
            <a:r>
              <a:rPr lang="bg-BG" dirty="0" smtClean="0">
                <a:solidFill>
                  <a:schemeClr val="tx1"/>
                </a:solidFill>
              </a:rPr>
              <a:t> </a:t>
            </a:r>
            <a:r>
              <a:rPr lang="bg-BG" dirty="0" err="1" smtClean="0">
                <a:solidFill>
                  <a:schemeClr val="tx1"/>
                </a:solidFill>
              </a:rPr>
              <a:t>Енерджи</a:t>
            </a:r>
            <a:r>
              <a:rPr lang="pl-PL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775"/>
            <a:ext cx="8640959" cy="4497388"/>
          </a:xfrm>
        </p:spPr>
        <p:txBody>
          <a:bodyPr/>
          <a:lstStyle/>
          <a:p>
            <a:r>
              <a:rPr lang="bg-BG" dirty="0" smtClean="0"/>
              <a:t>По принцип тази операция по стимулиране представлява основен етап в оценката на потенциала на </a:t>
            </a:r>
            <a:r>
              <a:rPr lang="bg-BG" dirty="0" err="1" smtClean="0"/>
              <a:t>шистовия</a:t>
            </a:r>
            <a:r>
              <a:rPr lang="bg-BG" dirty="0" smtClean="0"/>
              <a:t> газ</a:t>
            </a:r>
            <a:r>
              <a:rPr lang="pl-PL" dirty="0" smtClean="0"/>
              <a:t> </a:t>
            </a:r>
            <a:r>
              <a:rPr lang="bg-BG" dirty="0" smtClean="0"/>
              <a:t>в полския Балтийски басейн</a:t>
            </a:r>
            <a:r>
              <a:rPr lang="pl-PL" dirty="0" smtClean="0"/>
              <a:t>. </a:t>
            </a:r>
            <a:r>
              <a:rPr lang="bg-BG" dirty="0" smtClean="0"/>
              <a:t>Сондажът започна да подава природен газ и беше запален първия газов факел</a:t>
            </a:r>
            <a:r>
              <a:rPr lang="pl-PL" dirty="0" smtClean="0"/>
              <a:t>, </a:t>
            </a:r>
            <a:r>
              <a:rPr lang="bg-BG" dirty="0" smtClean="0"/>
              <a:t>за целите на едно кратко изпитване</a:t>
            </a:r>
            <a:r>
              <a:rPr lang="pl-PL" dirty="0" smtClean="0"/>
              <a:t>, </a:t>
            </a:r>
            <a:r>
              <a:rPr lang="bg-BG" dirty="0" smtClean="0"/>
              <a:t>което е нормален подход за този вид операция</a:t>
            </a:r>
            <a:r>
              <a:rPr lang="pl-PL" dirty="0" smtClean="0"/>
              <a:t>. </a:t>
            </a:r>
          </a:p>
          <a:p>
            <a:r>
              <a:rPr lang="bg-BG" dirty="0" smtClean="0"/>
              <a:t>Притокът на газ започна на 8 септември при нестабилизиран дебит от </a:t>
            </a:r>
            <a:r>
              <a:rPr lang="pl-PL" dirty="0" smtClean="0"/>
              <a:t>2.2 </a:t>
            </a:r>
            <a:r>
              <a:rPr lang="bg-BG" dirty="0" smtClean="0"/>
              <a:t>хил. куб. фута/ден</a:t>
            </a:r>
            <a:r>
              <a:rPr lang="pl-PL" dirty="0" smtClean="0"/>
              <a:t> (62 10</a:t>
            </a:r>
            <a:r>
              <a:rPr lang="pl-PL" baseline="30000" dirty="0" smtClean="0"/>
              <a:t>3</a:t>
            </a:r>
            <a:r>
              <a:rPr lang="pl-PL" dirty="0" smtClean="0"/>
              <a:t> </a:t>
            </a:r>
            <a:r>
              <a:rPr lang="bg-BG" dirty="0" smtClean="0"/>
              <a:t>м</a:t>
            </a:r>
            <a:r>
              <a:rPr lang="pl-PL" baseline="30000" dirty="0" smtClean="0"/>
              <a:t>3</a:t>
            </a:r>
            <a:r>
              <a:rPr lang="pl-PL" dirty="0" smtClean="0"/>
              <a:t>/</a:t>
            </a:r>
            <a:r>
              <a:rPr lang="bg-BG" dirty="0" smtClean="0"/>
              <a:t>ден</a:t>
            </a:r>
            <a:r>
              <a:rPr lang="pl-PL" dirty="0" smtClean="0"/>
              <a:t>) </a:t>
            </a:r>
            <a:r>
              <a:rPr lang="bg-BG" dirty="0" smtClean="0"/>
              <a:t>с помощта на апаратура с </a:t>
            </a:r>
            <a:r>
              <a:rPr lang="bg-BG" strike="sngStrike" dirty="0" smtClean="0"/>
              <a:t> </a:t>
            </a:r>
            <a:r>
              <a:rPr lang="bg-BG" dirty="0" smtClean="0"/>
              <a:t>гъвкави компресорни тръби и азотен лифт</a:t>
            </a:r>
            <a:r>
              <a:rPr lang="pl-PL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253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Лебиен</a:t>
            </a:r>
            <a:r>
              <a:rPr lang="pl-PL" dirty="0" smtClean="0"/>
              <a:t> (</a:t>
            </a:r>
            <a:r>
              <a:rPr lang="bg-BG" dirty="0" err="1" smtClean="0"/>
              <a:t>Лейн</a:t>
            </a:r>
            <a:r>
              <a:rPr lang="bg-BG" dirty="0" smtClean="0"/>
              <a:t> </a:t>
            </a:r>
            <a:r>
              <a:rPr lang="bg-BG" dirty="0" err="1" smtClean="0"/>
              <a:t>Енерджи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628775"/>
            <a:ext cx="8291264" cy="4497388"/>
          </a:xfrm>
        </p:spPr>
        <p:txBody>
          <a:bodyPr/>
          <a:lstStyle/>
          <a:p>
            <a:r>
              <a:rPr lang="bg-BG" dirty="0" smtClean="0"/>
              <a:t>Сондажът продължи да подава </a:t>
            </a:r>
            <a:r>
              <a:rPr lang="bg-BG" dirty="0" err="1" smtClean="0"/>
              <a:t>постхидранапукваща</a:t>
            </a:r>
            <a:r>
              <a:rPr lang="bg-BG" dirty="0" smtClean="0"/>
              <a:t> вода с азотния лифт и по същото време започна да тече и природен газ </a:t>
            </a:r>
            <a:r>
              <a:rPr lang="pl-PL" dirty="0" smtClean="0"/>
              <a:t> </a:t>
            </a:r>
            <a:r>
              <a:rPr lang="bg-BG" dirty="0" smtClean="0"/>
              <a:t>при първоначален дебит от ок.</a:t>
            </a:r>
            <a:r>
              <a:rPr lang="pl-PL" dirty="0" smtClean="0"/>
              <a:t> </a:t>
            </a:r>
            <a:r>
              <a:rPr lang="pl-PL" dirty="0"/>
              <a:t>380 </a:t>
            </a:r>
            <a:r>
              <a:rPr lang="bg-BG" dirty="0" smtClean="0"/>
              <a:t>хил. стандартни куб. фута/ден</a:t>
            </a:r>
            <a:r>
              <a:rPr lang="pl-PL" dirty="0" smtClean="0"/>
              <a:t> </a:t>
            </a:r>
            <a:r>
              <a:rPr lang="pl-PL" dirty="0"/>
              <a:t>(10</a:t>
            </a:r>
            <a:r>
              <a:rPr lang="pl-PL" baseline="30000" dirty="0"/>
              <a:t>4</a:t>
            </a:r>
            <a:r>
              <a:rPr lang="pl-PL" dirty="0"/>
              <a:t> </a:t>
            </a:r>
            <a:r>
              <a:rPr lang="bg-BG" dirty="0" smtClean="0"/>
              <a:t>м</a:t>
            </a:r>
            <a:r>
              <a:rPr lang="pl-PL" baseline="30000" dirty="0" smtClean="0"/>
              <a:t>3</a:t>
            </a:r>
            <a:r>
              <a:rPr lang="pl-PL" dirty="0" smtClean="0"/>
              <a:t>/</a:t>
            </a:r>
            <a:r>
              <a:rPr lang="bg-BG" dirty="0" smtClean="0"/>
              <a:t>ден</a:t>
            </a:r>
            <a:r>
              <a:rPr lang="pl-PL" dirty="0" smtClean="0"/>
              <a:t>). </a:t>
            </a:r>
            <a:endParaRPr lang="pl-PL" dirty="0"/>
          </a:p>
          <a:p>
            <a:r>
              <a:rPr lang="bg-BG" dirty="0" smtClean="0"/>
              <a:t>Сондажът продължи да бъде отводняван с помощта на азотен лифт,</a:t>
            </a:r>
            <a:r>
              <a:rPr lang="pl-PL" dirty="0" smtClean="0"/>
              <a:t> </a:t>
            </a:r>
            <a:r>
              <a:rPr lang="bg-BG" dirty="0" smtClean="0"/>
              <a:t>а дебитът на природен газ към </a:t>
            </a:r>
            <a:r>
              <a:rPr lang="pl-PL" dirty="0" smtClean="0"/>
              <a:t>25 </a:t>
            </a:r>
            <a:r>
              <a:rPr lang="bg-BG" dirty="0" smtClean="0"/>
              <a:t>септември беше между </a:t>
            </a:r>
            <a:r>
              <a:rPr lang="pl-PL" dirty="0" smtClean="0"/>
              <a:t>450 </a:t>
            </a:r>
            <a:r>
              <a:rPr lang="bg-BG" dirty="0" smtClean="0"/>
              <a:t>и </a:t>
            </a:r>
            <a:r>
              <a:rPr lang="pl-PL" dirty="0" smtClean="0"/>
              <a:t>520 </a:t>
            </a:r>
            <a:r>
              <a:rPr lang="bg-BG" dirty="0" smtClean="0"/>
              <a:t>хил. стандартни куб. фута/ден</a:t>
            </a:r>
            <a:r>
              <a:rPr lang="pl-PL" dirty="0" smtClean="0"/>
              <a:t> </a:t>
            </a:r>
            <a:r>
              <a:rPr lang="pl-PL" dirty="0"/>
              <a:t>(12-15 10</a:t>
            </a:r>
            <a:r>
              <a:rPr lang="pl-PL" baseline="30000" dirty="0"/>
              <a:t>3</a:t>
            </a:r>
            <a:r>
              <a:rPr lang="pl-PL" dirty="0"/>
              <a:t> </a:t>
            </a:r>
            <a:r>
              <a:rPr lang="bg-BG" dirty="0" smtClean="0"/>
              <a:t>м</a:t>
            </a:r>
            <a:r>
              <a:rPr lang="pl-PL" baseline="30000" dirty="0" smtClean="0"/>
              <a:t>3</a:t>
            </a:r>
            <a:r>
              <a:rPr lang="pl-PL" dirty="0" smtClean="0"/>
              <a:t>/</a:t>
            </a:r>
            <a:r>
              <a:rPr lang="bg-BG" dirty="0" smtClean="0"/>
              <a:t>ден</a:t>
            </a:r>
            <a:r>
              <a:rPr lang="pl-PL" dirty="0" smtClean="0"/>
              <a:t>).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4328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Лебиен</a:t>
            </a:r>
            <a:r>
              <a:rPr lang="pl-PL" dirty="0" smtClean="0"/>
              <a:t> (</a:t>
            </a:r>
            <a:r>
              <a:rPr lang="bg-BG" dirty="0" err="1" smtClean="0"/>
              <a:t>Лейн</a:t>
            </a:r>
            <a:r>
              <a:rPr lang="bg-BG" dirty="0" smtClean="0"/>
              <a:t> </a:t>
            </a:r>
            <a:r>
              <a:rPr lang="bg-BG" dirty="0" err="1" smtClean="0"/>
              <a:t>Енерджи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775"/>
            <a:ext cx="8352927" cy="4497388"/>
          </a:xfrm>
        </p:spPr>
        <p:txBody>
          <a:bodyPr/>
          <a:lstStyle/>
          <a:p>
            <a:r>
              <a:rPr lang="bg-BG" dirty="0" smtClean="0"/>
              <a:t>Към днешна дата над </a:t>
            </a:r>
            <a:r>
              <a:rPr lang="pl-PL" dirty="0" smtClean="0"/>
              <a:t>15</a:t>
            </a:r>
            <a:r>
              <a:rPr lang="pl-PL" dirty="0"/>
              <a:t>% </a:t>
            </a:r>
            <a:r>
              <a:rPr lang="bg-BG" dirty="0" smtClean="0"/>
              <a:t>от </a:t>
            </a:r>
            <a:r>
              <a:rPr lang="bg-BG" dirty="0" err="1" smtClean="0"/>
              <a:t>хидронапукващите</a:t>
            </a:r>
            <a:r>
              <a:rPr lang="bg-BG" dirty="0" smtClean="0"/>
              <a:t> флуиди са извлечени</a:t>
            </a:r>
            <a:r>
              <a:rPr lang="pl-PL" dirty="0" smtClean="0"/>
              <a:t>. </a:t>
            </a:r>
            <a:r>
              <a:rPr lang="bg-BG" dirty="0" smtClean="0"/>
              <a:t>Наблюдаваните резултати засега общо взето не са удовлетворителни</a:t>
            </a:r>
            <a:r>
              <a:rPr lang="pl-PL" dirty="0" smtClean="0"/>
              <a:t> </a:t>
            </a:r>
            <a:r>
              <a:rPr lang="pl-PL" dirty="0"/>
              <a:t>– </a:t>
            </a:r>
            <a:r>
              <a:rPr lang="bg-BG" dirty="0" smtClean="0"/>
              <a:t>сравнено със сходни условия в САЩ</a:t>
            </a:r>
            <a:r>
              <a:rPr lang="pl-PL" dirty="0" smtClean="0"/>
              <a:t> (</a:t>
            </a:r>
            <a:r>
              <a:rPr lang="bg-BG" dirty="0" err="1" smtClean="0"/>
              <a:t>напр</a:t>
            </a:r>
            <a:r>
              <a:rPr lang="pl-PL" dirty="0" smtClean="0"/>
              <a:t>. </a:t>
            </a:r>
            <a:r>
              <a:rPr lang="bg-BG" dirty="0" smtClean="0"/>
              <a:t>в района на </a:t>
            </a:r>
            <a:r>
              <a:rPr lang="bg-BG" dirty="0" err="1" smtClean="0"/>
              <a:t>Барнет</a:t>
            </a:r>
            <a:r>
              <a:rPr lang="pl-PL" dirty="0" smtClean="0"/>
              <a:t>), </a:t>
            </a:r>
            <a:r>
              <a:rPr lang="bg-BG" dirty="0" smtClean="0"/>
              <a:t>където първоначалният дебит обикновено е над </a:t>
            </a:r>
            <a:r>
              <a:rPr lang="pl-PL" dirty="0" smtClean="0"/>
              <a:t>2 </a:t>
            </a:r>
            <a:r>
              <a:rPr lang="bg-BG" dirty="0" smtClean="0"/>
              <a:t>хил. куб. фута/ден</a:t>
            </a:r>
            <a:r>
              <a:rPr lang="pl-PL" dirty="0" smtClean="0"/>
              <a:t>  (</a:t>
            </a:r>
            <a:r>
              <a:rPr lang="bg-BG" dirty="0" smtClean="0"/>
              <a:t>т.е. над </a:t>
            </a:r>
            <a:r>
              <a:rPr lang="pl-PL" dirty="0" smtClean="0"/>
              <a:t>60 </a:t>
            </a:r>
            <a:r>
              <a:rPr lang="pl-PL" dirty="0"/>
              <a:t>103 </a:t>
            </a:r>
            <a:r>
              <a:rPr lang="bg-BG" dirty="0" smtClean="0"/>
              <a:t>м</a:t>
            </a:r>
            <a:r>
              <a:rPr lang="pl-PL" baseline="30000" dirty="0" smtClean="0"/>
              <a:t>3</a:t>
            </a:r>
            <a:r>
              <a:rPr lang="pl-PL" dirty="0" smtClean="0"/>
              <a:t>/</a:t>
            </a:r>
            <a:r>
              <a:rPr lang="bg-BG" dirty="0" smtClean="0"/>
              <a:t>ден</a:t>
            </a:r>
            <a:r>
              <a:rPr lang="pl-PL" dirty="0" smtClean="0"/>
              <a:t>) (</a:t>
            </a:r>
            <a:r>
              <a:rPr lang="bg-BG" dirty="0" smtClean="0"/>
              <a:t>за </a:t>
            </a:r>
            <a:r>
              <a:rPr lang="pl-PL" dirty="0" smtClean="0"/>
              <a:t>30</a:t>
            </a:r>
            <a:r>
              <a:rPr lang="bg-BG" dirty="0" smtClean="0"/>
              <a:t>-дневен</a:t>
            </a:r>
            <a:r>
              <a:rPr lang="pl-PL" dirty="0" smtClean="0"/>
              <a:t> </a:t>
            </a:r>
            <a:r>
              <a:rPr lang="bg-BG" dirty="0" smtClean="0"/>
              <a:t>период</a:t>
            </a:r>
            <a:r>
              <a:rPr lang="pl-PL" dirty="0" smtClean="0"/>
              <a:t>). </a:t>
            </a:r>
            <a:r>
              <a:rPr lang="bg-BG" dirty="0" smtClean="0"/>
              <a:t>Компанията наблюдава</a:t>
            </a:r>
            <a:r>
              <a:rPr lang="pl-PL" dirty="0" smtClean="0"/>
              <a:t> </a:t>
            </a:r>
            <a:r>
              <a:rPr lang="bg-BG" dirty="0" smtClean="0"/>
              <a:t>едно по-високо първоначално резервоарно налягане и най-вероятно напукващото налягане е било недостатъчно</a:t>
            </a:r>
            <a:r>
              <a:rPr lang="pl-PL" dirty="0" smtClean="0"/>
              <a:t>.</a:t>
            </a:r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93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Лебиен</a:t>
            </a:r>
            <a:r>
              <a:rPr lang="pl-PL" dirty="0" smtClean="0"/>
              <a:t> (</a:t>
            </a:r>
            <a:r>
              <a:rPr lang="bg-BG" dirty="0" err="1" smtClean="0"/>
              <a:t>Лейн</a:t>
            </a:r>
            <a:r>
              <a:rPr lang="bg-BG" dirty="0" smtClean="0"/>
              <a:t> </a:t>
            </a:r>
            <a:r>
              <a:rPr lang="bg-BG" dirty="0" err="1" smtClean="0"/>
              <a:t>Енерджи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Прокарването на проучвателни сондажи през периода </a:t>
            </a:r>
            <a:r>
              <a:rPr lang="pl-PL" dirty="0" smtClean="0"/>
              <a:t>2010-2012</a:t>
            </a:r>
            <a:r>
              <a:rPr lang="bg-BG" dirty="0" smtClean="0"/>
              <a:t> год.</a:t>
            </a:r>
            <a:r>
              <a:rPr lang="pl-PL" dirty="0" smtClean="0"/>
              <a:t> </a:t>
            </a:r>
            <a:r>
              <a:rPr lang="bg-BG" dirty="0" smtClean="0"/>
              <a:t>позволи на </a:t>
            </a:r>
            <a:r>
              <a:rPr lang="bg-BG" dirty="0" err="1" smtClean="0"/>
              <a:t>3Легс</a:t>
            </a:r>
            <a:r>
              <a:rPr lang="pl-PL" dirty="0" smtClean="0"/>
              <a:t> </a:t>
            </a:r>
            <a:r>
              <a:rPr lang="bg-BG" dirty="0" smtClean="0"/>
              <a:t>да разработи нова интерпретация на геологията в Балтийския басейн</a:t>
            </a:r>
            <a:r>
              <a:rPr lang="pl-PL" dirty="0" smtClean="0"/>
              <a:t>. </a:t>
            </a:r>
            <a:endParaRPr lang="bg-BG" dirty="0" smtClean="0"/>
          </a:p>
          <a:p>
            <a:r>
              <a:rPr lang="bg-BG" dirty="0" smtClean="0"/>
              <a:t>Независим доклад изготвен от</a:t>
            </a:r>
            <a:r>
              <a:rPr lang="bg-BG" dirty="0"/>
              <a:t> </a:t>
            </a:r>
            <a:r>
              <a:rPr lang="bg-BG" dirty="0" smtClean="0">
                <a:hlinkClick r:id="rId3"/>
              </a:rPr>
              <a:t>Недерланд</a:t>
            </a:r>
            <a:r>
              <a:rPr lang="pl-PL" dirty="0" smtClean="0">
                <a:hlinkClick r:id="rId3"/>
              </a:rPr>
              <a:t>, </a:t>
            </a:r>
            <a:r>
              <a:rPr lang="bg-BG" dirty="0" err="1" smtClean="0">
                <a:hlinkClick r:id="rId3"/>
              </a:rPr>
              <a:t>Сюъл</a:t>
            </a:r>
            <a:r>
              <a:rPr lang="bg-BG" dirty="0" smtClean="0">
                <a:hlinkClick r:id="rId3"/>
              </a:rPr>
              <a:t> енд </a:t>
            </a:r>
            <a:r>
              <a:rPr lang="bg-BG" dirty="0" err="1" smtClean="0">
                <a:hlinkClick r:id="rId3"/>
              </a:rPr>
              <a:t>Асошиейтс</a:t>
            </a:r>
            <a:r>
              <a:rPr lang="bg-BG" dirty="0" smtClean="0">
                <a:hlinkClick r:id="rId3"/>
              </a:rPr>
              <a:t> Инк</a:t>
            </a:r>
            <a:r>
              <a:rPr lang="pl-PL" dirty="0" smtClean="0">
                <a:hlinkClick r:id="rId3"/>
              </a:rPr>
              <a:t>.</a:t>
            </a:r>
            <a:r>
              <a:rPr lang="pl-PL" dirty="0" smtClean="0"/>
              <a:t> </a:t>
            </a:r>
            <a:r>
              <a:rPr lang="bg-BG" dirty="0" smtClean="0"/>
              <a:t>върху обемите начален газ на място </a:t>
            </a:r>
            <a:r>
              <a:rPr lang="pl-PL" dirty="0" smtClean="0"/>
              <a:t>(</a:t>
            </a:r>
            <a:r>
              <a:rPr lang="bg-BG" dirty="0" smtClean="0"/>
              <a:t>НГМ</a:t>
            </a:r>
            <a:r>
              <a:rPr lang="pl-PL" dirty="0" smtClean="0"/>
              <a:t>) </a:t>
            </a:r>
            <a:r>
              <a:rPr lang="bg-BG" dirty="0" smtClean="0"/>
              <a:t>показва НГМ от </a:t>
            </a:r>
            <a:r>
              <a:rPr lang="pl-PL" dirty="0" smtClean="0"/>
              <a:t>50 </a:t>
            </a:r>
            <a:r>
              <a:rPr lang="bg-BG" dirty="0" smtClean="0"/>
              <a:t>трилиона куб. фута нето за </a:t>
            </a:r>
            <a:r>
              <a:rPr lang="pl-PL" dirty="0" smtClean="0"/>
              <a:t>3</a:t>
            </a:r>
            <a:r>
              <a:rPr lang="bg-BG" dirty="0" err="1" smtClean="0"/>
              <a:t>Легс</a:t>
            </a:r>
            <a:r>
              <a:rPr lang="pl-PL" dirty="0" smtClean="0"/>
              <a:t> (</a:t>
            </a:r>
            <a:r>
              <a:rPr lang="bg-BG" dirty="0" smtClean="0"/>
              <a:t>ок. </a:t>
            </a:r>
            <a:r>
              <a:rPr lang="pl-PL" dirty="0" smtClean="0"/>
              <a:t>1.4 </a:t>
            </a:r>
            <a:r>
              <a:rPr lang="bg-BG" dirty="0" smtClean="0"/>
              <a:t>трилиона куб. м.</a:t>
            </a:r>
            <a:r>
              <a:rPr lang="pl-PL" dirty="0" smtClean="0"/>
              <a:t>).</a:t>
            </a:r>
            <a:endParaRPr lang="pl-PL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87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Любоцино</a:t>
            </a:r>
            <a:r>
              <a:rPr lang="pl-PL" dirty="0" smtClean="0"/>
              <a:t> (</a:t>
            </a:r>
            <a:r>
              <a:rPr lang="bg-BG" dirty="0" err="1" smtClean="0"/>
              <a:t>ПГНиГ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59401"/>
            <a:ext cx="8712967" cy="4497388"/>
          </a:xfrm>
        </p:spPr>
        <p:txBody>
          <a:bodyPr/>
          <a:lstStyle/>
          <a:p>
            <a:r>
              <a:rPr lang="bg-BG" sz="2230" dirty="0" smtClean="0"/>
              <a:t>Полската държавна компания </a:t>
            </a:r>
            <a:r>
              <a:rPr lang="bg-BG" sz="2230" dirty="0" err="1" smtClean="0"/>
              <a:t>ПГНиГ</a:t>
            </a:r>
            <a:r>
              <a:rPr lang="en-US" sz="2230" dirty="0" smtClean="0"/>
              <a:t> </a:t>
            </a:r>
            <a:r>
              <a:rPr lang="bg-BG" sz="2230" dirty="0" smtClean="0"/>
              <a:t>прокара в района на Балтийския басейн вертикалния сондаж </a:t>
            </a:r>
            <a:r>
              <a:rPr lang="bg-BG" sz="2230" dirty="0" err="1" smtClean="0"/>
              <a:t>Любоцино</a:t>
            </a:r>
            <a:r>
              <a:rPr lang="en-US" sz="2230" dirty="0" smtClean="0"/>
              <a:t>. </a:t>
            </a:r>
            <a:endParaRPr lang="pl-PL" sz="2230" dirty="0"/>
          </a:p>
          <a:p>
            <a:r>
              <a:rPr lang="bg-BG" sz="2230" dirty="0" smtClean="0"/>
              <a:t>Сондажът </a:t>
            </a:r>
            <a:r>
              <a:rPr lang="bg-BG" sz="2230" dirty="0" err="1" smtClean="0"/>
              <a:t>Любоцино</a:t>
            </a:r>
            <a:r>
              <a:rPr lang="en-US" sz="2230" dirty="0" smtClean="0"/>
              <a:t>-1 </a:t>
            </a:r>
            <a:r>
              <a:rPr lang="bg-BG" sz="2230" dirty="0" smtClean="0"/>
              <a:t>е завършен </a:t>
            </a:r>
            <a:r>
              <a:rPr lang="en-US" sz="2230" dirty="0" smtClean="0"/>
              <a:t>(</a:t>
            </a:r>
            <a:r>
              <a:rPr lang="bg-BG" sz="2230" dirty="0" smtClean="0"/>
              <a:t>окончателна дълбочина</a:t>
            </a:r>
            <a:r>
              <a:rPr lang="en-US" sz="2230" dirty="0" smtClean="0"/>
              <a:t> 3050</a:t>
            </a:r>
            <a:r>
              <a:rPr lang="bg-BG" sz="2230" dirty="0" smtClean="0"/>
              <a:t> м </a:t>
            </a:r>
            <a:r>
              <a:rPr lang="en-US" sz="2230" dirty="0" smtClean="0"/>
              <a:t>– </a:t>
            </a:r>
            <a:r>
              <a:rPr lang="bg-BG" sz="2230" dirty="0" smtClean="0"/>
              <a:t>среден камбрий</a:t>
            </a:r>
            <a:r>
              <a:rPr lang="en-US" sz="2230" dirty="0" smtClean="0"/>
              <a:t>) </a:t>
            </a:r>
            <a:r>
              <a:rPr lang="bg-BG" sz="2230" dirty="0" smtClean="0"/>
              <a:t>и са извадени </a:t>
            </a:r>
            <a:r>
              <a:rPr lang="en-US" sz="2230" dirty="0" smtClean="0"/>
              <a:t>738,6</a:t>
            </a:r>
            <a:r>
              <a:rPr lang="bg-BG" sz="2230" dirty="0" smtClean="0"/>
              <a:t> м сондажна ядка</a:t>
            </a:r>
            <a:r>
              <a:rPr lang="en-US" sz="2230" dirty="0" smtClean="0"/>
              <a:t>. </a:t>
            </a:r>
            <a:endParaRPr lang="pl-PL" sz="2230" dirty="0"/>
          </a:p>
          <a:p>
            <a:r>
              <a:rPr lang="bg-BG" sz="2230" dirty="0" smtClean="0"/>
              <a:t>В интервала </a:t>
            </a:r>
            <a:r>
              <a:rPr lang="en-US" sz="2230" dirty="0" smtClean="0"/>
              <a:t>2200 </a:t>
            </a:r>
            <a:r>
              <a:rPr lang="en-US" sz="2230" dirty="0"/>
              <a:t>- 2972 </a:t>
            </a:r>
            <a:r>
              <a:rPr lang="bg-BG" sz="2230" dirty="0" smtClean="0"/>
              <a:t>м</a:t>
            </a:r>
            <a:r>
              <a:rPr lang="en-US" sz="2230" dirty="0" smtClean="0"/>
              <a:t> </a:t>
            </a:r>
            <a:r>
              <a:rPr lang="bg-BG" sz="2230" dirty="0" smtClean="0"/>
              <a:t>съдържанието на органично вещество е над </a:t>
            </a:r>
            <a:r>
              <a:rPr lang="en-US" sz="2230" dirty="0" smtClean="0"/>
              <a:t>5</a:t>
            </a:r>
            <a:r>
              <a:rPr lang="en-US" sz="2230" dirty="0"/>
              <a:t>% </a:t>
            </a:r>
            <a:r>
              <a:rPr lang="en-US" sz="2230" dirty="0" smtClean="0"/>
              <a:t>(</a:t>
            </a:r>
            <a:r>
              <a:rPr lang="bg-BG" sz="2230" dirty="0" smtClean="0"/>
              <a:t>общ органичен въглерод</a:t>
            </a:r>
            <a:r>
              <a:rPr lang="en-US" sz="2230" dirty="0" smtClean="0"/>
              <a:t>)</a:t>
            </a:r>
            <a:r>
              <a:rPr lang="bg-BG" sz="2230" dirty="0" smtClean="0"/>
              <a:t>. Наличието на съдържание на органично вещество</a:t>
            </a:r>
            <a:r>
              <a:rPr lang="en-US" sz="2230" dirty="0" smtClean="0"/>
              <a:t> (</a:t>
            </a:r>
            <a:r>
              <a:rPr lang="bg-BG" sz="2230" dirty="0" smtClean="0"/>
              <a:t>общ органичен въглерод</a:t>
            </a:r>
            <a:r>
              <a:rPr lang="en-US" sz="2230" dirty="0" smtClean="0"/>
              <a:t> </a:t>
            </a:r>
            <a:r>
              <a:rPr lang="en-US" sz="2230" dirty="0"/>
              <a:t>&gt; 0.5</a:t>
            </a:r>
            <a:r>
              <a:rPr lang="en-US" sz="2230" dirty="0" smtClean="0"/>
              <a:t>%)</a:t>
            </a:r>
            <a:r>
              <a:rPr lang="bg-BG" sz="2230" dirty="0" smtClean="0"/>
              <a:t>,</a:t>
            </a:r>
            <a:r>
              <a:rPr lang="en-US" sz="2230" dirty="0" smtClean="0"/>
              <a:t> </a:t>
            </a:r>
            <a:r>
              <a:rPr lang="bg-BG" sz="2230" dirty="0" smtClean="0"/>
              <a:t>от лабораторните анализи показва добър и много добър потенциал на </a:t>
            </a:r>
            <a:r>
              <a:rPr lang="bg-BG" sz="2230" dirty="0" err="1" smtClean="0"/>
              <a:t>източниковата</a:t>
            </a:r>
            <a:r>
              <a:rPr lang="bg-BG" sz="2230" dirty="0" smtClean="0"/>
              <a:t> скала в перспективния интервал </a:t>
            </a:r>
            <a:r>
              <a:rPr lang="en-US" sz="2230" dirty="0" smtClean="0"/>
              <a:t>(2550</a:t>
            </a:r>
            <a:r>
              <a:rPr lang="bg-BG" sz="2230" dirty="0" smtClean="0"/>
              <a:t>-</a:t>
            </a:r>
            <a:r>
              <a:rPr lang="en-US" sz="2230" dirty="0" smtClean="0"/>
              <a:t>2972</a:t>
            </a:r>
            <a:r>
              <a:rPr lang="bg-BG" sz="2230" dirty="0" smtClean="0"/>
              <a:t> м</a:t>
            </a:r>
            <a:r>
              <a:rPr lang="en-US" sz="2230" dirty="0" smtClean="0"/>
              <a:t>). </a:t>
            </a:r>
            <a:endParaRPr lang="pl-PL" sz="2230" dirty="0"/>
          </a:p>
          <a:p>
            <a:endParaRPr lang="pl-PL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20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Любоцино</a:t>
            </a:r>
            <a:r>
              <a:rPr lang="pl-PL" dirty="0" smtClean="0"/>
              <a:t> (</a:t>
            </a:r>
            <a:r>
              <a:rPr lang="bg-BG" dirty="0" err="1" smtClean="0"/>
              <a:t>ПГНиГ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775"/>
            <a:ext cx="7931225" cy="4497388"/>
          </a:xfrm>
        </p:spPr>
        <p:txBody>
          <a:bodyPr/>
          <a:lstStyle/>
          <a:p>
            <a:r>
              <a:rPr lang="bg-BG" dirty="0" smtClean="0"/>
              <a:t>Общото количество газ от измерените </a:t>
            </a:r>
            <a:r>
              <a:rPr lang="bg-BG" dirty="0" err="1" smtClean="0"/>
              <a:t>газопоказания</a:t>
            </a:r>
            <a:r>
              <a:rPr lang="bg-BG" dirty="0" smtClean="0"/>
              <a:t> в сондажния разтвор показва увеличено качество на газа в най-перспективния интервал между </a:t>
            </a:r>
            <a:r>
              <a:rPr lang="en-US" dirty="0" smtClean="0"/>
              <a:t>2550–2972 </a:t>
            </a:r>
            <a:r>
              <a:rPr lang="bg-BG" dirty="0" smtClean="0"/>
              <a:t>м </a:t>
            </a:r>
            <a:r>
              <a:rPr lang="en-US" dirty="0" smtClean="0"/>
              <a:t>(</a:t>
            </a:r>
            <a:r>
              <a:rPr lang="bg-BG" dirty="0" err="1" smtClean="0"/>
              <a:t>Ягосяк</a:t>
            </a:r>
            <a:r>
              <a:rPr lang="en-US" dirty="0" smtClean="0"/>
              <a:t>, 2011</a:t>
            </a:r>
            <a:r>
              <a:rPr lang="bg-BG" dirty="0" smtClean="0"/>
              <a:t> год.</a:t>
            </a:r>
            <a:r>
              <a:rPr lang="en-US" dirty="0" smtClean="0"/>
              <a:t>).</a:t>
            </a:r>
            <a:endParaRPr lang="pl-PL" dirty="0"/>
          </a:p>
          <a:p>
            <a:r>
              <a:rPr lang="bg-BG" dirty="0" smtClean="0"/>
              <a:t>Компанията </a:t>
            </a:r>
            <a:r>
              <a:rPr lang="bg-BG" dirty="0" err="1" smtClean="0"/>
              <a:t>ПГНиГ</a:t>
            </a:r>
            <a:r>
              <a:rPr lang="en-US" dirty="0" smtClean="0"/>
              <a:t> </a:t>
            </a:r>
            <a:r>
              <a:rPr lang="bg-BG" dirty="0" smtClean="0"/>
              <a:t>стана първата полска компания </a:t>
            </a:r>
            <a:r>
              <a:rPr lang="en-US" dirty="0" smtClean="0"/>
              <a:t>(</a:t>
            </a:r>
            <a:r>
              <a:rPr lang="bg-BG" dirty="0" smtClean="0"/>
              <a:t>втората компания в този район</a:t>
            </a:r>
            <a:r>
              <a:rPr lang="en-US" dirty="0" smtClean="0"/>
              <a:t>)</a:t>
            </a:r>
            <a:r>
              <a:rPr lang="bg-BG" dirty="0" smtClean="0"/>
              <a:t>, която започна</a:t>
            </a:r>
            <a:r>
              <a:rPr lang="en-US" dirty="0" smtClean="0"/>
              <a:t> </a:t>
            </a:r>
            <a:r>
              <a:rPr lang="bg-BG" dirty="0" smtClean="0"/>
              <a:t>технологично стационарно изпитване на </a:t>
            </a:r>
            <a:r>
              <a:rPr lang="bg-BG" dirty="0" err="1" smtClean="0"/>
              <a:t>шистов</a:t>
            </a:r>
            <a:r>
              <a:rPr lang="bg-BG" dirty="0" smtClean="0"/>
              <a:t> газ в страната</a:t>
            </a:r>
            <a:r>
              <a:rPr lang="en-US" dirty="0" smtClean="0"/>
              <a:t>, </a:t>
            </a:r>
            <a:r>
              <a:rPr lang="bg-BG" dirty="0" smtClean="0"/>
              <a:t>запалвайки газ от сондажа </a:t>
            </a:r>
            <a:r>
              <a:rPr lang="bg-BG" dirty="0" err="1" smtClean="0"/>
              <a:t>Любоцино</a:t>
            </a:r>
            <a:r>
              <a:rPr lang="en-US" dirty="0" smtClean="0"/>
              <a:t>-1 </a:t>
            </a:r>
            <a:r>
              <a:rPr lang="bg-BG" dirty="0" smtClean="0"/>
              <a:t>в площта на лицензия </a:t>
            </a:r>
            <a:r>
              <a:rPr lang="bg-BG" dirty="0" err="1" smtClean="0"/>
              <a:t>Вейхерово</a:t>
            </a:r>
            <a:r>
              <a:rPr lang="en-US" dirty="0" smtClean="0"/>
              <a:t>. </a:t>
            </a:r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1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ole tekstowe 9"/>
          <p:cNvSpPr txBox="1">
            <a:spLocks noChangeArrowheads="1"/>
          </p:cNvSpPr>
          <p:nvPr/>
        </p:nvSpPr>
        <p:spPr bwMode="auto">
          <a:xfrm>
            <a:off x="1686722" y="332656"/>
            <a:ext cx="68405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bg-BG" sz="2200" b="1" dirty="0" smtClean="0"/>
              <a:t>Газов пазар на европейски, американски и </a:t>
            </a:r>
            <a:r>
              <a:rPr lang="bg-BG" sz="2200" b="1" dirty="0" err="1" smtClean="0"/>
              <a:t>ВПГ</a:t>
            </a:r>
            <a:r>
              <a:rPr lang="bg-BG" sz="2200" b="1" dirty="0" smtClean="0"/>
              <a:t> доставки в Япония </a:t>
            </a:r>
            <a:r>
              <a:rPr lang="pl-PL" sz="2200" b="1" dirty="0" smtClean="0"/>
              <a:t>– </a:t>
            </a:r>
            <a:r>
              <a:rPr lang="bg-BG" sz="2200" b="1" dirty="0" smtClean="0"/>
              <a:t>ценово сравнение</a:t>
            </a:r>
            <a:endParaRPr lang="pl-PL" sz="2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8" y="1412776"/>
            <a:ext cx="8360664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331640" y="476250"/>
            <a:ext cx="7812359" cy="941388"/>
          </a:xfrm>
        </p:spPr>
        <p:txBody>
          <a:bodyPr/>
          <a:lstStyle/>
          <a:p>
            <a:pPr marL="342900" indent="-342900"/>
            <a:r>
              <a:rPr lang="bg-BG" sz="2000" i="1" dirty="0" smtClean="0"/>
              <a:t/>
            </a:r>
            <a:br>
              <a:rPr lang="bg-BG" sz="2000" i="1" dirty="0" smtClean="0"/>
            </a:br>
            <a:r>
              <a:rPr lang="bg-BG" sz="2000" i="1" dirty="0" smtClean="0"/>
              <a:t>Първи проучвателни резултати от пилотни сондажи за </a:t>
            </a:r>
            <a:r>
              <a:rPr lang="bg-BG" sz="2000" i="1" dirty="0" err="1" smtClean="0"/>
              <a:t>шистов</a:t>
            </a:r>
            <a:r>
              <a:rPr lang="bg-BG" sz="2000" i="1" dirty="0" smtClean="0"/>
              <a:t> газ в Полша въз основа на данни от </a:t>
            </a:r>
            <a:r>
              <a:rPr lang="pl-PL" sz="2000" i="1" dirty="0" smtClean="0"/>
              <a:t>O.&amp;</a:t>
            </a:r>
            <a:r>
              <a:rPr lang="bg-BG" sz="2000" i="1" dirty="0" smtClean="0"/>
              <a:t> </a:t>
            </a:r>
            <a:r>
              <a:rPr lang="pl-PL" sz="2000" i="1" dirty="0" err="1" smtClean="0"/>
              <a:t>G.J</a:t>
            </a:r>
            <a:r>
              <a:rPr lang="pl-PL" sz="2000" i="1" dirty="0" smtClean="0"/>
              <a:t>, 2011</a:t>
            </a:r>
            <a:r>
              <a:rPr lang="bg-BG" sz="2000" i="1" dirty="0" smtClean="0"/>
              <a:t> год.</a:t>
            </a:r>
            <a:r>
              <a:rPr lang="pl-PL" sz="2000" i="1" dirty="0" smtClean="0"/>
              <a:t>, </a:t>
            </a:r>
            <a:r>
              <a:rPr lang="bg-BG" sz="2000" i="1" dirty="0" err="1" smtClean="0"/>
              <a:t>разл</a:t>
            </a:r>
            <a:r>
              <a:rPr lang="bg-BG" sz="2000" i="1" dirty="0" smtClean="0"/>
              <a:t>. №</a:t>
            </a:r>
            <a:r>
              <a:rPr lang="pl-PL" sz="2000" i="1" dirty="0" smtClean="0"/>
              <a:t>.)</a:t>
            </a:r>
            <a:br>
              <a:rPr lang="pl-PL" sz="2000" i="1" dirty="0" smtClean="0"/>
            </a:br>
            <a:endParaRPr lang="pl-PL" sz="2000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79513" y="1556205"/>
            <a:ext cx="8856984" cy="4497388"/>
          </a:xfrm>
        </p:spPr>
        <p:txBody>
          <a:bodyPr/>
          <a:lstStyle/>
          <a:p>
            <a:r>
              <a:rPr lang="bg-BG" sz="2220" dirty="0" smtClean="0"/>
              <a:t>Компанията </a:t>
            </a:r>
            <a:r>
              <a:rPr lang="bg-BG" sz="2220" dirty="0" err="1" smtClean="0"/>
              <a:t>ПГНиГ</a:t>
            </a:r>
            <a:r>
              <a:rPr lang="en-US" sz="2220" dirty="0" smtClean="0"/>
              <a:t> </a:t>
            </a:r>
            <a:r>
              <a:rPr lang="bg-BG" sz="2220" dirty="0" smtClean="0"/>
              <a:t>е в подготовка за сондиране на хоризонтална част </a:t>
            </a:r>
            <a:r>
              <a:rPr lang="en-US" sz="2220" dirty="0" smtClean="0"/>
              <a:t>(</a:t>
            </a:r>
            <a:r>
              <a:rPr lang="bg-BG" sz="2220" dirty="0" err="1" smtClean="0"/>
              <a:t>Любоцино</a:t>
            </a:r>
            <a:r>
              <a:rPr lang="en-US" sz="2220" dirty="0" smtClean="0"/>
              <a:t> </a:t>
            </a:r>
            <a:r>
              <a:rPr lang="en-US" sz="2220" dirty="0" err="1" smtClean="0"/>
              <a:t>2H</a:t>
            </a:r>
            <a:r>
              <a:rPr lang="en-US" sz="2220" dirty="0" smtClean="0"/>
              <a:t>) </a:t>
            </a:r>
            <a:r>
              <a:rPr lang="bg-BG" sz="2220" dirty="0" smtClean="0"/>
              <a:t>и по-нататъшни операции по хидронапукване  в площта на лицензията</a:t>
            </a:r>
            <a:r>
              <a:rPr lang="en-US" sz="2220" dirty="0" smtClean="0"/>
              <a:t>. </a:t>
            </a:r>
            <a:r>
              <a:rPr lang="bg-BG" sz="2220" dirty="0" smtClean="0"/>
              <a:t>Работите ще отнемат най-малко една година време</a:t>
            </a:r>
            <a:r>
              <a:rPr lang="en-US" sz="2220" dirty="0" smtClean="0"/>
              <a:t>, </a:t>
            </a:r>
            <a:r>
              <a:rPr lang="bg-BG" sz="2220" dirty="0" smtClean="0"/>
              <a:t>но след приключването им</a:t>
            </a:r>
            <a:r>
              <a:rPr lang="en-US" sz="2220" dirty="0" smtClean="0"/>
              <a:t>, </a:t>
            </a:r>
            <a:r>
              <a:rPr lang="bg-BG" sz="2220" dirty="0" smtClean="0"/>
              <a:t>вече ще е възможно започването на промишления добив </a:t>
            </a:r>
            <a:r>
              <a:rPr lang="en-US" sz="2220" dirty="0" smtClean="0"/>
              <a:t>(</a:t>
            </a:r>
            <a:r>
              <a:rPr lang="bg-BG" sz="2220" dirty="0" smtClean="0"/>
              <a:t>най-вероятно през </a:t>
            </a:r>
            <a:r>
              <a:rPr lang="en-US" sz="2220" dirty="0" smtClean="0"/>
              <a:t>2014</a:t>
            </a:r>
            <a:r>
              <a:rPr lang="bg-BG" sz="2220" dirty="0" smtClean="0"/>
              <a:t> год.</a:t>
            </a:r>
            <a:r>
              <a:rPr lang="en-US" sz="2220" dirty="0" smtClean="0"/>
              <a:t>).</a:t>
            </a:r>
            <a:endParaRPr lang="pl-PL" sz="2220" dirty="0" smtClean="0"/>
          </a:p>
          <a:p>
            <a:r>
              <a:rPr lang="bg-BG" sz="2220" dirty="0" err="1" smtClean="0"/>
              <a:t>БНК</a:t>
            </a:r>
            <a:r>
              <a:rPr lang="bg-BG" sz="2220" dirty="0" smtClean="0"/>
              <a:t> </a:t>
            </a:r>
            <a:r>
              <a:rPr lang="bg-BG" sz="2220" dirty="0" err="1" smtClean="0"/>
              <a:t>Петролиум</a:t>
            </a:r>
            <a:r>
              <a:rPr lang="bg-BG" sz="2220" dirty="0" smtClean="0"/>
              <a:t> обяви през м. юли тази година началото на прокарването на сондаж </a:t>
            </a:r>
            <a:r>
              <a:rPr lang="bg-BG" sz="2220" dirty="0" err="1" smtClean="0"/>
              <a:t>Старогард</a:t>
            </a:r>
            <a:r>
              <a:rPr lang="bg-BG" sz="2220" dirty="0" smtClean="0"/>
              <a:t> </a:t>
            </a:r>
            <a:r>
              <a:rPr lang="en-US" sz="2220" dirty="0" smtClean="0"/>
              <a:t>S-1 </a:t>
            </a:r>
            <a:r>
              <a:rPr lang="bg-BG" sz="2220" dirty="0" smtClean="0"/>
              <a:t>в концесия </a:t>
            </a:r>
            <a:r>
              <a:rPr lang="bg-BG" sz="2220" dirty="0" err="1" smtClean="0"/>
              <a:t>Старогард</a:t>
            </a:r>
            <a:r>
              <a:rPr lang="en-US" sz="2220" dirty="0" smtClean="0"/>
              <a:t>.  </a:t>
            </a:r>
            <a:endParaRPr lang="pl-PL" sz="2220" dirty="0" smtClean="0"/>
          </a:p>
          <a:p>
            <a:r>
              <a:rPr lang="bg-BG" sz="2220" dirty="0" smtClean="0"/>
              <a:t>Други компании като </a:t>
            </a:r>
            <a:r>
              <a:rPr lang="bg-BG" sz="2220" dirty="0" err="1" smtClean="0"/>
              <a:t>Шеврон</a:t>
            </a:r>
            <a:r>
              <a:rPr lang="pl-PL" sz="2220" dirty="0" smtClean="0"/>
              <a:t>, </a:t>
            </a:r>
            <a:r>
              <a:rPr lang="bg-BG" sz="2220" dirty="0" smtClean="0"/>
              <a:t>Талисман </a:t>
            </a:r>
            <a:r>
              <a:rPr lang="bg-BG" sz="2220" dirty="0" err="1" smtClean="0"/>
              <a:t>Енерджи</a:t>
            </a:r>
            <a:r>
              <a:rPr lang="en-US" sz="2220" dirty="0" smtClean="0"/>
              <a:t>, </a:t>
            </a:r>
            <a:r>
              <a:rPr lang="bg-BG" sz="2220" dirty="0" smtClean="0"/>
              <a:t>Маратон Ойл</a:t>
            </a:r>
            <a:r>
              <a:rPr lang="en-US" sz="2220" dirty="0" smtClean="0"/>
              <a:t>, </a:t>
            </a:r>
            <a:r>
              <a:rPr lang="bg-BG" sz="2220" dirty="0" err="1" smtClean="0"/>
              <a:t>Орлен</a:t>
            </a:r>
            <a:r>
              <a:rPr lang="bg-BG" sz="2220" dirty="0" smtClean="0"/>
              <a:t> </a:t>
            </a:r>
            <a:r>
              <a:rPr lang="bg-BG" sz="2220" dirty="0" err="1" smtClean="0"/>
              <a:t>Ъпстрийм</a:t>
            </a:r>
            <a:r>
              <a:rPr lang="en-US" sz="2220" dirty="0" smtClean="0"/>
              <a:t>, </a:t>
            </a:r>
            <a:r>
              <a:rPr lang="bg-BG" sz="2220" dirty="0" smtClean="0"/>
              <a:t>Сан Леон също започнаха своите сондажни проекти</a:t>
            </a:r>
            <a:r>
              <a:rPr lang="en-US" sz="2220" dirty="0" smtClean="0"/>
              <a:t>.</a:t>
            </a:r>
            <a:endParaRPr lang="pl-PL" sz="2220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28" y="2636912"/>
            <a:ext cx="7138987" cy="1872208"/>
          </a:xfrm>
        </p:spPr>
        <p:txBody>
          <a:bodyPr/>
          <a:lstStyle/>
          <a:p>
            <a:r>
              <a:rPr lang="bg-BG" sz="3200" dirty="0" smtClean="0">
                <a:solidFill>
                  <a:schemeClr val="tx1"/>
                </a:solidFill>
              </a:rPr>
              <a:t>Обобщение върху напредъка </a:t>
            </a:r>
            <a:br>
              <a:rPr lang="bg-BG" sz="3200" dirty="0" smtClean="0">
                <a:solidFill>
                  <a:schemeClr val="tx1"/>
                </a:solidFill>
              </a:rPr>
            </a:br>
            <a:r>
              <a:rPr lang="bg-BG" sz="3200" dirty="0" smtClean="0">
                <a:solidFill>
                  <a:schemeClr val="tx1"/>
                </a:solidFill>
              </a:rPr>
              <a:t>на сондирането </a:t>
            </a:r>
            <a:br>
              <a:rPr lang="bg-BG" sz="3200" dirty="0" smtClean="0">
                <a:solidFill>
                  <a:schemeClr val="tx1"/>
                </a:solidFill>
              </a:rPr>
            </a:br>
            <a:r>
              <a:rPr lang="bg-BG" sz="3200" dirty="0" smtClean="0">
                <a:solidFill>
                  <a:schemeClr val="tx1"/>
                </a:solidFill>
              </a:rPr>
              <a:t>в Полша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796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Програма за сондажни операции в Полша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Полша</a:t>
            </a:r>
            <a:r>
              <a:rPr lang="en-US" dirty="0" smtClean="0"/>
              <a:t> </a:t>
            </a:r>
            <a:r>
              <a:rPr lang="bg-BG" dirty="0" smtClean="0"/>
              <a:t>е предоставила </a:t>
            </a:r>
            <a:r>
              <a:rPr lang="en-US" dirty="0" smtClean="0"/>
              <a:t>111 </a:t>
            </a:r>
            <a:r>
              <a:rPr lang="bg-BG" dirty="0" smtClean="0"/>
              <a:t>лицензии за проучване на </a:t>
            </a:r>
            <a:r>
              <a:rPr lang="bg-BG" dirty="0" err="1" smtClean="0"/>
              <a:t>шистов</a:t>
            </a:r>
            <a:r>
              <a:rPr lang="bg-BG" dirty="0" smtClean="0"/>
              <a:t> газ от </a:t>
            </a:r>
            <a:r>
              <a:rPr lang="en-US" dirty="0" smtClean="0"/>
              <a:t>2007</a:t>
            </a:r>
            <a:r>
              <a:rPr lang="bg-BG" dirty="0" smtClean="0"/>
              <a:t> година</a:t>
            </a:r>
            <a:r>
              <a:rPr lang="en-US" dirty="0" smtClean="0"/>
              <a:t>. </a:t>
            </a:r>
            <a:endParaRPr lang="pl-PL" dirty="0" smtClean="0"/>
          </a:p>
          <a:p>
            <a:r>
              <a:rPr lang="bg-BG" dirty="0" smtClean="0"/>
              <a:t>Титулярите на лицензии се очаква да прокарат общо </a:t>
            </a:r>
            <a:r>
              <a:rPr lang="en-US" dirty="0" smtClean="0"/>
              <a:t>308 </a:t>
            </a:r>
            <a:r>
              <a:rPr lang="bg-BG" dirty="0" smtClean="0"/>
              <a:t>сондажи</a:t>
            </a:r>
            <a:r>
              <a:rPr lang="en-US" dirty="0" smtClean="0"/>
              <a:t> </a:t>
            </a:r>
            <a:r>
              <a:rPr lang="bg-BG" dirty="0" smtClean="0"/>
              <a:t>в рамките на </a:t>
            </a:r>
            <a:r>
              <a:rPr lang="en-US" dirty="0" smtClean="0"/>
              <a:t>110 </a:t>
            </a:r>
            <a:r>
              <a:rPr lang="bg-BG" dirty="0" smtClean="0"/>
              <a:t>лицензионни площи за периода до </a:t>
            </a:r>
            <a:r>
              <a:rPr lang="en-US" dirty="0" smtClean="0"/>
              <a:t>2021</a:t>
            </a:r>
            <a:r>
              <a:rPr lang="bg-BG" dirty="0" smtClean="0"/>
              <a:t> година</a:t>
            </a:r>
            <a:r>
              <a:rPr lang="en-US" dirty="0" smtClean="0"/>
              <a:t>, </a:t>
            </a:r>
            <a:r>
              <a:rPr lang="bg-BG" dirty="0" smtClean="0"/>
              <a:t>включително</a:t>
            </a:r>
            <a:r>
              <a:rPr lang="en-US" dirty="0" smtClean="0"/>
              <a:t> </a:t>
            </a:r>
            <a:r>
              <a:rPr lang="en-US" dirty="0"/>
              <a:t>122 </a:t>
            </a:r>
            <a:r>
              <a:rPr lang="bg-BG" dirty="0" smtClean="0"/>
              <a:t>задължителни и </a:t>
            </a:r>
            <a:r>
              <a:rPr lang="en-US" dirty="0" smtClean="0"/>
              <a:t>186 </a:t>
            </a:r>
            <a:r>
              <a:rPr lang="bg-BG" dirty="0" smtClean="0"/>
              <a:t>незадължителни сондажи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54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Актуално състояние на полската програма за сондажни операции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6281" y="1802943"/>
            <a:ext cx="7138987" cy="4146337"/>
          </a:xfrm>
        </p:spPr>
        <p:txBody>
          <a:bodyPr/>
          <a:lstStyle/>
          <a:p>
            <a:r>
              <a:rPr lang="bg-BG" dirty="0" smtClean="0"/>
              <a:t>Досега в Полша за прокарани </a:t>
            </a:r>
            <a:r>
              <a:rPr lang="en-US" dirty="0" smtClean="0"/>
              <a:t>23 </a:t>
            </a:r>
            <a:r>
              <a:rPr lang="bg-BG" dirty="0" smtClean="0"/>
              <a:t>сондажи</a:t>
            </a:r>
            <a:r>
              <a:rPr lang="en-US" dirty="0" smtClean="0"/>
              <a:t> </a:t>
            </a:r>
            <a:endParaRPr lang="pl-PL" dirty="0" smtClean="0"/>
          </a:p>
          <a:p>
            <a:r>
              <a:rPr lang="bg-BG" dirty="0" smtClean="0"/>
              <a:t>Допълнителни </a:t>
            </a:r>
            <a:r>
              <a:rPr lang="en-US" dirty="0" smtClean="0"/>
              <a:t>6 </a:t>
            </a:r>
            <a:r>
              <a:rPr lang="bg-BG" dirty="0" smtClean="0"/>
              <a:t>сондажи се прокарват в момента</a:t>
            </a:r>
            <a:endParaRPr lang="pl-PL" dirty="0" smtClean="0"/>
          </a:p>
          <a:p>
            <a:r>
              <a:rPr lang="en-US" dirty="0" smtClean="0"/>
              <a:t>41 </a:t>
            </a:r>
            <a:r>
              <a:rPr lang="bg-BG" dirty="0" smtClean="0"/>
              <a:t>нови сондажни проекти трябва да започнат до края на годината.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011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Предизвикателства пред разработването на </a:t>
            </a:r>
            <a:r>
              <a:rPr lang="bg-BG" dirty="0" err="1" smtClean="0"/>
              <a:t>шистов</a:t>
            </a:r>
            <a:r>
              <a:rPr lang="bg-BG" dirty="0" smtClean="0"/>
              <a:t> газ в Полша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497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u="sng" dirty="0" smtClean="0"/>
              <a:t>Технически</a:t>
            </a:r>
            <a:endParaRPr lang="en-US" u="sng" dirty="0"/>
          </a:p>
          <a:p>
            <a:pPr eaLnBrk="1" hangingPunct="1">
              <a:lnSpc>
                <a:spcPct val="80000"/>
              </a:lnSpc>
            </a:pPr>
            <a:r>
              <a:rPr lang="bg-BG" sz="2200" dirty="0" smtClean="0"/>
              <a:t>недоказани и </a:t>
            </a:r>
            <a:r>
              <a:rPr lang="bg-BG" sz="2200" dirty="0" err="1" smtClean="0"/>
              <a:t>трендове</a:t>
            </a:r>
            <a:r>
              <a:rPr lang="bg-BG" sz="2200" dirty="0" smtClean="0"/>
              <a:t> от натрупвания</a:t>
            </a: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bg-BG" sz="2200" dirty="0" smtClean="0"/>
              <a:t>голям брой сондажи, за определяне на жизнеспособността</a:t>
            </a: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bg-BG" sz="2200" dirty="0" smtClean="0"/>
              <a:t>необходимост от постоянни иновации и експериментиране</a:t>
            </a:r>
            <a:endParaRPr lang="en-US" sz="2200" dirty="0"/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u="sng" dirty="0" smtClean="0"/>
              <a:t>Търговски</a:t>
            </a:r>
            <a:endParaRPr lang="en-US" u="sng" dirty="0"/>
          </a:p>
          <a:p>
            <a:pPr eaLnBrk="1" hangingPunct="1">
              <a:lnSpc>
                <a:spcPct val="80000"/>
              </a:lnSpc>
            </a:pPr>
            <a:r>
              <a:rPr lang="bg-BG" sz="2200" dirty="0" smtClean="0"/>
              <a:t>строго специализирано оборудване</a:t>
            </a:r>
            <a:r>
              <a:rPr lang="en-US" sz="2200" dirty="0" smtClean="0"/>
              <a:t>, </a:t>
            </a:r>
            <a:r>
              <a:rPr lang="bg-BG" sz="2200" dirty="0" smtClean="0"/>
              <a:t>специфични умения и квалифициран персонал</a:t>
            </a: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bg-BG" sz="2200" dirty="0" smtClean="0"/>
              <a:t>рентабилни сондажи и свързани услуги</a:t>
            </a: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bg-BG" sz="2200" dirty="0" smtClean="0"/>
              <a:t>ниски/конкурентни цени на природния газ и достъп до пазара</a:t>
            </a:r>
            <a:endParaRPr lang="pl-PL" sz="2200" dirty="0" smtClean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94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Предизвикателства пред разработването на </a:t>
            </a:r>
            <a:r>
              <a:rPr lang="bg-BG" dirty="0" err="1" smtClean="0"/>
              <a:t>шистов</a:t>
            </a:r>
            <a:r>
              <a:rPr lang="bg-BG" dirty="0" smtClean="0"/>
              <a:t> газ в Полша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823" y="1628775"/>
            <a:ext cx="7138987" cy="44973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bg-BG" sz="3200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bg-BG" sz="3200" u="sng" dirty="0" smtClean="0"/>
              <a:t>Регулаторни</a:t>
            </a:r>
            <a:endParaRPr lang="pl-PL" sz="3200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200" u="sng" dirty="0"/>
          </a:p>
          <a:p>
            <a:pPr eaLnBrk="1" hangingPunct="1">
              <a:lnSpc>
                <a:spcPct val="80000"/>
              </a:lnSpc>
            </a:pPr>
            <a:r>
              <a:rPr lang="bg-BG" dirty="0" smtClean="0"/>
              <a:t>Яснота на регулаторния процес</a:t>
            </a:r>
            <a:endParaRPr lang="en-US" dirty="0"/>
          </a:p>
          <a:p>
            <a:pPr eaLnBrk="1" hangingPunct="1">
              <a:lnSpc>
                <a:spcPct val="80000"/>
              </a:lnSpc>
            </a:pPr>
            <a:r>
              <a:rPr lang="bg-BG" dirty="0" smtClean="0"/>
              <a:t>Навременни и ефективни търгове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989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Нови сондажни технологии за </a:t>
            </a:r>
            <a:r>
              <a:rPr lang="bg-BG" dirty="0" err="1" smtClean="0"/>
              <a:t>шистов</a:t>
            </a:r>
            <a:r>
              <a:rPr lang="bg-BG" dirty="0" smtClean="0"/>
              <a:t> газ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bg-BG" dirty="0" smtClean="0"/>
              <a:t>вече в Полша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5" y="1628775"/>
            <a:ext cx="8219256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z="1800" dirty="0" smtClean="0"/>
              <a:t>Хоризонтални сондажи/насочени сондажи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Възможност за латерално сондиране  до </a:t>
            </a:r>
            <a:r>
              <a:rPr lang="en-US" sz="1600" dirty="0" smtClean="0"/>
              <a:t>1000 – </a:t>
            </a:r>
            <a:r>
              <a:rPr lang="pl-PL" sz="1600" dirty="0" smtClean="0"/>
              <a:t>4</a:t>
            </a:r>
            <a:r>
              <a:rPr lang="en-US" sz="1600" dirty="0" smtClean="0"/>
              <a:t>000</a:t>
            </a:r>
            <a:r>
              <a:rPr lang="bg-BG" sz="1600" dirty="0" smtClean="0"/>
              <a:t> метра</a:t>
            </a:r>
            <a:endParaRPr lang="en-US" sz="1600" strike="sngStrike" dirty="0" smtClean="0"/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Прокарване  на множество сондажи от една площадка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bg-BG" sz="1800" dirty="0" smtClean="0"/>
              <a:t>Специализирана сондажна апаратура</a:t>
            </a:r>
            <a:r>
              <a:rPr lang="en-US" sz="1800" dirty="0" smtClean="0"/>
              <a:t>, </a:t>
            </a:r>
            <a:r>
              <a:rPr lang="bg-BG" sz="1800" dirty="0" smtClean="0"/>
              <a:t>разработена специално за неконвенционален газ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Системи с горно задвижване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bg-BG" sz="1600" dirty="0" smtClean="0"/>
              <a:t>Пригодена за бързи </a:t>
            </a:r>
            <a:r>
              <a:rPr lang="bg-BG" sz="1600" dirty="0" err="1" smtClean="0"/>
              <a:t>демонтажни</a:t>
            </a:r>
            <a:r>
              <a:rPr lang="bg-BG" sz="1600" dirty="0" smtClean="0"/>
              <a:t> и монтажни операции </a:t>
            </a:r>
            <a:endParaRPr lang="en-US" sz="1600" strike="sngStrike" dirty="0" smtClean="0"/>
          </a:p>
          <a:p>
            <a:pPr eaLnBrk="1" hangingPunct="1">
              <a:lnSpc>
                <a:spcPct val="90000"/>
              </a:lnSpc>
            </a:pPr>
            <a:r>
              <a:rPr lang="bg-BG" sz="1800" dirty="0" smtClean="0"/>
              <a:t>Изисква се ново, модерно и уникално оборудване за </a:t>
            </a:r>
            <a:r>
              <a:rPr lang="en-US" sz="1800" dirty="0" smtClean="0"/>
              <a:t>“</a:t>
            </a:r>
            <a:r>
              <a:rPr lang="bg-BG" sz="1800" dirty="0" smtClean="0"/>
              <a:t>напукване</a:t>
            </a:r>
            <a:r>
              <a:rPr lang="en-US" sz="1800" dirty="0" smtClean="0"/>
              <a:t>” </a:t>
            </a:r>
            <a:r>
              <a:rPr lang="bg-BG" sz="1800" dirty="0" smtClean="0"/>
              <a:t>на скали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bg-BG" sz="1600" dirty="0" smtClean="0"/>
              <a:t>Големи количества вода и </a:t>
            </a:r>
            <a:r>
              <a:rPr lang="en-US" sz="1600" dirty="0" smtClean="0"/>
              <a:t>“</a:t>
            </a:r>
            <a:r>
              <a:rPr lang="bg-BG" sz="1600" dirty="0" smtClean="0"/>
              <a:t>многоетапни</a:t>
            </a:r>
            <a:r>
              <a:rPr lang="en-US" sz="1600" dirty="0" smtClean="0"/>
              <a:t>” </a:t>
            </a:r>
            <a:r>
              <a:rPr lang="bg-BG" sz="1600" dirty="0" err="1" smtClean="0"/>
              <a:t>хидронапуквания</a:t>
            </a:r>
            <a:endParaRPr lang="en-US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bg-BG" sz="1600" dirty="0" smtClean="0"/>
              <a:t>Контролирано управление на сондажните флуиди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bg-BG" sz="1800" dirty="0" smtClean="0"/>
              <a:t>Възможност за прокарване на до </a:t>
            </a:r>
            <a:r>
              <a:rPr lang="pl-PL" sz="1800" dirty="0" smtClean="0"/>
              <a:t>10-12</a:t>
            </a:r>
            <a:r>
              <a:rPr lang="en-US" sz="1800" dirty="0" smtClean="0"/>
              <a:t> </a:t>
            </a:r>
            <a:r>
              <a:rPr lang="bg-BG" sz="1800" dirty="0" smtClean="0"/>
              <a:t>сондажи всяка година с една и съща сондажна апаратура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37882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/>
                </a:solidFill>
              </a:rPr>
              <a:t>Група полски фирми са готови за проучване на </a:t>
            </a:r>
            <a:r>
              <a:rPr lang="bg-BG" dirty="0" err="1" smtClean="0">
                <a:solidFill>
                  <a:schemeClr val="tx1"/>
                </a:solidFill>
              </a:rPr>
              <a:t>шистов</a:t>
            </a:r>
            <a:r>
              <a:rPr lang="bg-BG" dirty="0" smtClean="0">
                <a:solidFill>
                  <a:schemeClr val="tx1"/>
                </a:solidFill>
              </a:rPr>
              <a:t> газ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8225" y="1875513"/>
            <a:ext cx="7138987" cy="3857743"/>
          </a:xfrm>
        </p:spPr>
        <p:txBody>
          <a:bodyPr/>
          <a:lstStyle/>
          <a:p>
            <a:r>
              <a:rPr lang="bg-BG" dirty="0" smtClean="0"/>
              <a:t>ВАРШАВА </a:t>
            </a:r>
            <a:r>
              <a:rPr lang="en-US" dirty="0" smtClean="0"/>
              <a:t>– </a:t>
            </a:r>
            <a:r>
              <a:rPr lang="bg-BG" dirty="0" smtClean="0"/>
              <a:t>Пет полски компании с доминиращо държавно участие се договориха в сряда да обединят усилията си за проучване на шистов газ в един перспективна площ в Северна Полша</a:t>
            </a:r>
            <a:r>
              <a:rPr lang="en-US" dirty="0" smtClean="0"/>
              <a:t>,</a:t>
            </a:r>
            <a:r>
              <a:rPr lang="bg-BG" dirty="0" smtClean="0"/>
              <a:t> с подкрепата на техния основен акционер.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84272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/>
                </a:solidFill>
              </a:rPr>
              <a:t>Група полски фирми са готови за проучване на </a:t>
            </a:r>
            <a:r>
              <a:rPr lang="bg-BG" dirty="0" err="1" smtClean="0">
                <a:solidFill>
                  <a:schemeClr val="tx1"/>
                </a:solidFill>
              </a:rPr>
              <a:t>шистов</a:t>
            </a:r>
            <a:r>
              <a:rPr lang="bg-BG" dirty="0" smtClean="0">
                <a:solidFill>
                  <a:schemeClr val="tx1"/>
                </a:solidFill>
              </a:rPr>
              <a:t> газ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775"/>
            <a:ext cx="8784976" cy="4497388"/>
          </a:xfrm>
        </p:spPr>
        <p:txBody>
          <a:bodyPr/>
          <a:lstStyle/>
          <a:p>
            <a:r>
              <a:rPr lang="bg-BG" sz="2240" dirty="0" smtClean="0"/>
              <a:t>Газовата компания </a:t>
            </a:r>
            <a:r>
              <a:rPr lang="bg-BG" sz="2240" dirty="0" err="1" smtClean="0"/>
              <a:t>ПГНиГ</a:t>
            </a:r>
            <a:r>
              <a:rPr lang="en-US" sz="2240" dirty="0" smtClean="0"/>
              <a:t> </a:t>
            </a:r>
            <a:r>
              <a:rPr lang="bg-BG" sz="2240" dirty="0" smtClean="0"/>
              <a:t>С.А.</a:t>
            </a:r>
            <a:r>
              <a:rPr lang="en-US" sz="2240" dirty="0" smtClean="0"/>
              <a:t>; </a:t>
            </a:r>
            <a:r>
              <a:rPr lang="bg-BG" sz="2240" dirty="0" smtClean="0"/>
              <a:t>енергийните компании </a:t>
            </a:r>
            <a:r>
              <a:rPr lang="bg-BG" sz="2240" dirty="0" err="1" smtClean="0"/>
              <a:t>ПГЕ</a:t>
            </a:r>
            <a:r>
              <a:rPr lang="bg-BG" sz="2240" dirty="0" smtClean="0"/>
              <a:t> Полска Група Енергетична</a:t>
            </a:r>
            <a:r>
              <a:rPr lang="en-US" sz="2240" dirty="0" smtClean="0"/>
              <a:t>, </a:t>
            </a:r>
            <a:r>
              <a:rPr lang="bg-BG" sz="2240" dirty="0" err="1" smtClean="0"/>
              <a:t>Енеа</a:t>
            </a:r>
            <a:r>
              <a:rPr lang="bg-BG" sz="2240" dirty="0" smtClean="0"/>
              <a:t> С.А.</a:t>
            </a:r>
            <a:r>
              <a:rPr lang="en-US" sz="2240" dirty="0" smtClean="0"/>
              <a:t>, </a:t>
            </a:r>
            <a:r>
              <a:rPr lang="bg-BG" sz="2240" dirty="0" smtClean="0"/>
              <a:t>и </a:t>
            </a:r>
            <a:r>
              <a:rPr lang="bg-BG" sz="2240" dirty="0" err="1" smtClean="0"/>
              <a:t>Таурон</a:t>
            </a:r>
            <a:r>
              <a:rPr lang="bg-BG" sz="2240" dirty="0" smtClean="0"/>
              <a:t> Полска Енергия С.А.</a:t>
            </a:r>
            <a:r>
              <a:rPr lang="en-US" sz="2240" dirty="0" smtClean="0"/>
              <a:t>; </a:t>
            </a:r>
            <a:r>
              <a:rPr lang="bg-BG" sz="2240" dirty="0" smtClean="0"/>
              <a:t>както и минна </a:t>
            </a:r>
            <a:r>
              <a:rPr lang="ru-RU" sz="2240" dirty="0" err="1" smtClean="0"/>
              <a:t>медодобивна</a:t>
            </a:r>
            <a:r>
              <a:rPr lang="ru-RU" sz="2240" dirty="0" smtClean="0"/>
              <a:t> компания </a:t>
            </a:r>
            <a:r>
              <a:rPr lang="bg-BG" sz="2240" dirty="0" smtClean="0"/>
              <a:t>КГХМ Полска </a:t>
            </a:r>
            <a:r>
              <a:rPr lang="bg-BG" sz="2240" dirty="0" err="1" smtClean="0"/>
              <a:t>Миедз</a:t>
            </a:r>
            <a:r>
              <a:rPr lang="bg-BG" sz="2240" dirty="0" smtClean="0"/>
              <a:t> С.А. се договориха да инвестират до </a:t>
            </a:r>
            <a:r>
              <a:rPr lang="en-US" sz="2240" dirty="0" smtClean="0"/>
              <a:t>1.72 </a:t>
            </a:r>
            <a:r>
              <a:rPr lang="bg-BG" sz="2240" dirty="0" smtClean="0"/>
              <a:t>млрд злоти </a:t>
            </a:r>
            <a:r>
              <a:rPr lang="en-US" sz="2240" dirty="0" smtClean="0"/>
              <a:t>(515 </a:t>
            </a:r>
            <a:r>
              <a:rPr lang="bg-BG" sz="2240" dirty="0" smtClean="0"/>
              <a:t>млн. щ. долара</a:t>
            </a:r>
            <a:r>
              <a:rPr lang="en-US" sz="2240" dirty="0" smtClean="0"/>
              <a:t>) </a:t>
            </a:r>
            <a:r>
              <a:rPr lang="bg-BG" sz="2240" dirty="0" smtClean="0"/>
              <a:t>за съвместна проучвателна дейност в концесията </a:t>
            </a:r>
            <a:r>
              <a:rPr lang="bg-BG" sz="2240" dirty="0" err="1" smtClean="0"/>
              <a:t>Вейхерово</a:t>
            </a:r>
            <a:r>
              <a:rPr lang="bg-BG" sz="2240" dirty="0" smtClean="0"/>
              <a:t> </a:t>
            </a:r>
            <a:r>
              <a:rPr lang="pl-PL" sz="2240" dirty="0" smtClean="0"/>
              <a:t>(</a:t>
            </a:r>
            <a:r>
              <a:rPr lang="en-US" sz="2240" dirty="0" smtClean="0"/>
              <a:t>160 </a:t>
            </a:r>
            <a:r>
              <a:rPr lang="bg-BG" sz="2240" dirty="0" smtClean="0"/>
              <a:t>км</a:t>
            </a:r>
            <a:r>
              <a:rPr lang="pl-PL" sz="2240" baseline="30000" dirty="0" smtClean="0"/>
              <a:t>2</a:t>
            </a:r>
            <a:r>
              <a:rPr lang="pl-PL" sz="2240" dirty="0" smtClean="0"/>
              <a:t>)</a:t>
            </a:r>
            <a:r>
              <a:rPr lang="bg-BG" sz="2240" dirty="0" smtClean="0"/>
              <a:t>.</a:t>
            </a:r>
            <a:endParaRPr lang="pl-PL" sz="2240" dirty="0"/>
          </a:p>
          <a:p>
            <a:r>
              <a:rPr lang="bg-BG" sz="2240" dirty="0" smtClean="0"/>
              <a:t>Компанията </a:t>
            </a:r>
            <a:r>
              <a:rPr lang="bg-BG" sz="2240" dirty="0" err="1" smtClean="0"/>
              <a:t>ПГНиГ</a:t>
            </a:r>
            <a:r>
              <a:rPr lang="en-US" sz="2240" dirty="0" smtClean="0"/>
              <a:t> </a:t>
            </a:r>
            <a:r>
              <a:rPr lang="bg-BG" sz="2240" dirty="0" smtClean="0"/>
              <a:t>С.А. е титуляр на </a:t>
            </a:r>
            <a:r>
              <a:rPr lang="en-US" sz="2240" dirty="0" smtClean="0"/>
              <a:t>15 </a:t>
            </a:r>
            <a:r>
              <a:rPr lang="bg-BG" sz="2240" dirty="0" smtClean="0"/>
              <a:t>лиценза за проучване</a:t>
            </a:r>
            <a:r>
              <a:rPr lang="en-US" sz="2240" dirty="0" smtClean="0"/>
              <a:t>, </a:t>
            </a:r>
            <a:r>
              <a:rPr lang="bg-BG" sz="2240" dirty="0" smtClean="0"/>
              <a:t>обхващащи целия </a:t>
            </a:r>
            <a:r>
              <a:rPr lang="bg-BG" sz="2240" dirty="0" err="1" smtClean="0"/>
              <a:t>шистов</a:t>
            </a:r>
            <a:r>
              <a:rPr lang="bg-BG" sz="2240" dirty="0" smtClean="0"/>
              <a:t> пояс на Полша, който върви по диагонал от Балтийското крайбрежие на север чак до югоизточната граница на страната с Украйна. </a:t>
            </a:r>
            <a:endParaRPr lang="en-US" sz="224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697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2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Национална програма на Полша за проучване на </a:t>
            </a:r>
            <a:r>
              <a:rPr lang="bg-BG" sz="2200" b="1" dirty="0" err="1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шистов</a:t>
            </a:r>
            <a:r>
              <a:rPr lang="bg-BG" sz="22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газ</a:t>
            </a:r>
            <a:r>
              <a:rPr lang="pl-PL" sz="2200" b="1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– </a:t>
            </a:r>
            <a:r>
              <a:rPr lang="bg-BG" dirty="0" err="1" smtClean="0"/>
              <a:t>продълж</a:t>
            </a:r>
            <a:r>
              <a:rPr lang="bg-BG" dirty="0" smtClean="0"/>
              <a:t>.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860999"/>
            <a:ext cx="7920879" cy="4016273"/>
          </a:xfrm>
        </p:spPr>
        <p:txBody>
          <a:bodyPr/>
          <a:lstStyle/>
          <a:p>
            <a:r>
              <a:rPr lang="bg-BG" dirty="0" smtClean="0"/>
              <a:t>Първият добит газ в резултат на съвместния проект може да се очаква да потече през </a:t>
            </a:r>
            <a:r>
              <a:rPr lang="en-US" dirty="0" smtClean="0"/>
              <a:t>2016</a:t>
            </a:r>
            <a:r>
              <a:rPr lang="bg-BG" dirty="0" smtClean="0"/>
              <a:t> година</a:t>
            </a:r>
            <a:r>
              <a:rPr lang="en-US" dirty="0" smtClean="0"/>
              <a:t>.</a:t>
            </a:r>
          </a:p>
          <a:p>
            <a:r>
              <a:rPr lang="bg-BG" dirty="0" smtClean="0"/>
              <a:t>Представители на компанията </a:t>
            </a:r>
            <a:r>
              <a:rPr lang="bg-BG" dirty="0" err="1" smtClean="0"/>
              <a:t>ПГНиГ</a:t>
            </a:r>
            <a:r>
              <a:rPr lang="en-US" dirty="0" smtClean="0"/>
              <a:t> </a:t>
            </a:r>
            <a:r>
              <a:rPr lang="bg-BG" dirty="0" smtClean="0"/>
              <a:t>съобщиха,</a:t>
            </a:r>
            <a:r>
              <a:rPr lang="en-US" dirty="0" smtClean="0"/>
              <a:t> </a:t>
            </a:r>
            <a:r>
              <a:rPr lang="bg-BG" dirty="0" smtClean="0"/>
              <a:t>че най-големият </a:t>
            </a:r>
            <a:r>
              <a:rPr lang="bg-BG" dirty="0" err="1" smtClean="0"/>
              <a:t>нефтохимичен</a:t>
            </a:r>
            <a:r>
              <a:rPr lang="bg-BG" dirty="0" smtClean="0"/>
              <a:t> концерн в Полша ПКН </a:t>
            </a:r>
            <a:r>
              <a:rPr lang="bg-BG" dirty="0" err="1" smtClean="0"/>
              <a:t>Орлен</a:t>
            </a:r>
            <a:r>
              <a:rPr lang="bg-BG" dirty="0" smtClean="0"/>
              <a:t>, както и енергийната компания </a:t>
            </a:r>
            <a:r>
              <a:rPr lang="bg-BG" dirty="0" err="1" smtClean="0"/>
              <a:t>Енкана</a:t>
            </a:r>
            <a:r>
              <a:rPr lang="bg-BG" dirty="0" smtClean="0"/>
              <a:t>, базирана в Канада, също са изявили интерес за сътрудничество в тази област.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38397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Газов пазар</a:t>
            </a:r>
            <a:endParaRPr lang="en-US" dirty="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Цените на природния газ са взаимосвързани с цените на нефта</a:t>
            </a:r>
            <a:r>
              <a:rPr lang="en-US" dirty="0" smtClean="0"/>
              <a:t>, </a:t>
            </a:r>
            <a:r>
              <a:rPr lang="bg-BG" dirty="0" smtClean="0"/>
              <a:t>или</a:t>
            </a:r>
            <a:r>
              <a:rPr lang="en-US" dirty="0" smtClean="0"/>
              <a:t>, </a:t>
            </a:r>
            <a:r>
              <a:rPr lang="bg-BG" dirty="0" smtClean="0"/>
              <a:t>ако трябва сме по-точни</a:t>
            </a:r>
            <a:r>
              <a:rPr lang="en-US" dirty="0" smtClean="0"/>
              <a:t>, </a:t>
            </a:r>
            <a:r>
              <a:rPr lang="bg-BG" dirty="0" smtClean="0"/>
              <a:t>те следват цените на нефта</a:t>
            </a:r>
            <a:r>
              <a:rPr lang="en-US" dirty="0" smtClean="0"/>
              <a:t>. </a:t>
            </a:r>
            <a:endParaRPr lang="pl-PL" dirty="0" smtClean="0"/>
          </a:p>
          <a:p>
            <a:r>
              <a:rPr lang="bg-BG" dirty="0" smtClean="0"/>
              <a:t>Поради тази причина високата цена на нефта </a:t>
            </a:r>
            <a:r>
              <a:rPr lang="en-US" dirty="0" smtClean="0"/>
              <a:t>– 100</a:t>
            </a:r>
            <a:r>
              <a:rPr lang="bg-BG" dirty="0" smtClean="0"/>
              <a:t> щ. долара</a:t>
            </a:r>
            <a:r>
              <a:rPr lang="en-US" dirty="0" smtClean="0"/>
              <a:t> </a:t>
            </a:r>
            <a:r>
              <a:rPr lang="bg-BG" dirty="0" smtClean="0"/>
              <a:t>за барел в края на </a:t>
            </a:r>
            <a:r>
              <a:rPr lang="en-US" dirty="0" smtClean="0"/>
              <a:t>2007</a:t>
            </a:r>
            <a:r>
              <a:rPr lang="bg-BG" dirty="0" smtClean="0"/>
              <a:t> година</a:t>
            </a:r>
            <a:r>
              <a:rPr lang="en-US" dirty="0" smtClean="0"/>
              <a:t>, </a:t>
            </a:r>
            <a:r>
              <a:rPr lang="bg-BG" dirty="0" smtClean="0"/>
              <a:t>не изглеждаше обещаваща не само за потребителите на течни горива,</a:t>
            </a:r>
            <a:r>
              <a:rPr lang="en-US" dirty="0" smtClean="0"/>
              <a:t> </a:t>
            </a:r>
            <a:r>
              <a:rPr lang="bg-BG" dirty="0" smtClean="0"/>
              <a:t>но и за тези на природния газ</a:t>
            </a:r>
            <a:r>
              <a:rPr lang="en-US" dirty="0" smtClean="0"/>
              <a:t>. 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0616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260648"/>
            <a:ext cx="7138987" cy="941388"/>
          </a:xfrm>
        </p:spPr>
        <p:txBody>
          <a:bodyPr/>
          <a:lstStyle/>
          <a:p>
            <a:pPr algn="ctr"/>
            <a:r>
              <a:rPr lang="bg-BG" dirty="0"/>
              <a:t>Усреднена стойност на </a:t>
            </a:r>
            <a:r>
              <a:rPr lang="bg-BG" dirty="0" smtClean="0"/>
              <a:t>енергията</a:t>
            </a:r>
            <a:br>
              <a:rPr lang="bg-BG" dirty="0" smtClean="0"/>
            </a:br>
            <a:r>
              <a:rPr lang="en-US" dirty="0" smtClean="0"/>
              <a:t>(2005</a:t>
            </a:r>
            <a:r>
              <a:rPr lang="bg-BG" dirty="0" smtClean="0"/>
              <a:t> </a:t>
            </a:r>
            <a:r>
              <a:rPr lang="bg-BG" dirty="0"/>
              <a:t>г.</a:t>
            </a:r>
            <a:r>
              <a:rPr lang="en-US" dirty="0"/>
              <a:t>, </a:t>
            </a:r>
            <a:r>
              <a:rPr lang="bg-BG" dirty="0"/>
              <a:t>щ</a:t>
            </a:r>
            <a:r>
              <a:rPr lang="bg-BG" dirty="0" smtClean="0"/>
              <a:t>. долари/кВтч</a:t>
            </a:r>
            <a:r>
              <a:rPr lang="en-US" dirty="0"/>
              <a:t>)</a:t>
            </a:r>
            <a:r>
              <a:rPr lang="pl-PL" dirty="0"/>
              <a:t> (</a:t>
            </a:r>
            <a:r>
              <a:rPr lang="bg-BG" dirty="0"/>
              <a:t>МИТ</a:t>
            </a:r>
            <a:r>
              <a:rPr lang="pl-PL" dirty="0"/>
              <a:t>, 2011</a:t>
            </a:r>
            <a:r>
              <a:rPr lang="bg-BG" dirty="0"/>
              <a:t> г.</a:t>
            </a:r>
            <a:r>
              <a:rPr lang="pl-PL" dirty="0"/>
              <a:t>)</a:t>
            </a: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771173"/>
              </p:ext>
            </p:extLst>
          </p:nvPr>
        </p:nvGraphicFramePr>
        <p:xfrm>
          <a:off x="107502" y="1412775"/>
          <a:ext cx="9036496" cy="5266846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899593"/>
                <a:gridCol w="288032"/>
                <a:gridCol w="720079"/>
                <a:gridCol w="468562"/>
                <a:gridCol w="504056"/>
                <a:gridCol w="504056"/>
                <a:gridCol w="576064"/>
                <a:gridCol w="504056"/>
                <a:gridCol w="576064"/>
                <a:gridCol w="792088"/>
                <a:gridCol w="792088"/>
                <a:gridCol w="1224136"/>
                <a:gridCol w="1187622"/>
              </a:tblGrid>
              <a:tr h="459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 dirty="0" err="1" smtClean="0">
                          <a:solidFill>
                            <a:schemeClr val="tx1"/>
                          </a:solidFill>
                          <a:effectLst/>
                        </a:rPr>
                        <a:t>Мяр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bg-BG" sz="800" dirty="0" err="1" smtClean="0">
                          <a:solidFill>
                            <a:schemeClr val="tx1"/>
                          </a:solidFill>
                          <a:effectLst/>
                        </a:rPr>
                        <a:t>ка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err="1" smtClean="0">
                          <a:solidFill>
                            <a:schemeClr val="tx1"/>
                          </a:solidFill>
                          <a:effectLst/>
                        </a:rPr>
                        <a:t>Енер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bg-BG" sz="800" dirty="0">
                          <a:solidFill>
                            <a:schemeClr val="tx1"/>
                          </a:solidFill>
                          <a:effectLst/>
                        </a:rPr>
                        <a:t>от </a:t>
                      </a:r>
                      <a:r>
                        <a:rPr lang="bg-BG" sz="800" dirty="0" err="1" smtClean="0">
                          <a:solidFill>
                            <a:schemeClr val="tx1"/>
                          </a:solidFill>
                          <a:effectLst/>
                        </a:rPr>
                        <a:t>прахообр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bg-BG" sz="800" dirty="0" err="1" smtClean="0">
                          <a:solidFill>
                            <a:schemeClr val="tx1"/>
                          </a:solidFill>
                          <a:effectLst/>
                        </a:rPr>
                        <a:t>въгл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NGCC*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NGCC </a:t>
                      </a:r>
                      <a:r>
                        <a:rPr lang="bg-BG" sz="800" dirty="0">
                          <a:solidFill>
                            <a:schemeClr val="tx1"/>
                          </a:solidFill>
                          <a:effectLst/>
                        </a:rPr>
                        <a:t>с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CCS</a:t>
                      </a:r>
                      <a: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IGCC </a:t>
                      </a:r>
                      <a:r>
                        <a:rPr lang="bg-BG" sz="800" dirty="0">
                          <a:solidFill>
                            <a:schemeClr val="tx1"/>
                          </a:solidFill>
                          <a:effectLst/>
                        </a:rPr>
                        <a:t>с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CCS</a:t>
                      </a:r>
                      <a: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 dirty="0" err="1" smtClean="0">
                          <a:solidFill>
                            <a:schemeClr val="tx1"/>
                          </a:solidFill>
                          <a:effectLst/>
                        </a:rPr>
                        <a:t>Съвр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bg-BG" sz="800" dirty="0" err="1" smtClean="0">
                          <a:solidFill>
                            <a:schemeClr val="tx1"/>
                          </a:solidFill>
                          <a:effectLst/>
                        </a:rPr>
                        <a:t>ядр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bg-BG" sz="800" dirty="0">
                          <a:solidFill>
                            <a:schemeClr val="tx1"/>
                          </a:solidFill>
                          <a:effectLst/>
                        </a:rPr>
                        <a:t>енергия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  <a:t>Вят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bg-BG" sz="800" dirty="0" err="1" smtClean="0">
                          <a:solidFill>
                            <a:schemeClr val="tx1"/>
                          </a:solidFill>
                          <a:effectLst/>
                        </a:rPr>
                        <a:t>енер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 dirty="0" err="1" smtClean="0">
                          <a:solidFill>
                            <a:schemeClr val="tx1"/>
                          </a:solidFill>
                          <a:effectLst/>
                        </a:rPr>
                        <a:t>Енер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  <a:t>от </a:t>
                      </a:r>
                      <a:r>
                        <a:rPr lang="bg-BG" sz="800" dirty="0">
                          <a:solidFill>
                            <a:schemeClr val="tx1"/>
                          </a:solidFill>
                          <a:effectLst/>
                        </a:rPr>
                        <a:t>биомаса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 dirty="0" err="1" smtClean="0">
                          <a:solidFill>
                            <a:schemeClr val="tx1"/>
                          </a:solidFill>
                          <a:effectLst/>
                        </a:rPr>
                        <a:t>Слънч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  <a:t> терм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bg-BG" sz="800" dirty="0">
                          <a:solidFill>
                            <a:schemeClr val="tx1"/>
                          </a:solidFill>
                          <a:effectLst/>
                        </a:rPr>
                        <a:t>енергия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 dirty="0" err="1" smtClean="0">
                          <a:solidFill>
                            <a:schemeClr val="tx1"/>
                          </a:solidFill>
                          <a:effectLst/>
                        </a:rPr>
                        <a:t>Слънч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bg-BG" sz="800" dirty="0" err="1" smtClean="0">
                          <a:solidFill>
                            <a:schemeClr val="tx1"/>
                          </a:solidFill>
                          <a:effectLst/>
                        </a:rPr>
                        <a:t>енер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bg-BG" sz="800" dirty="0">
                          <a:solidFill>
                            <a:schemeClr val="tx1"/>
                          </a:solidFill>
                          <a:effectLst/>
                        </a:rPr>
                        <a:t>от </a:t>
                      </a:r>
                      <a:r>
                        <a:rPr lang="bg-BG" sz="800" dirty="0" err="1" smtClean="0">
                          <a:solidFill>
                            <a:schemeClr val="tx1"/>
                          </a:solidFill>
                          <a:effectLst/>
                        </a:rPr>
                        <a:t>фотовол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bg-BG" sz="800" dirty="0" err="1" smtClean="0">
                          <a:solidFill>
                            <a:schemeClr val="tx1"/>
                          </a:solidFill>
                          <a:effectLst/>
                        </a:rPr>
                        <a:t>таици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  <a:t>Вят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bg-BG" sz="800" dirty="0" err="1" smtClean="0">
                          <a:solidFill>
                            <a:schemeClr val="tx1"/>
                          </a:solidFill>
                          <a:effectLst/>
                        </a:rPr>
                        <a:t>енер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+ </a:t>
                      </a:r>
                      <a: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  <a:t>резервни </a:t>
                      </a:r>
                      <a:r>
                        <a:rPr lang="bg-BG" sz="800" dirty="0">
                          <a:solidFill>
                            <a:schemeClr val="tx1"/>
                          </a:solidFill>
                          <a:effectLst/>
                        </a:rPr>
                        <a:t>мощности на биомаса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[a]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  <a:t>Вят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bg-BG" sz="800" dirty="0" err="1" smtClean="0">
                          <a:solidFill>
                            <a:schemeClr val="tx1"/>
                          </a:solidFill>
                          <a:effectLst/>
                        </a:rPr>
                        <a:t>енер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effectLst/>
                        </a:rPr>
                        <a:t>+ </a:t>
                      </a:r>
                      <a: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  <a:t>резервни мощ-</a:t>
                      </a:r>
                      <a:b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bg-BG" sz="800" dirty="0" err="1" smtClean="0">
                          <a:solidFill>
                            <a:schemeClr val="tx1"/>
                          </a:solidFill>
                          <a:effectLst/>
                        </a:rPr>
                        <a:t>ности</a:t>
                      </a:r>
                      <a:r>
                        <a:rPr lang="bg-BG" sz="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bg-BG" sz="800" dirty="0">
                          <a:solidFill>
                            <a:schemeClr val="tx1"/>
                          </a:solidFill>
                          <a:effectLst/>
                        </a:rPr>
                        <a:t>на газ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[a]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4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[</a:t>
                      </a:r>
                      <a:r>
                        <a:rPr lang="bg-BG" sz="800" dirty="0">
                          <a:effectLst/>
                        </a:rPr>
                        <a:t>1</a:t>
                      </a:r>
                      <a:r>
                        <a:rPr lang="en-US" sz="800" dirty="0">
                          <a:effectLst/>
                        </a:rPr>
                        <a:t>]</a:t>
                      </a:r>
                      <a:r>
                        <a:rPr lang="bg-BG" sz="800" dirty="0">
                          <a:effectLst/>
                        </a:rPr>
                        <a:t> Спешни </a:t>
                      </a:r>
                      <a:r>
                        <a:rPr lang="bg-BG" sz="800" dirty="0" err="1" smtClean="0">
                          <a:effectLst/>
                        </a:rPr>
                        <a:t>кап</a:t>
                      </a:r>
                      <a:r>
                        <a:rPr lang="en-US" sz="800" dirty="0" smtClean="0">
                          <a:effectLst/>
                        </a:rPr>
                        <a:t>. </a:t>
                      </a:r>
                      <a:r>
                        <a:rPr lang="bg-BG" sz="800" dirty="0" smtClean="0">
                          <a:effectLst/>
                        </a:rPr>
                        <a:t> </a:t>
                      </a:r>
                      <a:r>
                        <a:rPr lang="bg-BG" sz="800" dirty="0">
                          <a:effectLst/>
                        </a:rPr>
                        <a:t>разходи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$kW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2049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892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1781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3481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3521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1812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3548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4731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5688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5360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2705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[</a:t>
                      </a:r>
                      <a:r>
                        <a:rPr lang="bg-BG" sz="800" dirty="0">
                          <a:effectLst/>
                        </a:rPr>
                        <a:t>2</a:t>
                      </a:r>
                      <a:r>
                        <a:rPr lang="en-US" sz="800" dirty="0">
                          <a:effectLst/>
                        </a:rPr>
                        <a:t>]</a:t>
                      </a:r>
                      <a:r>
                        <a:rPr lang="bg-BG" sz="800" dirty="0">
                          <a:effectLst/>
                        </a:rPr>
                        <a:t> Общ изискван </a:t>
                      </a:r>
                      <a:r>
                        <a:rPr lang="bg-BG" sz="800" dirty="0" smtClean="0">
                          <a:effectLst/>
                        </a:rPr>
                        <a:t>капитал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$kW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2377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964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1995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4177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4930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1957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4116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5109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6144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5789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2921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7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[</a:t>
                      </a:r>
                      <a:r>
                        <a:rPr lang="bg-BG" sz="800" dirty="0">
                          <a:effectLst/>
                        </a:rPr>
                        <a:t>3</a:t>
                      </a:r>
                      <a:r>
                        <a:rPr lang="en-US" sz="800" dirty="0" smtClean="0">
                          <a:effectLst/>
                        </a:rPr>
                        <a:t>]</a:t>
                      </a:r>
                      <a:r>
                        <a:rPr lang="bg-BG" sz="800" dirty="0" smtClean="0">
                          <a:effectLst/>
                        </a:rPr>
                        <a:t>Норма </a:t>
                      </a:r>
                      <a:r>
                        <a:rPr lang="bg-BG" sz="800" dirty="0">
                          <a:effectLst/>
                        </a:rPr>
                        <a:t>за </a:t>
                      </a:r>
                      <a:r>
                        <a:rPr lang="bg-BG" sz="800" dirty="0" err="1" smtClean="0">
                          <a:effectLst/>
                        </a:rPr>
                        <a:t>възвр</a:t>
                      </a:r>
                      <a:r>
                        <a:rPr lang="bg-BG" sz="800" dirty="0" smtClean="0">
                          <a:effectLst/>
                        </a:rPr>
                        <a:t>. на </a:t>
                      </a:r>
                      <a:r>
                        <a:rPr lang="bg-BG" sz="800" dirty="0" err="1" smtClean="0">
                          <a:effectLst/>
                        </a:rPr>
                        <a:t>разх</a:t>
                      </a:r>
                      <a:r>
                        <a:rPr lang="en-US" sz="800" dirty="0" smtClean="0">
                          <a:effectLst/>
                        </a:rPr>
                        <a:t>.</a:t>
                      </a:r>
                      <a:r>
                        <a:rPr lang="bg-BG" sz="800" dirty="0" smtClean="0">
                          <a:effectLst/>
                        </a:rPr>
                        <a:t> </a:t>
                      </a:r>
                      <a:r>
                        <a:rPr lang="bg-BG" sz="800" dirty="0">
                          <a:effectLst/>
                        </a:rPr>
                        <a:t>за капитал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%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10,6%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10,6%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10,6%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10,6%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10,6%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10,6%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10,6%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10,6%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10,6%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10,6%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7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[</a:t>
                      </a:r>
                      <a:r>
                        <a:rPr lang="bg-BG" sz="800" dirty="0">
                          <a:effectLst/>
                        </a:rPr>
                        <a:t>4</a:t>
                      </a:r>
                      <a:r>
                        <a:rPr lang="en-US" sz="800" dirty="0">
                          <a:effectLst/>
                        </a:rPr>
                        <a:t>]</a:t>
                      </a:r>
                      <a:r>
                        <a:rPr lang="bg-BG" sz="800" dirty="0">
                          <a:effectLst/>
                        </a:rPr>
                        <a:t> </a:t>
                      </a:r>
                      <a:r>
                        <a:rPr lang="bg-BG" sz="800" dirty="0" err="1" smtClean="0">
                          <a:effectLst/>
                        </a:rPr>
                        <a:t>Постоян</a:t>
                      </a:r>
                      <a:r>
                        <a:rPr lang="en-US" sz="800" dirty="0" smtClean="0">
                          <a:effectLst/>
                        </a:rPr>
                        <a:t>-</a:t>
                      </a:r>
                      <a:br>
                        <a:rPr lang="en-US" sz="800" dirty="0" smtClean="0">
                          <a:effectLst/>
                        </a:rPr>
                      </a:br>
                      <a:r>
                        <a:rPr lang="bg-BG" sz="800" dirty="0" smtClean="0">
                          <a:effectLst/>
                        </a:rPr>
                        <a:t>ни </a:t>
                      </a:r>
                      <a:r>
                        <a:rPr lang="bg-BG" sz="800" dirty="0" err="1" smtClean="0">
                          <a:effectLst/>
                        </a:rPr>
                        <a:t>разх</a:t>
                      </a:r>
                      <a:r>
                        <a:rPr lang="en-US" sz="800" dirty="0" smtClean="0">
                          <a:effectLst/>
                        </a:rPr>
                        <a:t>. </a:t>
                      </a:r>
                      <a:r>
                        <a:rPr lang="bg-BG" sz="800" dirty="0" smtClean="0">
                          <a:effectLst/>
                        </a:rPr>
                        <a:t>за </a:t>
                      </a:r>
                      <a:r>
                        <a:rPr lang="bg-BG" sz="800" dirty="0" err="1" smtClean="0">
                          <a:effectLst/>
                        </a:rPr>
                        <a:t>експлоат</a:t>
                      </a:r>
                      <a:r>
                        <a:rPr lang="en-US" sz="800" dirty="0" smtClean="0">
                          <a:effectLst/>
                        </a:rPr>
                        <a:t>.</a:t>
                      </a:r>
                      <a:r>
                        <a:rPr lang="bg-BG" sz="800" dirty="0" smtClean="0">
                          <a:effectLst/>
                        </a:rPr>
                        <a:t> </a:t>
                      </a:r>
                      <a:r>
                        <a:rPr lang="bg-BG" sz="800" dirty="0">
                          <a:effectLst/>
                        </a:rPr>
                        <a:t>и </a:t>
                      </a:r>
                      <a:r>
                        <a:rPr lang="bg-BG" sz="800" dirty="0" smtClean="0">
                          <a:effectLst/>
                        </a:rPr>
                        <a:t>поддръжка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$kW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25.9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11.0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18.8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4205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84.8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28.6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60.7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53.5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11.0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89.2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39.6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7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[</a:t>
                      </a:r>
                      <a:r>
                        <a:rPr lang="bg-BG" sz="800" dirty="0">
                          <a:effectLst/>
                        </a:rPr>
                        <a:t>5</a:t>
                      </a:r>
                      <a:r>
                        <a:rPr lang="en-US" sz="800" dirty="0" smtClean="0">
                          <a:effectLst/>
                        </a:rPr>
                        <a:t>] </a:t>
                      </a:r>
                      <a:r>
                        <a:rPr lang="bg-BG" sz="800" dirty="0" err="1" smtClean="0">
                          <a:effectLst/>
                        </a:rPr>
                        <a:t>Промен</a:t>
                      </a:r>
                      <a:r>
                        <a:rPr lang="en-US" sz="800" dirty="0" smtClean="0">
                          <a:effectLst/>
                        </a:rPr>
                        <a:t>-</a:t>
                      </a:r>
                      <a:r>
                        <a:rPr lang="bg-BG" sz="800" dirty="0" err="1" smtClean="0">
                          <a:effectLst/>
                        </a:rPr>
                        <a:t>ливи</a:t>
                      </a:r>
                      <a:r>
                        <a:rPr lang="bg-BG" sz="800" dirty="0" smtClean="0">
                          <a:effectLst/>
                        </a:rPr>
                        <a:t> </a:t>
                      </a:r>
                      <a:r>
                        <a:rPr lang="bg-BG" sz="800" dirty="0" err="1" smtClean="0">
                          <a:effectLst/>
                        </a:rPr>
                        <a:t>разх</a:t>
                      </a:r>
                      <a:r>
                        <a:rPr lang="en-US" sz="800" dirty="0" smtClean="0">
                          <a:effectLst/>
                        </a:rPr>
                        <a:t>.</a:t>
                      </a:r>
                      <a:r>
                        <a:rPr lang="bg-BG" sz="800" dirty="0" smtClean="0">
                          <a:effectLst/>
                        </a:rPr>
                        <a:t> </a:t>
                      </a:r>
                      <a:r>
                        <a:rPr lang="bg-BG" sz="800" dirty="0">
                          <a:effectLst/>
                        </a:rPr>
                        <a:t>за </a:t>
                      </a:r>
                      <a:r>
                        <a:rPr lang="bg-BG" sz="800" dirty="0" err="1" smtClean="0">
                          <a:effectLst/>
                        </a:rPr>
                        <a:t>експл</a:t>
                      </a:r>
                      <a:r>
                        <a:rPr lang="en-US" sz="800" dirty="0" smtClean="0">
                          <a:effectLst/>
                        </a:rPr>
                        <a:t>. </a:t>
                      </a:r>
                      <a:r>
                        <a:rPr lang="bg-BG" sz="800" dirty="0" smtClean="0">
                          <a:effectLst/>
                        </a:rPr>
                        <a:t>и </a:t>
                      </a:r>
                      <a:r>
                        <a:rPr lang="bg-BG" sz="800" dirty="0">
                          <a:effectLst/>
                        </a:rPr>
                        <a:t>поддръжка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$/kWh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0.0043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0.0019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0.0028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0.0042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0.0005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0.0000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0.0063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0.0000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0.0000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0.0063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0.0019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0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[</a:t>
                      </a:r>
                      <a:r>
                        <a:rPr lang="bg-BG" sz="800" dirty="0">
                          <a:effectLst/>
                        </a:rPr>
                        <a:t>6</a:t>
                      </a:r>
                      <a:r>
                        <a:rPr lang="en-US" sz="800" dirty="0">
                          <a:effectLst/>
                        </a:rPr>
                        <a:t>]</a:t>
                      </a:r>
                      <a:r>
                        <a:rPr lang="bg-BG" sz="800" dirty="0">
                          <a:effectLst/>
                        </a:rPr>
                        <a:t> </a:t>
                      </a:r>
                      <a:r>
                        <a:rPr lang="bg-BG" sz="800" dirty="0" smtClean="0">
                          <a:effectLst/>
                        </a:rPr>
                        <a:t>Иконом. </a:t>
                      </a:r>
                      <a:r>
                        <a:rPr lang="bg-BG" sz="800" dirty="0">
                          <a:effectLst/>
                        </a:rPr>
                        <a:t>живот на проекта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години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20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20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20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20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91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[</a:t>
                      </a:r>
                      <a:r>
                        <a:rPr lang="bg-BG" sz="800" dirty="0">
                          <a:effectLst/>
                        </a:rPr>
                        <a:t>7</a:t>
                      </a:r>
                      <a:r>
                        <a:rPr lang="en-US" sz="800" dirty="0" smtClean="0">
                          <a:effectLst/>
                        </a:rPr>
                        <a:t>]</a:t>
                      </a:r>
                      <a:r>
                        <a:rPr lang="bg-BG" sz="800" dirty="0" err="1" smtClean="0">
                          <a:effectLst/>
                        </a:rPr>
                        <a:t>Коеф</a:t>
                      </a:r>
                      <a:r>
                        <a:rPr lang="en-US" sz="800" dirty="0" smtClean="0">
                          <a:effectLst/>
                        </a:rPr>
                        <a:t>.</a:t>
                      </a:r>
                      <a:r>
                        <a:rPr lang="bg-BG" sz="800" dirty="0" smtClean="0">
                          <a:effectLst/>
                        </a:rPr>
                        <a:t> </a:t>
                      </a:r>
                      <a:r>
                        <a:rPr lang="bg-BG" sz="800" dirty="0">
                          <a:effectLst/>
                        </a:rPr>
                        <a:t>на </a:t>
                      </a:r>
                      <a:r>
                        <a:rPr lang="bg-BG" sz="800" dirty="0" err="1" smtClean="0">
                          <a:effectLst/>
                        </a:rPr>
                        <a:t>използв</a:t>
                      </a:r>
                      <a:r>
                        <a:rPr lang="en-US" sz="800" dirty="0" smtClean="0">
                          <a:effectLst/>
                        </a:rPr>
                        <a:t>. </a:t>
                      </a:r>
                      <a:r>
                        <a:rPr lang="bg-BG" sz="800" dirty="0" smtClean="0">
                          <a:effectLst/>
                        </a:rPr>
                        <a:t>на </a:t>
                      </a:r>
                      <a:r>
                        <a:rPr lang="bg-BG" sz="800" dirty="0" err="1" smtClean="0">
                          <a:effectLst/>
                        </a:rPr>
                        <a:t>произв</a:t>
                      </a:r>
                      <a:r>
                        <a:rPr lang="en-US" sz="800" dirty="0" smtClean="0">
                          <a:effectLst/>
                        </a:rPr>
                        <a:t>.</a:t>
                      </a:r>
                      <a:r>
                        <a:rPr lang="bg-BG" sz="800" dirty="0" smtClean="0">
                          <a:effectLst/>
                        </a:rPr>
                        <a:t> </a:t>
                      </a:r>
                      <a:r>
                        <a:rPr lang="bg-BG" sz="800" dirty="0" err="1" smtClean="0">
                          <a:effectLst/>
                        </a:rPr>
                        <a:t>мощн</a:t>
                      </a:r>
                      <a:r>
                        <a:rPr lang="bg-BG" sz="800" dirty="0" smtClean="0">
                          <a:effectLst/>
                        </a:rPr>
                        <a:t>.  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%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85%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85%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80%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80%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85%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35%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80%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35%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26%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42%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42%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4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[</a:t>
                      </a:r>
                      <a:r>
                        <a:rPr lang="bg-BG" sz="800" dirty="0">
                          <a:effectLst/>
                        </a:rPr>
                        <a:t>8</a:t>
                      </a:r>
                      <a:r>
                        <a:rPr lang="en-US" sz="800" dirty="0">
                          <a:effectLst/>
                        </a:rPr>
                        <a:t>] </a:t>
                      </a:r>
                      <a:r>
                        <a:rPr lang="bg-BG" sz="800" dirty="0" smtClean="0">
                          <a:effectLst/>
                        </a:rPr>
                        <a:t>(</a:t>
                      </a:r>
                      <a:r>
                        <a:rPr lang="bg-BG" sz="800" dirty="0" err="1" smtClean="0">
                          <a:effectLst/>
                        </a:rPr>
                        <a:t>Коеф</a:t>
                      </a:r>
                      <a:r>
                        <a:rPr lang="en-US" sz="800" dirty="0" smtClean="0">
                          <a:effectLst/>
                        </a:rPr>
                        <a:t>.</a:t>
                      </a:r>
                      <a:r>
                        <a:rPr lang="bg-BG" sz="800" dirty="0" smtClean="0">
                          <a:effectLst/>
                        </a:rPr>
                        <a:t> </a:t>
                      </a:r>
                      <a:r>
                        <a:rPr lang="bg-BG" sz="800" dirty="0">
                          <a:effectLst/>
                        </a:rPr>
                        <a:t>на </a:t>
                      </a:r>
                      <a:r>
                        <a:rPr lang="bg-BG" sz="800" dirty="0" err="1" smtClean="0">
                          <a:effectLst/>
                        </a:rPr>
                        <a:t>използв</a:t>
                      </a:r>
                      <a:r>
                        <a:rPr lang="en-US" sz="800" dirty="0" smtClean="0">
                          <a:effectLst/>
                        </a:rPr>
                        <a:t>.</a:t>
                      </a:r>
                      <a:r>
                        <a:rPr lang="bg-BG" sz="800" dirty="0" smtClean="0">
                          <a:effectLst/>
                        </a:rPr>
                        <a:t> </a:t>
                      </a:r>
                      <a:r>
                        <a:rPr lang="bg-BG" sz="800" dirty="0">
                          <a:effectLst/>
                        </a:rPr>
                        <a:t>на </a:t>
                      </a:r>
                      <a:r>
                        <a:rPr lang="bg-BG" sz="800" dirty="0" err="1" smtClean="0">
                          <a:effectLst/>
                        </a:rPr>
                        <a:t>произв</a:t>
                      </a:r>
                      <a:r>
                        <a:rPr lang="en-US" sz="800" dirty="0" smtClean="0">
                          <a:effectLst/>
                        </a:rPr>
                        <a:t>. </a:t>
                      </a:r>
                      <a:r>
                        <a:rPr lang="bg-BG" sz="800" dirty="0" err="1" smtClean="0">
                          <a:effectLst/>
                        </a:rPr>
                        <a:t>мощн</a:t>
                      </a:r>
                      <a:r>
                        <a:rPr lang="bg-BG" sz="800" dirty="0" smtClean="0">
                          <a:effectLst/>
                        </a:rPr>
                        <a:t>. </a:t>
                      </a:r>
                      <a:r>
                        <a:rPr lang="bg-BG" sz="800" dirty="0">
                          <a:effectLst/>
                        </a:rPr>
                        <a:t>– </a:t>
                      </a:r>
                      <a:r>
                        <a:rPr lang="bg-BG" sz="800" dirty="0" smtClean="0">
                          <a:effectLst/>
                        </a:rPr>
                        <a:t>вятърна </a:t>
                      </a:r>
                      <a:r>
                        <a:rPr lang="bg-BG" sz="800" dirty="0">
                          <a:effectLst/>
                        </a:rPr>
                        <a:t>енергия)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35%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35%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1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[</a:t>
                      </a:r>
                      <a:r>
                        <a:rPr lang="bg-BG" sz="800" dirty="0">
                          <a:effectLst/>
                        </a:rPr>
                        <a:t>9</a:t>
                      </a:r>
                      <a:r>
                        <a:rPr lang="en-US" sz="800" dirty="0" smtClean="0">
                          <a:effectLst/>
                        </a:rPr>
                        <a:t>]</a:t>
                      </a:r>
                      <a:r>
                        <a:rPr lang="bg-BG" sz="800" dirty="0" smtClean="0">
                          <a:effectLst/>
                        </a:rPr>
                        <a:t> (</a:t>
                      </a:r>
                      <a:r>
                        <a:rPr lang="bg-BG" sz="800" dirty="0" err="1" smtClean="0">
                          <a:effectLst/>
                        </a:rPr>
                        <a:t>Коеф</a:t>
                      </a:r>
                      <a:r>
                        <a:rPr lang="bg-BG" sz="800" dirty="0" smtClean="0">
                          <a:effectLst/>
                        </a:rPr>
                        <a:t>. </a:t>
                      </a:r>
                      <a:r>
                        <a:rPr lang="bg-BG" sz="800" dirty="0">
                          <a:effectLst/>
                        </a:rPr>
                        <a:t>на </a:t>
                      </a:r>
                      <a:r>
                        <a:rPr lang="bg-BG" sz="800" dirty="0" err="1" smtClean="0">
                          <a:effectLst/>
                        </a:rPr>
                        <a:t>използв</a:t>
                      </a:r>
                      <a:r>
                        <a:rPr lang="en-US" sz="800" dirty="0" smtClean="0">
                          <a:effectLst/>
                        </a:rPr>
                        <a:t>.</a:t>
                      </a:r>
                      <a:r>
                        <a:rPr lang="bg-BG" sz="800" dirty="0" smtClean="0">
                          <a:effectLst/>
                        </a:rPr>
                        <a:t> </a:t>
                      </a:r>
                      <a:r>
                        <a:rPr lang="bg-BG" sz="800" dirty="0">
                          <a:effectLst/>
                        </a:rPr>
                        <a:t>на </a:t>
                      </a:r>
                      <a:r>
                        <a:rPr lang="bg-BG" sz="800" dirty="0" err="1" smtClean="0">
                          <a:effectLst/>
                        </a:rPr>
                        <a:t>произв</a:t>
                      </a:r>
                      <a:r>
                        <a:rPr lang="en-US" sz="800" dirty="0" smtClean="0">
                          <a:effectLst/>
                        </a:rPr>
                        <a:t>.</a:t>
                      </a:r>
                      <a:r>
                        <a:rPr lang="bg-BG" sz="8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m</a:t>
                      </a:r>
                      <a:r>
                        <a:rPr lang="bg-BG" sz="800" dirty="0" err="1" smtClean="0">
                          <a:effectLst/>
                        </a:rPr>
                        <a:t>ощн</a:t>
                      </a:r>
                      <a:r>
                        <a:rPr lang="en-US" sz="800" dirty="0" smtClean="0">
                          <a:effectLst/>
                        </a:rPr>
                        <a:t>.</a:t>
                      </a:r>
                      <a:r>
                        <a:rPr lang="bg-BG" sz="800" baseline="0" dirty="0" smtClean="0">
                          <a:effectLst/>
                        </a:rPr>
                        <a:t> </a:t>
                      </a:r>
                      <a:r>
                        <a:rPr lang="bg-BG" sz="800" dirty="0" err="1" smtClean="0">
                          <a:effectLst/>
                        </a:rPr>
                        <a:t>био-маса</a:t>
                      </a:r>
                      <a:r>
                        <a:rPr lang="bg-BG" sz="800" dirty="0" smtClean="0">
                          <a:effectLst/>
                        </a:rPr>
                        <a:t>/</a:t>
                      </a:r>
                      <a:r>
                        <a:rPr lang="en-US" sz="800" dirty="0">
                          <a:effectLst/>
                        </a:rPr>
                        <a:t>NGCC</a:t>
                      </a:r>
                      <a:r>
                        <a:rPr lang="bg-BG" sz="800" dirty="0">
                          <a:effectLst/>
                        </a:rPr>
                        <a:t>)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7%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7%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24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332656"/>
            <a:ext cx="7138987" cy="941388"/>
          </a:xfrm>
        </p:spPr>
        <p:txBody>
          <a:bodyPr/>
          <a:lstStyle/>
          <a:p>
            <a:pPr algn="ctr"/>
            <a:r>
              <a:rPr lang="bg-BG" dirty="0"/>
              <a:t>Усреднена стойност на </a:t>
            </a:r>
            <a:r>
              <a:rPr lang="bg-BG" dirty="0" smtClean="0"/>
              <a:t>енергията</a:t>
            </a:r>
            <a:br>
              <a:rPr lang="bg-BG" dirty="0" smtClean="0"/>
            </a:br>
            <a:r>
              <a:rPr lang="en-US" dirty="0" smtClean="0"/>
              <a:t>(2005</a:t>
            </a:r>
            <a:r>
              <a:rPr lang="bg-BG" dirty="0" smtClean="0"/>
              <a:t> </a:t>
            </a:r>
            <a:r>
              <a:rPr lang="bg-BG" dirty="0"/>
              <a:t>г.</a:t>
            </a:r>
            <a:r>
              <a:rPr lang="en-US" dirty="0"/>
              <a:t>, </a:t>
            </a:r>
            <a:r>
              <a:rPr lang="bg-BG" dirty="0"/>
              <a:t>щ</a:t>
            </a:r>
            <a:r>
              <a:rPr lang="bg-BG" dirty="0" smtClean="0"/>
              <a:t>. долари/кВтч</a:t>
            </a:r>
            <a:r>
              <a:rPr lang="en-US" dirty="0"/>
              <a:t>)</a:t>
            </a:r>
            <a:r>
              <a:rPr lang="pl-PL" dirty="0"/>
              <a:t> (</a:t>
            </a:r>
            <a:r>
              <a:rPr lang="bg-BG" dirty="0"/>
              <a:t>МИТ</a:t>
            </a:r>
            <a:r>
              <a:rPr lang="pl-PL" dirty="0"/>
              <a:t>, 2011</a:t>
            </a:r>
            <a:r>
              <a:rPr lang="bg-BG" dirty="0"/>
              <a:t> г.</a:t>
            </a:r>
            <a:r>
              <a:rPr lang="pl-PL" dirty="0"/>
              <a:t>)</a:t>
            </a:r>
            <a:endParaRPr lang="bg-B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215801"/>
              </p:ext>
            </p:extLst>
          </p:nvPr>
        </p:nvGraphicFramePr>
        <p:xfrm>
          <a:off x="107950" y="1484785"/>
          <a:ext cx="9036496" cy="505127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827585"/>
                <a:gridCol w="540121"/>
                <a:gridCol w="648072"/>
                <a:gridCol w="432048"/>
                <a:gridCol w="504056"/>
                <a:gridCol w="576064"/>
                <a:gridCol w="576064"/>
                <a:gridCol w="504056"/>
                <a:gridCol w="576064"/>
                <a:gridCol w="648072"/>
                <a:gridCol w="936104"/>
                <a:gridCol w="1224136"/>
                <a:gridCol w="1044054"/>
              </a:tblGrid>
              <a:tr h="432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bg-BG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Мярка</a:t>
                      </a:r>
                      <a:endParaRPr lang="bg-BG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Енер</a:t>
                      </a: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bg-BG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от </a:t>
                      </a:r>
                      <a:r>
                        <a:rPr lang="bg-BG" sz="8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прахообр</a:t>
                      </a: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bg-BG" sz="8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въгл</a:t>
                      </a: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endParaRPr lang="bg-BG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NGCC*</a:t>
                      </a:r>
                      <a:endParaRPr lang="bg-BG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NGCC </a:t>
                      </a:r>
                      <a:r>
                        <a:rPr lang="bg-BG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с </a:t>
                      </a: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CCS</a:t>
                      </a: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/>
                      </a:r>
                      <a:b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**</a:t>
                      </a:r>
                      <a:endParaRPr lang="bg-BG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IGCC </a:t>
                      </a:r>
                      <a:r>
                        <a:rPr lang="bg-BG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с </a:t>
                      </a: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CCS</a:t>
                      </a: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/>
                      </a:r>
                      <a:b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***</a:t>
                      </a:r>
                      <a:endParaRPr lang="bg-BG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Съвр</a:t>
                      </a: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bg-BG" sz="8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ядр</a:t>
                      </a: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bg-BG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енергия</a:t>
                      </a:r>
                      <a:endParaRPr lang="bg-BG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Вят</a:t>
                      </a: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 </a:t>
                      </a:r>
                      <a:r>
                        <a:rPr lang="bg-BG" sz="8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енер</a:t>
                      </a: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endParaRPr lang="bg-BG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Енер</a:t>
                      </a: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 </a:t>
                      </a: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от биомаса</a:t>
                      </a:r>
                      <a:endParaRPr lang="bg-BG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Слънч</a:t>
                      </a: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терм</a:t>
                      </a: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bg-BG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енергия</a:t>
                      </a:r>
                      <a:endParaRPr lang="bg-BG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Слънч</a:t>
                      </a: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bg-BG" sz="8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енер</a:t>
                      </a: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bg-BG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от </a:t>
                      </a:r>
                      <a:r>
                        <a:rPr lang="bg-BG" sz="8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фотовол</a:t>
                      </a: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r>
                        <a:rPr lang="bg-BG" sz="8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таици</a:t>
                      </a:r>
                      <a:endParaRPr lang="bg-BG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Вят</a:t>
                      </a: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bg-BG" sz="8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енер</a:t>
                      </a: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+ </a:t>
                      </a: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резервни </a:t>
                      </a:r>
                      <a:r>
                        <a:rPr lang="bg-BG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мощности на биомаса </a:t>
                      </a:r>
                      <a:r>
                        <a:rPr lang="en-US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[a]</a:t>
                      </a:r>
                      <a:endParaRPr lang="bg-BG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Вят</a:t>
                      </a: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bg-BG" sz="8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енер</a:t>
                      </a: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+ </a:t>
                      </a: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резервни </a:t>
                      </a:r>
                      <a:r>
                        <a:rPr lang="bg-BG" sz="80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мощ-ности</a:t>
                      </a:r>
                      <a:r>
                        <a:rPr lang="bg-BG" sz="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bg-BG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на газ </a:t>
                      </a:r>
                      <a:r>
                        <a:rPr lang="en-US" sz="800" dirty="0">
                          <a:solidFill>
                            <a:sysClr val="windowText" lastClr="000000"/>
                          </a:solidFill>
                          <a:effectLst/>
                        </a:rPr>
                        <a:t>[a]</a:t>
                      </a:r>
                      <a:endParaRPr lang="bg-BG" sz="8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8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[</a:t>
                      </a:r>
                      <a:r>
                        <a:rPr lang="bg-BG" sz="800" dirty="0">
                          <a:effectLst/>
                        </a:rPr>
                        <a:t>10</a:t>
                      </a:r>
                      <a:r>
                        <a:rPr lang="en-US" sz="800" dirty="0">
                          <a:effectLst/>
                        </a:rPr>
                        <a:t>]</a:t>
                      </a:r>
                      <a:r>
                        <a:rPr lang="bg-BG" sz="800" dirty="0">
                          <a:effectLst/>
                        </a:rPr>
                        <a:t> Работни часове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часове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7446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7446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7008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7008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7446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3066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7008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3066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2277,6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3679,2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3679,2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[</a:t>
                      </a:r>
                      <a:r>
                        <a:rPr lang="bg-BG" sz="800" dirty="0">
                          <a:effectLst/>
                        </a:rPr>
                        <a:t>11</a:t>
                      </a:r>
                      <a:r>
                        <a:rPr lang="en-US" sz="800" dirty="0">
                          <a:effectLst/>
                        </a:rPr>
                        <a:t>]</a:t>
                      </a:r>
                      <a:r>
                        <a:rPr lang="bg-BG" sz="800" dirty="0">
                          <a:effectLst/>
                        </a:rPr>
                        <a:t> </a:t>
                      </a:r>
                      <a:r>
                        <a:rPr lang="bg-BG" sz="800" dirty="0" err="1" smtClean="0">
                          <a:effectLst/>
                        </a:rPr>
                        <a:t>Изиск</a:t>
                      </a:r>
                      <a:r>
                        <a:rPr lang="en-US" sz="800" dirty="0" smtClean="0">
                          <a:effectLst/>
                        </a:rPr>
                        <a:t>-</a:t>
                      </a:r>
                      <a:r>
                        <a:rPr lang="bg-BG" sz="800" dirty="0" smtClean="0">
                          <a:effectLst/>
                        </a:rPr>
                        <a:t>вана въз</a:t>
                      </a:r>
                      <a:r>
                        <a:rPr lang="en-US" sz="800" dirty="0" smtClean="0">
                          <a:effectLst/>
                        </a:rPr>
                        <a:t>-</a:t>
                      </a:r>
                      <a:r>
                        <a:rPr lang="bg-BG" sz="800" dirty="0" err="1" smtClean="0">
                          <a:effectLst/>
                        </a:rPr>
                        <a:t>връщаемост</a:t>
                      </a:r>
                      <a:r>
                        <a:rPr lang="bg-BG" sz="800" dirty="0" smtClean="0">
                          <a:effectLst/>
                        </a:rPr>
                        <a:t> </a:t>
                      </a:r>
                      <a:r>
                        <a:rPr lang="bg-BG" sz="800" dirty="0">
                          <a:effectLst/>
                        </a:rPr>
                        <a:t>на разходи за капитал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$/kWh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0,03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0,01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0,03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0,06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0,07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0,07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0,0621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0,1761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0,2850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0,1663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0,0839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0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[</a:t>
                      </a:r>
                      <a:r>
                        <a:rPr lang="bg-BG" sz="800" dirty="0">
                          <a:effectLst/>
                        </a:rPr>
                        <a:t>12</a:t>
                      </a:r>
                      <a:r>
                        <a:rPr lang="en-US" sz="800" dirty="0">
                          <a:effectLst/>
                        </a:rPr>
                        <a:t>]</a:t>
                      </a:r>
                      <a:r>
                        <a:rPr lang="bg-BG" sz="800" dirty="0">
                          <a:effectLst/>
                        </a:rPr>
                        <a:t> </a:t>
                      </a:r>
                      <a:r>
                        <a:rPr lang="bg-BG" sz="800" dirty="0" err="1" smtClean="0">
                          <a:effectLst/>
                        </a:rPr>
                        <a:t>Изиск</a:t>
                      </a:r>
                      <a:r>
                        <a:rPr lang="en-US" sz="800" dirty="0" smtClean="0">
                          <a:effectLst/>
                        </a:rPr>
                        <a:t>-</a:t>
                      </a:r>
                      <a:r>
                        <a:rPr lang="bg-BG" sz="800" dirty="0" smtClean="0">
                          <a:effectLst/>
                        </a:rPr>
                        <a:t>вана въз</a:t>
                      </a:r>
                      <a:r>
                        <a:rPr lang="en-US" sz="800" dirty="0" smtClean="0">
                          <a:effectLst/>
                        </a:rPr>
                        <a:t>-</a:t>
                      </a:r>
                      <a:r>
                        <a:rPr lang="bg-BG" sz="800" dirty="0" err="1" smtClean="0">
                          <a:effectLst/>
                        </a:rPr>
                        <a:t>връщаемост</a:t>
                      </a:r>
                      <a:r>
                        <a:rPr lang="bg-BG" sz="800" dirty="0" smtClean="0">
                          <a:effectLst/>
                        </a:rPr>
                        <a:t> </a:t>
                      </a:r>
                      <a:r>
                        <a:rPr lang="bg-BG" sz="800" dirty="0">
                          <a:effectLst/>
                        </a:rPr>
                        <a:t>на постоянни </a:t>
                      </a:r>
                      <a:r>
                        <a:rPr lang="bg-BG" sz="800" dirty="0" err="1" smtClean="0">
                          <a:effectLst/>
                        </a:rPr>
                        <a:t>разх</a:t>
                      </a:r>
                      <a:r>
                        <a:rPr lang="en-US" sz="800" dirty="0" smtClean="0">
                          <a:effectLst/>
                        </a:rPr>
                        <a:t>. </a:t>
                      </a:r>
                      <a:r>
                        <a:rPr lang="bg-BG" sz="800" dirty="0" smtClean="0">
                          <a:effectLst/>
                        </a:rPr>
                        <a:t>за </a:t>
                      </a:r>
                      <a:r>
                        <a:rPr lang="bg-BG" sz="800" dirty="0" err="1" smtClean="0">
                          <a:effectLst/>
                        </a:rPr>
                        <a:t>екс</a:t>
                      </a:r>
                      <a:r>
                        <a:rPr lang="en-US" sz="800" dirty="0" smtClean="0">
                          <a:effectLst/>
                        </a:rPr>
                        <a:t>-</a:t>
                      </a:r>
                      <a:r>
                        <a:rPr lang="bg-BG" sz="800" dirty="0" err="1" smtClean="0">
                          <a:effectLst/>
                        </a:rPr>
                        <a:t>плоатация</a:t>
                      </a:r>
                      <a:r>
                        <a:rPr lang="bg-BG" sz="800" dirty="0" smtClean="0">
                          <a:effectLst/>
                        </a:rPr>
                        <a:t> </a:t>
                      </a:r>
                      <a:r>
                        <a:rPr lang="bg-BG" sz="800" dirty="0">
                          <a:effectLst/>
                        </a:rPr>
                        <a:t>и поддръжка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$/kWh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0,003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0,001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0,0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0,0062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0,01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0,01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0,01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0,02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0,</a:t>
                      </a:r>
                      <a:r>
                        <a:rPr lang="bg-BG" sz="800" dirty="0" err="1">
                          <a:effectLst/>
                        </a:rPr>
                        <a:t>0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</a:rPr>
                        <a:t>0,02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effectLst/>
                        </a:rPr>
                        <a:t>0,01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[</a:t>
                      </a:r>
                      <a:r>
                        <a:rPr lang="bg-BG" sz="800" dirty="0">
                          <a:effectLst/>
                        </a:rPr>
                        <a:t>13</a:t>
                      </a:r>
                      <a:r>
                        <a:rPr lang="en-US" sz="800" dirty="0">
                          <a:effectLst/>
                        </a:rPr>
                        <a:t>]</a:t>
                      </a:r>
                      <a:r>
                        <a:rPr lang="bg-BG" sz="800" dirty="0">
                          <a:effectLst/>
                        </a:rPr>
                        <a:t> </a:t>
                      </a:r>
                      <a:r>
                        <a:rPr lang="bg-BG" sz="800" dirty="0" err="1" smtClean="0">
                          <a:effectLst/>
                        </a:rPr>
                        <a:t>Специф</a:t>
                      </a:r>
                      <a:r>
                        <a:rPr lang="en-US" sz="800" dirty="0" smtClean="0">
                          <a:effectLst/>
                        </a:rPr>
                        <a:t>. </a:t>
                      </a:r>
                      <a:r>
                        <a:rPr lang="bg-BG" sz="800" dirty="0" smtClean="0">
                          <a:effectLst/>
                        </a:rPr>
                        <a:t> </a:t>
                      </a:r>
                      <a:r>
                        <a:rPr lang="bg-BG" sz="800" dirty="0">
                          <a:effectLst/>
                        </a:rPr>
                        <a:t>разход на топлина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Btu/kWh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8740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6333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7493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8307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10488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7765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7765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6333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[</a:t>
                      </a:r>
                      <a:r>
                        <a:rPr lang="bg-BG" sz="800">
                          <a:effectLst/>
                        </a:rPr>
                        <a:t>14</a:t>
                      </a:r>
                      <a:r>
                        <a:rPr lang="en-US" sz="800">
                          <a:effectLst/>
                        </a:rPr>
                        <a:t>]</a:t>
                      </a:r>
                      <a:r>
                        <a:rPr lang="bg-BG" sz="800">
                          <a:effectLst/>
                        </a:rPr>
                        <a:t> Разходи за гориво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S/MMBtu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1.40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6.08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6.08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1.40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0.63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1.03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1.03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6.08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>
                          <a:effectLst/>
                        </a:rPr>
                        <a:t>[</a:t>
                      </a:r>
                      <a:r>
                        <a:rPr lang="bg-BG" sz="800">
                          <a:effectLst/>
                        </a:rPr>
                        <a:t>15</a:t>
                      </a:r>
                      <a:r>
                        <a:rPr lang="en-US" sz="800">
                          <a:effectLst/>
                        </a:rPr>
                        <a:t>]</a:t>
                      </a:r>
                      <a:r>
                        <a:rPr lang="bg-BG" sz="800">
                          <a:effectLst/>
                        </a:rPr>
                        <a:t> (Част Биомаса/</a:t>
                      </a:r>
                      <a:r>
                        <a:rPr lang="en-US" sz="800">
                          <a:effectLst/>
                        </a:rPr>
                        <a:t>NGCC</a:t>
                      </a:r>
                      <a:r>
                        <a:rPr lang="bg-BG" sz="800">
                          <a:effectLst/>
                        </a:rPr>
                        <a:t>)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%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8.8%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8.2%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[</a:t>
                      </a:r>
                      <a:r>
                        <a:rPr lang="bg-BG" sz="800" dirty="0">
                          <a:effectLst/>
                        </a:rPr>
                        <a:t>16</a:t>
                      </a:r>
                      <a:r>
                        <a:rPr lang="en-US" sz="800" dirty="0">
                          <a:effectLst/>
                        </a:rPr>
                        <a:t>]</a:t>
                      </a:r>
                      <a:r>
                        <a:rPr lang="bg-BG" sz="800" dirty="0">
                          <a:effectLst/>
                        </a:rPr>
                        <a:t> </a:t>
                      </a:r>
                      <a:r>
                        <a:rPr lang="bg-BG" sz="800" dirty="0" err="1" smtClean="0">
                          <a:effectLst/>
                        </a:rPr>
                        <a:t>Разх</a:t>
                      </a:r>
                      <a:r>
                        <a:rPr lang="en-US" sz="800" dirty="0" smtClean="0">
                          <a:effectLst/>
                        </a:rPr>
                        <a:t>. </a:t>
                      </a:r>
                      <a:r>
                        <a:rPr lang="bg-BG" sz="800" dirty="0" smtClean="0">
                          <a:effectLst/>
                        </a:rPr>
                        <a:t>за </a:t>
                      </a:r>
                      <a:r>
                        <a:rPr lang="bg-BG" sz="800" dirty="0">
                          <a:effectLst/>
                        </a:rPr>
                        <a:t>гориво за </a:t>
                      </a:r>
                      <a:r>
                        <a:rPr lang="bg-BG" sz="800" dirty="0" err="1">
                          <a:effectLst/>
                        </a:rPr>
                        <a:t>кВтч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$/kWh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0.0122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0.0385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0.0456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0.0116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0.0066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0.0000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0.0080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0.0000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0.0000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0.0007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0.0032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7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[</a:t>
                      </a:r>
                      <a:r>
                        <a:rPr lang="bg-BG" sz="800" dirty="0">
                          <a:effectLst/>
                        </a:rPr>
                        <a:t>17</a:t>
                      </a:r>
                      <a:r>
                        <a:rPr lang="en-US" sz="800" dirty="0">
                          <a:effectLst/>
                        </a:rPr>
                        <a:t>]</a:t>
                      </a:r>
                      <a:r>
                        <a:rPr lang="bg-BG" sz="800" dirty="0">
                          <a:effectLst/>
                        </a:rPr>
                        <a:t> </a:t>
                      </a:r>
                      <a:r>
                        <a:rPr lang="bg-BG" sz="800" dirty="0" smtClean="0">
                          <a:effectLst/>
                        </a:rPr>
                        <a:t>Норми</a:t>
                      </a:r>
                      <a:r>
                        <a:rPr lang="en-US" sz="800" dirty="0" smtClean="0">
                          <a:effectLst/>
                        </a:rPr>
                        <a:t>-</a:t>
                      </a:r>
                      <a:r>
                        <a:rPr lang="bg-BG" sz="800" dirty="0" smtClean="0">
                          <a:effectLst/>
                        </a:rPr>
                        <a:t>рана </a:t>
                      </a:r>
                      <a:r>
                        <a:rPr lang="bg-BG" sz="800" dirty="0" err="1" smtClean="0">
                          <a:effectLst/>
                        </a:rPr>
                        <a:t>усред</a:t>
                      </a:r>
                      <a:r>
                        <a:rPr lang="en-US" sz="800" dirty="0" smtClean="0">
                          <a:effectLst/>
                        </a:rPr>
                        <a:t>-</a:t>
                      </a:r>
                      <a:r>
                        <a:rPr lang="bg-BG" sz="800" dirty="0" smtClean="0">
                          <a:effectLst/>
                        </a:rPr>
                        <a:t>нена </a:t>
                      </a:r>
                      <a:r>
                        <a:rPr lang="bg-BG" sz="800" dirty="0">
                          <a:effectLst/>
                        </a:rPr>
                        <a:t>цена на </a:t>
                      </a:r>
                      <a:r>
                        <a:rPr lang="bg-BG" sz="800" dirty="0" err="1" smtClean="0">
                          <a:effectLst/>
                        </a:rPr>
                        <a:t>електроенер</a:t>
                      </a:r>
                      <a:r>
                        <a:rPr lang="en-US" sz="800" dirty="0" smtClean="0">
                          <a:effectLst/>
                        </a:rPr>
                        <a:t>.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S/kWh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0.054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0.056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0.085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0.092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0.088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0.077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0.085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0.194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0.290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0.198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0.100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</a:rPr>
                        <a:t>[</a:t>
                      </a:r>
                      <a:r>
                        <a:rPr lang="bg-BG" sz="800" dirty="0">
                          <a:effectLst/>
                        </a:rPr>
                        <a:t>18</a:t>
                      </a:r>
                      <a:r>
                        <a:rPr lang="en-US" sz="800" dirty="0">
                          <a:effectLst/>
                        </a:rPr>
                        <a:t>]</a:t>
                      </a:r>
                      <a:r>
                        <a:rPr lang="bg-BG" sz="800" dirty="0">
                          <a:effectLst/>
                        </a:rPr>
                        <a:t> </a:t>
                      </a:r>
                      <a:r>
                        <a:rPr lang="bg-BG" sz="800" dirty="0" smtClean="0">
                          <a:effectLst/>
                        </a:rPr>
                        <a:t>Надбавка </a:t>
                      </a:r>
                      <a:r>
                        <a:rPr lang="bg-BG" sz="800" dirty="0">
                          <a:effectLst/>
                        </a:rPr>
                        <a:t>за въглища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1.00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1.03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1.57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1.71</a:t>
                      </a:r>
                      <a:endParaRPr lang="bg-BG" sz="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1.64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1.43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1.58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3.60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5.39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3.67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1.85</a:t>
                      </a:r>
                      <a:endParaRPr lang="bg-BG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56" marR="146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3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/>
                </a:solidFill>
              </a:rPr>
              <a:t>Разходи за сондиране в САЩ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70376"/>
            <a:ext cx="9144000" cy="168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400" b="1" dirty="0"/>
              <a:t>Работен лист с изчисления на рентабилност за шистово находище Хeйнсвил</a:t>
            </a:r>
            <a:endParaRPr lang="bg-BG" sz="1400" dirty="0"/>
          </a:p>
          <a:p>
            <a:pPr algn="ctr"/>
            <a:r>
              <a:rPr lang="bg-BG" sz="1400" b="1" dirty="0"/>
              <a:t>Първи сондаж и допълнителни сондажи с 25 % роялти</a:t>
            </a:r>
            <a:endParaRPr lang="bg-BG" sz="1400" dirty="0"/>
          </a:p>
          <a:p>
            <a:pPr algn="ctr">
              <a:lnSpc>
                <a:spcPct val="70000"/>
              </a:lnSpc>
            </a:pPr>
            <a:r>
              <a:rPr lang="bg-BG" sz="1400" b="1" dirty="0"/>
              <a:t>____________________________________________________________________</a:t>
            </a:r>
          </a:p>
          <a:p>
            <a:pPr algn="ctr"/>
            <a:endParaRPr lang="bg-BG" sz="1400" b="1" dirty="0" smtClean="0"/>
          </a:p>
          <a:p>
            <a:pPr algn="ctr"/>
            <a:r>
              <a:rPr lang="bg-BG" sz="1400" b="1" dirty="0" smtClean="0"/>
              <a:t>Първоначален </a:t>
            </a:r>
            <a:r>
              <a:rPr lang="bg-BG" sz="1400" b="1" dirty="0"/>
              <a:t>(първи) сондаж </a:t>
            </a:r>
            <a:r>
              <a:rPr lang="bg-BG" sz="1400" b="1" dirty="0" smtClean="0"/>
              <a:t>на лицензия </a:t>
            </a:r>
            <a:r>
              <a:rPr lang="bg-BG" sz="1400" b="1" dirty="0"/>
              <a:t>(100 % възстановяване на </a:t>
            </a:r>
            <a:r>
              <a:rPr lang="bg-BG" sz="1400" b="1" dirty="0" smtClean="0"/>
              <a:t>лицензионния </a:t>
            </a:r>
            <a:r>
              <a:rPr lang="bg-BG" sz="1400" b="1" dirty="0"/>
              <a:t>бонус</a:t>
            </a:r>
            <a:r>
              <a:rPr lang="bg-BG" sz="1400" b="1" dirty="0" smtClean="0"/>
              <a:t>)</a:t>
            </a:r>
          </a:p>
          <a:p>
            <a:pPr algn="ctr">
              <a:lnSpc>
                <a:spcPct val="70000"/>
              </a:lnSpc>
            </a:pPr>
            <a:r>
              <a:rPr lang="bg-BG" sz="1400" b="1" dirty="0"/>
              <a:t>____________________________________________________________________</a:t>
            </a:r>
          </a:p>
          <a:p>
            <a:pPr algn="ctr"/>
            <a:endParaRPr lang="bg-BG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17643"/>
              </p:ext>
            </p:extLst>
          </p:nvPr>
        </p:nvGraphicFramePr>
        <p:xfrm>
          <a:off x="539552" y="3300666"/>
          <a:ext cx="8252969" cy="3139371"/>
        </p:xfrm>
        <a:graphic>
          <a:graphicData uri="http://schemas.openxmlformats.org/drawingml/2006/table">
            <a:tbl>
              <a:tblPr firstRow="1" firstCol="1" bandRow="1"/>
              <a:tblGrid>
                <a:gridCol w="2701368"/>
                <a:gridCol w="248684"/>
                <a:gridCol w="868642"/>
                <a:gridCol w="247808"/>
                <a:gridCol w="869516"/>
                <a:gridCol w="247808"/>
                <a:gridCol w="868642"/>
                <a:gridCol w="248684"/>
                <a:gridCol w="868642"/>
                <a:gridCol w="248684"/>
                <a:gridCol w="834491"/>
              </a:tblGrid>
              <a:tr h="1964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Лицензионни </a:t>
                      </a:r>
                      <a:r>
                        <a:rPr lang="bg-BG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разходи на акър</a:t>
                      </a:r>
                      <a:endParaRPr lang="bg-BG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10 000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12 500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15 000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Акри на участък</a:t>
                      </a:r>
                      <a:endParaRPr lang="bg-BG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Разходи по първоначален </a:t>
                      </a:r>
                      <a:r>
                        <a:rPr lang="bg-BG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лицензионен бонус</a:t>
                      </a:r>
                      <a:endParaRPr lang="bg-BG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3 200 000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4 800 000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6 400 000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8 000 000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9 600 000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8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Разходи по прокарване-напукване-завършване на сондаж</a:t>
                      </a:r>
                      <a:endParaRPr lang="bg-BG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9 000 000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9 000 000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9 000 000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9 000 000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9 000 000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51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Общо разходи за първоначален  сондаж</a:t>
                      </a:r>
                      <a:endParaRPr lang="bg-BG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12 200 000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13 800 000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15 400 000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17 000 000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18 600 000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bg-BG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bg-BG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28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Разбивка на цена по </a:t>
                      </a:r>
                      <a:r>
                        <a:rPr lang="bg-BG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оценено</a:t>
                      </a:r>
                      <a:r>
                        <a:rPr lang="bg-BG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общо извличане</a:t>
                      </a:r>
                      <a:r>
                        <a:rPr lang="bg-BG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bg-BG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върху 25 % </a:t>
                      </a:r>
                      <a:r>
                        <a:rPr lang="bg-BG" sz="1100" b="1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роялти</a:t>
                      </a:r>
                      <a:endParaRPr lang="bg-BG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 BCF EUR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4,07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4,60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5,13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5,67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6,20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 BCF EUR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3,25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3,68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4,11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4,53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4,96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 BCF EUR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2,71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3,07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3,42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3,78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4,13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7 BCF EUR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2,32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2,63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2,93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3,24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3,54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 BCF EUR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2,03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2,30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2,57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2,83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3,10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9 BCF EUR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1,81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2,04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2,28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2,52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bg-BG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2,76</a:t>
                      </a:r>
                      <a:endParaRPr lang="bg-BG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620" marR="9462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2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Шистово</a:t>
            </a:r>
            <a:r>
              <a:rPr lang="bg-BG" dirty="0" smtClean="0"/>
              <a:t> находище </a:t>
            </a:r>
            <a:r>
              <a:rPr lang="bg-BG" dirty="0" err="1" smtClean="0"/>
              <a:t>Марселъс</a:t>
            </a:r>
            <a:r>
              <a:rPr lang="bg-BG" dirty="0" smtClean="0"/>
              <a:t> </a:t>
            </a:r>
            <a:r>
              <a:rPr lang="pl-PL" dirty="0" smtClean="0"/>
              <a:t>– </a:t>
            </a:r>
            <a:r>
              <a:rPr lang="bg-BG" dirty="0" smtClean="0"/>
              <a:t>намаление на </a:t>
            </a:r>
            <a:r>
              <a:rPr lang="bg-BG" dirty="0" smtClean="0">
                <a:solidFill>
                  <a:schemeClr val="tx1"/>
                </a:solidFill>
              </a:rPr>
              <a:t>разходите за проучване </a:t>
            </a:r>
            <a:r>
              <a:rPr lang="bg-BG" dirty="0" smtClean="0"/>
              <a:t>и добив на </a:t>
            </a:r>
            <a:r>
              <a:rPr lang="bg-BG" dirty="0" err="1" smtClean="0"/>
              <a:t>шистов</a:t>
            </a:r>
            <a:r>
              <a:rPr lang="bg-BG" dirty="0" smtClean="0"/>
              <a:t> газ</a:t>
            </a:r>
            <a:endParaRPr lang="pl-PL" dirty="0" smtClean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815DE-FE1C-4F71-A0A7-7EB65A5388C2}" type="slidenum">
              <a:rPr lang="pl-PL" smtClean="0"/>
              <a:pPr>
                <a:defRPr/>
              </a:pPr>
              <a:t>53</a:t>
            </a:fld>
            <a:endParaRPr lang="pl-PL" dirty="0"/>
          </a:p>
        </p:txBody>
      </p:sp>
      <p:sp>
        <p:nvSpPr>
          <p:cNvPr id="17412" name="pole tekstowe 35"/>
          <p:cNvSpPr txBox="1">
            <a:spLocks noChangeArrowheads="1"/>
          </p:cNvSpPr>
          <p:nvPr/>
        </p:nvSpPr>
        <p:spPr bwMode="auto">
          <a:xfrm>
            <a:off x="611188" y="6237288"/>
            <a:ext cx="6264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1000" dirty="0"/>
              <a:t>Źródło: </a:t>
            </a:r>
            <a:r>
              <a:rPr lang="pl-PL" sz="1000" dirty="0" err="1"/>
              <a:t>J.D.Logel</a:t>
            </a:r>
            <a:r>
              <a:rPr lang="pl-PL" sz="1000" dirty="0"/>
              <a:t>, Prezentacja Sopot. Konferencja </a:t>
            </a:r>
            <a:r>
              <a:rPr lang="pl-PL" sz="1000" dirty="0" err="1"/>
              <a:t>IGG</a:t>
            </a:r>
            <a:r>
              <a:rPr lang="pl-PL" sz="1000" dirty="0"/>
              <a:t>; wrzesień </a:t>
            </a:r>
            <a:r>
              <a:rPr lang="pl-PL" sz="1000" dirty="0" err="1"/>
              <a:t>2012r</a:t>
            </a:r>
            <a:r>
              <a:rPr lang="pl-PL" sz="1000" dirty="0"/>
              <a:t>.</a:t>
            </a:r>
          </a:p>
        </p:txBody>
      </p:sp>
      <p:sp>
        <p:nvSpPr>
          <p:cNvPr id="14342" name="Symbol zastępczy zawartości 33"/>
          <p:cNvSpPr>
            <a:spLocks noGrp="1"/>
          </p:cNvSpPr>
          <p:nvPr>
            <p:ph idx="1"/>
          </p:nvPr>
        </p:nvSpPr>
        <p:spPr>
          <a:xfrm>
            <a:off x="6300788" y="1593850"/>
            <a:ext cx="2843212" cy="3482975"/>
          </a:xfrm>
        </p:spPr>
        <p:txBody>
          <a:bodyPr/>
          <a:lstStyle/>
          <a:p>
            <a:pPr>
              <a:defRPr/>
            </a:pPr>
            <a:r>
              <a:rPr lang="bg-BG" sz="1600" dirty="0" smtClean="0"/>
              <a:t>Намаление на разходите по </a:t>
            </a:r>
            <a:r>
              <a:rPr lang="bg-BG" sz="1600" dirty="0" err="1" smtClean="0"/>
              <a:t>хидронапукване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b="1" dirty="0" smtClean="0"/>
              <a:t>53%</a:t>
            </a:r>
            <a:r>
              <a:rPr lang="pl-PL" sz="1600" dirty="0" smtClean="0"/>
              <a:t>.</a:t>
            </a:r>
          </a:p>
          <a:p>
            <a:pPr marL="0" indent="0">
              <a:buFontTx/>
              <a:buNone/>
              <a:defRPr/>
            </a:pPr>
            <a:endParaRPr lang="pl-PL" sz="1600" dirty="0" smtClean="0"/>
          </a:p>
          <a:p>
            <a:pPr>
              <a:defRPr/>
            </a:pPr>
            <a:r>
              <a:rPr lang="bg-BG" sz="1600" dirty="0" smtClean="0"/>
              <a:t>Увеличение на </a:t>
            </a:r>
            <a:r>
              <a:rPr lang="bg-BG" sz="1600" strike="sngStrike" dirty="0" smtClean="0"/>
              <a:t> </a:t>
            </a:r>
            <a:r>
              <a:rPr lang="bg-BG" sz="1600" dirty="0" smtClean="0"/>
              <a:t>оцененото общо извличане</a:t>
            </a:r>
          </a:p>
          <a:p>
            <a:pPr>
              <a:buNone/>
              <a:defRPr/>
            </a:pPr>
            <a:r>
              <a:rPr lang="bg-BG" sz="1600" b="1" dirty="0" smtClean="0"/>
              <a:t>     </a:t>
            </a:r>
            <a:r>
              <a:rPr lang="pl-PL" sz="1600" b="1" dirty="0" smtClean="0"/>
              <a:t>67%.</a:t>
            </a:r>
          </a:p>
          <a:p>
            <a:pPr marL="0" indent="0">
              <a:buFontTx/>
              <a:buNone/>
              <a:defRPr/>
            </a:pPr>
            <a:endParaRPr lang="pl-PL" sz="1600" b="1" dirty="0" smtClean="0"/>
          </a:p>
          <a:p>
            <a:pPr>
              <a:defRPr/>
            </a:pPr>
            <a:r>
              <a:rPr lang="bg-BG" sz="1600" b="1" dirty="0" smtClean="0"/>
              <a:t>Намаление на капиталови разходи</a:t>
            </a:r>
          </a:p>
          <a:p>
            <a:pPr>
              <a:buNone/>
              <a:defRPr/>
            </a:pPr>
            <a:r>
              <a:rPr lang="bg-BG" sz="1600" b="1" dirty="0" smtClean="0"/>
              <a:t>     </a:t>
            </a:r>
            <a:r>
              <a:rPr lang="pl-PL" sz="1400" b="1" dirty="0" smtClean="0"/>
              <a:t>72% [</a:t>
            </a:r>
            <a:r>
              <a:rPr lang="bg-BG" sz="1400" b="1" dirty="0" smtClean="0"/>
              <a:t>щ.долари</a:t>
            </a:r>
            <a:r>
              <a:rPr lang="pl-PL" sz="1400" b="1" dirty="0" smtClean="0"/>
              <a:t>/</a:t>
            </a:r>
            <a:r>
              <a:rPr lang="bg-BG" sz="1400" b="1" dirty="0" smtClean="0"/>
              <a:t>1000 кубични фута</a:t>
            </a:r>
            <a:r>
              <a:rPr lang="pl-PL" sz="1600" b="1" dirty="0" smtClean="0"/>
              <a:t>]</a:t>
            </a:r>
          </a:p>
        </p:txBody>
      </p:sp>
      <p:pic>
        <p:nvPicPr>
          <p:cNvPr id="1026" name="Picture 2" descr="C:\Users\Boriana\AppData\Local\Temp\Slide_52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6309360" cy="44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/>
                </a:solidFill>
              </a:rPr>
              <a:t>Оценки на </a:t>
            </a:r>
            <a:r>
              <a:rPr lang="bg-BG" dirty="0" err="1" smtClean="0">
                <a:solidFill>
                  <a:schemeClr val="tx1"/>
                </a:solidFill>
              </a:rPr>
              <a:t>шистовия</a:t>
            </a:r>
            <a:r>
              <a:rPr lang="bg-BG" dirty="0" smtClean="0">
                <a:solidFill>
                  <a:schemeClr val="tx1"/>
                </a:solidFill>
              </a:rPr>
              <a:t> газ </a:t>
            </a:r>
            <a:r>
              <a:rPr lang="bg-BG" dirty="0" smtClean="0"/>
              <a:t>извън САЩ </a:t>
            </a:r>
            <a:r>
              <a:rPr lang="en-US" dirty="0" smtClean="0"/>
              <a:t>– </a:t>
            </a:r>
            <a:r>
              <a:rPr lang="en-US" dirty="0" err="1" smtClean="0"/>
              <a:t>RWGTM</a:t>
            </a:r>
            <a:r>
              <a:rPr lang="en-US" dirty="0" smtClean="0"/>
              <a:t> </a:t>
            </a:r>
            <a:r>
              <a:rPr lang="bg-BG" dirty="0" smtClean="0"/>
              <a:t>анализ </a:t>
            </a:r>
            <a:r>
              <a:rPr lang="en-US" dirty="0" smtClean="0"/>
              <a:t>(</a:t>
            </a:r>
            <a:r>
              <a:rPr lang="bg-BG" dirty="0" err="1" smtClean="0"/>
              <a:t>Медлок</a:t>
            </a:r>
            <a:r>
              <a:rPr lang="bg-BG" dirty="0" smtClean="0"/>
              <a:t> </a:t>
            </a:r>
            <a:r>
              <a:rPr lang="en-US" dirty="0" smtClean="0"/>
              <a:t>K.</a:t>
            </a:r>
            <a:r>
              <a:rPr lang="bg-BG" dirty="0" smtClean="0"/>
              <a:t>Б</a:t>
            </a:r>
            <a:r>
              <a:rPr lang="en-US" dirty="0" smtClean="0"/>
              <a:t>. III</a:t>
            </a:r>
            <a:r>
              <a:rPr lang="bg-BG" dirty="0" smtClean="0"/>
              <a:t> и колектив</a:t>
            </a:r>
            <a:r>
              <a:rPr lang="en-US" dirty="0" smtClean="0"/>
              <a:t>, 2011</a:t>
            </a:r>
            <a:r>
              <a:rPr lang="bg-BG" dirty="0" smtClean="0"/>
              <a:t> год.</a:t>
            </a:r>
            <a:r>
              <a:rPr lang="en-US" dirty="0" smtClean="0"/>
              <a:t>)</a:t>
            </a:r>
            <a:endParaRPr lang="pl-PL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760565"/>
              </p:ext>
            </p:extLst>
          </p:nvPr>
        </p:nvGraphicFramePr>
        <p:xfrm>
          <a:off x="467544" y="1628800"/>
          <a:ext cx="8496944" cy="4081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/>
                <a:gridCol w="1721743"/>
                <a:gridCol w="2003104"/>
                <a:gridCol w="1675753"/>
              </a:tblGrid>
              <a:tr h="1845537">
                <a:tc>
                  <a:txBody>
                    <a:bodyPr/>
                    <a:lstStyle/>
                    <a:p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indent="-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solidFill>
                            <a:schemeClr val="tx1"/>
                          </a:solidFill>
                          <a:effectLst/>
                        </a:rPr>
                        <a:t>Средно </a:t>
                      </a:r>
                      <a:r>
                        <a:rPr lang="bg-BG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технически извлекаеми ресурси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bg-BG" sz="1600" dirty="0" smtClean="0">
                          <a:solidFill>
                            <a:schemeClr val="tx1"/>
                          </a:solidFill>
                          <a:effectLst/>
                        </a:rPr>
                        <a:t>трилиона куб. фута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solidFill>
                            <a:schemeClr val="tx1"/>
                          </a:solidFill>
                          <a:effectLst/>
                        </a:rPr>
                        <a:t>Средно </a:t>
                      </a:r>
                      <a:r>
                        <a:rPr lang="bg-BG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технически извлекаеми ресурси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bg-BG" sz="1600" dirty="0" smtClean="0">
                          <a:solidFill>
                            <a:schemeClr val="tx1"/>
                          </a:solidFill>
                          <a:effectLst/>
                        </a:rPr>
                        <a:t>трилиона куб. метра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Цена без загуба</a:t>
                      </a:r>
                      <a:endParaRPr lang="pl-PL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67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solidFill>
                            <a:schemeClr val="tx1"/>
                          </a:solidFill>
                          <a:effectLst/>
                        </a:rPr>
                        <a:t>Австрия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76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1.14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6.25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solidFill>
                            <a:schemeClr val="tx1"/>
                          </a:solidFill>
                          <a:effectLst/>
                        </a:rPr>
                        <a:t>Германия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76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0.86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6.25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solidFill>
                            <a:schemeClr val="tx1"/>
                          </a:solidFill>
                          <a:effectLst/>
                        </a:rPr>
                        <a:t>Полша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76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3.43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bg-BG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Силурско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bg-BG" sz="1600" dirty="0" smtClean="0">
                          <a:solidFill>
                            <a:schemeClr val="tx1"/>
                          </a:solidFill>
                          <a:effectLst/>
                        </a:rPr>
                        <a:t>ниво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76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1.29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r>
                        <a:rPr lang="bg-BG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Силурско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bg-BG" sz="1600" dirty="0" smtClean="0">
                          <a:solidFill>
                            <a:schemeClr val="tx1"/>
                          </a:solidFill>
                          <a:effectLst/>
                        </a:rPr>
                        <a:t>ниво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76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2.14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7.25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dirty="0" smtClean="0">
                          <a:solidFill>
                            <a:schemeClr val="tx1"/>
                          </a:solidFill>
                          <a:effectLst/>
                        </a:rPr>
                        <a:t>Швеция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76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0.86</a:t>
                      </a:r>
                      <a:endParaRPr lang="pl-PL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6.5</a:t>
                      </a:r>
                      <a:endParaRPr lang="pl-PL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7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585059"/>
              </p:ext>
            </p:extLst>
          </p:nvPr>
        </p:nvGraphicFramePr>
        <p:xfrm>
          <a:off x="251520" y="1484784"/>
          <a:ext cx="8640959" cy="5156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0712"/>
                <a:gridCol w="757979"/>
                <a:gridCol w="985373"/>
                <a:gridCol w="909574"/>
                <a:gridCol w="1136969"/>
                <a:gridCol w="626209"/>
                <a:gridCol w="852345"/>
                <a:gridCol w="682224"/>
                <a:gridCol w="909574"/>
              </a:tblGrid>
              <a:tr h="637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lang="pl-PL" sz="20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Конвенцио-нален газ</a:t>
                      </a:r>
                      <a:endParaRPr lang="pl-PL" sz="20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Газ от плътни скали</a:t>
                      </a:r>
                      <a:endParaRPr lang="pl-PL" sz="2000" b="0" i="0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29727" marR="29727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Шистов</a:t>
                      </a:r>
                      <a:r>
                        <a:rPr lang="bg-BG" sz="20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газ</a:t>
                      </a:r>
                      <a:endParaRPr lang="pl-PL" sz="20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20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Метан от въглищни пластове</a:t>
                      </a:r>
                      <a:endParaRPr lang="pl-PL" sz="20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lang="pl-PL" sz="20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трилион</a:t>
                      </a:r>
                      <a:r>
                        <a:rPr lang="bg-BG" sz="16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</a:t>
                      </a:r>
                      <a:r>
                        <a:rPr lang="bg-BG" sz="1600" b="0" i="0" baseline="30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2000" b="0" i="0" baseline="300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щ.д.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endParaRPr lang="pl-PL" sz="1800" b="0" i="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</a:t>
                      </a:r>
                      <a:r>
                        <a:rPr lang="bg-BG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БТЕ</a:t>
                      </a: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20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трилион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м</a:t>
                      </a:r>
                      <a:r>
                        <a:rPr lang="bg-BG" sz="1400" b="0" i="0" kern="1200" baseline="300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</a:t>
                      </a:r>
                      <a:endParaRPr lang="pl-PL" sz="1400" b="0" i="0" kern="1200" baseline="30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20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щ.д.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endParaRPr lang="pl-PL" sz="18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</a:t>
                      </a:r>
                      <a:r>
                        <a:rPr lang="bg-BG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БТЕ</a:t>
                      </a:r>
                      <a:endParaRPr lang="bg-BG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20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трилион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м</a:t>
                      </a:r>
                      <a:r>
                        <a:rPr lang="bg-BG" sz="1200" b="0" i="0" kern="1200" baseline="300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</a:t>
                      </a:r>
                      <a:endParaRPr lang="pl-PL" sz="2000" b="0" i="0" kern="1200" baseline="30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20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щ.д.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endParaRPr lang="pl-PL" sz="1800" b="0" i="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</a:t>
                      </a:r>
                      <a:r>
                        <a:rPr lang="bg-BG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БТЕ</a:t>
                      </a: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8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трилион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м</a:t>
                      </a:r>
                      <a:r>
                        <a:rPr lang="bg-BG" sz="1400" b="0" i="0" kern="1200" baseline="300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</a:t>
                      </a:r>
                      <a:endParaRPr lang="pl-PL" sz="2400" b="0" i="0" kern="1200" baseline="300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20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щ.д.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endParaRPr lang="pl-PL" sz="1800" b="0" i="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млн. </a:t>
                      </a:r>
                      <a:r>
                        <a:rPr lang="bg-BG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БТЕ</a:t>
                      </a:r>
                      <a:r>
                        <a:rPr lang="bg-BG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8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 anchor="ctr"/>
                </a:tc>
              </a:tr>
              <a:tr h="637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Източна Европа и Евразия</a:t>
                      </a:r>
                      <a:endParaRPr lang="pl-PL" sz="14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136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2-6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</a:t>
                      </a:r>
                      <a:endParaRPr lang="pl-PL" sz="14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3-7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83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3-6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</a:tr>
              <a:tr h="3188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Близък Изток</a:t>
                      </a:r>
                      <a:endParaRPr lang="pl-PL" sz="14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116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2-7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4-8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</a:tr>
              <a:tr h="3188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Азия/ Тихоокеански регион</a:t>
                      </a:r>
                      <a:endParaRPr lang="pl-PL" sz="14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33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4-8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4-8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51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3-8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</a:tr>
              <a:tr h="637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ОИСР Северна Америка</a:t>
                      </a:r>
                      <a:endParaRPr lang="pl-PL" sz="14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45</a:t>
                      </a:r>
                      <a:endParaRPr lang="pl-PL" sz="14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3-9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3-7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55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3-7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3-8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</a:tr>
              <a:tr h="3188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Латинска Америка</a:t>
                      </a:r>
                      <a:endParaRPr lang="pl-PL" sz="14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23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3-8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3-7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</a:tr>
              <a:tr h="3188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Африка</a:t>
                      </a:r>
                      <a:endParaRPr lang="pl-PL" sz="14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3-7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29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</a:tr>
              <a:tr h="3188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ОИСР Европа</a:t>
                      </a:r>
                      <a:endParaRPr lang="pl-PL" sz="14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4-9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</a:tr>
              <a:tr h="3188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bg-BG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Цял свят</a:t>
                      </a:r>
                      <a:endParaRPr lang="pl-PL" sz="14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404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2-9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84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3-8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204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3-7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118</a:t>
                      </a:r>
                      <a:endParaRPr lang="pl-PL" sz="1400" b="0" i="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3-8</a:t>
                      </a:r>
                      <a:endParaRPr lang="pl-PL" sz="1400" b="0" i="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9727" marR="29727" marT="0" marB="0"/>
                </a:tc>
              </a:tr>
            </a:tbl>
          </a:graphicData>
        </a:graphic>
      </p:graphicFrame>
      <p:sp>
        <p:nvSpPr>
          <p:cNvPr id="62574" name="Title 6"/>
          <p:cNvSpPr>
            <a:spLocks noGrp="1"/>
          </p:cNvSpPr>
          <p:nvPr>
            <p:ph type="title"/>
          </p:nvPr>
        </p:nvSpPr>
        <p:spPr>
          <a:xfrm>
            <a:off x="1547664" y="0"/>
            <a:ext cx="7138987" cy="941388"/>
          </a:xfrm>
        </p:spPr>
        <p:txBody>
          <a:bodyPr/>
          <a:lstStyle/>
          <a:p>
            <a:r>
              <a:rPr lang="bg-BG" dirty="0" smtClean="0"/>
              <a:t>Запаси и разходи за извличане на природен газ</a:t>
            </a:r>
            <a:endParaRPr lang="pl-PL" dirty="0" smtClean="0"/>
          </a:p>
        </p:txBody>
      </p:sp>
      <p:pic>
        <p:nvPicPr>
          <p:cNvPr id="3" name="Ink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1280" y="4621620"/>
            <a:ext cx="902520" cy="852840"/>
          </a:xfrm>
          <a:prstGeom prst="rect">
            <a:avLst/>
          </a:prstGeom>
        </p:spPr>
      </p:pic>
      <p:pic>
        <p:nvPicPr>
          <p:cNvPr id="7" name="Ink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6718" y="4800936"/>
            <a:ext cx="863280" cy="538920"/>
          </a:xfrm>
          <a:prstGeom prst="rect">
            <a:avLst/>
          </a:prstGeom>
        </p:spPr>
      </p:pic>
      <p:pic>
        <p:nvPicPr>
          <p:cNvPr id="8" name="Ink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43240" y="5245008"/>
            <a:ext cx="2855160" cy="1695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2971200" y="3141270"/>
              <a:ext cx="731520" cy="533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958960" y="3129750"/>
                <a:ext cx="758520" cy="55836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Ink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72760" y="3622332"/>
            <a:ext cx="3192480" cy="71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Заключения</a:t>
            </a:r>
            <a:endParaRPr lang="pl-PL" dirty="0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51520" y="1628775"/>
            <a:ext cx="8568951" cy="4497388"/>
          </a:xfrm>
        </p:spPr>
        <p:txBody>
          <a:bodyPr/>
          <a:lstStyle/>
          <a:p>
            <a:r>
              <a:rPr lang="bg-BG" dirty="0" smtClean="0"/>
              <a:t>Бумът на </a:t>
            </a:r>
            <a:r>
              <a:rPr lang="bg-BG" dirty="0" err="1" smtClean="0"/>
              <a:t>шистовия</a:t>
            </a:r>
            <a:r>
              <a:rPr lang="bg-BG" dirty="0" smtClean="0"/>
              <a:t> газ се наблюдава във всички големи страни по света</a:t>
            </a:r>
            <a:r>
              <a:rPr lang="en-US" dirty="0" smtClean="0"/>
              <a:t>. </a:t>
            </a:r>
            <a:r>
              <a:rPr lang="bg-BG" dirty="0" smtClean="0"/>
              <a:t>Основните компании-вносители на природен газ не са сред водещите компании в разработването на неконвенционален </a:t>
            </a:r>
            <a:r>
              <a:rPr lang="en-US" dirty="0" smtClean="0"/>
              <a:t>(</a:t>
            </a:r>
            <a:r>
              <a:rPr lang="bg-BG" dirty="0" err="1" smtClean="0"/>
              <a:t>шистов</a:t>
            </a:r>
            <a:r>
              <a:rPr lang="en-US" dirty="0" smtClean="0"/>
              <a:t>) </a:t>
            </a:r>
            <a:r>
              <a:rPr lang="bg-BG" dirty="0" smtClean="0"/>
              <a:t>газ.</a:t>
            </a:r>
            <a:r>
              <a:rPr lang="en-US" dirty="0" smtClean="0"/>
              <a:t> </a:t>
            </a:r>
            <a:endParaRPr lang="pl-PL" dirty="0" smtClean="0"/>
          </a:p>
          <a:p>
            <a:r>
              <a:rPr lang="bg-BG" dirty="0" smtClean="0"/>
              <a:t>Най-важният проблем, свързан с процеса на приспособяване на индустрията за </a:t>
            </a:r>
            <a:r>
              <a:rPr lang="bg-BG" dirty="0" err="1" smtClean="0"/>
              <a:t>шистовия</a:t>
            </a:r>
            <a:r>
              <a:rPr lang="bg-BG" dirty="0" smtClean="0"/>
              <a:t> газ в Европа е намаляването на разходите по сондиране и свързаните услуги</a:t>
            </a:r>
            <a:r>
              <a:rPr lang="en-US" dirty="0" smtClean="0"/>
              <a:t>, </a:t>
            </a:r>
            <a:r>
              <a:rPr lang="bg-BG" dirty="0" smtClean="0"/>
              <a:t>с цел процесът за извличане на газ да стане икономически изгоден в конкуренцията с другите изкопаеми горива</a:t>
            </a:r>
            <a:r>
              <a:rPr lang="en-US" dirty="0" smtClean="0"/>
              <a:t>.</a:t>
            </a:r>
            <a:endParaRPr lang="pl-PL" dirty="0"/>
          </a:p>
          <a:p>
            <a:endParaRPr lang="pl-PL" dirty="0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Заключения </a:t>
            </a:r>
            <a:r>
              <a:rPr lang="pl-PL" dirty="0" smtClean="0"/>
              <a:t>– </a:t>
            </a:r>
            <a:r>
              <a:rPr lang="bg-BG" dirty="0" err="1" smtClean="0"/>
              <a:t>продълж</a:t>
            </a:r>
            <a:r>
              <a:rPr lang="bg-BG" dirty="0" smtClean="0"/>
              <a:t>.</a:t>
            </a:r>
            <a:endParaRPr lang="pl-PL" dirty="0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619250" y="1773238"/>
            <a:ext cx="7138988" cy="4137025"/>
          </a:xfrm>
        </p:spPr>
        <p:txBody>
          <a:bodyPr/>
          <a:lstStyle/>
          <a:p>
            <a:r>
              <a:rPr lang="bg-BG" dirty="0" smtClean="0"/>
              <a:t>Основните въпроси, които трябва да се решават в бъдеще, са свързани с въздействието върху околната среда </a:t>
            </a:r>
            <a:r>
              <a:rPr lang="en-US" dirty="0" smtClean="0"/>
              <a:t>(</a:t>
            </a:r>
            <a:r>
              <a:rPr lang="bg-BG" dirty="0" smtClean="0"/>
              <a:t>нови технологии по напукване</a:t>
            </a:r>
            <a:r>
              <a:rPr lang="en-US" dirty="0" smtClean="0"/>
              <a:t>), </a:t>
            </a:r>
            <a:r>
              <a:rPr lang="bg-BG" dirty="0" smtClean="0"/>
              <a:t>политически и регулаторни </a:t>
            </a:r>
            <a:r>
              <a:rPr lang="en-US" dirty="0" smtClean="0"/>
              <a:t>(</a:t>
            </a:r>
            <a:r>
              <a:rPr lang="bg-BG" dirty="0" smtClean="0"/>
              <a:t>независимост от политиката</a:t>
            </a:r>
            <a:r>
              <a:rPr lang="en-US" dirty="0" smtClean="0"/>
              <a:t>) </a:t>
            </a:r>
            <a:r>
              <a:rPr lang="bg-BG" dirty="0" smtClean="0"/>
              <a:t>въпроси</a:t>
            </a:r>
            <a:r>
              <a:rPr lang="en-US" dirty="0" smtClean="0"/>
              <a:t>, </a:t>
            </a:r>
            <a:r>
              <a:rPr lang="bg-BG" dirty="0" smtClean="0"/>
              <a:t>общественото мнение и социална подкрепа </a:t>
            </a:r>
            <a:r>
              <a:rPr lang="en-US" dirty="0" smtClean="0"/>
              <a:t>– </a:t>
            </a:r>
            <a:r>
              <a:rPr lang="bg-BG" dirty="0" smtClean="0"/>
              <a:t>разбиране на същността на добива на природен газ от шисти.</a:t>
            </a:r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Заключения </a:t>
            </a:r>
            <a:r>
              <a:rPr lang="pl-PL" dirty="0" smtClean="0"/>
              <a:t>– </a:t>
            </a:r>
            <a:r>
              <a:rPr lang="bg-BG" dirty="0" err="1" smtClean="0"/>
              <a:t>продълж</a:t>
            </a:r>
            <a:r>
              <a:rPr lang="bg-BG" dirty="0" smtClean="0"/>
              <a:t>.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3" y="1373282"/>
            <a:ext cx="8147248" cy="4497388"/>
          </a:xfrm>
        </p:spPr>
        <p:txBody>
          <a:bodyPr/>
          <a:lstStyle/>
          <a:p>
            <a:r>
              <a:rPr lang="bg-BG" dirty="0" smtClean="0"/>
              <a:t>През следващите 5-10 години ще бъдат извършени мащабни проучвателни изследвания в Полша, Китай, Аржентина, Великобритания, Австралия, Украйна и др. </a:t>
            </a:r>
          </a:p>
          <a:p>
            <a:r>
              <a:rPr lang="bg-BG" dirty="0" smtClean="0"/>
              <a:t>Промишленият добив в Европа ще започне в периода 2015-2025 год., което ще доведе до глобална “революция”.</a:t>
            </a:r>
          </a:p>
          <a:p>
            <a:r>
              <a:rPr lang="bg-BG" dirty="0" smtClean="0"/>
              <a:t>Технологията и геологията не са бариера за разработването на </a:t>
            </a:r>
            <a:r>
              <a:rPr lang="bg-BG" dirty="0" err="1" smtClean="0"/>
              <a:t>шистов</a:t>
            </a:r>
            <a:r>
              <a:rPr lang="bg-BG" dirty="0" smtClean="0"/>
              <a:t> газ. </a:t>
            </a:r>
          </a:p>
          <a:p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190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971550" y="2276474"/>
            <a:ext cx="7138988" cy="1872605"/>
          </a:xfrm>
        </p:spPr>
        <p:txBody>
          <a:bodyPr/>
          <a:lstStyle/>
          <a:p>
            <a:pPr algn="ctr" eaLnBrk="1" hangingPunct="1"/>
            <a:r>
              <a:rPr lang="bg-BG" sz="2400" dirty="0" smtClean="0">
                <a:solidFill>
                  <a:schemeClr val="tx1"/>
                </a:solidFill>
              </a:rPr>
              <a:t>Благодаря ви за вниманието</a:t>
            </a:r>
            <a:r>
              <a:rPr lang="en-US" sz="2400" dirty="0" smtClean="0">
                <a:solidFill>
                  <a:schemeClr val="tx1"/>
                </a:solidFill>
              </a:rPr>
              <a:t>!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bg-BG" sz="2400" dirty="0" smtClean="0">
                <a:solidFill>
                  <a:schemeClr val="tx1"/>
                </a:solidFill>
              </a:rPr>
              <a:t>Въпроси и отговори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4797152"/>
            <a:ext cx="5184775" cy="1656036"/>
          </a:xfrm>
        </p:spPr>
        <p:txBody>
          <a:bodyPr/>
          <a:lstStyle/>
          <a:p>
            <a:pPr eaLnBrk="1" hangingPunct="1">
              <a:defRPr/>
            </a:pPr>
            <a:endParaRPr lang="en-US" sz="1400" dirty="0" smtClean="0"/>
          </a:p>
          <a:p>
            <a:pPr marL="0" indent="0" eaLnBrk="1" hangingPunct="1">
              <a:buFontTx/>
              <a:buNone/>
              <a:defRPr/>
            </a:pPr>
            <a:r>
              <a:rPr lang="bg-BG" sz="1200" b="1" dirty="0" smtClean="0"/>
              <a:t>д-р инж. Станислав </a:t>
            </a:r>
            <a:r>
              <a:rPr lang="bg-BG" sz="1200" b="1" dirty="0" err="1" smtClean="0"/>
              <a:t>Наги</a:t>
            </a:r>
            <a:endParaRPr lang="en-US" sz="1200" b="1" dirty="0" smtClean="0"/>
          </a:p>
          <a:p>
            <a:pPr>
              <a:lnSpc>
                <a:spcPts val="1600"/>
              </a:lnSpc>
              <a:buNone/>
            </a:pPr>
            <a:r>
              <a:rPr lang="bg-BG" sz="1200" dirty="0" err="1" smtClean="0"/>
              <a:t>AGH</a:t>
            </a:r>
            <a:r>
              <a:rPr lang="bg-BG" sz="1200" dirty="0" smtClean="0"/>
              <a:t> Университет за наука и технологии в Краков </a:t>
            </a:r>
            <a:endParaRPr lang="en-US" sz="1200" dirty="0" smtClean="0"/>
          </a:p>
          <a:p>
            <a:pPr>
              <a:lnSpc>
                <a:spcPts val="1600"/>
              </a:lnSpc>
              <a:buNone/>
            </a:pPr>
            <a:r>
              <a:rPr lang="bg-BG" sz="1200" dirty="0" smtClean="0"/>
              <a:t>Факултет по сондиране, нефт и газ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200" dirty="0" smtClean="0"/>
              <a:t>stanislaw.nagy@agh.edu.pl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Цени на природния газ в света</a:t>
            </a:r>
            <a:endParaRPr lang="pl-PL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67545" y="1628775"/>
            <a:ext cx="8219256" cy="4497388"/>
          </a:xfrm>
        </p:spPr>
        <p:txBody>
          <a:bodyPr/>
          <a:lstStyle/>
          <a:p>
            <a:r>
              <a:rPr lang="bg-BG" sz="2200" dirty="0" smtClean="0"/>
              <a:t>Големи разлики между цените на природния газ в САЩ</a:t>
            </a:r>
            <a:r>
              <a:rPr lang="en-US" sz="2200" dirty="0" smtClean="0"/>
              <a:t>, </a:t>
            </a:r>
            <a:r>
              <a:rPr lang="bg-BG" sz="2200" dirty="0" smtClean="0"/>
              <a:t>Европа и Япония </a:t>
            </a:r>
            <a:r>
              <a:rPr lang="en-US" sz="2200" dirty="0" smtClean="0"/>
              <a:t>(</a:t>
            </a:r>
            <a:r>
              <a:rPr lang="bg-BG" sz="2200" dirty="0" smtClean="0"/>
              <a:t>предимно </a:t>
            </a:r>
            <a:r>
              <a:rPr lang="bg-BG" sz="2200" dirty="0" err="1" smtClean="0"/>
              <a:t>ВПГ</a:t>
            </a:r>
            <a:r>
              <a:rPr lang="en-US" sz="2200" dirty="0" smtClean="0"/>
              <a:t>). </a:t>
            </a:r>
            <a:endParaRPr lang="pl-PL" sz="2200" dirty="0" smtClean="0"/>
          </a:p>
          <a:p>
            <a:r>
              <a:rPr lang="bg-BG" sz="2200" dirty="0" smtClean="0"/>
              <a:t>Тези разлики могат да бъдат важен фактор за въздействие върху скоростта на развитието на европейския пазар на </a:t>
            </a:r>
            <a:r>
              <a:rPr lang="bg-BG" sz="2200" dirty="0" err="1" smtClean="0"/>
              <a:t>шистов</a:t>
            </a:r>
            <a:r>
              <a:rPr lang="bg-BG" sz="2200" dirty="0" smtClean="0"/>
              <a:t> газ през следващото десетилетие</a:t>
            </a:r>
            <a:r>
              <a:rPr lang="en-US" sz="2200" dirty="0" smtClean="0"/>
              <a:t>. </a:t>
            </a:r>
          </a:p>
          <a:p>
            <a:r>
              <a:rPr lang="bg-BG" sz="2200" dirty="0" smtClean="0"/>
              <a:t>За пълното разработване на шистов газ в Европа е необходимо цената на електроенергията, произвеждана от природния газ да бъде сравнима с цената на електроенергията, произвеждана от</a:t>
            </a:r>
            <a:r>
              <a:rPr lang="en-US" sz="2200" dirty="0" smtClean="0"/>
              <a:t> </a:t>
            </a:r>
            <a:r>
              <a:rPr lang="bg-BG" sz="2200" dirty="0" smtClean="0"/>
              <a:t>лигнитни и антрацитни въглища, както беше посочено в първата част на тази презентация</a:t>
            </a:r>
            <a:r>
              <a:rPr lang="en-US" sz="2200" dirty="0" smtClean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0774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1772816"/>
            <a:ext cx="7138987" cy="3024336"/>
          </a:xfrm>
        </p:spPr>
        <p:txBody>
          <a:bodyPr/>
          <a:lstStyle/>
          <a:p>
            <a:r>
              <a:rPr lang="bg-BG" sz="3600" dirty="0" smtClean="0"/>
              <a:t>ПОЛСКА ИКОНОМИКА С НИСКИ ЕМИСИИ НА ВЪГЛЕРОДЕН ДИОКСИД </a:t>
            </a:r>
            <a:r>
              <a:rPr lang="pl-PL" sz="3600" dirty="0" smtClean="0"/>
              <a:t>&amp; </a:t>
            </a:r>
            <a:r>
              <a:rPr lang="bg-BG" sz="3600" dirty="0" smtClean="0"/>
              <a:t>И БЕЗОПАСНОСТ НА ИКОНОМИКАТА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8722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/>
          </p:cNvSpPr>
          <p:nvPr/>
        </p:nvSpPr>
        <p:spPr bwMode="auto">
          <a:xfrm>
            <a:off x="1476177" y="566644"/>
            <a:ext cx="763232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r>
              <a:rPr lang="bg-BG" sz="2400" b="1" dirty="0" smtClean="0"/>
              <a:t>ПЪРВИЧНО ЕНЕРГИЙНО ПОТРЕБЛЕНИЕ </a:t>
            </a:r>
            <a:r>
              <a:rPr lang="pl-PL" sz="2400" b="1" dirty="0" smtClean="0">
                <a:solidFill>
                  <a:schemeClr val="tx2"/>
                </a:solidFill>
              </a:rPr>
              <a:t/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pl-PL" sz="2400" b="1" dirty="0" smtClean="0">
                <a:solidFill>
                  <a:schemeClr val="tx2"/>
                </a:solidFill>
              </a:rPr>
              <a:t>-</a:t>
            </a:r>
            <a:r>
              <a:rPr lang="bg-BG" sz="2400" b="1" dirty="0" smtClean="0">
                <a:solidFill>
                  <a:schemeClr val="tx2"/>
                </a:solidFill>
              </a:rPr>
              <a:t> </a:t>
            </a:r>
            <a:r>
              <a:rPr lang="bg-BG" sz="2400" b="1" dirty="0" smtClean="0"/>
              <a:t>ГАЗОВИЯТ СЕКТОР В ПОЛША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131075" name="Rectangle 15"/>
          <p:cNvSpPr>
            <a:spLocks noChangeArrowheads="1"/>
          </p:cNvSpPr>
          <p:nvPr/>
        </p:nvSpPr>
        <p:spPr bwMode="auto">
          <a:xfrm>
            <a:off x="236538" y="6337300"/>
            <a:ext cx="819150" cy="30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cs typeface="Arial" pitchFamily="34" charset="0"/>
            </a:endParaRPr>
          </a:p>
        </p:txBody>
      </p:sp>
      <p:sp>
        <p:nvSpPr>
          <p:cNvPr id="131076" name="Footer Placeholder 15"/>
          <p:cNvSpPr txBox="1">
            <a:spLocks noGrp="1"/>
          </p:cNvSpPr>
          <p:nvPr/>
        </p:nvSpPr>
        <p:spPr bwMode="gray">
          <a:xfrm>
            <a:off x="3124200" y="6419663"/>
            <a:ext cx="2895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l-PL" sz="1000" noProof="1">
                <a:solidFill>
                  <a:schemeClr val="bg1"/>
                </a:solidFill>
              </a:rPr>
              <a:t>The </a:t>
            </a:r>
            <a:r>
              <a:rPr lang="bg-BG" sz="1000" noProof="1" smtClean="0">
                <a:solidFill>
                  <a:schemeClr val="bg1"/>
                </a:solidFill>
              </a:rPr>
              <a:t>Полша</a:t>
            </a:r>
            <a:r>
              <a:rPr lang="pl-PL" sz="1000" noProof="1" smtClean="0">
                <a:solidFill>
                  <a:schemeClr val="bg1"/>
                </a:solidFill>
              </a:rPr>
              <a:t> </a:t>
            </a:r>
            <a:r>
              <a:rPr lang="pl-PL" sz="1000" noProof="1">
                <a:solidFill>
                  <a:schemeClr val="bg1"/>
                </a:solidFill>
              </a:rPr>
              <a:t>- U.S. Energy Rountable                               Warsaw, May 11-12, 2011</a:t>
            </a:r>
          </a:p>
        </p:txBody>
      </p:sp>
      <p:sp>
        <p:nvSpPr>
          <p:cNvPr id="131079" name="Text Box 8"/>
          <p:cNvSpPr txBox="1">
            <a:spLocks noChangeArrowheads="1"/>
          </p:cNvSpPr>
          <p:nvPr/>
        </p:nvSpPr>
        <p:spPr bwMode="auto">
          <a:xfrm>
            <a:off x="684213" y="6026338"/>
            <a:ext cx="7559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g-BG" sz="1800" dirty="0" smtClean="0">
                <a:solidFill>
                  <a:schemeClr val="hlink"/>
                </a:solidFill>
                <a:latin typeface="Arial Black" pitchFamily="34" charset="0"/>
              </a:rPr>
              <a:t>Зависимост от внос </a:t>
            </a:r>
            <a:r>
              <a:rPr lang="pl-PL" sz="1800" dirty="0" smtClean="0">
                <a:solidFill>
                  <a:schemeClr val="hlink"/>
                </a:solidFill>
                <a:latin typeface="Arial Black" pitchFamily="34" charset="0"/>
                <a:sym typeface="Wingdings" pitchFamily="2" charset="2"/>
              </a:rPr>
              <a:t>    </a:t>
            </a:r>
            <a:r>
              <a:rPr lang="pl-PL" sz="1800" dirty="0">
                <a:solidFill>
                  <a:schemeClr val="hlink"/>
                </a:solidFill>
                <a:latin typeface="Arial Black" pitchFamily="34" charset="0"/>
              </a:rPr>
              <a:t>32%</a:t>
            </a:r>
            <a:endParaRPr lang="en-US" sz="1800" dirty="0">
              <a:solidFill>
                <a:schemeClr val="hlink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43898"/>
            <a:ext cx="7370064" cy="4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1403648" y="548680"/>
            <a:ext cx="727204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bg-BG" sz="2400" b="1" dirty="0" smtClean="0">
                <a:solidFill>
                  <a:srgbClr val="080808"/>
                </a:solidFill>
              </a:rPr>
              <a:t>СЕКТОР ПРИРОДЕН ГАЗ В ПОЛША</a:t>
            </a:r>
            <a:r>
              <a:rPr lang="pl-PL" sz="2400" b="1" dirty="0">
                <a:solidFill>
                  <a:srgbClr val="080808"/>
                </a:solidFill>
              </a:rPr>
              <a:t/>
            </a:r>
            <a:br>
              <a:rPr lang="pl-PL" sz="2400" b="1" dirty="0">
                <a:solidFill>
                  <a:srgbClr val="080808"/>
                </a:solidFill>
              </a:rPr>
            </a:br>
            <a:endParaRPr lang="pl-PL" sz="2400" b="1" dirty="0">
              <a:solidFill>
                <a:srgbClr val="080808"/>
              </a:solidFill>
            </a:endParaRPr>
          </a:p>
        </p:txBody>
      </p:sp>
      <p:sp>
        <p:nvSpPr>
          <p:cNvPr id="135171" name="Text Box 5"/>
          <p:cNvSpPr txBox="1">
            <a:spLocks noChangeArrowheads="1"/>
          </p:cNvSpPr>
          <p:nvPr/>
        </p:nvSpPr>
        <p:spPr bwMode="auto">
          <a:xfrm>
            <a:off x="683568" y="2780928"/>
            <a:ext cx="8207375" cy="2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14400" lvl="1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bg-BG" sz="2400" b="1" dirty="0" smtClean="0">
                <a:solidFill>
                  <a:schemeClr val="tx2"/>
                </a:solidFill>
              </a:rPr>
              <a:t>ДОКАЗАНИ ЗАПАСИ (конвенционален</a:t>
            </a:r>
            <a:r>
              <a:rPr lang="pl-PL" sz="2400" b="1" dirty="0" smtClean="0">
                <a:solidFill>
                  <a:schemeClr val="tx2"/>
                </a:solidFill>
              </a:rPr>
              <a:t>!)</a:t>
            </a:r>
            <a:br>
              <a:rPr lang="pl-PL" sz="2400" b="1" dirty="0" smtClean="0">
                <a:solidFill>
                  <a:schemeClr val="tx2"/>
                </a:solidFill>
              </a:rPr>
            </a:br>
            <a:r>
              <a:rPr lang="bg-BG" sz="2400" b="1" dirty="0" smtClean="0">
                <a:solidFill>
                  <a:schemeClr val="tx2"/>
                </a:solidFill>
              </a:rPr>
              <a:t>НА ПРИРОДЕН ГАЗ </a:t>
            </a:r>
            <a:r>
              <a:rPr lang="pl-PL" sz="3200" b="1" u="sng" dirty="0" smtClean="0">
                <a:solidFill>
                  <a:schemeClr val="tx2"/>
                </a:solidFill>
              </a:rPr>
              <a:t>~ </a:t>
            </a:r>
            <a:r>
              <a:rPr lang="pl-PL" sz="3200" b="1" u="sng" dirty="0">
                <a:solidFill>
                  <a:schemeClr val="tx2"/>
                </a:solidFill>
              </a:rPr>
              <a:t>98 </a:t>
            </a:r>
            <a:r>
              <a:rPr lang="bg-BG" sz="2800" b="1" u="sng" dirty="0" smtClean="0"/>
              <a:t>млрд. м</a:t>
            </a:r>
            <a:r>
              <a:rPr lang="bg-BG" sz="2800" b="1" u="sng" baseline="30000" dirty="0" smtClean="0"/>
              <a:t>3</a:t>
            </a:r>
            <a:endParaRPr lang="pl-PL" sz="3200" b="1" u="sng" dirty="0" smtClean="0">
              <a:solidFill>
                <a:srgbClr val="C00000"/>
              </a:solidFill>
            </a:endParaRPr>
          </a:p>
          <a:p>
            <a:pPr marL="914400" lvl="1" indent="-457200" algn="ctr" eaLnBrk="1" hangingPunct="1">
              <a:spcBef>
                <a:spcPct val="50000"/>
              </a:spcBef>
              <a:buFont typeface="+mj-lt"/>
              <a:buAutoNum type="arabicPeriod"/>
            </a:pPr>
            <a:endParaRPr lang="pl-PL" sz="2400" b="1" dirty="0" smtClean="0">
              <a:solidFill>
                <a:schemeClr val="tx2"/>
              </a:solidFill>
            </a:endParaRPr>
          </a:p>
          <a:p>
            <a:pPr marL="914400" lvl="1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bg-BG" sz="2400" b="1" dirty="0" smtClean="0">
                <a:solidFill>
                  <a:schemeClr val="tx2"/>
                </a:solidFill>
              </a:rPr>
              <a:t>ЗАВИСИМОСТ ОТ ВНОС </a:t>
            </a:r>
            <a:r>
              <a:rPr lang="pl-PL" sz="3200" b="1" u="sng" dirty="0" smtClean="0">
                <a:solidFill>
                  <a:schemeClr val="tx2"/>
                </a:solidFill>
              </a:rPr>
              <a:t>~ </a:t>
            </a:r>
            <a:r>
              <a:rPr lang="pl-PL" sz="3200" b="1" u="sng" dirty="0">
                <a:solidFill>
                  <a:schemeClr val="tx2"/>
                </a:solidFill>
              </a:rPr>
              <a:t>70%</a:t>
            </a:r>
          </a:p>
          <a:p>
            <a:pPr lvl="2" eaLnBrk="1" hangingPunct="1">
              <a:spcBef>
                <a:spcPct val="50000"/>
              </a:spcBef>
            </a:pPr>
            <a:endParaRPr lang="en-US" sz="1800" b="1" u="sng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5699</TotalTime>
  <Words>4793</Words>
  <Application>Microsoft Office PowerPoint</Application>
  <PresentationFormat>On-screen Show (4:3)</PresentationFormat>
  <Paragraphs>1246</Paragraphs>
  <Slides>59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Projekt domyślny</vt:lpstr>
      <vt:lpstr>Бъдещето на проучванията и добива на шистов газ в Полша като основа на полската стратегия за диверсификация на доставките на природен газ</vt:lpstr>
      <vt:lpstr>Природният газ - горивото на 21-ви век за Европа? </vt:lpstr>
      <vt:lpstr>Прогноза за глобалното енергийно търсене според 2 сценария – 2010 и 2011 год. (по данни на Статистически обзор на световната енергетика (СОСЕ), IEA, 2011 год.) </vt:lpstr>
      <vt:lpstr>PowerPoint Presentation</vt:lpstr>
      <vt:lpstr>Газов пазар</vt:lpstr>
      <vt:lpstr>Цени на природния газ в света</vt:lpstr>
      <vt:lpstr>ПОЛСКА ИКОНОМИКА С НИСКИ ЕМИСИИ НА ВЪГЛЕРОДЕН ДИОКСИД &amp; И БЕЗОПАСНОСТ НА ИКОНОМИКАТА</vt:lpstr>
      <vt:lpstr>PowerPoint Presentation</vt:lpstr>
      <vt:lpstr>PowerPoint Presentation</vt:lpstr>
      <vt:lpstr>PowerPoint Presentation</vt:lpstr>
      <vt:lpstr>Потребление на природен газ като суровина за негоривни цели*</vt:lpstr>
      <vt:lpstr>Структура на горивата в полския сегмент за производство на електрическа и топлинна енергия през 2009 год.*</vt:lpstr>
      <vt:lpstr>Шистовият газ в Европа</vt:lpstr>
      <vt:lpstr>Евтин газ в Европа?</vt:lpstr>
      <vt:lpstr>Стойност без загуба при добива на газ</vt:lpstr>
      <vt:lpstr>Основни басейни с присъствие на шистов газ в Европа*</vt:lpstr>
      <vt:lpstr>Шистов газ в Полша</vt:lpstr>
      <vt:lpstr> Основни басейни с шистов газ в Полша (САЩ АЕИ, 2011 год.)</vt:lpstr>
      <vt:lpstr>PowerPoint Presentation</vt:lpstr>
      <vt:lpstr>Параметри на полски басейни с шистов газ (ARI/САЩ МЕА, 2011 год.)</vt:lpstr>
      <vt:lpstr>Запаси на Полша от природен газ (конвенционални находища)</vt:lpstr>
      <vt:lpstr>Шистов газ</vt:lpstr>
      <vt:lpstr>Рискови запаси от шистов газ</vt:lpstr>
      <vt:lpstr>Различия относно количествата запаси от шистов газ</vt:lpstr>
      <vt:lpstr>Сравнение на шистите в Полша и САЩ</vt:lpstr>
      <vt:lpstr>Централен Балтийски басейн </vt:lpstr>
      <vt:lpstr>Падина Подласие  </vt:lpstr>
      <vt:lpstr>Район Люблин </vt:lpstr>
      <vt:lpstr>Лидери в проучването на шистов газ в северната част на Полша</vt:lpstr>
      <vt:lpstr>Хоризонтални сондажи в проучвателен район Померания </vt:lpstr>
      <vt:lpstr>Криви на спад в добива на шистово находище Барнет - оценено общо извличане</vt:lpstr>
      <vt:lpstr>Сондаж Лебиен (Лейн Енерджи)</vt:lpstr>
      <vt:lpstr>Лебиен (Лейн Енерджи)</vt:lpstr>
      <vt:lpstr>Лебиен (Лейн Енерджи)</vt:lpstr>
      <vt:lpstr>Лебиен (Лейн Енерджи)</vt:lpstr>
      <vt:lpstr>Лебиен (Лейн Енерджи)</vt:lpstr>
      <vt:lpstr>Лебиен (Лейн Енерджи)</vt:lpstr>
      <vt:lpstr>Любоцино (ПГНиГ)</vt:lpstr>
      <vt:lpstr>Любоцино (ПГНиГ)</vt:lpstr>
      <vt:lpstr> Първи проучвателни резултати от пилотни сондажи за шистов газ в Полша въз основа на данни от O.&amp; G.J, 2011 год., разл. №.) </vt:lpstr>
      <vt:lpstr>Обобщение върху напредъка  на сондирането  в Полша</vt:lpstr>
      <vt:lpstr>Програма за сондажни операции в Полша</vt:lpstr>
      <vt:lpstr>Актуално състояние на полската програма за сондажни операции</vt:lpstr>
      <vt:lpstr>Предизвикателства пред разработването на шистов газ в Полша</vt:lpstr>
      <vt:lpstr>Предизвикателства пред разработването на шистов газ в Полша</vt:lpstr>
      <vt:lpstr>Нови сондажни технологии за шистов газ  (вече в Полша)</vt:lpstr>
      <vt:lpstr>Група полски фирми са готови за проучване на шистов газ</vt:lpstr>
      <vt:lpstr>Група полски фирми са готови за проучване на шистов газ</vt:lpstr>
      <vt:lpstr>Национална програма на Полша за проучване на шистов газ – продълж.</vt:lpstr>
      <vt:lpstr>Усреднена стойност на енергията (2005 г., щ. долари/кВтч) (МИТ, 2011 г.)</vt:lpstr>
      <vt:lpstr>Усреднена стойност на енергията (2005 г., щ. долари/кВтч) (МИТ, 2011 г.)</vt:lpstr>
      <vt:lpstr>Разходи за сондиране в САЩ</vt:lpstr>
      <vt:lpstr>Шистово находище Марселъс – намаление на разходите за проучване и добив на шистов газ</vt:lpstr>
      <vt:lpstr>Оценки на шистовия газ извън САЩ – RWGTM анализ (Медлок K.Б. III и колектив, 2011 год.)</vt:lpstr>
      <vt:lpstr>Запаси и разходи за извличане на природен газ</vt:lpstr>
      <vt:lpstr>Заключения</vt:lpstr>
      <vt:lpstr>Заключения – продълж.</vt:lpstr>
      <vt:lpstr>Заключения – продълж.</vt:lpstr>
      <vt:lpstr>Благодаря ви за вниманието!  Въпроси и отговори?</vt:lpstr>
    </vt:vector>
  </TitlesOfParts>
  <Company>AGH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nagy</dc:creator>
  <cp:lastModifiedBy>Boriana</cp:lastModifiedBy>
  <cp:revision>1807</cp:revision>
  <cp:lastPrinted>2012-12-10T07:51:20Z</cp:lastPrinted>
  <dcterms:created xsi:type="dcterms:W3CDTF">2007-09-26T12:45:04Z</dcterms:created>
  <dcterms:modified xsi:type="dcterms:W3CDTF">2012-12-11T03:59:34Z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